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62" r:id="rId5"/>
    <p:sldId id="263" r:id="rId6"/>
    <p:sldId id="257" r:id="rId7"/>
    <p:sldId id="25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5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0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3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2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5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77DD-1FCE-4820-B97C-B2EBB3C7D395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B40E-8A9F-4E32-BC01-240C94C9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//patentimages.storage.googleapis.com/WO2009087633A2/imgf000019_0001.png" TargetMode="Externa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hyperlink" Target="http://www.google.com/url?url=http://commons.wikimedia.org/wiki/File:Epinephrine.svg&amp;rct=j&amp;frm=1&amp;q=&amp;esrc=s&amp;sa=U&amp;ei=4fJPVM2sB4ezogTP7YDoCA&amp;ved=0CBYQ9QEwAA&amp;usg=AFQjCNF6pGYDP9KyoGp-P-l48s8jva6_T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url=http://simple.wikipedia.org/wiki/Methamphetamine&amp;rct=j&amp;frm=1&amp;q=&amp;esrc=s&amp;sa=U&amp;ei=ZvNPVLnICtbjoASC04DQCg&amp;ved=0CBYQ9QEwAA&amp;usg=AFQjCNGM_-4ksux_VL3T5wmW4DagsaX21g" TargetMode="External"/><Relationship Id="rId5" Type="http://schemas.openxmlformats.org/officeDocument/2006/relationships/image" Target="../media/image45.png"/><Relationship Id="rId4" Type="http://schemas.openxmlformats.org/officeDocument/2006/relationships/hyperlink" Target="http://www.google.com/url?url=http://cfc.ccdc.cam.ac.uk/case_studies/?p%3Dstudy1&amp;rct=j&amp;frm=1&amp;q=&amp;esrc=s&amp;sa=U&amp;ei=M_NPVP66Cc_roATKkoGoAQ&amp;ved=0CBYQ9QEwAA&amp;usg=AFQjCNGRGgMcaZJag9nFOAU_p8EWVGqogw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hyperlink" Target="http://www.google.com/url?url=http://commons.wikimedia.org/wiki/File:2,4,5-trichlorophenoxyacetic_acid.svg&amp;rct=j&amp;frm=1&amp;q=&amp;esrc=s&amp;sa=U&amp;ei=lpRSVPalGNHsoAT2nYGwBg&amp;ved=0CBoQ9QEwAg&amp;usg=AFQjCNGTOiiEcZ9DSBi4xj_QExCdTRuk-Q" TargetMode="External"/><Relationship Id="rId7" Type="http://schemas.openxmlformats.org/officeDocument/2006/relationships/hyperlink" Target="http://en.wikipedia.org/wiki/File:Pyrethrin-II-2D-skeletal.png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hyperlink" Target="http://4.bp.blogspot.com/-lVPTbnx2mB4/T4ZbAELTKwI/AAAAAAAAH_0/Wq6bcymzalY/s1600/2,4-D.gif" TargetMode="Externa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gif"/><Relationship Id="rId4" Type="http://schemas.openxmlformats.org/officeDocument/2006/relationships/image" Target="../media/image5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aviddarling.info/images/alka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2481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pscms.pearsoncmg.com/wps/media/objects/1053/1078874/images/AAEABII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41175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oxipedia.org/download/attachments/6011525/pah.jpg?version=1&amp;modificationDate=1296569606000&amp;api=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45" y="1"/>
            <a:ext cx="4038600" cy="37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Some of the component found in cigarettes including polonium 2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895" y="3751543"/>
            <a:ext cx="3238500" cy="293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17593" y="4648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If a typical smoker puffs one and a half packs of cigarettes a day the amount of polonium 210 deposited in his lungs will give off the amount of radiation equivalent to 300 chest x-rays a year.</a:t>
            </a:r>
          </a:p>
          <a:p>
            <a:endParaRPr lang="en-US" dirty="0"/>
          </a:p>
        </p:txBody>
      </p:sp>
      <p:pic>
        <p:nvPicPr>
          <p:cNvPr id="7170" name="Picture 2" descr="http://upload.wikimedia.org/wikipedia/commons/7/7c/Ozone_form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-136525"/>
            <a:ext cx="32861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8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67" y="22860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hQSEBUUEBIVFBQWFxQWFhUUGRcXFRUcFRcYGRUXFxkXGyYeGBokHxcYHy8gIycpLC0sGB4xNTAqNSYrLCkBCQoKDgwOGg8PGjUkHyUvLSkwLDQsNCwqKiwpLCotKiwpLCwyKSwsKiwsNDAsLCwuLCwpLCwvLCwvLCwpLCwsL//AABEIAM0A9gMBIgACEQEDEQH/xAAcAAACAgMBAQAAAAAAAAAAAAAABgQFAQIDBwj/xABREAACAQIDBAQJBwoEBAMJAAABAgMAEQQSIQUGEzEiQVFhBxQyUlNxkZLSFiMzYoGh0TRCcnOCk7Gys9MVVIPBJEOi4xdkowhjdJS0wuHw8f/EABkBAQADAQEAAAAAAAAAAAAAAAABAgMEBf/EADYRAAIBAgIHBgQGAgMAAAAAAAABAgMRITEEEkFRYXGREyIygaHBFLHR8BVSU3KS4dLxBSNC/9oADAMBAAIRAxEAPwD2J52DIqKpJUt0mK2y5B1Kb+V91bfPeZH+8b+3WqfTR/q5P5oqn1JBC+e8yP8AeN/bo+e8yP8AeN/bqbRS4sQfnvMj/eN/brPz3mR/vG/t1NopcWIXz3mR/vG/t0fPeZH+8b+3U2ilxYhfPeZH+8b+3R895kf7xv7dTaKXFiF895kf7xv7dHz3mR/vG/t1NopcWIXz3mR/vG/t0fPeZH+8b+3U2ilxYrcViJY0Z2RLKrMbSNeyi5t833VnC4lXLMputk19+t9u/ks/6qX+RqTN1NryjETRODweHhuEcthdlkMlmt0tbeqrKN03u/oDjFi3ZQwhaxAI6Sdeo/Orbjv6FveT4q7bP+hj/QT+UVIqrBB47+hb3k+Kjjv6FveT4qnUUuLEHjv6FveT4qOO/oW95PiqdRS4sQeO/oW95Pio47+hb3k+Kp1FLixB47+hb3k+Kjjv6FveT4qnUUuLEHjyehb3k+Kjjv6FveT4qnUUuCDx39C3vJ8VHHf0Le8nxVOopcFfHtAZyjjIwCtZipuGJAIsT1qaKoN4Py7/AEE/qSUUAwJ9NH+qk/miqfUBPpo/1Un8Yqn0YRWz7wwo+RmN72JCOyr0gvSZVIUXNrk259ldf8ZivGDIBxMwTNpmKkKV1/OuQLc/ZUCTdSNnLuSWDFo2AW8d5OLoSDrmJHYQbEV1+TiFUDkkqZDcWAvLKsraEH85RbXlesrzO9x0Wys3x6PLzt94k5dpxEgCWMksVFnXVhzUa6kdlYfakQz3ljGS2e7qMlzYZtejr21TDdSCHLI0rgRuZczsg1sg6TZQcto1vqL9d6J8BhSzN4wFbMHzB4rqZGVkNmBGtha4NwevSo1pbSVRoN91trlxLrE7SjjHTdR0WcC4zFVF2Kjm1gL6VzG2IczLxUupUN0hoXLBVvyzXU9HnpyqifZ2DnSFlnsgj8WSzopIeMqEOYZi4V75T1nUVh938G6sxnDIrgk54ikeshyE5bAHjt5V21FiKjXlssXWj0Uu85X/AG8fv7wL7H7ZhhDGWRVy5SRe7DMQqnKNbEm3KtcLt6CSPiLMmXLmuSFst7ZiGsQtxzNVD4XBviJZTModeEz3ZAAE4MiuCRfIQsQvfLz69a5xbvYRTmWezZYgrZ4iRw+DlYEqb+TDobr0hp0qa0r4WsFQoaq1tZSw2YZLD+92wv02rEVkYSKVjJDkHRcoDNf1A3rlFt6EsqlijOWCrIrRsSuS4AkAN+mth1305Go+A2bC8cgjlMsUuYMFZCtyoRirILg6duhPVpbdt31YqZJJJGU3DMUv5cT2sqAAXhXkBzbrN6teVsDHUoJtSb+1y355EiHbMLZbSpdsthmAY5hdRlJvcjW1r1IwuJWRFdDdXVWU6i4YXBsdRoapY9zYlEYDSWjZXGq6lBEFzdHX6Few8+2rjA4QRRJGt8qKqC/OygAX79KmLlfEpWjQS/622+Jw27+Sz/qpf5GpF3ZWUYuUt0omjwwjGcHIQsmchL9C5tqQL99PW3fyWf8AVS/yNSFunBbG4hkkDFo8JxEAN4wscgUkkWObnp9tdEPDLl7o5dp6Hs/6GP8AQT+UVjH4vhqDa93jQC9tZHVAfszX+yuUeKEeFDt5KRBjy5KlzzIHtNUuN3tieIngytZOIAcqANGZXVSc9wb4ZzcAjojttWE5JYHVo+jzqNNRurq5LwG8pkkyNGFvIUFmJNisrI/kgEHgtqpI77ggGz97YpMwIZSkXFa/k5QATl1u1ri+lQYtv4dZCTAVZXlYsgQDMOOpZrMCzZIpSTYjnrqK6HeLDREsuHYXyJmjjS7BlZ18k5iuRc3LkR16Vkpu2Z3T0ZNtKk8lbHbt3mk2/NmUrh34ZALu5CMgvJm6GpNlic6c9KlPvgnCZ0hlJVC5VgqFbFwA2ZuZ4b8rjTvFRdn7ahLCPxVUsbKqiLogSSqWJuAALE2GvTNgda0xO1YY0w7HBoUeFmsioSokMaiNFsL5jKLjQc+dRrNK7kaPR6bkoKk7/uzze/hs/wBzjvfGqsXR8ylxlUBiQsnCBGut3svrv1a13m3oiXhXV/nVLr0RdRlLAMpOYE2I5HUVXT7wYVIz/wAOxFlUosSE2kHEVSt+TAs9vqtfWpuExkU0qrwAAomWNnVL/MukbhRqVW7C3I6cuVWUm8EzGVCEVrOm0sdvDD68jPysi4MctnyyPkC9HOpBKksM3IW1tci/KtflhFpdJBd1QXCa5mKh9H8m4I7e6okmPUJYYaBo0kyRxgpnuMQsDERlQq6uTe/WAbZtOY3gwzXvhrhQrr0IrjMkTLfMws+bEBQBfUmq673l46NB3tTbxe1dOZIh33jKZmjkByg2UBgWPC6C6gk/Px8wBrz0reTfWEE9FxYRsS4y9F1DEgeUbAgHTnpULD4rCtmn8XzZ+HCq9GzK8Ec4BR2EaWHf+Z2m1bzbw4ZTLw8PmdCRfLGA3CSQq2YHyQImHaLWtTXe8u9HpN4UpdVhlz6jJg8VxEDZWTndWy5hY21ykj2E13pawm38PHYJCYzYKwURgJZjkHRexBLm2S9r9K1XGydqjEJnVWWxsVfLfVVYeSxGoYHn11rGSeB51bR5wvK1l98X923i7vB+Xf6Cf1JKKN4Py7/QT+pJRWhyDAn00f6uT+aKp9QE+mj/AFUn8Yqn0YCiiioJI+OwQlTIxI1VgVtdSjBlYXBFwyg6gjSq6PdaMS8UtIzXQ9Ig+Rlt+be11vbvNrVc0VVxTxZrCtUgtWLsiih3PiUKM8htZbkrdkUIBGbL5PzacrNpz1rsd2YuE8V2yuEBPRJ6BupF1te/aKt6KjUjuNHpVZ5y49ClG6sQGjSAi1mzAsCogytcg3I8XjOt+u971hN0YQVIz9EKBrp0VK3OnM3UnvjTsq7opqR3D4uta2syFs7Zaw6IzWNtDa1wqIDyveyDr7am0UVZK2RhKTm7yCiiipKkHbv5LP8Aqpf5GpB3TSM43EFC4kCYTiZiuQ/NyZMlteXO/Xyp+27+Sz/qpf5GpA3TmRsbiFyKromFu4LZpM0UhGYE2GUaCwHfW0PDLl7ojaeh4KMNAgYAgxqCDqCCouCDWw2dFa3CS1rWyra1mFuX1m949po2f9DH+gn8oqRWLWJaMmlZMgHYUF2IiUFlyErdTl1uFK2K3zG+W167nZ0dgDGhAy2BUEDILKeXV1dlSKKiyLurN5yfUjHZsV78KO+YPfKvlAkhuXlanXnqahbV4OHwxLw540UIEChjlZlGUBuq+U2+qOwVbVpNCrgq4DKeYIBB9YNQ1hgWhUaknJtq+8WflFC+cPhwykx5LCIrKPmcgOZrAgzpz07DWRvLhiytwWLZc66LoGCzXAzWDEXe/Xw210FMTYNCCCikG4IKjUG1wdNfJHsHZWThE60X2DsI7Owkeomqast/odPxFG3gf8uFiBsqaKcNIIQjkgPmCZyUsVJKk3toRrp9lTDs6KxHCSxFiMq2I00OnLor7o7K6Jh1BuFAPK4ABrpV0sMTlnUvK8bpcyOcBGVKGNMpsSuVcpta1xa2mUewdlA2fFcnhpc3JOVdb3Bvpre59pqRRU2RXXlvIy7NiGW0UYy5stlXo5vKy6aX67c67RwqosqgDuAHUB1dwA+yt6KWRDlJ5sUN4Py7/QT+pJRRvB+Xf6Cf1JKKsULnGYrhFJCjMoRgcuUkZjGRoSL+SeVRPltF6Ob3B8VWah7DROQ62/Cjgt5sf3/hS4sVny2i9HN7g+Kj5bRejm9wfFVnwW82P7/wo4TebH9/4UuCs+W0Xo5vcHxUfLaL0c3uD4qs+E3mx/f+FHBbzY/v/ClwVny2i9HN7g+KuY39gzFQkuYAErlW4B5G2a9W/CbzY/v/AApK3v2Q3jsEiFYpHjdUkW/ReE51uLdIMryAryIHcKrKVthtRpqbabtg30x+QxfLaL0c3uD4qPltF6Ob3B8Vc9hbXabNHLHHHPHYSRm/XyddOkjcwfs51b8FvNj+/wDCpTTKSg4OzKv5bxejm9wfFR8t4vRz+4Piq04TebH9/wCFHBbzY/v/AAqblCs+W0Xo5vcHxVj5bxejm9wfFVpwm82P7/wo4TebH9/4UuCi2nvdHJBIixzXdHUXQWuykC/S76o915JPGpllRhGFw3BYqFBvE5ks1rv0u0m3LSnnhN5sf3/hSpgYpl2riiTGyP4plXPm4eWJgeiNY7nXUC/OtIPuy5e6A37OlHBj1HkJ1jzRUjiDtHtpdxm6kcjlmjjuey4/+2uPyJh9Gn3/AA1ngBo4g7R7aOIO0e2lf5Ew+jj+/wCGj5Ew+jT7/hpgBo4g7R7aOIO0e2lb5Ew+jT7/AIaz8iYfRp9/w0wA0cQdo9tHEHaPbSlit08PGjPIsSooJZmJAAHMk5aWIMOsmLCDDqkXDzgMDxHztljZgR82DZ2C87DXnaquSWBrClKaclkj1TiDtHto4g7R7aVhuTD6NPv+Gs/ImH0aff8ADVsDIaOIO0e2jiDtHtpX+RMPo0+/4aPkTD6NPv8AhpgBo4g7R7aOIO0e2lf5Ew+jT7/ho+RMPo0+/wCGmAOO32vjtPQJ/UkoqbhN1kjJKIguO0/hRQF4nIeoVtWsfIeoVtUEmKKzRQGKzRRQGKXt+I7YZZfQSxSn9G/Dk/6JGP2UxVG2jghNDJE3KRHQ/tqR/vVZK6NaUlGaby28tvoVG0tjmdI5oGEeJiHQfqbzo5Lc0b7jqKl7B24MQhBUxyxnLLE3lRt/uDzDDQiom5OOMmETN5QADdzL0X/6lauG+GH4KnGxHLNENQAxEyX+icKCfU35p15Xqt7LWRsouUuwlmnZc93Jvo/MzvzvRJgYoXiiWQy4iKAhiRbiZukLddxTNXluP3nG08HAcoSRNo4O6DUBeMApv1mz694PKvUavFqSujCrSlSm4TWKCis1pNMqKWdgqgElmIAAHMknQCpMzak/ZsAG18a0cmYscHxUykcO0DBOkdHuNdOXKmvC4tJVDxOsiHkyMGU252Km1KezljO18ZkzrIDhOLmIKv8AMNkyAC4suhvfWtYeGXL3RDHGs1Gxe0YosvFljjzGy52VMx7FzEXPqqRWRIVA2/tFsPhZ5kUM0UUkgUkgMUUtYkcuVWFVu8cWbB4lfOgnHtjYUBy3U2w2LwUGIdAjSxhyqkkDNe1ideVqnY/HxwxtJKwVF5k/cABqSToANSaT8HvTFs3ZezhMGOeGBbLbMAIVLNY87EqLaeVUvAo+LdJ5CCfKiRSGjw4YaNcaSTEfncl5L2mjljZZnRGg1FVJ4ReXHgvrs6J54cuLlV5kKqpDRYduSdkuI6mk7E5J3ty57t4cSTyy3zcSZ7MdbpB80h9RZZG/aq52vMMJg5ZE1dUOXtZ26MY+1yorXdnZ4ijCjURqsYPbkFmP2m5+2iWJeVRum3lfBLgsX62Lmis0Vc5DFFZooAooooAFFFFAax8h6hW1ax8h6hWaAzRUKbEsMREg8lkmY+tDFl1/bNTaAKxWar9uyMuHcoxU9EBl5jM6qSO+xNAZxu2EjbIA0kpFxFGAXt2m5ARfrMQKq8ftHFQ2kk4YU3vGFYxINLZ5x0lY38vh5Baxto1WOwYUEN44wl2kvYlixV2XMzN0nY5eZJNWVAJe6W0QMViIiChaRpkR8tyswDkrlJDrnMnSUkWtTXjsfHEuaVwoOg53YnqUDVj3C5pN3i3eiTH4dkUIkwdXUDoloyHBWxBjbK0pDIQbi+utX+7eCUoJmzSSkyLxJCXcKsjKFUnyRZRfLa/M3OtVjuN6+LUt6T9n6plUN1jLJxYoxhRnjkGdQ0kjRsHQugICLcDQksR5hq8TbJjIXFLwiTZZAbwOeqzkDIT5r27i1WlayRhgQwBBFiCLgg8wQeYqxi23mccbtCOFc0rBQTYXuSxPIKo1Zj2AE0s7U2i2KIVYC6xSxSvDcF3VM11kH0cbXKusbPmJTULXWLdtPHJVVnSNYoTkUm4ztMGRHJLRRnILpGVBPspkw2FSNQkaKijkqgAD1AUIKfd3CvxsRMYmgjlMWSJsoa6KQ8rKhIUtdRa97RgmqrZuIRtr4xcioyNhRmW+aTNATeS5tcXsLAaU5UqYKWX/ABTFCZW4ebD+LkgBbcE8TKbdLp3vzsa0h4ZcvdEHXamFZMXLK+FbFpLDHEgURtkKGTiIwkYZUfOpzC46OvIVpsTbRw8aYfEAkwxRq7rmZ1yKAzNGVDNHcaSpmBHPLrTTUbHbOjmAEi3sbqwJV0PajrZkPeCKzJN1xqGPiB0Mds2fMMlu3Nyt31WyY18SpXDraNgQZ5AcpBFjwk0aTn5Ryr1jNyqBsnYCDFT8UmXIYWXMAFuysxd0W0by3/5hXNYDsuWegEra27aZI1xUQlSJFjjxChm4aL6SG5ymwF3UMNNQopj2DgI4oQIWDodVK2KkfVI0t6qsqX9rbITjRBM0YmeQSqjMiSWidwXVSLm6i5FiRoSRUWRZzk0k3gir303jTPFFGyOUk40vSyovBHQVmsdeI0Zyi7aDTUVYbHlxKQq5Tiqbkx5ODKPrRhmOYHzZMjddxotVWydkKcXISRJwmSCM5VVU4a55uEigLGuaQLYa9A3JN6eQKiO1mtbDVhuXq8f68iLgdpRzA8NrlTZlIKuh7HRtVPrqVVBvWFVQ4W0oWbJKpyunDieQC48pSV1U3U9lX4qxgZrFZrBoDNFQtl4lnVyx8mWZB1aI5Cj2CptAFFFFAax8h6hWawnIeofwquxG2bsY8OnGkBs1jaOM/wDvJLEKfqrdvq0BnEn/AIyD9Vif5oKsapTsOR2Er4lxOAQhjAESBrZl4bX4gNhcsb6CxWuo2w0WmLUIOqZLmA/pE6wn9Po9jGgLaq3eH8nf1x/1ErpjdrpHYElnYXSOMZpHHaFH5v1jZR1kVDl2dLiRbEMYoza0MTdPSxBklGtwRfKlhpzYUBJ2D9AP05v60lWNU/Gng+kBxEXnoBxlGvlxrpIO9LH6h51jH7xosQkiyyBrgOWCxKRpaRjqDcgZApcnTLzsBH33jthll64JYpf2c2ST/odvZUndNr4RP0pv60lU0uxZ8cp45IRgQDItgLi14oCeibH6SbM/Yq1M3Bl/4NF5FRZgSScwJElydfLDVXKRu+9ST3O3XL5MZaxWawasYC/hNuQnFyESaOqRo2SQI7QGcyKkhXI5GbkrE9FuyrSDa8T8LK9+Ohki0PSUBWJ1Gmjrz7aoIt2p+HBh2MXBw7q6yKX4sgivwVZCuVDqMzBjexsBm06bC3O8WbCMGuYcO8Ul3lcMzJELoHJCi8bcgNCKAZ6UNlwuu1cYcyOrvhiAGzNHlgtZl/5ZJ1A6xrTfSfsmFRtXGtHIWJfDcVCuUIRh7KAb9O4sbi1r2rSHhly90QOFQv8AGYsobPoZeAND9IHKZeXnAi/LvqaaU23KuQ2bp+ONiSeJLlyNMz5Ql8ofKQL256366zJJmytswvipMj342QRHJIqScFWEnDkZQklufRJ0BPVTBSxs3YE6jCwymLhYQqVdC5kl4cbRRXQqBHo12szXIsLA0z0BmqbeDGLE0Ej+TG0zt6lw0xP3CrmljfvDCWKGEkhpJgAQdVVUdpjbkw4YZbHTpCok7I0pRU5pPLby2+htuhhGWNTJ5eUvJ+smJkk9hcj7KZaScBx8GgNhwjqb5vF9SOvV8Kffi/RpiG8EYjV3DIz+TFYPI/6sRluINQcy3W2txRKysROTnJye3Ehb4fRj9HFf/SzVfiqeXBy4kETfMQsCDEhBmcHQiSRdEFr9GO5+v1VuOPB24mL7BiEH3LMB+y36RqShb1g1Di2xC0ZkEihF0YscuQ9jhrFG7mANRfHJp/oFMUZ/50q9I/qojr+09h9VhQHTYR6Mv/xGI/qNVnVLHsmWC5w0hkBJZ452uHZjdmWQC8bHU2sV7lqXgtrrI2QgxygXMUlg9u1bGzr9ZCRQE+igUUBzEd1sRcEWPeCNaIMMqKFRQqroFUWUDuA0Fc0waWHRHIfwrbxNPNFAdrVhkuNRXLxNPNFHiaeaKA54LZccN+DEseY3ORQL+u38OqpVq4+Jp5orHiaeaKA72qJ/hEXF43CTi+kyjN7bc+q/O2nKuviaeaKPE080UB2tSvsH5rHYqHq4nFX1TqH/AJxLTF4mnmiljbmFWLH4eQL0ZUkiPZmjIkT/AKTLVZbGb0sVKO9X6Y/K422otXAYRPNFHiaeaKsYHe1Fq4eJp5orPiaeaKA7WpN2SIztbG5AyusmH4l2uJCcOCpUW6IC2FrnXWmvxNPNFKGyTG+1MYhiRTHJAqsqkGS8AYmQ36RF7A9gFaQ8MuXuiB2tRauPiaeaKPE080VmSdrUWrh4mnmis+Jp5ooDtalbaLcXHkDUQRLGP08Qcz/aI40/eUxHCJ1qKV91MKsvzzL9K0k+vUrm0I+yNU9tVeLSN6fdhKXl1/pMbUSwAHVUbB7JiiZmiiRC/lFVAJ9g5dduV9a6+Jp5oo8TTzRVjA7WotXHxNPNFHiaeaKA5y7KiaQStEhkXk5UFh2a26urs6qlWrj4mnmijxNPNFAdrVyxGDV8udA2UhlzC+UjkR2HvFY8TTzRR4mnmigOwFFcRg080UUB0j5D1D+FbVrHyHqFbUAUVGx2OWJMzkAdV+3sqHu7t5cXEXUWyuyEA38nkfUQQaAtaKg7S2vHAuaQ2FwDbUi/XaptAZoqDtbaa4eMyODlHMjq7Cewd9Ve5+8wxaSaglHIA/OKkAqSPeF+6gGGlnf2dUwyyE6xTRSC3YGyyD3HerPeDeGHBxcSckAmyqouzHnZR9l78q88TaJ2suIligJ4KawNJYSO97EZdTZVJAsLmwqssmbUHapHmel4LFBkHSF8vX3aXpb3Z3kfFYyUdFUiTKQGBzkt0WXuFjr3ik/drZ8+0cFJC+IkRr3VcoyfNiy59M1i3O3K1L3g83IfFYxmMwgEBVi0fluxJsqg6Fei1z6tNaRkmkxVoypzlB42zPfhILkA6jmOvXlW9UezNkDC8SWbENJ0AM0gChETXq6+/wC6jZO+eFxMnChlu9iQrKy5gOZXMNe3to5RTs3iRGjUlFzjFtLN2wXMu6VdnPN/ieKEwYx54fFy3IJwenk7s+b7aa6UNjQMu08aQ6OHlhJCm7R2gVcri3RJte3YRW0cpcvdGI30VitZZMqliDYC+nd2VmSE0oVSzGwAuT2Cqbd/eZcVJOiDSIqM48lswPsIt94pX3k8JnCwrPDHxiWdL5HyRKFPSc2Ib1XHOkLwdb+4yOWSDC4RcQHPFYRh7x2GW+h5chrQHs+9+JK4R1Q2ebLAnrmIS49QLN+zW27ckbRtwiCqnJYfmhAAqkdWlqTI9qT49gkhMfDMsqkWLKWAhiDAdYJn0NjZRUTYO+EGzMZNhsU7gHKZJWQ5VkAAtprkKkG4FhbnrVFi2zep3YRjzfXD5K/merVitEmDKGUgqRcMDdSCLg35Wt10ob0b0ZssODyzvNdUMTKbMt83SBsLc79VquYDlWajbNjdYY1lbNIEQO3awUZj7b0Y7GrEuZ2CjtPK9v8A8UBJrFL8m+2HiiR8VIsXEDFObBgvWMoPMEaHttVBjt8jjHEWAKkFVk4xOXhKCAS19QQfzedAegUVqjAi4NwdQRyPfW1AFFFFAax8h6h/Cs1hOQ9Q/hWaAo96FkaPhrhvGFe4IuAFP5pa5Gl7G47K+fsbs/GLixhsskc7OsQUXVTmPO4PSUjXNytX07XkvhSkEO1cFPcDKYGb6ojmNyewZSfZQDjszcKNFj8ZllxLpl6TsQhK8ugNLesmmml3eLe2OCLMjqWKh4+RVwRcEdoPdV1gcXxIUk0GZFbTUDMoJF+69ASLdtfL+Pkm8edMNxDOJXWIQ30s5yiPLyXTn2CvY9/vCPHh0eHDkPKyEF1YZYs1xzF7vzNurSoHgX2GnizYplDO7nK972C5kKW6iOle/n91yAvyeCTGyRcWbFEyZGfKyuxBGuQ3bOWOvJfbeo/g122uytoYrDbRtGzhBxell+buV6vJZXzBrdWtq9zNeA7y7Hlx+2JosGqliWzF3LKgQ2Y57Ehb26I5E2GlAX2/u3MN4yeHIrwiPOVgbSWVmPRZk008o/b1mljdQwO7pipeFyMcwvZGHV0dRzvc9nVTvifAtEmERY3Z5VF3LWZHa2uVTbKL8taVth+Dp5C4CMApHTKMSSL6AuQR3jlyvXK4YvWhfoe9DSXqQVLSOzSSuu9nfF91NO/F8C7xm/ytsubD4iXPOehGwv0gHGV3PIDS5J1IFdPBzuHihiYcZicscaqXRASZGzoQuYW6Is19deq1J2/G5eIwdnIBhlJVSTdlNr5WAHOwNuo2r33YIXxWDhsXThRBXPNgEWzHvI1q8aK7rlmkclbTpXqQo4QlJvyfoifSjsWJRtPGmN2JMsRlUjKFbgLYKbnOLWN9Odu+m6lDYpjbaeNyKUdZYw92LcQ8BTmAsMgAIFteV664eGXL3R5Yz7QdxFIYheQI5QdrZTlHttXz9sXe3EjasGWZ87zRpKsjmzBmCurhjYcz6jyr6Jry/wAOuz08UilEdmWazSrowVlOjEcwSF1PIgWrmnT1pKV8jtoaV2VOdPVvrbdo+7ybTTD4SWWRQ6qpGQ8nzEKFPcSQD668U3F21LBip4sHwxLIFOSQXDmMt0I7HmAx+wd1Q93NobX2lHJEkrz4aMgyZ2S5J1VQ79JrEBst9Ld4qnwm7MwxAQN86mtvJYW7GzWv3jWqVH3sb2tsvx3HbokF2CcFBycnfWccElG2EmsG27tY4Hoe6WyTNi3xYsjPJI5W/RjubsSTz1JtfkO/knbX2bJtXa2JGDZeGZVvJITlGZhGD0QScxBIA6geoE1M2puhtBcOzx5porrmhizsQSL3KcmseZF9T9tXv/s/4qzYmMlgxIfJlAAAAGZz5XO4A5DpX1IrSlHVgr5nHp9ZVdIk4u8U7LksiPj/AAU46GEtDM0l8y8FVyMwHaVlKZSO3tANuqk8E8zQ7bjWfNCWSWPK6kZmZbotjyva4PXa3XX0VXjvhq2GkbwzxZInBCgpo5OZ5MxA5ZWFw3WWYdQrQ4j2IVyxOFSRSkiK6nmrAMp9YOleYbn+GpHVl2guRltlkiVir6a5lFyp5ajQ36rVf7U8KuBWP5ucszXAIRxw+xpMwFhe3bQELwjbm4abCyyQhIp8OhkGW4GUaspQECxto1uYFJXgx8HJxSvi/GDG6ymJMq3vlClmbUXOot6je9622h4QoXgxEks6vPNG+GSJA1kViC0rva35oso1/wBrvwLb2wJDLhZXWNxKZFLsFWTiWGVSbdIZeXeKA9S2fgxDEkakkIqqCeZyi1z31JrF9Kq5tvIs0Udw3FOUFTqDYkXHZpQFrRQKKA0Q6D1D+FJG9O/Jw86KoYZWHEW2jqD0rE6HTkRTuq9EeofwpG328GyYnDPwXk4y5njDuXXl0owCQFDWGvUQOq9AVO0fDpBwx4rBI0p5LJYAX5eQSXv2C1KW2d2tr4zNi5cKTm1KsUR8qLpaMm4FuQ591Nngf3LOHlxMuJUcdGWJR0SEXKGLKRezG9ufId9epEUB82PDjBhtQ2SMBsgzNwgWyhshFlW5tcVK3H3Rxm0eIqTvFh0IzM+coznVgqAgFrWvqBqK95TY2HjVwIo1WQjPcCz9zX5ju5VWbomNWxMcQUWmz2UAKOIota3X0DQCVjfAOOF8zjXEuty6Lw2NtAApumvXdudL+4G/Z2ZxMLjIcpjlYSOqgtYZ7o1iLkO2YML9EkW5V7wa8c2l4Mnxu1sReYR4e/EcqCWHEP0YDcmNmN9QPuoDhvd4X+PFwsPeNWUiZtNb8ghOoXquQL36qtvATldMXJYF+JGue9yVylstuoXJPffur0PBbu4aKLhRYeJYyACoRbNbztOke81QbG3K8VxhfDIkUJYu2VvKBBtGEAsoue08tKAcKzRRQCd4VSv+HNmW44kWvmG/lf7ftVUeCfbrujxNIhhiyrGCQJBe5I70t28vVy9DxOFWRCkiq6MLMrAFWHYQedV2H3VwscZjiw8catqeGoVr9oYdIHvvWLpPtNe/kd8dLitFejuON733ZEzC45XZ1XykIDD13sfuPspa2NiQ208YGRVKSxqpVcpccFSWc/ntra/YAOqmLZmyI8OpEQPSN2LEszG1tWbWqHZPGG0cUJgxUyIYCxuFj4QuF16IzZtNNb10xyl97UeeNVeVeGreONsP4qjXcNmktyGUdFSeV+lcjqsKcd9cPiZIuHhos+bTNmVch7TcjTruK8+2r4FsZLIP+KiZXC8Rnz5gRzsLHP67i/dWFRSa7p2aI6Km3WWFnbnxPT909kphsDh4Y8tkijBK2s5yjM+nO5ub99cIdzoVxZxJLO9iFVsuVM2htYXOmmpNqtNl4AQQRwqSVjRIwTzIRQoJ79KlVocjNEjAGgA9VeE+EiL/AA7axnwbmNpIxIyi4F3Zg4FiLglA1u2veK833k3Zh2ptWETRymOGNxLbOg0uURj2FjfQ3NAa7B8NEMkKnFLw5SRmCBzGF6yGAY368th2XpN3p3ifbWLw+DgHDDyG7sArEKXIZrE3CRlrC+pZtBevVcb4NdnyR5PFIk6OVXjXK66WBBHMjtN++9ee7J8G0+zdqxTlhiIYyWBCkSEOGRjlBIzJmzc7GgHXZ/gg2bFFkOH4pJuZJWYyfYykZR3ClffLwLjoHZpK3JV45HJHIkMrObgC1iuvMW669Yw2JWRA6MGVhcEciK4bTnZELJGZCOar5R9Q6/VQHhh8F8RwmHQLIcZM4LuoYqqlrMqjyCq2NybHS+nKnaTwF4MRZYpsQr+kZlfN+khULb1Wps3RimEL8dDGGkZo4zbMim2hA5XbMbd9XtAfOu9mzcZsqSONpneMESwsufhXU63QkgMLC47DTV4Otl4+R48TLCFWRg6ytoVjv0rIxuA4uALahga9H3jwMMsZWdI2sj5eIoa2YAXFxzrvu7iFfCwleXDVR+wMp+9aAshRQKKA1TkPUP4Via+U2FzbQdvdXNMRoOi/Ifm1nxj6j+6aAX93o5zippJIjDEyqArWu7A+VYE6AXF++mauPjH1H900eMfUf3TQGcThlkUq4upFiP8A+cqj7M2RFh1KwplBNzqSWPaSxJNLWP8ACJ0mXB4dsRkJDSFhHGD2AkHP93deony7xv8AkU/eH8Ky7WOzHyZ3/AVV47R4OUU+jd15jxiIsykAlbjQjmOwioGxNicDiM0jSPIQWZgB5NwoAHIan20rfLvG/wCRT94fwrli99ceyFUwiRsdA+bNl78pFjTtVufRhaDJvxw/nH6noNZrzyM7UYXXFSEdR8WhF624e1f8zJ/8vDTXl+V+n1HwtL9ePSf+B6DRXno2rtTDHO6nFR/nK0axsO0qU/3v6qa9hbzRYuISRBz1MttUPWpqY1E3ZqzM6uiSpw7SMlKOV1se5ppNeax2FvRXHxj6j+6aPGPqP7prQ5DrShsHDlNpY0q6OHmRmC3JjIhUZXuBZtL6X0Ipq8Y+o/u0obAZP8RxpiMpvMvFVlAs/CXRbHVbW1NtSa0j4Zfe1EDrRXHxj6j+6aPGPqv7tZknaiuPjH1X92qPebe3xUIqRNJNKSI4z0RpzYnsH/7bnVZSUVdmtGjOtNQgsX99EMNFefpvhtEjTD4c+oTH+Brb5W7S/wAtB7Jvxqna8H0On4J/qR/kh/qv2xswzR5VlaI8sygG4PMEGlZN6toFPyeHPfsmy5bfxv31x+Vu0v8ALQeyb8adpwfQhaG3/wC4/wAkOmytmrh4UijvlQWBOpOpJJ7yST9tSrUg/K3aX+Wg9k340Lv1jYzefBKydZiLggddg97mnaran0LLQJPCM4t/uXvYfrVmqvY28UWKiEkIcqeYy6qesHvFTvGPqP7prRNNXRxThKEnGSs1hY5bR2VFOoWaMOByvf8A2Nd4YQihUAVVAAA0AA5ADqFa+MfUf3aPGPqP7pqSp2oriMR9V/dooDog0HqH8KzaiNdB6hW2WgNbVUb3uVwGJKkgiJ7EaEaVc5a4Y3BLLG8b6q6srDuYWNVkrxaRrQmoVIzeSafRinuPsaMwo1hlCrlXmLkAsxvzJJrTG7SxLRAwI11Wd5MoQEHjGOGJc0bA2s1xoeiLnWlmPeibZM7YYFcREpAGYZGA7mBP3g1bL4VwOWEtqTpLbU8z9HXPHSKcVqvBo9qt/wANpdWXa01rxl3k7pXT361ncssXtXErg1KpmkHGXjKqkSGJMQFfhqCQGMaNyt0wBetcRvbKiMTArELI6sI5QjqgxXT68ingwmxN/neu61Xp4VwAAMJYDQASgAf+nRJ4VgwIbCXB0IMoIIPMEGPWrfE0t/zMPwPTv0/WP1LYbx4mxIWMRiwM3CmykNKyCQJmvlAXUXuSQbhaj4beXGcZQ8PRkaM5WRhkBiw5dFYG5KmSRixBvlt0bErD/wDFr/yp/e/9uj/xa/8AK/8Aq/8Abp8TS3/Mfgenfp+sfqNm7uPlmjJxCKrDh+SrqCHijktZyTdS7Jf6vIcqVtnAQ7ZxKwjKhMWZR5OZ0zG3tJ+01zbwt2B/4XqP/N/7dc9ymaebxmVryTuztYWC8O6Ko15Af7VXtYVJxUdmPoaPQdI0LR6s66spJRWKd3rJ7L5JM9HtRas2rOWuo8M1tSdu/JG20cblTIyzhW6Rbitwl6dj5OhAsOynPLVVBsxFxMji2ZsrGwUXJBGuUAsdBq1z38qsnZNAs7UWrNqzlqoNbUh75x22lhyeTwyIO4hiW+42+2n7LS5vnu2uJjV87RyxXaN15i9rgjrGgrOpFtYcDs0OpCFR9o7JqUb7rpq/XPgdcdjeAyKosggnk0QtdkMQUEKMxADsxC62HdVXsXa2JLSCRTL0ARbIFUg5S8bZELRtrYMua8ZAuNSrQ7541bKZY2KXAZolLdl7g10+W+NuTxIrm1zwhc2vb87vPtrL4mO5nf8AgtbZOPr/AIjDs7eXEA/OpdMyZ/mpA8Ks0SjMQLPcO5Fhpwze99DBb1YmVsqwoGPBBBjl+aMniuYubi/08nR0I4Wp52X/AJd470sf7ofFWq77YwXtJELm5tENTyuelqdB7KfEx3Mfglb80fX6F9id5MWQHSIWUkuqxPpdHBjcsdeEQrllsGuAMut7PZe155ZIxLCgjaymyPe5jkkD3JsF+bUWsdZB0jYXUPl1jvSx/uh8VavvxjSCOLGLgi4iFxfs6XOnxMdzH4JW/NH1+hdeD+wnxAXyePPYDlYMLWp8tSZ4PNnhEAB8lRrbmW6RJ9tvsFOlq1pJqCTODTpxnpE5RyuzFqLVm1Zy1ocZgUVkCigP/9k=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362201"/>
            <a:ext cx="470535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://3.bp.blogspot.com/-OJW6OsyNwo8/Tv8ADpzbvzI/AAAAAAAAAC0/4_KGMJiun6U/s1600/both-enantiomers-undergo%255B1%255D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11179" r="5112" b="15219"/>
          <a:stretch/>
        </p:blipFill>
        <p:spPr bwMode="auto">
          <a:xfrm>
            <a:off x="1739900" y="182880"/>
            <a:ext cx="50292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076" y="66676"/>
            <a:ext cx="388707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684" y="3200401"/>
            <a:ext cx="3476625" cy="131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9758" y="152400"/>
            <a:ext cx="891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Thalidomide: Thalidomide is racemic. One enantiomer is effective against morning sickness, whereas the other is teratogenic. However, the enantiomers are converted into each other in vivo.[3] Dosing with a single-enantiomer form of the drug will still lead to both the D and L isomers eventually being present in the patient's serum and thus would not prevent adverse effects (though it might reduce them if the rate of in vivo conversion can be slowed).</a:t>
            </a:r>
          </a:p>
          <a:p>
            <a:r>
              <a:rPr lang="en-US" dirty="0" err="1"/>
              <a:t>Ethambutol</a:t>
            </a:r>
            <a:r>
              <a:rPr lang="en-US" dirty="0"/>
              <a:t>: Whereas one enantiomer is used to treat tuberculosis, the other causes blindness.</a:t>
            </a:r>
          </a:p>
          <a:p>
            <a:r>
              <a:rPr lang="en-US" dirty="0"/>
              <a:t>Naproxen: One enantiomer is used to treat arthritis pain, but the other causes liver poisoning with no analgesic effect.</a:t>
            </a:r>
          </a:p>
          <a:p>
            <a:r>
              <a:rPr lang="en-US" dirty="0"/>
              <a:t>Steroid receptor sites also show stereoisomer specificity.</a:t>
            </a:r>
          </a:p>
          <a:p>
            <a:r>
              <a:rPr lang="en-US" dirty="0"/>
              <a:t>Penicillin's activity is </a:t>
            </a:r>
            <a:r>
              <a:rPr lang="en-US" dirty="0" err="1"/>
              <a:t>stereodependent</a:t>
            </a:r>
            <a:r>
              <a:rPr lang="en-US" dirty="0"/>
              <a:t>. The antibiotic must mimic the D-alanine chains that occur in the cell walls of bacteria in order to react with and subsequently inhibit bacterial </a:t>
            </a:r>
            <a:r>
              <a:rPr lang="en-US" dirty="0" err="1"/>
              <a:t>transpeptidase</a:t>
            </a:r>
            <a:r>
              <a:rPr lang="en-US" dirty="0"/>
              <a:t> enzyme.</a:t>
            </a:r>
          </a:p>
          <a:p>
            <a:r>
              <a:rPr lang="en-US" dirty="0"/>
              <a:t>Only L-propranolol is a powerful </a:t>
            </a:r>
            <a:r>
              <a:rPr lang="en-US" dirty="0" err="1"/>
              <a:t>adrenoceptor</a:t>
            </a:r>
            <a:r>
              <a:rPr lang="en-US" dirty="0"/>
              <a:t> antagonist, whereas D-propranolol is not. However, both have local anesthetic effect.</a:t>
            </a:r>
          </a:p>
          <a:p>
            <a:r>
              <a:rPr lang="en-US" dirty="0"/>
              <a:t>The L-isomer of </a:t>
            </a:r>
            <a:r>
              <a:rPr lang="en-US" dirty="0" err="1"/>
              <a:t>Methorphan</a:t>
            </a:r>
            <a:r>
              <a:rPr lang="en-US" dirty="0"/>
              <a:t>, </a:t>
            </a:r>
            <a:r>
              <a:rPr lang="en-US" dirty="0" err="1"/>
              <a:t>levomethorphan</a:t>
            </a:r>
            <a:r>
              <a:rPr lang="en-US" dirty="0"/>
              <a:t> is a potent opioid analgesic, while the D-isomer, dextromethorphan is a dissociative cough suppressant.</a:t>
            </a:r>
          </a:p>
        </p:txBody>
      </p:sp>
    </p:spTree>
    <p:extLst>
      <p:ext uri="{BB962C8B-B14F-4D97-AF65-F5344CB8AC3E}">
        <p14:creationId xmlns:p14="http://schemas.microsoft.com/office/powerpoint/2010/main" val="78622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</a:rPr>
              <a:t>Penicillin G, Ampicillin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914401"/>
            <a:ext cx="40227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14400"/>
            <a:ext cx="3702050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486400" y="3505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Wingdings 3" pitchFamily="18" charset="2"/>
              </a:rPr>
              <a:t>j</a:t>
            </a:r>
            <a:r>
              <a:rPr lang="en-US" altLang="en-US" sz="3600" dirty="0">
                <a:solidFill>
                  <a:srgbClr val="000000"/>
                </a:solidFill>
              </a:rPr>
              <a:t>-NH</a:t>
            </a:r>
            <a:r>
              <a:rPr lang="en-US" altLang="en-US" sz="3600" baseline="-25000" dirty="0">
                <a:solidFill>
                  <a:srgbClr val="000000"/>
                </a:solidFill>
              </a:rPr>
              <a:t>2</a:t>
            </a:r>
          </a:p>
        </p:txBody>
      </p:sp>
      <p:pic>
        <p:nvPicPr>
          <p:cNvPr id="27654" name="Picture 7" descr="amoxicil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57663"/>
            <a:ext cx="48006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8564564" y="3657600"/>
            <a:ext cx="2103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Amoxicillin</a:t>
            </a:r>
          </a:p>
        </p:txBody>
      </p:sp>
      <p:sp>
        <p:nvSpPr>
          <p:cNvPr id="2" name="AutoShape 2" descr="http://www.google.com/url?sa=i&amp;source=images&amp;cd=&amp;docid=O3r5vG_rZ_bL2M&amp;tbnid=Nw2lKm9fsiZOXM&amp;ved=0CAUQjBw&amp;url=http%3A%2F%2Fupload.wikimedia.org%2Fwikipedia%2Fcommons%2Fthumb%2Fa%2Fa6%2FCephalosporin_core_structure.svg%2F230px-Cephalosporin_core_structure.svg.png&amp;ei=0zUnVN6yNZCvoQSXtYLICw&amp;psig=AFQjCNE7BSIhETtk44TBYLD1ztuS8QYTvw&amp;ust=1411942227931540"/>
          <p:cNvSpPr>
            <a:spLocks noChangeAspect="1" noChangeArrowheads="1"/>
          </p:cNvSpPr>
          <p:nvPr/>
        </p:nvSpPr>
        <p:spPr bwMode="auto">
          <a:xfrm>
            <a:off x="1587500" y="-136525"/>
            <a:ext cx="21907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cloud.goldbamboo.com/images/content/3427-220px-cephalosporin-nucleus-cephalosporin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4914179"/>
            <a:ext cx="3270250" cy="18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785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22" y="1"/>
            <a:ext cx="4643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362201"/>
            <a:ext cx="4972050" cy="4353977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22" y="2590800"/>
            <a:ext cx="3898700" cy="37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igure imgf000019_0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168" y="1"/>
            <a:ext cx="4008162" cy="20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3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28" y="152400"/>
            <a:ext cx="7153972" cy="670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50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448" y="1828800"/>
            <a:ext cx="7072313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1302"/>
            <a:ext cx="1807370" cy="21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46" y="152400"/>
            <a:ext cx="7184386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99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afood sources of Omega-3 Fatty A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6320"/>
            <a:ext cx="4464050" cy="42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sh content of Omega-3 Fatty Acis and Merc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41" y="0"/>
            <a:ext cx="578646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7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17139"/>
            <a:ext cx="6626721" cy="687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"/>
            <a:ext cx="4953000" cy="4273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57200"/>
            <a:ext cx="20193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3352801"/>
            <a:ext cx="28575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4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52401"/>
            <a:ext cx="8992547" cy="537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6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8610600" cy="62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1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encrypted-tbn0.gstatic.com/images?q=tbn:ANd9GcQnp8Igd69FHcihvgv0y_l0kMD2LBxUDuGicBL2zdUENOJ5dLDk7udKJTY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30383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2.gstatic.com/images?q=tbn:ANd9GcSds2My3k3NoeBZCk49AZwAzx8g4OE94VJs9UTPgaXLySY5BOB8P7L27u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5" y="3200400"/>
            <a:ext cx="32232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0.gstatic.com/images?q=tbn:ANd9GcQ4e7__IUZDuc_XHnCFddRybdbAeOwak-IVuFCHBD9piKqaOn7AmNpAVOs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295400"/>
            <a:ext cx="3295647" cy="16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97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emical Structure of DDT (C14 H9 Cl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18693"/>
            <a:ext cx="2881827" cy="17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3.gstatic.com/images?q=tbn:ANd9GcQfoGFPoZiZtFsWK79r5U7Rdtccm1iBb2BnGfYGr4VVDDkpaRFsujOoQ7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86042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4.bp.blogspot.com/-lVPTbnx2mB4/T4ZbAELTKwI/AAAAAAAAH_0/Wq6bcymzalY/s320/2,4-D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3352800"/>
            <a:ext cx="3048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Pyrethrin-II-2D-skeletal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4290"/>
            <a:ext cx="3815366" cy="27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42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etetens.com/biobili/images/insuling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3886200" cy="690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82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ldbook.iupac.org/SVG/P047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2880"/>
            <a:ext cx="2146300" cy="254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food-info.net/images/chlorophy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917" y="2743200"/>
            <a:ext cx="50292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mlc.org/spectra/hemoglobin/hemestruct/heme-struc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19426"/>
            <a:ext cx="32004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hem.qmul.ac.uk/iupac/misc/miscgif/B12IV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40" y="22539"/>
            <a:ext cx="362481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09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" b="53177"/>
          <a:stretch/>
        </p:blipFill>
        <p:spPr bwMode="auto">
          <a:xfrm>
            <a:off x="1526146" y="152401"/>
            <a:ext cx="5015052" cy="579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media.firstwordpharma.com/GrowthDrivers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8" b="20478"/>
          <a:stretch/>
        </p:blipFill>
        <p:spPr bwMode="auto">
          <a:xfrm>
            <a:off x="6394164" y="731520"/>
            <a:ext cx="4303889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18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77" y="1905001"/>
            <a:ext cx="9144000" cy="297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0"/>
            <a:ext cx="8724427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986"/>
            <a:ext cx="8511464" cy="197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4.bp.blogspot.com/_ezW4SP6gJSg/TBkSOGC0CHI/AAAAAAAAACs/YbSjecWMCt0/s320/D-L-glu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1"/>
            <a:ext cx="2590800" cy="222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162176"/>
            <a:ext cx="48672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48201"/>
            <a:ext cx="4643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sers.rcn.com/jkimball.ma.ultranet/BiologyPages/B/BasePai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2971800" cy="319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47625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upload.wikimedia.org/wikipedia/commons/thumb/6/6c/DNA_Overview_it_.png/250px-DNA_Overview_it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42875"/>
            <a:ext cx="23812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api.ning.com/files/YnKymNPcKX41uQQw*s5PIzMt40Z*s5WM59TTk6T2fwc_/DNA_Cric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81000"/>
            <a:ext cx="2343263" cy="38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41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7948612" cy="587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457201"/>
            <a:ext cx="8382759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6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evolution.berkeley.edu/evolibrary/images/evo/hemomuta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62" y="4574036"/>
            <a:ext cx="3435439" cy="209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889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7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250</Words>
  <Application>Microsoft Office PowerPoint</Application>
  <PresentationFormat>Widescreen</PresentationFormat>
  <Paragraphs>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Murov</dc:creator>
  <cp:lastModifiedBy>Steven Murov</cp:lastModifiedBy>
  <cp:revision>5</cp:revision>
  <dcterms:created xsi:type="dcterms:W3CDTF">2015-02-16T20:26:46Z</dcterms:created>
  <dcterms:modified xsi:type="dcterms:W3CDTF">2015-02-16T21:29:09Z</dcterms:modified>
</cp:coreProperties>
</file>