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6" r:id="rId32"/>
    <p:sldId id="288" r:id="rId33"/>
    <p:sldId id="287" r:id="rId34"/>
    <p:sldId id="284"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51A5CC-B411-4461-8CFE-7F3EB0C502FB}" v="498" dt="2023-06-09T23:07:14.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3" d="100"/>
          <a:sy n="83" d="100"/>
        </p:scale>
        <p:origin x="435"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5DAC-C894-3600-82A4-D580B9480F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2C5258-5A3F-824B-FD1A-2B3BBCDF60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8D3E1D-96A7-F9F3-1E5A-4B41FBB9A2BD}"/>
              </a:ext>
            </a:extLst>
          </p:cNvPr>
          <p:cNvSpPr>
            <a:spLocks noGrp="1"/>
          </p:cNvSpPr>
          <p:nvPr>
            <p:ph type="dt" sz="half" idx="10"/>
          </p:nvPr>
        </p:nvSpPr>
        <p:spPr/>
        <p:txBody>
          <a:bodyPr/>
          <a:lstStyle/>
          <a:p>
            <a:fld id="{F5C0743B-FBFE-4BFA-A850-9804D61304FC}" type="datetimeFigureOut">
              <a:rPr lang="en-US" smtClean="0"/>
              <a:t>6/14/2023</a:t>
            </a:fld>
            <a:endParaRPr lang="en-US"/>
          </a:p>
        </p:txBody>
      </p:sp>
      <p:sp>
        <p:nvSpPr>
          <p:cNvPr id="5" name="Footer Placeholder 4">
            <a:extLst>
              <a:ext uri="{FF2B5EF4-FFF2-40B4-BE49-F238E27FC236}">
                <a16:creationId xmlns:a16="http://schemas.microsoft.com/office/drawing/2014/main" id="{7135E00E-D8C2-9794-D926-554D80390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31E48-46F4-1765-372E-BE928C0EE8F9}"/>
              </a:ext>
            </a:extLst>
          </p:cNvPr>
          <p:cNvSpPr>
            <a:spLocks noGrp="1"/>
          </p:cNvSpPr>
          <p:nvPr>
            <p:ph type="sldNum" sz="quarter" idx="12"/>
          </p:nvPr>
        </p:nvSpPr>
        <p:spPr/>
        <p:txBody>
          <a:bodyPr/>
          <a:lstStyle/>
          <a:p>
            <a:fld id="{9D322BA4-329C-4F78-9914-6407186603D9}" type="slidenum">
              <a:rPr lang="en-US" smtClean="0"/>
              <a:t>‹#›</a:t>
            </a:fld>
            <a:endParaRPr lang="en-US"/>
          </a:p>
        </p:txBody>
      </p:sp>
    </p:spTree>
    <p:extLst>
      <p:ext uri="{BB962C8B-B14F-4D97-AF65-F5344CB8AC3E}">
        <p14:creationId xmlns:p14="http://schemas.microsoft.com/office/powerpoint/2010/main" val="499405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1A0F-F535-FEFE-97B7-FC00938B0E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4CECA3-C7E2-96EC-DD9B-B858CCB8BD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9F1B7-C400-D1BD-E226-844F6877EDED}"/>
              </a:ext>
            </a:extLst>
          </p:cNvPr>
          <p:cNvSpPr>
            <a:spLocks noGrp="1"/>
          </p:cNvSpPr>
          <p:nvPr>
            <p:ph type="dt" sz="half" idx="10"/>
          </p:nvPr>
        </p:nvSpPr>
        <p:spPr/>
        <p:txBody>
          <a:bodyPr/>
          <a:lstStyle/>
          <a:p>
            <a:fld id="{F5C0743B-FBFE-4BFA-A850-9804D61304FC}" type="datetimeFigureOut">
              <a:rPr lang="en-US" smtClean="0"/>
              <a:t>6/14/2023</a:t>
            </a:fld>
            <a:endParaRPr lang="en-US"/>
          </a:p>
        </p:txBody>
      </p:sp>
      <p:sp>
        <p:nvSpPr>
          <p:cNvPr id="5" name="Footer Placeholder 4">
            <a:extLst>
              <a:ext uri="{FF2B5EF4-FFF2-40B4-BE49-F238E27FC236}">
                <a16:creationId xmlns:a16="http://schemas.microsoft.com/office/drawing/2014/main" id="{4E4B600A-E235-7E45-C4AF-96AEA629D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E3E05-9DD0-016C-F478-19CAA3ABE080}"/>
              </a:ext>
            </a:extLst>
          </p:cNvPr>
          <p:cNvSpPr>
            <a:spLocks noGrp="1"/>
          </p:cNvSpPr>
          <p:nvPr>
            <p:ph type="sldNum" sz="quarter" idx="12"/>
          </p:nvPr>
        </p:nvSpPr>
        <p:spPr/>
        <p:txBody>
          <a:bodyPr/>
          <a:lstStyle/>
          <a:p>
            <a:fld id="{9D322BA4-329C-4F78-9914-6407186603D9}" type="slidenum">
              <a:rPr lang="en-US" smtClean="0"/>
              <a:t>‹#›</a:t>
            </a:fld>
            <a:endParaRPr lang="en-US"/>
          </a:p>
        </p:txBody>
      </p:sp>
    </p:spTree>
    <p:extLst>
      <p:ext uri="{BB962C8B-B14F-4D97-AF65-F5344CB8AC3E}">
        <p14:creationId xmlns:p14="http://schemas.microsoft.com/office/powerpoint/2010/main" val="42711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67876-FD97-5BB1-1CFE-965B9C7E4C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505351-EB1D-FAEA-4F44-DD797A7364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C67FB-ED9B-6452-8A32-F70E653A1B7B}"/>
              </a:ext>
            </a:extLst>
          </p:cNvPr>
          <p:cNvSpPr>
            <a:spLocks noGrp="1"/>
          </p:cNvSpPr>
          <p:nvPr>
            <p:ph type="dt" sz="half" idx="10"/>
          </p:nvPr>
        </p:nvSpPr>
        <p:spPr/>
        <p:txBody>
          <a:bodyPr/>
          <a:lstStyle/>
          <a:p>
            <a:fld id="{F5C0743B-FBFE-4BFA-A850-9804D61304FC}" type="datetimeFigureOut">
              <a:rPr lang="en-US" smtClean="0"/>
              <a:t>6/14/2023</a:t>
            </a:fld>
            <a:endParaRPr lang="en-US"/>
          </a:p>
        </p:txBody>
      </p:sp>
      <p:sp>
        <p:nvSpPr>
          <p:cNvPr id="5" name="Footer Placeholder 4">
            <a:extLst>
              <a:ext uri="{FF2B5EF4-FFF2-40B4-BE49-F238E27FC236}">
                <a16:creationId xmlns:a16="http://schemas.microsoft.com/office/drawing/2014/main" id="{517C7D24-43E9-B727-3713-0FA4F9818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AB7D2-D7B5-A045-7E94-E612A7A0F00C}"/>
              </a:ext>
            </a:extLst>
          </p:cNvPr>
          <p:cNvSpPr>
            <a:spLocks noGrp="1"/>
          </p:cNvSpPr>
          <p:nvPr>
            <p:ph type="sldNum" sz="quarter" idx="12"/>
          </p:nvPr>
        </p:nvSpPr>
        <p:spPr/>
        <p:txBody>
          <a:bodyPr/>
          <a:lstStyle/>
          <a:p>
            <a:fld id="{9D322BA4-329C-4F78-9914-6407186603D9}" type="slidenum">
              <a:rPr lang="en-US" smtClean="0"/>
              <a:t>‹#›</a:t>
            </a:fld>
            <a:endParaRPr lang="en-US"/>
          </a:p>
        </p:txBody>
      </p:sp>
    </p:spTree>
    <p:extLst>
      <p:ext uri="{BB962C8B-B14F-4D97-AF65-F5344CB8AC3E}">
        <p14:creationId xmlns:p14="http://schemas.microsoft.com/office/powerpoint/2010/main" val="188564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5BA21-45C3-744C-812B-DDBC8413A0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53C3CB-0D4A-C6F8-2E56-53BA88B1F0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8A4A6-FE3B-CE95-2DE5-CECDEDC322E2}"/>
              </a:ext>
            </a:extLst>
          </p:cNvPr>
          <p:cNvSpPr>
            <a:spLocks noGrp="1"/>
          </p:cNvSpPr>
          <p:nvPr>
            <p:ph type="dt" sz="half" idx="10"/>
          </p:nvPr>
        </p:nvSpPr>
        <p:spPr/>
        <p:txBody>
          <a:bodyPr/>
          <a:lstStyle/>
          <a:p>
            <a:fld id="{F5C0743B-FBFE-4BFA-A850-9804D61304FC}" type="datetimeFigureOut">
              <a:rPr lang="en-US" smtClean="0"/>
              <a:t>6/14/2023</a:t>
            </a:fld>
            <a:endParaRPr lang="en-US"/>
          </a:p>
        </p:txBody>
      </p:sp>
      <p:sp>
        <p:nvSpPr>
          <p:cNvPr id="5" name="Footer Placeholder 4">
            <a:extLst>
              <a:ext uri="{FF2B5EF4-FFF2-40B4-BE49-F238E27FC236}">
                <a16:creationId xmlns:a16="http://schemas.microsoft.com/office/drawing/2014/main" id="{DD13E48D-083D-C9EA-CFB3-FC7F32170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C2CFB-B92D-D654-E346-0FB0A550A92D}"/>
              </a:ext>
            </a:extLst>
          </p:cNvPr>
          <p:cNvSpPr>
            <a:spLocks noGrp="1"/>
          </p:cNvSpPr>
          <p:nvPr>
            <p:ph type="sldNum" sz="quarter" idx="12"/>
          </p:nvPr>
        </p:nvSpPr>
        <p:spPr/>
        <p:txBody>
          <a:bodyPr/>
          <a:lstStyle/>
          <a:p>
            <a:fld id="{9D322BA4-329C-4F78-9914-6407186603D9}" type="slidenum">
              <a:rPr lang="en-US" smtClean="0"/>
              <a:t>‹#›</a:t>
            </a:fld>
            <a:endParaRPr lang="en-US"/>
          </a:p>
        </p:txBody>
      </p:sp>
    </p:spTree>
    <p:extLst>
      <p:ext uri="{BB962C8B-B14F-4D97-AF65-F5344CB8AC3E}">
        <p14:creationId xmlns:p14="http://schemas.microsoft.com/office/powerpoint/2010/main" val="2005622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B8A7-59D6-32F5-3408-79D107E321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EA79EE-5753-2316-2616-79F41CF5C9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B03790-9396-0595-6AC0-51C9151B6F22}"/>
              </a:ext>
            </a:extLst>
          </p:cNvPr>
          <p:cNvSpPr>
            <a:spLocks noGrp="1"/>
          </p:cNvSpPr>
          <p:nvPr>
            <p:ph type="dt" sz="half" idx="10"/>
          </p:nvPr>
        </p:nvSpPr>
        <p:spPr/>
        <p:txBody>
          <a:bodyPr/>
          <a:lstStyle/>
          <a:p>
            <a:fld id="{F5C0743B-FBFE-4BFA-A850-9804D61304FC}" type="datetimeFigureOut">
              <a:rPr lang="en-US" smtClean="0"/>
              <a:t>6/14/2023</a:t>
            </a:fld>
            <a:endParaRPr lang="en-US"/>
          </a:p>
        </p:txBody>
      </p:sp>
      <p:sp>
        <p:nvSpPr>
          <p:cNvPr id="5" name="Footer Placeholder 4">
            <a:extLst>
              <a:ext uri="{FF2B5EF4-FFF2-40B4-BE49-F238E27FC236}">
                <a16:creationId xmlns:a16="http://schemas.microsoft.com/office/drawing/2014/main" id="{EF900458-6C44-316C-52FC-1D62A7190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67B85-D892-A809-3974-678B733CB341}"/>
              </a:ext>
            </a:extLst>
          </p:cNvPr>
          <p:cNvSpPr>
            <a:spLocks noGrp="1"/>
          </p:cNvSpPr>
          <p:nvPr>
            <p:ph type="sldNum" sz="quarter" idx="12"/>
          </p:nvPr>
        </p:nvSpPr>
        <p:spPr/>
        <p:txBody>
          <a:bodyPr/>
          <a:lstStyle/>
          <a:p>
            <a:fld id="{9D322BA4-329C-4F78-9914-6407186603D9}" type="slidenum">
              <a:rPr lang="en-US" smtClean="0"/>
              <a:t>‹#›</a:t>
            </a:fld>
            <a:endParaRPr lang="en-US"/>
          </a:p>
        </p:txBody>
      </p:sp>
    </p:spTree>
    <p:extLst>
      <p:ext uri="{BB962C8B-B14F-4D97-AF65-F5344CB8AC3E}">
        <p14:creationId xmlns:p14="http://schemas.microsoft.com/office/powerpoint/2010/main" val="2047626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4DD20-28CE-B410-6F53-3A015AB4B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3EFF21-977A-0332-F79F-B5503862BC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CF7C1B-7BF1-86B3-A28C-62284587A8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B74075-E585-1364-74CF-5053D81AC90D}"/>
              </a:ext>
            </a:extLst>
          </p:cNvPr>
          <p:cNvSpPr>
            <a:spLocks noGrp="1"/>
          </p:cNvSpPr>
          <p:nvPr>
            <p:ph type="dt" sz="half" idx="10"/>
          </p:nvPr>
        </p:nvSpPr>
        <p:spPr/>
        <p:txBody>
          <a:bodyPr/>
          <a:lstStyle/>
          <a:p>
            <a:fld id="{F5C0743B-FBFE-4BFA-A850-9804D61304FC}" type="datetimeFigureOut">
              <a:rPr lang="en-US" smtClean="0"/>
              <a:t>6/14/2023</a:t>
            </a:fld>
            <a:endParaRPr lang="en-US"/>
          </a:p>
        </p:txBody>
      </p:sp>
      <p:sp>
        <p:nvSpPr>
          <p:cNvPr id="6" name="Footer Placeholder 5">
            <a:extLst>
              <a:ext uri="{FF2B5EF4-FFF2-40B4-BE49-F238E27FC236}">
                <a16:creationId xmlns:a16="http://schemas.microsoft.com/office/drawing/2014/main" id="{780556EF-CA50-CE1D-847B-051D809069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9DBFA6-E73F-E626-0911-5A78AC69EC3F}"/>
              </a:ext>
            </a:extLst>
          </p:cNvPr>
          <p:cNvSpPr>
            <a:spLocks noGrp="1"/>
          </p:cNvSpPr>
          <p:nvPr>
            <p:ph type="sldNum" sz="quarter" idx="12"/>
          </p:nvPr>
        </p:nvSpPr>
        <p:spPr/>
        <p:txBody>
          <a:bodyPr/>
          <a:lstStyle/>
          <a:p>
            <a:fld id="{9D322BA4-329C-4F78-9914-6407186603D9}" type="slidenum">
              <a:rPr lang="en-US" smtClean="0"/>
              <a:t>‹#›</a:t>
            </a:fld>
            <a:endParaRPr lang="en-US"/>
          </a:p>
        </p:txBody>
      </p:sp>
    </p:spTree>
    <p:extLst>
      <p:ext uri="{BB962C8B-B14F-4D97-AF65-F5344CB8AC3E}">
        <p14:creationId xmlns:p14="http://schemas.microsoft.com/office/powerpoint/2010/main" val="3686559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96ED6-DE99-A004-CE00-AFA0C4267D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5CB60C-C4FB-B4C0-D3B9-CEB3AE6F6D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8D570B-12C8-DA42-148B-4C7D92BF9A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D5F1F9-8B22-8D0F-E3E2-2FCAB5D316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9135A9-012F-EC30-0997-8A0BD0C02E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90CEDB-26B0-68C8-B4D5-4F1D4F84442A}"/>
              </a:ext>
            </a:extLst>
          </p:cNvPr>
          <p:cNvSpPr>
            <a:spLocks noGrp="1"/>
          </p:cNvSpPr>
          <p:nvPr>
            <p:ph type="dt" sz="half" idx="10"/>
          </p:nvPr>
        </p:nvSpPr>
        <p:spPr/>
        <p:txBody>
          <a:bodyPr/>
          <a:lstStyle/>
          <a:p>
            <a:fld id="{F5C0743B-FBFE-4BFA-A850-9804D61304FC}" type="datetimeFigureOut">
              <a:rPr lang="en-US" smtClean="0"/>
              <a:t>6/14/2023</a:t>
            </a:fld>
            <a:endParaRPr lang="en-US"/>
          </a:p>
        </p:txBody>
      </p:sp>
      <p:sp>
        <p:nvSpPr>
          <p:cNvPr id="8" name="Footer Placeholder 7">
            <a:extLst>
              <a:ext uri="{FF2B5EF4-FFF2-40B4-BE49-F238E27FC236}">
                <a16:creationId xmlns:a16="http://schemas.microsoft.com/office/drawing/2014/main" id="{2BCA54AD-C0B4-DDC5-AFFE-42BB1B64E9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7D79D2-FA20-10CD-4D00-75C96EDEC684}"/>
              </a:ext>
            </a:extLst>
          </p:cNvPr>
          <p:cNvSpPr>
            <a:spLocks noGrp="1"/>
          </p:cNvSpPr>
          <p:nvPr>
            <p:ph type="sldNum" sz="quarter" idx="12"/>
          </p:nvPr>
        </p:nvSpPr>
        <p:spPr/>
        <p:txBody>
          <a:bodyPr/>
          <a:lstStyle/>
          <a:p>
            <a:fld id="{9D322BA4-329C-4F78-9914-6407186603D9}" type="slidenum">
              <a:rPr lang="en-US" smtClean="0"/>
              <a:t>‹#›</a:t>
            </a:fld>
            <a:endParaRPr lang="en-US"/>
          </a:p>
        </p:txBody>
      </p:sp>
    </p:spTree>
    <p:extLst>
      <p:ext uri="{BB962C8B-B14F-4D97-AF65-F5344CB8AC3E}">
        <p14:creationId xmlns:p14="http://schemas.microsoft.com/office/powerpoint/2010/main" val="1699133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8062-F53C-C757-E130-88AA2A1DE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B12DCF-2BCB-EB72-D31C-BA79D6B17EC5}"/>
              </a:ext>
            </a:extLst>
          </p:cNvPr>
          <p:cNvSpPr>
            <a:spLocks noGrp="1"/>
          </p:cNvSpPr>
          <p:nvPr>
            <p:ph type="dt" sz="half" idx="10"/>
          </p:nvPr>
        </p:nvSpPr>
        <p:spPr/>
        <p:txBody>
          <a:bodyPr/>
          <a:lstStyle/>
          <a:p>
            <a:fld id="{F5C0743B-FBFE-4BFA-A850-9804D61304FC}" type="datetimeFigureOut">
              <a:rPr lang="en-US" smtClean="0"/>
              <a:t>6/14/2023</a:t>
            </a:fld>
            <a:endParaRPr lang="en-US"/>
          </a:p>
        </p:txBody>
      </p:sp>
      <p:sp>
        <p:nvSpPr>
          <p:cNvPr id="4" name="Footer Placeholder 3">
            <a:extLst>
              <a:ext uri="{FF2B5EF4-FFF2-40B4-BE49-F238E27FC236}">
                <a16:creationId xmlns:a16="http://schemas.microsoft.com/office/drawing/2014/main" id="{10E4F67B-E75C-605E-67AE-453D8A6F0C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C87DB9-AA8B-2D2D-2E85-C03A12FBC017}"/>
              </a:ext>
            </a:extLst>
          </p:cNvPr>
          <p:cNvSpPr>
            <a:spLocks noGrp="1"/>
          </p:cNvSpPr>
          <p:nvPr>
            <p:ph type="sldNum" sz="quarter" idx="12"/>
          </p:nvPr>
        </p:nvSpPr>
        <p:spPr/>
        <p:txBody>
          <a:bodyPr/>
          <a:lstStyle/>
          <a:p>
            <a:fld id="{9D322BA4-329C-4F78-9914-6407186603D9}" type="slidenum">
              <a:rPr lang="en-US" smtClean="0"/>
              <a:t>‹#›</a:t>
            </a:fld>
            <a:endParaRPr lang="en-US"/>
          </a:p>
        </p:txBody>
      </p:sp>
    </p:spTree>
    <p:extLst>
      <p:ext uri="{BB962C8B-B14F-4D97-AF65-F5344CB8AC3E}">
        <p14:creationId xmlns:p14="http://schemas.microsoft.com/office/powerpoint/2010/main" val="3960675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B64B8D-2A56-A365-AD14-6C6366AED2D6}"/>
              </a:ext>
            </a:extLst>
          </p:cNvPr>
          <p:cNvSpPr>
            <a:spLocks noGrp="1"/>
          </p:cNvSpPr>
          <p:nvPr>
            <p:ph type="dt" sz="half" idx="10"/>
          </p:nvPr>
        </p:nvSpPr>
        <p:spPr/>
        <p:txBody>
          <a:bodyPr/>
          <a:lstStyle/>
          <a:p>
            <a:fld id="{F5C0743B-FBFE-4BFA-A850-9804D61304FC}" type="datetimeFigureOut">
              <a:rPr lang="en-US" smtClean="0"/>
              <a:t>6/14/2023</a:t>
            </a:fld>
            <a:endParaRPr lang="en-US"/>
          </a:p>
        </p:txBody>
      </p:sp>
      <p:sp>
        <p:nvSpPr>
          <p:cNvPr id="3" name="Footer Placeholder 2">
            <a:extLst>
              <a:ext uri="{FF2B5EF4-FFF2-40B4-BE49-F238E27FC236}">
                <a16:creationId xmlns:a16="http://schemas.microsoft.com/office/drawing/2014/main" id="{10F71D7B-58EA-B7BF-A2E1-57A6BBFB4A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F3A892-CD9D-38FA-A1D5-40E6BE23D1E4}"/>
              </a:ext>
            </a:extLst>
          </p:cNvPr>
          <p:cNvSpPr>
            <a:spLocks noGrp="1"/>
          </p:cNvSpPr>
          <p:nvPr>
            <p:ph type="sldNum" sz="quarter" idx="12"/>
          </p:nvPr>
        </p:nvSpPr>
        <p:spPr/>
        <p:txBody>
          <a:bodyPr/>
          <a:lstStyle/>
          <a:p>
            <a:fld id="{9D322BA4-329C-4F78-9914-6407186603D9}" type="slidenum">
              <a:rPr lang="en-US" smtClean="0"/>
              <a:t>‹#›</a:t>
            </a:fld>
            <a:endParaRPr lang="en-US"/>
          </a:p>
        </p:txBody>
      </p:sp>
    </p:spTree>
    <p:extLst>
      <p:ext uri="{BB962C8B-B14F-4D97-AF65-F5344CB8AC3E}">
        <p14:creationId xmlns:p14="http://schemas.microsoft.com/office/powerpoint/2010/main" val="810868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1189-A7E9-A771-5576-C6BCC3449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27269A-0003-0135-A4B8-0F9B734EE6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2591D3-FA40-0534-A62C-DBE0F62CA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8DE271-18F5-A540-059B-689045CD5975}"/>
              </a:ext>
            </a:extLst>
          </p:cNvPr>
          <p:cNvSpPr>
            <a:spLocks noGrp="1"/>
          </p:cNvSpPr>
          <p:nvPr>
            <p:ph type="dt" sz="half" idx="10"/>
          </p:nvPr>
        </p:nvSpPr>
        <p:spPr/>
        <p:txBody>
          <a:bodyPr/>
          <a:lstStyle/>
          <a:p>
            <a:fld id="{F5C0743B-FBFE-4BFA-A850-9804D61304FC}" type="datetimeFigureOut">
              <a:rPr lang="en-US" smtClean="0"/>
              <a:t>6/14/2023</a:t>
            </a:fld>
            <a:endParaRPr lang="en-US"/>
          </a:p>
        </p:txBody>
      </p:sp>
      <p:sp>
        <p:nvSpPr>
          <p:cNvPr id="6" name="Footer Placeholder 5">
            <a:extLst>
              <a:ext uri="{FF2B5EF4-FFF2-40B4-BE49-F238E27FC236}">
                <a16:creationId xmlns:a16="http://schemas.microsoft.com/office/drawing/2014/main" id="{A76051C3-CF28-1186-3167-47A644C3EE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8C33F-ABCD-B0E0-BD4C-890BD763898B}"/>
              </a:ext>
            </a:extLst>
          </p:cNvPr>
          <p:cNvSpPr>
            <a:spLocks noGrp="1"/>
          </p:cNvSpPr>
          <p:nvPr>
            <p:ph type="sldNum" sz="quarter" idx="12"/>
          </p:nvPr>
        </p:nvSpPr>
        <p:spPr/>
        <p:txBody>
          <a:bodyPr/>
          <a:lstStyle/>
          <a:p>
            <a:fld id="{9D322BA4-329C-4F78-9914-6407186603D9}" type="slidenum">
              <a:rPr lang="en-US" smtClean="0"/>
              <a:t>‹#›</a:t>
            </a:fld>
            <a:endParaRPr lang="en-US"/>
          </a:p>
        </p:txBody>
      </p:sp>
    </p:spTree>
    <p:extLst>
      <p:ext uri="{BB962C8B-B14F-4D97-AF65-F5344CB8AC3E}">
        <p14:creationId xmlns:p14="http://schemas.microsoft.com/office/powerpoint/2010/main" val="110030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76C29-9C19-BD0A-A399-3046B4B5B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463BFD-B898-7BCC-6076-DFD3895C0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E5C0A2-6383-FBD7-F828-D7EF91200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18034-7CF4-D393-E611-AB31B967239D}"/>
              </a:ext>
            </a:extLst>
          </p:cNvPr>
          <p:cNvSpPr>
            <a:spLocks noGrp="1"/>
          </p:cNvSpPr>
          <p:nvPr>
            <p:ph type="dt" sz="half" idx="10"/>
          </p:nvPr>
        </p:nvSpPr>
        <p:spPr/>
        <p:txBody>
          <a:bodyPr/>
          <a:lstStyle/>
          <a:p>
            <a:fld id="{F5C0743B-FBFE-4BFA-A850-9804D61304FC}" type="datetimeFigureOut">
              <a:rPr lang="en-US" smtClean="0"/>
              <a:t>6/14/2023</a:t>
            </a:fld>
            <a:endParaRPr lang="en-US"/>
          </a:p>
        </p:txBody>
      </p:sp>
      <p:sp>
        <p:nvSpPr>
          <p:cNvPr id="6" name="Footer Placeholder 5">
            <a:extLst>
              <a:ext uri="{FF2B5EF4-FFF2-40B4-BE49-F238E27FC236}">
                <a16:creationId xmlns:a16="http://schemas.microsoft.com/office/drawing/2014/main" id="{E0D47F55-53F3-4CEF-A6B3-67C72908C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9EAE9-8357-5297-3830-07100169F210}"/>
              </a:ext>
            </a:extLst>
          </p:cNvPr>
          <p:cNvSpPr>
            <a:spLocks noGrp="1"/>
          </p:cNvSpPr>
          <p:nvPr>
            <p:ph type="sldNum" sz="quarter" idx="12"/>
          </p:nvPr>
        </p:nvSpPr>
        <p:spPr/>
        <p:txBody>
          <a:bodyPr/>
          <a:lstStyle/>
          <a:p>
            <a:fld id="{9D322BA4-329C-4F78-9914-6407186603D9}" type="slidenum">
              <a:rPr lang="en-US" smtClean="0"/>
              <a:t>‹#›</a:t>
            </a:fld>
            <a:endParaRPr lang="en-US"/>
          </a:p>
        </p:txBody>
      </p:sp>
    </p:spTree>
    <p:extLst>
      <p:ext uri="{BB962C8B-B14F-4D97-AF65-F5344CB8AC3E}">
        <p14:creationId xmlns:p14="http://schemas.microsoft.com/office/powerpoint/2010/main" val="1242031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7C0041-56D9-A3DC-91EB-B8D0076672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CB2FF7-7969-CC8C-C0E6-7CEC86982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82812A-8A00-7901-6CDE-22362405F7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0743B-FBFE-4BFA-A850-9804D61304FC}" type="datetimeFigureOut">
              <a:rPr lang="en-US" smtClean="0"/>
              <a:t>6/14/2023</a:t>
            </a:fld>
            <a:endParaRPr lang="en-US"/>
          </a:p>
        </p:txBody>
      </p:sp>
      <p:sp>
        <p:nvSpPr>
          <p:cNvPr id="5" name="Footer Placeholder 4">
            <a:extLst>
              <a:ext uri="{FF2B5EF4-FFF2-40B4-BE49-F238E27FC236}">
                <a16:creationId xmlns:a16="http://schemas.microsoft.com/office/drawing/2014/main" id="{DF901A9D-A6A5-A9D7-9EF5-EDC567FCBF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CE6E99-3323-4343-A064-351C273B9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22BA4-329C-4F78-9914-6407186603D9}" type="slidenum">
              <a:rPr lang="en-US" smtClean="0"/>
              <a:t>‹#›</a:t>
            </a:fld>
            <a:endParaRPr lang="en-US"/>
          </a:p>
        </p:txBody>
      </p:sp>
    </p:spTree>
    <p:extLst>
      <p:ext uri="{BB962C8B-B14F-4D97-AF65-F5344CB8AC3E}">
        <p14:creationId xmlns:p14="http://schemas.microsoft.com/office/powerpoint/2010/main" val="3199149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hyperlink" Target="https://www.youtube.com/playlist?list=PLL81u2WuJbe6joR9r56BIf8UlXFdRXNxe" TargetMode="External"/><Relationship Id="rId5" Type="http://schemas.openxmlformats.org/officeDocument/2006/relationships/hyperlink" Target="https://www.youtube.com/playlist?list=PLL81u2WuJbe5jiggm9GH1hY4ICIjsaj3a" TargetMode="External"/><Relationship Id="rId4" Type="http://schemas.openxmlformats.org/officeDocument/2006/relationships/hyperlink" Target="http://murov.info/maps.ht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murov.info/PPTPreshows.htm" TargetMode="External"/><Relationship Id="rId2" Type="http://schemas.openxmlformats.org/officeDocument/2006/relationships/hyperlink" Target="http://murov.info/" TargetMode="Externa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murov.info/triviachallenges.ht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036F53-DFA1-7319-05F7-645D2B266591}"/>
              </a:ext>
            </a:extLst>
          </p:cNvPr>
          <p:cNvSpPr txBox="1"/>
          <p:nvPr/>
        </p:nvSpPr>
        <p:spPr>
          <a:xfrm>
            <a:off x="141060" y="163295"/>
            <a:ext cx="4841069" cy="2862322"/>
          </a:xfrm>
          <a:prstGeom prst="rect">
            <a:avLst/>
          </a:prstGeom>
          <a:noFill/>
        </p:spPr>
        <p:txBody>
          <a:bodyPr wrap="none" rtlCol="0">
            <a:spAutoFit/>
          </a:bodyPr>
          <a:lstStyle/>
          <a:p>
            <a:r>
              <a:rPr lang="en-US" sz="6000" b="1" dirty="0"/>
              <a:t>Abbreviations,</a:t>
            </a:r>
          </a:p>
          <a:p>
            <a:r>
              <a:rPr lang="en-US" sz="6000" b="1" dirty="0"/>
              <a:t>Acronyms,</a:t>
            </a:r>
          </a:p>
          <a:p>
            <a:r>
              <a:rPr lang="en-US" sz="6000" b="1" dirty="0"/>
              <a:t>Initials</a:t>
            </a:r>
          </a:p>
        </p:txBody>
      </p:sp>
      <p:pic>
        <p:nvPicPr>
          <p:cNvPr id="3" name="Picture 2">
            <a:extLst>
              <a:ext uri="{FF2B5EF4-FFF2-40B4-BE49-F238E27FC236}">
                <a16:creationId xmlns:a16="http://schemas.microsoft.com/office/drawing/2014/main" id="{8B2E851C-F969-CD2A-A159-51D9D2F373FD}"/>
              </a:ext>
            </a:extLst>
          </p:cNvPr>
          <p:cNvPicPr>
            <a:picLocks noChangeAspect="1"/>
          </p:cNvPicPr>
          <p:nvPr/>
        </p:nvPicPr>
        <p:blipFill>
          <a:blip r:embed="rId2"/>
          <a:stretch>
            <a:fillRect/>
          </a:stretch>
        </p:blipFill>
        <p:spPr>
          <a:xfrm>
            <a:off x="5616261" y="90153"/>
            <a:ext cx="6523149" cy="6523149"/>
          </a:xfrm>
          <a:prstGeom prst="rect">
            <a:avLst/>
          </a:prstGeom>
        </p:spPr>
      </p:pic>
      <p:sp>
        <p:nvSpPr>
          <p:cNvPr id="2" name="TextBox 1">
            <a:extLst>
              <a:ext uri="{FF2B5EF4-FFF2-40B4-BE49-F238E27FC236}">
                <a16:creationId xmlns:a16="http://schemas.microsoft.com/office/drawing/2014/main" id="{C85818BF-4A42-AB5E-CD0E-BE9DB3E141F2}"/>
              </a:ext>
            </a:extLst>
          </p:cNvPr>
          <p:cNvSpPr txBox="1"/>
          <p:nvPr/>
        </p:nvSpPr>
        <p:spPr>
          <a:xfrm>
            <a:off x="563593" y="4428226"/>
            <a:ext cx="3887637" cy="954107"/>
          </a:xfrm>
          <a:prstGeom prst="rect">
            <a:avLst/>
          </a:prstGeom>
          <a:noFill/>
        </p:spPr>
        <p:txBody>
          <a:bodyPr wrap="square" rtlCol="0">
            <a:spAutoFit/>
          </a:bodyPr>
          <a:lstStyle/>
          <a:p>
            <a:r>
              <a:rPr lang="en-US" sz="2800" b="1" dirty="0">
                <a:solidFill>
                  <a:srgbClr val="FF0000"/>
                </a:solidFill>
                <a:highlight>
                  <a:srgbClr val="FFFF00"/>
                </a:highlight>
              </a:rPr>
              <a:t>For each slide, what do the letters stand for?</a:t>
            </a:r>
          </a:p>
        </p:txBody>
      </p:sp>
    </p:spTree>
    <p:extLst>
      <p:ext uri="{BB962C8B-B14F-4D97-AF65-F5344CB8AC3E}">
        <p14:creationId xmlns:p14="http://schemas.microsoft.com/office/powerpoint/2010/main" val="157407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FD09AC-9405-FB58-2BCA-E400C1162C65}"/>
              </a:ext>
            </a:extLst>
          </p:cNvPr>
          <p:cNvSpPr txBox="1"/>
          <p:nvPr/>
        </p:nvSpPr>
        <p:spPr>
          <a:xfrm>
            <a:off x="70792" y="715498"/>
            <a:ext cx="4147248" cy="3046988"/>
          </a:xfrm>
          <a:prstGeom prst="rect">
            <a:avLst/>
          </a:prstGeom>
          <a:noFill/>
        </p:spPr>
        <p:txBody>
          <a:bodyPr wrap="square">
            <a:spAutoFit/>
          </a:bodyPr>
          <a:lstStyle/>
          <a:p>
            <a:r>
              <a:rPr lang="en-US" sz="2400" b="1" dirty="0">
                <a:solidFill>
                  <a:srgbClr val="FF0000"/>
                </a:solidFill>
              </a:rPr>
              <a:t>Personal Identification Number.</a:t>
            </a:r>
          </a:p>
          <a:p>
            <a:r>
              <a:rPr lang="en-US" sz="2400" b="1" dirty="0"/>
              <a:t>Abbreviation for personal identification number: a secret number used with a bank card or credit card to get money from a cash machine or pay for goods in a store.</a:t>
            </a:r>
          </a:p>
        </p:txBody>
      </p:sp>
      <p:sp>
        <p:nvSpPr>
          <p:cNvPr id="4" name="TextBox 3">
            <a:extLst>
              <a:ext uri="{FF2B5EF4-FFF2-40B4-BE49-F238E27FC236}">
                <a16:creationId xmlns:a16="http://schemas.microsoft.com/office/drawing/2014/main" id="{CE1C017A-F1C0-E6A9-2201-26928E539631}"/>
              </a:ext>
            </a:extLst>
          </p:cNvPr>
          <p:cNvSpPr txBox="1"/>
          <p:nvPr/>
        </p:nvSpPr>
        <p:spPr>
          <a:xfrm>
            <a:off x="419820" y="212785"/>
            <a:ext cx="857927" cy="646331"/>
          </a:xfrm>
          <a:prstGeom prst="rect">
            <a:avLst/>
          </a:prstGeom>
          <a:noFill/>
        </p:spPr>
        <p:txBody>
          <a:bodyPr wrap="none" rtlCol="0">
            <a:spAutoFit/>
          </a:bodyPr>
          <a:lstStyle/>
          <a:p>
            <a:r>
              <a:rPr lang="en-US" sz="3600" b="1" dirty="0"/>
              <a:t>PIN</a:t>
            </a:r>
          </a:p>
        </p:txBody>
      </p:sp>
      <p:pic>
        <p:nvPicPr>
          <p:cNvPr id="5" name="Picture 4">
            <a:extLst>
              <a:ext uri="{FF2B5EF4-FFF2-40B4-BE49-F238E27FC236}">
                <a16:creationId xmlns:a16="http://schemas.microsoft.com/office/drawing/2014/main" id="{C56B2E31-0D01-A1B4-47CD-BC3A4F3611D6}"/>
              </a:ext>
            </a:extLst>
          </p:cNvPr>
          <p:cNvPicPr>
            <a:picLocks noChangeAspect="1"/>
          </p:cNvPicPr>
          <p:nvPr/>
        </p:nvPicPr>
        <p:blipFill rotWithShape="1">
          <a:blip r:embed="rId2"/>
          <a:srcRect l="7431" t="26666" r="9241" b="3865"/>
          <a:stretch/>
        </p:blipFill>
        <p:spPr>
          <a:xfrm>
            <a:off x="117168" y="4314524"/>
            <a:ext cx="3883177" cy="2170141"/>
          </a:xfrm>
          <a:prstGeom prst="rect">
            <a:avLst/>
          </a:prstGeom>
        </p:spPr>
      </p:pic>
      <p:pic>
        <p:nvPicPr>
          <p:cNvPr id="6" name="Picture 5">
            <a:extLst>
              <a:ext uri="{FF2B5EF4-FFF2-40B4-BE49-F238E27FC236}">
                <a16:creationId xmlns:a16="http://schemas.microsoft.com/office/drawing/2014/main" id="{2E4769AB-FE23-6E57-355D-101DCD77756E}"/>
              </a:ext>
            </a:extLst>
          </p:cNvPr>
          <p:cNvPicPr>
            <a:picLocks noChangeAspect="1"/>
          </p:cNvPicPr>
          <p:nvPr/>
        </p:nvPicPr>
        <p:blipFill rotWithShape="1">
          <a:blip r:embed="rId3"/>
          <a:srcRect l="28945" r="2216"/>
          <a:stretch/>
        </p:blipFill>
        <p:spPr>
          <a:xfrm>
            <a:off x="4086000" y="153614"/>
            <a:ext cx="8035208" cy="6565751"/>
          </a:xfrm>
          <a:prstGeom prst="rect">
            <a:avLst/>
          </a:prstGeom>
        </p:spPr>
      </p:pic>
    </p:spTree>
    <p:extLst>
      <p:ext uri="{BB962C8B-B14F-4D97-AF65-F5344CB8AC3E}">
        <p14:creationId xmlns:p14="http://schemas.microsoft.com/office/powerpoint/2010/main" val="2800148357"/>
      </p:ext>
    </p:extLst>
  </p:cSld>
  <p:clrMapOvr>
    <a:masterClrMapping/>
  </p:clrMapOvr>
  <mc:AlternateContent xmlns:mc="http://schemas.openxmlformats.org/markup-compatibility/2006" xmlns:p14="http://schemas.microsoft.com/office/powerpoint/2010/main">
    <mc:Choice Requires="p14">
      <p:transition spd="slow" p14:dur="1200" advTm="25000">
        <p:dissolve/>
      </p:transition>
    </mc:Choice>
    <mc:Fallback xmlns="">
      <p:transition spd="slow" advTm="2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0C3225-7840-60FC-3D33-FF6AE4112422}"/>
              </a:ext>
            </a:extLst>
          </p:cNvPr>
          <p:cNvSpPr txBox="1"/>
          <p:nvPr/>
        </p:nvSpPr>
        <p:spPr>
          <a:xfrm>
            <a:off x="488830" y="1093965"/>
            <a:ext cx="6096000" cy="1569660"/>
          </a:xfrm>
          <a:prstGeom prst="rect">
            <a:avLst/>
          </a:prstGeom>
          <a:noFill/>
        </p:spPr>
        <p:txBody>
          <a:bodyPr wrap="square">
            <a:spAutoFit/>
          </a:bodyPr>
          <a:lstStyle/>
          <a:p>
            <a:r>
              <a:rPr lang="en-US" sz="2400" b="1" dirty="0">
                <a:solidFill>
                  <a:srgbClr val="FF0000"/>
                </a:solidFill>
              </a:rPr>
              <a:t>ante meridiem and post meridiem</a:t>
            </a:r>
          </a:p>
          <a:p>
            <a:r>
              <a:rPr lang="en-US" sz="2400" b="1" dirty="0"/>
              <a:t>The abbreviations a.m. and p.m. stand for the Latin </a:t>
            </a:r>
            <a:r>
              <a:rPr lang="en-US" sz="2400" b="1" i="1" dirty="0"/>
              <a:t>ante meridiem </a:t>
            </a:r>
            <a:r>
              <a:rPr lang="en-US" sz="2400" b="1" dirty="0"/>
              <a:t>and </a:t>
            </a:r>
            <a:r>
              <a:rPr lang="en-US" sz="2400" b="1" i="1" dirty="0"/>
              <a:t>post meridiem</a:t>
            </a:r>
            <a:r>
              <a:rPr lang="en-US" sz="2400" b="1" dirty="0"/>
              <a:t>, meaning before and after midday. </a:t>
            </a:r>
          </a:p>
        </p:txBody>
      </p:sp>
      <p:sp>
        <p:nvSpPr>
          <p:cNvPr id="4" name="TextBox 3">
            <a:extLst>
              <a:ext uri="{FF2B5EF4-FFF2-40B4-BE49-F238E27FC236}">
                <a16:creationId xmlns:a16="http://schemas.microsoft.com/office/drawing/2014/main" id="{0AB1F3D0-4B37-B235-AD08-BEF15C12E73A}"/>
              </a:ext>
            </a:extLst>
          </p:cNvPr>
          <p:cNvSpPr txBox="1"/>
          <p:nvPr/>
        </p:nvSpPr>
        <p:spPr>
          <a:xfrm>
            <a:off x="299049" y="258793"/>
            <a:ext cx="2340705" cy="707886"/>
          </a:xfrm>
          <a:prstGeom prst="rect">
            <a:avLst/>
          </a:prstGeom>
          <a:noFill/>
        </p:spPr>
        <p:txBody>
          <a:bodyPr wrap="none" rtlCol="0">
            <a:spAutoFit/>
          </a:bodyPr>
          <a:lstStyle/>
          <a:p>
            <a:r>
              <a:rPr lang="en-US" sz="4000" b="1" dirty="0"/>
              <a:t>a.m., p.m.</a:t>
            </a:r>
          </a:p>
        </p:txBody>
      </p:sp>
      <p:pic>
        <p:nvPicPr>
          <p:cNvPr id="5" name="Picture 4">
            <a:extLst>
              <a:ext uri="{FF2B5EF4-FFF2-40B4-BE49-F238E27FC236}">
                <a16:creationId xmlns:a16="http://schemas.microsoft.com/office/drawing/2014/main" id="{3BFFF008-9ED5-F743-E668-8F5C4909BD41}"/>
              </a:ext>
            </a:extLst>
          </p:cNvPr>
          <p:cNvPicPr>
            <a:picLocks noChangeAspect="1"/>
          </p:cNvPicPr>
          <p:nvPr/>
        </p:nvPicPr>
        <p:blipFill>
          <a:blip r:embed="rId2"/>
          <a:stretch>
            <a:fillRect/>
          </a:stretch>
        </p:blipFill>
        <p:spPr>
          <a:xfrm>
            <a:off x="6372044" y="236864"/>
            <a:ext cx="5629455" cy="4830436"/>
          </a:xfrm>
          <a:prstGeom prst="rect">
            <a:avLst/>
          </a:prstGeom>
        </p:spPr>
      </p:pic>
      <p:pic>
        <p:nvPicPr>
          <p:cNvPr id="6" name="Picture 5">
            <a:extLst>
              <a:ext uri="{FF2B5EF4-FFF2-40B4-BE49-F238E27FC236}">
                <a16:creationId xmlns:a16="http://schemas.microsoft.com/office/drawing/2014/main" id="{74407216-0F38-DA3C-890E-0A49332115A1}"/>
              </a:ext>
            </a:extLst>
          </p:cNvPr>
          <p:cNvPicPr>
            <a:picLocks noChangeAspect="1"/>
          </p:cNvPicPr>
          <p:nvPr/>
        </p:nvPicPr>
        <p:blipFill rotWithShape="1">
          <a:blip r:embed="rId3"/>
          <a:srcRect l="4047" t="2494" r="2494" b="7359"/>
          <a:stretch/>
        </p:blipFill>
        <p:spPr>
          <a:xfrm>
            <a:off x="120769" y="3249284"/>
            <a:ext cx="6272237" cy="3403120"/>
          </a:xfrm>
          <a:prstGeom prst="rect">
            <a:avLst/>
          </a:prstGeom>
        </p:spPr>
      </p:pic>
    </p:spTree>
    <p:extLst>
      <p:ext uri="{BB962C8B-B14F-4D97-AF65-F5344CB8AC3E}">
        <p14:creationId xmlns:p14="http://schemas.microsoft.com/office/powerpoint/2010/main" val="10590654"/>
      </p:ext>
    </p:extLst>
  </p:cSld>
  <p:clrMapOvr>
    <a:masterClrMapping/>
  </p:clrMapOvr>
  <mc:AlternateContent xmlns:mc="http://schemas.openxmlformats.org/markup-compatibility/2006" xmlns:p14="http://schemas.microsoft.com/office/powerpoint/2010/main">
    <mc:Choice Requires="p14">
      <p:transition spd="slow" p14:dur="1750" advTm="25000">
        <p14:honeycomb/>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BB1915-16FE-A6A6-6D56-FF6F5CD497C4}"/>
              </a:ext>
            </a:extLst>
          </p:cNvPr>
          <p:cNvSpPr txBox="1"/>
          <p:nvPr/>
        </p:nvSpPr>
        <p:spPr>
          <a:xfrm>
            <a:off x="425570" y="189781"/>
            <a:ext cx="1484124" cy="707886"/>
          </a:xfrm>
          <a:prstGeom prst="rect">
            <a:avLst/>
          </a:prstGeom>
          <a:noFill/>
        </p:spPr>
        <p:txBody>
          <a:bodyPr wrap="none" rtlCol="0">
            <a:spAutoFit/>
          </a:bodyPr>
          <a:lstStyle/>
          <a:p>
            <a:r>
              <a:rPr lang="en-US" sz="4000" b="1" dirty="0"/>
              <a:t>NOAA</a:t>
            </a:r>
          </a:p>
        </p:txBody>
      </p:sp>
      <p:sp>
        <p:nvSpPr>
          <p:cNvPr id="4" name="TextBox 3">
            <a:extLst>
              <a:ext uri="{FF2B5EF4-FFF2-40B4-BE49-F238E27FC236}">
                <a16:creationId xmlns:a16="http://schemas.microsoft.com/office/drawing/2014/main" id="{062A4615-550B-A527-CBB2-C5A4AE8E2176}"/>
              </a:ext>
            </a:extLst>
          </p:cNvPr>
          <p:cNvSpPr txBox="1"/>
          <p:nvPr/>
        </p:nvSpPr>
        <p:spPr>
          <a:xfrm>
            <a:off x="184030" y="813122"/>
            <a:ext cx="11708921" cy="2677656"/>
          </a:xfrm>
          <a:prstGeom prst="rect">
            <a:avLst/>
          </a:prstGeom>
          <a:noFill/>
        </p:spPr>
        <p:txBody>
          <a:bodyPr wrap="square">
            <a:spAutoFit/>
          </a:bodyPr>
          <a:lstStyle/>
          <a:p>
            <a:r>
              <a:rPr lang="en-US" sz="2400" b="1" dirty="0">
                <a:solidFill>
                  <a:srgbClr val="FF0000"/>
                </a:solidFill>
              </a:rPr>
              <a:t>National Oceanic and Atmospheric Administration</a:t>
            </a:r>
          </a:p>
          <a:p>
            <a:pPr marL="457200" indent="-457200">
              <a:buAutoNum type="arabicPeriod"/>
            </a:pPr>
            <a:r>
              <a:rPr lang="en-US" sz="2400" b="1" dirty="0"/>
              <a:t>The mission of the National Oceanic and Atmospheric Administration (NOAA) is to provide daily weather forecasts, severe storm warnings, climate monitoring to fisheries management, coastal restoration, and the supporting of marine commerce.</a:t>
            </a:r>
          </a:p>
          <a:p>
            <a:pPr marL="457200" indent="-457200">
              <a:buAutoNum type="arabicPeriod"/>
            </a:pPr>
            <a:r>
              <a:rPr lang="en-US" sz="2400" b="1" dirty="0"/>
              <a:t>an agency in the Department of Commerce that maps the oceans and conserves their living resources; predicts changes to the earth's environment; provides weather reports and forecasts floods and hurricanes and other natural disasters related to weather</a:t>
            </a:r>
          </a:p>
        </p:txBody>
      </p:sp>
      <p:pic>
        <p:nvPicPr>
          <p:cNvPr id="6" name="Picture 5">
            <a:extLst>
              <a:ext uri="{FF2B5EF4-FFF2-40B4-BE49-F238E27FC236}">
                <a16:creationId xmlns:a16="http://schemas.microsoft.com/office/drawing/2014/main" id="{D8A70645-50E5-3C3C-D14B-72F1A5636011}"/>
              </a:ext>
            </a:extLst>
          </p:cNvPr>
          <p:cNvPicPr>
            <a:picLocks noChangeAspect="1"/>
          </p:cNvPicPr>
          <p:nvPr/>
        </p:nvPicPr>
        <p:blipFill rotWithShape="1">
          <a:blip r:embed="rId2"/>
          <a:srcRect t="11789" b="14321"/>
          <a:stretch/>
        </p:blipFill>
        <p:spPr>
          <a:xfrm>
            <a:off x="2495842" y="3429000"/>
            <a:ext cx="7873110" cy="3272331"/>
          </a:xfrm>
          <a:prstGeom prst="rect">
            <a:avLst/>
          </a:prstGeom>
        </p:spPr>
      </p:pic>
    </p:spTree>
    <p:extLst>
      <p:ext uri="{BB962C8B-B14F-4D97-AF65-F5344CB8AC3E}">
        <p14:creationId xmlns:p14="http://schemas.microsoft.com/office/powerpoint/2010/main" val="3758222316"/>
      </p:ext>
    </p:extLst>
  </p:cSld>
  <p:clrMapOvr>
    <a:masterClrMapping/>
  </p:clrMapOvr>
  <mc:AlternateContent xmlns:mc="http://schemas.openxmlformats.org/markup-compatibility/2006" xmlns:p14="http://schemas.microsoft.com/office/powerpoint/2010/main">
    <mc:Choice Requires="p14">
      <p:transition spd="slow" p14:dur="1750" advTm="25000">
        <p14:glitter pattern="hexagon"/>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000"/>
                                        <p:tgtEl>
                                          <p:spTgt spid="4"/>
                                        </p:tgtEl>
                                      </p:cBhvr>
                                    </p:animEffect>
                                  </p:childTnLst>
                                </p:cTn>
                              </p:par>
                            </p:childTnLst>
                          </p:cTn>
                        </p:par>
                        <p:par>
                          <p:cTn id="8" fill="hold">
                            <p:stCondLst>
                              <p:cond delay="12000"/>
                            </p:stCondLst>
                            <p:childTnLst>
                              <p:par>
                                <p:cTn id="9" presetID="26" presetClass="entr" presetSubtype="0"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90">
                                          <p:stCondLst>
                                            <p:cond delay="0"/>
                                          </p:stCondLst>
                                        </p:cTn>
                                        <p:tgtEl>
                                          <p:spTgt spid="6"/>
                                        </p:tgtEl>
                                      </p:cBhvr>
                                    </p:animEffect>
                                    <p:anim calcmode="lin" valueType="num">
                                      <p:cBhvr>
                                        <p:cTn id="1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7" dur="13">
                                          <p:stCondLst>
                                            <p:cond delay="325"/>
                                          </p:stCondLst>
                                        </p:cTn>
                                        <p:tgtEl>
                                          <p:spTgt spid="6"/>
                                        </p:tgtEl>
                                      </p:cBhvr>
                                      <p:to x="100000" y="60000"/>
                                    </p:animScale>
                                    <p:animScale>
                                      <p:cBhvr>
                                        <p:cTn id="18" dur="83" decel="50000">
                                          <p:stCondLst>
                                            <p:cond delay="338"/>
                                          </p:stCondLst>
                                        </p:cTn>
                                        <p:tgtEl>
                                          <p:spTgt spid="6"/>
                                        </p:tgtEl>
                                      </p:cBhvr>
                                      <p:to x="100000" y="100000"/>
                                    </p:animScale>
                                    <p:animScale>
                                      <p:cBhvr>
                                        <p:cTn id="19" dur="13">
                                          <p:stCondLst>
                                            <p:cond delay="656"/>
                                          </p:stCondLst>
                                        </p:cTn>
                                        <p:tgtEl>
                                          <p:spTgt spid="6"/>
                                        </p:tgtEl>
                                      </p:cBhvr>
                                      <p:to x="100000" y="80000"/>
                                    </p:animScale>
                                    <p:animScale>
                                      <p:cBhvr>
                                        <p:cTn id="20" dur="83" decel="50000">
                                          <p:stCondLst>
                                            <p:cond delay="669"/>
                                          </p:stCondLst>
                                        </p:cTn>
                                        <p:tgtEl>
                                          <p:spTgt spid="6"/>
                                        </p:tgtEl>
                                      </p:cBhvr>
                                      <p:to x="100000" y="100000"/>
                                    </p:animScale>
                                    <p:animScale>
                                      <p:cBhvr>
                                        <p:cTn id="21" dur="13">
                                          <p:stCondLst>
                                            <p:cond delay="821"/>
                                          </p:stCondLst>
                                        </p:cTn>
                                        <p:tgtEl>
                                          <p:spTgt spid="6"/>
                                        </p:tgtEl>
                                      </p:cBhvr>
                                      <p:to x="100000" y="90000"/>
                                    </p:animScale>
                                    <p:animScale>
                                      <p:cBhvr>
                                        <p:cTn id="22" dur="83" decel="50000">
                                          <p:stCondLst>
                                            <p:cond delay="834"/>
                                          </p:stCondLst>
                                        </p:cTn>
                                        <p:tgtEl>
                                          <p:spTgt spid="6"/>
                                        </p:tgtEl>
                                      </p:cBhvr>
                                      <p:to x="100000" y="100000"/>
                                    </p:animScale>
                                    <p:animScale>
                                      <p:cBhvr>
                                        <p:cTn id="23" dur="13">
                                          <p:stCondLst>
                                            <p:cond delay="904"/>
                                          </p:stCondLst>
                                        </p:cTn>
                                        <p:tgtEl>
                                          <p:spTgt spid="6"/>
                                        </p:tgtEl>
                                      </p:cBhvr>
                                      <p:to x="100000" y="95000"/>
                                    </p:animScale>
                                    <p:animScale>
                                      <p:cBhvr>
                                        <p:cTn id="24"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D8564-2C13-73D2-A1F5-9D34A7441F27}"/>
              </a:ext>
            </a:extLst>
          </p:cNvPr>
          <p:cNvSpPr txBox="1"/>
          <p:nvPr/>
        </p:nvSpPr>
        <p:spPr>
          <a:xfrm>
            <a:off x="500333" y="178280"/>
            <a:ext cx="1000595" cy="707886"/>
          </a:xfrm>
          <a:prstGeom prst="rect">
            <a:avLst/>
          </a:prstGeom>
          <a:noFill/>
        </p:spPr>
        <p:txBody>
          <a:bodyPr wrap="none" rtlCol="0">
            <a:spAutoFit/>
          </a:bodyPr>
          <a:lstStyle/>
          <a:p>
            <a:r>
              <a:rPr lang="en-US" sz="4000" b="1" dirty="0"/>
              <a:t>NSF</a:t>
            </a:r>
          </a:p>
        </p:txBody>
      </p:sp>
      <p:sp>
        <p:nvSpPr>
          <p:cNvPr id="4" name="TextBox 3">
            <a:extLst>
              <a:ext uri="{FF2B5EF4-FFF2-40B4-BE49-F238E27FC236}">
                <a16:creationId xmlns:a16="http://schemas.microsoft.com/office/drawing/2014/main" id="{0C1672CA-1453-32EB-EDC7-3CB5621EC88A}"/>
              </a:ext>
            </a:extLst>
          </p:cNvPr>
          <p:cNvSpPr txBox="1"/>
          <p:nvPr/>
        </p:nvSpPr>
        <p:spPr>
          <a:xfrm>
            <a:off x="316301" y="886166"/>
            <a:ext cx="11639909" cy="1200329"/>
          </a:xfrm>
          <a:prstGeom prst="rect">
            <a:avLst/>
          </a:prstGeom>
          <a:noFill/>
        </p:spPr>
        <p:txBody>
          <a:bodyPr wrap="square">
            <a:spAutoFit/>
          </a:bodyPr>
          <a:lstStyle/>
          <a:p>
            <a:r>
              <a:rPr lang="en-US" sz="2400" b="1" dirty="0">
                <a:solidFill>
                  <a:srgbClr val="FF0000"/>
                </a:solidFill>
              </a:rPr>
              <a:t>National Science Foundation</a:t>
            </a:r>
          </a:p>
          <a:p>
            <a:r>
              <a:rPr lang="en-US" sz="2400" b="1" dirty="0"/>
              <a:t>An independent agency of the federal government responsible for the promotion of progress in science and engineering by supporting programs in research and education.</a:t>
            </a:r>
          </a:p>
        </p:txBody>
      </p:sp>
      <p:pic>
        <p:nvPicPr>
          <p:cNvPr id="5" name="Picture 4">
            <a:extLst>
              <a:ext uri="{FF2B5EF4-FFF2-40B4-BE49-F238E27FC236}">
                <a16:creationId xmlns:a16="http://schemas.microsoft.com/office/drawing/2014/main" id="{726587CA-5612-A989-F2B0-8C8A7092F2FF}"/>
              </a:ext>
            </a:extLst>
          </p:cNvPr>
          <p:cNvPicPr>
            <a:picLocks noChangeAspect="1"/>
          </p:cNvPicPr>
          <p:nvPr/>
        </p:nvPicPr>
        <p:blipFill rotWithShape="1">
          <a:blip r:embed="rId2"/>
          <a:srcRect l="7435" t="7308" r="7433" b="7359"/>
          <a:stretch/>
        </p:blipFill>
        <p:spPr>
          <a:xfrm>
            <a:off x="266608" y="2241770"/>
            <a:ext cx="3770554" cy="3779467"/>
          </a:xfrm>
          <a:prstGeom prst="rect">
            <a:avLst/>
          </a:prstGeom>
        </p:spPr>
      </p:pic>
      <p:pic>
        <p:nvPicPr>
          <p:cNvPr id="6" name="Picture 5">
            <a:extLst>
              <a:ext uri="{FF2B5EF4-FFF2-40B4-BE49-F238E27FC236}">
                <a16:creationId xmlns:a16="http://schemas.microsoft.com/office/drawing/2014/main" id="{1545E411-AB8D-5183-0DAF-1E234CCD1718}"/>
              </a:ext>
            </a:extLst>
          </p:cNvPr>
          <p:cNvPicPr>
            <a:picLocks noChangeAspect="1"/>
          </p:cNvPicPr>
          <p:nvPr/>
        </p:nvPicPr>
        <p:blipFill>
          <a:blip r:embed="rId3"/>
          <a:stretch>
            <a:fillRect/>
          </a:stretch>
        </p:blipFill>
        <p:spPr>
          <a:xfrm>
            <a:off x="4316804" y="2302519"/>
            <a:ext cx="7676072" cy="4049128"/>
          </a:xfrm>
          <a:prstGeom prst="rect">
            <a:avLst/>
          </a:prstGeom>
        </p:spPr>
      </p:pic>
      <p:sp>
        <p:nvSpPr>
          <p:cNvPr id="3" name="TextBox 2">
            <a:extLst>
              <a:ext uri="{FF2B5EF4-FFF2-40B4-BE49-F238E27FC236}">
                <a16:creationId xmlns:a16="http://schemas.microsoft.com/office/drawing/2014/main" id="{EE5CB6F6-B369-AD33-07B2-1405D27BDAB9}"/>
              </a:ext>
            </a:extLst>
          </p:cNvPr>
          <p:cNvSpPr txBox="1"/>
          <p:nvPr/>
        </p:nvSpPr>
        <p:spPr>
          <a:xfrm>
            <a:off x="7110323" y="5787168"/>
            <a:ext cx="2089033" cy="369332"/>
          </a:xfrm>
          <a:prstGeom prst="rect">
            <a:avLst/>
          </a:prstGeom>
          <a:solidFill>
            <a:schemeClr val="bg2"/>
          </a:solidFill>
        </p:spPr>
        <p:txBody>
          <a:bodyPr wrap="none" rtlCol="0">
            <a:spAutoFit/>
          </a:bodyPr>
          <a:lstStyle/>
          <a:p>
            <a:r>
              <a:rPr lang="en-US" dirty="0"/>
              <a:t>                                    </a:t>
            </a:r>
          </a:p>
        </p:txBody>
      </p:sp>
    </p:spTree>
    <p:extLst>
      <p:ext uri="{BB962C8B-B14F-4D97-AF65-F5344CB8AC3E}">
        <p14:creationId xmlns:p14="http://schemas.microsoft.com/office/powerpoint/2010/main" val="1866177556"/>
      </p:ext>
    </p:extLst>
  </p:cSld>
  <p:clrMapOvr>
    <a:masterClrMapping/>
  </p:clrMapOvr>
  <mc:AlternateContent xmlns:mc="http://schemas.openxmlformats.org/markup-compatibility/2006" xmlns:p14="http://schemas.microsoft.com/office/powerpoint/2010/main">
    <mc:Choice Requires="p14">
      <p:transition spd="slow" p14:dur="1750" advTm="25000">
        <p14:shred/>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16F15-6BCC-F44A-316F-76EF727F1D82}"/>
              </a:ext>
            </a:extLst>
          </p:cNvPr>
          <p:cNvSpPr txBox="1"/>
          <p:nvPr/>
        </p:nvSpPr>
        <p:spPr>
          <a:xfrm>
            <a:off x="270294" y="149525"/>
            <a:ext cx="1379545" cy="707886"/>
          </a:xfrm>
          <a:prstGeom prst="rect">
            <a:avLst/>
          </a:prstGeom>
          <a:noFill/>
        </p:spPr>
        <p:txBody>
          <a:bodyPr wrap="none" rtlCol="0">
            <a:spAutoFit/>
          </a:bodyPr>
          <a:lstStyle/>
          <a:p>
            <a:r>
              <a:rPr lang="en-US" sz="4000" b="1" dirty="0"/>
              <a:t>NATO</a:t>
            </a:r>
          </a:p>
        </p:txBody>
      </p:sp>
      <p:sp>
        <p:nvSpPr>
          <p:cNvPr id="4" name="TextBox 3">
            <a:extLst>
              <a:ext uri="{FF2B5EF4-FFF2-40B4-BE49-F238E27FC236}">
                <a16:creationId xmlns:a16="http://schemas.microsoft.com/office/drawing/2014/main" id="{44E71326-A0B9-9E6A-B02B-4604CF2342BF}"/>
              </a:ext>
            </a:extLst>
          </p:cNvPr>
          <p:cNvSpPr txBox="1"/>
          <p:nvPr/>
        </p:nvSpPr>
        <p:spPr>
          <a:xfrm>
            <a:off x="362309" y="928141"/>
            <a:ext cx="11651412" cy="1569660"/>
          </a:xfrm>
          <a:prstGeom prst="rect">
            <a:avLst/>
          </a:prstGeom>
          <a:noFill/>
        </p:spPr>
        <p:txBody>
          <a:bodyPr wrap="square">
            <a:spAutoFit/>
          </a:bodyPr>
          <a:lstStyle/>
          <a:p>
            <a:r>
              <a:rPr lang="en-US" sz="2400" b="1" dirty="0">
                <a:solidFill>
                  <a:srgbClr val="FF0000"/>
                </a:solidFill>
              </a:rPr>
              <a:t>North Atlantic Treaty Organization</a:t>
            </a:r>
          </a:p>
          <a:p>
            <a:r>
              <a:rPr lang="en-US" sz="2400" b="1" dirty="0"/>
              <a:t>NATO was founded in 1949 and is a group of 31 countries from Europe and North America that exists to protect the people and territory of its members and provide collective security against the Soviet Union.</a:t>
            </a:r>
          </a:p>
        </p:txBody>
      </p:sp>
      <p:pic>
        <p:nvPicPr>
          <p:cNvPr id="6" name="Picture 5">
            <a:extLst>
              <a:ext uri="{FF2B5EF4-FFF2-40B4-BE49-F238E27FC236}">
                <a16:creationId xmlns:a16="http://schemas.microsoft.com/office/drawing/2014/main" id="{87C822EB-01BD-992C-AA50-168A06B6DF49}"/>
              </a:ext>
            </a:extLst>
          </p:cNvPr>
          <p:cNvPicPr>
            <a:picLocks noChangeAspect="1"/>
          </p:cNvPicPr>
          <p:nvPr/>
        </p:nvPicPr>
        <p:blipFill>
          <a:blip r:embed="rId2"/>
          <a:stretch>
            <a:fillRect/>
          </a:stretch>
        </p:blipFill>
        <p:spPr>
          <a:xfrm>
            <a:off x="2150852" y="2568531"/>
            <a:ext cx="7482909" cy="4206080"/>
          </a:xfrm>
          <a:prstGeom prst="rect">
            <a:avLst/>
          </a:prstGeom>
        </p:spPr>
      </p:pic>
    </p:spTree>
    <p:extLst>
      <p:ext uri="{BB962C8B-B14F-4D97-AF65-F5344CB8AC3E}">
        <p14:creationId xmlns:p14="http://schemas.microsoft.com/office/powerpoint/2010/main" val="2713194259"/>
      </p:ext>
    </p:extLst>
  </p:cSld>
  <p:clrMapOvr>
    <a:masterClrMapping/>
  </p:clrMapOvr>
  <mc:AlternateContent xmlns:mc="http://schemas.openxmlformats.org/markup-compatibility/2006" xmlns:p14="http://schemas.microsoft.com/office/powerpoint/2010/main">
    <mc:Choice Requires="p14">
      <p:transition spd="slow" p14:dur="1750" advTm="25000">
        <p14:vortex dir="r"/>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AEDFB0-E0C7-E815-C921-EC1A90FC09C6}"/>
              </a:ext>
            </a:extLst>
          </p:cNvPr>
          <p:cNvSpPr txBox="1"/>
          <p:nvPr/>
        </p:nvSpPr>
        <p:spPr>
          <a:xfrm>
            <a:off x="402565" y="302005"/>
            <a:ext cx="1127185" cy="707886"/>
          </a:xfrm>
          <a:prstGeom prst="rect">
            <a:avLst/>
          </a:prstGeom>
          <a:noFill/>
        </p:spPr>
        <p:txBody>
          <a:bodyPr wrap="square" rtlCol="0">
            <a:spAutoFit/>
          </a:bodyPr>
          <a:lstStyle/>
          <a:p>
            <a:r>
              <a:rPr lang="en-US" sz="4000" b="1" dirty="0"/>
              <a:t>LCD</a:t>
            </a:r>
          </a:p>
        </p:txBody>
      </p:sp>
      <p:sp>
        <p:nvSpPr>
          <p:cNvPr id="4" name="TextBox 3">
            <a:extLst>
              <a:ext uri="{FF2B5EF4-FFF2-40B4-BE49-F238E27FC236}">
                <a16:creationId xmlns:a16="http://schemas.microsoft.com/office/drawing/2014/main" id="{EEE0170C-5ED3-C22F-C3B7-F06691D32C85}"/>
              </a:ext>
            </a:extLst>
          </p:cNvPr>
          <p:cNvSpPr txBox="1"/>
          <p:nvPr/>
        </p:nvSpPr>
        <p:spPr>
          <a:xfrm>
            <a:off x="293298" y="1026999"/>
            <a:ext cx="11605404" cy="1938992"/>
          </a:xfrm>
          <a:prstGeom prst="rect">
            <a:avLst/>
          </a:prstGeom>
          <a:noFill/>
        </p:spPr>
        <p:txBody>
          <a:bodyPr wrap="square">
            <a:spAutoFit/>
          </a:bodyPr>
          <a:lstStyle/>
          <a:p>
            <a:r>
              <a:rPr lang="en-US" sz="2400" b="1" dirty="0">
                <a:solidFill>
                  <a:srgbClr val="FF0000"/>
                </a:solidFill>
              </a:rPr>
              <a:t>Liquid Crystal Display </a:t>
            </a:r>
          </a:p>
          <a:p>
            <a:r>
              <a:rPr lang="en-US" sz="2400" b="1" dirty="0"/>
              <a:t>A liquid crystal display is a flat-panel display or other electronically modulated optical device that uses the light-modulating properties of liquid crystals combined with polarizers. Liquid crystals do not emit light directly but instead use a backlight or reflector to produce images in color or monochrome. </a:t>
            </a:r>
          </a:p>
        </p:txBody>
      </p:sp>
      <p:pic>
        <p:nvPicPr>
          <p:cNvPr id="5" name="Picture 4">
            <a:extLst>
              <a:ext uri="{FF2B5EF4-FFF2-40B4-BE49-F238E27FC236}">
                <a16:creationId xmlns:a16="http://schemas.microsoft.com/office/drawing/2014/main" id="{A1A68210-C3F3-C050-6B1D-4A74913C0FE4}"/>
              </a:ext>
            </a:extLst>
          </p:cNvPr>
          <p:cNvPicPr>
            <a:picLocks noChangeAspect="1"/>
          </p:cNvPicPr>
          <p:nvPr/>
        </p:nvPicPr>
        <p:blipFill>
          <a:blip r:embed="rId2"/>
          <a:stretch>
            <a:fillRect/>
          </a:stretch>
        </p:blipFill>
        <p:spPr>
          <a:xfrm>
            <a:off x="109178" y="3263695"/>
            <a:ext cx="5708730" cy="3545422"/>
          </a:xfrm>
          <a:prstGeom prst="rect">
            <a:avLst/>
          </a:prstGeom>
        </p:spPr>
      </p:pic>
      <p:pic>
        <p:nvPicPr>
          <p:cNvPr id="6" name="Picture 5">
            <a:extLst>
              <a:ext uri="{FF2B5EF4-FFF2-40B4-BE49-F238E27FC236}">
                <a16:creationId xmlns:a16="http://schemas.microsoft.com/office/drawing/2014/main" id="{6D77FD53-D169-E3D7-EBCE-56421F494297}"/>
              </a:ext>
            </a:extLst>
          </p:cNvPr>
          <p:cNvPicPr>
            <a:picLocks noChangeAspect="1"/>
          </p:cNvPicPr>
          <p:nvPr/>
        </p:nvPicPr>
        <p:blipFill>
          <a:blip r:embed="rId3"/>
          <a:stretch>
            <a:fillRect/>
          </a:stretch>
        </p:blipFill>
        <p:spPr>
          <a:xfrm>
            <a:off x="5982424" y="3429001"/>
            <a:ext cx="5726856" cy="3012326"/>
          </a:xfrm>
          <a:prstGeom prst="rect">
            <a:avLst/>
          </a:prstGeom>
        </p:spPr>
      </p:pic>
    </p:spTree>
    <p:extLst>
      <p:ext uri="{BB962C8B-B14F-4D97-AF65-F5344CB8AC3E}">
        <p14:creationId xmlns:p14="http://schemas.microsoft.com/office/powerpoint/2010/main" val="3450018171"/>
      </p:ext>
    </p:extLst>
  </p:cSld>
  <p:clrMapOvr>
    <a:masterClrMapping/>
  </p:clrMapOvr>
  <mc:AlternateContent xmlns:mc="http://schemas.openxmlformats.org/markup-compatibility/2006" xmlns:p14="http://schemas.microsoft.com/office/powerpoint/2010/main">
    <mc:Choice Requires="p14">
      <p:transition spd="slow" p14:dur="1750" advTm="25000">
        <p14:shred/>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1000"/>
                            </p:stCondLst>
                            <p:childTnLst>
                              <p:par>
                                <p:cTn id="9" presetID="45" presetClass="entr" presetSubtype="0"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ppt_w</p:attrName>
                                        </p:attrNameLst>
                                      </p:cBhvr>
                                      <p:tavLst>
                                        <p:tav tm="0" fmla="#ppt_w*sin(2.5*pi*$)">
                                          <p:val>
                                            <p:fltVal val="0"/>
                                          </p:val>
                                        </p:tav>
                                        <p:tav tm="100000">
                                          <p:val>
                                            <p:fltVal val="1"/>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85FD9-9F86-25ED-B02F-117A4C50FE72}"/>
              </a:ext>
            </a:extLst>
          </p:cNvPr>
          <p:cNvSpPr txBox="1"/>
          <p:nvPr/>
        </p:nvSpPr>
        <p:spPr>
          <a:xfrm>
            <a:off x="511834" y="266782"/>
            <a:ext cx="1794294" cy="707886"/>
          </a:xfrm>
          <a:prstGeom prst="rect">
            <a:avLst/>
          </a:prstGeom>
          <a:noFill/>
        </p:spPr>
        <p:txBody>
          <a:bodyPr wrap="square">
            <a:spAutoFit/>
          </a:bodyPr>
          <a:lstStyle/>
          <a:p>
            <a:r>
              <a:rPr lang="en-US" sz="4000" b="1" dirty="0"/>
              <a:t>YAHOO</a:t>
            </a:r>
          </a:p>
        </p:txBody>
      </p:sp>
      <p:sp>
        <p:nvSpPr>
          <p:cNvPr id="5" name="TextBox 4">
            <a:extLst>
              <a:ext uri="{FF2B5EF4-FFF2-40B4-BE49-F238E27FC236}">
                <a16:creationId xmlns:a16="http://schemas.microsoft.com/office/drawing/2014/main" id="{0F263B0B-311F-EF22-8720-8DFC3A1E1036}"/>
              </a:ext>
            </a:extLst>
          </p:cNvPr>
          <p:cNvSpPr txBox="1"/>
          <p:nvPr/>
        </p:nvSpPr>
        <p:spPr>
          <a:xfrm>
            <a:off x="511834" y="1060412"/>
            <a:ext cx="11369615" cy="2308324"/>
          </a:xfrm>
          <a:prstGeom prst="rect">
            <a:avLst/>
          </a:prstGeom>
          <a:noFill/>
        </p:spPr>
        <p:txBody>
          <a:bodyPr wrap="square">
            <a:spAutoFit/>
          </a:bodyPr>
          <a:lstStyle/>
          <a:p>
            <a:r>
              <a:rPr lang="en-US" sz="2400" b="1" dirty="0"/>
              <a:t>Yet Another Hierarchical Officious Oracle</a:t>
            </a:r>
          </a:p>
          <a:p>
            <a:r>
              <a:rPr lang="en-US" sz="2400" b="1" dirty="0">
                <a:solidFill>
                  <a:srgbClr val="FF0000"/>
                </a:solidFill>
              </a:rPr>
              <a:t>This odd name was coined in 1994 by two electrical engineering Ph.D. candidates at Stanford University, David Filo and Jerry Yang. The original name for what is now known as the Yahoo search engine was "David's and Jerry's Guide to the World Wide Web." Realizing they needed a better name, Filo and Yang turned to the dictionary and chose "yahoo" because it was a word that anyone can say and remember with ease.</a:t>
            </a:r>
          </a:p>
        </p:txBody>
      </p:sp>
      <p:pic>
        <p:nvPicPr>
          <p:cNvPr id="6" name="Picture 5">
            <a:extLst>
              <a:ext uri="{FF2B5EF4-FFF2-40B4-BE49-F238E27FC236}">
                <a16:creationId xmlns:a16="http://schemas.microsoft.com/office/drawing/2014/main" id="{945435B5-0BF6-801D-2BB1-5E81130EAC84}"/>
              </a:ext>
            </a:extLst>
          </p:cNvPr>
          <p:cNvPicPr>
            <a:picLocks noChangeAspect="1"/>
          </p:cNvPicPr>
          <p:nvPr/>
        </p:nvPicPr>
        <p:blipFill>
          <a:blip r:embed="rId2"/>
          <a:stretch>
            <a:fillRect/>
          </a:stretch>
        </p:blipFill>
        <p:spPr>
          <a:xfrm>
            <a:off x="6498566" y="3429000"/>
            <a:ext cx="5027916" cy="3378760"/>
          </a:xfrm>
          <a:prstGeom prst="rect">
            <a:avLst/>
          </a:prstGeom>
        </p:spPr>
      </p:pic>
    </p:spTree>
    <p:extLst>
      <p:ext uri="{BB962C8B-B14F-4D97-AF65-F5344CB8AC3E}">
        <p14:creationId xmlns:p14="http://schemas.microsoft.com/office/powerpoint/2010/main" val="2494439339"/>
      </p:ext>
    </p:extLst>
  </p:cSld>
  <p:clrMapOvr>
    <a:masterClrMapping/>
  </p:clrMapOvr>
  <p:transition spd="slow" advTm="2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368887-9F64-38A5-A3D5-5FFCC6F43E29}"/>
              </a:ext>
            </a:extLst>
          </p:cNvPr>
          <p:cNvSpPr txBox="1"/>
          <p:nvPr/>
        </p:nvSpPr>
        <p:spPr>
          <a:xfrm>
            <a:off x="276046" y="177007"/>
            <a:ext cx="1311215" cy="707886"/>
          </a:xfrm>
          <a:prstGeom prst="rect">
            <a:avLst/>
          </a:prstGeom>
          <a:noFill/>
        </p:spPr>
        <p:txBody>
          <a:bodyPr wrap="square">
            <a:spAutoFit/>
          </a:bodyPr>
          <a:lstStyle/>
          <a:p>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AIDS</a:t>
            </a:r>
            <a:endParaRPr lang="en-US" sz="4000" b="1" dirty="0"/>
          </a:p>
        </p:txBody>
      </p:sp>
      <p:sp>
        <p:nvSpPr>
          <p:cNvPr id="5" name="TextBox 4">
            <a:extLst>
              <a:ext uri="{FF2B5EF4-FFF2-40B4-BE49-F238E27FC236}">
                <a16:creationId xmlns:a16="http://schemas.microsoft.com/office/drawing/2014/main" id="{49F73E07-E075-5496-79A4-247A9E8D7BEB}"/>
              </a:ext>
            </a:extLst>
          </p:cNvPr>
          <p:cNvSpPr txBox="1"/>
          <p:nvPr/>
        </p:nvSpPr>
        <p:spPr>
          <a:xfrm>
            <a:off x="141860" y="698623"/>
            <a:ext cx="5154760" cy="3785652"/>
          </a:xfrm>
          <a:prstGeom prst="rect">
            <a:avLst/>
          </a:prstGeom>
          <a:noFill/>
        </p:spPr>
        <p:txBody>
          <a:bodyPr wrap="square">
            <a:spAutoFit/>
          </a:bodyPr>
          <a:lstStyle/>
          <a:p>
            <a:r>
              <a:rPr lang="en-US" sz="2400" b="1" dirty="0">
                <a:solidFill>
                  <a:srgbClr val="FF0000"/>
                </a:solidFill>
              </a:rPr>
              <a:t>Acquired Immune Deficiency Syndrome (AIDS) </a:t>
            </a:r>
            <a:r>
              <a:rPr lang="en-US" sz="2400" b="1" dirty="0"/>
              <a:t>was first recognized as a new disease in 1981 when increasing numbers of young homosexual men succumbed to unusual opportunistic infections and rare malignancies. HIV (human immunodeficiency virus) is a virus that attacks the body’s immune system. If HIV is not treated, it can lead to AIDS </a:t>
            </a:r>
          </a:p>
        </p:txBody>
      </p:sp>
      <p:pic>
        <p:nvPicPr>
          <p:cNvPr id="7" name="Picture 6">
            <a:extLst>
              <a:ext uri="{FF2B5EF4-FFF2-40B4-BE49-F238E27FC236}">
                <a16:creationId xmlns:a16="http://schemas.microsoft.com/office/drawing/2014/main" id="{B996B06A-D89F-3F89-A5E1-A493A753750E}"/>
              </a:ext>
            </a:extLst>
          </p:cNvPr>
          <p:cNvPicPr>
            <a:picLocks noChangeAspect="1"/>
          </p:cNvPicPr>
          <p:nvPr/>
        </p:nvPicPr>
        <p:blipFill rotWithShape="1">
          <a:blip r:embed="rId2"/>
          <a:srcRect l="2956" t="2935" r="6059" b="8847"/>
          <a:stretch/>
        </p:blipFill>
        <p:spPr>
          <a:xfrm>
            <a:off x="5296620" y="151764"/>
            <a:ext cx="6809118" cy="6602020"/>
          </a:xfrm>
          <a:prstGeom prst="rect">
            <a:avLst/>
          </a:prstGeom>
        </p:spPr>
      </p:pic>
    </p:spTree>
    <p:extLst>
      <p:ext uri="{BB962C8B-B14F-4D97-AF65-F5344CB8AC3E}">
        <p14:creationId xmlns:p14="http://schemas.microsoft.com/office/powerpoint/2010/main" val="1509785600"/>
      </p:ext>
    </p:extLst>
  </p:cSld>
  <p:clrMapOvr>
    <a:masterClrMapping/>
  </p:clrMapOvr>
  <mc:AlternateContent xmlns:mc="http://schemas.openxmlformats.org/markup-compatibility/2006" xmlns:p14="http://schemas.microsoft.com/office/powerpoint/2010/main">
    <mc:Choice Requires="p14">
      <p:transition spd="slow" p14:dur="1200" advTm="25000">
        <p:dissolve/>
      </p:transition>
    </mc:Choice>
    <mc:Fallback xmlns="">
      <p:transition spd="slow" advTm="2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9E68FC-E92A-635A-A046-D68FAF0B4DD6}"/>
              </a:ext>
            </a:extLst>
          </p:cNvPr>
          <p:cNvSpPr txBox="1"/>
          <p:nvPr/>
        </p:nvSpPr>
        <p:spPr>
          <a:xfrm>
            <a:off x="437071" y="284035"/>
            <a:ext cx="1437736" cy="707886"/>
          </a:xfrm>
          <a:prstGeom prst="rect">
            <a:avLst/>
          </a:prstGeom>
          <a:noFill/>
        </p:spPr>
        <p:txBody>
          <a:bodyPr wrap="square">
            <a:spAutoFit/>
          </a:bodyPr>
          <a:lstStyle/>
          <a:p>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SWAT</a:t>
            </a:r>
            <a:endParaRPr lang="en-US" sz="4000" b="1" dirty="0"/>
          </a:p>
        </p:txBody>
      </p:sp>
      <p:sp>
        <p:nvSpPr>
          <p:cNvPr id="5" name="TextBox 4">
            <a:extLst>
              <a:ext uri="{FF2B5EF4-FFF2-40B4-BE49-F238E27FC236}">
                <a16:creationId xmlns:a16="http://schemas.microsoft.com/office/drawing/2014/main" id="{4CF7EBF1-F9B2-9C7F-E328-453680D97CF9}"/>
              </a:ext>
            </a:extLst>
          </p:cNvPr>
          <p:cNvSpPr txBox="1"/>
          <p:nvPr/>
        </p:nvSpPr>
        <p:spPr>
          <a:xfrm>
            <a:off x="345056" y="991921"/>
            <a:ext cx="11674415" cy="1200329"/>
          </a:xfrm>
          <a:prstGeom prst="rect">
            <a:avLst/>
          </a:prstGeom>
          <a:noFill/>
        </p:spPr>
        <p:txBody>
          <a:bodyPr wrap="square">
            <a:spAutoFit/>
          </a:bodyPr>
          <a:lstStyle/>
          <a:p>
            <a:r>
              <a:rPr lang="en-US" sz="2400" b="1" dirty="0">
                <a:solidFill>
                  <a:srgbClr val="FF0000"/>
                </a:solidFill>
              </a:rPr>
              <a:t>Special Weapons and Tactics</a:t>
            </a:r>
          </a:p>
          <a:p>
            <a:r>
              <a:rPr lang="en-US" sz="2400" b="1" dirty="0"/>
              <a:t>A military-like unit within the US police force, trained to deal with specially dangerous situations, such as hostage-taking and riots.</a:t>
            </a:r>
          </a:p>
        </p:txBody>
      </p:sp>
      <p:pic>
        <p:nvPicPr>
          <p:cNvPr id="6" name="Picture 5">
            <a:extLst>
              <a:ext uri="{FF2B5EF4-FFF2-40B4-BE49-F238E27FC236}">
                <a16:creationId xmlns:a16="http://schemas.microsoft.com/office/drawing/2014/main" id="{6716E04B-06D2-B94F-E16D-F1F05F956C15}"/>
              </a:ext>
            </a:extLst>
          </p:cNvPr>
          <p:cNvPicPr>
            <a:picLocks noChangeAspect="1"/>
          </p:cNvPicPr>
          <p:nvPr/>
        </p:nvPicPr>
        <p:blipFill>
          <a:blip r:embed="rId2"/>
          <a:stretch>
            <a:fillRect/>
          </a:stretch>
        </p:blipFill>
        <p:spPr>
          <a:xfrm>
            <a:off x="1938069" y="2192250"/>
            <a:ext cx="7999562" cy="4499754"/>
          </a:xfrm>
          <a:prstGeom prst="rect">
            <a:avLst/>
          </a:prstGeom>
        </p:spPr>
      </p:pic>
    </p:spTree>
    <p:extLst>
      <p:ext uri="{BB962C8B-B14F-4D97-AF65-F5344CB8AC3E}">
        <p14:creationId xmlns:p14="http://schemas.microsoft.com/office/powerpoint/2010/main" val="3657819253"/>
      </p:ext>
    </p:extLst>
  </p:cSld>
  <p:clrMapOvr>
    <a:masterClrMapping/>
  </p:clrMapOvr>
  <mc:AlternateContent xmlns:mc="http://schemas.openxmlformats.org/markup-compatibility/2006" xmlns:p14="http://schemas.microsoft.com/office/powerpoint/2010/main">
    <mc:Choice Requires="p14">
      <p:transition spd="slow" p14:dur="1750" advTm="25000">
        <p:checker/>
      </p:transition>
    </mc:Choice>
    <mc:Fallback xmlns="">
      <p:transition spd="slow" advTm="2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B3C994-C091-5DBD-7606-A4BFF4E2FFD1}"/>
              </a:ext>
            </a:extLst>
          </p:cNvPr>
          <p:cNvSpPr txBox="1"/>
          <p:nvPr/>
        </p:nvSpPr>
        <p:spPr>
          <a:xfrm>
            <a:off x="380371" y="128058"/>
            <a:ext cx="1702279" cy="707886"/>
          </a:xfrm>
          <a:prstGeom prst="rect">
            <a:avLst/>
          </a:prstGeom>
          <a:noFill/>
        </p:spPr>
        <p:txBody>
          <a:bodyPr wrap="square">
            <a:spAutoFit/>
          </a:bodyPr>
          <a:lstStyle/>
          <a:p>
            <a:r>
              <a:rPr lang="en-US" dirty="0"/>
              <a:t> </a:t>
            </a:r>
            <a:r>
              <a:rPr lang="en-US" sz="4000" b="1" dirty="0"/>
              <a:t>LASER</a:t>
            </a:r>
          </a:p>
        </p:txBody>
      </p:sp>
      <p:sp>
        <p:nvSpPr>
          <p:cNvPr id="5" name="TextBox 4">
            <a:extLst>
              <a:ext uri="{FF2B5EF4-FFF2-40B4-BE49-F238E27FC236}">
                <a16:creationId xmlns:a16="http://schemas.microsoft.com/office/drawing/2014/main" id="{AB4D7635-989A-DF38-73C3-2EDBE286E9F3}"/>
              </a:ext>
            </a:extLst>
          </p:cNvPr>
          <p:cNvSpPr txBox="1"/>
          <p:nvPr/>
        </p:nvSpPr>
        <p:spPr>
          <a:xfrm>
            <a:off x="380371" y="835944"/>
            <a:ext cx="5342626" cy="2677656"/>
          </a:xfrm>
          <a:prstGeom prst="rect">
            <a:avLst/>
          </a:prstGeom>
          <a:noFill/>
        </p:spPr>
        <p:txBody>
          <a:bodyPr wrap="square">
            <a:spAutoFit/>
          </a:bodyPr>
          <a:lstStyle/>
          <a:p>
            <a:r>
              <a:rPr lang="en-US" sz="2400" b="1" dirty="0">
                <a:solidFill>
                  <a:srgbClr val="FF0000"/>
                </a:solidFill>
              </a:rPr>
              <a:t>Light amplification by the stimulated emission of radiation</a:t>
            </a:r>
          </a:p>
          <a:p>
            <a:r>
              <a:rPr lang="en-US" sz="2400" b="1" dirty="0"/>
              <a:t>A device that produces a nearly parallel, nearly monochromatic, and coherent beam of light by exciting atoms to a higher energy level and causing them to radiate their energy in phase.</a:t>
            </a:r>
          </a:p>
        </p:txBody>
      </p:sp>
      <p:pic>
        <p:nvPicPr>
          <p:cNvPr id="6" name="Picture 5">
            <a:extLst>
              <a:ext uri="{FF2B5EF4-FFF2-40B4-BE49-F238E27FC236}">
                <a16:creationId xmlns:a16="http://schemas.microsoft.com/office/drawing/2014/main" id="{FF226D49-C181-B150-174C-E7CA76CD0716}"/>
              </a:ext>
            </a:extLst>
          </p:cNvPr>
          <p:cNvPicPr>
            <a:picLocks noChangeAspect="1"/>
          </p:cNvPicPr>
          <p:nvPr/>
        </p:nvPicPr>
        <p:blipFill rotWithShape="1">
          <a:blip r:embed="rId2"/>
          <a:srcRect b="4558"/>
          <a:stretch/>
        </p:blipFill>
        <p:spPr>
          <a:xfrm>
            <a:off x="5636564" y="482000"/>
            <a:ext cx="6175066" cy="4665093"/>
          </a:xfrm>
          <a:prstGeom prst="rect">
            <a:avLst/>
          </a:prstGeom>
        </p:spPr>
      </p:pic>
      <p:pic>
        <p:nvPicPr>
          <p:cNvPr id="7" name="Picture 6">
            <a:extLst>
              <a:ext uri="{FF2B5EF4-FFF2-40B4-BE49-F238E27FC236}">
                <a16:creationId xmlns:a16="http://schemas.microsoft.com/office/drawing/2014/main" id="{964FC78E-ED61-2DBA-88FF-887493E88670}"/>
              </a:ext>
            </a:extLst>
          </p:cNvPr>
          <p:cNvPicPr>
            <a:picLocks noChangeAspect="1"/>
          </p:cNvPicPr>
          <p:nvPr/>
        </p:nvPicPr>
        <p:blipFill rotWithShape="1">
          <a:blip r:embed="rId3"/>
          <a:srcRect l="6094" t="9874" b="13590"/>
          <a:stretch/>
        </p:blipFill>
        <p:spPr>
          <a:xfrm>
            <a:off x="335755" y="3628845"/>
            <a:ext cx="5005182" cy="3059502"/>
          </a:xfrm>
          <a:prstGeom prst="rect">
            <a:avLst/>
          </a:prstGeom>
        </p:spPr>
      </p:pic>
    </p:spTree>
    <p:extLst>
      <p:ext uri="{BB962C8B-B14F-4D97-AF65-F5344CB8AC3E}">
        <p14:creationId xmlns:p14="http://schemas.microsoft.com/office/powerpoint/2010/main" val="1247774064"/>
      </p:ext>
    </p:extLst>
  </p:cSld>
  <p:clrMapOvr>
    <a:masterClrMapping/>
  </p:clrMapOvr>
  <mc:AlternateContent xmlns:mc="http://schemas.openxmlformats.org/markup-compatibility/2006" xmlns:p14="http://schemas.microsoft.com/office/powerpoint/2010/main">
    <mc:Choice Requires="p14">
      <p:transition spd="slow" p14:dur="1600" advTm="25000">
        <p:blinds dir="vert"/>
      </p:transition>
    </mc:Choice>
    <mc:Fallback xmlns="">
      <p:transition spd="slow" advTm="2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9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2B6BC7-47EF-C33D-3ED1-B914B535C0BE}"/>
              </a:ext>
            </a:extLst>
          </p:cNvPr>
          <p:cNvSpPr txBox="1"/>
          <p:nvPr/>
        </p:nvSpPr>
        <p:spPr>
          <a:xfrm>
            <a:off x="72980" y="500091"/>
            <a:ext cx="8691457" cy="2215991"/>
          </a:xfrm>
          <a:prstGeom prst="rect">
            <a:avLst/>
          </a:prstGeom>
          <a:noFill/>
        </p:spPr>
        <p:txBody>
          <a:bodyPr wrap="square" rtlCol="0">
            <a:spAutoFit/>
          </a:bodyPr>
          <a:lstStyle/>
          <a:p>
            <a:endParaRPr lang="en-US" dirty="0"/>
          </a:p>
          <a:p>
            <a:r>
              <a:rPr lang="en-US" sz="2400" b="1" u="sng" dirty="0">
                <a:solidFill>
                  <a:srgbClr val="FF0000"/>
                </a:solidFill>
              </a:rPr>
              <a:t>Radio Detection And Ranging</a:t>
            </a:r>
          </a:p>
          <a:p>
            <a:r>
              <a:rPr lang="en-US" sz="2400" dirty="0"/>
              <a:t>A system for detecting the presence, direction, distance, and speed of aircraft, ships, vehicles, weather fronts and other objects, by sending out pulses of high-frequency electromagnetic waves that are reflected off the object back to the source.</a:t>
            </a:r>
          </a:p>
        </p:txBody>
      </p:sp>
      <p:pic>
        <p:nvPicPr>
          <p:cNvPr id="3" name="Picture 2">
            <a:extLst>
              <a:ext uri="{FF2B5EF4-FFF2-40B4-BE49-F238E27FC236}">
                <a16:creationId xmlns:a16="http://schemas.microsoft.com/office/drawing/2014/main" id="{743C105B-E380-499C-9E67-022F88A0BE81}"/>
              </a:ext>
            </a:extLst>
          </p:cNvPr>
          <p:cNvPicPr>
            <a:picLocks noChangeAspect="1"/>
          </p:cNvPicPr>
          <p:nvPr/>
        </p:nvPicPr>
        <p:blipFill rotWithShape="1">
          <a:blip r:embed="rId2"/>
          <a:srcRect l="6758" t="17839" r="5692" b="16922"/>
          <a:stretch/>
        </p:blipFill>
        <p:spPr>
          <a:xfrm>
            <a:off x="7594711" y="3331151"/>
            <a:ext cx="4597289" cy="3425780"/>
          </a:xfrm>
          <a:prstGeom prst="rect">
            <a:avLst/>
          </a:prstGeom>
        </p:spPr>
      </p:pic>
      <p:pic>
        <p:nvPicPr>
          <p:cNvPr id="4" name="Picture 3">
            <a:extLst>
              <a:ext uri="{FF2B5EF4-FFF2-40B4-BE49-F238E27FC236}">
                <a16:creationId xmlns:a16="http://schemas.microsoft.com/office/drawing/2014/main" id="{91A39579-FD4C-497D-C035-368770B875F4}"/>
              </a:ext>
            </a:extLst>
          </p:cNvPr>
          <p:cNvPicPr>
            <a:picLocks noChangeAspect="1"/>
          </p:cNvPicPr>
          <p:nvPr/>
        </p:nvPicPr>
        <p:blipFill rotWithShape="1">
          <a:blip r:embed="rId3"/>
          <a:srcRect l="25230" t="6181" r="24685" b="5981"/>
          <a:stretch/>
        </p:blipFill>
        <p:spPr>
          <a:xfrm>
            <a:off x="8764437" y="55062"/>
            <a:ext cx="3354583" cy="3309302"/>
          </a:xfrm>
          <a:prstGeom prst="rect">
            <a:avLst/>
          </a:prstGeom>
        </p:spPr>
      </p:pic>
      <p:pic>
        <p:nvPicPr>
          <p:cNvPr id="5" name="Picture 4">
            <a:extLst>
              <a:ext uri="{FF2B5EF4-FFF2-40B4-BE49-F238E27FC236}">
                <a16:creationId xmlns:a16="http://schemas.microsoft.com/office/drawing/2014/main" id="{B1962AF6-21E9-9256-6355-D11948EC386D}"/>
              </a:ext>
            </a:extLst>
          </p:cNvPr>
          <p:cNvPicPr>
            <a:picLocks noChangeAspect="1"/>
          </p:cNvPicPr>
          <p:nvPr/>
        </p:nvPicPr>
        <p:blipFill rotWithShape="1">
          <a:blip r:embed="rId4"/>
          <a:srcRect l="8310" r="18275"/>
          <a:stretch/>
        </p:blipFill>
        <p:spPr>
          <a:xfrm>
            <a:off x="220236" y="2742218"/>
            <a:ext cx="5306421" cy="4065711"/>
          </a:xfrm>
          <a:prstGeom prst="rect">
            <a:avLst/>
          </a:prstGeom>
        </p:spPr>
      </p:pic>
      <p:sp>
        <p:nvSpPr>
          <p:cNvPr id="7" name="TextBox 6">
            <a:extLst>
              <a:ext uri="{FF2B5EF4-FFF2-40B4-BE49-F238E27FC236}">
                <a16:creationId xmlns:a16="http://schemas.microsoft.com/office/drawing/2014/main" id="{B78F96B6-F816-E202-1BD4-5934D85C88BE}"/>
              </a:ext>
            </a:extLst>
          </p:cNvPr>
          <p:cNvSpPr txBox="1"/>
          <p:nvPr/>
        </p:nvSpPr>
        <p:spPr>
          <a:xfrm>
            <a:off x="362309" y="168344"/>
            <a:ext cx="1978325" cy="707886"/>
          </a:xfrm>
          <a:prstGeom prst="rect">
            <a:avLst/>
          </a:prstGeom>
          <a:noFill/>
        </p:spPr>
        <p:txBody>
          <a:bodyPr wrap="square">
            <a:spAutoFit/>
          </a:bodyPr>
          <a:lstStyle/>
          <a:p>
            <a:r>
              <a:rPr lang="en-US" sz="4000" b="1" dirty="0"/>
              <a:t>RADAR</a:t>
            </a:r>
          </a:p>
        </p:txBody>
      </p:sp>
    </p:spTree>
    <p:extLst>
      <p:ext uri="{BB962C8B-B14F-4D97-AF65-F5344CB8AC3E}">
        <p14:creationId xmlns:p14="http://schemas.microsoft.com/office/powerpoint/2010/main" val="852128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1000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075901-B59F-3303-634B-4A77FD6E3136}"/>
              </a:ext>
            </a:extLst>
          </p:cNvPr>
          <p:cNvSpPr txBox="1"/>
          <p:nvPr/>
        </p:nvSpPr>
        <p:spPr>
          <a:xfrm>
            <a:off x="431321" y="163266"/>
            <a:ext cx="1903562" cy="707886"/>
          </a:xfrm>
          <a:prstGeom prst="rect">
            <a:avLst/>
          </a:prstGeom>
          <a:noFill/>
        </p:spPr>
        <p:txBody>
          <a:bodyPr wrap="square">
            <a:spAutoFit/>
          </a:bodyPr>
          <a:lstStyle/>
          <a:p>
            <a:r>
              <a:rPr lang="en-US" sz="4000" b="1" dirty="0"/>
              <a:t>NAACP</a:t>
            </a:r>
          </a:p>
        </p:txBody>
      </p:sp>
      <p:sp>
        <p:nvSpPr>
          <p:cNvPr id="5" name="TextBox 4">
            <a:extLst>
              <a:ext uri="{FF2B5EF4-FFF2-40B4-BE49-F238E27FC236}">
                <a16:creationId xmlns:a16="http://schemas.microsoft.com/office/drawing/2014/main" id="{6AE2CFDA-552F-64FA-E92C-D1DE2BD87D3D}"/>
              </a:ext>
            </a:extLst>
          </p:cNvPr>
          <p:cNvSpPr txBox="1"/>
          <p:nvPr/>
        </p:nvSpPr>
        <p:spPr>
          <a:xfrm>
            <a:off x="126521" y="680849"/>
            <a:ext cx="11938958" cy="1938992"/>
          </a:xfrm>
          <a:prstGeom prst="rect">
            <a:avLst/>
          </a:prstGeom>
          <a:noFill/>
        </p:spPr>
        <p:txBody>
          <a:bodyPr wrap="square">
            <a:spAutoFit/>
          </a:bodyPr>
          <a:lstStyle/>
          <a:p>
            <a:r>
              <a:rPr lang="en-US" sz="2400" b="1" dirty="0">
                <a:solidFill>
                  <a:srgbClr val="FF0000"/>
                </a:solidFill>
              </a:rPr>
              <a:t>National Association for the Advancement of Colored People</a:t>
            </a:r>
          </a:p>
          <a:p>
            <a:r>
              <a:rPr lang="en-US" sz="2400" b="1" dirty="0"/>
              <a:t>The National Association for the Advancement of Colored People is a civil rights organization in the United States, formed in 1909 as an interracial endeavor to advance justice for African Americans by a group including W. E. B. Du </a:t>
            </a:r>
            <a:r>
              <a:rPr lang="en-US" sz="2400" b="1" dirty="0" err="1"/>
              <a:t>Bois</a:t>
            </a:r>
            <a:r>
              <a:rPr lang="en-US" sz="2400" b="1" dirty="0"/>
              <a:t>, Mary White Ovington, Moorfield </a:t>
            </a:r>
            <a:r>
              <a:rPr lang="en-US" sz="2400" b="1" dirty="0" err="1"/>
              <a:t>Storey</a:t>
            </a:r>
            <a:r>
              <a:rPr lang="en-US" sz="2400" b="1" dirty="0"/>
              <a:t> and Ida B. Wells.</a:t>
            </a:r>
          </a:p>
        </p:txBody>
      </p:sp>
      <p:pic>
        <p:nvPicPr>
          <p:cNvPr id="6" name="Picture 5">
            <a:extLst>
              <a:ext uri="{FF2B5EF4-FFF2-40B4-BE49-F238E27FC236}">
                <a16:creationId xmlns:a16="http://schemas.microsoft.com/office/drawing/2014/main" id="{99A27044-8468-07AC-F05C-03F49F52F8B6}"/>
              </a:ext>
            </a:extLst>
          </p:cNvPr>
          <p:cNvPicPr>
            <a:picLocks noChangeAspect="1"/>
          </p:cNvPicPr>
          <p:nvPr/>
        </p:nvPicPr>
        <p:blipFill>
          <a:blip r:embed="rId2"/>
          <a:stretch>
            <a:fillRect/>
          </a:stretch>
        </p:blipFill>
        <p:spPr>
          <a:xfrm>
            <a:off x="276046" y="2686327"/>
            <a:ext cx="4008407" cy="4008407"/>
          </a:xfrm>
          <a:prstGeom prst="rect">
            <a:avLst/>
          </a:prstGeom>
        </p:spPr>
      </p:pic>
      <p:pic>
        <p:nvPicPr>
          <p:cNvPr id="7" name="Picture 6">
            <a:extLst>
              <a:ext uri="{FF2B5EF4-FFF2-40B4-BE49-F238E27FC236}">
                <a16:creationId xmlns:a16="http://schemas.microsoft.com/office/drawing/2014/main" id="{DF3DCDED-E8AD-F77A-2814-A35CB458D990}"/>
              </a:ext>
            </a:extLst>
          </p:cNvPr>
          <p:cNvPicPr>
            <a:picLocks noChangeAspect="1"/>
          </p:cNvPicPr>
          <p:nvPr/>
        </p:nvPicPr>
        <p:blipFill>
          <a:blip r:embed="rId3"/>
          <a:stretch>
            <a:fillRect/>
          </a:stretch>
        </p:blipFill>
        <p:spPr>
          <a:xfrm>
            <a:off x="4863776" y="2198215"/>
            <a:ext cx="7221554" cy="4605151"/>
          </a:xfrm>
          <a:prstGeom prst="rect">
            <a:avLst/>
          </a:prstGeom>
        </p:spPr>
      </p:pic>
    </p:spTree>
    <p:extLst>
      <p:ext uri="{BB962C8B-B14F-4D97-AF65-F5344CB8AC3E}">
        <p14:creationId xmlns:p14="http://schemas.microsoft.com/office/powerpoint/2010/main" val="3625388043"/>
      </p:ext>
    </p:extLst>
  </p:cSld>
  <p:clrMapOvr>
    <a:masterClrMapping/>
  </p:clrMapOvr>
  <mc:AlternateContent xmlns:mc="http://schemas.openxmlformats.org/markup-compatibility/2006" xmlns:p14="http://schemas.microsoft.com/office/powerpoint/2010/main">
    <mc:Choice Requires="p14">
      <p:transition spd="slow" p14:dur="1400" advTm="25000">
        <p14:ripple/>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8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9000"/>
                            </p:stCondLst>
                            <p:childTnLst>
                              <p:par>
                                <p:cTn id="11" presetID="45" presetClass="entr" presetSubtype="0" fill="hold" nodeType="afterEffect">
                                  <p:stCondLst>
                                    <p:cond delay="4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ppt_w</p:attrName>
                                        </p:attrNameLst>
                                      </p:cBhvr>
                                      <p:tavLst>
                                        <p:tav tm="0" fmla="#ppt_w*sin(2.5*pi*$)">
                                          <p:val>
                                            <p:fltVal val="0"/>
                                          </p:val>
                                        </p:tav>
                                        <p:tav tm="100000">
                                          <p:val>
                                            <p:fltVal val="1"/>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702CCD-A36A-82B3-6637-CEB04E4218D8}"/>
              </a:ext>
            </a:extLst>
          </p:cNvPr>
          <p:cNvSpPr txBox="1"/>
          <p:nvPr/>
        </p:nvSpPr>
        <p:spPr>
          <a:xfrm>
            <a:off x="350807" y="284035"/>
            <a:ext cx="1345721" cy="707886"/>
          </a:xfrm>
          <a:prstGeom prst="rect">
            <a:avLst/>
          </a:prstGeom>
          <a:noFill/>
        </p:spPr>
        <p:txBody>
          <a:bodyPr wrap="square">
            <a:spAutoFit/>
          </a:bodyPr>
          <a:lstStyle/>
          <a:p>
            <a:r>
              <a:rPr lang="en-US" sz="4000" b="1" dirty="0"/>
              <a:t>USSR</a:t>
            </a:r>
          </a:p>
        </p:txBody>
      </p:sp>
      <p:sp>
        <p:nvSpPr>
          <p:cNvPr id="5" name="TextBox 4">
            <a:extLst>
              <a:ext uri="{FF2B5EF4-FFF2-40B4-BE49-F238E27FC236}">
                <a16:creationId xmlns:a16="http://schemas.microsoft.com/office/drawing/2014/main" id="{4B431F8A-E2B8-0902-CD84-79F9E2F99431}"/>
              </a:ext>
            </a:extLst>
          </p:cNvPr>
          <p:cNvSpPr txBox="1"/>
          <p:nvPr/>
        </p:nvSpPr>
        <p:spPr>
          <a:xfrm>
            <a:off x="126521" y="928140"/>
            <a:ext cx="5359879" cy="6001643"/>
          </a:xfrm>
          <a:prstGeom prst="rect">
            <a:avLst/>
          </a:prstGeom>
          <a:noFill/>
        </p:spPr>
        <p:txBody>
          <a:bodyPr wrap="square">
            <a:spAutoFit/>
          </a:bodyPr>
          <a:lstStyle/>
          <a:p>
            <a:r>
              <a:rPr lang="en-US" sz="2400" b="1" dirty="0">
                <a:solidFill>
                  <a:srgbClr val="FF0000"/>
                </a:solidFill>
              </a:rPr>
              <a:t>Union of Soviet Socialist Republics</a:t>
            </a:r>
          </a:p>
          <a:p>
            <a:r>
              <a:rPr lang="en-US" sz="2400" b="1" dirty="0"/>
              <a:t>After overthrowing the centuries-old Romanov monarchy, Russia emerged from a civil war in 1921 as the newly formed Soviet Union. The world’s first Marxist-Communist state became one of the biggest and most powerful nations in the world, occupying nearly one-sixth of Earth’s land surface, before its fall and ultimate dissolution in 1991. The United Socialist Soviet Republic, or U.S.S.R., was made up of 15 republics: Armenia, Azerbaijan, Belarus, Estonia, Georgia, Kazakhstan, Kyrgyzstan, Latvia, Lithuania, Moldova, Russia, Tajikistan, Turkmenistan, Ukraine and Uzbekistan.</a:t>
            </a:r>
          </a:p>
        </p:txBody>
      </p:sp>
      <p:pic>
        <p:nvPicPr>
          <p:cNvPr id="7" name="Picture 6">
            <a:extLst>
              <a:ext uri="{FF2B5EF4-FFF2-40B4-BE49-F238E27FC236}">
                <a16:creationId xmlns:a16="http://schemas.microsoft.com/office/drawing/2014/main" id="{D48AA2FD-1686-81D7-5791-7A4820EEF5B4}"/>
              </a:ext>
            </a:extLst>
          </p:cNvPr>
          <p:cNvPicPr>
            <a:picLocks noChangeAspect="1"/>
          </p:cNvPicPr>
          <p:nvPr/>
        </p:nvPicPr>
        <p:blipFill>
          <a:blip r:embed="rId2"/>
          <a:stretch>
            <a:fillRect/>
          </a:stretch>
        </p:blipFill>
        <p:spPr>
          <a:xfrm>
            <a:off x="5275907" y="473816"/>
            <a:ext cx="6916093" cy="4282214"/>
          </a:xfrm>
          <a:prstGeom prst="rect">
            <a:avLst/>
          </a:prstGeom>
        </p:spPr>
      </p:pic>
    </p:spTree>
    <p:extLst>
      <p:ext uri="{BB962C8B-B14F-4D97-AF65-F5344CB8AC3E}">
        <p14:creationId xmlns:p14="http://schemas.microsoft.com/office/powerpoint/2010/main" val="2232714799"/>
      </p:ext>
    </p:extLst>
  </p:cSld>
  <p:clrMapOvr>
    <a:masterClrMapping/>
  </p:clrMapOvr>
  <mc:AlternateContent xmlns:mc="http://schemas.openxmlformats.org/markup-compatibility/2006" xmlns:p14="http://schemas.microsoft.com/office/powerpoint/2010/main">
    <mc:Choice Requires="p14">
      <p:transition spd="slow" p14:dur="1750" advTm="25000">
        <p14:honeycomb/>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95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E8C389-D33B-4824-8DE1-C3BDDDED6922}"/>
              </a:ext>
            </a:extLst>
          </p:cNvPr>
          <p:cNvSpPr txBox="1"/>
          <p:nvPr/>
        </p:nvSpPr>
        <p:spPr>
          <a:xfrm>
            <a:off x="322053" y="215024"/>
            <a:ext cx="1351472" cy="707886"/>
          </a:xfrm>
          <a:prstGeom prst="rect">
            <a:avLst/>
          </a:prstGeom>
          <a:noFill/>
        </p:spPr>
        <p:txBody>
          <a:bodyPr wrap="square">
            <a:spAutoFit/>
          </a:bodyPr>
          <a:lstStyle/>
          <a:p>
            <a:r>
              <a:rPr lang="en-US" sz="4000" b="1" dirty="0"/>
              <a:t>RSVP</a:t>
            </a:r>
          </a:p>
        </p:txBody>
      </p:sp>
      <p:sp>
        <p:nvSpPr>
          <p:cNvPr id="5" name="TextBox 4">
            <a:extLst>
              <a:ext uri="{FF2B5EF4-FFF2-40B4-BE49-F238E27FC236}">
                <a16:creationId xmlns:a16="http://schemas.microsoft.com/office/drawing/2014/main" id="{BD177261-AF0D-24B7-EDA9-264FED96A281}"/>
              </a:ext>
            </a:extLst>
          </p:cNvPr>
          <p:cNvSpPr txBox="1"/>
          <p:nvPr/>
        </p:nvSpPr>
        <p:spPr>
          <a:xfrm>
            <a:off x="134134" y="1061758"/>
            <a:ext cx="4682565" cy="2308324"/>
          </a:xfrm>
          <a:prstGeom prst="rect">
            <a:avLst/>
          </a:prstGeom>
          <a:noFill/>
        </p:spPr>
        <p:txBody>
          <a:bodyPr wrap="square">
            <a:spAutoFit/>
          </a:bodyPr>
          <a:lstStyle/>
          <a:p>
            <a:r>
              <a:rPr lang="en-US" sz="2400" b="1" dirty="0"/>
              <a:t>"</a:t>
            </a:r>
            <a:r>
              <a:rPr lang="en-US" sz="2400" b="1" dirty="0" err="1">
                <a:solidFill>
                  <a:srgbClr val="FF0000"/>
                </a:solidFill>
              </a:rPr>
              <a:t>répondez</a:t>
            </a:r>
            <a:r>
              <a:rPr lang="en-US" sz="2400" b="1" dirty="0">
                <a:solidFill>
                  <a:srgbClr val="FF0000"/>
                </a:solidFill>
              </a:rPr>
              <a:t> </a:t>
            </a:r>
            <a:r>
              <a:rPr lang="en-US" sz="2400" b="1" dirty="0" err="1">
                <a:solidFill>
                  <a:srgbClr val="FF0000"/>
                </a:solidFill>
              </a:rPr>
              <a:t>s'il</a:t>
            </a:r>
            <a:r>
              <a:rPr lang="en-US" sz="2400" b="1" dirty="0">
                <a:solidFill>
                  <a:srgbClr val="FF0000"/>
                </a:solidFill>
              </a:rPr>
              <a:t> </a:t>
            </a:r>
            <a:r>
              <a:rPr lang="en-US" sz="2400" b="1" dirty="0" err="1">
                <a:solidFill>
                  <a:srgbClr val="FF0000"/>
                </a:solidFill>
              </a:rPr>
              <a:t>vous</a:t>
            </a:r>
            <a:r>
              <a:rPr lang="en-US" sz="2400" b="1" dirty="0">
                <a:solidFill>
                  <a:srgbClr val="FF0000"/>
                </a:solidFill>
              </a:rPr>
              <a:t> </a:t>
            </a:r>
            <a:r>
              <a:rPr lang="en-US" sz="2400" b="1" dirty="0" err="1">
                <a:solidFill>
                  <a:srgbClr val="FF0000"/>
                </a:solidFill>
              </a:rPr>
              <a:t>plaît</a:t>
            </a:r>
            <a:r>
              <a:rPr lang="en-US" sz="2400" b="1" dirty="0">
                <a:solidFill>
                  <a:srgbClr val="FF0000"/>
                </a:solidFill>
              </a:rPr>
              <a:t>." </a:t>
            </a:r>
          </a:p>
          <a:p>
            <a:r>
              <a:rPr lang="en-US" sz="2400" b="1" dirty="0">
                <a:solidFill>
                  <a:srgbClr val="FF0000"/>
                </a:solidFill>
              </a:rPr>
              <a:t>T</a:t>
            </a:r>
            <a:r>
              <a:rPr lang="en-US" sz="2400" b="1" dirty="0"/>
              <a:t>his directly translates to "Respond, if you please.  Please reply used on invitations to ask the invited guests to indicate whether they will be able to attend.</a:t>
            </a:r>
          </a:p>
        </p:txBody>
      </p:sp>
      <p:pic>
        <p:nvPicPr>
          <p:cNvPr id="7" name="Picture 6">
            <a:extLst>
              <a:ext uri="{FF2B5EF4-FFF2-40B4-BE49-F238E27FC236}">
                <a16:creationId xmlns:a16="http://schemas.microsoft.com/office/drawing/2014/main" id="{77F12BDF-92CB-B6A0-609A-FD5B1589429A}"/>
              </a:ext>
            </a:extLst>
          </p:cNvPr>
          <p:cNvPicPr>
            <a:picLocks noChangeAspect="1"/>
          </p:cNvPicPr>
          <p:nvPr/>
        </p:nvPicPr>
        <p:blipFill rotWithShape="1">
          <a:blip r:embed="rId2"/>
          <a:srcRect l="2801" t="-1127" r="3452" b="47700"/>
          <a:stretch/>
        </p:blipFill>
        <p:spPr>
          <a:xfrm>
            <a:off x="4839091" y="465697"/>
            <a:ext cx="7030856" cy="5209058"/>
          </a:xfrm>
          <a:prstGeom prst="rect">
            <a:avLst/>
          </a:prstGeom>
        </p:spPr>
      </p:pic>
    </p:spTree>
    <p:extLst>
      <p:ext uri="{BB962C8B-B14F-4D97-AF65-F5344CB8AC3E}">
        <p14:creationId xmlns:p14="http://schemas.microsoft.com/office/powerpoint/2010/main" val="4069548053"/>
      </p:ext>
    </p:extLst>
  </p:cSld>
  <p:clrMapOvr>
    <a:masterClrMapping/>
  </p:clrMapOvr>
  <mc:AlternateContent xmlns:mc="http://schemas.openxmlformats.org/markup-compatibility/2006" xmlns:p14="http://schemas.microsoft.com/office/powerpoint/2010/main">
    <mc:Choice Requires="p14">
      <p:transition spd="slow" p14:dur="1600" advTm="25000">
        <p:blinds dir="vert"/>
      </p:transition>
    </mc:Choice>
    <mc:Fallback xmlns="">
      <p:transition spd="slow" advTm="2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1000"/>
                            </p:stCondLst>
                            <p:childTnLst>
                              <p:par>
                                <p:cTn id="9" presetID="17" presetClass="entr" presetSubtype="1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571061-4314-F1DF-ED51-3CBFFEFCF2B1}"/>
              </a:ext>
            </a:extLst>
          </p:cNvPr>
          <p:cNvSpPr txBox="1"/>
          <p:nvPr/>
        </p:nvSpPr>
        <p:spPr>
          <a:xfrm>
            <a:off x="235788" y="180518"/>
            <a:ext cx="1201947" cy="707886"/>
          </a:xfrm>
          <a:prstGeom prst="rect">
            <a:avLst/>
          </a:prstGeom>
          <a:noFill/>
        </p:spPr>
        <p:txBody>
          <a:bodyPr wrap="square">
            <a:spAutoFit/>
          </a:bodyPr>
          <a:lstStyle/>
          <a:p>
            <a:r>
              <a:rPr lang="en-US" sz="4000" b="1" dirty="0"/>
              <a:t>UFO</a:t>
            </a:r>
          </a:p>
        </p:txBody>
      </p:sp>
      <p:sp>
        <p:nvSpPr>
          <p:cNvPr id="5" name="TextBox 4">
            <a:extLst>
              <a:ext uri="{FF2B5EF4-FFF2-40B4-BE49-F238E27FC236}">
                <a16:creationId xmlns:a16="http://schemas.microsoft.com/office/drawing/2014/main" id="{EFEC716B-35C2-DC48-0330-F148C42DED23}"/>
              </a:ext>
            </a:extLst>
          </p:cNvPr>
          <p:cNvSpPr txBox="1"/>
          <p:nvPr/>
        </p:nvSpPr>
        <p:spPr>
          <a:xfrm>
            <a:off x="120769" y="888404"/>
            <a:ext cx="11835443" cy="1200329"/>
          </a:xfrm>
          <a:prstGeom prst="rect">
            <a:avLst/>
          </a:prstGeom>
          <a:noFill/>
        </p:spPr>
        <p:txBody>
          <a:bodyPr wrap="square">
            <a:spAutoFit/>
          </a:bodyPr>
          <a:lstStyle/>
          <a:p>
            <a:r>
              <a:rPr lang="en-US" sz="2400" b="1" dirty="0"/>
              <a:t>An </a:t>
            </a:r>
            <a:r>
              <a:rPr lang="en-US" sz="2400" b="1" dirty="0">
                <a:solidFill>
                  <a:srgbClr val="FF0000"/>
                </a:solidFill>
              </a:rPr>
              <a:t>unidentified flying object </a:t>
            </a:r>
            <a:r>
              <a:rPr lang="en-US" sz="2400" b="1" dirty="0"/>
              <a:t>(UFO) is any perceived aerial phenomenon that cannot be immediately identified or explained. Upon investigation, most UFOs are identified as known objects or atmospheric phenomena, while a small number remain unexplained.</a:t>
            </a:r>
          </a:p>
        </p:txBody>
      </p:sp>
      <p:pic>
        <p:nvPicPr>
          <p:cNvPr id="6" name="Picture 5">
            <a:extLst>
              <a:ext uri="{FF2B5EF4-FFF2-40B4-BE49-F238E27FC236}">
                <a16:creationId xmlns:a16="http://schemas.microsoft.com/office/drawing/2014/main" id="{1F7386C0-AA15-0298-D2AF-120E21598176}"/>
              </a:ext>
            </a:extLst>
          </p:cNvPr>
          <p:cNvPicPr>
            <a:picLocks noChangeAspect="1"/>
          </p:cNvPicPr>
          <p:nvPr/>
        </p:nvPicPr>
        <p:blipFill>
          <a:blip r:embed="rId2"/>
          <a:stretch>
            <a:fillRect/>
          </a:stretch>
        </p:blipFill>
        <p:spPr>
          <a:xfrm>
            <a:off x="9161253" y="2088733"/>
            <a:ext cx="2331018" cy="2331018"/>
          </a:xfrm>
          <a:prstGeom prst="rect">
            <a:avLst/>
          </a:prstGeom>
        </p:spPr>
      </p:pic>
      <p:pic>
        <p:nvPicPr>
          <p:cNvPr id="7" name="Picture 6">
            <a:extLst>
              <a:ext uri="{FF2B5EF4-FFF2-40B4-BE49-F238E27FC236}">
                <a16:creationId xmlns:a16="http://schemas.microsoft.com/office/drawing/2014/main" id="{4AA2D4AA-D20F-D912-521F-7F13B637B05C}"/>
              </a:ext>
            </a:extLst>
          </p:cNvPr>
          <p:cNvPicPr>
            <a:picLocks noChangeAspect="1"/>
          </p:cNvPicPr>
          <p:nvPr/>
        </p:nvPicPr>
        <p:blipFill>
          <a:blip r:embed="rId3"/>
          <a:stretch>
            <a:fillRect/>
          </a:stretch>
        </p:blipFill>
        <p:spPr>
          <a:xfrm>
            <a:off x="531961" y="2326893"/>
            <a:ext cx="6372046" cy="3584276"/>
          </a:xfrm>
          <a:prstGeom prst="rect">
            <a:avLst/>
          </a:prstGeom>
        </p:spPr>
      </p:pic>
      <p:sp>
        <p:nvSpPr>
          <p:cNvPr id="9" name="TextBox 8">
            <a:extLst>
              <a:ext uri="{FF2B5EF4-FFF2-40B4-BE49-F238E27FC236}">
                <a16:creationId xmlns:a16="http://schemas.microsoft.com/office/drawing/2014/main" id="{33B62925-CC2A-B57D-8EC6-0F68E17566B7}"/>
              </a:ext>
            </a:extLst>
          </p:cNvPr>
          <p:cNvSpPr txBox="1"/>
          <p:nvPr/>
        </p:nvSpPr>
        <p:spPr>
          <a:xfrm>
            <a:off x="7470475" y="4382219"/>
            <a:ext cx="4664015" cy="2031325"/>
          </a:xfrm>
          <a:prstGeom prst="rect">
            <a:avLst/>
          </a:prstGeom>
          <a:noFill/>
        </p:spPr>
        <p:txBody>
          <a:bodyPr wrap="square">
            <a:spAutoFit/>
          </a:bodyPr>
          <a:lstStyle/>
          <a:p>
            <a:r>
              <a:rPr lang="en-US" dirty="0"/>
              <a:t>The Roswell incident centers on the 1947 recovery of metallic and rubber debris from a military balloon that was recovered by military personnel from Roswell Army Air Field. Decades later, conspiracy theories claimed that the debris was from a flying saucer which had been covered up by the United States government.</a:t>
            </a:r>
          </a:p>
        </p:txBody>
      </p:sp>
      <p:sp>
        <p:nvSpPr>
          <p:cNvPr id="11" name="TextBox 10">
            <a:extLst>
              <a:ext uri="{FF2B5EF4-FFF2-40B4-BE49-F238E27FC236}">
                <a16:creationId xmlns:a16="http://schemas.microsoft.com/office/drawing/2014/main" id="{A8276274-120F-B05F-BC35-79693AE893EF}"/>
              </a:ext>
            </a:extLst>
          </p:cNvPr>
          <p:cNvSpPr txBox="1"/>
          <p:nvPr/>
        </p:nvSpPr>
        <p:spPr>
          <a:xfrm>
            <a:off x="402566" y="5969596"/>
            <a:ext cx="6630837" cy="646331"/>
          </a:xfrm>
          <a:prstGeom prst="rect">
            <a:avLst/>
          </a:prstGeom>
          <a:noFill/>
        </p:spPr>
        <p:txBody>
          <a:bodyPr wrap="square">
            <a:spAutoFit/>
          </a:bodyPr>
          <a:lstStyle/>
          <a:p>
            <a:r>
              <a:rPr lang="en-US" dirty="0"/>
              <a:t>The first video, in color, posted on the Pentagon's website, was of an incident it said took place in the Middle East on July 12, 2022.</a:t>
            </a:r>
          </a:p>
        </p:txBody>
      </p:sp>
    </p:spTree>
    <p:extLst>
      <p:ext uri="{BB962C8B-B14F-4D97-AF65-F5344CB8AC3E}">
        <p14:creationId xmlns:p14="http://schemas.microsoft.com/office/powerpoint/2010/main" val="3908298489"/>
      </p:ext>
    </p:extLst>
  </p:cSld>
  <p:clrMapOvr>
    <a:masterClrMapping/>
  </p:clrMapOvr>
  <mc:AlternateContent xmlns:mc="http://schemas.openxmlformats.org/markup-compatibility/2006" xmlns:p14="http://schemas.microsoft.com/office/powerpoint/2010/main">
    <mc:Choice Requires="p14">
      <p:transition spd="slow" p14:dur="1500" advTm="25000">
        <p14:glitter pattern="hexagon"/>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0403F-9ECE-B648-006C-B72796ED8C97}"/>
              </a:ext>
            </a:extLst>
          </p:cNvPr>
          <p:cNvSpPr txBox="1"/>
          <p:nvPr/>
        </p:nvSpPr>
        <p:spPr>
          <a:xfrm>
            <a:off x="408317" y="255281"/>
            <a:ext cx="1305464" cy="707886"/>
          </a:xfrm>
          <a:prstGeom prst="rect">
            <a:avLst/>
          </a:prstGeom>
          <a:noFill/>
        </p:spPr>
        <p:txBody>
          <a:bodyPr wrap="square">
            <a:spAutoFit/>
          </a:bodyPr>
          <a:lstStyle/>
          <a:p>
            <a:r>
              <a:rPr lang="en-US" sz="4000" b="1" dirty="0"/>
              <a:t>ASAP</a:t>
            </a:r>
          </a:p>
        </p:txBody>
      </p:sp>
      <p:sp>
        <p:nvSpPr>
          <p:cNvPr id="4" name="TextBox 3">
            <a:extLst>
              <a:ext uri="{FF2B5EF4-FFF2-40B4-BE49-F238E27FC236}">
                <a16:creationId xmlns:a16="http://schemas.microsoft.com/office/drawing/2014/main" id="{7FC30011-DB18-AA1B-91DF-634FA0BAC5A3}"/>
              </a:ext>
            </a:extLst>
          </p:cNvPr>
          <p:cNvSpPr txBox="1"/>
          <p:nvPr/>
        </p:nvSpPr>
        <p:spPr>
          <a:xfrm>
            <a:off x="408317" y="963167"/>
            <a:ext cx="3548332" cy="830997"/>
          </a:xfrm>
          <a:prstGeom prst="rect">
            <a:avLst/>
          </a:prstGeom>
          <a:noFill/>
        </p:spPr>
        <p:txBody>
          <a:bodyPr wrap="square">
            <a:spAutoFit/>
          </a:bodyPr>
          <a:lstStyle/>
          <a:p>
            <a:r>
              <a:rPr lang="en-US" sz="2400" b="1" dirty="0"/>
              <a:t>As soon as possible</a:t>
            </a:r>
          </a:p>
          <a:p>
            <a:r>
              <a:rPr lang="en-US" sz="2400" b="1" dirty="0"/>
              <a:t>Without delay; promptly.</a:t>
            </a:r>
          </a:p>
        </p:txBody>
      </p:sp>
      <p:pic>
        <p:nvPicPr>
          <p:cNvPr id="5" name="Picture 4">
            <a:extLst>
              <a:ext uri="{FF2B5EF4-FFF2-40B4-BE49-F238E27FC236}">
                <a16:creationId xmlns:a16="http://schemas.microsoft.com/office/drawing/2014/main" id="{536A6D4A-DA01-BBC3-5821-772BCA660EA2}"/>
              </a:ext>
            </a:extLst>
          </p:cNvPr>
          <p:cNvPicPr>
            <a:picLocks noChangeAspect="1"/>
          </p:cNvPicPr>
          <p:nvPr/>
        </p:nvPicPr>
        <p:blipFill>
          <a:blip r:embed="rId2"/>
          <a:stretch>
            <a:fillRect/>
          </a:stretch>
        </p:blipFill>
        <p:spPr>
          <a:xfrm>
            <a:off x="4871049" y="-22513"/>
            <a:ext cx="7320951" cy="7432296"/>
          </a:xfrm>
          <a:prstGeom prst="rect">
            <a:avLst/>
          </a:prstGeom>
        </p:spPr>
      </p:pic>
    </p:spTree>
    <p:extLst>
      <p:ext uri="{BB962C8B-B14F-4D97-AF65-F5344CB8AC3E}">
        <p14:creationId xmlns:p14="http://schemas.microsoft.com/office/powerpoint/2010/main" val="744340226"/>
      </p:ext>
    </p:extLst>
  </p:cSld>
  <p:clrMapOvr>
    <a:masterClrMapping/>
  </p:clrMapOvr>
  <mc:AlternateContent xmlns:mc="http://schemas.openxmlformats.org/markup-compatibility/2006" xmlns:p14="http://schemas.microsoft.com/office/powerpoint/2010/main">
    <mc:Choice Requires="p14">
      <p:transition spd="slow" p14:dur="1500" advTm="25000">
        <p14:vortex dir="r"/>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1000"/>
                            </p:stCondLst>
                            <p:childTnLst>
                              <p:par>
                                <p:cTn id="10" presetID="53" presetClass="entr" presetSubtype="16" fill="hold"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8F60F0-7E4D-5C85-53AE-F2D743246974}"/>
              </a:ext>
            </a:extLst>
          </p:cNvPr>
          <p:cNvSpPr txBox="1"/>
          <p:nvPr/>
        </p:nvSpPr>
        <p:spPr>
          <a:xfrm>
            <a:off x="281795" y="231280"/>
            <a:ext cx="1506747" cy="707886"/>
          </a:xfrm>
          <a:prstGeom prst="rect">
            <a:avLst/>
          </a:prstGeom>
          <a:noFill/>
        </p:spPr>
        <p:txBody>
          <a:bodyPr wrap="square">
            <a:spAutoFit/>
          </a:bodyPr>
          <a:lstStyle/>
          <a:p>
            <a:r>
              <a:rPr lang="en-US" sz="4000" b="1" dirty="0"/>
              <a:t>BOGO</a:t>
            </a:r>
            <a:r>
              <a:rPr lang="en-US" sz="4000" dirty="0"/>
              <a:t> </a:t>
            </a:r>
          </a:p>
        </p:txBody>
      </p:sp>
      <p:sp>
        <p:nvSpPr>
          <p:cNvPr id="5" name="TextBox 4">
            <a:extLst>
              <a:ext uri="{FF2B5EF4-FFF2-40B4-BE49-F238E27FC236}">
                <a16:creationId xmlns:a16="http://schemas.microsoft.com/office/drawing/2014/main" id="{5616DD0E-F106-2DC0-9C0F-109E4D458286}"/>
              </a:ext>
            </a:extLst>
          </p:cNvPr>
          <p:cNvSpPr txBox="1"/>
          <p:nvPr/>
        </p:nvSpPr>
        <p:spPr>
          <a:xfrm>
            <a:off x="178279" y="835649"/>
            <a:ext cx="6096000" cy="1200329"/>
          </a:xfrm>
          <a:prstGeom prst="rect">
            <a:avLst/>
          </a:prstGeom>
          <a:noFill/>
        </p:spPr>
        <p:txBody>
          <a:bodyPr wrap="square">
            <a:spAutoFit/>
          </a:bodyPr>
          <a:lstStyle/>
          <a:p>
            <a:r>
              <a:rPr lang="en-US" sz="2400" b="1" dirty="0">
                <a:solidFill>
                  <a:srgbClr val="FF0000"/>
                </a:solidFill>
              </a:rPr>
              <a:t>Buy one, get one</a:t>
            </a:r>
          </a:p>
          <a:p>
            <a:r>
              <a:rPr lang="en-US" sz="2400" b="1" dirty="0"/>
              <a:t>An offer to a customer to buy an item and receive a second item at a discount.</a:t>
            </a:r>
          </a:p>
        </p:txBody>
      </p:sp>
      <p:pic>
        <p:nvPicPr>
          <p:cNvPr id="6" name="Picture 5">
            <a:extLst>
              <a:ext uri="{FF2B5EF4-FFF2-40B4-BE49-F238E27FC236}">
                <a16:creationId xmlns:a16="http://schemas.microsoft.com/office/drawing/2014/main" id="{950CA954-FCEB-6DEA-6578-A657C5596249}"/>
              </a:ext>
            </a:extLst>
          </p:cNvPr>
          <p:cNvPicPr>
            <a:picLocks noChangeAspect="1"/>
          </p:cNvPicPr>
          <p:nvPr/>
        </p:nvPicPr>
        <p:blipFill>
          <a:blip r:embed="rId2"/>
          <a:stretch>
            <a:fillRect/>
          </a:stretch>
        </p:blipFill>
        <p:spPr>
          <a:xfrm>
            <a:off x="4836542" y="2096037"/>
            <a:ext cx="7100439" cy="4610675"/>
          </a:xfrm>
          <a:prstGeom prst="rect">
            <a:avLst/>
          </a:prstGeom>
        </p:spPr>
      </p:pic>
    </p:spTree>
    <p:extLst>
      <p:ext uri="{BB962C8B-B14F-4D97-AF65-F5344CB8AC3E}">
        <p14:creationId xmlns:p14="http://schemas.microsoft.com/office/powerpoint/2010/main" val="3836815266"/>
      </p:ext>
    </p:extLst>
  </p:cSld>
  <p:clrMapOvr>
    <a:masterClrMapping/>
  </p:clrMapOvr>
  <mc:AlternateContent xmlns:mc="http://schemas.openxmlformats.org/markup-compatibility/2006" xmlns:p14="http://schemas.microsoft.com/office/powerpoint/2010/main">
    <mc:Choice Requires="p14">
      <p:transition spd="slow" p14:dur="1500" advTm="25000">
        <p14:shred/>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1000"/>
                            </p:stCondLst>
                            <p:childTnLst>
                              <p:par>
                                <p:cTn id="9" presetID="6" presetClass="entr" presetSubtype="16"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558A6C-927C-4768-B172-D4B4A97C14A5}"/>
              </a:ext>
            </a:extLst>
          </p:cNvPr>
          <p:cNvSpPr txBox="1"/>
          <p:nvPr/>
        </p:nvSpPr>
        <p:spPr>
          <a:xfrm>
            <a:off x="534837" y="330042"/>
            <a:ext cx="1558506" cy="707886"/>
          </a:xfrm>
          <a:prstGeom prst="rect">
            <a:avLst/>
          </a:prstGeom>
          <a:noFill/>
        </p:spPr>
        <p:txBody>
          <a:bodyPr wrap="square">
            <a:spAutoFit/>
          </a:bodyPr>
          <a:lstStyle/>
          <a:p>
            <a:r>
              <a:rPr lang="en-US" sz="4000" b="1" dirty="0"/>
              <a:t>NCAA</a:t>
            </a:r>
          </a:p>
        </p:txBody>
      </p:sp>
      <p:sp>
        <p:nvSpPr>
          <p:cNvPr id="5" name="TextBox 4">
            <a:extLst>
              <a:ext uri="{FF2B5EF4-FFF2-40B4-BE49-F238E27FC236}">
                <a16:creationId xmlns:a16="http://schemas.microsoft.com/office/drawing/2014/main" id="{77687018-8B50-00A1-3260-F62CDAF9E3DC}"/>
              </a:ext>
            </a:extLst>
          </p:cNvPr>
          <p:cNvSpPr txBox="1"/>
          <p:nvPr/>
        </p:nvSpPr>
        <p:spPr>
          <a:xfrm>
            <a:off x="350807" y="984571"/>
            <a:ext cx="11950460" cy="2308324"/>
          </a:xfrm>
          <a:prstGeom prst="rect">
            <a:avLst/>
          </a:prstGeom>
          <a:noFill/>
        </p:spPr>
        <p:txBody>
          <a:bodyPr wrap="square">
            <a:spAutoFit/>
          </a:bodyPr>
          <a:lstStyle/>
          <a:p>
            <a:r>
              <a:rPr lang="en-US" sz="2400" b="1" dirty="0">
                <a:solidFill>
                  <a:srgbClr val="FF0000"/>
                </a:solidFill>
              </a:rPr>
              <a:t>National Collegiate Athletic Association</a:t>
            </a:r>
          </a:p>
          <a:p>
            <a:r>
              <a:rPr lang="en-US" sz="2400" b="1" dirty="0"/>
              <a:t>A nonprofit organization that regulates student athletics among about 1,100 schools in the United States, Canada, and Puerto Rico. It also organizes the athletic programs of colleges and universities in the United States and Canada and helps over 500,000 college student athletes who compete annually in college sports. The organization is headquartered in Indianapolis, Indiana.</a:t>
            </a:r>
          </a:p>
        </p:txBody>
      </p:sp>
      <p:pic>
        <p:nvPicPr>
          <p:cNvPr id="6" name="Picture 5">
            <a:extLst>
              <a:ext uri="{FF2B5EF4-FFF2-40B4-BE49-F238E27FC236}">
                <a16:creationId xmlns:a16="http://schemas.microsoft.com/office/drawing/2014/main" id="{08DAA6C0-AB5D-C13C-8B99-BCD1C2FF2B78}"/>
              </a:ext>
            </a:extLst>
          </p:cNvPr>
          <p:cNvPicPr>
            <a:picLocks noChangeAspect="1"/>
          </p:cNvPicPr>
          <p:nvPr/>
        </p:nvPicPr>
        <p:blipFill>
          <a:blip r:embed="rId2"/>
          <a:stretch>
            <a:fillRect/>
          </a:stretch>
        </p:blipFill>
        <p:spPr>
          <a:xfrm>
            <a:off x="5743036" y="2972757"/>
            <a:ext cx="5448300" cy="3632200"/>
          </a:xfrm>
          <a:prstGeom prst="rect">
            <a:avLst/>
          </a:prstGeom>
        </p:spPr>
      </p:pic>
      <p:pic>
        <p:nvPicPr>
          <p:cNvPr id="7" name="Picture 6">
            <a:extLst>
              <a:ext uri="{FF2B5EF4-FFF2-40B4-BE49-F238E27FC236}">
                <a16:creationId xmlns:a16="http://schemas.microsoft.com/office/drawing/2014/main" id="{E663204B-5F6E-4631-C923-8923F81EFE80}"/>
              </a:ext>
            </a:extLst>
          </p:cNvPr>
          <p:cNvPicPr>
            <a:picLocks noChangeAspect="1"/>
          </p:cNvPicPr>
          <p:nvPr/>
        </p:nvPicPr>
        <p:blipFill rotWithShape="1">
          <a:blip r:embed="rId3"/>
          <a:srcRect l="19153" t="31492" r="16189" b="6366"/>
          <a:stretch/>
        </p:blipFill>
        <p:spPr>
          <a:xfrm>
            <a:off x="483078" y="3241221"/>
            <a:ext cx="3110863" cy="3533390"/>
          </a:xfrm>
          <a:prstGeom prst="rect">
            <a:avLst/>
          </a:prstGeom>
        </p:spPr>
      </p:pic>
    </p:spTree>
    <p:extLst>
      <p:ext uri="{BB962C8B-B14F-4D97-AF65-F5344CB8AC3E}">
        <p14:creationId xmlns:p14="http://schemas.microsoft.com/office/powerpoint/2010/main" val="4018673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000">
        <p15:prstTrans prst="airplane"/>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1000"/>
                            </p:stCondLst>
                            <p:childTnLst>
                              <p:par>
                                <p:cTn id="10" presetID="2" presetClass="entr" presetSubtype="9" fill="hold" nodeType="afterEffect">
                                  <p:stCondLst>
                                    <p:cond delay="2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028AC-5A49-083D-E127-3C5292D83D40}"/>
              </a:ext>
            </a:extLst>
          </p:cNvPr>
          <p:cNvPicPr>
            <a:picLocks noChangeAspect="1"/>
          </p:cNvPicPr>
          <p:nvPr/>
        </p:nvPicPr>
        <p:blipFill rotWithShape="1">
          <a:blip r:embed="rId2"/>
          <a:srcRect t="12050" r="14057"/>
          <a:stretch/>
        </p:blipFill>
        <p:spPr>
          <a:xfrm>
            <a:off x="0" y="2664058"/>
            <a:ext cx="6702639" cy="3858293"/>
          </a:xfrm>
          <a:prstGeom prst="rect">
            <a:avLst/>
          </a:prstGeom>
        </p:spPr>
      </p:pic>
      <p:sp>
        <p:nvSpPr>
          <p:cNvPr id="3" name="TextBox 2">
            <a:extLst>
              <a:ext uri="{FF2B5EF4-FFF2-40B4-BE49-F238E27FC236}">
                <a16:creationId xmlns:a16="http://schemas.microsoft.com/office/drawing/2014/main" id="{B607EBD8-0213-C7BA-0F52-997EB957F046}"/>
              </a:ext>
            </a:extLst>
          </p:cNvPr>
          <p:cNvSpPr txBox="1"/>
          <p:nvPr/>
        </p:nvSpPr>
        <p:spPr>
          <a:xfrm>
            <a:off x="419818" y="180518"/>
            <a:ext cx="1322717" cy="707886"/>
          </a:xfrm>
          <a:prstGeom prst="rect">
            <a:avLst/>
          </a:prstGeom>
          <a:noFill/>
        </p:spPr>
        <p:txBody>
          <a:bodyPr wrap="square">
            <a:spAutoFit/>
          </a:bodyPr>
          <a:lstStyle/>
          <a:p>
            <a:r>
              <a:rPr lang="en-US" sz="4000" b="1" dirty="0"/>
              <a:t>ATM</a:t>
            </a:r>
          </a:p>
        </p:txBody>
      </p:sp>
      <p:sp>
        <p:nvSpPr>
          <p:cNvPr id="5" name="TextBox 4">
            <a:extLst>
              <a:ext uri="{FF2B5EF4-FFF2-40B4-BE49-F238E27FC236}">
                <a16:creationId xmlns:a16="http://schemas.microsoft.com/office/drawing/2014/main" id="{0A340355-AEFF-A42F-6C73-75E4909F4CBF}"/>
              </a:ext>
            </a:extLst>
          </p:cNvPr>
          <p:cNvSpPr txBox="1"/>
          <p:nvPr/>
        </p:nvSpPr>
        <p:spPr>
          <a:xfrm>
            <a:off x="299049" y="991401"/>
            <a:ext cx="11754928" cy="1569660"/>
          </a:xfrm>
          <a:prstGeom prst="rect">
            <a:avLst/>
          </a:prstGeom>
          <a:noFill/>
        </p:spPr>
        <p:txBody>
          <a:bodyPr wrap="square">
            <a:spAutoFit/>
          </a:bodyPr>
          <a:lstStyle/>
          <a:p>
            <a:r>
              <a:rPr lang="en-US" sz="2400" b="1" dirty="0">
                <a:solidFill>
                  <a:srgbClr val="FF0000"/>
                </a:solidFill>
              </a:rPr>
              <a:t>Automated teller machine</a:t>
            </a:r>
          </a:p>
          <a:p>
            <a:r>
              <a:rPr lang="en-US" sz="2400" b="1" dirty="0"/>
              <a:t>An electronic banking outlet that allows customers to complete basic transactions without the aid of a branch representative or teller. Anyone with a credit card or debit card can access cash at most ATMs, either in the U.S. or other countries.</a:t>
            </a:r>
          </a:p>
        </p:txBody>
      </p:sp>
      <p:pic>
        <p:nvPicPr>
          <p:cNvPr id="7" name="Picture 6">
            <a:extLst>
              <a:ext uri="{FF2B5EF4-FFF2-40B4-BE49-F238E27FC236}">
                <a16:creationId xmlns:a16="http://schemas.microsoft.com/office/drawing/2014/main" id="{61526912-B403-FB0A-BE44-ACEF30905B7C}"/>
              </a:ext>
            </a:extLst>
          </p:cNvPr>
          <p:cNvPicPr>
            <a:picLocks noChangeAspect="1"/>
          </p:cNvPicPr>
          <p:nvPr/>
        </p:nvPicPr>
        <p:blipFill rotWithShape="1">
          <a:blip r:embed="rId3"/>
          <a:srcRect l="15755"/>
          <a:stretch/>
        </p:blipFill>
        <p:spPr>
          <a:xfrm>
            <a:off x="7409541" y="2819188"/>
            <a:ext cx="4679792" cy="3697521"/>
          </a:xfrm>
          <a:prstGeom prst="rect">
            <a:avLst/>
          </a:prstGeom>
        </p:spPr>
      </p:pic>
    </p:spTree>
    <p:extLst>
      <p:ext uri="{BB962C8B-B14F-4D97-AF65-F5344CB8AC3E}">
        <p14:creationId xmlns:p14="http://schemas.microsoft.com/office/powerpoint/2010/main" val="3288539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5000">
        <p15:prstTrans prst="origami"/>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642736-B70F-3D49-E612-FB58F8797850}"/>
              </a:ext>
            </a:extLst>
          </p:cNvPr>
          <p:cNvSpPr txBox="1"/>
          <p:nvPr/>
        </p:nvSpPr>
        <p:spPr>
          <a:xfrm>
            <a:off x="414068" y="373810"/>
            <a:ext cx="1958421" cy="707886"/>
          </a:xfrm>
          <a:prstGeom prst="rect">
            <a:avLst/>
          </a:prstGeom>
          <a:noFill/>
        </p:spPr>
        <p:txBody>
          <a:bodyPr wrap="none" rtlCol="0">
            <a:spAutoFit/>
          </a:bodyPr>
          <a:lstStyle/>
          <a:p>
            <a:r>
              <a:rPr lang="en-US" sz="4000" b="1" dirty="0"/>
              <a:t>UNESCO</a:t>
            </a:r>
          </a:p>
        </p:txBody>
      </p:sp>
      <p:sp>
        <p:nvSpPr>
          <p:cNvPr id="4" name="TextBox 3">
            <a:extLst>
              <a:ext uri="{FF2B5EF4-FFF2-40B4-BE49-F238E27FC236}">
                <a16:creationId xmlns:a16="http://schemas.microsoft.com/office/drawing/2014/main" id="{349F79F4-243D-D972-DE14-ADCFEE8CE07C}"/>
              </a:ext>
            </a:extLst>
          </p:cNvPr>
          <p:cNvSpPr txBox="1"/>
          <p:nvPr/>
        </p:nvSpPr>
        <p:spPr>
          <a:xfrm>
            <a:off x="240405" y="1099953"/>
            <a:ext cx="11887201" cy="1938992"/>
          </a:xfrm>
          <a:prstGeom prst="rect">
            <a:avLst/>
          </a:prstGeom>
          <a:noFill/>
        </p:spPr>
        <p:txBody>
          <a:bodyPr wrap="square">
            <a:spAutoFit/>
          </a:bodyPr>
          <a:lstStyle/>
          <a:p>
            <a:r>
              <a:rPr lang="en-US" sz="2400" b="1" dirty="0">
                <a:solidFill>
                  <a:srgbClr val="FF0000"/>
                </a:solidFill>
              </a:rPr>
              <a:t>United Nations Educational, Scientific, and Cultural Organization.</a:t>
            </a:r>
          </a:p>
          <a:p>
            <a:r>
              <a:rPr lang="en-US" sz="2400" b="1" dirty="0"/>
              <a:t>A specialized agency of the United Nations (UN) aimed at promoting world peace and security through international cooperation in education, arts, sciences and culture. It has 193 member states and 12 associate members, as well as partners in the non-governmental, intergovernmental and private sector.</a:t>
            </a:r>
          </a:p>
        </p:txBody>
      </p:sp>
      <p:pic>
        <p:nvPicPr>
          <p:cNvPr id="5" name="Picture 4">
            <a:extLst>
              <a:ext uri="{FF2B5EF4-FFF2-40B4-BE49-F238E27FC236}">
                <a16:creationId xmlns:a16="http://schemas.microsoft.com/office/drawing/2014/main" id="{411623BE-B75F-1943-5296-9321B4FD1AB0}"/>
              </a:ext>
            </a:extLst>
          </p:cNvPr>
          <p:cNvPicPr>
            <a:picLocks noChangeAspect="1"/>
          </p:cNvPicPr>
          <p:nvPr/>
        </p:nvPicPr>
        <p:blipFill>
          <a:blip r:embed="rId2"/>
          <a:stretch>
            <a:fillRect/>
          </a:stretch>
        </p:blipFill>
        <p:spPr>
          <a:xfrm>
            <a:off x="6329966" y="3038944"/>
            <a:ext cx="4778062" cy="3631327"/>
          </a:xfrm>
          <a:prstGeom prst="rect">
            <a:avLst/>
          </a:prstGeom>
        </p:spPr>
      </p:pic>
      <p:pic>
        <p:nvPicPr>
          <p:cNvPr id="6" name="Picture 5">
            <a:extLst>
              <a:ext uri="{FF2B5EF4-FFF2-40B4-BE49-F238E27FC236}">
                <a16:creationId xmlns:a16="http://schemas.microsoft.com/office/drawing/2014/main" id="{EB1FBAC4-A3FD-D828-B06A-AEC472742C0A}"/>
              </a:ext>
            </a:extLst>
          </p:cNvPr>
          <p:cNvPicPr>
            <a:picLocks noChangeAspect="1"/>
          </p:cNvPicPr>
          <p:nvPr/>
        </p:nvPicPr>
        <p:blipFill>
          <a:blip r:embed="rId3"/>
          <a:stretch>
            <a:fillRect/>
          </a:stretch>
        </p:blipFill>
        <p:spPr>
          <a:xfrm>
            <a:off x="414067" y="3057202"/>
            <a:ext cx="5531963" cy="3691328"/>
          </a:xfrm>
          <a:prstGeom prst="rect">
            <a:avLst/>
          </a:prstGeom>
        </p:spPr>
      </p:pic>
    </p:spTree>
    <p:extLst>
      <p:ext uri="{BB962C8B-B14F-4D97-AF65-F5344CB8AC3E}">
        <p14:creationId xmlns:p14="http://schemas.microsoft.com/office/powerpoint/2010/main" val="399264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717C85-879A-DA81-1A0C-74381A9C06EB}"/>
              </a:ext>
            </a:extLst>
          </p:cNvPr>
          <p:cNvSpPr txBox="1"/>
          <p:nvPr/>
        </p:nvSpPr>
        <p:spPr>
          <a:xfrm>
            <a:off x="96146" y="978592"/>
            <a:ext cx="4598592" cy="1200329"/>
          </a:xfrm>
          <a:prstGeom prst="rect">
            <a:avLst/>
          </a:prstGeom>
          <a:noFill/>
        </p:spPr>
        <p:txBody>
          <a:bodyPr wrap="square">
            <a:spAutoFit/>
          </a:bodyPr>
          <a:lstStyle/>
          <a:p>
            <a:r>
              <a:rPr lang="en-US" sz="2400" b="1" dirty="0">
                <a:solidFill>
                  <a:srgbClr val="FF0000"/>
                </a:solidFill>
              </a:rPr>
              <a:t>Also known as:</a:t>
            </a:r>
            <a:r>
              <a:rPr lang="en-US" sz="2400" b="1" dirty="0"/>
              <a:t> </a:t>
            </a:r>
          </a:p>
          <a:p>
            <a:r>
              <a:rPr lang="en-US" sz="2400" b="1" dirty="0"/>
              <a:t>Used to indicate another name that a person or thing has or uses.</a:t>
            </a:r>
          </a:p>
        </p:txBody>
      </p:sp>
      <p:sp>
        <p:nvSpPr>
          <p:cNvPr id="4" name="TextBox 3">
            <a:extLst>
              <a:ext uri="{FF2B5EF4-FFF2-40B4-BE49-F238E27FC236}">
                <a16:creationId xmlns:a16="http://schemas.microsoft.com/office/drawing/2014/main" id="{E3531602-EE06-7474-FC14-C9EB7F33582D}"/>
              </a:ext>
            </a:extLst>
          </p:cNvPr>
          <p:cNvSpPr txBox="1"/>
          <p:nvPr/>
        </p:nvSpPr>
        <p:spPr>
          <a:xfrm>
            <a:off x="517584" y="178280"/>
            <a:ext cx="1087157" cy="707886"/>
          </a:xfrm>
          <a:prstGeom prst="rect">
            <a:avLst/>
          </a:prstGeom>
          <a:noFill/>
        </p:spPr>
        <p:txBody>
          <a:bodyPr wrap="none" rtlCol="0">
            <a:spAutoFit/>
          </a:bodyPr>
          <a:lstStyle/>
          <a:p>
            <a:r>
              <a:rPr lang="en-US" sz="4000" b="1" dirty="0"/>
              <a:t>AKA</a:t>
            </a:r>
          </a:p>
        </p:txBody>
      </p:sp>
      <p:pic>
        <p:nvPicPr>
          <p:cNvPr id="5" name="Picture 4">
            <a:extLst>
              <a:ext uri="{FF2B5EF4-FFF2-40B4-BE49-F238E27FC236}">
                <a16:creationId xmlns:a16="http://schemas.microsoft.com/office/drawing/2014/main" id="{3A821BB9-14B6-69E3-BB3E-73016EDB8A55}"/>
              </a:ext>
            </a:extLst>
          </p:cNvPr>
          <p:cNvPicPr>
            <a:picLocks noChangeAspect="1"/>
          </p:cNvPicPr>
          <p:nvPr/>
        </p:nvPicPr>
        <p:blipFill>
          <a:blip r:embed="rId2"/>
          <a:stretch>
            <a:fillRect/>
          </a:stretch>
        </p:blipFill>
        <p:spPr>
          <a:xfrm>
            <a:off x="602006" y="2432852"/>
            <a:ext cx="2152650" cy="2124075"/>
          </a:xfrm>
          <a:prstGeom prst="rect">
            <a:avLst/>
          </a:prstGeom>
        </p:spPr>
      </p:pic>
      <p:sp>
        <p:nvSpPr>
          <p:cNvPr id="7" name="TextBox 6">
            <a:extLst>
              <a:ext uri="{FF2B5EF4-FFF2-40B4-BE49-F238E27FC236}">
                <a16:creationId xmlns:a16="http://schemas.microsoft.com/office/drawing/2014/main" id="{8D1E6F24-0FB5-EAD7-0570-F0EC3A1DCAD5}"/>
              </a:ext>
            </a:extLst>
          </p:cNvPr>
          <p:cNvSpPr txBox="1"/>
          <p:nvPr/>
        </p:nvSpPr>
        <p:spPr>
          <a:xfrm>
            <a:off x="362537" y="4679079"/>
            <a:ext cx="2484408" cy="369332"/>
          </a:xfrm>
          <a:prstGeom prst="rect">
            <a:avLst/>
          </a:prstGeom>
          <a:noFill/>
        </p:spPr>
        <p:txBody>
          <a:bodyPr wrap="square">
            <a:spAutoFit/>
          </a:bodyPr>
          <a:lstStyle/>
          <a:p>
            <a:r>
              <a:rPr lang="en-US" b="1" i="0" dirty="0">
                <a:solidFill>
                  <a:srgbClr val="000000"/>
                </a:solidFill>
                <a:effectLst/>
                <a:latin typeface="Arial" panose="020B0604020202020204" pitchFamily="34" charset="0"/>
              </a:rPr>
              <a:t>Alpha Kappa Alpha</a:t>
            </a:r>
            <a:endParaRPr lang="en-US" dirty="0"/>
          </a:p>
        </p:txBody>
      </p:sp>
      <p:pic>
        <p:nvPicPr>
          <p:cNvPr id="8" name="Picture 7">
            <a:extLst>
              <a:ext uri="{FF2B5EF4-FFF2-40B4-BE49-F238E27FC236}">
                <a16:creationId xmlns:a16="http://schemas.microsoft.com/office/drawing/2014/main" id="{53A81A4F-3219-5A4B-2E3D-1D5246C189D8}"/>
              </a:ext>
            </a:extLst>
          </p:cNvPr>
          <p:cNvPicPr>
            <a:picLocks noChangeAspect="1"/>
          </p:cNvPicPr>
          <p:nvPr/>
        </p:nvPicPr>
        <p:blipFill>
          <a:blip r:embed="rId3"/>
          <a:stretch>
            <a:fillRect/>
          </a:stretch>
        </p:blipFill>
        <p:spPr>
          <a:xfrm>
            <a:off x="2944484" y="2772464"/>
            <a:ext cx="3868492" cy="1543050"/>
          </a:xfrm>
          <a:prstGeom prst="rect">
            <a:avLst/>
          </a:prstGeom>
        </p:spPr>
      </p:pic>
      <p:pic>
        <p:nvPicPr>
          <p:cNvPr id="9" name="Picture 8">
            <a:extLst>
              <a:ext uri="{FF2B5EF4-FFF2-40B4-BE49-F238E27FC236}">
                <a16:creationId xmlns:a16="http://schemas.microsoft.com/office/drawing/2014/main" id="{4A28DF8A-7291-74CD-E00F-8D14C6E86437}"/>
              </a:ext>
            </a:extLst>
          </p:cNvPr>
          <p:cNvPicPr>
            <a:picLocks noChangeAspect="1"/>
          </p:cNvPicPr>
          <p:nvPr/>
        </p:nvPicPr>
        <p:blipFill>
          <a:blip r:embed="rId4"/>
          <a:stretch>
            <a:fillRect/>
          </a:stretch>
        </p:blipFill>
        <p:spPr>
          <a:xfrm>
            <a:off x="3651076" y="4909057"/>
            <a:ext cx="3161900" cy="1770664"/>
          </a:xfrm>
          <a:prstGeom prst="rect">
            <a:avLst/>
          </a:prstGeom>
        </p:spPr>
      </p:pic>
      <p:pic>
        <p:nvPicPr>
          <p:cNvPr id="10" name="Picture 9">
            <a:extLst>
              <a:ext uri="{FF2B5EF4-FFF2-40B4-BE49-F238E27FC236}">
                <a16:creationId xmlns:a16="http://schemas.microsoft.com/office/drawing/2014/main" id="{FA67D7A6-8FCF-31B0-EB52-52237844E2AC}"/>
              </a:ext>
            </a:extLst>
          </p:cNvPr>
          <p:cNvPicPr>
            <a:picLocks noChangeAspect="1"/>
          </p:cNvPicPr>
          <p:nvPr/>
        </p:nvPicPr>
        <p:blipFill rotWithShape="1">
          <a:blip r:embed="rId5"/>
          <a:srcRect t="22210"/>
          <a:stretch/>
        </p:blipFill>
        <p:spPr>
          <a:xfrm>
            <a:off x="51206" y="5271608"/>
            <a:ext cx="3475059" cy="1408113"/>
          </a:xfrm>
          <a:prstGeom prst="rect">
            <a:avLst/>
          </a:prstGeom>
        </p:spPr>
      </p:pic>
      <p:sp>
        <p:nvSpPr>
          <p:cNvPr id="12" name="TextBox 11">
            <a:extLst>
              <a:ext uri="{FF2B5EF4-FFF2-40B4-BE49-F238E27FC236}">
                <a16:creationId xmlns:a16="http://schemas.microsoft.com/office/drawing/2014/main" id="{548CE8C2-CA16-258A-A8C1-698AA5928F46}"/>
              </a:ext>
            </a:extLst>
          </p:cNvPr>
          <p:cNvSpPr txBox="1"/>
          <p:nvPr/>
        </p:nvSpPr>
        <p:spPr>
          <a:xfrm>
            <a:off x="6905937" y="1961023"/>
            <a:ext cx="5060000" cy="4708981"/>
          </a:xfrm>
          <a:prstGeom prst="rect">
            <a:avLst/>
          </a:prstGeom>
          <a:noFill/>
        </p:spPr>
        <p:txBody>
          <a:bodyPr wrap="square">
            <a:spAutoFit/>
          </a:bodyPr>
          <a:lstStyle/>
          <a:p>
            <a:r>
              <a:rPr lang="en-US" sz="2000" b="1" dirty="0"/>
              <a:t>AKA	A King Agency</a:t>
            </a:r>
          </a:p>
          <a:p>
            <a:r>
              <a:rPr lang="en-US" sz="2000" b="1" dirty="0"/>
              <a:t>AKA	Above Knee Amputation</a:t>
            </a:r>
          </a:p>
          <a:p>
            <a:r>
              <a:rPr lang="en-US" sz="2000" b="1" dirty="0"/>
              <a:t>AKA	Advanced Knowledge Associates, Inc.</a:t>
            </a:r>
          </a:p>
          <a:p>
            <a:r>
              <a:rPr lang="en-US" sz="2000" b="1" dirty="0"/>
              <a:t>AKA	Albert Kahn &amp; Associates, Inc.</a:t>
            </a:r>
          </a:p>
          <a:p>
            <a:r>
              <a:rPr lang="en-US" sz="2000" b="1" dirty="0"/>
              <a:t>AKA	Alcoholic Ketoacidosis</a:t>
            </a:r>
          </a:p>
          <a:p>
            <a:r>
              <a:rPr lang="en-US" sz="2000" b="1" dirty="0"/>
              <a:t>AKA	All Kenyans Abroad</a:t>
            </a:r>
          </a:p>
          <a:p>
            <a:r>
              <a:rPr lang="en-US" sz="2000" b="1" dirty="0"/>
              <a:t>AKA	Alpha Kappa Alpha</a:t>
            </a:r>
          </a:p>
          <a:p>
            <a:r>
              <a:rPr lang="en-US" sz="2000" b="1" dirty="0"/>
              <a:t>AKA	American Kennel Association</a:t>
            </a:r>
          </a:p>
          <a:p>
            <a:r>
              <a:rPr lang="en-US" sz="2000" b="1" dirty="0"/>
              <a:t>AKA	American Killifish Association</a:t>
            </a:r>
          </a:p>
          <a:p>
            <a:r>
              <a:rPr lang="en-US" sz="2000" b="1" dirty="0"/>
              <a:t>AKA	American </a:t>
            </a:r>
            <a:r>
              <a:rPr lang="en-US" sz="2000" b="1" dirty="0" err="1"/>
              <a:t>Kitefliers</a:t>
            </a:r>
            <a:r>
              <a:rPr lang="en-US" sz="2000" b="1" dirty="0"/>
              <a:t> Association</a:t>
            </a:r>
          </a:p>
          <a:p>
            <a:r>
              <a:rPr lang="en-US" sz="2000" b="1" dirty="0"/>
              <a:t>AKA	Anarchistic Key Authorization</a:t>
            </a:r>
          </a:p>
          <a:p>
            <a:r>
              <a:rPr lang="en-US" sz="2000" b="1" dirty="0"/>
              <a:t>AKA	Applications of Kleene Algebra</a:t>
            </a:r>
          </a:p>
          <a:p>
            <a:r>
              <a:rPr lang="en-US" sz="2000" b="1" dirty="0"/>
              <a:t>AKA	</a:t>
            </a:r>
            <a:r>
              <a:rPr lang="en-US" sz="2000" b="1" dirty="0" err="1"/>
              <a:t>Asociace</a:t>
            </a:r>
            <a:r>
              <a:rPr lang="en-US" sz="2000" b="1" dirty="0"/>
              <a:t> </a:t>
            </a:r>
            <a:r>
              <a:rPr lang="en-US" sz="2000" b="1" dirty="0" err="1"/>
              <a:t>Komunikaèních</a:t>
            </a:r>
            <a:r>
              <a:rPr lang="en-US" sz="2000" b="1" dirty="0"/>
              <a:t> Agentur</a:t>
            </a:r>
          </a:p>
          <a:p>
            <a:r>
              <a:rPr lang="en-US" sz="2000" b="1" dirty="0"/>
              <a:t>AKA	Association of Korean Adoptees</a:t>
            </a:r>
          </a:p>
          <a:p>
            <a:r>
              <a:rPr lang="en-US" sz="2000" b="1" dirty="0"/>
              <a:t>AKA	Attack Cargo Ship</a:t>
            </a:r>
          </a:p>
        </p:txBody>
      </p:sp>
      <p:sp>
        <p:nvSpPr>
          <p:cNvPr id="13" name="TextBox 12">
            <a:extLst>
              <a:ext uri="{FF2B5EF4-FFF2-40B4-BE49-F238E27FC236}">
                <a16:creationId xmlns:a16="http://schemas.microsoft.com/office/drawing/2014/main" id="{88CB87EE-375C-D502-B61F-7B3917AE179B}"/>
              </a:ext>
            </a:extLst>
          </p:cNvPr>
          <p:cNvSpPr txBox="1"/>
          <p:nvPr/>
        </p:nvSpPr>
        <p:spPr>
          <a:xfrm>
            <a:off x="6192146" y="78557"/>
            <a:ext cx="5999854" cy="1569660"/>
          </a:xfrm>
          <a:prstGeom prst="rect">
            <a:avLst/>
          </a:prstGeom>
          <a:noFill/>
        </p:spPr>
        <p:txBody>
          <a:bodyPr wrap="square" rtlCol="0">
            <a:spAutoFit/>
          </a:bodyPr>
          <a:lstStyle/>
          <a:p>
            <a:r>
              <a:rPr lang="en-US" sz="2400" b="1" dirty="0"/>
              <a:t>The following is a list of many of the meanings of the abbreviation “AKA” but the one intended for this slide is not on this list or the logos that will appear to the lower left.</a:t>
            </a:r>
          </a:p>
        </p:txBody>
      </p:sp>
    </p:spTree>
    <p:extLst>
      <p:ext uri="{BB962C8B-B14F-4D97-AF65-F5344CB8AC3E}">
        <p14:creationId xmlns:p14="http://schemas.microsoft.com/office/powerpoint/2010/main" val="3259358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8000">
        <p15:prstTrans prst="curtains"/>
      </p:transition>
    </mc:Choice>
    <mc:Fallback xmlns="">
      <p:transition spd="slow"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5000"/>
                                  </p:stCondLst>
                                  <p:iterate type="wd">
                                    <p:tmPct val="4000"/>
                                  </p:iterate>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childTnLst>
                          </p:cTn>
                        </p:par>
                        <p:par>
                          <p:cTn id="21" fill="hold">
                            <p:stCondLst>
                              <p:cond delay="7520"/>
                            </p:stCondLst>
                            <p:childTnLst>
                              <p:par>
                                <p:cTn id="22" presetID="6" presetClass="entr" presetSubtype="16" fill="hold" grpId="0" nodeType="after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childTnLst>
                          </p:cTn>
                        </p:par>
                        <p:par>
                          <p:cTn id="25" fill="hold">
                            <p:stCondLst>
                              <p:cond delay="9520"/>
                            </p:stCondLst>
                            <p:childTnLst>
                              <p:par>
                                <p:cTn id="26" presetID="45" presetClass="entr" presetSubtype="0" fill="hold" nodeType="afterEffect">
                                  <p:stCondLst>
                                    <p:cond delay="3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ppt_w</p:attrName>
                                        </p:attrNameLst>
                                      </p:cBhvr>
                                      <p:tavLst>
                                        <p:tav tm="0" fmla="#ppt_w*sin(2.5*pi*$)">
                                          <p:val>
                                            <p:fltVal val="0"/>
                                          </p:val>
                                        </p:tav>
                                        <p:tav tm="100000">
                                          <p:val>
                                            <p:fltVal val="1"/>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childTnLst>
                                </p:cTn>
                              </p:par>
                            </p:childTnLst>
                          </p:cTn>
                        </p:par>
                        <p:par>
                          <p:cTn id="31" fill="hold">
                            <p:stCondLst>
                              <p:cond delay="13520"/>
                            </p:stCondLst>
                            <p:childTnLst>
                              <p:par>
                                <p:cTn id="32" presetID="42" presetClass="entr" presetSubtype="0" fill="hold"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anim calcmode="lin" valueType="num">
                                      <p:cBhvr>
                                        <p:cTn id="3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37" fill="hold">
                            <p:stCondLst>
                              <p:cond delay="14520"/>
                            </p:stCondLst>
                            <p:childTnLst>
                              <p:par>
                                <p:cTn id="38" presetID="45" presetClass="entr" presetSubtype="0" fill="hold" nodeType="afterEffect">
                                  <p:stCondLst>
                                    <p:cond delay="1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ppt_w</p:attrName>
                                        </p:attrNameLst>
                                      </p:cBhvr>
                                      <p:tavLst>
                                        <p:tav tm="0" fmla="#ppt_w*sin(2.5*pi*$)">
                                          <p:val>
                                            <p:fltVal val="0"/>
                                          </p:val>
                                        </p:tav>
                                        <p:tav tm="100000">
                                          <p:val>
                                            <p:fltVal val="1"/>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childTnLst>
                                </p:cTn>
                              </p:par>
                            </p:childTnLst>
                          </p:cTn>
                        </p:par>
                        <p:par>
                          <p:cTn id="43" fill="hold">
                            <p:stCondLst>
                              <p:cond delay="17020"/>
                            </p:stCondLst>
                            <p:childTnLst>
                              <p:par>
                                <p:cTn id="44" presetID="8" presetClass="entr" presetSubtype="16" fill="hold" nodeType="afterEffect">
                                  <p:stCondLst>
                                    <p:cond delay="1000"/>
                                  </p:stCondLst>
                                  <p:childTnLst>
                                    <p:set>
                                      <p:cBhvr>
                                        <p:cTn id="45" dur="1" fill="hold">
                                          <p:stCondLst>
                                            <p:cond delay="0"/>
                                          </p:stCondLst>
                                        </p:cTn>
                                        <p:tgtEl>
                                          <p:spTgt spid="10"/>
                                        </p:tgtEl>
                                        <p:attrNameLst>
                                          <p:attrName>style.visibility</p:attrName>
                                        </p:attrNameLst>
                                      </p:cBhvr>
                                      <p:to>
                                        <p:strVal val="visible"/>
                                      </p:to>
                                    </p:set>
                                    <p:animEffect transition="in" filter="diamond(in)">
                                      <p:cBhvr>
                                        <p:cTn id="46" dur="1000"/>
                                        <p:tgtEl>
                                          <p:spTgt spid="10"/>
                                        </p:tgtEl>
                                      </p:cBhvr>
                                    </p:animEffect>
                                  </p:childTnLst>
                                </p:cTn>
                              </p:par>
                            </p:childTnLst>
                          </p:cTn>
                        </p:par>
                        <p:par>
                          <p:cTn id="47" fill="hold">
                            <p:stCondLst>
                              <p:cond delay="19020"/>
                            </p:stCondLst>
                            <p:childTnLst>
                              <p:par>
                                <p:cTn id="48" presetID="31" presetClass="entr" presetSubtype="0" fill="hold" nodeType="afterEffect">
                                  <p:stCondLst>
                                    <p:cond delay="100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 calcmode="lin" valueType="num">
                                      <p:cBhvr>
                                        <p:cTn id="52" dur="1000" fill="hold"/>
                                        <p:tgtEl>
                                          <p:spTgt spid="9"/>
                                        </p:tgtEl>
                                        <p:attrNameLst>
                                          <p:attrName>style.rotation</p:attrName>
                                        </p:attrNameLst>
                                      </p:cBhvr>
                                      <p:tavLst>
                                        <p:tav tm="0">
                                          <p:val>
                                            <p:fltVal val="90"/>
                                          </p:val>
                                        </p:tav>
                                        <p:tav tm="100000">
                                          <p:val>
                                            <p:fltVal val="0"/>
                                          </p:val>
                                        </p:tav>
                                      </p:tavLst>
                                    </p:anim>
                                    <p:animEffect transition="in" filter="fade">
                                      <p:cBhvr>
                                        <p:cTn id="53" dur="1000"/>
                                        <p:tgtEl>
                                          <p:spTgt spid="9"/>
                                        </p:tgtEl>
                                      </p:cBhvr>
                                    </p:animEffect>
                                  </p:childTnLst>
                                </p:cTn>
                              </p:par>
                            </p:childTnLst>
                          </p:cTn>
                        </p:par>
                        <p:par>
                          <p:cTn id="54" fill="hold">
                            <p:stCondLst>
                              <p:cond delay="21020"/>
                            </p:stCondLst>
                            <p:childTnLst>
                              <p:par>
                                <p:cTn id="55" presetID="21" presetClass="entr" presetSubtype="1" fill="hold" grpId="0" nodeType="afterEffect">
                                  <p:stCondLst>
                                    <p:cond delay="2000"/>
                                  </p:stCondLst>
                                  <p:childTnLst>
                                    <p:set>
                                      <p:cBhvr>
                                        <p:cTn id="56" dur="1" fill="hold">
                                          <p:stCondLst>
                                            <p:cond delay="0"/>
                                          </p:stCondLst>
                                        </p:cTn>
                                        <p:tgtEl>
                                          <p:spTgt spid="3"/>
                                        </p:tgtEl>
                                        <p:attrNameLst>
                                          <p:attrName>style.visibility</p:attrName>
                                        </p:attrNameLst>
                                      </p:cBhvr>
                                      <p:to>
                                        <p:strVal val="visible"/>
                                      </p:to>
                                    </p:set>
                                    <p:animEffect transition="in" filter="wheel(1)">
                                      <p:cBhvr>
                                        <p:cTn id="5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E28921-DCCC-FE05-8410-6CC3C593541E}"/>
              </a:ext>
            </a:extLst>
          </p:cNvPr>
          <p:cNvSpPr txBox="1"/>
          <p:nvPr/>
        </p:nvSpPr>
        <p:spPr>
          <a:xfrm>
            <a:off x="454325" y="353047"/>
            <a:ext cx="1500996" cy="707886"/>
          </a:xfrm>
          <a:prstGeom prst="rect">
            <a:avLst/>
          </a:prstGeom>
          <a:noFill/>
        </p:spPr>
        <p:txBody>
          <a:bodyPr wrap="square">
            <a:spAutoFit/>
          </a:bodyPr>
          <a:lstStyle/>
          <a:p>
            <a:r>
              <a:rPr lang="en-US" sz="4000" b="1" dirty="0"/>
              <a:t>JPEG</a:t>
            </a:r>
          </a:p>
        </p:txBody>
      </p:sp>
      <p:sp>
        <p:nvSpPr>
          <p:cNvPr id="5" name="TextBox 4">
            <a:extLst>
              <a:ext uri="{FF2B5EF4-FFF2-40B4-BE49-F238E27FC236}">
                <a16:creationId xmlns:a16="http://schemas.microsoft.com/office/drawing/2014/main" id="{D457E352-651C-FAA1-F124-063B91278149}"/>
              </a:ext>
            </a:extLst>
          </p:cNvPr>
          <p:cNvSpPr txBox="1"/>
          <p:nvPr/>
        </p:nvSpPr>
        <p:spPr>
          <a:xfrm>
            <a:off x="345299" y="1060933"/>
            <a:ext cx="11960464" cy="1569660"/>
          </a:xfrm>
          <a:prstGeom prst="rect">
            <a:avLst/>
          </a:prstGeom>
          <a:noFill/>
        </p:spPr>
        <p:txBody>
          <a:bodyPr wrap="square">
            <a:spAutoFit/>
          </a:bodyPr>
          <a:lstStyle/>
          <a:p>
            <a:r>
              <a:rPr lang="en-US" sz="2400" b="1" dirty="0">
                <a:solidFill>
                  <a:srgbClr val="FF0000"/>
                </a:solidFill>
              </a:rPr>
              <a:t>Joint Photographic Experts Group</a:t>
            </a:r>
          </a:p>
          <a:p>
            <a:r>
              <a:rPr lang="en-US" sz="2400" b="1" dirty="0"/>
              <a:t>A JPEG is a standardized lossy compression mechanism for digital images. Digital cameras compress raw photographs as JPEG images to make the files smaller in size. It is the most common file format for photo storage.</a:t>
            </a:r>
          </a:p>
        </p:txBody>
      </p:sp>
      <p:pic>
        <p:nvPicPr>
          <p:cNvPr id="2" name="Picture 1">
            <a:extLst>
              <a:ext uri="{FF2B5EF4-FFF2-40B4-BE49-F238E27FC236}">
                <a16:creationId xmlns:a16="http://schemas.microsoft.com/office/drawing/2014/main" id="{C3E2AC75-E55C-65D5-76F9-A2AE6997A83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988677" y="2276146"/>
            <a:ext cx="6036032" cy="4353992"/>
          </a:xfrm>
          <a:prstGeom prst="rect">
            <a:avLst/>
          </a:prstGeom>
        </p:spPr>
      </p:pic>
    </p:spTree>
    <p:extLst>
      <p:ext uri="{BB962C8B-B14F-4D97-AF65-F5344CB8AC3E}">
        <p14:creationId xmlns:p14="http://schemas.microsoft.com/office/powerpoint/2010/main" val="330467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21719F-B55B-DC90-B26E-19EAA450AF26}"/>
              </a:ext>
            </a:extLst>
          </p:cNvPr>
          <p:cNvSpPr txBox="1"/>
          <p:nvPr/>
        </p:nvSpPr>
        <p:spPr>
          <a:xfrm>
            <a:off x="628242" y="405114"/>
            <a:ext cx="982961" cy="707886"/>
          </a:xfrm>
          <a:prstGeom prst="rect">
            <a:avLst/>
          </a:prstGeom>
          <a:noFill/>
        </p:spPr>
        <p:txBody>
          <a:bodyPr wrap="none" rtlCol="0">
            <a:spAutoFit/>
          </a:bodyPr>
          <a:lstStyle/>
          <a:p>
            <a:r>
              <a:rPr lang="en-US" sz="4000" b="1" dirty="0"/>
              <a:t>NIH</a:t>
            </a:r>
          </a:p>
        </p:txBody>
      </p:sp>
      <p:sp>
        <p:nvSpPr>
          <p:cNvPr id="4" name="TextBox 3">
            <a:extLst>
              <a:ext uri="{FF2B5EF4-FFF2-40B4-BE49-F238E27FC236}">
                <a16:creationId xmlns:a16="http://schemas.microsoft.com/office/drawing/2014/main" id="{AE36882C-A71D-0E18-933F-14CF7481A8D6}"/>
              </a:ext>
            </a:extLst>
          </p:cNvPr>
          <p:cNvSpPr txBox="1"/>
          <p:nvPr/>
        </p:nvSpPr>
        <p:spPr>
          <a:xfrm>
            <a:off x="225799" y="1089486"/>
            <a:ext cx="11886688" cy="1846659"/>
          </a:xfrm>
          <a:prstGeom prst="rect">
            <a:avLst/>
          </a:prstGeom>
          <a:noFill/>
        </p:spPr>
        <p:txBody>
          <a:bodyPr wrap="square">
            <a:spAutoFit/>
          </a:bodyPr>
          <a:lstStyle/>
          <a:p>
            <a:r>
              <a:rPr lang="en-US" sz="2400" b="1" dirty="0">
                <a:solidFill>
                  <a:srgbClr val="FF0000"/>
                </a:solidFill>
              </a:rPr>
              <a:t>National Institutes of Health.</a:t>
            </a:r>
          </a:p>
          <a:p>
            <a:r>
              <a:rPr lang="en-US" sz="2400" b="1" dirty="0"/>
              <a:t>The steward of medical and behavioral research for the Nation. Its mission is to seek fundamental knowledge about the nature and behavior of living systems and the application of that knowledge to enhance health, lengthen life, and reduce illness and disability.</a:t>
            </a:r>
          </a:p>
          <a:p>
            <a:r>
              <a:rPr lang="en-US" dirty="0"/>
              <a:t> </a:t>
            </a:r>
          </a:p>
        </p:txBody>
      </p:sp>
      <p:pic>
        <p:nvPicPr>
          <p:cNvPr id="5" name="Picture 4">
            <a:extLst>
              <a:ext uri="{FF2B5EF4-FFF2-40B4-BE49-F238E27FC236}">
                <a16:creationId xmlns:a16="http://schemas.microsoft.com/office/drawing/2014/main" id="{97617FF6-8FD9-7809-3C5A-88BB285A5C0B}"/>
              </a:ext>
            </a:extLst>
          </p:cNvPr>
          <p:cNvPicPr>
            <a:picLocks noChangeAspect="1"/>
          </p:cNvPicPr>
          <p:nvPr/>
        </p:nvPicPr>
        <p:blipFill rotWithShape="1">
          <a:blip r:embed="rId2"/>
          <a:srcRect l="11933" t="25397" r="11880" b="25315"/>
          <a:stretch/>
        </p:blipFill>
        <p:spPr>
          <a:xfrm>
            <a:off x="2184829" y="3923566"/>
            <a:ext cx="2902761" cy="1877896"/>
          </a:xfrm>
          <a:prstGeom prst="rect">
            <a:avLst/>
          </a:prstGeom>
        </p:spPr>
      </p:pic>
      <p:pic>
        <p:nvPicPr>
          <p:cNvPr id="6" name="Picture 5">
            <a:extLst>
              <a:ext uri="{FF2B5EF4-FFF2-40B4-BE49-F238E27FC236}">
                <a16:creationId xmlns:a16="http://schemas.microsoft.com/office/drawing/2014/main" id="{2EC461B9-BF67-708D-D9D3-4E70B09687A1}"/>
              </a:ext>
            </a:extLst>
          </p:cNvPr>
          <p:cNvPicPr>
            <a:picLocks noChangeAspect="1"/>
          </p:cNvPicPr>
          <p:nvPr/>
        </p:nvPicPr>
        <p:blipFill>
          <a:blip r:embed="rId3"/>
          <a:stretch>
            <a:fillRect/>
          </a:stretch>
        </p:blipFill>
        <p:spPr>
          <a:xfrm>
            <a:off x="5385144" y="3158365"/>
            <a:ext cx="5476875" cy="3629025"/>
          </a:xfrm>
          <a:prstGeom prst="rect">
            <a:avLst/>
          </a:prstGeom>
        </p:spPr>
      </p:pic>
    </p:spTree>
    <p:extLst>
      <p:ext uri="{BB962C8B-B14F-4D97-AF65-F5344CB8AC3E}">
        <p14:creationId xmlns:p14="http://schemas.microsoft.com/office/powerpoint/2010/main" val="3893548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curtains"/>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25898-DFC0-4356-A419-7CE6AD0495E1}"/>
              </a:ext>
            </a:extLst>
          </p:cNvPr>
          <p:cNvPicPr>
            <a:picLocks noChangeAspect="1"/>
          </p:cNvPicPr>
          <p:nvPr/>
        </p:nvPicPr>
        <p:blipFill rotWithShape="1">
          <a:blip r:embed="rId2"/>
          <a:srcRect l="5948" t="11149" r="7173" b="9961"/>
          <a:stretch/>
        </p:blipFill>
        <p:spPr>
          <a:xfrm>
            <a:off x="6096000" y="3108826"/>
            <a:ext cx="6067245" cy="3098994"/>
          </a:xfrm>
          <a:prstGeom prst="rect">
            <a:avLst/>
          </a:prstGeom>
        </p:spPr>
      </p:pic>
      <p:sp>
        <p:nvSpPr>
          <p:cNvPr id="2" name="TextBox 1">
            <a:extLst>
              <a:ext uri="{FF2B5EF4-FFF2-40B4-BE49-F238E27FC236}">
                <a16:creationId xmlns:a16="http://schemas.microsoft.com/office/drawing/2014/main" id="{5646A261-D010-5D56-7A18-B622321DD650}"/>
              </a:ext>
            </a:extLst>
          </p:cNvPr>
          <p:cNvSpPr txBox="1"/>
          <p:nvPr/>
        </p:nvSpPr>
        <p:spPr>
          <a:xfrm>
            <a:off x="290063" y="179260"/>
            <a:ext cx="1459054" cy="707886"/>
          </a:xfrm>
          <a:prstGeom prst="rect">
            <a:avLst/>
          </a:prstGeom>
          <a:noFill/>
        </p:spPr>
        <p:txBody>
          <a:bodyPr wrap="none" rtlCol="0">
            <a:spAutoFit/>
          </a:bodyPr>
          <a:lstStyle/>
          <a:p>
            <a:r>
              <a:rPr lang="en-US" sz="4000" b="1" dirty="0"/>
              <a:t>MAPS</a:t>
            </a:r>
          </a:p>
        </p:txBody>
      </p:sp>
      <p:sp>
        <p:nvSpPr>
          <p:cNvPr id="4" name="TextBox 3">
            <a:extLst>
              <a:ext uri="{FF2B5EF4-FFF2-40B4-BE49-F238E27FC236}">
                <a16:creationId xmlns:a16="http://schemas.microsoft.com/office/drawing/2014/main" id="{20DEE240-69DC-C329-AE03-DE3CB6E7123F}"/>
              </a:ext>
            </a:extLst>
          </p:cNvPr>
          <p:cNvSpPr txBox="1"/>
          <p:nvPr/>
        </p:nvSpPr>
        <p:spPr>
          <a:xfrm>
            <a:off x="235789" y="851630"/>
            <a:ext cx="7338203" cy="3046988"/>
          </a:xfrm>
          <a:prstGeom prst="rect">
            <a:avLst/>
          </a:prstGeom>
          <a:noFill/>
        </p:spPr>
        <p:txBody>
          <a:bodyPr wrap="square" rtlCol="0">
            <a:spAutoFit/>
          </a:bodyPr>
          <a:lstStyle/>
          <a:p>
            <a:r>
              <a:rPr lang="en-US" sz="2400" b="1" dirty="0">
                <a:solidFill>
                  <a:srgbClr val="FF0000"/>
                </a:solidFill>
              </a:rPr>
              <a:t>Modesto Area Partners in Science</a:t>
            </a:r>
          </a:p>
          <a:p>
            <a:r>
              <a:rPr lang="en-US" sz="2400" b="1" dirty="0"/>
              <a:t>The Modesto Area Partners in Science (MAPS) lecture series has operated since 1990 to foster science education in our community for youths through adults. Once a month during the academic year, MAPS offers stimulating free science programming, bringing educators and local citizens into contact with scientists and mind-expanding ideas.</a:t>
            </a:r>
          </a:p>
        </p:txBody>
      </p:sp>
      <p:pic>
        <p:nvPicPr>
          <p:cNvPr id="5" name="Picture 4">
            <a:extLst>
              <a:ext uri="{FF2B5EF4-FFF2-40B4-BE49-F238E27FC236}">
                <a16:creationId xmlns:a16="http://schemas.microsoft.com/office/drawing/2014/main" id="{0BD0953E-6640-70C3-AA3B-C276CCE5AA5E}"/>
              </a:ext>
            </a:extLst>
          </p:cNvPr>
          <p:cNvPicPr>
            <a:picLocks noChangeAspect="1"/>
          </p:cNvPicPr>
          <p:nvPr/>
        </p:nvPicPr>
        <p:blipFill>
          <a:blip r:embed="rId3"/>
          <a:stretch>
            <a:fillRect/>
          </a:stretch>
        </p:blipFill>
        <p:spPr>
          <a:xfrm>
            <a:off x="7653480" y="150575"/>
            <a:ext cx="4248457" cy="2816912"/>
          </a:xfrm>
          <a:prstGeom prst="rect">
            <a:avLst/>
          </a:prstGeom>
        </p:spPr>
      </p:pic>
      <p:sp>
        <p:nvSpPr>
          <p:cNvPr id="7" name="TextBox 6">
            <a:extLst>
              <a:ext uri="{FF2B5EF4-FFF2-40B4-BE49-F238E27FC236}">
                <a16:creationId xmlns:a16="http://schemas.microsoft.com/office/drawing/2014/main" id="{1AC2742D-65CA-4E16-CCDC-194CDAFAEAD5}"/>
              </a:ext>
            </a:extLst>
          </p:cNvPr>
          <p:cNvSpPr txBox="1"/>
          <p:nvPr/>
        </p:nvSpPr>
        <p:spPr>
          <a:xfrm>
            <a:off x="195531" y="5230097"/>
            <a:ext cx="8149087" cy="1477328"/>
          </a:xfrm>
          <a:prstGeom prst="rect">
            <a:avLst/>
          </a:prstGeom>
          <a:noFill/>
        </p:spPr>
        <p:txBody>
          <a:bodyPr wrap="square">
            <a:spAutoFit/>
          </a:bodyPr>
          <a:lstStyle/>
          <a:p>
            <a:r>
              <a:rPr lang="en-US" dirty="0">
                <a:hlinkClick r:id="rId4"/>
              </a:rPr>
              <a:t>https://www.mjc.edu/instruction/sme/maps.php</a:t>
            </a:r>
          </a:p>
          <a:p>
            <a:r>
              <a:rPr lang="en-US" dirty="0">
                <a:hlinkClick r:id="rId4"/>
              </a:rPr>
              <a:t>http://murov.info/maps.htm</a:t>
            </a:r>
            <a:r>
              <a:rPr lang="en-US" dirty="0"/>
              <a:t> </a:t>
            </a:r>
          </a:p>
          <a:p>
            <a:r>
              <a:rPr lang="en-US" dirty="0"/>
              <a:t>Videos of presentations:</a:t>
            </a:r>
          </a:p>
          <a:p>
            <a:r>
              <a:rPr lang="en-US" dirty="0">
                <a:hlinkClick r:id="rId5"/>
              </a:rPr>
              <a:t>https://www.youtube.com/playlist?list=PLL81u2WuJbe5jiggm9GH1hY4ICIjsaj3a</a:t>
            </a:r>
            <a:r>
              <a:rPr lang="en-US" dirty="0"/>
              <a:t> </a:t>
            </a:r>
          </a:p>
          <a:p>
            <a:r>
              <a:rPr lang="en-US" dirty="0">
                <a:hlinkClick r:id="rId6"/>
              </a:rPr>
              <a:t>https://www.youtube.com/playlist?list=PLL81u2WuJbe6joR9r56BIf8UlXFdRXNxe</a:t>
            </a:r>
            <a:r>
              <a:rPr lang="en-US" dirty="0"/>
              <a:t> </a:t>
            </a:r>
          </a:p>
        </p:txBody>
      </p:sp>
    </p:spTree>
    <p:extLst>
      <p:ext uri="{BB962C8B-B14F-4D97-AF65-F5344CB8AC3E}">
        <p14:creationId xmlns:p14="http://schemas.microsoft.com/office/powerpoint/2010/main" val="3677216004"/>
      </p:ext>
    </p:extLst>
  </p:cSld>
  <p:clrMapOvr>
    <a:masterClrMapping/>
  </p:clrMapOvr>
  <mc:AlternateContent xmlns:mc="http://schemas.openxmlformats.org/markup-compatibility/2006" xmlns:p14="http://schemas.microsoft.com/office/powerpoint/2010/main">
    <mc:Choice Requires="p14">
      <p:transition spd="slow" p14:dur="1750" advTm="30000">
        <p14:glitter pattern="hexagon"/>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1000"/>
                            </p:stCondLst>
                            <p:childTnLst>
                              <p:par>
                                <p:cTn id="9" presetID="45" presetClass="entr" presetSubtype="0"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ppt_w</p:attrName>
                                        </p:attrNameLst>
                                      </p:cBhvr>
                                      <p:tavLst>
                                        <p:tav tm="0" fmla="#ppt_w*sin(2.5*pi*$)">
                                          <p:val>
                                            <p:fltVal val="0"/>
                                          </p:val>
                                        </p:tav>
                                        <p:tav tm="100000">
                                          <p:val>
                                            <p:fltVal val="1"/>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C2BFBD-E8E6-2D43-487C-D482E6984167}"/>
              </a:ext>
            </a:extLst>
          </p:cNvPr>
          <p:cNvSpPr txBox="1"/>
          <p:nvPr/>
        </p:nvSpPr>
        <p:spPr>
          <a:xfrm>
            <a:off x="511834" y="264543"/>
            <a:ext cx="10364953" cy="3416320"/>
          </a:xfrm>
          <a:prstGeom prst="rect">
            <a:avLst/>
          </a:prstGeom>
          <a:noFill/>
        </p:spPr>
        <p:txBody>
          <a:bodyPr wrap="none" rtlCol="0">
            <a:spAutoFit/>
          </a:bodyPr>
          <a:lstStyle/>
          <a:p>
            <a:pPr algn="ctr"/>
            <a:r>
              <a:rPr lang="en-US" sz="3600" b="1" dirty="0"/>
              <a:t>For more PowerPoint </a:t>
            </a:r>
            <a:r>
              <a:rPr lang="en-US" sz="3600" b="1" dirty="0" err="1"/>
              <a:t>preshows</a:t>
            </a:r>
            <a:r>
              <a:rPr lang="en-US" sz="3600" b="1" dirty="0"/>
              <a:t> and trivia challenges,</a:t>
            </a:r>
          </a:p>
          <a:p>
            <a:pPr algn="ctr"/>
            <a:r>
              <a:rPr lang="en-US" sz="3600" b="1" dirty="0"/>
              <a:t>please visit any one of the following:</a:t>
            </a:r>
          </a:p>
          <a:p>
            <a:pPr algn="ctr"/>
            <a:endParaRPr lang="en-US" sz="3600" b="1" dirty="0"/>
          </a:p>
          <a:p>
            <a:pPr algn="ctr"/>
            <a:r>
              <a:rPr lang="en-US" sz="3600" b="1" dirty="0">
                <a:hlinkClick r:id="rId2"/>
              </a:rPr>
              <a:t>http://murov.info</a:t>
            </a:r>
            <a:r>
              <a:rPr lang="en-US" sz="3600" b="1" dirty="0"/>
              <a:t> </a:t>
            </a:r>
          </a:p>
          <a:p>
            <a:pPr algn="ctr"/>
            <a:r>
              <a:rPr lang="en-US" sz="3600" b="1" dirty="0">
                <a:hlinkClick r:id="rId3"/>
              </a:rPr>
              <a:t>http://murov.info/PPTPreshows.htm</a:t>
            </a:r>
            <a:r>
              <a:rPr lang="en-US" sz="3600" b="1" dirty="0"/>
              <a:t> </a:t>
            </a:r>
          </a:p>
          <a:p>
            <a:pPr algn="ctr"/>
            <a:r>
              <a:rPr lang="en-US" sz="3600" b="1" dirty="0">
                <a:hlinkClick r:id="rId4"/>
              </a:rPr>
              <a:t> http://murov.info/triviachallenges.htm</a:t>
            </a:r>
            <a:r>
              <a:rPr lang="en-US" sz="3600" b="1" dirty="0"/>
              <a:t> </a:t>
            </a:r>
          </a:p>
        </p:txBody>
      </p:sp>
      <p:pic>
        <p:nvPicPr>
          <p:cNvPr id="3" name="Picture 2">
            <a:extLst>
              <a:ext uri="{FF2B5EF4-FFF2-40B4-BE49-F238E27FC236}">
                <a16:creationId xmlns:a16="http://schemas.microsoft.com/office/drawing/2014/main" id="{E7812D86-0FC9-5DEA-C5D7-C94B8798E6AB}"/>
              </a:ext>
            </a:extLst>
          </p:cNvPr>
          <p:cNvPicPr>
            <a:picLocks noChangeAspect="1"/>
          </p:cNvPicPr>
          <p:nvPr/>
        </p:nvPicPr>
        <p:blipFill>
          <a:blip r:embed="rId5"/>
          <a:stretch>
            <a:fillRect/>
          </a:stretch>
        </p:blipFill>
        <p:spPr>
          <a:xfrm>
            <a:off x="3876135" y="3856726"/>
            <a:ext cx="3784121" cy="2838090"/>
          </a:xfrm>
          <a:prstGeom prst="rect">
            <a:avLst/>
          </a:prstGeom>
        </p:spPr>
      </p:pic>
    </p:spTree>
    <p:extLst>
      <p:ext uri="{BB962C8B-B14F-4D97-AF65-F5344CB8AC3E}">
        <p14:creationId xmlns:p14="http://schemas.microsoft.com/office/powerpoint/2010/main" val="176726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1608C-E242-DBC1-54B5-1AE7CE427A92}"/>
              </a:ext>
            </a:extLst>
          </p:cNvPr>
          <p:cNvSpPr txBox="1"/>
          <p:nvPr/>
        </p:nvSpPr>
        <p:spPr>
          <a:xfrm>
            <a:off x="391063" y="1140925"/>
            <a:ext cx="11208589" cy="1569660"/>
          </a:xfrm>
          <a:prstGeom prst="rect">
            <a:avLst/>
          </a:prstGeom>
          <a:noFill/>
        </p:spPr>
        <p:txBody>
          <a:bodyPr wrap="square">
            <a:spAutoFit/>
          </a:bodyPr>
          <a:lstStyle/>
          <a:p>
            <a:r>
              <a:rPr lang="en-US" sz="2400" b="1" dirty="0">
                <a:solidFill>
                  <a:srgbClr val="FF0000"/>
                </a:solidFill>
              </a:rPr>
              <a:t>Portable Document Format</a:t>
            </a:r>
          </a:p>
          <a:p>
            <a:r>
              <a:rPr lang="en-US" sz="2400" b="1" dirty="0"/>
              <a:t> It's a versatile file format created by Adobe that gives people an easy, reliable way to present and exchange documents - regardless of the software, hardware, or operating systems being used by anyone who views the document.</a:t>
            </a:r>
          </a:p>
        </p:txBody>
      </p:sp>
      <p:sp>
        <p:nvSpPr>
          <p:cNvPr id="4" name="TextBox 3">
            <a:extLst>
              <a:ext uri="{FF2B5EF4-FFF2-40B4-BE49-F238E27FC236}">
                <a16:creationId xmlns:a16="http://schemas.microsoft.com/office/drawing/2014/main" id="{F9AE6E51-3B1B-63D5-1833-EE6BA01DBB76}"/>
              </a:ext>
            </a:extLst>
          </p:cNvPr>
          <p:cNvSpPr txBox="1"/>
          <p:nvPr/>
        </p:nvSpPr>
        <p:spPr>
          <a:xfrm>
            <a:off x="540589" y="235789"/>
            <a:ext cx="1016625" cy="707886"/>
          </a:xfrm>
          <a:prstGeom prst="rect">
            <a:avLst/>
          </a:prstGeom>
          <a:noFill/>
        </p:spPr>
        <p:txBody>
          <a:bodyPr wrap="none" rtlCol="0">
            <a:spAutoFit/>
          </a:bodyPr>
          <a:lstStyle/>
          <a:p>
            <a:r>
              <a:rPr lang="en-US" sz="4000" b="1" dirty="0"/>
              <a:t>PDF</a:t>
            </a:r>
          </a:p>
        </p:txBody>
      </p:sp>
      <p:pic>
        <p:nvPicPr>
          <p:cNvPr id="5" name="Picture 4">
            <a:extLst>
              <a:ext uri="{FF2B5EF4-FFF2-40B4-BE49-F238E27FC236}">
                <a16:creationId xmlns:a16="http://schemas.microsoft.com/office/drawing/2014/main" id="{0F2D22B5-4699-25FE-CB70-BC523B81F34F}"/>
              </a:ext>
            </a:extLst>
          </p:cNvPr>
          <p:cNvPicPr>
            <a:picLocks noChangeAspect="1"/>
          </p:cNvPicPr>
          <p:nvPr/>
        </p:nvPicPr>
        <p:blipFill>
          <a:blip r:embed="rId2"/>
          <a:stretch>
            <a:fillRect/>
          </a:stretch>
        </p:blipFill>
        <p:spPr>
          <a:xfrm>
            <a:off x="3502895" y="2907835"/>
            <a:ext cx="3744577" cy="3744577"/>
          </a:xfrm>
          <a:prstGeom prst="rect">
            <a:avLst/>
          </a:prstGeom>
        </p:spPr>
      </p:pic>
    </p:spTree>
    <p:extLst>
      <p:ext uri="{BB962C8B-B14F-4D97-AF65-F5344CB8AC3E}">
        <p14:creationId xmlns:p14="http://schemas.microsoft.com/office/powerpoint/2010/main" val="3859994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000">
        <p15:prstTrans prst="wind"/>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000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0"/>
                                  </p:stCondLst>
                                  <p:iterate type="wd">
                                    <p:tmPct val="10000"/>
                                  </p:iterate>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EEDDB3-EC4D-B4E2-B41E-ED7D9A2DE956}"/>
              </a:ext>
            </a:extLst>
          </p:cNvPr>
          <p:cNvSpPr txBox="1"/>
          <p:nvPr/>
        </p:nvSpPr>
        <p:spPr>
          <a:xfrm>
            <a:off x="32118" y="572373"/>
            <a:ext cx="7444068" cy="2308324"/>
          </a:xfrm>
          <a:prstGeom prst="rect">
            <a:avLst/>
          </a:prstGeom>
          <a:noFill/>
        </p:spPr>
        <p:txBody>
          <a:bodyPr wrap="square">
            <a:spAutoFit/>
          </a:bodyPr>
          <a:lstStyle/>
          <a:p>
            <a:r>
              <a:rPr lang="en-US" sz="2400" b="1" dirty="0">
                <a:solidFill>
                  <a:srgbClr val="FF0000"/>
                </a:solidFill>
              </a:rPr>
              <a:t>Initial public offering</a:t>
            </a:r>
          </a:p>
          <a:p>
            <a:r>
              <a:rPr lang="en-US" sz="2400" b="1" dirty="0"/>
              <a:t>When a private company first sells shares of stock to the public, this process is known as an initial public offering (IPO). In essence, an IPO means that a company's ownership is transitioning from private ownership to public ownership.</a:t>
            </a:r>
          </a:p>
        </p:txBody>
      </p:sp>
      <p:sp>
        <p:nvSpPr>
          <p:cNvPr id="4" name="TextBox 3">
            <a:extLst>
              <a:ext uri="{FF2B5EF4-FFF2-40B4-BE49-F238E27FC236}">
                <a16:creationId xmlns:a16="http://schemas.microsoft.com/office/drawing/2014/main" id="{DB5E0FD0-E28D-B2F2-D866-7E0AA7343286}"/>
              </a:ext>
            </a:extLst>
          </p:cNvPr>
          <p:cNvSpPr txBox="1"/>
          <p:nvPr/>
        </p:nvSpPr>
        <p:spPr>
          <a:xfrm>
            <a:off x="271914" y="105015"/>
            <a:ext cx="939681" cy="707886"/>
          </a:xfrm>
          <a:prstGeom prst="rect">
            <a:avLst/>
          </a:prstGeom>
          <a:noFill/>
        </p:spPr>
        <p:txBody>
          <a:bodyPr wrap="none" rtlCol="0">
            <a:spAutoFit/>
          </a:bodyPr>
          <a:lstStyle/>
          <a:p>
            <a:r>
              <a:rPr lang="en-US" sz="4000" b="1" dirty="0"/>
              <a:t>IPO</a:t>
            </a:r>
          </a:p>
        </p:txBody>
      </p:sp>
      <p:pic>
        <p:nvPicPr>
          <p:cNvPr id="5" name="Picture 4">
            <a:extLst>
              <a:ext uri="{FF2B5EF4-FFF2-40B4-BE49-F238E27FC236}">
                <a16:creationId xmlns:a16="http://schemas.microsoft.com/office/drawing/2014/main" id="{F356DC1E-2A7D-7E38-8DCE-BEBE7ED2D4C2}"/>
              </a:ext>
            </a:extLst>
          </p:cNvPr>
          <p:cNvPicPr>
            <a:picLocks noChangeAspect="1"/>
          </p:cNvPicPr>
          <p:nvPr/>
        </p:nvPicPr>
        <p:blipFill rotWithShape="1">
          <a:blip r:embed="rId2"/>
          <a:srcRect l="1854" t="4822" r="2990" b="9651"/>
          <a:stretch/>
        </p:blipFill>
        <p:spPr>
          <a:xfrm>
            <a:off x="7311789" y="105015"/>
            <a:ext cx="4848093" cy="4357516"/>
          </a:xfrm>
          <a:prstGeom prst="rect">
            <a:avLst/>
          </a:prstGeom>
        </p:spPr>
      </p:pic>
      <p:pic>
        <p:nvPicPr>
          <p:cNvPr id="6" name="Picture 5">
            <a:extLst>
              <a:ext uri="{FF2B5EF4-FFF2-40B4-BE49-F238E27FC236}">
                <a16:creationId xmlns:a16="http://schemas.microsoft.com/office/drawing/2014/main" id="{EB74964A-7705-D5CC-2312-56B107000E5F}"/>
              </a:ext>
            </a:extLst>
          </p:cNvPr>
          <p:cNvPicPr>
            <a:picLocks noChangeAspect="1"/>
          </p:cNvPicPr>
          <p:nvPr/>
        </p:nvPicPr>
        <p:blipFill rotWithShape="1">
          <a:blip r:embed="rId3"/>
          <a:srcRect l="31033" t="23229" r="31333" b="5340"/>
          <a:stretch/>
        </p:blipFill>
        <p:spPr>
          <a:xfrm>
            <a:off x="2562107" y="2517535"/>
            <a:ext cx="4444000" cy="4357516"/>
          </a:xfrm>
          <a:prstGeom prst="rect">
            <a:avLst/>
          </a:prstGeom>
        </p:spPr>
      </p:pic>
    </p:spTree>
    <p:extLst>
      <p:ext uri="{BB962C8B-B14F-4D97-AF65-F5344CB8AC3E}">
        <p14:creationId xmlns:p14="http://schemas.microsoft.com/office/powerpoint/2010/main" val="3121302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000">
        <p15:prstTrans prst="wind"/>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000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E91569-3181-2F97-0F43-A146C5ADAAF9}"/>
              </a:ext>
            </a:extLst>
          </p:cNvPr>
          <p:cNvSpPr txBox="1"/>
          <p:nvPr/>
        </p:nvSpPr>
        <p:spPr>
          <a:xfrm>
            <a:off x="310550" y="134511"/>
            <a:ext cx="1679275" cy="707886"/>
          </a:xfrm>
          <a:prstGeom prst="rect">
            <a:avLst/>
          </a:prstGeom>
          <a:noFill/>
        </p:spPr>
        <p:txBody>
          <a:bodyPr wrap="square">
            <a:spAutoFit/>
          </a:bodyPr>
          <a:lstStyle/>
          <a:p>
            <a:r>
              <a:rPr lang="en-US" sz="4000" b="1" dirty="0"/>
              <a:t>SCUBA</a:t>
            </a:r>
          </a:p>
        </p:txBody>
      </p:sp>
      <p:sp>
        <p:nvSpPr>
          <p:cNvPr id="5" name="TextBox 4">
            <a:extLst>
              <a:ext uri="{FF2B5EF4-FFF2-40B4-BE49-F238E27FC236}">
                <a16:creationId xmlns:a16="http://schemas.microsoft.com/office/drawing/2014/main" id="{88759593-E071-EBB0-AE55-F2729D7D5CF1}"/>
              </a:ext>
            </a:extLst>
          </p:cNvPr>
          <p:cNvSpPr txBox="1"/>
          <p:nvPr/>
        </p:nvSpPr>
        <p:spPr>
          <a:xfrm>
            <a:off x="145597" y="795707"/>
            <a:ext cx="12117238" cy="2308324"/>
          </a:xfrm>
          <a:prstGeom prst="rect">
            <a:avLst/>
          </a:prstGeom>
          <a:noFill/>
        </p:spPr>
        <p:txBody>
          <a:bodyPr wrap="square">
            <a:spAutoFit/>
          </a:bodyPr>
          <a:lstStyle/>
          <a:p>
            <a:r>
              <a:rPr lang="en-US" sz="2400" b="1" dirty="0">
                <a:solidFill>
                  <a:srgbClr val="FF0000"/>
                </a:solidFill>
              </a:rPr>
              <a:t>Self Contained Underwater Breathing Apparatus</a:t>
            </a:r>
          </a:p>
          <a:p>
            <a:pPr marL="457200" indent="-457200">
              <a:buAutoNum type="arabicPeriod"/>
            </a:pPr>
            <a:r>
              <a:rPr lang="en-US" sz="2400" b="1" dirty="0"/>
              <a:t>A portable apparatus having a container with compressed air, a regulator that is equipped with a mouthpiece and adjusts the pressure of the released air to match the surrounding pressure, and often a buoyancy compensator, used for breathing under water.</a:t>
            </a:r>
          </a:p>
          <a:p>
            <a:pPr marL="457200" indent="-457200">
              <a:buAutoNum type="arabicPeriod"/>
            </a:pPr>
            <a:r>
              <a:rPr lang="en-US" sz="2400" b="1" dirty="0"/>
              <a:t>Equipment worn by divers for breathing underwater, consisting typically of one or two compressed-air tanks strapped to the back and connected by a hose to a mouthpiece.</a:t>
            </a:r>
          </a:p>
        </p:txBody>
      </p:sp>
      <p:pic>
        <p:nvPicPr>
          <p:cNvPr id="6" name="Picture 5">
            <a:extLst>
              <a:ext uri="{FF2B5EF4-FFF2-40B4-BE49-F238E27FC236}">
                <a16:creationId xmlns:a16="http://schemas.microsoft.com/office/drawing/2014/main" id="{56FEDCD6-E8F0-8CB2-17A4-F5308646CAE1}"/>
              </a:ext>
            </a:extLst>
          </p:cNvPr>
          <p:cNvPicPr>
            <a:picLocks noChangeAspect="1"/>
          </p:cNvPicPr>
          <p:nvPr/>
        </p:nvPicPr>
        <p:blipFill rotWithShape="1">
          <a:blip r:embed="rId2"/>
          <a:srcRect l="5771" t="5089" r="4549" b="3675"/>
          <a:stretch/>
        </p:blipFill>
        <p:spPr>
          <a:xfrm>
            <a:off x="405685" y="3211089"/>
            <a:ext cx="4603266" cy="3512400"/>
          </a:xfrm>
          <a:prstGeom prst="rect">
            <a:avLst/>
          </a:prstGeom>
        </p:spPr>
      </p:pic>
      <p:pic>
        <p:nvPicPr>
          <p:cNvPr id="7" name="Picture 6">
            <a:extLst>
              <a:ext uri="{FF2B5EF4-FFF2-40B4-BE49-F238E27FC236}">
                <a16:creationId xmlns:a16="http://schemas.microsoft.com/office/drawing/2014/main" id="{FEF93E6D-2719-1C06-E7E2-E2B4A7558E06}"/>
              </a:ext>
            </a:extLst>
          </p:cNvPr>
          <p:cNvPicPr>
            <a:picLocks noChangeAspect="1"/>
          </p:cNvPicPr>
          <p:nvPr/>
        </p:nvPicPr>
        <p:blipFill rotWithShape="1">
          <a:blip r:embed="rId3"/>
          <a:srcRect l="17401" t="28391" r="7206" b="24154"/>
          <a:stretch/>
        </p:blipFill>
        <p:spPr>
          <a:xfrm>
            <a:off x="5122134" y="3322749"/>
            <a:ext cx="7016202" cy="2646831"/>
          </a:xfrm>
          <a:prstGeom prst="rect">
            <a:avLst/>
          </a:prstGeom>
        </p:spPr>
      </p:pic>
    </p:spTree>
    <p:extLst>
      <p:ext uri="{BB962C8B-B14F-4D97-AF65-F5344CB8AC3E}">
        <p14:creationId xmlns:p14="http://schemas.microsoft.com/office/powerpoint/2010/main" val="106170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000">
        <p15:prstTrans prst="fracture"/>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844DFA-55ED-DFD4-FBAA-B9A8518DA183}"/>
              </a:ext>
            </a:extLst>
          </p:cNvPr>
          <p:cNvSpPr txBox="1"/>
          <p:nvPr/>
        </p:nvSpPr>
        <p:spPr>
          <a:xfrm>
            <a:off x="299049" y="163265"/>
            <a:ext cx="1598762" cy="707886"/>
          </a:xfrm>
          <a:prstGeom prst="rect">
            <a:avLst/>
          </a:prstGeom>
          <a:noFill/>
        </p:spPr>
        <p:txBody>
          <a:bodyPr wrap="square">
            <a:spAutoFit/>
          </a:bodyPr>
          <a:lstStyle/>
          <a:p>
            <a:r>
              <a:rPr lang="en-US" sz="4000" b="1" dirty="0"/>
              <a:t>HTML</a:t>
            </a:r>
          </a:p>
        </p:txBody>
      </p:sp>
      <p:sp>
        <p:nvSpPr>
          <p:cNvPr id="5" name="TextBox 4">
            <a:extLst>
              <a:ext uri="{FF2B5EF4-FFF2-40B4-BE49-F238E27FC236}">
                <a16:creationId xmlns:a16="http://schemas.microsoft.com/office/drawing/2014/main" id="{482D39E7-AEE9-480A-C673-03173B98413E}"/>
              </a:ext>
            </a:extLst>
          </p:cNvPr>
          <p:cNvSpPr txBox="1"/>
          <p:nvPr/>
        </p:nvSpPr>
        <p:spPr>
          <a:xfrm>
            <a:off x="195532" y="871151"/>
            <a:ext cx="11628408" cy="1569660"/>
          </a:xfrm>
          <a:prstGeom prst="rect">
            <a:avLst/>
          </a:prstGeom>
          <a:noFill/>
        </p:spPr>
        <p:txBody>
          <a:bodyPr wrap="square">
            <a:spAutoFit/>
          </a:bodyPr>
          <a:lstStyle/>
          <a:p>
            <a:r>
              <a:rPr lang="en-US" sz="2400" b="1" dirty="0">
                <a:solidFill>
                  <a:srgbClr val="FF0000"/>
                </a:solidFill>
              </a:rPr>
              <a:t>Hypertext Markup Language</a:t>
            </a:r>
          </a:p>
          <a:p>
            <a:r>
              <a:rPr lang="en-US" sz="2400" b="1" dirty="0"/>
              <a:t>Standard markup language for documents designed to be displayed in a web browser.  This markup tells a web browser how to display text, images and other forms of multimedia on a webpage.</a:t>
            </a:r>
          </a:p>
        </p:txBody>
      </p:sp>
      <p:pic>
        <p:nvPicPr>
          <p:cNvPr id="6" name="Picture 5">
            <a:extLst>
              <a:ext uri="{FF2B5EF4-FFF2-40B4-BE49-F238E27FC236}">
                <a16:creationId xmlns:a16="http://schemas.microsoft.com/office/drawing/2014/main" id="{E076E47C-34E6-B57B-9913-2D06F34589CA}"/>
              </a:ext>
            </a:extLst>
          </p:cNvPr>
          <p:cNvPicPr>
            <a:picLocks noChangeAspect="1"/>
          </p:cNvPicPr>
          <p:nvPr/>
        </p:nvPicPr>
        <p:blipFill rotWithShape="1">
          <a:blip r:embed="rId2"/>
          <a:srcRect l="6982" t="17487" r="6226" b="12523"/>
          <a:stretch/>
        </p:blipFill>
        <p:spPr>
          <a:xfrm>
            <a:off x="4385997" y="2073680"/>
            <a:ext cx="7749652" cy="4687019"/>
          </a:xfrm>
          <a:prstGeom prst="rect">
            <a:avLst/>
          </a:prstGeom>
        </p:spPr>
      </p:pic>
    </p:spTree>
    <p:extLst>
      <p:ext uri="{BB962C8B-B14F-4D97-AF65-F5344CB8AC3E}">
        <p14:creationId xmlns:p14="http://schemas.microsoft.com/office/powerpoint/2010/main" val="1690740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000">
        <p15:prstTrans prst="crush"/>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11000"/>
                            </p:stCondLst>
                            <p:childTnLst>
                              <p:par>
                                <p:cTn id="11" presetID="2" presetClass="entr" presetSubtype="9" fill="hold" nodeType="afterEffect">
                                  <p:stCondLst>
                                    <p:cond delay="20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25E22B-A9E1-7956-D4C8-6AC7F61075B4}"/>
              </a:ext>
            </a:extLst>
          </p:cNvPr>
          <p:cNvSpPr txBox="1"/>
          <p:nvPr/>
        </p:nvSpPr>
        <p:spPr>
          <a:xfrm>
            <a:off x="345056" y="155276"/>
            <a:ext cx="1157689" cy="707886"/>
          </a:xfrm>
          <a:prstGeom prst="rect">
            <a:avLst/>
          </a:prstGeom>
          <a:noFill/>
        </p:spPr>
        <p:txBody>
          <a:bodyPr wrap="none" rtlCol="0">
            <a:spAutoFit/>
          </a:bodyPr>
          <a:lstStyle/>
          <a:p>
            <a:r>
              <a:rPr lang="en-US" sz="4000" b="1" dirty="0"/>
              <a:t>DNA</a:t>
            </a:r>
          </a:p>
        </p:txBody>
      </p:sp>
      <p:sp>
        <p:nvSpPr>
          <p:cNvPr id="4" name="TextBox 3">
            <a:extLst>
              <a:ext uri="{FF2B5EF4-FFF2-40B4-BE49-F238E27FC236}">
                <a16:creationId xmlns:a16="http://schemas.microsoft.com/office/drawing/2014/main" id="{7E9DF1F6-C441-EEEA-25BD-AB56A1DE6955}"/>
              </a:ext>
            </a:extLst>
          </p:cNvPr>
          <p:cNvSpPr txBox="1"/>
          <p:nvPr/>
        </p:nvSpPr>
        <p:spPr>
          <a:xfrm>
            <a:off x="113850" y="911526"/>
            <a:ext cx="6096000" cy="2677656"/>
          </a:xfrm>
          <a:prstGeom prst="rect">
            <a:avLst/>
          </a:prstGeom>
          <a:noFill/>
        </p:spPr>
        <p:txBody>
          <a:bodyPr wrap="square">
            <a:spAutoFit/>
          </a:bodyPr>
          <a:lstStyle/>
          <a:p>
            <a:r>
              <a:rPr lang="en-US" sz="2400" b="1" dirty="0">
                <a:solidFill>
                  <a:srgbClr val="FF0000"/>
                </a:solidFill>
              </a:rPr>
              <a:t>Deoxyribonucleic acid</a:t>
            </a:r>
          </a:p>
          <a:p>
            <a:r>
              <a:rPr lang="en-US" sz="2400" b="1" dirty="0"/>
              <a:t>A polymer composed of two polynucleotide chains that coil around each other to form a double helix. The polymer carries genetic instructions for the development, functioning, growth and reproduction of all known organisms and many viruses.</a:t>
            </a:r>
          </a:p>
        </p:txBody>
      </p:sp>
      <p:pic>
        <p:nvPicPr>
          <p:cNvPr id="5" name="Picture 4">
            <a:extLst>
              <a:ext uri="{FF2B5EF4-FFF2-40B4-BE49-F238E27FC236}">
                <a16:creationId xmlns:a16="http://schemas.microsoft.com/office/drawing/2014/main" id="{E3A19031-A51B-476A-D73C-26496E6766BF}"/>
              </a:ext>
            </a:extLst>
          </p:cNvPr>
          <p:cNvPicPr>
            <a:picLocks noChangeAspect="1"/>
          </p:cNvPicPr>
          <p:nvPr/>
        </p:nvPicPr>
        <p:blipFill>
          <a:blip r:embed="rId2"/>
          <a:stretch>
            <a:fillRect/>
          </a:stretch>
        </p:blipFill>
        <p:spPr>
          <a:xfrm>
            <a:off x="5945012" y="201283"/>
            <a:ext cx="6246988" cy="5791199"/>
          </a:xfrm>
          <a:prstGeom prst="rect">
            <a:avLst/>
          </a:prstGeom>
        </p:spPr>
      </p:pic>
      <p:pic>
        <p:nvPicPr>
          <p:cNvPr id="6" name="Picture 5">
            <a:extLst>
              <a:ext uri="{FF2B5EF4-FFF2-40B4-BE49-F238E27FC236}">
                <a16:creationId xmlns:a16="http://schemas.microsoft.com/office/drawing/2014/main" id="{3F3500FC-D12C-BEBF-2B3F-E9B1E33D792F}"/>
              </a:ext>
            </a:extLst>
          </p:cNvPr>
          <p:cNvPicPr>
            <a:picLocks noChangeAspect="1"/>
          </p:cNvPicPr>
          <p:nvPr/>
        </p:nvPicPr>
        <p:blipFill rotWithShape="1">
          <a:blip r:embed="rId3"/>
          <a:srcRect t="3557" r="1440" b="8986"/>
          <a:stretch/>
        </p:blipFill>
        <p:spPr>
          <a:xfrm>
            <a:off x="113850" y="4647892"/>
            <a:ext cx="5527825" cy="1638712"/>
          </a:xfrm>
          <a:prstGeom prst="rect">
            <a:avLst/>
          </a:prstGeom>
        </p:spPr>
      </p:pic>
    </p:spTree>
    <p:extLst>
      <p:ext uri="{BB962C8B-B14F-4D97-AF65-F5344CB8AC3E}">
        <p14:creationId xmlns:p14="http://schemas.microsoft.com/office/powerpoint/2010/main" val="2741468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000">
        <p15:prstTrans prst="airplane"/>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1000"/>
                                        <p:tgtEl>
                                          <p:spTgt spid="4"/>
                                        </p:tgtEl>
                                      </p:cBhvr>
                                    </p:animEffect>
                                  </p:childTnLst>
                                </p:cTn>
                              </p:par>
                            </p:childTnLst>
                          </p:cTn>
                        </p:par>
                        <p:par>
                          <p:cTn id="8" fill="hold">
                            <p:stCondLst>
                              <p:cond delay="11000"/>
                            </p:stCondLst>
                            <p:childTnLst>
                              <p:par>
                                <p:cTn id="9" presetID="21" presetClass="entr" presetSubtype="1"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B81E-FC04-8935-24E0-6D6192336DB5}"/>
              </a:ext>
            </a:extLst>
          </p:cNvPr>
          <p:cNvSpPr txBox="1"/>
          <p:nvPr/>
        </p:nvSpPr>
        <p:spPr>
          <a:xfrm>
            <a:off x="396815" y="230037"/>
            <a:ext cx="1380634" cy="707886"/>
          </a:xfrm>
          <a:prstGeom prst="rect">
            <a:avLst/>
          </a:prstGeom>
          <a:noFill/>
        </p:spPr>
        <p:txBody>
          <a:bodyPr wrap="none" rtlCol="0">
            <a:spAutoFit/>
          </a:bodyPr>
          <a:lstStyle/>
          <a:p>
            <a:r>
              <a:rPr lang="en-US" sz="4000" b="1" dirty="0"/>
              <a:t>NASA</a:t>
            </a:r>
          </a:p>
        </p:txBody>
      </p:sp>
      <p:pic>
        <p:nvPicPr>
          <p:cNvPr id="3" name="Picture 2">
            <a:extLst>
              <a:ext uri="{FF2B5EF4-FFF2-40B4-BE49-F238E27FC236}">
                <a16:creationId xmlns:a16="http://schemas.microsoft.com/office/drawing/2014/main" id="{540E044B-7B93-98AA-62BD-1CE1413C1A80}"/>
              </a:ext>
            </a:extLst>
          </p:cNvPr>
          <p:cNvPicPr>
            <a:picLocks noChangeAspect="1"/>
          </p:cNvPicPr>
          <p:nvPr/>
        </p:nvPicPr>
        <p:blipFill rotWithShape="1">
          <a:blip r:embed="rId2"/>
          <a:srcRect l="24119" t="7964" r="25340" b="8414"/>
          <a:stretch/>
        </p:blipFill>
        <p:spPr>
          <a:xfrm>
            <a:off x="0" y="822904"/>
            <a:ext cx="2942330" cy="2434107"/>
          </a:xfrm>
          <a:prstGeom prst="rect">
            <a:avLst/>
          </a:prstGeom>
        </p:spPr>
      </p:pic>
      <p:sp>
        <p:nvSpPr>
          <p:cNvPr id="5" name="TextBox 4">
            <a:extLst>
              <a:ext uri="{FF2B5EF4-FFF2-40B4-BE49-F238E27FC236}">
                <a16:creationId xmlns:a16="http://schemas.microsoft.com/office/drawing/2014/main" id="{24CB2C7F-FB2B-5800-F96E-B3583E1C8C95}"/>
              </a:ext>
            </a:extLst>
          </p:cNvPr>
          <p:cNvSpPr txBox="1"/>
          <p:nvPr/>
        </p:nvSpPr>
        <p:spPr>
          <a:xfrm>
            <a:off x="3064716" y="149524"/>
            <a:ext cx="5596205" cy="2677656"/>
          </a:xfrm>
          <a:prstGeom prst="rect">
            <a:avLst/>
          </a:prstGeom>
          <a:noFill/>
        </p:spPr>
        <p:txBody>
          <a:bodyPr wrap="square">
            <a:spAutoFit/>
          </a:bodyPr>
          <a:lstStyle/>
          <a:p>
            <a:r>
              <a:rPr lang="en-US" sz="2400" b="1" dirty="0"/>
              <a:t>NASA stands for </a:t>
            </a:r>
            <a:r>
              <a:rPr lang="en-US" sz="2400" b="1" dirty="0">
                <a:solidFill>
                  <a:srgbClr val="FF0000"/>
                </a:solidFill>
              </a:rPr>
              <a:t>National Aeronautics and Space Administration</a:t>
            </a:r>
            <a:r>
              <a:rPr lang="en-US" sz="2400" b="1" dirty="0"/>
              <a:t>. NASA is a U.S. government agency that is responsible for science and technology related to air and space. The Space Age started in 1957 with the launch of the Soviet satellite Sputnik. NASA opened for business on Oct. 1, 1958.</a:t>
            </a:r>
          </a:p>
        </p:txBody>
      </p:sp>
      <p:pic>
        <p:nvPicPr>
          <p:cNvPr id="6" name="Picture 5">
            <a:extLst>
              <a:ext uri="{FF2B5EF4-FFF2-40B4-BE49-F238E27FC236}">
                <a16:creationId xmlns:a16="http://schemas.microsoft.com/office/drawing/2014/main" id="{25FCEEA7-A272-2D6F-6D2F-99A8886F3855}"/>
              </a:ext>
            </a:extLst>
          </p:cNvPr>
          <p:cNvPicPr>
            <a:picLocks noChangeAspect="1"/>
          </p:cNvPicPr>
          <p:nvPr/>
        </p:nvPicPr>
        <p:blipFill>
          <a:blip r:embed="rId3"/>
          <a:stretch>
            <a:fillRect/>
          </a:stretch>
        </p:blipFill>
        <p:spPr>
          <a:xfrm>
            <a:off x="8557404" y="149524"/>
            <a:ext cx="3582778" cy="6024139"/>
          </a:xfrm>
          <a:prstGeom prst="rect">
            <a:avLst/>
          </a:prstGeom>
        </p:spPr>
      </p:pic>
      <p:pic>
        <p:nvPicPr>
          <p:cNvPr id="7" name="Picture 6">
            <a:extLst>
              <a:ext uri="{FF2B5EF4-FFF2-40B4-BE49-F238E27FC236}">
                <a16:creationId xmlns:a16="http://schemas.microsoft.com/office/drawing/2014/main" id="{3430FA86-85A0-77B5-B82C-EDF883418A87}"/>
              </a:ext>
            </a:extLst>
          </p:cNvPr>
          <p:cNvPicPr>
            <a:picLocks noChangeAspect="1"/>
          </p:cNvPicPr>
          <p:nvPr/>
        </p:nvPicPr>
        <p:blipFill rotWithShape="1">
          <a:blip r:embed="rId4"/>
          <a:srcRect l="8837" b="27464"/>
          <a:stretch/>
        </p:blipFill>
        <p:spPr>
          <a:xfrm>
            <a:off x="2229750" y="2939422"/>
            <a:ext cx="6205268" cy="3840939"/>
          </a:xfrm>
          <a:prstGeom prst="rect">
            <a:avLst/>
          </a:prstGeom>
        </p:spPr>
      </p:pic>
      <p:sp>
        <p:nvSpPr>
          <p:cNvPr id="8" name="TextBox 7">
            <a:extLst>
              <a:ext uri="{FF2B5EF4-FFF2-40B4-BE49-F238E27FC236}">
                <a16:creationId xmlns:a16="http://schemas.microsoft.com/office/drawing/2014/main" id="{AD4BEA9B-47B6-A6D9-701D-BAF092E7B27B}"/>
              </a:ext>
            </a:extLst>
          </p:cNvPr>
          <p:cNvSpPr txBox="1"/>
          <p:nvPr/>
        </p:nvSpPr>
        <p:spPr>
          <a:xfrm>
            <a:off x="2245357" y="3669102"/>
            <a:ext cx="1638718" cy="707886"/>
          </a:xfrm>
          <a:prstGeom prst="rect">
            <a:avLst/>
          </a:prstGeom>
          <a:noFill/>
        </p:spPr>
        <p:txBody>
          <a:bodyPr wrap="none" rtlCol="0">
            <a:spAutoFit/>
          </a:bodyPr>
          <a:lstStyle/>
          <a:p>
            <a:r>
              <a:rPr lang="en-US" sz="2000" b="1" dirty="0">
                <a:solidFill>
                  <a:srgbClr val="FFFF00"/>
                </a:solidFill>
              </a:rPr>
              <a:t>Americans on</a:t>
            </a:r>
          </a:p>
          <a:p>
            <a:r>
              <a:rPr lang="en-US" sz="2000" b="1" dirty="0">
                <a:solidFill>
                  <a:srgbClr val="FFFF00"/>
                </a:solidFill>
              </a:rPr>
              <a:t>the moon.</a:t>
            </a:r>
          </a:p>
        </p:txBody>
      </p:sp>
    </p:spTree>
    <p:extLst>
      <p:ext uri="{BB962C8B-B14F-4D97-AF65-F5344CB8AC3E}">
        <p14:creationId xmlns:p14="http://schemas.microsoft.com/office/powerpoint/2010/main" val="1318899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25000">
        <p15:prstTrans prst="origami"/>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D438654C490F48B539F79B22A67ABB" ma:contentTypeVersion="2" ma:contentTypeDescription="Create a new document." ma:contentTypeScope="" ma:versionID="a61417d67f4bed9caf7905242741880a">
  <xsd:schema xmlns:xsd="http://www.w3.org/2001/XMLSchema" xmlns:xs="http://www.w3.org/2001/XMLSchema" xmlns:p="http://schemas.microsoft.com/office/2006/metadata/properties" xmlns:ns3="0c61982f-46a5-4a4f-b371-fad5fed7ef7d" targetNamespace="http://schemas.microsoft.com/office/2006/metadata/properties" ma:root="true" ma:fieldsID="2a8dbc675bf863e3b56b46110a7667ad" ns3:_="">
    <xsd:import namespace="0c61982f-46a5-4a4f-b371-fad5fed7ef7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61982f-46a5-4a4f-b371-fad5fed7ef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9FA444-3C5C-4A4B-9D1A-59A0919E2E84}">
  <ds:schemaRefs>
    <ds:schemaRef ds:uri="http://schemas.microsoft.com/sharepoint/v3/contenttype/forms"/>
  </ds:schemaRefs>
</ds:datastoreItem>
</file>

<file path=customXml/itemProps2.xml><?xml version="1.0" encoding="utf-8"?>
<ds:datastoreItem xmlns:ds="http://schemas.openxmlformats.org/officeDocument/2006/customXml" ds:itemID="{1B6D9306-1017-4E42-8089-4A60B315FE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61982f-46a5-4a4f-b371-fad5fed7e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155B04-A2BA-41D5-AB71-20B5E4BC9EA8}">
  <ds:schemaRefs>
    <ds:schemaRef ds:uri="http://schemas.openxmlformats.org/package/2006/metadata/core-properties"/>
    <ds:schemaRef ds:uri="http://www.w3.org/XML/1998/namespace"/>
    <ds:schemaRef ds:uri="http://purl.org/dc/terms/"/>
    <ds:schemaRef ds:uri="http://purl.org/dc/dcmitype/"/>
    <ds:schemaRef ds:uri="http://schemas.microsoft.com/office/2006/documentManagement/types"/>
    <ds:schemaRef ds:uri="0c61982f-46a5-4a4f-b371-fad5fed7ef7d"/>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493</TotalTime>
  <Words>1846</Words>
  <Application>Microsoft Office PowerPoint</Application>
  <PresentationFormat>Widescreen</PresentationFormat>
  <Paragraphs>128</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Abbreviations, Acronyms, Initials</dc:title>
  <dc:creator>Steve Murov</dc:creator>
  <cp:keywords>abbreviations, acronyms, initials, quiz, trivia, preshow, multiple choice</cp:keywords>
  <cp:lastModifiedBy>Steve Murov</cp:lastModifiedBy>
  <cp:revision>2</cp:revision>
  <dcterms:created xsi:type="dcterms:W3CDTF">2023-05-07T18:12:37Z</dcterms:created>
  <dcterms:modified xsi:type="dcterms:W3CDTF">2023-06-14T21:40:36Z</dcterms:modified>
  <cp:category>abbreviations, acronyms, initials, quiz, trvia, multiple choice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0x0101000ED438654C490F48B539F79B22A67ABB</vt:lpwstr>
  </property>
</Properties>
</file>