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1"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84" r:id="rId20"/>
    <p:sldId id="279" r:id="rId21"/>
    <p:sldId id="282" r:id="rId22"/>
    <p:sldId id="281" r:id="rId23"/>
    <p:sldId id="280"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8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6C0E-214E-4ADB-89C7-68FCEFCF79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5E7071-2E9E-4635-97F0-FC42B95F55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02EEF5-4E4B-4FE0-96D7-6CB56B640447}"/>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5" name="Footer Placeholder 4">
            <a:extLst>
              <a:ext uri="{FF2B5EF4-FFF2-40B4-BE49-F238E27FC236}">
                <a16:creationId xmlns:a16="http://schemas.microsoft.com/office/drawing/2014/main" id="{8C8D1AEB-954D-4232-985D-69F06D235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02610-514E-47FB-A471-B040E74A4B01}"/>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2674331021"/>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255-DD77-49D6-AE54-71E35E5CD4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24D114-A35D-4BD3-B96F-0F840346C9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EFA29-926F-4FEA-B7D1-827063A1E260}"/>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5" name="Footer Placeholder 4">
            <a:extLst>
              <a:ext uri="{FF2B5EF4-FFF2-40B4-BE49-F238E27FC236}">
                <a16:creationId xmlns:a16="http://schemas.microsoft.com/office/drawing/2014/main" id="{29E0E235-9355-4249-AB22-367203B6D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62DBE-A15F-4753-AF9D-9425544517C1}"/>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1438280731"/>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E4FD7-8A45-4A38-9404-4072FA7B85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24423-9FA7-4223-A7EE-DC07C960B1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CE2AA-C6C1-4CE1-B5EB-28F3299C6B85}"/>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5" name="Footer Placeholder 4">
            <a:extLst>
              <a:ext uri="{FF2B5EF4-FFF2-40B4-BE49-F238E27FC236}">
                <a16:creationId xmlns:a16="http://schemas.microsoft.com/office/drawing/2014/main" id="{CBE6C8FD-35D0-481C-88F4-6358ACA41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D80F0-D069-413B-8190-A29B45A1089C}"/>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870671574"/>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7A0D-0C9A-4AD3-8AAA-5724AF231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4DA56-BBD0-4D7B-8027-507E3A6DE1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69A90-3448-4352-BB63-EEF93D3D0C8A}"/>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5" name="Footer Placeholder 4">
            <a:extLst>
              <a:ext uri="{FF2B5EF4-FFF2-40B4-BE49-F238E27FC236}">
                <a16:creationId xmlns:a16="http://schemas.microsoft.com/office/drawing/2014/main" id="{7AC690CD-3336-4BA5-8CF7-D04EE6CFE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1F223-A55C-4565-95C2-A5882839A852}"/>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806336807"/>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776B-EE55-44F5-B16F-ABC8B78FD9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4BA69D-C847-45F6-AEB1-1E3EA716B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F6447-64E2-4A02-BC83-8678973A194C}"/>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5" name="Footer Placeholder 4">
            <a:extLst>
              <a:ext uri="{FF2B5EF4-FFF2-40B4-BE49-F238E27FC236}">
                <a16:creationId xmlns:a16="http://schemas.microsoft.com/office/drawing/2014/main" id="{7D27F347-5BDE-4B7D-9809-F6C589563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BB61D-E8E1-4567-A99C-95B171AB2ACE}"/>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2492222441"/>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0808-2C28-49B0-9F5E-8C3A97B96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CD0B1-BD37-4DDD-9BFC-A8A34F0A48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CE96A-97C6-4CFE-95AA-6B4FBE9672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27F956-F599-42E5-922B-8BF6FDEC2FFE}"/>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6" name="Footer Placeholder 5">
            <a:extLst>
              <a:ext uri="{FF2B5EF4-FFF2-40B4-BE49-F238E27FC236}">
                <a16:creationId xmlns:a16="http://schemas.microsoft.com/office/drawing/2014/main" id="{C0651499-CEC5-49EC-907B-6156B0F845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3FD57-79F8-477D-AB3B-3C27BF42E5A6}"/>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1460112011"/>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DC65-ECE9-4C4E-B606-8CFBEB8DF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AA69B0-96C5-4CCD-8E00-051AD2C0AF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4A7D8-2A85-4C32-97C7-5F5D282F0D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334B8-13C0-4EC8-BC78-78DB12654A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B82963-B17A-409E-B294-DB0B84A030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B1D191-A7C6-48E2-AA21-2E1E5167B6E4}"/>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8" name="Footer Placeholder 7">
            <a:extLst>
              <a:ext uri="{FF2B5EF4-FFF2-40B4-BE49-F238E27FC236}">
                <a16:creationId xmlns:a16="http://schemas.microsoft.com/office/drawing/2014/main" id="{86D986DD-8985-476D-81E2-A817A7ADBC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F02E22-61E9-4449-A6A6-4A1ABF6A2D45}"/>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3687455273"/>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8D93-E23F-4499-B155-406E1630EC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2B995C-A193-4AD5-AE58-8891A2C7E367}"/>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4" name="Footer Placeholder 3">
            <a:extLst>
              <a:ext uri="{FF2B5EF4-FFF2-40B4-BE49-F238E27FC236}">
                <a16:creationId xmlns:a16="http://schemas.microsoft.com/office/drawing/2014/main" id="{6897862C-7884-44B1-A406-F0CDD03E58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93E853-3C23-4D22-98FA-0C614A19FCF9}"/>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697409568"/>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1E005-E430-4307-A594-2928B4BA8E98}"/>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3" name="Footer Placeholder 2">
            <a:extLst>
              <a:ext uri="{FF2B5EF4-FFF2-40B4-BE49-F238E27FC236}">
                <a16:creationId xmlns:a16="http://schemas.microsoft.com/office/drawing/2014/main" id="{F5E80D1C-8DD9-44D2-8E4C-362419091A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A641F3-574C-4819-AB04-6F63C83E0C5B}"/>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3443766698"/>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3A84-42D3-42C6-8326-40821A12E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31988D-AEC6-4638-94F9-0950E90C4C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BB0485-2976-4F52-8655-F92E0ABCB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CA1A-EDA7-4D51-B619-3A41A5572C1B}"/>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6" name="Footer Placeholder 5">
            <a:extLst>
              <a:ext uri="{FF2B5EF4-FFF2-40B4-BE49-F238E27FC236}">
                <a16:creationId xmlns:a16="http://schemas.microsoft.com/office/drawing/2014/main" id="{D9BF38CF-A8D5-494E-AA35-B85521C0A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04D10-D1DD-47B1-93D9-6F777EEB0E13}"/>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2890729309"/>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1D85-34B0-49D7-93A6-E6683395C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4EAEB1-269A-42E9-995C-5948EB4030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2DE52-86BB-401A-AE44-DF2B0269D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F7BB9-586A-4C7B-9E98-2CA7B3A3F37C}"/>
              </a:ext>
            </a:extLst>
          </p:cNvPr>
          <p:cNvSpPr>
            <a:spLocks noGrp="1"/>
          </p:cNvSpPr>
          <p:nvPr>
            <p:ph type="dt" sz="half" idx="10"/>
          </p:nvPr>
        </p:nvSpPr>
        <p:spPr/>
        <p:txBody>
          <a:bodyPr/>
          <a:lstStyle/>
          <a:p>
            <a:fld id="{44844534-2D32-442B-955D-5B6987792502}" type="datetimeFigureOut">
              <a:rPr lang="en-US" smtClean="0"/>
              <a:t>12/24/2019</a:t>
            </a:fld>
            <a:endParaRPr lang="en-US"/>
          </a:p>
        </p:txBody>
      </p:sp>
      <p:sp>
        <p:nvSpPr>
          <p:cNvPr id="6" name="Footer Placeholder 5">
            <a:extLst>
              <a:ext uri="{FF2B5EF4-FFF2-40B4-BE49-F238E27FC236}">
                <a16:creationId xmlns:a16="http://schemas.microsoft.com/office/drawing/2014/main" id="{916D1556-5B27-4647-9721-6CDD35F07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0461A3-55DC-4DAE-850E-7BCD3187A811}"/>
              </a:ext>
            </a:extLst>
          </p:cNvPr>
          <p:cNvSpPr>
            <a:spLocks noGrp="1"/>
          </p:cNvSpPr>
          <p:nvPr>
            <p:ph type="sldNum" sz="quarter" idx="12"/>
          </p:nvPr>
        </p:nvSpPr>
        <p:spPr/>
        <p:txBody>
          <a:bodyPr/>
          <a:lstStyle/>
          <a:p>
            <a:fld id="{6EDE42BB-DBAF-4B39-95C5-756BECAD7A9F}" type="slidenum">
              <a:rPr lang="en-US" smtClean="0"/>
              <a:t>‹#›</a:t>
            </a:fld>
            <a:endParaRPr lang="en-US"/>
          </a:p>
        </p:txBody>
      </p:sp>
    </p:spTree>
    <p:extLst>
      <p:ext uri="{BB962C8B-B14F-4D97-AF65-F5344CB8AC3E}">
        <p14:creationId xmlns:p14="http://schemas.microsoft.com/office/powerpoint/2010/main" val="2264991619"/>
      </p:ext>
    </p:extLst>
  </p:cSld>
  <p:clrMapOvr>
    <a:masterClrMapping/>
  </p:clrMapOvr>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29986C-6728-461E-AD98-6718F53C5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C103D5-932C-43A6-85BF-03C0B8427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F0C76-238A-46C3-8991-B73748CD2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44534-2D32-442B-955D-5B6987792502}" type="datetimeFigureOut">
              <a:rPr lang="en-US" smtClean="0"/>
              <a:t>12/24/2019</a:t>
            </a:fld>
            <a:endParaRPr lang="en-US"/>
          </a:p>
        </p:txBody>
      </p:sp>
      <p:sp>
        <p:nvSpPr>
          <p:cNvPr id="5" name="Footer Placeholder 4">
            <a:extLst>
              <a:ext uri="{FF2B5EF4-FFF2-40B4-BE49-F238E27FC236}">
                <a16:creationId xmlns:a16="http://schemas.microsoft.com/office/drawing/2014/main" id="{CCB22D50-EEF0-4BE8-AD29-9B9ED903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C5B68-9FAB-4D6D-A709-7C7F84DC9D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E42BB-DBAF-4B39-95C5-756BECAD7A9F}" type="slidenum">
              <a:rPr lang="en-US" smtClean="0"/>
              <a:t>‹#›</a:t>
            </a:fld>
            <a:endParaRPr lang="en-US"/>
          </a:p>
        </p:txBody>
      </p:sp>
    </p:spTree>
    <p:extLst>
      <p:ext uri="{BB962C8B-B14F-4D97-AF65-F5344CB8AC3E}">
        <p14:creationId xmlns:p14="http://schemas.microsoft.com/office/powerpoint/2010/main" val="4083537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16000"/>
    </mc:Choice>
    <mc:Fallback xmlns="">
      <p:transition spd="slow" advTm="16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ewsweek.com/endangered-species-day-2019-list-animals-plants-us-world-1427238"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hyperlink" Target="https://onekindplanet.org/top-10/top-10-worlds-extinct-animal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hyperlink" Target="http://murov.info/PPTPreshows.htm" TargetMode="Externa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6D6BA6-EB75-4DD6-93F7-D037C90148ED}"/>
              </a:ext>
            </a:extLst>
          </p:cNvPr>
          <p:cNvPicPr>
            <a:picLocks noChangeAspect="1"/>
          </p:cNvPicPr>
          <p:nvPr/>
        </p:nvPicPr>
        <p:blipFill>
          <a:blip r:embed="rId2"/>
          <a:stretch>
            <a:fillRect/>
          </a:stretch>
        </p:blipFill>
        <p:spPr>
          <a:xfrm>
            <a:off x="687490" y="147176"/>
            <a:ext cx="9756674" cy="5104758"/>
          </a:xfrm>
          <a:prstGeom prst="rect">
            <a:avLst/>
          </a:prstGeom>
        </p:spPr>
      </p:pic>
      <p:sp>
        <p:nvSpPr>
          <p:cNvPr id="3" name="TextBox 2">
            <a:extLst>
              <a:ext uri="{FF2B5EF4-FFF2-40B4-BE49-F238E27FC236}">
                <a16:creationId xmlns:a16="http://schemas.microsoft.com/office/drawing/2014/main" id="{5A51B898-946C-4699-B874-52395462F317}"/>
              </a:ext>
            </a:extLst>
          </p:cNvPr>
          <p:cNvSpPr txBox="1"/>
          <p:nvPr/>
        </p:nvSpPr>
        <p:spPr>
          <a:xfrm>
            <a:off x="443285" y="5251934"/>
            <a:ext cx="11838690" cy="1323439"/>
          </a:xfrm>
          <a:prstGeom prst="rect">
            <a:avLst/>
          </a:prstGeom>
          <a:noFill/>
        </p:spPr>
        <p:txBody>
          <a:bodyPr wrap="none" rtlCol="0">
            <a:spAutoFit/>
          </a:bodyPr>
          <a:lstStyle/>
          <a:p>
            <a:r>
              <a:rPr lang="en-US" sz="3200" b="1" dirty="0"/>
              <a:t>Critically Endangered Animals</a:t>
            </a:r>
          </a:p>
          <a:p>
            <a:r>
              <a:rPr lang="en-US" sz="2400" b="1" dirty="0"/>
              <a:t>Given the image, name the animal.</a:t>
            </a:r>
          </a:p>
          <a:p>
            <a:r>
              <a:rPr lang="en-US" sz="2400" b="1" dirty="0"/>
              <a:t>Source:  </a:t>
            </a:r>
            <a:r>
              <a:rPr lang="en-US" sz="2000" b="1" dirty="0">
                <a:hlinkClick r:id="rId3"/>
              </a:rPr>
              <a:t>https://www.newsweek.com/endangered-species-day-2019-list-animals-plants-us-world-1427238</a:t>
            </a:r>
            <a:r>
              <a:rPr lang="en-US" sz="2000" b="1" dirty="0"/>
              <a:t> </a:t>
            </a:r>
            <a:r>
              <a:rPr lang="en-US" sz="2400" b="1" dirty="0"/>
              <a:t> </a:t>
            </a:r>
          </a:p>
        </p:txBody>
      </p:sp>
    </p:spTree>
    <p:extLst>
      <p:ext uri="{BB962C8B-B14F-4D97-AF65-F5344CB8AC3E}">
        <p14:creationId xmlns:p14="http://schemas.microsoft.com/office/powerpoint/2010/main" val="3438729810"/>
      </p:ext>
    </p:extLst>
  </p:cSld>
  <p:clrMapOvr>
    <a:masterClrMapping/>
  </p:clrMapOvr>
  <p:transition spd="slow" advTm="1600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6CA24-BDAE-4972-B368-53E5037FC7D0}"/>
              </a:ext>
            </a:extLst>
          </p:cNvPr>
          <p:cNvSpPr/>
          <p:nvPr/>
        </p:nvSpPr>
        <p:spPr>
          <a:xfrm>
            <a:off x="1960469" y="4530210"/>
            <a:ext cx="2294474" cy="523220"/>
          </a:xfrm>
          <a:prstGeom prst="rect">
            <a:avLst/>
          </a:prstGeom>
        </p:spPr>
        <p:txBody>
          <a:bodyPr wrap="none">
            <a:spAutoFit/>
          </a:bodyPr>
          <a:lstStyle/>
          <a:p>
            <a:r>
              <a:rPr lang="en-US" sz="2800" b="1" dirty="0"/>
              <a:t>Malayan Tiger</a:t>
            </a:r>
          </a:p>
        </p:txBody>
      </p:sp>
      <p:pic>
        <p:nvPicPr>
          <p:cNvPr id="4" name="Picture 3">
            <a:extLst>
              <a:ext uri="{FF2B5EF4-FFF2-40B4-BE49-F238E27FC236}">
                <a16:creationId xmlns:a16="http://schemas.microsoft.com/office/drawing/2014/main" id="{151F39EA-7D06-48FA-B3B6-2B1DE6CDD0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312368" y="2643188"/>
            <a:ext cx="4746282" cy="3924300"/>
          </a:xfrm>
          <a:prstGeom prst="rect">
            <a:avLst/>
          </a:prstGeom>
        </p:spPr>
      </p:pic>
      <p:pic>
        <p:nvPicPr>
          <p:cNvPr id="6" name="Picture 5">
            <a:extLst>
              <a:ext uri="{FF2B5EF4-FFF2-40B4-BE49-F238E27FC236}">
                <a16:creationId xmlns:a16="http://schemas.microsoft.com/office/drawing/2014/main" id="{7BE2DF19-3EE0-489A-9B2C-4BCC32A2374C}"/>
              </a:ext>
            </a:extLst>
          </p:cNvPr>
          <p:cNvPicPr>
            <a:picLocks noChangeAspect="1"/>
          </p:cNvPicPr>
          <p:nvPr/>
        </p:nvPicPr>
        <p:blipFill>
          <a:blip r:embed="rId4"/>
          <a:stretch>
            <a:fillRect/>
          </a:stretch>
        </p:blipFill>
        <p:spPr>
          <a:xfrm>
            <a:off x="261938" y="209549"/>
            <a:ext cx="6751760" cy="4162425"/>
          </a:xfrm>
          <a:prstGeom prst="rect">
            <a:avLst/>
          </a:prstGeom>
        </p:spPr>
      </p:pic>
      <p:sp>
        <p:nvSpPr>
          <p:cNvPr id="3" name="Rectangle 2">
            <a:extLst>
              <a:ext uri="{FF2B5EF4-FFF2-40B4-BE49-F238E27FC236}">
                <a16:creationId xmlns:a16="http://schemas.microsoft.com/office/drawing/2014/main" id="{3CAA005E-5409-4719-BA67-504582A7CA51}"/>
              </a:ext>
            </a:extLst>
          </p:cNvPr>
          <p:cNvSpPr/>
          <p:nvPr/>
        </p:nvSpPr>
        <p:spPr>
          <a:xfrm>
            <a:off x="7172325" y="476934"/>
            <a:ext cx="4886325" cy="1200329"/>
          </a:xfrm>
          <a:prstGeom prst="rect">
            <a:avLst/>
          </a:prstGeom>
        </p:spPr>
        <p:txBody>
          <a:bodyPr wrap="square">
            <a:spAutoFit/>
          </a:bodyPr>
          <a:lstStyle/>
          <a:p>
            <a:r>
              <a:rPr lang="en-US" sz="2400" b="1" dirty="0"/>
              <a:t>This population inhabits the southern and central parts of the Malay Peninsula.  About 300 remain.</a:t>
            </a:r>
          </a:p>
        </p:txBody>
      </p:sp>
    </p:spTree>
    <p:extLst>
      <p:ext uri="{BB962C8B-B14F-4D97-AF65-F5344CB8AC3E}">
        <p14:creationId xmlns:p14="http://schemas.microsoft.com/office/powerpoint/2010/main" val="2794380971"/>
      </p:ext>
    </p:extLst>
  </p:cSld>
  <p:clrMapOvr>
    <a:masterClrMapping/>
  </p:clrMapOvr>
  <mc:AlternateContent xmlns:mc="http://schemas.openxmlformats.org/markup-compatibility/2006" xmlns:p14="http://schemas.microsoft.com/office/powerpoint/2010/main">
    <mc:Choice Requires="p14">
      <p:transition spd="slow" p14:dur="1400" advTm="16000">
        <p14:ripple/>
      </p:transition>
    </mc:Choice>
    <mc:Fallback xmlns="">
      <p:transition spd="slow"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9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96AE25-EF46-40CD-A972-11DB53CE35B9}"/>
              </a:ext>
            </a:extLst>
          </p:cNvPr>
          <p:cNvSpPr/>
          <p:nvPr/>
        </p:nvSpPr>
        <p:spPr>
          <a:xfrm>
            <a:off x="6477054" y="4086225"/>
            <a:ext cx="1104790" cy="584775"/>
          </a:xfrm>
          <a:prstGeom prst="rect">
            <a:avLst/>
          </a:prstGeom>
        </p:spPr>
        <p:txBody>
          <a:bodyPr wrap="none">
            <a:spAutoFit/>
          </a:bodyPr>
          <a:lstStyle/>
          <a:p>
            <a:r>
              <a:rPr lang="en-US" sz="3200" b="1" dirty="0" err="1"/>
              <a:t>Saola</a:t>
            </a:r>
            <a:endParaRPr lang="en-US" sz="3200" b="1" dirty="0"/>
          </a:p>
        </p:txBody>
      </p:sp>
      <p:pic>
        <p:nvPicPr>
          <p:cNvPr id="3" name="Picture 2">
            <a:extLst>
              <a:ext uri="{FF2B5EF4-FFF2-40B4-BE49-F238E27FC236}">
                <a16:creationId xmlns:a16="http://schemas.microsoft.com/office/drawing/2014/main" id="{597D1FD7-A36E-43E9-8386-E8096EB67993}"/>
              </a:ext>
            </a:extLst>
          </p:cNvPr>
          <p:cNvPicPr>
            <a:picLocks noChangeAspect="1"/>
          </p:cNvPicPr>
          <p:nvPr/>
        </p:nvPicPr>
        <p:blipFill>
          <a:blip r:embed="rId2"/>
          <a:stretch>
            <a:fillRect/>
          </a:stretch>
        </p:blipFill>
        <p:spPr>
          <a:xfrm>
            <a:off x="154816" y="180477"/>
            <a:ext cx="6711602" cy="3905748"/>
          </a:xfrm>
          <a:prstGeom prst="rect">
            <a:avLst/>
          </a:prstGeom>
        </p:spPr>
      </p:pic>
      <p:pic>
        <p:nvPicPr>
          <p:cNvPr id="5" name="Picture 4">
            <a:extLst>
              <a:ext uri="{FF2B5EF4-FFF2-40B4-BE49-F238E27FC236}">
                <a16:creationId xmlns:a16="http://schemas.microsoft.com/office/drawing/2014/main" id="{BD010C78-DD1A-4DCF-9397-82FE3879CE03}"/>
              </a:ext>
            </a:extLst>
          </p:cNvPr>
          <p:cNvPicPr>
            <a:picLocks noChangeAspect="1"/>
          </p:cNvPicPr>
          <p:nvPr/>
        </p:nvPicPr>
        <p:blipFill rotWithShape="1">
          <a:blip r:embed="rId3"/>
          <a:srcRect l="14687" t="6875"/>
          <a:stretch/>
        </p:blipFill>
        <p:spPr>
          <a:xfrm>
            <a:off x="7029449" y="180477"/>
            <a:ext cx="4807709" cy="3935982"/>
          </a:xfrm>
          <a:prstGeom prst="rect">
            <a:avLst/>
          </a:prstGeom>
        </p:spPr>
      </p:pic>
      <p:pic>
        <p:nvPicPr>
          <p:cNvPr id="6" name="Picture 5">
            <a:extLst>
              <a:ext uri="{FF2B5EF4-FFF2-40B4-BE49-F238E27FC236}">
                <a16:creationId xmlns:a16="http://schemas.microsoft.com/office/drawing/2014/main" id="{516EE0EE-A812-419F-93FE-2D526D251E2E}"/>
              </a:ext>
            </a:extLst>
          </p:cNvPr>
          <p:cNvPicPr>
            <a:picLocks noChangeAspect="1"/>
          </p:cNvPicPr>
          <p:nvPr/>
        </p:nvPicPr>
        <p:blipFill rotWithShape="1">
          <a:blip r:embed="rId4"/>
          <a:srcRect b="9768"/>
          <a:stretch/>
        </p:blipFill>
        <p:spPr>
          <a:xfrm>
            <a:off x="8255758" y="4189691"/>
            <a:ext cx="3581400" cy="2595562"/>
          </a:xfrm>
          <a:prstGeom prst="rect">
            <a:avLst/>
          </a:prstGeom>
        </p:spPr>
      </p:pic>
      <p:sp>
        <p:nvSpPr>
          <p:cNvPr id="4" name="Rectangle 3">
            <a:extLst>
              <a:ext uri="{FF2B5EF4-FFF2-40B4-BE49-F238E27FC236}">
                <a16:creationId xmlns:a16="http://schemas.microsoft.com/office/drawing/2014/main" id="{42BFB98E-46FE-45EF-B2A1-CB7A52EAA01E}"/>
              </a:ext>
            </a:extLst>
          </p:cNvPr>
          <p:cNvSpPr/>
          <p:nvPr/>
        </p:nvSpPr>
        <p:spPr>
          <a:xfrm>
            <a:off x="354842" y="4702642"/>
            <a:ext cx="7817609" cy="1938992"/>
          </a:xfrm>
          <a:prstGeom prst="rect">
            <a:avLst/>
          </a:prstGeom>
        </p:spPr>
        <p:txBody>
          <a:bodyPr wrap="square">
            <a:spAutoFit/>
          </a:bodyPr>
          <a:lstStyle/>
          <a:p>
            <a:r>
              <a:rPr lang="en-US" sz="2400" b="1" dirty="0"/>
              <a:t>The </a:t>
            </a:r>
            <a:r>
              <a:rPr lang="en-US" sz="2400" b="1" dirty="0" err="1"/>
              <a:t>saola</a:t>
            </a:r>
            <a:r>
              <a:rPr lang="en-US" sz="2400" b="1" dirty="0"/>
              <a:t>, also called </a:t>
            </a:r>
            <a:r>
              <a:rPr lang="en-US" sz="2400" b="1" dirty="0" err="1"/>
              <a:t>siola</a:t>
            </a:r>
            <a:r>
              <a:rPr lang="en-US" sz="2400" b="1" dirty="0"/>
              <a:t>, Vu Quang ox, </a:t>
            </a:r>
            <a:r>
              <a:rPr lang="en-US" sz="2400" b="1" dirty="0" err="1"/>
              <a:t>spindlehorn</a:t>
            </a:r>
            <a:r>
              <a:rPr lang="en-US" sz="2400" b="1" dirty="0"/>
              <a:t>, Asian unicorn, or, infrequently, the Vu Quang bovid, is one of the world's rarest large mammals, a forest-dwelling bovine found only in the </a:t>
            </a:r>
            <a:r>
              <a:rPr lang="en-US" sz="2400" b="1" dirty="0" err="1"/>
              <a:t>Annamite</a:t>
            </a:r>
            <a:r>
              <a:rPr lang="en-US" sz="2400" b="1" dirty="0"/>
              <a:t> Range of Vietnam and Laos. </a:t>
            </a:r>
          </a:p>
          <a:p>
            <a:r>
              <a:rPr lang="en-US" sz="2400" b="1" dirty="0"/>
              <a:t>Between 100 and 700 survive.</a:t>
            </a:r>
          </a:p>
        </p:txBody>
      </p:sp>
    </p:spTree>
    <p:extLst>
      <p:ext uri="{BB962C8B-B14F-4D97-AF65-F5344CB8AC3E}">
        <p14:creationId xmlns:p14="http://schemas.microsoft.com/office/powerpoint/2010/main" val="1994732898"/>
      </p:ext>
    </p:extLst>
  </p:cSld>
  <p:clrMapOvr>
    <a:masterClrMapping/>
  </p:clrMapOvr>
  <mc:AlternateContent xmlns:mc="http://schemas.openxmlformats.org/markup-compatibility/2006">
    <mc:Choice xmlns:p14="http://schemas.microsoft.com/office/powerpoint/2010/main" Requires="p14">
      <p:transition spd="slow" p14:dur="1500" advTm="18000">
        <p14:honeycomb/>
      </p:transition>
    </mc:Choice>
    <mc:Fallback>
      <p:transition spd="slow"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900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par>
                          <p:cTn id="8" fill="hold">
                            <p:stCondLst>
                              <p:cond delay="10000"/>
                            </p:stCondLst>
                            <p:childTnLst>
                              <p:par>
                                <p:cTn id="9" presetID="26" presetClass="entr" presetSubtype="0"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90">
                                          <p:stCondLst>
                                            <p:cond delay="0"/>
                                          </p:stCondLst>
                                        </p:cTn>
                                        <p:tgtEl>
                                          <p:spTgt spid="2"/>
                                        </p:tgtEl>
                                      </p:cBhvr>
                                    </p:animEffect>
                                    <p:anim calcmode="lin" valueType="num">
                                      <p:cBhvr>
                                        <p:cTn id="12"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7" dur="13">
                                          <p:stCondLst>
                                            <p:cond delay="325"/>
                                          </p:stCondLst>
                                        </p:cTn>
                                        <p:tgtEl>
                                          <p:spTgt spid="2"/>
                                        </p:tgtEl>
                                      </p:cBhvr>
                                      <p:to x="100000" y="60000"/>
                                    </p:animScale>
                                    <p:animScale>
                                      <p:cBhvr>
                                        <p:cTn id="18" dur="83" decel="50000">
                                          <p:stCondLst>
                                            <p:cond delay="338"/>
                                          </p:stCondLst>
                                        </p:cTn>
                                        <p:tgtEl>
                                          <p:spTgt spid="2"/>
                                        </p:tgtEl>
                                      </p:cBhvr>
                                      <p:to x="100000" y="100000"/>
                                    </p:animScale>
                                    <p:animScale>
                                      <p:cBhvr>
                                        <p:cTn id="19" dur="13">
                                          <p:stCondLst>
                                            <p:cond delay="656"/>
                                          </p:stCondLst>
                                        </p:cTn>
                                        <p:tgtEl>
                                          <p:spTgt spid="2"/>
                                        </p:tgtEl>
                                      </p:cBhvr>
                                      <p:to x="100000" y="80000"/>
                                    </p:animScale>
                                    <p:animScale>
                                      <p:cBhvr>
                                        <p:cTn id="20" dur="83" decel="50000">
                                          <p:stCondLst>
                                            <p:cond delay="669"/>
                                          </p:stCondLst>
                                        </p:cTn>
                                        <p:tgtEl>
                                          <p:spTgt spid="2"/>
                                        </p:tgtEl>
                                      </p:cBhvr>
                                      <p:to x="100000" y="100000"/>
                                    </p:animScale>
                                    <p:animScale>
                                      <p:cBhvr>
                                        <p:cTn id="21" dur="13">
                                          <p:stCondLst>
                                            <p:cond delay="821"/>
                                          </p:stCondLst>
                                        </p:cTn>
                                        <p:tgtEl>
                                          <p:spTgt spid="2"/>
                                        </p:tgtEl>
                                      </p:cBhvr>
                                      <p:to x="100000" y="90000"/>
                                    </p:animScale>
                                    <p:animScale>
                                      <p:cBhvr>
                                        <p:cTn id="22" dur="83" decel="50000">
                                          <p:stCondLst>
                                            <p:cond delay="834"/>
                                          </p:stCondLst>
                                        </p:cTn>
                                        <p:tgtEl>
                                          <p:spTgt spid="2"/>
                                        </p:tgtEl>
                                      </p:cBhvr>
                                      <p:to x="100000" y="100000"/>
                                    </p:animScale>
                                    <p:animScale>
                                      <p:cBhvr>
                                        <p:cTn id="23" dur="13">
                                          <p:stCondLst>
                                            <p:cond delay="904"/>
                                          </p:stCondLst>
                                        </p:cTn>
                                        <p:tgtEl>
                                          <p:spTgt spid="2"/>
                                        </p:tgtEl>
                                      </p:cBhvr>
                                      <p:to x="100000" y="95000"/>
                                    </p:animScale>
                                    <p:animScale>
                                      <p:cBhvr>
                                        <p:cTn id="24"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4DFEF5-ABFB-4A74-9DA9-1CDE7BCA8A04}"/>
              </a:ext>
            </a:extLst>
          </p:cNvPr>
          <p:cNvPicPr>
            <a:picLocks noChangeAspect="1"/>
          </p:cNvPicPr>
          <p:nvPr/>
        </p:nvPicPr>
        <p:blipFill rotWithShape="1">
          <a:blip r:embed="rId2"/>
          <a:srcRect l="7206" b="7998"/>
          <a:stretch/>
        </p:blipFill>
        <p:spPr>
          <a:xfrm>
            <a:off x="168901" y="152398"/>
            <a:ext cx="7442975" cy="4576763"/>
          </a:xfrm>
          <a:prstGeom prst="rect">
            <a:avLst/>
          </a:prstGeom>
        </p:spPr>
      </p:pic>
      <p:pic>
        <p:nvPicPr>
          <p:cNvPr id="5" name="Picture 4">
            <a:extLst>
              <a:ext uri="{FF2B5EF4-FFF2-40B4-BE49-F238E27FC236}">
                <a16:creationId xmlns:a16="http://schemas.microsoft.com/office/drawing/2014/main" id="{EF365CA6-9C37-4B72-B64E-65FF25B21F4F}"/>
              </a:ext>
            </a:extLst>
          </p:cNvPr>
          <p:cNvPicPr>
            <a:picLocks noChangeAspect="1"/>
          </p:cNvPicPr>
          <p:nvPr/>
        </p:nvPicPr>
        <p:blipFill>
          <a:blip r:embed="rId3"/>
          <a:stretch>
            <a:fillRect/>
          </a:stretch>
        </p:blipFill>
        <p:spPr>
          <a:xfrm>
            <a:off x="7921195" y="3720929"/>
            <a:ext cx="4051730" cy="2984672"/>
          </a:xfrm>
          <a:prstGeom prst="rect">
            <a:avLst/>
          </a:prstGeom>
        </p:spPr>
      </p:pic>
      <p:pic>
        <p:nvPicPr>
          <p:cNvPr id="6" name="Picture 5">
            <a:extLst>
              <a:ext uri="{FF2B5EF4-FFF2-40B4-BE49-F238E27FC236}">
                <a16:creationId xmlns:a16="http://schemas.microsoft.com/office/drawing/2014/main" id="{EC7504C3-3366-41AE-892F-1F5CECFEDCDD}"/>
              </a:ext>
            </a:extLst>
          </p:cNvPr>
          <p:cNvPicPr>
            <a:picLocks noChangeAspect="1"/>
          </p:cNvPicPr>
          <p:nvPr/>
        </p:nvPicPr>
        <p:blipFill rotWithShape="1">
          <a:blip r:embed="rId4"/>
          <a:srcRect l="10733" r="15285"/>
          <a:stretch/>
        </p:blipFill>
        <p:spPr>
          <a:xfrm>
            <a:off x="8029575" y="152399"/>
            <a:ext cx="3943350" cy="3331389"/>
          </a:xfrm>
          <a:prstGeom prst="rect">
            <a:avLst/>
          </a:prstGeom>
        </p:spPr>
      </p:pic>
      <p:sp>
        <p:nvSpPr>
          <p:cNvPr id="3" name="Rectangle 2">
            <a:extLst>
              <a:ext uri="{FF2B5EF4-FFF2-40B4-BE49-F238E27FC236}">
                <a16:creationId xmlns:a16="http://schemas.microsoft.com/office/drawing/2014/main" id="{623F2D6A-80BF-4146-8238-93E5D3D30298}"/>
              </a:ext>
            </a:extLst>
          </p:cNvPr>
          <p:cNvSpPr/>
          <p:nvPr/>
        </p:nvSpPr>
        <p:spPr>
          <a:xfrm>
            <a:off x="96140" y="4729162"/>
            <a:ext cx="7661973" cy="1938992"/>
          </a:xfrm>
          <a:prstGeom prst="rect">
            <a:avLst/>
          </a:prstGeom>
        </p:spPr>
        <p:txBody>
          <a:bodyPr wrap="square">
            <a:spAutoFit/>
          </a:bodyPr>
          <a:lstStyle/>
          <a:p>
            <a:r>
              <a:rPr lang="en-US" sz="2400" b="1" dirty="0"/>
              <a:t>The South China tiger is a Panthera </a:t>
            </a:r>
            <a:r>
              <a:rPr lang="en-US" sz="2400" b="1" dirty="0" err="1"/>
              <a:t>tigris</a:t>
            </a:r>
            <a:r>
              <a:rPr lang="en-US" sz="2400" b="1" dirty="0"/>
              <a:t> </a:t>
            </a:r>
            <a:r>
              <a:rPr lang="en-US" sz="2400" b="1" dirty="0" err="1"/>
              <a:t>tigris</a:t>
            </a:r>
            <a:r>
              <a:rPr lang="en-US" sz="2400" b="1" dirty="0"/>
              <a:t> population in southern China. The most critically endangered species of tiger and one of the 10 most endangered animals in the world, as  there are thought to be less than 20 South China tigers left in the wild.</a:t>
            </a:r>
          </a:p>
        </p:txBody>
      </p:sp>
      <p:sp>
        <p:nvSpPr>
          <p:cNvPr id="7" name="TextBox 6">
            <a:extLst>
              <a:ext uri="{FF2B5EF4-FFF2-40B4-BE49-F238E27FC236}">
                <a16:creationId xmlns:a16="http://schemas.microsoft.com/office/drawing/2014/main" id="{5A001DB6-FAEC-4F60-B232-A70F5C5F6F64}"/>
              </a:ext>
            </a:extLst>
          </p:cNvPr>
          <p:cNvSpPr txBox="1"/>
          <p:nvPr/>
        </p:nvSpPr>
        <p:spPr>
          <a:xfrm>
            <a:off x="4694334" y="737016"/>
            <a:ext cx="2803332" cy="523220"/>
          </a:xfrm>
          <a:prstGeom prst="rect">
            <a:avLst/>
          </a:prstGeom>
          <a:noFill/>
        </p:spPr>
        <p:txBody>
          <a:bodyPr wrap="none" rtlCol="0">
            <a:spAutoFit/>
          </a:bodyPr>
          <a:lstStyle/>
          <a:p>
            <a:r>
              <a:rPr lang="en-US" sz="2800" b="1" dirty="0"/>
              <a:t>South China Tiger</a:t>
            </a:r>
          </a:p>
        </p:txBody>
      </p:sp>
      <p:sp>
        <p:nvSpPr>
          <p:cNvPr id="2" name="TextBox 1">
            <a:extLst>
              <a:ext uri="{FF2B5EF4-FFF2-40B4-BE49-F238E27FC236}">
                <a16:creationId xmlns:a16="http://schemas.microsoft.com/office/drawing/2014/main" id="{E45C536A-9290-41FB-9323-30233D9FF71A}"/>
              </a:ext>
            </a:extLst>
          </p:cNvPr>
          <p:cNvSpPr txBox="1"/>
          <p:nvPr/>
        </p:nvSpPr>
        <p:spPr>
          <a:xfrm>
            <a:off x="168901" y="4082830"/>
            <a:ext cx="1401346" cy="646331"/>
          </a:xfrm>
          <a:prstGeom prst="rect">
            <a:avLst/>
          </a:prstGeom>
          <a:solidFill>
            <a:srgbClr val="FFC000"/>
          </a:solidFill>
        </p:spPr>
        <p:txBody>
          <a:bodyPr wrap="none" rtlCol="0">
            <a:spAutoFit/>
          </a:bodyPr>
          <a:lstStyle/>
          <a:p>
            <a:r>
              <a:rPr lang="en-US" dirty="0"/>
              <a:t>                       </a:t>
            </a:r>
          </a:p>
          <a:p>
            <a:endParaRPr lang="en-US" dirty="0"/>
          </a:p>
        </p:txBody>
      </p:sp>
    </p:spTree>
    <p:extLst>
      <p:ext uri="{BB962C8B-B14F-4D97-AF65-F5344CB8AC3E}">
        <p14:creationId xmlns:p14="http://schemas.microsoft.com/office/powerpoint/2010/main" val="1095934233"/>
      </p:ext>
    </p:extLst>
  </p:cSld>
  <p:clrMapOvr>
    <a:masterClrMapping/>
  </p:clrMapOvr>
  <mc:AlternateContent xmlns:mc="http://schemas.openxmlformats.org/markup-compatibility/2006">
    <mc:Choice xmlns:p14="http://schemas.microsoft.com/office/powerpoint/2010/main" Requires="p14">
      <p:transition spd="slow" p14:dur="1500" advTm="18000">
        <p14:glitter pattern="hexagon"/>
      </p:transition>
    </mc:Choice>
    <mc:Fallback>
      <p:transition spd="slow"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9000"/>
                            </p:stCondLst>
                            <p:childTnLst>
                              <p:par>
                                <p:cTn id="10" presetID="6" presetClass="entr" presetSubtype="16" fill="hold" grpId="0" nodeType="after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45507D-1F13-4B2F-8734-B1DB57AEC48F}"/>
              </a:ext>
            </a:extLst>
          </p:cNvPr>
          <p:cNvSpPr/>
          <p:nvPr/>
        </p:nvSpPr>
        <p:spPr>
          <a:xfrm>
            <a:off x="5107268" y="3244334"/>
            <a:ext cx="1974258" cy="369332"/>
          </a:xfrm>
          <a:prstGeom prst="rect">
            <a:avLst/>
          </a:prstGeom>
        </p:spPr>
        <p:txBody>
          <a:bodyPr wrap="none">
            <a:spAutoFit/>
          </a:bodyPr>
          <a:lstStyle/>
          <a:p>
            <a:r>
              <a:rPr lang="en-US" dirty="0"/>
              <a:t>Sumatran Elephant</a:t>
            </a:r>
          </a:p>
        </p:txBody>
      </p:sp>
      <p:pic>
        <p:nvPicPr>
          <p:cNvPr id="3" name="Picture 2">
            <a:extLst>
              <a:ext uri="{FF2B5EF4-FFF2-40B4-BE49-F238E27FC236}">
                <a16:creationId xmlns:a16="http://schemas.microsoft.com/office/drawing/2014/main" id="{BC778852-8288-431A-A395-FEE8D555F815}"/>
              </a:ext>
            </a:extLst>
          </p:cNvPr>
          <p:cNvPicPr>
            <a:picLocks noChangeAspect="1"/>
          </p:cNvPicPr>
          <p:nvPr/>
        </p:nvPicPr>
        <p:blipFill>
          <a:blip r:embed="rId2"/>
          <a:stretch>
            <a:fillRect/>
          </a:stretch>
        </p:blipFill>
        <p:spPr>
          <a:xfrm>
            <a:off x="304800" y="214312"/>
            <a:ext cx="6953250" cy="4943475"/>
          </a:xfrm>
          <a:prstGeom prst="rect">
            <a:avLst/>
          </a:prstGeom>
        </p:spPr>
      </p:pic>
      <p:pic>
        <p:nvPicPr>
          <p:cNvPr id="4" name="Picture 3">
            <a:extLst>
              <a:ext uri="{FF2B5EF4-FFF2-40B4-BE49-F238E27FC236}">
                <a16:creationId xmlns:a16="http://schemas.microsoft.com/office/drawing/2014/main" id="{A1A30856-D061-4A83-B54B-A44AC6AE9C3C}"/>
              </a:ext>
            </a:extLst>
          </p:cNvPr>
          <p:cNvPicPr>
            <a:picLocks noChangeAspect="1"/>
          </p:cNvPicPr>
          <p:nvPr/>
        </p:nvPicPr>
        <p:blipFill>
          <a:blip r:embed="rId3"/>
          <a:stretch>
            <a:fillRect/>
          </a:stretch>
        </p:blipFill>
        <p:spPr>
          <a:xfrm>
            <a:off x="8073994" y="114299"/>
            <a:ext cx="3810000" cy="3771900"/>
          </a:xfrm>
          <a:prstGeom prst="rect">
            <a:avLst/>
          </a:prstGeom>
        </p:spPr>
      </p:pic>
      <p:pic>
        <p:nvPicPr>
          <p:cNvPr id="5" name="Picture 4">
            <a:extLst>
              <a:ext uri="{FF2B5EF4-FFF2-40B4-BE49-F238E27FC236}">
                <a16:creationId xmlns:a16="http://schemas.microsoft.com/office/drawing/2014/main" id="{BA71832E-793A-40AF-85E9-DA141E12FC05}"/>
              </a:ext>
            </a:extLst>
          </p:cNvPr>
          <p:cNvPicPr>
            <a:picLocks noChangeAspect="1"/>
          </p:cNvPicPr>
          <p:nvPr/>
        </p:nvPicPr>
        <p:blipFill rotWithShape="1">
          <a:blip r:embed="rId4"/>
          <a:srcRect l="2834" r="18791" b="27759"/>
          <a:stretch/>
        </p:blipFill>
        <p:spPr>
          <a:xfrm>
            <a:off x="8131513" y="3990769"/>
            <a:ext cx="3752481" cy="2624343"/>
          </a:xfrm>
          <a:prstGeom prst="rect">
            <a:avLst/>
          </a:prstGeom>
        </p:spPr>
      </p:pic>
      <p:sp>
        <p:nvSpPr>
          <p:cNvPr id="6" name="Rectangle 5">
            <a:extLst>
              <a:ext uri="{FF2B5EF4-FFF2-40B4-BE49-F238E27FC236}">
                <a16:creationId xmlns:a16="http://schemas.microsoft.com/office/drawing/2014/main" id="{6DC5578C-8D1F-4D43-85CA-0DA162854129}"/>
              </a:ext>
            </a:extLst>
          </p:cNvPr>
          <p:cNvSpPr/>
          <p:nvPr/>
        </p:nvSpPr>
        <p:spPr>
          <a:xfrm>
            <a:off x="304800" y="5658922"/>
            <a:ext cx="3031471" cy="523220"/>
          </a:xfrm>
          <a:prstGeom prst="rect">
            <a:avLst/>
          </a:prstGeom>
        </p:spPr>
        <p:txBody>
          <a:bodyPr wrap="none">
            <a:spAutoFit/>
          </a:bodyPr>
          <a:lstStyle/>
          <a:p>
            <a:r>
              <a:rPr lang="en-US" sz="2800" b="1" dirty="0"/>
              <a:t>Sumatran Elephant</a:t>
            </a:r>
          </a:p>
        </p:txBody>
      </p:sp>
      <p:sp>
        <p:nvSpPr>
          <p:cNvPr id="7" name="Rectangle 6">
            <a:extLst>
              <a:ext uri="{FF2B5EF4-FFF2-40B4-BE49-F238E27FC236}">
                <a16:creationId xmlns:a16="http://schemas.microsoft.com/office/drawing/2014/main" id="{0421FAF0-A57B-4BDB-81C7-6742607F60E8}"/>
              </a:ext>
            </a:extLst>
          </p:cNvPr>
          <p:cNvSpPr/>
          <p:nvPr/>
        </p:nvSpPr>
        <p:spPr>
          <a:xfrm>
            <a:off x="3393790" y="5288340"/>
            <a:ext cx="4737723" cy="1569660"/>
          </a:xfrm>
          <a:prstGeom prst="rect">
            <a:avLst/>
          </a:prstGeom>
        </p:spPr>
        <p:txBody>
          <a:bodyPr wrap="square">
            <a:spAutoFit/>
          </a:bodyPr>
          <a:lstStyle/>
          <a:p>
            <a:r>
              <a:rPr lang="en-US" sz="2400" b="1" dirty="0"/>
              <a:t>One of three recognized subspecies of the Asian elephant, native to the Indonesia island of Sumatra.   About 2500 survive.</a:t>
            </a:r>
          </a:p>
        </p:txBody>
      </p:sp>
    </p:spTree>
    <p:extLst>
      <p:ext uri="{BB962C8B-B14F-4D97-AF65-F5344CB8AC3E}">
        <p14:creationId xmlns:p14="http://schemas.microsoft.com/office/powerpoint/2010/main" val="2568763181"/>
      </p:ext>
    </p:extLst>
  </p:cSld>
  <p:clrMapOvr>
    <a:masterClrMapping/>
  </p:clrMapOvr>
  <mc:AlternateContent xmlns:mc="http://schemas.openxmlformats.org/markup-compatibility/2006">
    <mc:Choice xmlns:p14="http://schemas.microsoft.com/office/powerpoint/2010/main" Requires="p14">
      <p:transition spd="slow" p14:dur="1500" advTm="18000">
        <p14:vortex dir="r"/>
      </p:transition>
    </mc:Choice>
    <mc:Fallback>
      <p:transition spd="slow"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8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9000"/>
                            </p:stCondLst>
                            <p:childTnLst>
                              <p:par>
                                <p:cTn id="12" presetID="26" presetClass="entr" presetSubtype="0" fill="hold" grpId="0" nodeType="afterEffect">
                                  <p:stCondLst>
                                    <p:cond delay="3000"/>
                                  </p:stCondLst>
                                  <p:iterate type="lt">
                                    <p:tmPct val="5000"/>
                                  </p:iterate>
                                  <p:childTnLst>
                                    <p:set>
                                      <p:cBhvr>
                                        <p:cTn id="13" dur="1" fill="hold">
                                          <p:stCondLst>
                                            <p:cond delay="0"/>
                                          </p:stCondLst>
                                        </p:cTn>
                                        <p:tgtEl>
                                          <p:spTgt spid="6"/>
                                        </p:tgtEl>
                                        <p:attrNameLst>
                                          <p:attrName>style.visibility</p:attrName>
                                        </p:attrNameLst>
                                      </p:cBhvr>
                                      <p:to>
                                        <p:strVal val="visible"/>
                                      </p:to>
                                    </p:set>
                                    <p:animEffect transition="in" filter="wipe(down)">
                                      <p:cBhvr>
                                        <p:cTn id="14" dur="290">
                                          <p:stCondLst>
                                            <p:cond delay="0"/>
                                          </p:stCondLst>
                                        </p:cTn>
                                        <p:tgtEl>
                                          <p:spTgt spid="6"/>
                                        </p:tgtEl>
                                      </p:cBhvr>
                                    </p:animEffect>
                                    <p:anim calcmode="lin" valueType="num">
                                      <p:cBhvr>
                                        <p:cTn id="15"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0" dur="13">
                                          <p:stCondLst>
                                            <p:cond delay="325"/>
                                          </p:stCondLst>
                                        </p:cTn>
                                        <p:tgtEl>
                                          <p:spTgt spid="6"/>
                                        </p:tgtEl>
                                      </p:cBhvr>
                                      <p:to x="100000" y="60000"/>
                                    </p:animScale>
                                    <p:animScale>
                                      <p:cBhvr>
                                        <p:cTn id="21" dur="83" decel="50000">
                                          <p:stCondLst>
                                            <p:cond delay="338"/>
                                          </p:stCondLst>
                                        </p:cTn>
                                        <p:tgtEl>
                                          <p:spTgt spid="6"/>
                                        </p:tgtEl>
                                      </p:cBhvr>
                                      <p:to x="100000" y="100000"/>
                                    </p:animScale>
                                    <p:animScale>
                                      <p:cBhvr>
                                        <p:cTn id="22" dur="13">
                                          <p:stCondLst>
                                            <p:cond delay="656"/>
                                          </p:stCondLst>
                                        </p:cTn>
                                        <p:tgtEl>
                                          <p:spTgt spid="6"/>
                                        </p:tgtEl>
                                      </p:cBhvr>
                                      <p:to x="100000" y="80000"/>
                                    </p:animScale>
                                    <p:animScale>
                                      <p:cBhvr>
                                        <p:cTn id="23" dur="83" decel="50000">
                                          <p:stCondLst>
                                            <p:cond delay="669"/>
                                          </p:stCondLst>
                                        </p:cTn>
                                        <p:tgtEl>
                                          <p:spTgt spid="6"/>
                                        </p:tgtEl>
                                      </p:cBhvr>
                                      <p:to x="100000" y="100000"/>
                                    </p:animScale>
                                    <p:animScale>
                                      <p:cBhvr>
                                        <p:cTn id="24" dur="13">
                                          <p:stCondLst>
                                            <p:cond delay="821"/>
                                          </p:stCondLst>
                                        </p:cTn>
                                        <p:tgtEl>
                                          <p:spTgt spid="6"/>
                                        </p:tgtEl>
                                      </p:cBhvr>
                                      <p:to x="100000" y="90000"/>
                                    </p:animScale>
                                    <p:animScale>
                                      <p:cBhvr>
                                        <p:cTn id="25" dur="83" decel="50000">
                                          <p:stCondLst>
                                            <p:cond delay="834"/>
                                          </p:stCondLst>
                                        </p:cTn>
                                        <p:tgtEl>
                                          <p:spTgt spid="6"/>
                                        </p:tgtEl>
                                      </p:cBhvr>
                                      <p:to x="100000" y="100000"/>
                                    </p:animScale>
                                    <p:animScale>
                                      <p:cBhvr>
                                        <p:cTn id="26" dur="13">
                                          <p:stCondLst>
                                            <p:cond delay="904"/>
                                          </p:stCondLst>
                                        </p:cTn>
                                        <p:tgtEl>
                                          <p:spTgt spid="6"/>
                                        </p:tgtEl>
                                      </p:cBhvr>
                                      <p:to x="100000" y="95000"/>
                                    </p:animScale>
                                    <p:animScale>
                                      <p:cBhvr>
                                        <p:cTn id="27"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FF1C9-D425-467A-9CDC-3C0092E28471}"/>
              </a:ext>
            </a:extLst>
          </p:cNvPr>
          <p:cNvSpPr/>
          <p:nvPr/>
        </p:nvSpPr>
        <p:spPr>
          <a:xfrm>
            <a:off x="1083425" y="4786103"/>
            <a:ext cx="3297506" cy="523220"/>
          </a:xfrm>
          <a:prstGeom prst="rect">
            <a:avLst/>
          </a:prstGeom>
        </p:spPr>
        <p:txBody>
          <a:bodyPr wrap="none">
            <a:spAutoFit/>
          </a:bodyPr>
          <a:lstStyle/>
          <a:p>
            <a:r>
              <a:rPr lang="en-US" sz="2800" b="1" dirty="0"/>
              <a:t>Sumatran Orangutan</a:t>
            </a:r>
          </a:p>
        </p:txBody>
      </p:sp>
      <p:pic>
        <p:nvPicPr>
          <p:cNvPr id="3" name="Picture 2">
            <a:extLst>
              <a:ext uri="{FF2B5EF4-FFF2-40B4-BE49-F238E27FC236}">
                <a16:creationId xmlns:a16="http://schemas.microsoft.com/office/drawing/2014/main" id="{561D1963-FFDD-4C77-8229-EE71B9048E0D}"/>
              </a:ext>
            </a:extLst>
          </p:cNvPr>
          <p:cNvPicPr>
            <a:picLocks noChangeAspect="1"/>
          </p:cNvPicPr>
          <p:nvPr/>
        </p:nvPicPr>
        <p:blipFill>
          <a:blip r:embed="rId2"/>
          <a:stretch>
            <a:fillRect/>
          </a:stretch>
        </p:blipFill>
        <p:spPr>
          <a:xfrm>
            <a:off x="290512" y="157162"/>
            <a:ext cx="6096000" cy="4572000"/>
          </a:xfrm>
          <a:prstGeom prst="rect">
            <a:avLst/>
          </a:prstGeom>
        </p:spPr>
      </p:pic>
      <p:pic>
        <p:nvPicPr>
          <p:cNvPr id="4" name="Picture 3">
            <a:extLst>
              <a:ext uri="{FF2B5EF4-FFF2-40B4-BE49-F238E27FC236}">
                <a16:creationId xmlns:a16="http://schemas.microsoft.com/office/drawing/2014/main" id="{3833D3A0-35C3-4DB8-A83C-A5368460A10C}"/>
              </a:ext>
            </a:extLst>
          </p:cNvPr>
          <p:cNvPicPr>
            <a:picLocks noChangeAspect="1"/>
          </p:cNvPicPr>
          <p:nvPr/>
        </p:nvPicPr>
        <p:blipFill rotWithShape="1">
          <a:blip r:embed="rId3"/>
          <a:srcRect t="835" r="4310" b="6784"/>
          <a:stretch/>
        </p:blipFill>
        <p:spPr>
          <a:xfrm>
            <a:off x="6723627" y="181629"/>
            <a:ext cx="5282792" cy="3829050"/>
          </a:xfrm>
          <a:prstGeom prst="rect">
            <a:avLst/>
          </a:prstGeom>
        </p:spPr>
      </p:pic>
      <p:sp>
        <p:nvSpPr>
          <p:cNvPr id="5" name="Rectangle 4">
            <a:extLst>
              <a:ext uri="{FF2B5EF4-FFF2-40B4-BE49-F238E27FC236}">
                <a16:creationId xmlns:a16="http://schemas.microsoft.com/office/drawing/2014/main" id="{E06F5963-0130-4774-A651-5FEE20907364}"/>
              </a:ext>
            </a:extLst>
          </p:cNvPr>
          <p:cNvSpPr/>
          <p:nvPr/>
        </p:nvSpPr>
        <p:spPr>
          <a:xfrm>
            <a:off x="4671443" y="4761846"/>
            <a:ext cx="7520557" cy="1938992"/>
          </a:xfrm>
          <a:prstGeom prst="rect">
            <a:avLst/>
          </a:prstGeom>
        </p:spPr>
        <p:txBody>
          <a:bodyPr wrap="square">
            <a:spAutoFit/>
          </a:bodyPr>
          <a:lstStyle/>
          <a:p>
            <a:r>
              <a:rPr lang="en-US" sz="2400" b="1" dirty="0"/>
              <a:t>The Sumatran orangutan is one of the three species of orangutans. Found only in the north of the Indonesian island of Sumatra, it is rarer than the Bornean orangutan but more common than the recently identified </a:t>
            </a:r>
            <a:r>
              <a:rPr lang="en-US" sz="2400" b="1" dirty="0" err="1"/>
              <a:t>Tapanuli</a:t>
            </a:r>
            <a:r>
              <a:rPr lang="en-US" sz="2400" b="1" dirty="0"/>
              <a:t> orangutan, also of Sumatra.  About 7500 remain.</a:t>
            </a:r>
          </a:p>
        </p:txBody>
      </p:sp>
    </p:spTree>
    <p:extLst>
      <p:ext uri="{BB962C8B-B14F-4D97-AF65-F5344CB8AC3E}">
        <p14:creationId xmlns:p14="http://schemas.microsoft.com/office/powerpoint/2010/main" val="2830138989"/>
      </p:ext>
    </p:extLst>
  </p:cSld>
  <p:clrMapOvr>
    <a:masterClrMapping/>
  </p:clrMapOvr>
  <mc:AlternateContent xmlns:mc="http://schemas.openxmlformats.org/markup-compatibility/2006">
    <mc:Choice xmlns:p14="http://schemas.microsoft.com/office/powerpoint/2010/main" Requires="p14">
      <p:transition spd="slow" p14:dur="1500" advTm="22000">
        <p14:vortex dir="r"/>
      </p:transition>
    </mc:Choice>
    <mc:Fallback>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6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7500"/>
                            </p:stCondLst>
                            <p:childTnLst>
                              <p:par>
                                <p:cTn id="11" presetID="42" presetClass="entr" presetSubtype="0" fill="hold" grpId="0" nodeType="afterEffect">
                                  <p:stCondLst>
                                    <p:cond delay="2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1000"/>
                            </p:stCondLst>
                            <p:childTnLst>
                              <p:par>
                                <p:cTn id="17" presetID="20" presetClass="entr" presetSubtype="0" fill="hold" nodeType="afterEffect">
                                  <p:stCondLst>
                                    <p:cond delay="25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edge">
                                      <p:cBhvr>
                                        <p:cTn id="1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FF8A22-4720-4A9F-9D4E-C666977922E5}"/>
              </a:ext>
            </a:extLst>
          </p:cNvPr>
          <p:cNvSpPr/>
          <p:nvPr/>
        </p:nvSpPr>
        <p:spPr>
          <a:xfrm>
            <a:off x="2389251" y="3830121"/>
            <a:ext cx="2577950" cy="523220"/>
          </a:xfrm>
          <a:prstGeom prst="rect">
            <a:avLst/>
          </a:prstGeom>
        </p:spPr>
        <p:txBody>
          <a:bodyPr wrap="none">
            <a:spAutoFit/>
          </a:bodyPr>
          <a:lstStyle/>
          <a:p>
            <a:r>
              <a:rPr lang="en-US" sz="2800" b="1" dirty="0"/>
              <a:t>Sumatran Rhino</a:t>
            </a:r>
          </a:p>
        </p:txBody>
      </p:sp>
      <p:pic>
        <p:nvPicPr>
          <p:cNvPr id="3" name="Picture 2">
            <a:extLst>
              <a:ext uri="{FF2B5EF4-FFF2-40B4-BE49-F238E27FC236}">
                <a16:creationId xmlns:a16="http://schemas.microsoft.com/office/drawing/2014/main" id="{D20E4BF7-71F6-404E-A2B5-22441825A742}"/>
              </a:ext>
            </a:extLst>
          </p:cNvPr>
          <p:cNvPicPr>
            <a:picLocks noChangeAspect="1"/>
          </p:cNvPicPr>
          <p:nvPr/>
        </p:nvPicPr>
        <p:blipFill rotWithShape="1">
          <a:blip r:embed="rId2"/>
          <a:srcRect b="19760"/>
          <a:stretch/>
        </p:blipFill>
        <p:spPr>
          <a:xfrm>
            <a:off x="252286" y="319087"/>
            <a:ext cx="7400297" cy="3381376"/>
          </a:xfrm>
          <a:prstGeom prst="rect">
            <a:avLst/>
          </a:prstGeom>
        </p:spPr>
      </p:pic>
      <p:pic>
        <p:nvPicPr>
          <p:cNvPr id="4" name="Picture 3">
            <a:extLst>
              <a:ext uri="{FF2B5EF4-FFF2-40B4-BE49-F238E27FC236}">
                <a16:creationId xmlns:a16="http://schemas.microsoft.com/office/drawing/2014/main" id="{05FD7BF7-02E7-4FBF-BEB7-BE25F48BA9CD}"/>
              </a:ext>
            </a:extLst>
          </p:cNvPr>
          <p:cNvPicPr>
            <a:picLocks noChangeAspect="1"/>
          </p:cNvPicPr>
          <p:nvPr/>
        </p:nvPicPr>
        <p:blipFill>
          <a:blip r:embed="rId3"/>
          <a:stretch>
            <a:fillRect/>
          </a:stretch>
        </p:blipFill>
        <p:spPr>
          <a:xfrm>
            <a:off x="7778259" y="319087"/>
            <a:ext cx="4016932" cy="5029199"/>
          </a:xfrm>
          <a:prstGeom prst="rect">
            <a:avLst/>
          </a:prstGeom>
        </p:spPr>
      </p:pic>
      <p:sp>
        <p:nvSpPr>
          <p:cNvPr id="5" name="Rectangle 4">
            <a:extLst>
              <a:ext uri="{FF2B5EF4-FFF2-40B4-BE49-F238E27FC236}">
                <a16:creationId xmlns:a16="http://schemas.microsoft.com/office/drawing/2014/main" id="{E9B36175-799B-4095-807B-B510556743C3}"/>
              </a:ext>
            </a:extLst>
          </p:cNvPr>
          <p:cNvSpPr/>
          <p:nvPr/>
        </p:nvSpPr>
        <p:spPr>
          <a:xfrm>
            <a:off x="252285" y="4353341"/>
            <a:ext cx="7525973" cy="1938992"/>
          </a:xfrm>
          <a:prstGeom prst="rect">
            <a:avLst/>
          </a:prstGeom>
        </p:spPr>
        <p:txBody>
          <a:bodyPr wrap="square">
            <a:spAutoFit/>
          </a:bodyPr>
          <a:lstStyle/>
          <a:p>
            <a:r>
              <a:rPr lang="en-US" sz="2400" b="1" dirty="0"/>
              <a:t>The Sumatran rhinoceros, also known as the hairy rhinoceros or Asian two-horned rhinoceros, is a rare member of the family </a:t>
            </a:r>
            <a:r>
              <a:rPr lang="en-US" sz="2400" b="1" dirty="0" err="1"/>
              <a:t>Rhinocerotidae</a:t>
            </a:r>
            <a:r>
              <a:rPr lang="en-US" sz="2400" b="1" dirty="0"/>
              <a:t> and one of five extant species of rhinoceros. It is the only extant species of the genus </a:t>
            </a:r>
            <a:r>
              <a:rPr lang="en-US" sz="2400" b="1" dirty="0" err="1"/>
              <a:t>Dicerorhinus</a:t>
            </a:r>
            <a:r>
              <a:rPr lang="en-US" sz="2400" b="1" dirty="0"/>
              <a:t>.  About 80 remain in the wild.</a:t>
            </a:r>
          </a:p>
        </p:txBody>
      </p:sp>
    </p:spTree>
    <p:extLst>
      <p:ext uri="{BB962C8B-B14F-4D97-AF65-F5344CB8AC3E}">
        <p14:creationId xmlns:p14="http://schemas.microsoft.com/office/powerpoint/2010/main" val="1157235604"/>
      </p:ext>
    </p:extLst>
  </p:cSld>
  <p:clrMapOvr>
    <a:masterClrMapping/>
  </p:clrMapOvr>
  <mc:AlternateContent xmlns:mc="http://schemas.openxmlformats.org/markup-compatibility/2006">
    <mc:Choice xmlns:p14="http://schemas.microsoft.com/office/powerpoint/2010/main" Requires="p14">
      <p:transition spd="slow" p14:dur="1500" advTm="22000">
        <p14:shred/>
      </p:transition>
    </mc:Choice>
    <mc:Fallback>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7000"/>
                            </p:stCondLst>
                            <p:childTnLst>
                              <p:par>
                                <p:cTn id="9" presetID="16" presetClass="entr" presetSubtype="21"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childTnLst>
                          </p:cTn>
                        </p:par>
                        <p:par>
                          <p:cTn id="12" fill="hold">
                            <p:stCondLst>
                              <p:cond delay="10000"/>
                            </p:stCondLst>
                            <p:childTnLst>
                              <p:par>
                                <p:cTn id="13" presetID="6" presetClass="entr" presetSubtype="16" fill="hold" nodeType="afterEffect">
                                  <p:stCondLst>
                                    <p:cond delay="30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ircle(in)">
                                      <p:cBhvr>
                                        <p:cTn id="15"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1D08D7-3C7A-43D6-BC72-66C0A860F005}"/>
              </a:ext>
            </a:extLst>
          </p:cNvPr>
          <p:cNvSpPr/>
          <p:nvPr/>
        </p:nvSpPr>
        <p:spPr>
          <a:xfrm>
            <a:off x="1996412" y="4663019"/>
            <a:ext cx="2399375" cy="523220"/>
          </a:xfrm>
          <a:prstGeom prst="rect">
            <a:avLst/>
          </a:prstGeom>
        </p:spPr>
        <p:txBody>
          <a:bodyPr wrap="none">
            <a:spAutoFit/>
          </a:bodyPr>
          <a:lstStyle/>
          <a:p>
            <a:r>
              <a:rPr lang="en-US" sz="2800" b="1" dirty="0"/>
              <a:t>Sumatran tiger</a:t>
            </a:r>
          </a:p>
        </p:txBody>
      </p:sp>
      <p:pic>
        <p:nvPicPr>
          <p:cNvPr id="3" name="Picture 2">
            <a:extLst>
              <a:ext uri="{FF2B5EF4-FFF2-40B4-BE49-F238E27FC236}">
                <a16:creationId xmlns:a16="http://schemas.microsoft.com/office/drawing/2014/main" id="{FBEE8F41-4411-4CC1-B296-C333AAABCD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7900988" y="105867"/>
            <a:ext cx="3852862" cy="4106340"/>
          </a:xfrm>
          <a:prstGeom prst="rect">
            <a:avLst/>
          </a:prstGeom>
        </p:spPr>
      </p:pic>
      <p:pic>
        <p:nvPicPr>
          <p:cNvPr id="4" name="Picture 3">
            <a:extLst>
              <a:ext uri="{FF2B5EF4-FFF2-40B4-BE49-F238E27FC236}">
                <a16:creationId xmlns:a16="http://schemas.microsoft.com/office/drawing/2014/main" id="{AB5250E0-917B-407F-9C33-45EF4FC6E144}"/>
              </a:ext>
            </a:extLst>
          </p:cNvPr>
          <p:cNvPicPr>
            <a:picLocks noChangeAspect="1"/>
          </p:cNvPicPr>
          <p:nvPr/>
        </p:nvPicPr>
        <p:blipFill>
          <a:blip r:embed="rId4"/>
          <a:stretch>
            <a:fillRect/>
          </a:stretch>
        </p:blipFill>
        <p:spPr>
          <a:xfrm>
            <a:off x="200025" y="14819"/>
            <a:ext cx="6191250" cy="4648200"/>
          </a:xfrm>
          <a:prstGeom prst="rect">
            <a:avLst/>
          </a:prstGeom>
        </p:spPr>
      </p:pic>
      <p:sp>
        <p:nvSpPr>
          <p:cNvPr id="5" name="Rectangle 4">
            <a:extLst>
              <a:ext uri="{FF2B5EF4-FFF2-40B4-BE49-F238E27FC236}">
                <a16:creationId xmlns:a16="http://schemas.microsoft.com/office/drawing/2014/main" id="{D311F0E5-9D52-4AB9-9DA5-E3F81A4F88E2}"/>
              </a:ext>
            </a:extLst>
          </p:cNvPr>
          <p:cNvSpPr/>
          <p:nvPr/>
        </p:nvSpPr>
        <p:spPr>
          <a:xfrm>
            <a:off x="5905500" y="4981901"/>
            <a:ext cx="6096000" cy="1200329"/>
          </a:xfrm>
          <a:prstGeom prst="rect">
            <a:avLst/>
          </a:prstGeom>
        </p:spPr>
        <p:txBody>
          <a:bodyPr>
            <a:spAutoFit/>
          </a:bodyPr>
          <a:lstStyle/>
          <a:p>
            <a:r>
              <a:rPr lang="en-US" sz="2400" b="1" dirty="0"/>
              <a:t>The Sumatran tiger is a Panthera </a:t>
            </a:r>
            <a:r>
              <a:rPr lang="en-US" sz="2400" b="1" dirty="0" err="1"/>
              <a:t>tigris</a:t>
            </a:r>
            <a:r>
              <a:rPr lang="en-US" sz="2400" b="1" dirty="0"/>
              <a:t> </a:t>
            </a:r>
            <a:r>
              <a:rPr lang="en-US" sz="2400" b="1" dirty="0" err="1"/>
              <a:t>sondaica</a:t>
            </a:r>
            <a:r>
              <a:rPr lang="en-US" sz="2400" b="1" dirty="0"/>
              <a:t> population in the Indonesian island of Sumatra.   About 500 remain in the wild.</a:t>
            </a:r>
          </a:p>
        </p:txBody>
      </p:sp>
    </p:spTree>
    <p:extLst>
      <p:ext uri="{BB962C8B-B14F-4D97-AF65-F5344CB8AC3E}">
        <p14:creationId xmlns:p14="http://schemas.microsoft.com/office/powerpoint/2010/main" val="800672723"/>
      </p:ext>
    </p:extLst>
  </p:cSld>
  <p:clrMapOvr>
    <a:masterClrMapping/>
  </p:clrMapOvr>
  <p:transition spd="slow" advTm="19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600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1000"/>
                                        <p:tgtEl>
                                          <p:spTgt spid="3"/>
                                        </p:tgtEl>
                                      </p:cBhvr>
                                    </p:animEffect>
                                  </p:childTnLst>
                                </p:cTn>
                              </p:par>
                            </p:childTnLst>
                          </p:cTn>
                        </p:par>
                        <p:par>
                          <p:cTn id="8" fill="hold">
                            <p:stCondLst>
                              <p:cond delay="7000"/>
                            </p:stCondLst>
                            <p:childTnLst>
                              <p:par>
                                <p:cTn id="9" presetID="31" presetClass="entr" presetSubtype="0" fill="hold" grpId="0" nodeType="afterEffect">
                                  <p:stCondLst>
                                    <p:cond delay="3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11000"/>
                            </p:stCondLst>
                            <p:childTnLst>
                              <p:par>
                                <p:cTn id="16" presetID="55" presetClass="entr" presetSubtype="0" fill="hold" nodeType="afterEffect">
                                  <p:stCondLst>
                                    <p:cond delay="200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1BCD5-A948-4198-9C3B-0F557BC4B6A4}"/>
              </a:ext>
            </a:extLst>
          </p:cNvPr>
          <p:cNvSpPr/>
          <p:nvPr/>
        </p:nvSpPr>
        <p:spPr>
          <a:xfrm>
            <a:off x="700070" y="5935146"/>
            <a:ext cx="3857659" cy="523220"/>
          </a:xfrm>
          <a:prstGeom prst="rect">
            <a:avLst/>
          </a:prstGeom>
        </p:spPr>
        <p:txBody>
          <a:bodyPr wrap="none">
            <a:spAutoFit/>
          </a:bodyPr>
          <a:lstStyle/>
          <a:p>
            <a:r>
              <a:rPr lang="en-US" sz="2800" b="1" dirty="0"/>
              <a:t>Western Lowland Gorilla</a:t>
            </a:r>
          </a:p>
        </p:txBody>
      </p:sp>
      <p:pic>
        <p:nvPicPr>
          <p:cNvPr id="4" name="Picture 3">
            <a:extLst>
              <a:ext uri="{FF2B5EF4-FFF2-40B4-BE49-F238E27FC236}">
                <a16:creationId xmlns:a16="http://schemas.microsoft.com/office/drawing/2014/main" id="{8C845428-66E2-4D07-8B3E-071F8815F7A8}"/>
              </a:ext>
            </a:extLst>
          </p:cNvPr>
          <p:cNvPicPr>
            <a:picLocks noChangeAspect="1"/>
          </p:cNvPicPr>
          <p:nvPr/>
        </p:nvPicPr>
        <p:blipFill rotWithShape="1">
          <a:blip r:embed="rId2"/>
          <a:srcRect l="9062" t="5217" r="13593"/>
          <a:stretch/>
        </p:blipFill>
        <p:spPr>
          <a:xfrm>
            <a:off x="271463" y="157162"/>
            <a:ext cx="4714875" cy="5777984"/>
          </a:xfrm>
          <a:prstGeom prst="rect">
            <a:avLst/>
          </a:prstGeom>
        </p:spPr>
      </p:pic>
      <p:pic>
        <p:nvPicPr>
          <p:cNvPr id="6" name="Picture 5">
            <a:extLst>
              <a:ext uri="{FF2B5EF4-FFF2-40B4-BE49-F238E27FC236}">
                <a16:creationId xmlns:a16="http://schemas.microsoft.com/office/drawing/2014/main" id="{B9E0A5CF-3697-422D-AB35-DB4772563B65}"/>
              </a:ext>
            </a:extLst>
          </p:cNvPr>
          <p:cNvPicPr>
            <a:picLocks noChangeAspect="1"/>
          </p:cNvPicPr>
          <p:nvPr/>
        </p:nvPicPr>
        <p:blipFill>
          <a:blip r:embed="rId3"/>
          <a:stretch>
            <a:fillRect/>
          </a:stretch>
        </p:blipFill>
        <p:spPr>
          <a:xfrm>
            <a:off x="5205412" y="2571750"/>
            <a:ext cx="3400425" cy="4286250"/>
          </a:xfrm>
          <a:prstGeom prst="rect">
            <a:avLst/>
          </a:prstGeom>
        </p:spPr>
      </p:pic>
      <p:pic>
        <p:nvPicPr>
          <p:cNvPr id="7" name="Picture 6">
            <a:extLst>
              <a:ext uri="{FF2B5EF4-FFF2-40B4-BE49-F238E27FC236}">
                <a16:creationId xmlns:a16="http://schemas.microsoft.com/office/drawing/2014/main" id="{0DD09B78-DF53-4272-83DF-74ABDBDF6A94}"/>
              </a:ext>
            </a:extLst>
          </p:cNvPr>
          <p:cNvPicPr>
            <a:picLocks noChangeAspect="1"/>
          </p:cNvPicPr>
          <p:nvPr/>
        </p:nvPicPr>
        <p:blipFill rotWithShape="1">
          <a:blip r:embed="rId4"/>
          <a:srcRect l="4939" t="8837" r="15201" b="17558"/>
          <a:stretch/>
        </p:blipFill>
        <p:spPr>
          <a:xfrm>
            <a:off x="7941470" y="157162"/>
            <a:ext cx="4100513" cy="2507850"/>
          </a:xfrm>
          <a:prstGeom prst="rect">
            <a:avLst/>
          </a:prstGeom>
        </p:spPr>
      </p:pic>
      <p:sp>
        <p:nvSpPr>
          <p:cNvPr id="3" name="Rectangle 2">
            <a:extLst>
              <a:ext uri="{FF2B5EF4-FFF2-40B4-BE49-F238E27FC236}">
                <a16:creationId xmlns:a16="http://schemas.microsoft.com/office/drawing/2014/main" id="{7D86B319-1464-4963-A0B8-B8B326525B73}"/>
              </a:ext>
            </a:extLst>
          </p:cNvPr>
          <p:cNvSpPr/>
          <p:nvPr/>
        </p:nvSpPr>
        <p:spPr>
          <a:xfrm>
            <a:off x="8727283" y="2905720"/>
            <a:ext cx="3314700" cy="3416320"/>
          </a:xfrm>
          <a:prstGeom prst="rect">
            <a:avLst/>
          </a:prstGeom>
        </p:spPr>
        <p:txBody>
          <a:bodyPr wrap="square">
            <a:spAutoFit/>
          </a:bodyPr>
          <a:lstStyle/>
          <a:p>
            <a:r>
              <a:rPr lang="en-US" sz="2400" b="1" dirty="0"/>
              <a:t>The western lowland gorilla is one of two subspecies of the western gorilla that lives in montane, primary and secondary forests and lowland swamps in central Africa.  About 95,000 are left.</a:t>
            </a:r>
          </a:p>
        </p:txBody>
      </p:sp>
    </p:spTree>
    <p:extLst>
      <p:ext uri="{BB962C8B-B14F-4D97-AF65-F5344CB8AC3E}">
        <p14:creationId xmlns:p14="http://schemas.microsoft.com/office/powerpoint/2010/main" val="3850913438"/>
      </p:ext>
    </p:extLst>
  </p:cSld>
  <p:clrMapOvr>
    <a:masterClrMapping/>
  </p:clrMapOvr>
  <mc:AlternateContent xmlns:mc="http://schemas.openxmlformats.org/markup-compatibility/2006">
    <mc:Choice xmlns:p14="http://schemas.microsoft.com/office/powerpoint/2010/main" Requires="p14">
      <p:transition spd="slow" p14:dur="1250" advTm="20000">
        <p14:flythrough/>
      </p:transition>
    </mc:Choice>
    <mc:Fallback>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6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7000"/>
                            </p:stCondLst>
                            <p:childTnLst>
                              <p:par>
                                <p:cTn id="10" presetID="45" presetClass="entr" presetSubtype="0" fill="hold" grpId="0" nodeType="afterEffect">
                                  <p:stCondLst>
                                    <p:cond delay="3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ppt_w</p:attrName>
                                        </p:attrNameLst>
                                      </p:cBhvr>
                                      <p:tavLst>
                                        <p:tav tm="0" fmla="#ppt_w*sin(2.5*pi*$)">
                                          <p:val>
                                            <p:fltVal val="0"/>
                                          </p:val>
                                        </p:tav>
                                        <p:tav tm="100000">
                                          <p:val>
                                            <p:fltVal val="1"/>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childTnLst>
                          </p:cTn>
                        </p:par>
                        <p:par>
                          <p:cTn id="15" fill="hold">
                            <p:stCondLst>
                              <p:cond delay="11000"/>
                            </p:stCondLst>
                            <p:childTnLst>
                              <p:par>
                                <p:cTn id="16" presetID="6" presetClass="entr" presetSubtype="16" fill="hold" nodeType="afterEffect">
                                  <p:stCondLst>
                                    <p:cond delay="25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932D1E-9A59-40F7-A924-EF64E637E655}"/>
              </a:ext>
            </a:extLst>
          </p:cNvPr>
          <p:cNvSpPr/>
          <p:nvPr/>
        </p:nvSpPr>
        <p:spPr>
          <a:xfrm>
            <a:off x="1393179" y="3429000"/>
            <a:ext cx="3791872" cy="523220"/>
          </a:xfrm>
          <a:prstGeom prst="rect">
            <a:avLst/>
          </a:prstGeom>
        </p:spPr>
        <p:txBody>
          <a:bodyPr wrap="none">
            <a:spAutoFit/>
          </a:bodyPr>
          <a:lstStyle/>
          <a:p>
            <a:r>
              <a:rPr lang="en-US" sz="2800" b="1" dirty="0"/>
              <a:t>Yangtze Finless Porpoise</a:t>
            </a:r>
          </a:p>
        </p:txBody>
      </p:sp>
      <p:pic>
        <p:nvPicPr>
          <p:cNvPr id="3" name="Picture 2">
            <a:extLst>
              <a:ext uri="{FF2B5EF4-FFF2-40B4-BE49-F238E27FC236}">
                <a16:creationId xmlns:a16="http://schemas.microsoft.com/office/drawing/2014/main" id="{693FB2B5-4779-45C4-ACFA-98F840ADACA1}"/>
              </a:ext>
            </a:extLst>
          </p:cNvPr>
          <p:cNvPicPr>
            <a:picLocks noChangeAspect="1"/>
          </p:cNvPicPr>
          <p:nvPr/>
        </p:nvPicPr>
        <p:blipFill rotWithShape="1">
          <a:blip r:embed="rId2"/>
          <a:srcRect t="10361" r="6822"/>
          <a:stretch/>
        </p:blipFill>
        <p:spPr>
          <a:xfrm>
            <a:off x="161925" y="371894"/>
            <a:ext cx="5667376" cy="2914231"/>
          </a:xfrm>
          <a:prstGeom prst="rect">
            <a:avLst/>
          </a:prstGeom>
        </p:spPr>
      </p:pic>
      <p:pic>
        <p:nvPicPr>
          <p:cNvPr id="4" name="Picture 3">
            <a:extLst>
              <a:ext uri="{FF2B5EF4-FFF2-40B4-BE49-F238E27FC236}">
                <a16:creationId xmlns:a16="http://schemas.microsoft.com/office/drawing/2014/main" id="{431923CD-99D5-4BEC-BAA8-01685B4CE325}"/>
              </a:ext>
            </a:extLst>
          </p:cNvPr>
          <p:cNvPicPr>
            <a:picLocks noChangeAspect="1"/>
          </p:cNvPicPr>
          <p:nvPr/>
        </p:nvPicPr>
        <p:blipFill rotWithShape="1">
          <a:blip r:embed="rId3"/>
          <a:srcRect l="6397" t="9635" r="10108"/>
          <a:stretch/>
        </p:blipFill>
        <p:spPr>
          <a:xfrm>
            <a:off x="5951507" y="412933"/>
            <a:ext cx="6078569" cy="3700462"/>
          </a:xfrm>
          <a:prstGeom prst="rect">
            <a:avLst/>
          </a:prstGeom>
        </p:spPr>
      </p:pic>
      <p:sp>
        <p:nvSpPr>
          <p:cNvPr id="5" name="Rectangle 4">
            <a:extLst>
              <a:ext uri="{FF2B5EF4-FFF2-40B4-BE49-F238E27FC236}">
                <a16:creationId xmlns:a16="http://schemas.microsoft.com/office/drawing/2014/main" id="{52E2A071-2B5E-41ED-ABE7-BC79097AE52F}"/>
              </a:ext>
            </a:extLst>
          </p:cNvPr>
          <p:cNvSpPr/>
          <p:nvPr/>
        </p:nvSpPr>
        <p:spPr>
          <a:xfrm>
            <a:off x="201519" y="4733448"/>
            <a:ext cx="11788961" cy="1569660"/>
          </a:xfrm>
          <a:prstGeom prst="rect">
            <a:avLst/>
          </a:prstGeom>
        </p:spPr>
        <p:txBody>
          <a:bodyPr wrap="square">
            <a:spAutoFit/>
          </a:bodyPr>
          <a:lstStyle/>
          <a:p>
            <a:r>
              <a:rPr lang="en-US" sz="2400" b="1" dirty="0"/>
              <a:t>The Indo-Pacific finless porpoise, or finless porpoise, is one of seven porpoise species. Most of the population has been found around the Korean peninsula in the Yellow and East China Seas, although a freshwater population is found around </a:t>
            </a:r>
            <a:r>
              <a:rPr lang="en-US" sz="2400" b="1" dirty="0" err="1"/>
              <a:t>Jiuduansha</a:t>
            </a:r>
            <a:r>
              <a:rPr lang="en-US" sz="2400" b="1" dirty="0"/>
              <a:t> near Shanghai at the mouth of China's Yangtze River.   About 1000 live in the wild.</a:t>
            </a:r>
          </a:p>
        </p:txBody>
      </p:sp>
    </p:spTree>
    <p:extLst>
      <p:ext uri="{BB962C8B-B14F-4D97-AF65-F5344CB8AC3E}">
        <p14:creationId xmlns:p14="http://schemas.microsoft.com/office/powerpoint/2010/main" val="34252061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advTm="22000">
        <p15:prstTrans prst="wind"/>
      </p:transition>
    </mc:Choice>
    <mc:Fallback>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par>
                          <p:cTn id="8" fill="hold">
                            <p:stCondLst>
                              <p:cond delay="7000"/>
                            </p:stCondLst>
                            <p:childTnLst>
                              <p:par>
                                <p:cTn id="9" presetID="26" presetClass="entr" presetSubtype="0" fill="hold" grpId="0" nodeType="afterEffect">
                                  <p:stCondLst>
                                    <p:cond delay="3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90">
                                          <p:stCondLst>
                                            <p:cond delay="0"/>
                                          </p:stCondLst>
                                        </p:cTn>
                                        <p:tgtEl>
                                          <p:spTgt spid="2"/>
                                        </p:tgtEl>
                                      </p:cBhvr>
                                    </p:animEffect>
                                    <p:anim calcmode="lin" valueType="num">
                                      <p:cBhvr>
                                        <p:cTn id="12"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7" dur="13">
                                          <p:stCondLst>
                                            <p:cond delay="325"/>
                                          </p:stCondLst>
                                        </p:cTn>
                                        <p:tgtEl>
                                          <p:spTgt spid="2"/>
                                        </p:tgtEl>
                                      </p:cBhvr>
                                      <p:to x="100000" y="60000"/>
                                    </p:animScale>
                                    <p:animScale>
                                      <p:cBhvr>
                                        <p:cTn id="18" dur="83" decel="50000">
                                          <p:stCondLst>
                                            <p:cond delay="338"/>
                                          </p:stCondLst>
                                        </p:cTn>
                                        <p:tgtEl>
                                          <p:spTgt spid="2"/>
                                        </p:tgtEl>
                                      </p:cBhvr>
                                      <p:to x="100000" y="100000"/>
                                    </p:animScale>
                                    <p:animScale>
                                      <p:cBhvr>
                                        <p:cTn id="19" dur="13">
                                          <p:stCondLst>
                                            <p:cond delay="656"/>
                                          </p:stCondLst>
                                        </p:cTn>
                                        <p:tgtEl>
                                          <p:spTgt spid="2"/>
                                        </p:tgtEl>
                                      </p:cBhvr>
                                      <p:to x="100000" y="80000"/>
                                    </p:animScale>
                                    <p:animScale>
                                      <p:cBhvr>
                                        <p:cTn id="20" dur="83" decel="50000">
                                          <p:stCondLst>
                                            <p:cond delay="669"/>
                                          </p:stCondLst>
                                        </p:cTn>
                                        <p:tgtEl>
                                          <p:spTgt spid="2"/>
                                        </p:tgtEl>
                                      </p:cBhvr>
                                      <p:to x="100000" y="100000"/>
                                    </p:animScale>
                                    <p:animScale>
                                      <p:cBhvr>
                                        <p:cTn id="21" dur="13">
                                          <p:stCondLst>
                                            <p:cond delay="821"/>
                                          </p:stCondLst>
                                        </p:cTn>
                                        <p:tgtEl>
                                          <p:spTgt spid="2"/>
                                        </p:tgtEl>
                                      </p:cBhvr>
                                      <p:to x="100000" y="90000"/>
                                    </p:animScale>
                                    <p:animScale>
                                      <p:cBhvr>
                                        <p:cTn id="22" dur="83" decel="50000">
                                          <p:stCondLst>
                                            <p:cond delay="834"/>
                                          </p:stCondLst>
                                        </p:cTn>
                                        <p:tgtEl>
                                          <p:spTgt spid="2"/>
                                        </p:tgtEl>
                                      </p:cBhvr>
                                      <p:to x="100000" y="100000"/>
                                    </p:animScale>
                                    <p:animScale>
                                      <p:cBhvr>
                                        <p:cTn id="23" dur="13">
                                          <p:stCondLst>
                                            <p:cond delay="904"/>
                                          </p:stCondLst>
                                        </p:cTn>
                                        <p:tgtEl>
                                          <p:spTgt spid="2"/>
                                        </p:tgtEl>
                                      </p:cBhvr>
                                      <p:to x="100000" y="95000"/>
                                    </p:animScale>
                                    <p:animScale>
                                      <p:cBhvr>
                                        <p:cTn id="24" dur="83" decel="50000">
                                          <p:stCondLst>
                                            <p:cond delay="917"/>
                                          </p:stCondLst>
                                        </p:cTn>
                                        <p:tgtEl>
                                          <p:spTgt spid="2"/>
                                        </p:tgtEl>
                                      </p:cBhvr>
                                      <p:to x="100000" y="100000"/>
                                    </p:animScale>
                                  </p:childTnLst>
                                </p:cTn>
                              </p:par>
                            </p:childTnLst>
                          </p:cTn>
                        </p:par>
                        <p:par>
                          <p:cTn id="25" fill="hold">
                            <p:stCondLst>
                              <p:cond delay="11000"/>
                            </p:stCondLst>
                            <p:childTnLst>
                              <p:par>
                                <p:cTn id="26" presetID="6" presetClass="entr" presetSubtype="16" fill="hold" nodeType="afterEffect">
                                  <p:stCondLst>
                                    <p:cond delay="250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circle(in)">
                                      <p:cBhvr>
                                        <p:cTn id="28"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92AA7-404A-4CC9-B31D-2CB5325A23A2}"/>
              </a:ext>
            </a:extLst>
          </p:cNvPr>
          <p:cNvSpPr/>
          <p:nvPr/>
        </p:nvSpPr>
        <p:spPr>
          <a:xfrm>
            <a:off x="261937" y="3934686"/>
            <a:ext cx="7367588" cy="2677656"/>
          </a:xfrm>
          <a:prstGeom prst="rect">
            <a:avLst/>
          </a:prstGeom>
        </p:spPr>
        <p:txBody>
          <a:bodyPr wrap="square">
            <a:spAutoFit/>
          </a:bodyPr>
          <a:lstStyle/>
          <a:p>
            <a:r>
              <a:rPr lang="en-US" sz="2400" b="1" dirty="0"/>
              <a:t>In 1987, the last wild California condor was removed from the wild, and all 27 condors left in the world were being kept in breeding facilities at the Los Angeles Zoo and the San Diego Wild Animal Park.  After a successful breeding program, the California condor has been reintroduced into the wild and there are currently about 170 California Condors in captivity and 300 in the wild.</a:t>
            </a:r>
          </a:p>
        </p:txBody>
      </p:sp>
      <p:pic>
        <p:nvPicPr>
          <p:cNvPr id="3" name="Picture 2">
            <a:extLst>
              <a:ext uri="{FF2B5EF4-FFF2-40B4-BE49-F238E27FC236}">
                <a16:creationId xmlns:a16="http://schemas.microsoft.com/office/drawing/2014/main" id="{375CC4CB-4306-4705-9B1C-3BC456F0F4F2}"/>
              </a:ext>
            </a:extLst>
          </p:cNvPr>
          <p:cNvPicPr>
            <a:picLocks noChangeAspect="1"/>
          </p:cNvPicPr>
          <p:nvPr/>
        </p:nvPicPr>
        <p:blipFill>
          <a:blip r:embed="rId2"/>
          <a:stretch>
            <a:fillRect/>
          </a:stretch>
        </p:blipFill>
        <p:spPr>
          <a:xfrm>
            <a:off x="304800" y="219074"/>
            <a:ext cx="4867275" cy="3645758"/>
          </a:xfrm>
          <a:prstGeom prst="rect">
            <a:avLst/>
          </a:prstGeom>
        </p:spPr>
      </p:pic>
      <p:pic>
        <p:nvPicPr>
          <p:cNvPr id="4" name="Picture 3">
            <a:extLst>
              <a:ext uri="{FF2B5EF4-FFF2-40B4-BE49-F238E27FC236}">
                <a16:creationId xmlns:a16="http://schemas.microsoft.com/office/drawing/2014/main" id="{13A0DA22-74DD-437E-B923-DDB6CEA9D7BF}"/>
              </a:ext>
            </a:extLst>
          </p:cNvPr>
          <p:cNvPicPr>
            <a:picLocks noChangeAspect="1"/>
          </p:cNvPicPr>
          <p:nvPr/>
        </p:nvPicPr>
        <p:blipFill rotWithShape="1">
          <a:blip r:embed="rId3"/>
          <a:srcRect l="4529" b="8099"/>
          <a:stretch/>
        </p:blipFill>
        <p:spPr>
          <a:xfrm>
            <a:off x="5381627" y="219074"/>
            <a:ext cx="3276599" cy="3600375"/>
          </a:xfrm>
          <a:prstGeom prst="rect">
            <a:avLst/>
          </a:prstGeom>
        </p:spPr>
      </p:pic>
      <p:sp>
        <p:nvSpPr>
          <p:cNvPr id="5" name="Rectangle 4">
            <a:extLst>
              <a:ext uri="{FF2B5EF4-FFF2-40B4-BE49-F238E27FC236}">
                <a16:creationId xmlns:a16="http://schemas.microsoft.com/office/drawing/2014/main" id="{24E79E4B-608F-45D0-A0E9-F3B5AD208766}"/>
              </a:ext>
            </a:extLst>
          </p:cNvPr>
          <p:cNvSpPr/>
          <p:nvPr/>
        </p:nvSpPr>
        <p:spPr>
          <a:xfrm>
            <a:off x="8734424" y="746399"/>
            <a:ext cx="3152776" cy="2246769"/>
          </a:xfrm>
          <a:prstGeom prst="rect">
            <a:avLst/>
          </a:prstGeom>
        </p:spPr>
        <p:txBody>
          <a:bodyPr wrap="square">
            <a:spAutoFit/>
          </a:bodyPr>
          <a:lstStyle/>
          <a:p>
            <a:r>
              <a:rPr lang="en-US" sz="2800" b="1" dirty="0"/>
              <a:t>The </a:t>
            </a:r>
            <a:r>
              <a:rPr lang="en-US" sz="2800" b="1" u="sng" dirty="0">
                <a:highlight>
                  <a:srgbClr val="FFFF00"/>
                </a:highlight>
              </a:rPr>
              <a:t>California condor</a:t>
            </a:r>
            <a:r>
              <a:rPr lang="en-US" sz="2800" b="1" dirty="0">
                <a:highlight>
                  <a:srgbClr val="FFFF00"/>
                </a:highlight>
              </a:rPr>
              <a:t> </a:t>
            </a:r>
            <a:r>
              <a:rPr lang="en-US" sz="2800" b="1" dirty="0"/>
              <a:t>is a New World vulture, the largest North American land bird.</a:t>
            </a:r>
          </a:p>
        </p:txBody>
      </p:sp>
      <p:pic>
        <p:nvPicPr>
          <p:cNvPr id="6" name="Picture 5">
            <a:extLst>
              <a:ext uri="{FF2B5EF4-FFF2-40B4-BE49-F238E27FC236}">
                <a16:creationId xmlns:a16="http://schemas.microsoft.com/office/drawing/2014/main" id="{227117A6-D42E-4137-9D12-0CD4049A7C7D}"/>
              </a:ext>
            </a:extLst>
          </p:cNvPr>
          <p:cNvPicPr>
            <a:picLocks noChangeAspect="1"/>
          </p:cNvPicPr>
          <p:nvPr/>
        </p:nvPicPr>
        <p:blipFill rotWithShape="1">
          <a:blip r:embed="rId4"/>
          <a:srcRect r="5996"/>
          <a:stretch/>
        </p:blipFill>
        <p:spPr>
          <a:xfrm>
            <a:off x="7751831" y="3819449"/>
            <a:ext cx="4305414" cy="2978881"/>
          </a:xfrm>
          <a:prstGeom prst="rect">
            <a:avLst/>
          </a:prstGeom>
        </p:spPr>
      </p:pic>
    </p:spTree>
    <p:extLst>
      <p:ext uri="{BB962C8B-B14F-4D97-AF65-F5344CB8AC3E}">
        <p14:creationId xmlns:p14="http://schemas.microsoft.com/office/powerpoint/2010/main" val="26267994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22000">
        <p15:prstTrans prst="prestige"/>
      </p:transition>
    </mc:Choice>
    <mc:Fallback>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6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7500"/>
                            </p:stCondLst>
                            <p:childTnLst>
                              <p:par>
                                <p:cTn id="9" presetID="21" presetClass="entr" presetSubtype="1" fill="hold" grpId="0" nodeType="afterEffect">
                                  <p:stCondLst>
                                    <p:cond delay="300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085043-95F5-4476-91E1-A0231FF95E3A}"/>
              </a:ext>
            </a:extLst>
          </p:cNvPr>
          <p:cNvPicPr>
            <a:picLocks noChangeAspect="1"/>
          </p:cNvPicPr>
          <p:nvPr/>
        </p:nvPicPr>
        <p:blipFill rotWithShape="1">
          <a:blip r:embed="rId2"/>
          <a:srcRect l="6614" r="12481" b="17652"/>
          <a:stretch/>
        </p:blipFill>
        <p:spPr>
          <a:xfrm>
            <a:off x="557212" y="390016"/>
            <a:ext cx="7107219" cy="4810634"/>
          </a:xfrm>
          <a:prstGeom prst="rect">
            <a:avLst/>
          </a:prstGeom>
        </p:spPr>
      </p:pic>
      <p:pic>
        <p:nvPicPr>
          <p:cNvPr id="5" name="Picture 4">
            <a:extLst>
              <a:ext uri="{FF2B5EF4-FFF2-40B4-BE49-F238E27FC236}">
                <a16:creationId xmlns:a16="http://schemas.microsoft.com/office/drawing/2014/main" id="{960B0FD9-3E5E-4651-A9EC-43E07FF50BF7}"/>
              </a:ext>
            </a:extLst>
          </p:cNvPr>
          <p:cNvPicPr>
            <a:picLocks noChangeAspect="1"/>
          </p:cNvPicPr>
          <p:nvPr/>
        </p:nvPicPr>
        <p:blipFill rotWithShape="1">
          <a:blip r:embed="rId3"/>
          <a:srcRect r="6232"/>
          <a:stretch/>
        </p:blipFill>
        <p:spPr>
          <a:xfrm>
            <a:off x="7821594" y="390016"/>
            <a:ext cx="4108469" cy="2743200"/>
          </a:xfrm>
          <a:prstGeom prst="rect">
            <a:avLst/>
          </a:prstGeom>
        </p:spPr>
      </p:pic>
      <p:sp>
        <p:nvSpPr>
          <p:cNvPr id="6" name="TextBox 5">
            <a:extLst>
              <a:ext uri="{FF2B5EF4-FFF2-40B4-BE49-F238E27FC236}">
                <a16:creationId xmlns:a16="http://schemas.microsoft.com/office/drawing/2014/main" id="{CAACCD0A-0F97-4F34-9060-A20931942F87}"/>
              </a:ext>
            </a:extLst>
          </p:cNvPr>
          <p:cNvSpPr txBox="1"/>
          <p:nvPr/>
        </p:nvSpPr>
        <p:spPr>
          <a:xfrm>
            <a:off x="5220754" y="6206374"/>
            <a:ext cx="2600840" cy="523220"/>
          </a:xfrm>
          <a:prstGeom prst="rect">
            <a:avLst/>
          </a:prstGeom>
          <a:noFill/>
        </p:spPr>
        <p:txBody>
          <a:bodyPr wrap="none" rtlCol="0">
            <a:spAutoFit/>
          </a:bodyPr>
          <a:lstStyle/>
          <a:p>
            <a:r>
              <a:rPr lang="en-US" sz="2800" b="1" u="sng" dirty="0" err="1">
                <a:solidFill>
                  <a:srgbClr val="C00000"/>
                </a:solidFill>
              </a:rPr>
              <a:t>Armur</a:t>
            </a:r>
            <a:r>
              <a:rPr lang="en-US" sz="2800" b="1" u="sng" dirty="0">
                <a:solidFill>
                  <a:srgbClr val="C00000"/>
                </a:solidFill>
              </a:rPr>
              <a:t> Leopard </a:t>
            </a:r>
          </a:p>
        </p:txBody>
      </p:sp>
      <p:sp>
        <p:nvSpPr>
          <p:cNvPr id="2" name="Rectangle 1">
            <a:extLst>
              <a:ext uri="{FF2B5EF4-FFF2-40B4-BE49-F238E27FC236}">
                <a16:creationId xmlns:a16="http://schemas.microsoft.com/office/drawing/2014/main" id="{8C8CD9A9-00E1-40C3-83E4-780472CA61C9}"/>
              </a:ext>
            </a:extLst>
          </p:cNvPr>
          <p:cNvSpPr/>
          <p:nvPr/>
        </p:nvSpPr>
        <p:spPr>
          <a:xfrm>
            <a:off x="411994" y="5267655"/>
            <a:ext cx="6480912" cy="1200329"/>
          </a:xfrm>
          <a:prstGeom prst="rect">
            <a:avLst/>
          </a:prstGeom>
        </p:spPr>
        <p:txBody>
          <a:bodyPr wrap="square">
            <a:spAutoFit/>
          </a:bodyPr>
          <a:lstStyle/>
          <a:p>
            <a:r>
              <a:rPr lang="en-US" sz="2400" b="1" dirty="0"/>
              <a:t>Estimated 80 remaining in a small area in the Russian Province of </a:t>
            </a:r>
            <a:r>
              <a:rPr lang="en-US" sz="2400" b="1" dirty="0" err="1"/>
              <a:t>Primorsky</a:t>
            </a:r>
            <a:r>
              <a:rPr lang="en-US" sz="2400" b="1" dirty="0"/>
              <a:t> Krai, between Vladivostok and the Chinese border. </a:t>
            </a:r>
          </a:p>
        </p:txBody>
      </p:sp>
      <p:pic>
        <p:nvPicPr>
          <p:cNvPr id="3" name="Picture 2">
            <a:extLst>
              <a:ext uri="{FF2B5EF4-FFF2-40B4-BE49-F238E27FC236}">
                <a16:creationId xmlns:a16="http://schemas.microsoft.com/office/drawing/2014/main" id="{9D11753C-2BCD-4ECB-85C0-D5A61E2EFC6B}"/>
              </a:ext>
            </a:extLst>
          </p:cNvPr>
          <p:cNvPicPr>
            <a:picLocks noChangeAspect="1"/>
          </p:cNvPicPr>
          <p:nvPr/>
        </p:nvPicPr>
        <p:blipFill rotWithShape="1">
          <a:blip r:embed="rId4"/>
          <a:srcRect l="6850" r="10473"/>
          <a:stretch/>
        </p:blipFill>
        <p:spPr>
          <a:xfrm>
            <a:off x="7821594" y="3211567"/>
            <a:ext cx="4108469" cy="3216344"/>
          </a:xfrm>
          <a:prstGeom prst="rect">
            <a:avLst/>
          </a:prstGeom>
        </p:spPr>
      </p:pic>
    </p:spTree>
    <p:extLst>
      <p:ext uri="{BB962C8B-B14F-4D97-AF65-F5344CB8AC3E}">
        <p14:creationId xmlns:p14="http://schemas.microsoft.com/office/powerpoint/2010/main" val="1183493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16000">
        <p15:prstTrans prst="wind"/>
      </p:transition>
    </mc:Choice>
    <mc:Fallback xmlns="">
      <p:transition spd="slow"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900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C89DE0-9812-44AD-B7B8-0D1714EA7651}"/>
              </a:ext>
            </a:extLst>
          </p:cNvPr>
          <p:cNvSpPr/>
          <p:nvPr/>
        </p:nvSpPr>
        <p:spPr>
          <a:xfrm>
            <a:off x="3241580" y="4300538"/>
            <a:ext cx="1326710" cy="523220"/>
          </a:xfrm>
          <a:prstGeom prst="rect">
            <a:avLst/>
          </a:prstGeom>
        </p:spPr>
        <p:txBody>
          <a:bodyPr wrap="none">
            <a:spAutoFit/>
          </a:bodyPr>
          <a:lstStyle/>
          <a:p>
            <a:r>
              <a:rPr lang="en-US" sz="2800" b="1" dirty="0"/>
              <a:t>Vaquita</a:t>
            </a:r>
          </a:p>
        </p:txBody>
      </p:sp>
      <p:pic>
        <p:nvPicPr>
          <p:cNvPr id="4" name="Picture 3">
            <a:extLst>
              <a:ext uri="{FF2B5EF4-FFF2-40B4-BE49-F238E27FC236}">
                <a16:creationId xmlns:a16="http://schemas.microsoft.com/office/drawing/2014/main" id="{A4648A79-4BD1-4058-A1B3-07FA1469C9B6}"/>
              </a:ext>
            </a:extLst>
          </p:cNvPr>
          <p:cNvPicPr>
            <a:picLocks noChangeAspect="1"/>
          </p:cNvPicPr>
          <p:nvPr/>
        </p:nvPicPr>
        <p:blipFill rotWithShape="1">
          <a:blip r:embed="rId2"/>
          <a:srcRect l="385" t="18965" r="-385"/>
          <a:stretch/>
        </p:blipFill>
        <p:spPr>
          <a:xfrm>
            <a:off x="352426" y="228600"/>
            <a:ext cx="7508540" cy="4071938"/>
          </a:xfrm>
          <a:prstGeom prst="rect">
            <a:avLst/>
          </a:prstGeom>
        </p:spPr>
      </p:pic>
      <p:pic>
        <p:nvPicPr>
          <p:cNvPr id="5" name="Picture 4">
            <a:extLst>
              <a:ext uri="{FF2B5EF4-FFF2-40B4-BE49-F238E27FC236}">
                <a16:creationId xmlns:a16="http://schemas.microsoft.com/office/drawing/2014/main" id="{38C58197-FAA3-4C82-ADC5-6430BFCC592D}"/>
              </a:ext>
            </a:extLst>
          </p:cNvPr>
          <p:cNvPicPr>
            <a:picLocks noChangeAspect="1"/>
          </p:cNvPicPr>
          <p:nvPr/>
        </p:nvPicPr>
        <p:blipFill>
          <a:blip r:embed="rId3"/>
          <a:stretch>
            <a:fillRect/>
          </a:stretch>
        </p:blipFill>
        <p:spPr>
          <a:xfrm>
            <a:off x="7996237" y="228600"/>
            <a:ext cx="4000500" cy="4048125"/>
          </a:xfrm>
          <a:prstGeom prst="rect">
            <a:avLst/>
          </a:prstGeom>
        </p:spPr>
      </p:pic>
      <p:sp>
        <p:nvSpPr>
          <p:cNvPr id="3" name="Rectangle 2">
            <a:extLst>
              <a:ext uri="{FF2B5EF4-FFF2-40B4-BE49-F238E27FC236}">
                <a16:creationId xmlns:a16="http://schemas.microsoft.com/office/drawing/2014/main" id="{3CCB747B-1AC9-426C-A8FF-155E75ACE3EA}"/>
              </a:ext>
            </a:extLst>
          </p:cNvPr>
          <p:cNvSpPr/>
          <p:nvPr/>
        </p:nvSpPr>
        <p:spPr>
          <a:xfrm>
            <a:off x="193580" y="4948923"/>
            <a:ext cx="6096000" cy="1200329"/>
          </a:xfrm>
          <a:prstGeom prst="rect">
            <a:avLst/>
          </a:prstGeom>
        </p:spPr>
        <p:txBody>
          <a:bodyPr>
            <a:spAutoFit/>
          </a:bodyPr>
          <a:lstStyle/>
          <a:p>
            <a:r>
              <a:rPr lang="en-US" sz="2400" b="1" dirty="0"/>
              <a:t>The vaquita is a species of porpoise endemic to the northern part of the Gulf of California that is on the brink of extinction.</a:t>
            </a:r>
          </a:p>
        </p:txBody>
      </p:sp>
      <p:sp>
        <p:nvSpPr>
          <p:cNvPr id="6" name="Rectangle 5">
            <a:extLst>
              <a:ext uri="{FF2B5EF4-FFF2-40B4-BE49-F238E27FC236}">
                <a16:creationId xmlns:a16="http://schemas.microsoft.com/office/drawing/2014/main" id="{BEA1E6ED-863D-4557-B445-5F3B00C53849}"/>
              </a:ext>
            </a:extLst>
          </p:cNvPr>
          <p:cNvSpPr/>
          <p:nvPr/>
        </p:nvSpPr>
        <p:spPr>
          <a:xfrm>
            <a:off x="6245732" y="4562148"/>
            <a:ext cx="5866004" cy="1938992"/>
          </a:xfrm>
          <a:prstGeom prst="rect">
            <a:avLst/>
          </a:prstGeom>
        </p:spPr>
        <p:txBody>
          <a:bodyPr wrap="square">
            <a:spAutoFit/>
          </a:bodyPr>
          <a:lstStyle/>
          <a:p>
            <a:r>
              <a:rPr lang="en-US" sz="2000" b="1" dirty="0"/>
              <a:t>The population was estimated at 600 in 1997, below 100 in 2014, approximately 60 in 2015, around 30 in November 2016, and only 12-15 in March 2018, leading to the conclusion that the species will soon be extinct. A study in July 2019 concluded that the population size in autumn 2018 was about 9.</a:t>
            </a:r>
          </a:p>
        </p:txBody>
      </p:sp>
    </p:spTree>
    <p:extLst>
      <p:ext uri="{BB962C8B-B14F-4D97-AF65-F5344CB8AC3E}">
        <p14:creationId xmlns:p14="http://schemas.microsoft.com/office/powerpoint/2010/main" val="2693096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advTm="24000">
        <p15:prstTrans prst="fracture"/>
      </p:transition>
    </mc:Choice>
    <mc:Fallback>
      <p:transition spd="slow"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6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7000"/>
                            </p:stCondLst>
                            <p:childTnLst>
                              <p:par>
                                <p:cTn id="9" presetID="2" presetClass="entr" presetSubtype="4" fill="hold" grpId="0" nodeType="afterEffect">
                                  <p:stCondLst>
                                    <p:cond delay="4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2000"/>
                            </p:stCondLst>
                            <p:childTnLst>
                              <p:par>
                                <p:cTn id="14" presetID="42" presetClass="entr" presetSubtype="0" fill="hold" nodeType="afterEffect">
                                  <p:stCondLst>
                                    <p:cond delay="30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08FE9-09CA-417B-B282-B4B536030263}"/>
              </a:ext>
            </a:extLst>
          </p:cNvPr>
          <p:cNvSpPr txBox="1"/>
          <p:nvPr/>
        </p:nvSpPr>
        <p:spPr>
          <a:xfrm>
            <a:off x="823912" y="797510"/>
            <a:ext cx="10834688" cy="5693866"/>
          </a:xfrm>
          <a:prstGeom prst="rect">
            <a:avLst/>
          </a:prstGeom>
          <a:noFill/>
        </p:spPr>
        <p:txBody>
          <a:bodyPr wrap="square" rtlCol="0">
            <a:spAutoFit/>
          </a:bodyPr>
          <a:lstStyle/>
          <a:p>
            <a:r>
              <a:rPr lang="en-US" sz="2800" b="1" dirty="0"/>
              <a:t>In addition to the selected group of </a:t>
            </a:r>
            <a:r>
              <a:rPr lang="en-US" sz="2800" b="1" u="sng" dirty="0"/>
              <a:t>critically</a:t>
            </a:r>
            <a:r>
              <a:rPr lang="en-US" sz="2800" b="1" dirty="0"/>
              <a:t> endangered animals included on the previous slides, there is a much longer list of endangered animals.  Humans activities including human caused climate change are accelerating the rate at which animals are heading towards extinction.  Worse yet, many animals have already gone extinct including the ones selected on the following slide which includes the year of the last sighting of the animal (source: </a:t>
            </a:r>
            <a:r>
              <a:rPr lang="en-US" sz="2800" b="1" dirty="0">
                <a:hlinkClick r:id="rId2"/>
              </a:rPr>
              <a:t>https://onekindplanet.org/top-10/top-10-worlds-extinct-animals/</a:t>
            </a:r>
            <a:r>
              <a:rPr lang="en-US" sz="2800" b="1" dirty="0"/>
              <a:t>.  </a:t>
            </a:r>
          </a:p>
          <a:p>
            <a:r>
              <a:rPr lang="en-US" sz="2800" b="1" dirty="0"/>
              <a:t>We need to clean up or act or we will continue to lose diversity and even humans will be threatened.</a:t>
            </a:r>
          </a:p>
          <a:p>
            <a:endParaRPr lang="en-US" sz="2800" b="1" dirty="0"/>
          </a:p>
          <a:p>
            <a:r>
              <a:rPr lang="en-US" sz="2800" b="1" dirty="0"/>
              <a:t>For more </a:t>
            </a:r>
            <a:r>
              <a:rPr lang="en-US" sz="2800" b="1" dirty="0" err="1"/>
              <a:t>Powerpoint</a:t>
            </a:r>
            <a:r>
              <a:rPr lang="en-US" sz="2800" b="1" dirty="0"/>
              <a:t> </a:t>
            </a:r>
            <a:r>
              <a:rPr lang="en-US" sz="2800" b="1" dirty="0" err="1"/>
              <a:t>Preshows</a:t>
            </a:r>
            <a:r>
              <a:rPr lang="en-US" sz="2800" b="1" dirty="0"/>
              <a:t>, please visit:  </a:t>
            </a:r>
            <a:r>
              <a:rPr lang="en-US" sz="2800" b="1" dirty="0">
                <a:hlinkClick r:id="rId3"/>
              </a:rPr>
              <a:t>http://murov.info/PPTPreshows.htm</a:t>
            </a:r>
            <a:r>
              <a:rPr lang="en-US" sz="2800" b="1" dirty="0"/>
              <a:t> </a:t>
            </a:r>
          </a:p>
        </p:txBody>
      </p:sp>
    </p:spTree>
    <p:extLst>
      <p:ext uri="{BB962C8B-B14F-4D97-AF65-F5344CB8AC3E}">
        <p14:creationId xmlns:p14="http://schemas.microsoft.com/office/powerpoint/2010/main" val="15443583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advTm="22000">
        <p15:prstTrans prst="fracture"/>
      </p:transition>
    </mc:Choice>
    <mc:Fallback>
      <p:transition spd="slow" advTm="2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92CEE-3300-45CF-ACB1-5FCF3EF2AB3A}"/>
              </a:ext>
            </a:extLst>
          </p:cNvPr>
          <p:cNvPicPr>
            <a:picLocks noChangeAspect="1"/>
          </p:cNvPicPr>
          <p:nvPr/>
        </p:nvPicPr>
        <p:blipFill rotWithShape="1">
          <a:blip r:embed="rId2"/>
          <a:srcRect b="11125"/>
          <a:stretch/>
        </p:blipFill>
        <p:spPr>
          <a:xfrm>
            <a:off x="154781" y="172497"/>
            <a:ext cx="3362326" cy="1987327"/>
          </a:xfrm>
          <a:prstGeom prst="rect">
            <a:avLst/>
          </a:prstGeom>
        </p:spPr>
      </p:pic>
      <p:pic>
        <p:nvPicPr>
          <p:cNvPr id="5" name="Picture 4">
            <a:extLst>
              <a:ext uri="{FF2B5EF4-FFF2-40B4-BE49-F238E27FC236}">
                <a16:creationId xmlns:a16="http://schemas.microsoft.com/office/drawing/2014/main" id="{56FBEBA0-49F1-483C-8CB6-294FDB68A781}"/>
              </a:ext>
            </a:extLst>
          </p:cNvPr>
          <p:cNvPicPr>
            <a:picLocks noChangeAspect="1"/>
          </p:cNvPicPr>
          <p:nvPr/>
        </p:nvPicPr>
        <p:blipFill rotWithShape="1">
          <a:blip r:embed="rId3"/>
          <a:srcRect l="6604" t="11308" r="9557" b="17966"/>
          <a:stretch/>
        </p:blipFill>
        <p:spPr>
          <a:xfrm>
            <a:off x="207187" y="2368325"/>
            <a:ext cx="3457613" cy="1912117"/>
          </a:xfrm>
          <a:prstGeom prst="rect">
            <a:avLst/>
          </a:prstGeom>
        </p:spPr>
      </p:pic>
      <p:pic>
        <p:nvPicPr>
          <p:cNvPr id="6" name="Picture 5">
            <a:extLst>
              <a:ext uri="{FF2B5EF4-FFF2-40B4-BE49-F238E27FC236}">
                <a16:creationId xmlns:a16="http://schemas.microsoft.com/office/drawing/2014/main" id="{9980CF95-6B07-4BD2-BBA3-75CDE090A60B}"/>
              </a:ext>
            </a:extLst>
          </p:cNvPr>
          <p:cNvPicPr>
            <a:picLocks noChangeAspect="1"/>
          </p:cNvPicPr>
          <p:nvPr/>
        </p:nvPicPr>
        <p:blipFill rotWithShape="1">
          <a:blip r:embed="rId4"/>
          <a:srcRect l="2500" t="6209"/>
          <a:stretch/>
        </p:blipFill>
        <p:spPr>
          <a:xfrm>
            <a:off x="207187" y="4374634"/>
            <a:ext cx="2500313" cy="2483366"/>
          </a:xfrm>
          <a:prstGeom prst="rect">
            <a:avLst/>
          </a:prstGeom>
        </p:spPr>
      </p:pic>
      <p:pic>
        <p:nvPicPr>
          <p:cNvPr id="7" name="Picture 6">
            <a:extLst>
              <a:ext uri="{FF2B5EF4-FFF2-40B4-BE49-F238E27FC236}">
                <a16:creationId xmlns:a16="http://schemas.microsoft.com/office/drawing/2014/main" id="{10063383-9981-4AA7-BC9F-B61FA344EB21}"/>
              </a:ext>
            </a:extLst>
          </p:cNvPr>
          <p:cNvPicPr>
            <a:picLocks noChangeAspect="1"/>
          </p:cNvPicPr>
          <p:nvPr/>
        </p:nvPicPr>
        <p:blipFill>
          <a:blip r:embed="rId5"/>
          <a:stretch>
            <a:fillRect/>
          </a:stretch>
        </p:blipFill>
        <p:spPr>
          <a:xfrm>
            <a:off x="3718302" y="172497"/>
            <a:ext cx="3457614" cy="2106430"/>
          </a:xfrm>
          <a:prstGeom prst="rect">
            <a:avLst/>
          </a:prstGeom>
        </p:spPr>
      </p:pic>
      <p:pic>
        <p:nvPicPr>
          <p:cNvPr id="2" name="Picture 1">
            <a:extLst>
              <a:ext uri="{FF2B5EF4-FFF2-40B4-BE49-F238E27FC236}">
                <a16:creationId xmlns:a16="http://schemas.microsoft.com/office/drawing/2014/main" id="{797E805A-4494-4E88-8395-293D9909348F}"/>
              </a:ext>
            </a:extLst>
          </p:cNvPr>
          <p:cNvPicPr>
            <a:picLocks noChangeAspect="1"/>
          </p:cNvPicPr>
          <p:nvPr/>
        </p:nvPicPr>
        <p:blipFill rotWithShape="1">
          <a:blip r:embed="rId6"/>
          <a:srcRect l="15289" t="3189" r="13782"/>
          <a:stretch/>
        </p:blipFill>
        <p:spPr>
          <a:xfrm>
            <a:off x="3773390" y="2321491"/>
            <a:ext cx="3402526" cy="2613778"/>
          </a:xfrm>
          <a:prstGeom prst="rect">
            <a:avLst/>
          </a:prstGeom>
        </p:spPr>
      </p:pic>
      <p:pic>
        <p:nvPicPr>
          <p:cNvPr id="8" name="Picture 7">
            <a:extLst>
              <a:ext uri="{FF2B5EF4-FFF2-40B4-BE49-F238E27FC236}">
                <a16:creationId xmlns:a16="http://schemas.microsoft.com/office/drawing/2014/main" id="{88E13EB3-2DEC-41D2-9C03-6EB3DA89712F}"/>
              </a:ext>
            </a:extLst>
          </p:cNvPr>
          <p:cNvPicPr>
            <a:picLocks noChangeAspect="1"/>
          </p:cNvPicPr>
          <p:nvPr/>
        </p:nvPicPr>
        <p:blipFill rotWithShape="1">
          <a:blip r:embed="rId7"/>
          <a:srcRect l="3415" t="21551" b="24051"/>
          <a:stretch/>
        </p:blipFill>
        <p:spPr>
          <a:xfrm>
            <a:off x="2900362" y="5001889"/>
            <a:ext cx="6185321" cy="1856111"/>
          </a:xfrm>
          <a:prstGeom prst="rect">
            <a:avLst/>
          </a:prstGeom>
        </p:spPr>
      </p:pic>
      <p:pic>
        <p:nvPicPr>
          <p:cNvPr id="9" name="Picture 8">
            <a:extLst>
              <a:ext uri="{FF2B5EF4-FFF2-40B4-BE49-F238E27FC236}">
                <a16:creationId xmlns:a16="http://schemas.microsoft.com/office/drawing/2014/main" id="{662A03FD-49EA-4635-9CFF-6C7BBBCADE4F}"/>
              </a:ext>
            </a:extLst>
          </p:cNvPr>
          <p:cNvPicPr>
            <a:picLocks noChangeAspect="1"/>
          </p:cNvPicPr>
          <p:nvPr/>
        </p:nvPicPr>
        <p:blipFill>
          <a:blip r:embed="rId8"/>
          <a:stretch>
            <a:fillRect/>
          </a:stretch>
        </p:blipFill>
        <p:spPr>
          <a:xfrm>
            <a:off x="7245150" y="15391"/>
            <a:ext cx="3051428" cy="2030587"/>
          </a:xfrm>
          <a:prstGeom prst="rect">
            <a:avLst/>
          </a:prstGeom>
        </p:spPr>
      </p:pic>
      <p:pic>
        <p:nvPicPr>
          <p:cNvPr id="10" name="Picture 9">
            <a:extLst>
              <a:ext uri="{FF2B5EF4-FFF2-40B4-BE49-F238E27FC236}">
                <a16:creationId xmlns:a16="http://schemas.microsoft.com/office/drawing/2014/main" id="{D841D613-6B86-4446-8C9A-F18C10F51D90}"/>
              </a:ext>
            </a:extLst>
          </p:cNvPr>
          <p:cNvPicPr>
            <a:picLocks noChangeAspect="1"/>
          </p:cNvPicPr>
          <p:nvPr/>
        </p:nvPicPr>
        <p:blipFill>
          <a:blip r:embed="rId9"/>
          <a:stretch>
            <a:fillRect/>
          </a:stretch>
        </p:blipFill>
        <p:spPr>
          <a:xfrm>
            <a:off x="10296578" y="118317"/>
            <a:ext cx="1820570" cy="2152556"/>
          </a:xfrm>
          <a:prstGeom prst="rect">
            <a:avLst/>
          </a:prstGeom>
        </p:spPr>
      </p:pic>
      <p:pic>
        <p:nvPicPr>
          <p:cNvPr id="11" name="Picture 10">
            <a:extLst>
              <a:ext uri="{FF2B5EF4-FFF2-40B4-BE49-F238E27FC236}">
                <a16:creationId xmlns:a16="http://schemas.microsoft.com/office/drawing/2014/main" id="{168DFF1E-EA8B-4C11-9F21-DCEF27FAA29F}"/>
              </a:ext>
            </a:extLst>
          </p:cNvPr>
          <p:cNvPicPr>
            <a:picLocks noChangeAspect="1"/>
          </p:cNvPicPr>
          <p:nvPr/>
        </p:nvPicPr>
        <p:blipFill rotWithShape="1">
          <a:blip r:embed="rId10"/>
          <a:srcRect l="11462" r="7431"/>
          <a:stretch/>
        </p:blipFill>
        <p:spPr>
          <a:xfrm>
            <a:off x="7317466" y="2544592"/>
            <a:ext cx="3041215" cy="2103456"/>
          </a:xfrm>
          <a:prstGeom prst="rect">
            <a:avLst/>
          </a:prstGeom>
        </p:spPr>
      </p:pic>
      <p:pic>
        <p:nvPicPr>
          <p:cNvPr id="12" name="Picture 11">
            <a:extLst>
              <a:ext uri="{FF2B5EF4-FFF2-40B4-BE49-F238E27FC236}">
                <a16:creationId xmlns:a16="http://schemas.microsoft.com/office/drawing/2014/main" id="{AD914325-2FCB-44F3-B80E-53C0A11081D0}"/>
              </a:ext>
            </a:extLst>
          </p:cNvPr>
          <p:cNvPicPr>
            <a:picLocks noChangeAspect="1"/>
          </p:cNvPicPr>
          <p:nvPr/>
        </p:nvPicPr>
        <p:blipFill rotWithShape="1">
          <a:blip r:embed="rId11"/>
          <a:srcRect r="12810"/>
          <a:stretch/>
        </p:blipFill>
        <p:spPr>
          <a:xfrm>
            <a:off x="9223409" y="5045044"/>
            <a:ext cx="2848597" cy="1766828"/>
          </a:xfrm>
          <a:prstGeom prst="rect">
            <a:avLst/>
          </a:prstGeom>
        </p:spPr>
      </p:pic>
      <p:sp>
        <p:nvSpPr>
          <p:cNvPr id="13" name="Rectangle 12">
            <a:extLst>
              <a:ext uri="{FF2B5EF4-FFF2-40B4-BE49-F238E27FC236}">
                <a16:creationId xmlns:a16="http://schemas.microsoft.com/office/drawing/2014/main" id="{3BEB31DD-E649-42D5-B1E1-C9CD6B07FDAE}"/>
              </a:ext>
            </a:extLst>
          </p:cNvPr>
          <p:cNvSpPr/>
          <p:nvPr/>
        </p:nvSpPr>
        <p:spPr>
          <a:xfrm>
            <a:off x="100259" y="1819430"/>
            <a:ext cx="3115596" cy="369332"/>
          </a:xfrm>
          <a:prstGeom prst="rect">
            <a:avLst/>
          </a:prstGeom>
        </p:spPr>
        <p:txBody>
          <a:bodyPr wrap="none">
            <a:spAutoFit/>
          </a:bodyPr>
          <a:lstStyle/>
          <a:p>
            <a:r>
              <a:rPr lang="en-US" b="1" dirty="0"/>
              <a:t>African Black Rhinoceros  2011</a:t>
            </a:r>
          </a:p>
        </p:txBody>
      </p:sp>
      <p:sp>
        <p:nvSpPr>
          <p:cNvPr id="15" name="Rectangle 14">
            <a:extLst>
              <a:ext uri="{FF2B5EF4-FFF2-40B4-BE49-F238E27FC236}">
                <a16:creationId xmlns:a16="http://schemas.microsoft.com/office/drawing/2014/main" id="{6F9E2AF2-3157-4E2F-AE98-0FCCDB3AD56D}"/>
              </a:ext>
            </a:extLst>
          </p:cNvPr>
          <p:cNvSpPr/>
          <p:nvPr/>
        </p:nvSpPr>
        <p:spPr>
          <a:xfrm>
            <a:off x="140550" y="2321491"/>
            <a:ext cx="2666499" cy="369332"/>
          </a:xfrm>
          <a:prstGeom prst="rect">
            <a:avLst/>
          </a:prstGeom>
        </p:spPr>
        <p:txBody>
          <a:bodyPr wrap="none">
            <a:spAutoFit/>
          </a:bodyPr>
          <a:lstStyle/>
          <a:p>
            <a:r>
              <a:rPr lang="en-US" dirty="0"/>
              <a:t> </a:t>
            </a:r>
            <a:r>
              <a:rPr lang="en-US" b="1" dirty="0"/>
              <a:t>Baiji White Dolphin  2006</a:t>
            </a:r>
          </a:p>
        </p:txBody>
      </p:sp>
      <p:sp>
        <p:nvSpPr>
          <p:cNvPr id="16" name="Rectangle 15">
            <a:extLst>
              <a:ext uri="{FF2B5EF4-FFF2-40B4-BE49-F238E27FC236}">
                <a16:creationId xmlns:a16="http://schemas.microsoft.com/office/drawing/2014/main" id="{666EE00C-831C-426B-83E9-BCE74AD5ED9E}"/>
              </a:ext>
            </a:extLst>
          </p:cNvPr>
          <p:cNvSpPr/>
          <p:nvPr/>
        </p:nvSpPr>
        <p:spPr>
          <a:xfrm>
            <a:off x="193564" y="4362641"/>
            <a:ext cx="1544334" cy="646331"/>
          </a:xfrm>
          <a:prstGeom prst="rect">
            <a:avLst/>
          </a:prstGeom>
        </p:spPr>
        <p:txBody>
          <a:bodyPr wrap="none">
            <a:spAutoFit/>
          </a:bodyPr>
          <a:lstStyle/>
          <a:p>
            <a:r>
              <a:rPr lang="en-US" b="1" dirty="0"/>
              <a:t>Pyrenean Ibex</a:t>
            </a:r>
          </a:p>
          <a:p>
            <a:r>
              <a:rPr lang="en-US" b="1" dirty="0"/>
              <a:t>2000</a:t>
            </a:r>
          </a:p>
        </p:txBody>
      </p:sp>
      <p:sp>
        <p:nvSpPr>
          <p:cNvPr id="17" name="Rectangle 16">
            <a:extLst>
              <a:ext uri="{FF2B5EF4-FFF2-40B4-BE49-F238E27FC236}">
                <a16:creationId xmlns:a16="http://schemas.microsoft.com/office/drawing/2014/main" id="{A165C519-1E71-4852-A573-09B1E0ECF855}"/>
              </a:ext>
            </a:extLst>
          </p:cNvPr>
          <p:cNvSpPr/>
          <p:nvPr/>
        </p:nvSpPr>
        <p:spPr>
          <a:xfrm>
            <a:off x="5447109" y="93212"/>
            <a:ext cx="1730858" cy="646331"/>
          </a:xfrm>
          <a:prstGeom prst="rect">
            <a:avLst/>
          </a:prstGeom>
        </p:spPr>
        <p:txBody>
          <a:bodyPr wrap="none">
            <a:spAutoFit/>
          </a:bodyPr>
          <a:lstStyle/>
          <a:p>
            <a:r>
              <a:rPr lang="en-US" b="1" dirty="0">
                <a:solidFill>
                  <a:srgbClr val="FFFF00"/>
                </a:solidFill>
              </a:rPr>
              <a:t>Tasmanian Tiger</a:t>
            </a:r>
          </a:p>
          <a:p>
            <a:r>
              <a:rPr lang="en-US" b="1" dirty="0">
                <a:solidFill>
                  <a:srgbClr val="FFFF00"/>
                </a:solidFill>
              </a:rPr>
              <a:t>(</a:t>
            </a:r>
            <a:r>
              <a:rPr lang="en-US" b="1" dirty="0" err="1">
                <a:solidFill>
                  <a:srgbClr val="FFFF00"/>
                </a:solidFill>
              </a:rPr>
              <a:t>thylacine</a:t>
            </a:r>
            <a:r>
              <a:rPr lang="en-US" b="1" dirty="0">
                <a:solidFill>
                  <a:srgbClr val="FFFF00"/>
                </a:solidFill>
              </a:rPr>
              <a:t>) 1936</a:t>
            </a:r>
          </a:p>
        </p:txBody>
      </p:sp>
      <p:sp>
        <p:nvSpPr>
          <p:cNvPr id="18" name="Rectangle 17">
            <a:extLst>
              <a:ext uri="{FF2B5EF4-FFF2-40B4-BE49-F238E27FC236}">
                <a16:creationId xmlns:a16="http://schemas.microsoft.com/office/drawing/2014/main" id="{63C39EEC-FCE0-41C0-B273-0FE0425D55FC}"/>
              </a:ext>
            </a:extLst>
          </p:cNvPr>
          <p:cNvSpPr/>
          <p:nvPr/>
        </p:nvSpPr>
        <p:spPr>
          <a:xfrm>
            <a:off x="5401247" y="2283521"/>
            <a:ext cx="1843903" cy="646331"/>
          </a:xfrm>
          <a:prstGeom prst="rect">
            <a:avLst/>
          </a:prstGeom>
        </p:spPr>
        <p:txBody>
          <a:bodyPr wrap="none">
            <a:spAutoFit/>
          </a:bodyPr>
          <a:lstStyle/>
          <a:p>
            <a:r>
              <a:rPr lang="en-US" b="1" dirty="0"/>
              <a:t>Passenger Pigeon</a:t>
            </a:r>
          </a:p>
          <a:p>
            <a:r>
              <a:rPr lang="en-US" b="1" dirty="0"/>
              <a:t>	1914</a:t>
            </a:r>
          </a:p>
        </p:txBody>
      </p:sp>
      <p:sp>
        <p:nvSpPr>
          <p:cNvPr id="19" name="Rectangle 18">
            <a:extLst>
              <a:ext uri="{FF2B5EF4-FFF2-40B4-BE49-F238E27FC236}">
                <a16:creationId xmlns:a16="http://schemas.microsoft.com/office/drawing/2014/main" id="{55D50F8D-2AB2-4874-9FD8-EFD2231EE737}"/>
              </a:ext>
            </a:extLst>
          </p:cNvPr>
          <p:cNvSpPr/>
          <p:nvPr/>
        </p:nvSpPr>
        <p:spPr>
          <a:xfrm>
            <a:off x="7917889" y="2004096"/>
            <a:ext cx="1771767" cy="369332"/>
          </a:xfrm>
          <a:prstGeom prst="rect">
            <a:avLst/>
          </a:prstGeom>
        </p:spPr>
        <p:txBody>
          <a:bodyPr wrap="none">
            <a:spAutoFit/>
          </a:bodyPr>
          <a:lstStyle/>
          <a:p>
            <a:r>
              <a:rPr lang="en-US" b="1" dirty="0"/>
              <a:t>Great Auk   1844</a:t>
            </a:r>
          </a:p>
        </p:txBody>
      </p:sp>
      <p:sp>
        <p:nvSpPr>
          <p:cNvPr id="20" name="Rectangle 19">
            <a:extLst>
              <a:ext uri="{FF2B5EF4-FFF2-40B4-BE49-F238E27FC236}">
                <a16:creationId xmlns:a16="http://schemas.microsoft.com/office/drawing/2014/main" id="{FFCD02D5-B923-4FF2-9089-91DB8E79B346}"/>
              </a:ext>
            </a:extLst>
          </p:cNvPr>
          <p:cNvSpPr/>
          <p:nvPr/>
        </p:nvSpPr>
        <p:spPr>
          <a:xfrm>
            <a:off x="10632908" y="2174918"/>
            <a:ext cx="1266693" cy="369332"/>
          </a:xfrm>
          <a:prstGeom prst="rect">
            <a:avLst/>
          </a:prstGeom>
        </p:spPr>
        <p:txBody>
          <a:bodyPr wrap="none">
            <a:spAutoFit/>
          </a:bodyPr>
          <a:lstStyle/>
          <a:p>
            <a:r>
              <a:rPr lang="en-US" b="1" dirty="0"/>
              <a:t>Dodo  1681</a:t>
            </a:r>
          </a:p>
        </p:txBody>
      </p:sp>
      <p:sp>
        <p:nvSpPr>
          <p:cNvPr id="21" name="Rectangle 20">
            <a:extLst>
              <a:ext uri="{FF2B5EF4-FFF2-40B4-BE49-F238E27FC236}">
                <a16:creationId xmlns:a16="http://schemas.microsoft.com/office/drawing/2014/main" id="{12F84F2B-9748-4FD1-A87B-6223BBB1D931}"/>
              </a:ext>
            </a:extLst>
          </p:cNvPr>
          <p:cNvSpPr/>
          <p:nvPr/>
        </p:nvSpPr>
        <p:spPr>
          <a:xfrm>
            <a:off x="10311314" y="2423315"/>
            <a:ext cx="1909882" cy="2431435"/>
          </a:xfrm>
          <a:prstGeom prst="rect">
            <a:avLst/>
          </a:prstGeom>
        </p:spPr>
        <p:txBody>
          <a:bodyPr wrap="none">
            <a:spAutoFit/>
          </a:bodyPr>
          <a:lstStyle/>
          <a:p>
            <a:r>
              <a:rPr lang="en-US" b="1" dirty="0"/>
              <a:t>Woolly</a:t>
            </a:r>
          </a:p>
          <a:p>
            <a:r>
              <a:rPr lang="en-US" b="1" dirty="0"/>
              <a:t>Mammoth</a:t>
            </a:r>
          </a:p>
          <a:p>
            <a:r>
              <a:rPr lang="en-US" b="1" dirty="0"/>
              <a:t>1650 BC</a:t>
            </a:r>
          </a:p>
          <a:p>
            <a:endParaRPr lang="en-US" b="1" dirty="0"/>
          </a:p>
          <a:p>
            <a:r>
              <a:rPr lang="en-US" sz="2000" b="1" u="sng" dirty="0"/>
              <a:t>Selected extinct</a:t>
            </a:r>
          </a:p>
          <a:p>
            <a:r>
              <a:rPr lang="en-US" sz="2000" b="1" u="sng" dirty="0"/>
              <a:t>animals.  Years</a:t>
            </a:r>
          </a:p>
          <a:p>
            <a:r>
              <a:rPr lang="en-US" sz="2000" b="1" u="sng" dirty="0"/>
              <a:t>given are</a:t>
            </a:r>
          </a:p>
          <a:p>
            <a:r>
              <a:rPr lang="en-US" sz="2000" b="1" u="sng" dirty="0"/>
              <a:t>last sighting.</a:t>
            </a:r>
          </a:p>
        </p:txBody>
      </p:sp>
      <p:sp>
        <p:nvSpPr>
          <p:cNvPr id="22" name="Rectangle 21">
            <a:extLst>
              <a:ext uri="{FF2B5EF4-FFF2-40B4-BE49-F238E27FC236}">
                <a16:creationId xmlns:a16="http://schemas.microsoft.com/office/drawing/2014/main" id="{7DEFE0A0-3311-4A68-AE84-A402B58375CB}"/>
              </a:ext>
            </a:extLst>
          </p:cNvPr>
          <p:cNvSpPr/>
          <p:nvPr/>
        </p:nvSpPr>
        <p:spPr>
          <a:xfrm>
            <a:off x="9176544" y="4750603"/>
            <a:ext cx="2808269" cy="369332"/>
          </a:xfrm>
          <a:prstGeom prst="rect">
            <a:avLst/>
          </a:prstGeom>
        </p:spPr>
        <p:txBody>
          <a:bodyPr wrap="none">
            <a:spAutoFit/>
          </a:bodyPr>
          <a:lstStyle/>
          <a:p>
            <a:r>
              <a:rPr lang="en-US" b="1" dirty="0"/>
              <a:t>Sabre-toothed Cat  9700 BC</a:t>
            </a:r>
          </a:p>
        </p:txBody>
      </p:sp>
      <p:sp>
        <p:nvSpPr>
          <p:cNvPr id="23" name="TextBox 22">
            <a:extLst>
              <a:ext uri="{FF2B5EF4-FFF2-40B4-BE49-F238E27FC236}">
                <a16:creationId xmlns:a16="http://schemas.microsoft.com/office/drawing/2014/main" id="{8BF5E4A7-215C-4450-BA8B-11373178F8AD}"/>
              </a:ext>
            </a:extLst>
          </p:cNvPr>
          <p:cNvSpPr txBox="1"/>
          <p:nvPr/>
        </p:nvSpPr>
        <p:spPr>
          <a:xfrm>
            <a:off x="6312538" y="5024322"/>
            <a:ext cx="2376228" cy="369332"/>
          </a:xfrm>
          <a:prstGeom prst="rect">
            <a:avLst/>
          </a:prstGeom>
          <a:noFill/>
        </p:spPr>
        <p:txBody>
          <a:bodyPr wrap="none" rtlCol="0">
            <a:spAutoFit/>
          </a:bodyPr>
          <a:lstStyle/>
          <a:p>
            <a:r>
              <a:rPr lang="en-US" b="1" dirty="0"/>
              <a:t>Steller’s Sea Cow  1768</a:t>
            </a:r>
          </a:p>
        </p:txBody>
      </p:sp>
    </p:spTree>
    <p:extLst>
      <p:ext uri="{BB962C8B-B14F-4D97-AF65-F5344CB8AC3E}">
        <p14:creationId xmlns:p14="http://schemas.microsoft.com/office/powerpoint/2010/main" val="8450229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advTm="30000">
        <p15:prstTrans prst="crush"/>
      </p:transition>
    </mc:Choice>
    <mc:Fallback>
      <p:transition spd="slow" advTm="3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4C50-7E29-4635-A987-7D821F8BFB8D}"/>
              </a:ext>
            </a:extLst>
          </p:cNvPr>
          <p:cNvSpPr/>
          <p:nvPr/>
        </p:nvSpPr>
        <p:spPr>
          <a:xfrm>
            <a:off x="2000249" y="2702122"/>
            <a:ext cx="10063163" cy="3785652"/>
          </a:xfrm>
          <a:prstGeom prst="rect">
            <a:avLst/>
          </a:prstGeom>
        </p:spPr>
        <p:txBody>
          <a:bodyPr wrap="square">
            <a:spAutoFit/>
          </a:bodyPr>
          <a:lstStyle/>
          <a:p>
            <a:r>
              <a:rPr lang="en-US" sz="2400" dirty="0"/>
              <a:t>Lynn Scarlett, vice president for public policy and government relations at The Nature Conservancy said:</a:t>
            </a:r>
          </a:p>
          <a:p>
            <a:r>
              <a:rPr lang="en-US" sz="2400" i="1" dirty="0"/>
              <a:t>“The Endangered Species Act is one of America’s bedrock environmental laws. We are concerned that the changes released today will ultimately hinder our ability to protect threatened and endangered species across the country. We appreciate that the administration includes some improvements for how federal agencies collaborate on recovery efforts, but we are disappointed it has advanced changes that will threaten recovery efforts and will erode trust and confidence in ongoing work to improve implementation of the Act and collaborative efforts to protect imperiled species.”</a:t>
            </a:r>
          </a:p>
        </p:txBody>
      </p:sp>
      <p:sp>
        <p:nvSpPr>
          <p:cNvPr id="3" name="Rectangle 2">
            <a:extLst>
              <a:ext uri="{FF2B5EF4-FFF2-40B4-BE49-F238E27FC236}">
                <a16:creationId xmlns:a16="http://schemas.microsoft.com/office/drawing/2014/main" id="{5176EED7-5907-4F64-B580-AE2AFCCD0CCE}"/>
              </a:ext>
            </a:extLst>
          </p:cNvPr>
          <p:cNvSpPr/>
          <p:nvPr/>
        </p:nvSpPr>
        <p:spPr>
          <a:xfrm>
            <a:off x="361949" y="370226"/>
            <a:ext cx="11510963" cy="1938992"/>
          </a:xfrm>
          <a:prstGeom prst="rect">
            <a:avLst/>
          </a:prstGeom>
        </p:spPr>
        <p:txBody>
          <a:bodyPr wrap="square">
            <a:spAutoFit/>
          </a:bodyPr>
          <a:lstStyle/>
          <a:p>
            <a:r>
              <a:rPr lang="en-US" sz="2400" b="1" dirty="0"/>
              <a:t>Aug. 12, 2019.  The Trump administration today released its finalized revisions for how the federal government assesses and implements species recovery under the Endangered Species Act. The final rules inappropriately insert economic considerations into the listing process and risk reduction in core protections for threatened species. At the same time, the rules expand collaboration on recovery efforts across federal agencies.</a:t>
            </a:r>
          </a:p>
        </p:txBody>
      </p:sp>
      <p:pic>
        <p:nvPicPr>
          <p:cNvPr id="4" name="Picture 3">
            <a:extLst>
              <a:ext uri="{FF2B5EF4-FFF2-40B4-BE49-F238E27FC236}">
                <a16:creationId xmlns:a16="http://schemas.microsoft.com/office/drawing/2014/main" id="{1A63B4AE-5F96-41A1-8378-49196C0509C7}"/>
              </a:ext>
            </a:extLst>
          </p:cNvPr>
          <p:cNvPicPr>
            <a:picLocks noChangeAspect="1"/>
          </p:cNvPicPr>
          <p:nvPr/>
        </p:nvPicPr>
        <p:blipFill>
          <a:blip r:embed="rId2"/>
          <a:stretch>
            <a:fillRect/>
          </a:stretch>
        </p:blipFill>
        <p:spPr>
          <a:xfrm>
            <a:off x="242887" y="2552700"/>
            <a:ext cx="1762125" cy="1752600"/>
          </a:xfrm>
          <a:prstGeom prst="rect">
            <a:avLst/>
          </a:prstGeom>
        </p:spPr>
      </p:pic>
    </p:spTree>
    <p:extLst>
      <p:ext uri="{BB962C8B-B14F-4D97-AF65-F5344CB8AC3E}">
        <p14:creationId xmlns:p14="http://schemas.microsoft.com/office/powerpoint/2010/main" val="31119358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0000">
        <p15:prstTrans prst="airplane"/>
      </p:transition>
    </mc:Choice>
    <mc:Fallback>
      <p:transition spd="slow" advTm="3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58CF0B-9E41-4F1F-9B0D-247D52AD7B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1502" y="171978"/>
            <a:ext cx="5571067" cy="5571067"/>
          </a:xfrm>
          <a:prstGeom prst="ellipse">
            <a:avLst/>
          </a:prstGeom>
        </p:spPr>
      </p:pic>
      <p:pic>
        <p:nvPicPr>
          <p:cNvPr id="3" name="Picture 2">
            <a:extLst>
              <a:ext uri="{FF2B5EF4-FFF2-40B4-BE49-F238E27FC236}">
                <a16:creationId xmlns:a16="http://schemas.microsoft.com/office/drawing/2014/main" id="{13F6CD4D-F894-473A-B4ED-6F09BF786403}"/>
              </a:ext>
            </a:extLst>
          </p:cNvPr>
          <p:cNvPicPr>
            <a:picLocks noChangeAspect="1"/>
          </p:cNvPicPr>
          <p:nvPr/>
        </p:nvPicPr>
        <p:blipFill>
          <a:blip r:embed="rId4"/>
          <a:stretch>
            <a:fillRect/>
          </a:stretch>
        </p:blipFill>
        <p:spPr>
          <a:xfrm>
            <a:off x="6568019" y="348727"/>
            <a:ext cx="5276317" cy="5394318"/>
          </a:xfrm>
          <a:prstGeom prst="rect">
            <a:avLst/>
          </a:prstGeom>
        </p:spPr>
      </p:pic>
      <p:sp>
        <p:nvSpPr>
          <p:cNvPr id="4" name="Rectangle 3">
            <a:extLst>
              <a:ext uri="{FF2B5EF4-FFF2-40B4-BE49-F238E27FC236}">
                <a16:creationId xmlns:a16="http://schemas.microsoft.com/office/drawing/2014/main" id="{543BE443-12F9-4B8C-8C74-AC054CD6AA77}"/>
              </a:ext>
            </a:extLst>
          </p:cNvPr>
          <p:cNvSpPr/>
          <p:nvPr/>
        </p:nvSpPr>
        <p:spPr>
          <a:xfrm>
            <a:off x="343432" y="5892060"/>
            <a:ext cx="6096000" cy="830997"/>
          </a:xfrm>
          <a:prstGeom prst="rect">
            <a:avLst/>
          </a:prstGeom>
        </p:spPr>
        <p:txBody>
          <a:bodyPr>
            <a:spAutoFit/>
          </a:bodyPr>
          <a:lstStyle/>
          <a:p>
            <a:r>
              <a:rPr lang="en-US" sz="2400" b="1" dirty="0"/>
              <a:t>For more </a:t>
            </a:r>
            <a:r>
              <a:rPr lang="en-US" sz="2400" b="1" dirty="0" err="1"/>
              <a:t>Powerpoint</a:t>
            </a:r>
            <a:r>
              <a:rPr lang="en-US" sz="2400" b="1" dirty="0"/>
              <a:t> </a:t>
            </a:r>
            <a:r>
              <a:rPr lang="en-US" sz="2400" b="1" dirty="0" err="1"/>
              <a:t>Preshows</a:t>
            </a:r>
            <a:r>
              <a:rPr lang="en-US" sz="2400" b="1" dirty="0"/>
              <a:t>, please visit:  </a:t>
            </a:r>
            <a:r>
              <a:rPr lang="en-US" sz="2400" b="1" dirty="0">
                <a:hlinkClick r:id="rId5"/>
              </a:rPr>
              <a:t>http://murov.info/PPTPreshows.htm</a:t>
            </a:r>
            <a:r>
              <a:rPr lang="en-US" dirty="0"/>
              <a:t>  </a:t>
            </a:r>
          </a:p>
        </p:txBody>
      </p:sp>
    </p:spTree>
    <p:extLst>
      <p:ext uri="{BB962C8B-B14F-4D97-AF65-F5344CB8AC3E}">
        <p14:creationId xmlns:p14="http://schemas.microsoft.com/office/powerpoint/2010/main" val="424409102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967935-5F69-46DF-8B6C-9F8E5851B063}"/>
              </a:ext>
            </a:extLst>
          </p:cNvPr>
          <p:cNvSpPr txBox="1"/>
          <p:nvPr/>
        </p:nvSpPr>
        <p:spPr>
          <a:xfrm>
            <a:off x="7747255" y="3319106"/>
            <a:ext cx="1180131" cy="1077218"/>
          </a:xfrm>
          <a:prstGeom prst="rect">
            <a:avLst/>
          </a:prstGeom>
          <a:noFill/>
        </p:spPr>
        <p:txBody>
          <a:bodyPr wrap="none" rtlCol="0">
            <a:spAutoFit/>
          </a:bodyPr>
          <a:lstStyle/>
          <a:p>
            <a:r>
              <a:rPr lang="en-US" sz="3200" b="1" dirty="0"/>
              <a:t>Black </a:t>
            </a:r>
          </a:p>
          <a:p>
            <a:r>
              <a:rPr lang="en-US" sz="3200" b="1" dirty="0"/>
              <a:t>Rhi</a:t>
            </a:r>
            <a:r>
              <a:rPr lang="en-US" sz="2800" b="1" dirty="0"/>
              <a:t>no</a:t>
            </a:r>
          </a:p>
        </p:txBody>
      </p:sp>
      <p:pic>
        <p:nvPicPr>
          <p:cNvPr id="3" name="Picture 2">
            <a:extLst>
              <a:ext uri="{FF2B5EF4-FFF2-40B4-BE49-F238E27FC236}">
                <a16:creationId xmlns:a16="http://schemas.microsoft.com/office/drawing/2014/main" id="{10D2796B-1597-4F67-A0FC-5679280372C4}"/>
              </a:ext>
            </a:extLst>
          </p:cNvPr>
          <p:cNvPicPr>
            <a:picLocks noChangeAspect="1"/>
          </p:cNvPicPr>
          <p:nvPr/>
        </p:nvPicPr>
        <p:blipFill rotWithShape="1">
          <a:blip r:embed="rId2"/>
          <a:srcRect l="22312" t="10750" b="18750"/>
          <a:stretch/>
        </p:blipFill>
        <p:spPr>
          <a:xfrm>
            <a:off x="314324" y="213062"/>
            <a:ext cx="7347253" cy="5000626"/>
          </a:xfrm>
          <a:prstGeom prst="rect">
            <a:avLst/>
          </a:prstGeom>
        </p:spPr>
      </p:pic>
      <p:pic>
        <p:nvPicPr>
          <p:cNvPr id="4" name="Picture 3">
            <a:extLst>
              <a:ext uri="{FF2B5EF4-FFF2-40B4-BE49-F238E27FC236}">
                <a16:creationId xmlns:a16="http://schemas.microsoft.com/office/drawing/2014/main" id="{3B728856-BC41-4DB0-81CE-A9D6BDB5C9AD}"/>
              </a:ext>
            </a:extLst>
          </p:cNvPr>
          <p:cNvPicPr>
            <a:picLocks noChangeAspect="1"/>
          </p:cNvPicPr>
          <p:nvPr/>
        </p:nvPicPr>
        <p:blipFill rotWithShape="1">
          <a:blip r:embed="rId3"/>
          <a:srcRect t="17742" r="9440"/>
          <a:stretch/>
        </p:blipFill>
        <p:spPr>
          <a:xfrm>
            <a:off x="7997096" y="213062"/>
            <a:ext cx="4014885" cy="2371726"/>
          </a:xfrm>
          <a:prstGeom prst="rect">
            <a:avLst/>
          </a:prstGeom>
        </p:spPr>
      </p:pic>
      <p:sp>
        <p:nvSpPr>
          <p:cNvPr id="5" name="Rectangle 4">
            <a:extLst>
              <a:ext uri="{FF2B5EF4-FFF2-40B4-BE49-F238E27FC236}">
                <a16:creationId xmlns:a16="http://schemas.microsoft.com/office/drawing/2014/main" id="{D1BFAD37-FF01-4D92-8BB2-683570943EF2}"/>
              </a:ext>
            </a:extLst>
          </p:cNvPr>
          <p:cNvSpPr/>
          <p:nvPr/>
        </p:nvSpPr>
        <p:spPr>
          <a:xfrm>
            <a:off x="257174" y="5444609"/>
            <a:ext cx="11596786" cy="830997"/>
          </a:xfrm>
          <a:prstGeom prst="rect">
            <a:avLst/>
          </a:prstGeom>
        </p:spPr>
        <p:txBody>
          <a:bodyPr wrap="square">
            <a:spAutoFit/>
          </a:bodyPr>
          <a:lstStyle/>
          <a:p>
            <a:r>
              <a:rPr lang="en-US" sz="2400" b="1" dirty="0"/>
              <a:t>About 5000 remaining.  Native to eastern and southern Africa including Botswana, Kenya, Malawi, Mozambique, Namibia, South Africa, Eswatini, Tanzania, Zambia, and Zimbabwe. </a:t>
            </a:r>
          </a:p>
        </p:txBody>
      </p:sp>
      <p:pic>
        <p:nvPicPr>
          <p:cNvPr id="6" name="Picture 5">
            <a:extLst>
              <a:ext uri="{FF2B5EF4-FFF2-40B4-BE49-F238E27FC236}">
                <a16:creationId xmlns:a16="http://schemas.microsoft.com/office/drawing/2014/main" id="{9579DF59-34FA-4F91-AAF7-40D800276458}"/>
              </a:ext>
            </a:extLst>
          </p:cNvPr>
          <p:cNvPicPr>
            <a:picLocks noChangeAspect="1"/>
          </p:cNvPicPr>
          <p:nvPr/>
        </p:nvPicPr>
        <p:blipFill>
          <a:blip r:embed="rId4"/>
          <a:stretch>
            <a:fillRect/>
          </a:stretch>
        </p:blipFill>
        <p:spPr>
          <a:xfrm>
            <a:off x="9248932" y="2681526"/>
            <a:ext cx="2763050" cy="2825847"/>
          </a:xfrm>
          <a:prstGeom prst="rect">
            <a:avLst/>
          </a:prstGeom>
        </p:spPr>
      </p:pic>
      <p:sp>
        <p:nvSpPr>
          <p:cNvPr id="7" name="Rectangle 6">
            <a:extLst>
              <a:ext uri="{FF2B5EF4-FFF2-40B4-BE49-F238E27FC236}">
                <a16:creationId xmlns:a16="http://schemas.microsoft.com/office/drawing/2014/main" id="{24ECDCA2-05AA-4B9F-8284-3161EFC7D345}"/>
              </a:ext>
            </a:extLst>
          </p:cNvPr>
          <p:cNvSpPr/>
          <p:nvPr/>
        </p:nvSpPr>
        <p:spPr>
          <a:xfrm>
            <a:off x="257174" y="6275606"/>
            <a:ext cx="10745606" cy="461665"/>
          </a:xfrm>
          <a:prstGeom prst="rect">
            <a:avLst/>
          </a:prstGeom>
        </p:spPr>
        <p:txBody>
          <a:bodyPr wrap="square">
            <a:spAutoFit/>
          </a:bodyPr>
          <a:lstStyle/>
          <a:p>
            <a:r>
              <a:rPr lang="en-US" sz="2400" b="1" dirty="0"/>
              <a:t>Although the rhinoceros is referred to as black, its colors vary from brown to grey.</a:t>
            </a:r>
          </a:p>
        </p:txBody>
      </p:sp>
    </p:spTree>
    <p:extLst>
      <p:ext uri="{BB962C8B-B14F-4D97-AF65-F5344CB8AC3E}">
        <p14:creationId xmlns:p14="http://schemas.microsoft.com/office/powerpoint/2010/main" val="8903388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advTm="18000">
        <p15:prstTrans prst="fracture"/>
      </p:transition>
    </mc:Choice>
    <mc:Fallback>
      <p:transition spd="slow"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8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9900"/>
                            </p:stCondLst>
                            <p:childTnLst>
                              <p:par>
                                <p:cTn id="11" presetID="26" presetClass="entr" presetSubtype="0" fill="hold" grpId="0" nodeType="after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290">
                                          <p:stCondLst>
                                            <p:cond delay="0"/>
                                          </p:stCondLst>
                                        </p:cTn>
                                        <p:tgtEl>
                                          <p:spTgt spid="7"/>
                                        </p:tgtEl>
                                      </p:cBhvr>
                                    </p:animEffect>
                                    <p:anim calcmode="lin" valueType="num">
                                      <p:cBhvr>
                                        <p:cTn id="14"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9" dur="13">
                                          <p:stCondLst>
                                            <p:cond delay="325"/>
                                          </p:stCondLst>
                                        </p:cTn>
                                        <p:tgtEl>
                                          <p:spTgt spid="7"/>
                                        </p:tgtEl>
                                      </p:cBhvr>
                                      <p:to x="100000" y="60000"/>
                                    </p:animScale>
                                    <p:animScale>
                                      <p:cBhvr>
                                        <p:cTn id="20" dur="83" decel="50000">
                                          <p:stCondLst>
                                            <p:cond delay="338"/>
                                          </p:stCondLst>
                                        </p:cTn>
                                        <p:tgtEl>
                                          <p:spTgt spid="7"/>
                                        </p:tgtEl>
                                      </p:cBhvr>
                                      <p:to x="100000" y="100000"/>
                                    </p:animScale>
                                    <p:animScale>
                                      <p:cBhvr>
                                        <p:cTn id="21" dur="13">
                                          <p:stCondLst>
                                            <p:cond delay="656"/>
                                          </p:stCondLst>
                                        </p:cTn>
                                        <p:tgtEl>
                                          <p:spTgt spid="7"/>
                                        </p:tgtEl>
                                      </p:cBhvr>
                                      <p:to x="100000" y="80000"/>
                                    </p:animScale>
                                    <p:animScale>
                                      <p:cBhvr>
                                        <p:cTn id="22" dur="83" decel="50000">
                                          <p:stCondLst>
                                            <p:cond delay="669"/>
                                          </p:stCondLst>
                                        </p:cTn>
                                        <p:tgtEl>
                                          <p:spTgt spid="7"/>
                                        </p:tgtEl>
                                      </p:cBhvr>
                                      <p:to x="100000" y="100000"/>
                                    </p:animScale>
                                    <p:animScale>
                                      <p:cBhvr>
                                        <p:cTn id="23" dur="13">
                                          <p:stCondLst>
                                            <p:cond delay="821"/>
                                          </p:stCondLst>
                                        </p:cTn>
                                        <p:tgtEl>
                                          <p:spTgt spid="7"/>
                                        </p:tgtEl>
                                      </p:cBhvr>
                                      <p:to x="100000" y="90000"/>
                                    </p:animScale>
                                    <p:animScale>
                                      <p:cBhvr>
                                        <p:cTn id="24" dur="83" decel="50000">
                                          <p:stCondLst>
                                            <p:cond delay="834"/>
                                          </p:stCondLst>
                                        </p:cTn>
                                        <p:tgtEl>
                                          <p:spTgt spid="7"/>
                                        </p:tgtEl>
                                      </p:cBhvr>
                                      <p:to x="100000" y="100000"/>
                                    </p:animScale>
                                    <p:animScale>
                                      <p:cBhvr>
                                        <p:cTn id="25" dur="13">
                                          <p:stCondLst>
                                            <p:cond delay="904"/>
                                          </p:stCondLst>
                                        </p:cTn>
                                        <p:tgtEl>
                                          <p:spTgt spid="7"/>
                                        </p:tgtEl>
                                      </p:cBhvr>
                                      <p:to x="100000" y="95000"/>
                                    </p:animScale>
                                    <p:animScale>
                                      <p:cBhvr>
                                        <p:cTn id="26"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1DA85-2634-4B16-92DA-B930CE9D55CD}"/>
              </a:ext>
            </a:extLst>
          </p:cNvPr>
          <p:cNvPicPr>
            <a:picLocks noChangeAspect="1"/>
          </p:cNvPicPr>
          <p:nvPr/>
        </p:nvPicPr>
        <p:blipFill rotWithShape="1">
          <a:blip r:embed="rId2"/>
          <a:srcRect l="4395" t="5808" r="13262" b="3810"/>
          <a:stretch/>
        </p:blipFill>
        <p:spPr>
          <a:xfrm>
            <a:off x="300037" y="228601"/>
            <a:ext cx="5476605" cy="4013615"/>
          </a:xfrm>
          <a:prstGeom prst="rect">
            <a:avLst/>
          </a:prstGeom>
        </p:spPr>
      </p:pic>
      <p:pic>
        <p:nvPicPr>
          <p:cNvPr id="3" name="Picture 2">
            <a:extLst>
              <a:ext uri="{FF2B5EF4-FFF2-40B4-BE49-F238E27FC236}">
                <a16:creationId xmlns:a16="http://schemas.microsoft.com/office/drawing/2014/main" id="{E099AB06-184D-44F9-B217-085127E95B68}"/>
              </a:ext>
            </a:extLst>
          </p:cNvPr>
          <p:cNvPicPr>
            <a:picLocks noChangeAspect="1"/>
          </p:cNvPicPr>
          <p:nvPr/>
        </p:nvPicPr>
        <p:blipFill rotWithShape="1">
          <a:blip r:embed="rId3"/>
          <a:srcRect t="9792" b="3333"/>
          <a:stretch/>
        </p:blipFill>
        <p:spPr>
          <a:xfrm>
            <a:off x="5827690" y="228601"/>
            <a:ext cx="2568500" cy="3622440"/>
          </a:xfrm>
          <a:prstGeom prst="rect">
            <a:avLst/>
          </a:prstGeom>
        </p:spPr>
      </p:pic>
      <p:sp>
        <p:nvSpPr>
          <p:cNvPr id="4" name="Rectangle 3">
            <a:extLst>
              <a:ext uri="{FF2B5EF4-FFF2-40B4-BE49-F238E27FC236}">
                <a16:creationId xmlns:a16="http://schemas.microsoft.com/office/drawing/2014/main" id="{CC98FF3D-68E4-4FDA-867A-6BDF8BC52766}"/>
              </a:ext>
            </a:extLst>
          </p:cNvPr>
          <p:cNvSpPr/>
          <p:nvPr/>
        </p:nvSpPr>
        <p:spPr>
          <a:xfrm>
            <a:off x="300037" y="4380398"/>
            <a:ext cx="5527653" cy="1631216"/>
          </a:xfrm>
          <a:prstGeom prst="rect">
            <a:avLst/>
          </a:prstGeom>
        </p:spPr>
        <p:txBody>
          <a:bodyPr wrap="square">
            <a:spAutoFit/>
          </a:bodyPr>
          <a:lstStyle/>
          <a:p>
            <a:r>
              <a:rPr lang="en-US" sz="2800" b="1" dirty="0"/>
              <a:t>Bornean Orangutan </a:t>
            </a:r>
          </a:p>
          <a:p>
            <a:r>
              <a:rPr lang="en-US" sz="2400" b="1" dirty="0"/>
              <a:t>Together with the Sumatran orangutan and </a:t>
            </a:r>
            <a:r>
              <a:rPr lang="en-US" sz="2400" b="1" dirty="0" err="1"/>
              <a:t>Tapanuli</a:t>
            </a:r>
            <a:r>
              <a:rPr lang="en-US" sz="2400" b="1" dirty="0"/>
              <a:t> orangutan, it belongs to the only genus of great apes native to Asia.  </a:t>
            </a:r>
          </a:p>
        </p:txBody>
      </p:sp>
      <p:sp>
        <p:nvSpPr>
          <p:cNvPr id="5" name="Rectangle 4">
            <a:extLst>
              <a:ext uri="{FF2B5EF4-FFF2-40B4-BE49-F238E27FC236}">
                <a16:creationId xmlns:a16="http://schemas.microsoft.com/office/drawing/2014/main" id="{10F3AB6D-A137-4BDE-8D56-F9A88FD34E6C}"/>
              </a:ext>
            </a:extLst>
          </p:cNvPr>
          <p:cNvSpPr/>
          <p:nvPr/>
        </p:nvSpPr>
        <p:spPr>
          <a:xfrm>
            <a:off x="7255239" y="4811285"/>
            <a:ext cx="3940394" cy="1200329"/>
          </a:xfrm>
          <a:prstGeom prst="rect">
            <a:avLst/>
          </a:prstGeom>
        </p:spPr>
        <p:txBody>
          <a:bodyPr wrap="square">
            <a:spAutoFit/>
          </a:bodyPr>
          <a:lstStyle/>
          <a:p>
            <a:r>
              <a:rPr lang="en-US" sz="2400" b="1" dirty="0"/>
              <a:t>Native to the island of Borneo.  An estimated 100,000 remain.</a:t>
            </a:r>
          </a:p>
        </p:txBody>
      </p:sp>
      <p:pic>
        <p:nvPicPr>
          <p:cNvPr id="6" name="Picture 5">
            <a:extLst>
              <a:ext uri="{FF2B5EF4-FFF2-40B4-BE49-F238E27FC236}">
                <a16:creationId xmlns:a16="http://schemas.microsoft.com/office/drawing/2014/main" id="{734E9A81-1D0F-4702-86A8-A8D119E8D018}"/>
              </a:ext>
            </a:extLst>
          </p:cNvPr>
          <p:cNvPicPr>
            <a:picLocks noChangeAspect="1"/>
          </p:cNvPicPr>
          <p:nvPr/>
        </p:nvPicPr>
        <p:blipFill>
          <a:blip r:embed="rId4"/>
          <a:stretch>
            <a:fillRect/>
          </a:stretch>
        </p:blipFill>
        <p:spPr>
          <a:xfrm>
            <a:off x="8447238" y="228601"/>
            <a:ext cx="3670029" cy="3119525"/>
          </a:xfrm>
          <a:prstGeom prst="rect">
            <a:avLst/>
          </a:prstGeom>
        </p:spPr>
      </p:pic>
    </p:spTree>
    <p:extLst>
      <p:ext uri="{BB962C8B-B14F-4D97-AF65-F5344CB8AC3E}">
        <p14:creationId xmlns:p14="http://schemas.microsoft.com/office/powerpoint/2010/main" val="16173728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advTm="19000">
        <p15:prstTrans prst="crush"/>
      </p:transition>
    </mc:Choice>
    <mc:Fallback>
      <p:transition spd="slow"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8000"/>
                            </p:stCondLst>
                            <p:childTnLst>
                              <p:par>
                                <p:cTn id="9" presetID="31" presetClass="entr" presetSubtype="0" fill="hold" grpId="0" nodeType="afterEffect">
                                  <p:stCondLst>
                                    <p:cond delay="4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B47CC-E5C0-479B-8D3F-F9ACC0155485}"/>
              </a:ext>
            </a:extLst>
          </p:cNvPr>
          <p:cNvPicPr>
            <a:picLocks noChangeAspect="1"/>
          </p:cNvPicPr>
          <p:nvPr/>
        </p:nvPicPr>
        <p:blipFill rotWithShape="1">
          <a:blip r:embed="rId2"/>
          <a:srcRect l="14761" r="33318"/>
          <a:stretch/>
        </p:blipFill>
        <p:spPr>
          <a:xfrm>
            <a:off x="228601" y="133349"/>
            <a:ext cx="4286250" cy="5425016"/>
          </a:xfrm>
          <a:prstGeom prst="rect">
            <a:avLst/>
          </a:prstGeom>
        </p:spPr>
      </p:pic>
      <p:sp>
        <p:nvSpPr>
          <p:cNvPr id="3" name="TextBox 2">
            <a:extLst>
              <a:ext uri="{FF2B5EF4-FFF2-40B4-BE49-F238E27FC236}">
                <a16:creationId xmlns:a16="http://schemas.microsoft.com/office/drawing/2014/main" id="{00FFEA6B-8F06-4622-B635-A676FFFBD6DB}"/>
              </a:ext>
            </a:extLst>
          </p:cNvPr>
          <p:cNvSpPr txBox="1"/>
          <p:nvPr/>
        </p:nvSpPr>
        <p:spPr>
          <a:xfrm>
            <a:off x="1128712" y="5943600"/>
            <a:ext cx="2898870" cy="523220"/>
          </a:xfrm>
          <a:prstGeom prst="rect">
            <a:avLst/>
          </a:prstGeom>
          <a:noFill/>
        </p:spPr>
        <p:txBody>
          <a:bodyPr wrap="none" rtlCol="0">
            <a:spAutoFit/>
          </a:bodyPr>
          <a:lstStyle/>
          <a:p>
            <a:r>
              <a:rPr lang="en-US" sz="2800" b="1" dirty="0"/>
              <a:t>Cross River Gorilla</a:t>
            </a:r>
          </a:p>
        </p:txBody>
      </p:sp>
      <p:pic>
        <p:nvPicPr>
          <p:cNvPr id="4" name="Picture 3">
            <a:extLst>
              <a:ext uri="{FF2B5EF4-FFF2-40B4-BE49-F238E27FC236}">
                <a16:creationId xmlns:a16="http://schemas.microsoft.com/office/drawing/2014/main" id="{E2C17B6E-6D34-4E76-98D1-FC5D8679D7EA}"/>
              </a:ext>
            </a:extLst>
          </p:cNvPr>
          <p:cNvPicPr>
            <a:picLocks noChangeAspect="1"/>
          </p:cNvPicPr>
          <p:nvPr/>
        </p:nvPicPr>
        <p:blipFill rotWithShape="1">
          <a:blip r:embed="rId3"/>
          <a:srcRect l="18062" t="6227" r="19078"/>
          <a:stretch/>
        </p:blipFill>
        <p:spPr>
          <a:xfrm>
            <a:off x="4714875" y="133349"/>
            <a:ext cx="3829050" cy="3801028"/>
          </a:xfrm>
          <a:prstGeom prst="rect">
            <a:avLst/>
          </a:prstGeom>
        </p:spPr>
      </p:pic>
      <p:sp>
        <p:nvSpPr>
          <p:cNvPr id="5" name="Rectangle 4">
            <a:extLst>
              <a:ext uri="{FF2B5EF4-FFF2-40B4-BE49-F238E27FC236}">
                <a16:creationId xmlns:a16="http://schemas.microsoft.com/office/drawing/2014/main" id="{6C26B2AB-1091-4A8C-AD9D-199DB1A8069F}"/>
              </a:ext>
            </a:extLst>
          </p:cNvPr>
          <p:cNvSpPr/>
          <p:nvPr/>
        </p:nvSpPr>
        <p:spPr>
          <a:xfrm>
            <a:off x="5412580" y="4158496"/>
            <a:ext cx="5903120" cy="2308324"/>
          </a:xfrm>
          <a:prstGeom prst="rect">
            <a:avLst/>
          </a:prstGeom>
        </p:spPr>
        <p:txBody>
          <a:bodyPr wrap="square">
            <a:spAutoFit/>
          </a:bodyPr>
          <a:lstStyle/>
          <a:p>
            <a:r>
              <a:rPr lang="en-US" sz="2400" b="1" dirty="0"/>
              <a:t>There are currently only 200-300 Cross River Gorillas left in the wild, making them the most endangered great ape in Africa. They live in mountainous border area between Cameroon and Nigeria at the top of the Cross River, after which they are named.</a:t>
            </a:r>
          </a:p>
        </p:txBody>
      </p:sp>
      <p:pic>
        <p:nvPicPr>
          <p:cNvPr id="6" name="Picture 5">
            <a:extLst>
              <a:ext uri="{FF2B5EF4-FFF2-40B4-BE49-F238E27FC236}">
                <a16:creationId xmlns:a16="http://schemas.microsoft.com/office/drawing/2014/main" id="{8041CCF6-DE04-4485-8525-64E19CC5B2DA}"/>
              </a:ext>
            </a:extLst>
          </p:cNvPr>
          <p:cNvPicPr>
            <a:picLocks noChangeAspect="1"/>
          </p:cNvPicPr>
          <p:nvPr/>
        </p:nvPicPr>
        <p:blipFill>
          <a:blip r:embed="rId4"/>
          <a:stretch>
            <a:fillRect/>
          </a:stretch>
        </p:blipFill>
        <p:spPr>
          <a:xfrm>
            <a:off x="8743949" y="133349"/>
            <a:ext cx="3356383" cy="3416319"/>
          </a:xfrm>
          <a:prstGeom prst="rect">
            <a:avLst/>
          </a:prstGeom>
        </p:spPr>
      </p:pic>
    </p:spTree>
    <p:extLst>
      <p:ext uri="{BB962C8B-B14F-4D97-AF65-F5344CB8AC3E}">
        <p14:creationId xmlns:p14="http://schemas.microsoft.com/office/powerpoint/2010/main" val="36006283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2000">
        <p15:prstTrans prst="airplane"/>
      </p:transition>
    </mc:Choice>
    <mc:Fallback>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6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000"/>
                            </p:stCondLst>
                            <p:childTnLst>
                              <p:par>
                                <p:cTn id="11" presetID="5" presetClass="entr" presetSubtype="10" fill="hold" grpId="0" nodeType="after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1000"/>
                                        <p:tgtEl>
                                          <p:spTgt spid="3"/>
                                        </p:tgtEl>
                                      </p:cBhvr>
                                    </p:animEffect>
                                  </p:childTnLst>
                                </p:cTn>
                              </p:par>
                            </p:childTnLst>
                          </p:cTn>
                        </p:par>
                        <p:par>
                          <p:cTn id="14" fill="hold">
                            <p:stCondLst>
                              <p:cond delay="10000"/>
                            </p:stCondLst>
                            <p:childTnLst>
                              <p:par>
                                <p:cTn id="15" presetID="6" presetClass="entr" presetSubtype="16" fill="hold" grpId="0" nodeType="afterEffect">
                                  <p:stCondLst>
                                    <p:cond delay="350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6CE7DC-3659-48CC-A5A4-ABACCCDE6E7B}"/>
              </a:ext>
            </a:extLst>
          </p:cNvPr>
          <p:cNvSpPr/>
          <p:nvPr/>
        </p:nvSpPr>
        <p:spPr>
          <a:xfrm>
            <a:off x="940054" y="5687496"/>
            <a:ext cx="3711850" cy="523220"/>
          </a:xfrm>
          <a:prstGeom prst="rect">
            <a:avLst/>
          </a:prstGeom>
        </p:spPr>
        <p:txBody>
          <a:bodyPr wrap="none">
            <a:spAutoFit/>
          </a:bodyPr>
          <a:lstStyle/>
          <a:p>
            <a:r>
              <a:rPr lang="en-US" sz="2800" b="1" dirty="0"/>
              <a:t>Eastern Lowland Gorilla</a:t>
            </a:r>
          </a:p>
        </p:txBody>
      </p:sp>
      <p:pic>
        <p:nvPicPr>
          <p:cNvPr id="3" name="Picture 2">
            <a:extLst>
              <a:ext uri="{FF2B5EF4-FFF2-40B4-BE49-F238E27FC236}">
                <a16:creationId xmlns:a16="http://schemas.microsoft.com/office/drawing/2014/main" id="{04EBE4C2-F6E1-46EF-BB28-C033F982CBB1}"/>
              </a:ext>
            </a:extLst>
          </p:cNvPr>
          <p:cNvPicPr>
            <a:picLocks noChangeAspect="1"/>
          </p:cNvPicPr>
          <p:nvPr/>
        </p:nvPicPr>
        <p:blipFill rotWithShape="1">
          <a:blip r:embed="rId2"/>
          <a:srcRect l="9930" r="11853"/>
          <a:stretch/>
        </p:blipFill>
        <p:spPr>
          <a:xfrm>
            <a:off x="195799" y="166687"/>
            <a:ext cx="5200360" cy="5233989"/>
          </a:xfrm>
          <a:prstGeom prst="rect">
            <a:avLst/>
          </a:prstGeom>
        </p:spPr>
      </p:pic>
      <p:pic>
        <p:nvPicPr>
          <p:cNvPr id="4" name="Picture 3">
            <a:extLst>
              <a:ext uri="{FF2B5EF4-FFF2-40B4-BE49-F238E27FC236}">
                <a16:creationId xmlns:a16="http://schemas.microsoft.com/office/drawing/2014/main" id="{BFA5AC8B-E5AD-4264-9894-5A80E11B5251}"/>
              </a:ext>
            </a:extLst>
          </p:cNvPr>
          <p:cNvPicPr>
            <a:picLocks noChangeAspect="1"/>
          </p:cNvPicPr>
          <p:nvPr/>
        </p:nvPicPr>
        <p:blipFill rotWithShape="1">
          <a:blip r:embed="rId3"/>
          <a:srcRect r="11266"/>
          <a:stretch/>
        </p:blipFill>
        <p:spPr>
          <a:xfrm>
            <a:off x="5595940" y="180439"/>
            <a:ext cx="4343292" cy="3248027"/>
          </a:xfrm>
          <a:prstGeom prst="rect">
            <a:avLst/>
          </a:prstGeom>
        </p:spPr>
      </p:pic>
      <p:sp>
        <p:nvSpPr>
          <p:cNvPr id="5" name="Rectangle 4">
            <a:extLst>
              <a:ext uri="{FF2B5EF4-FFF2-40B4-BE49-F238E27FC236}">
                <a16:creationId xmlns:a16="http://schemas.microsoft.com/office/drawing/2014/main" id="{F099FD86-5500-4E03-BE65-32175751EB4F}"/>
              </a:ext>
            </a:extLst>
          </p:cNvPr>
          <p:cNvSpPr/>
          <p:nvPr/>
        </p:nvSpPr>
        <p:spPr>
          <a:xfrm>
            <a:off x="5578580" y="3806725"/>
            <a:ext cx="3711850" cy="1938992"/>
          </a:xfrm>
          <a:prstGeom prst="rect">
            <a:avLst/>
          </a:prstGeom>
        </p:spPr>
        <p:txBody>
          <a:bodyPr wrap="square">
            <a:spAutoFit/>
          </a:bodyPr>
          <a:lstStyle/>
          <a:p>
            <a:r>
              <a:rPr lang="en-US" sz="2400" b="1" dirty="0"/>
              <a:t>Endemic to the mountainous forests of eastern Democratic Republic of the Congo.  About 5000 remain.</a:t>
            </a:r>
          </a:p>
        </p:txBody>
      </p:sp>
      <p:pic>
        <p:nvPicPr>
          <p:cNvPr id="6" name="Picture 5">
            <a:extLst>
              <a:ext uri="{FF2B5EF4-FFF2-40B4-BE49-F238E27FC236}">
                <a16:creationId xmlns:a16="http://schemas.microsoft.com/office/drawing/2014/main" id="{26B73B83-7F8C-4334-AAE5-28458FA5AE7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5316" t="10853" r="5980"/>
          <a:stretch/>
        </p:blipFill>
        <p:spPr>
          <a:xfrm>
            <a:off x="8944586" y="3428466"/>
            <a:ext cx="3199789" cy="3429534"/>
          </a:xfrm>
          <a:prstGeom prst="rect">
            <a:avLst/>
          </a:prstGeom>
        </p:spPr>
      </p:pic>
    </p:spTree>
    <p:extLst>
      <p:ext uri="{BB962C8B-B14F-4D97-AF65-F5344CB8AC3E}">
        <p14:creationId xmlns:p14="http://schemas.microsoft.com/office/powerpoint/2010/main" val="28415649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advTm="18000">
        <p15:prstTrans prst="origami"/>
      </p:transition>
    </mc:Choice>
    <mc:Fallback>
      <p:transition spd="slow"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7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par>
                          <p:cTn id="21" fill="hold">
                            <p:stCondLst>
                              <p:cond delay="8500"/>
                            </p:stCondLst>
                            <p:childTnLst>
                              <p:par>
                                <p:cTn id="22" presetID="2" presetClass="entr" presetSubtype="3" fill="hold" grpId="0" nodeType="afterEffect">
                                  <p:stCondLst>
                                    <p:cond delay="400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000" fill="hold"/>
                                        <p:tgtEl>
                                          <p:spTgt spid="2"/>
                                        </p:tgtEl>
                                        <p:attrNameLst>
                                          <p:attrName>ppt_x</p:attrName>
                                        </p:attrNameLst>
                                      </p:cBhvr>
                                      <p:tavLst>
                                        <p:tav tm="0">
                                          <p:val>
                                            <p:strVal val="1+#ppt_w/2"/>
                                          </p:val>
                                        </p:tav>
                                        <p:tav tm="100000">
                                          <p:val>
                                            <p:strVal val="#ppt_x"/>
                                          </p:val>
                                        </p:tav>
                                      </p:tavLst>
                                    </p:anim>
                                    <p:anim calcmode="lin" valueType="num">
                                      <p:cBhvr additive="base">
                                        <p:cTn id="2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2285D4-8854-4938-9C77-A2ED4E054F66}"/>
              </a:ext>
            </a:extLst>
          </p:cNvPr>
          <p:cNvSpPr/>
          <p:nvPr/>
        </p:nvSpPr>
        <p:spPr>
          <a:xfrm>
            <a:off x="1695054" y="5387459"/>
            <a:ext cx="3190169" cy="523220"/>
          </a:xfrm>
          <a:prstGeom prst="rect">
            <a:avLst/>
          </a:prstGeom>
        </p:spPr>
        <p:txBody>
          <a:bodyPr wrap="none">
            <a:spAutoFit/>
          </a:bodyPr>
          <a:lstStyle/>
          <a:p>
            <a:r>
              <a:rPr lang="en-US" sz="2800" b="1" dirty="0"/>
              <a:t>Hawksbill Sea Turtle</a:t>
            </a:r>
          </a:p>
        </p:txBody>
      </p:sp>
      <p:pic>
        <p:nvPicPr>
          <p:cNvPr id="3" name="Picture 2">
            <a:extLst>
              <a:ext uri="{FF2B5EF4-FFF2-40B4-BE49-F238E27FC236}">
                <a16:creationId xmlns:a16="http://schemas.microsoft.com/office/drawing/2014/main" id="{E96A28AF-5F92-41AB-AA45-EA63281CE46B}"/>
              </a:ext>
            </a:extLst>
          </p:cNvPr>
          <p:cNvPicPr>
            <a:picLocks noChangeAspect="1"/>
          </p:cNvPicPr>
          <p:nvPr/>
        </p:nvPicPr>
        <p:blipFill rotWithShape="1">
          <a:blip r:embed="rId2"/>
          <a:srcRect r="8230"/>
          <a:stretch/>
        </p:blipFill>
        <p:spPr>
          <a:xfrm>
            <a:off x="258917" y="257176"/>
            <a:ext cx="7348538" cy="4821174"/>
          </a:xfrm>
          <a:prstGeom prst="rect">
            <a:avLst/>
          </a:prstGeom>
        </p:spPr>
      </p:pic>
      <p:pic>
        <p:nvPicPr>
          <p:cNvPr id="4" name="Picture 3">
            <a:extLst>
              <a:ext uri="{FF2B5EF4-FFF2-40B4-BE49-F238E27FC236}">
                <a16:creationId xmlns:a16="http://schemas.microsoft.com/office/drawing/2014/main" id="{420FD522-9421-4833-B093-8B940A391CCC}"/>
              </a:ext>
            </a:extLst>
          </p:cNvPr>
          <p:cNvPicPr>
            <a:picLocks noChangeAspect="1"/>
          </p:cNvPicPr>
          <p:nvPr/>
        </p:nvPicPr>
        <p:blipFill rotWithShape="1">
          <a:blip r:embed="rId3"/>
          <a:srcRect l="8083" t="23355"/>
          <a:stretch/>
        </p:blipFill>
        <p:spPr>
          <a:xfrm>
            <a:off x="7715249" y="257176"/>
            <a:ext cx="4317847" cy="2400300"/>
          </a:xfrm>
          <a:prstGeom prst="rect">
            <a:avLst/>
          </a:prstGeom>
        </p:spPr>
      </p:pic>
      <p:sp>
        <p:nvSpPr>
          <p:cNvPr id="5" name="Rectangle 4">
            <a:extLst>
              <a:ext uri="{FF2B5EF4-FFF2-40B4-BE49-F238E27FC236}">
                <a16:creationId xmlns:a16="http://schemas.microsoft.com/office/drawing/2014/main" id="{AC11512E-9512-4242-BC0A-7DB2E557FF8F}"/>
              </a:ext>
            </a:extLst>
          </p:cNvPr>
          <p:cNvSpPr/>
          <p:nvPr/>
        </p:nvSpPr>
        <p:spPr>
          <a:xfrm>
            <a:off x="5514976" y="5127500"/>
            <a:ext cx="6022646" cy="1569660"/>
          </a:xfrm>
          <a:prstGeom prst="rect">
            <a:avLst/>
          </a:prstGeom>
        </p:spPr>
        <p:txBody>
          <a:bodyPr wrap="square">
            <a:spAutoFit/>
          </a:bodyPr>
          <a:lstStyle/>
          <a:p>
            <a:r>
              <a:rPr lang="en-US" sz="2400" b="1" dirty="0"/>
              <a:t>The species has a worldwide distribution primarily in tropical coral reefs with Atlantic and Indo-Pacific subspecies.  There are an estimated 20,000 females remaining.</a:t>
            </a:r>
          </a:p>
        </p:txBody>
      </p:sp>
      <p:pic>
        <p:nvPicPr>
          <p:cNvPr id="6" name="Picture 5">
            <a:extLst>
              <a:ext uri="{FF2B5EF4-FFF2-40B4-BE49-F238E27FC236}">
                <a16:creationId xmlns:a16="http://schemas.microsoft.com/office/drawing/2014/main" id="{541BE8A8-E28B-42E5-97D3-1D219040872E}"/>
              </a:ext>
            </a:extLst>
          </p:cNvPr>
          <p:cNvPicPr>
            <a:picLocks noChangeAspect="1"/>
          </p:cNvPicPr>
          <p:nvPr/>
        </p:nvPicPr>
        <p:blipFill>
          <a:blip r:embed="rId4"/>
          <a:stretch>
            <a:fillRect/>
          </a:stretch>
        </p:blipFill>
        <p:spPr>
          <a:xfrm>
            <a:off x="7741908" y="2905888"/>
            <a:ext cx="4301905" cy="2172462"/>
          </a:xfrm>
          <a:prstGeom prst="rect">
            <a:avLst/>
          </a:prstGeom>
        </p:spPr>
      </p:pic>
    </p:spTree>
    <p:extLst>
      <p:ext uri="{BB962C8B-B14F-4D97-AF65-F5344CB8AC3E}">
        <p14:creationId xmlns:p14="http://schemas.microsoft.com/office/powerpoint/2010/main" val="2147621662"/>
      </p:ext>
    </p:extLst>
  </p:cSld>
  <p:clrMapOvr>
    <a:masterClrMapping/>
  </p:clrMapOvr>
  <mc:AlternateContent xmlns:mc="http://schemas.openxmlformats.org/markup-compatibility/2006" xmlns:p14="http://schemas.microsoft.com/office/powerpoint/2010/main">
    <mc:Choice Requires="p14">
      <p:transition spd="slow" p14:dur="1200" advTm="16000">
        <p:dissolve/>
      </p:transition>
    </mc:Choice>
    <mc:Fallback xmlns="">
      <p:transition spd="slow" advTm="16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9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46377-17C9-4DFB-BD70-C603D79F891D}"/>
              </a:ext>
            </a:extLst>
          </p:cNvPr>
          <p:cNvSpPr/>
          <p:nvPr/>
        </p:nvSpPr>
        <p:spPr>
          <a:xfrm>
            <a:off x="730381" y="4829652"/>
            <a:ext cx="1960088" cy="523220"/>
          </a:xfrm>
          <a:prstGeom prst="rect">
            <a:avLst/>
          </a:prstGeom>
        </p:spPr>
        <p:txBody>
          <a:bodyPr wrap="none">
            <a:spAutoFit/>
          </a:bodyPr>
          <a:lstStyle/>
          <a:p>
            <a:r>
              <a:rPr lang="en-US" sz="2800" b="1" dirty="0"/>
              <a:t>Javan Rhino</a:t>
            </a:r>
          </a:p>
        </p:txBody>
      </p:sp>
      <p:pic>
        <p:nvPicPr>
          <p:cNvPr id="3" name="Picture 2">
            <a:extLst>
              <a:ext uri="{FF2B5EF4-FFF2-40B4-BE49-F238E27FC236}">
                <a16:creationId xmlns:a16="http://schemas.microsoft.com/office/drawing/2014/main" id="{0892E3AF-ED8B-40B3-A32F-5B2DE48E7B7D}"/>
              </a:ext>
            </a:extLst>
          </p:cNvPr>
          <p:cNvPicPr>
            <a:picLocks noChangeAspect="1"/>
          </p:cNvPicPr>
          <p:nvPr/>
        </p:nvPicPr>
        <p:blipFill>
          <a:blip r:embed="rId2"/>
          <a:stretch>
            <a:fillRect/>
          </a:stretch>
        </p:blipFill>
        <p:spPr>
          <a:xfrm>
            <a:off x="314325" y="304799"/>
            <a:ext cx="6508286" cy="4438651"/>
          </a:xfrm>
          <a:prstGeom prst="rect">
            <a:avLst/>
          </a:prstGeom>
        </p:spPr>
      </p:pic>
      <p:pic>
        <p:nvPicPr>
          <p:cNvPr id="4" name="Picture 3">
            <a:extLst>
              <a:ext uri="{FF2B5EF4-FFF2-40B4-BE49-F238E27FC236}">
                <a16:creationId xmlns:a16="http://schemas.microsoft.com/office/drawing/2014/main" id="{F8967E73-8AE1-4ECC-9F0C-329945323D6A}"/>
              </a:ext>
            </a:extLst>
          </p:cNvPr>
          <p:cNvPicPr>
            <a:picLocks noChangeAspect="1"/>
          </p:cNvPicPr>
          <p:nvPr/>
        </p:nvPicPr>
        <p:blipFill rotWithShape="1">
          <a:blip r:embed="rId3"/>
          <a:srcRect l="2227" r="12644"/>
          <a:stretch/>
        </p:blipFill>
        <p:spPr>
          <a:xfrm>
            <a:off x="7023531" y="304799"/>
            <a:ext cx="4197481" cy="3124201"/>
          </a:xfrm>
          <a:prstGeom prst="rect">
            <a:avLst/>
          </a:prstGeom>
        </p:spPr>
      </p:pic>
      <p:sp>
        <p:nvSpPr>
          <p:cNvPr id="5" name="Rectangle 4">
            <a:extLst>
              <a:ext uri="{FF2B5EF4-FFF2-40B4-BE49-F238E27FC236}">
                <a16:creationId xmlns:a16="http://schemas.microsoft.com/office/drawing/2014/main" id="{9F7C9BE5-9001-49E7-B78C-5D14DE02F252}"/>
              </a:ext>
            </a:extLst>
          </p:cNvPr>
          <p:cNvSpPr/>
          <p:nvPr/>
        </p:nvSpPr>
        <p:spPr>
          <a:xfrm>
            <a:off x="3082693" y="4801077"/>
            <a:ext cx="6318482" cy="1938992"/>
          </a:xfrm>
          <a:prstGeom prst="rect">
            <a:avLst/>
          </a:prstGeom>
        </p:spPr>
        <p:txBody>
          <a:bodyPr wrap="square">
            <a:spAutoFit/>
          </a:bodyPr>
          <a:lstStyle/>
          <a:p>
            <a:r>
              <a:rPr lang="en-US" sz="2400" b="1" dirty="0"/>
              <a:t>Found in Western Indonesia and Eastern Indochina. The Javan rhino habitats are tropical and subtropical moist broadleaf forests such as dense rainforests with mud wallows and plenty of water.  Estimated that only 100 remain.</a:t>
            </a:r>
          </a:p>
        </p:txBody>
      </p:sp>
      <p:pic>
        <p:nvPicPr>
          <p:cNvPr id="6" name="Picture 5">
            <a:extLst>
              <a:ext uri="{FF2B5EF4-FFF2-40B4-BE49-F238E27FC236}">
                <a16:creationId xmlns:a16="http://schemas.microsoft.com/office/drawing/2014/main" id="{AF00E4DD-8CE0-4316-9D81-161759D1A7D7}"/>
              </a:ext>
            </a:extLst>
          </p:cNvPr>
          <p:cNvPicPr>
            <a:picLocks noChangeAspect="1"/>
          </p:cNvPicPr>
          <p:nvPr/>
        </p:nvPicPr>
        <p:blipFill>
          <a:blip r:embed="rId4"/>
          <a:stretch>
            <a:fillRect/>
          </a:stretch>
        </p:blipFill>
        <p:spPr>
          <a:xfrm>
            <a:off x="9591675" y="3514874"/>
            <a:ext cx="2286000" cy="3152775"/>
          </a:xfrm>
          <a:prstGeom prst="rect">
            <a:avLst/>
          </a:prstGeom>
        </p:spPr>
      </p:pic>
    </p:spTree>
    <p:extLst>
      <p:ext uri="{BB962C8B-B14F-4D97-AF65-F5344CB8AC3E}">
        <p14:creationId xmlns:p14="http://schemas.microsoft.com/office/powerpoint/2010/main" val="2304305300"/>
      </p:ext>
    </p:extLst>
  </p:cSld>
  <p:clrMapOvr>
    <a:masterClrMapping/>
  </p:clrMapOvr>
  <mc:AlternateContent xmlns:mc="http://schemas.openxmlformats.org/markup-compatibility/2006">
    <mc:Choice xmlns:p14="http://schemas.microsoft.com/office/powerpoint/2010/main" Requires="p14">
      <p:transition spd="slow" p14:dur="1500" advTm="18000">
        <p:checker/>
      </p:transition>
    </mc:Choice>
    <mc:Fallback>
      <p:transition spd="slow" advTm="18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8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9500"/>
                            </p:stCondLst>
                            <p:childTnLst>
                              <p:par>
                                <p:cTn id="9" presetID="26" presetClass="entr" presetSubtype="0" fill="hold" grpId="0" nodeType="afterEffect">
                                  <p:stCondLst>
                                    <p:cond delay="4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90">
                                          <p:stCondLst>
                                            <p:cond delay="0"/>
                                          </p:stCondLst>
                                        </p:cTn>
                                        <p:tgtEl>
                                          <p:spTgt spid="2"/>
                                        </p:tgtEl>
                                      </p:cBhvr>
                                    </p:animEffect>
                                    <p:anim calcmode="lin" valueType="num">
                                      <p:cBhvr>
                                        <p:cTn id="12"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7" dur="13">
                                          <p:stCondLst>
                                            <p:cond delay="325"/>
                                          </p:stCondLst>
                                        </p:cTn>
                                        <p:tgtEl>
                                          <p:spTgt spid="2"/>
                                        </p:tgtEl>
                                      </p:cBhvr>
                                      <p:to x="100000" y="60000"/>
                                    </p:animScale>
                                    <p:animScale>
                                      <p:cBhvr>
                                        <p:cTn id="18" dur="83" decel="50000">
                                          <p:stCondLst>
                                            <p:cond delay="338"/>
                                          </p:stCondLst>
                                        </p:cTn>
                                        <p:tgtEl>
                                          <p:spTgt spid="2"/>
                                        </p:tgtEl>
                                      </p:cBhvr>
                                      <p:to x="100000" y="100000"/>
                                    </p:animScale>
                                    <p:animScale>
                                      <p:cBhvr>
                                        <p:cTn id="19" dur="13">
                                          <p:stCondLst>
                                            <p:cond delay="656"/>
                                          </p:stCondLst>
                                        </p:cTn>
                                        <p:tgtEl>
                                          <p:spTgt spid="2"/>
                                        </p:tgtEl>
                                      </p:cBhvr>
                                      <p:to x="100000" y="80000"/>
                                    </p:animScale>
                                    <p:animScale>
                                      <p:cBhvr>
                                        <p:cTn id="20" dur="83" decel="50000">
                                          <p:stCondLst>
                                            <p:cond delay="669"/>
                                          </p:stCondLst>
                                        </p:cTn>
                                        <p:tgtEl>
                                          <p:spTgt spid="2"/>
                                        </p:tgtEl>
                                      </p:cBhvr>
                                      <p:to x="100000" y="100000"/>
                                    </p:animScale>
                                    <p:animScale>
                                      <p:cBhvr>
                                        <p:cTn id="21" dur="13">
                                          <p:stCondLst>
                                            <p:cond delay="821"/>
                                          </p:stCondLst>
                                        </p:cTn>
                                        <p:tgtEl>
                                          <p:spTgt spid="2"/>
                                        </p:tgtEl>
                                      </p:cBhvr>
                                      <p:to x="100000" y="90000"/>
                                    </p:animScale>
                                    <p:animScale>
                                      <p:cBhvr>
                                        <p:cTn id="22" dur="83" decel="50000">
                                          <p:stCondLst>
                                            <p:cond delay="834"/>
                                          </p:stCondLst>
                                        </p:cTn>
                                        <p:tgtEl>
                                          <p:spTgt spid="2"/>
                                        </p:tgtEl>
                                      </p:cBhvr>
                                      <p:to x="100000" y="100000"/>
                                    </p:animScale>
                                    <p:animScale>
                                      <p:cBhvr>
                                        <p:cTn id="23" dur="13">
                                          <p:stCondLst>
                                            <p:cond delay="904"/>
                                          </p:stCondLst>
                                        </p:cTn>
                                        <p:tgtEl>
                                          <p:spTgt spid="2"/>
                                        </p:tgtEl>
                                      </p:cBhvr>
                                      <p:to x="100000" y="95000"/>
                                    </p:animScale>
                                    <p:animScale>
                                      <p:cBhvr>
                                        <p:cTn id="24"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742DF7-79EB-4BAE-BA4F-12A30A86D83F}"/>
              </a:ext>
            </a:extLst>
          </p:cNvPr>
          <p:cNvSpPr/>
          <p:nvPr/>
        </p:nvSpPr>
        <p:spPr>
          <a:xfrm>
            <a:off x="2876008" y="5630347"/>
            <a:ext cx="184731" cy="461665"/>
          </a:xfrm>
          <a:prstGeom prst="rect">
            <a:avLst/>
          </a:prstGeom>
        </p:spPr>
        <p:txBody>
          <a:bodyPr wrap="none">
            <a:spAutoFit/>
          </a:bodyPr>
          <a:lstStyle/>
          <a:p>
            <a:endParaRPr lang="en-US" sz="2400" b="1" dirty="0"/>
          </a:p>
        </p:txBody>
      </p:sp>
      <p:sp>
        <p:nvSpPr>
          <p:cNvPr id="3" name="Rectangle 2">
            <a:extLst>
              <a:ext uri="{FF2B5EF4-FFF2-40B4-BE49-F238E27FC236}">
                <a16:creationId xmlns:a16="http://schemas.microsoft.com/office/drawing/2014/main" id="{24E02EB4-0FA7-4EAA-B2E6-506954C3B849}"/>
              </a:ext>
            </a:extLst>
          </p:cNvPr>
          <p:cNvSpPr/>
          <p:nvPr/>
        </p:nvSpPr>
        <p:spPr>
          <a:xfrm>
            <a:off x="3214393" y="4787936"/>
            <a:ext cx="1870192" cy="1815882"/>
          </a:xfrm>
          <a:prstGeom prst="rect">
            <a:avLst/>
          </a:prstGeom>
        </p:spPr>
        <p:txBody>
          <a:bodyPr wrap="none">
            <a:spAutoFit/>
          </a:bodyPr>
          <a:lstStyle/>
          <a:p>
            <a:r>
              <a:rPr lang="en-US" sz="2800" b="1" dirty="0" err="1"/>
              <a:t>Tapanuli</a:t>
            </a:r>
            <a:endParaRPr lang="en-US" sz="2800" b="1" dirty="0"/>
          </a:p>
          <a:p>
            <a:r>
              <a:rPr lang="en-US" sz="2800" b="1" dirty="0"/>
              <a:t>Orangutan</a:t>
            </a:r>
          </a:p>
          <a:p>
            <a:endParaRPr lang="en-US" sz="2800" b="1" dirty="0"/>
          </a:p>
          <a:p>
            <a:r>
              <a:rPr lang="en-US" sz="2800" b="1" dirty="0"/>
              <a:t>800 remain</a:t>
            </a:r>
          </a:p>
        </p:txBody>
      </p:sp>
      <p:pic>
        <p:nvPicPr>
          <p:cNvPr id="5" name="Picture 4">
            <a:extLst>
              <a:ext uri="{FF2B5EF4-FFF2-40B4-BE49-F238E27FC236}">
                <a16:creationId xmlns:a16="http://schemas.microsoft.com/office/drawing/2014/main" id="{A09B156F-5111-4236-857C-C9F618B2F00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986589" y="357187"/>
            <a:ext cx="4934956" cy="3247792"/>
          </a:xfrm>
          <a:prstGeom prst="rect">
            <a:avLst/>
          </a:prstGeom>
        </p:spPr>
      </p:pic>
      <p:pic>
        <p:nvPicPr>
          <p:cNvPr id="6" name="Picture 5">
            <a:extLst>
              <a:ext uri="{FF2B5EF4-FFF2-40B4-BE49-F238E27FC236}">
                <a16:creationId xmlns:a16="http://schemas.microsoft.com/office/drawing/2014/main" id="{6C0C57F4-280A-41D4-A7C9-FFA7BF51AF65}"/>
              </a:ext>
            </a:extLst>
          </p:cNvPr>
          <p:cNvPicPr>
            <a:picLocks noChangeAspect="1"/>
          </p:cNvPicPr>
          <p:nvPr/>
        </p:nvPicPr>
        <p:blipFill>
          <a:blip r:embed="rId4"/>
          <a:stretch>
            <a:fillRect/>
          </a:stretch>
        </p:blipFill>
        <p:spPr>
          <a:xfrm>
            <a:off x="420844" y="357187"/>
            <a:ext cx="6345002" cy="4029076"/>
          </a:xfrm>
          <a:prstGeom prst="rect">
            <a:avLst/>
          </a:prstGeom>
        </p:spPr>
      </p:pic>
      <p:pic>
        <p:nvPicPr>
          <p:cNvPr id="7" name="Picture 6">
            <a:extLst>
              <a:ext uri="{FF2B5EF4-FFF2-40B4-BE49-F238E27FC236}">
                <a16:creationId xmlns:a16="http://schemas.microsoft.com/office/drawing/2014/main" id="{3F4E8FAC-C7F9-4783-BAA3-1BC206B18DC5}"/>
              </a:ext>
            </a:extLst>
          </p:cNvPr>
          <p:cNvPicPr>
            <a:picLocks noChangeAspect="1"/>
          </p:cNvPicPr>
          <p:nvPr/>
        </p:nvPicPr>
        <p:blipFill rotWithShape="1">
          <a:blip r:embed="rId5"/>
          <a:srcRect l="22000" t="20450" r="26143" b="11456"/>
          <a:stretch/>
        </p:blipFill>
        <p:spPr>
          <a:xfrm>
            <a:off x="431526" y="4519165"/>
            <a:ext cx="2536847" cy="2222363"/>
          </a:xfrm>
          <a:prstGeom prst="rect">
            <a:avLst/>
          </a:prstGeom>
        </p:spPr>
      </p:pic>
      <p:sp>
        <p:nvSpPr>
          <p:cNvPr id="4" name="Rectangle 3">
            <a:extLst>
              <a:ext uri="{FF2B5EF4-FFF2-40B4-BE49-F238E27FC236}">
                <a16:creationId xmlns:a16="http://schemas.microsoft.com/office/drawing/2014/main" id="{04EA3670-FFE7-4061-BF31-ADA0B38603DD}"/>
              </a:ext>
            </a:extLst>
          </p:cNvPr>
          <p:cNvSpPr/>
          <p:nvPr/>
        </p:nvSpPr>
        <p:spPr>
          <a:xfrm>
            <a:off x="5989233" y="4433204"/>
            <a:ext cx="6096000" cy="2308324"/>
          </a:xfrm>
          <a:prstGeom prst="rect">
            <a:avLst/>
          </a:prstGeom>
        </p:spPr>
        <p:txBody>
          <a:bodyPr>
            <a:spAutoFit/>
          </a:bodyPr>
          <a:lstStyle/>
          <a:p>
            <a:r>
              <a:rPr lang="en-US" sz="2400" b="1" dirty="0"/>
              <a:t> A species of orangutan restricted to South </a:t>
            </a:r>
            <a:r>
              <a:rPr lang="en-US" sz="2400" b="1" dirty="0" err="1"/>
              <a:t>Tapanuli</a:t>
            </a:r>
            <a:r>
              <a:rPr lang="en-US" sz="2400" b="1" dirty="0"/>
              <a:t> in the island of Sumatra in Indonesia. It is one of three known species of orangutan, alongside the Sumatran orangutan (Pongo </a:t>
            </a:r>
            <a:r>
              <a:rPr lang="en-US" sz="2400" b="1" dirty="0" err="1"/>
              <a:t>abelii</a:t>
            </a:r>
            <a:r>
              <a:rPr lang="en-US" sz="2400" b="1" dirty="0"/>
              <a:t>), found farther northwest on the island, and Bornean orangutan (Pongo </a:t>
            </a:r>
            <a:r>
              <a:rPr lang="en-US" sz="2400" b="1" dirty="0" err="1"/>
              <a:t>pygmaeus</a:t>
            </a:r>
            <a:r>
              <a:rPr lang="en-US" sz="2400" b="1" dirty="0"/>
              <a:t>).</a:t>
            </a:r>
          </a:p>
        </p:txBody>
      </p:sp>
    </p:spTree>
    <p:extLst>
      <p:ext uri="{BB962C8B-B14F-4D97-AF65-F5344CB8AC3E}">
        <p14:creationId xmlns:p14="http://schemas.microsoft.com/office/powerpoint/2010/main" val="3469995393"/>
      </p:ext>
    </p:extLst>
  </p:cSld>
  <p:clrMapOvr>
    <a:masterClrMapping/>
  </p:clrMapOvr>
  <mc:AlternateContent xmlns:mc="http://schemas.openxmlformats.org/markup-compatibility/2006">
    <mc:Choice xmlns:p14="http://schemas.microsoft.com/office/powerpoint/2010/main" Requires="p14">
      <p:transition spd="slow" p14:dur="1250" advTm="22000">
        <p:blinds dir="vert"/>
      </p:transition>
    </mc:Choice>
    <mc:Fallback>
      <p:transition spd="slow" advTm="2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7000"/>
                            </p:stCondLst>
                            <p:childTnLst>
                              <p:par>
                                <p:cTn id="12" presetID="22" presetClass="entr" presetSubtype="4" fill="hold" grpId="0" nodeType="afterEffect">
                                  <p:stCondLst>
                                    <p:cond delay="3000"/>
                                  </p:stCondLst>
                                  <p:iterate type="wd">
                                    <p:tmPct val="10000"/>
                                  </p:iterate>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par>
                          <p:cTn id="15" fill="hold">
                            <p:stCondLst>
                              <p:cond delay="15800"/>
                            </p:stCondLst>
                            <p:childTnLst>
                              <p:par>
                                <p:cTn id="16" presetID="8" presetClass="entr" presetSubtype="16" fill="hold" grpId="0" nodeType="afterEffect">
                                  <p:stCondLst>
                                    <p:cond delay="300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1244</Words>
  <Application>Microsoft Office PowerPoint</Application>
  <PresentationFormat>Widescreen</PresentationFormat>
  <Paragraphs>79</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Endaangered Animals</dc:title>
  <dc:creator>Steven Murov</dc:creator>
  <cp:keywords>Endangered Animals</cp:keywords>
  <cp:lastModifiedBy>Steven Murov</cp:lastModifiedBy>
  <cp:revision>18</cp:revision>
  <dcterms:created xsi:type="dcterms:W3CDTF">2019-12-24T17:31:07Z</dcterms:created>
  <dcterms:modified xsi:type="dcterms:W3CDTF">2019-12-25T00:24:14Z</dcterms:modified>
  <cp:category>animals, endangered</cp:category>
</cp:coreProperties>
</file>