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57" r:id="rId3"/>
    <p:sldId id="258" r:id="rId4"/>
    <p:sldId id="259" r:id="rId5"/>
    <p:sldId id="261" r:id="rId6"/>
    <p:sldId id="262" r:id="rId7"/>
    <p:sldId id="263" r:id="rId8"/>
    <p:sldId id="264" r:id="rId9"/>
    <p:sldId id="265" r:id="rId10"/>
    <p:sldId id="266" r:id="rId11"/>
    <p:sldId id="267" r:id="rId12"/>
    <p:sldId id="268" r:id="rId13"/>
    <p:sldId id="275" r:id="rId14"/>
    <p:sldId id="269" r:id="rId15"/>
    <p:sldId id="270" r:id="rId16"/>
    <p:sldId id="271" r:id="rId17"/>
    <p:sldId id="272" r:id="rId18"/>
    <p:sldId id="273" r:id="rId19"/>
    <p:sldId id="274" r:id="rId20"/>
    <p:sldId id="276" r:id="rId21"/>
    <p:sldId id="277" r:id="rId22"/>
    <p:sldId id="260" r:id="rId23"/>
    <p:sldId id="278" r:id="rId24"/>
    <p:sldId id="279" r:id="rId25"/>
    <p:sldId id="280"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84" y="13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77B2-C2B4-4D49-BD0A-AA09301FB8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5E27DF-2A55-4FA4-9F66-536ADDDA47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0DB950-B335-41F4-AAF0-906DC9F13590}"/>
              </a:ext>
            </a:extLst>
          </p:cNvPr>
          <p:cNvSpPr>
            <a:spLocks noGrp="1"/>
          </p:cNvSpPr>
          <p:nvPr>
            <p:ph type="dt" sz="half" idx="10"/>
          </p:nvPr>
        </p:nvSpPr>
        <p:spPr/>
        <p:txBody>
          <a:bodyPr/>
          <a:lstStyle/>
          <a:p>
            <a:fld id="{AEE2A723-4190-4B58-95B7-4467A3C9E6D6}" type="datetimeFigureOut">
              <a:rPr lang="en-US" smtClean="0"/>
              <a:t>12/30/2019</a:t>
            </a:fld>
            <a:endParaRPr lang="en-US"/>
          </a:p>
        </p:txBody>
      </p:sp>
      <p:sp>
        <p:nvSpPr>
          <p:cNvPr id="5" name="Footer Placeholder 4">
            <a:extLst>
              <a:ext uri="{FF2B5EF4-FFF2-40B4-BE49-F238E27FC236}">
                <a16:creationId xmlns:a16="http://schemas.microsoft.com/office/drawing/2014/main" id="{10153F9C-627E-4F68-9CCF-67A884A28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AFD42-09ED-4006-9A1B-A84CCB6C1AA3}"/>
              </a:ext>
            </a:extLst>
          </p:cNvPr>
          <p:cNvSpPr>
            <a:spLocks noGrp="1"/>
          </p:cNvSpPr>
          <p:nvPr>
            <p:ph type="sldNum" sz="quarter" idx="12"/>
          </p:nvPr>
        </p:nvSpPr>
        <p:spPr/>
        <p:txBody>
          <a:bodyPr/>
          <a:lstStyle/>
          <a:p>
            <a:fld id="{226178EB-B7E2-4D00-A743-B91AE4D1D62A}" type="slidenum">
              <a:rPr lang="en-US" smtClean="0"/>
              <a:t>‹#›</a:t>
            </a:fld>
            <a:endParaRPr lang="en-US"/>
          </a:p>
        </p:txBody>
      </p:sp>
    </p:spTree>
    <p:extLst>
      <p:ext uri="{BB962C8B-B14F-4D97-AF65-F5344CB8AC3E}">
        <p14:creationId xmlns:p14="http://schemas.microsoft.com/office/powerpoint/2010/main" val="2501095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113B-17B3-4D50-8418-A8133B2616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9F9AAC-8BC1-49FF-BE80-BC6DB7A092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C25DA-BCED-4B2E-9FDF-371B51CD0741}"/>
              </a:ext>
            </a:extLst>
          </p:cNvPr>
          <p:cNvSpPr>
            <a:spLocks noGrp="1"/>
          </p:cNvSpPr>
          <p:nvPr>
            <p:ph type="dt" sz="half" idx="10"/>
          </p:nvPr>
        </p:nvSpPr>
        <p:spPr/>
        <p:txBody>
          <a:bodyPr/>
          <a:lstStyle/>
          <a:p>
            <a:fld id="{AEE2A723-4190-4B58-95B7-4467A3C9E6D6}" type="datetimeFigureOut">
              <a:rPr lang="en-US" smtClean="0"/>
              <a:t>12/30/2019</a:t>
            </a:fld>
            <a:endParaRPr lang="en-US"/>
          </a:p>
        </p:txBody>
      </p:sp>
      <p:sp>
        <p:nvSpPr>
          <p:cNvPr id="5" name="Footer Placeholder 4">
            <a:extLst>
              <a:ext uri="{FF2B5EF4-FFF2-40B4-BE49-F238E27FC236}">
                <a16:creationId xmlns:a16="http://schemas.microsoft.com/office/drawing/2014/main" id="{45325FE8-1C55-47DF-BCF2-5778B21D3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F7620-7A62-4F9F-AB22-54A256BF71AE}"/>
              </a:ext>
            </a:extLst>
          </p:cNvPr>
          <p:cNvSpPr>
            <a:spLocks noGrp="1"/>
          </p:cNvSpPr>
          <p:nvPr>
            <p:ph type="sldNum" sz="quarter" idx="12"/>
          </p:nvPr>
        </p:nvSpPr>
        <p:spPr/>
        <p:txBody>
          <a:bodyPr/>
          <a:lstStyle/>
          <a:p>
            <a:fld id="{226178EB-B7E2-4D00-A743-B91AE4D1D62A}" type="slidenum">
              <a:rPr lang="en-US" smtClean="0"/>
              <a:t>‹#›</a:t>
            </a:fld>
            <a:endParaRPr lang="en-US"/>
          </a:p>
        </p:txBody>
      </p:sp>
    </p:spTree>
    <p:extLst>
      <p:ext uri="{BB962C8B-B14F-4D97-AF65-F5344CB8AC3E}">
        <p14:creationId xmlns:p14="http://schemas.microsoft.com/office/powerpoint/2010/main" val="3975402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C698B3-099D-4E9D-BE18-66A822AEC9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BF4DFA-4DED-457B-8AEC-331FC1D16D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09067-1E32-4A03-9791-695A0CF05690}"/>
              </a:ext>
            </a:extLst>
          </p:cNvPr>
          <p:cNvSpPr>
            <a:spLocks noGrp="1"/>
          </p:cNvSpPr>
          <p:nvPr>
            <p:ph type="dt" sz="half" idx="10"/>
          </p:nvPr>
        </p:nvSpPr>
        <p:spPr/>
        <p:txBody>
          <a:bodyPr/>
          <a:lstStyle/>
          <a:p>
            <a:fld id="{AEE2A723-4190-4B58-95B7-4467A3C9E6D6}" type="datetimeFigureOut">
              <a:rPr lang="en-US" smtClean="0"/>
              <a:t>12/30/2019</a:t>
            </a:fld>
            <a:endParaRPr lang="en-US"/>
          </a:p>
        </p:txBody>
      </p:sp>
      <p:sp>
        <p:nvSpPr>
          <p:cNvPr id="5" name="Footer Placeholder 4">
            <a:extLst>
              <a:ext uri="{FF2B5EF4-FFF2-40B4-BE49-F238E27FC236}">
                <a16:creationId xmlns:a16="http://schemas.microsoft.com/office/drawing/2014/main" id="{E0A57486-3E6C-4912-B4D9-C5BF385E0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AFACA-8073-424C-ABF7-B5192EB082D3}"/>
              </a:ext>
            </a:extLst>
          </p:cNvPr>
          <p:cNvSpPr>
            <a:spLocks noGrp="1"/>
          </p:cNvSpPr>
          <p:nvPr>
            <p:ph type="sldNum" sz="quarter" idx="12"/>
          </p:nvPr>
        </p:nvSpPr>
        <p:spPr/>
        <p:txBody>
          <a:bodyPr/>
          <a:lstStyle/>
          <a:p>
            <a:fld id="{226178EB-B7E2-4D00-A743-B91AE4D1D62A}" type="slidenum">
              <a:rPr lang="en-US" smtClean="0"/>
              <a:t>‹#›</a:t>
            </a:fld>
            <a:endParaRPr lang="en-US"/>
          </a:p>
        </p:txBody>
      </p:sp>
    </p:spTree>
    <p:extLst>
      <p:ext uri="{BB962C8B-B14F-4D97-AF65-F5344CB8AC3E}">
        <p14:creationId xmlns:p14="http://schemas.microsoft.com/office/powerpoint/2010/main" val="1210889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6AF12-1377-4FE2-A616-92ADAFBA21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B4C5CD-D84B-4F47-A73D-264FBA8DC0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69136-4239-406D-A6BB-86735DCE93EC}"/>
              </a:ext>
            </a:extLst>
          </p:cNvPr>
          <p:cNvSpPr>
            <a:spLocks noGrp="1"/>
          </p:cNvSpPr>
          <p:nvPr>
            <p:ph type="dt" sz="half" idx="10"/>
          </p:nvPr>
        </p:nvSpPr>
        <p:spPr/>
        <p:txBody>
          <a:bodyPr/>
          <a:lstStyle/>
          <a:p>
            <a:fld id="{AEE2A723-4190-4B58-95B7-4467A3C9E6D6}" type="datetimeFigureOut">
              <a:rPr lang="en-US" smtClean="0"/>
              <a:t>12/30/2019</a:t>
            </a:fld>
            <a:endParaRPr lang="en-US"/>
          </a:p>
        </p:txBody>
      </p:sp>
      <p:sp>
        <p:nvSpPr>
          <p:cNvPr id="5" name="Footer Placeholder 4">
            <a:extLst>
              <a:ext uri="{FF2B5EF4-FFF2-40B4-BE49-F238E27FC236}">
                <a16:creationId xmlns:a16="http://schemas.microsoft.com/office/drawing/2014/main" id="{7016643F-1010-4DFA-B79E-57D642AF1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9C827-90F6-4373-A6D7-997C5D0C934E}"/>
              </a:ext>
            </a:extLst>
          </p:cNvPr>
          <p:cNvSpPr>
            <a:spLocks noGrp="1"/>
          </p:cNvSpPr>
          <p:nvPr>
            <p:ph type="sldNum" sz="quarter" idx="12"/>
          </p:nvPr>
        </p:nvSpPr>
        <p:spPr/>
        <p:txBody>
          <a:bodyPr/>
          <a:lstStyle/>
          <a:p>
            <a:fld id="{226178EB-B7E2-4D00-A743-B91AE4D1D62A}" type="slidenum">
              <a:rPr lang="en-US" smtClean="0"/>
              <a:t>‹#›</a:t>
            </a:fld>
            <a:endParaRPr lang="en-US"/>
          </a:p>
        </p:txBody>
      </p:sp>
    </p:spTree>
    <p:extLst>
      <p:ext uri="{BB962C8B-B14F-4D97-AF65-F5344CB8AC3E}">
        <p14:creationId xmlns:p14="http://schemas.microsoft.com/office/powerpoint/2010/main" val="3908596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BBAE0-45EA-462A-9F18-926B4EB367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52FF0D-8E65-4735-83C7-E0F7E7288F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0194CA-E5E0-468E-BCD7-5FC741E6EA76}"/>
              </a:ext>
            </a:extLst>
          </p:cNvPr>
          <p:cNvSpPr>
            <a:spLocks noGrp="1"/>
          </p:cNvSpPr>
          <p:nvPr>
            <p:ph type="dt" sz="half" idx="10"/>
          </p:nvPr>
        </p:nvSpPr>
        <p:spPr/>
        <p:txBody>
          <a:bodyPr/>
          <a:lstStyle/>
          <a:p>
            <a:fld id="{AEE2A723-4190-4B58-95B7-4467A3C9E6D6}" type="datetimeFigureOut">
              <a:rPr lang="en-US" smtClean="0"/>
              <a:t>12/30/2019</a:t>
            </a:fld>
            <a:endParaRPr lang="en-US"/>
          </a:p>
        </p:txBody>
      </p:sp>
      <p:sp>
        <p:nvSpPr>
          <p:cNvPr id="5" name="Footer Placeholder 4">
            <a:extLst>
              <a:ext uri="{FF2B5EF4-FFF2-40B4-BE49-F238E27FC236}">
                <a16:creationId xmlns:a16="http://schemas.microsoft.com/office/drawing/2014/main" id="{A34A9178-34CE-47F4-A2A6-9F1F37AD8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C87CF-0BA3-4D0A-A148-125612C68BB2}"/>
              </a:ext>
            </a:extLst>
          </p:cNvPr>
          <p:cNvSpPr>
            <a:spLocks noGrp="1"/>
          </p:cNvSpPr>
          <p:nvPr>
            <p:ph type="sldNum" sz="quarter" idx="12"/>
          </p:nvPr>
        </p:nvSpPr>
        <p:spPr/>
        <p:txBody>
          <a:bodyPr/>
          <a:lstStyle/>
          <a:p>
            <a:fld id="{226178EB-B7E2-4D00-A743-B91AE4D1D62A}" type="slidenum">
              <a:rPr lang="en-US" smtClean="0"/>
              <a:t>‹#›</a:t>
            </a:fld>
            <a:endParaRPr lang="en-US"/>
          </a:p>
        </p:txBody>
      </p:sp>
    </p:spTree>
    <p:extLst>
      <p:ext uri="{BB962C8B-B14F-4D97-AF65-F5344CB8AC3E}">
        <p14:creationId xmlns:p14="http://schemas.microsoft.com/office/powerpoint/2010/main" val="2996779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95CF4-F575-42D8-9FE7-15ED33C698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65F35D-18A0-4D3C-945C-C836488222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A420A3-7B7E-4D7A-8985-5ADDDE8E1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3CCB6D-7C8C-4A75-9543-FBE0B09CC079}"/>
              </a:ext>
            </a:extLst>
          </p:cNvPr>
          <p:cNvSpPr>
            <a:spLocks noGrp="1"/>
          </p:cNvSpPr>
          <p:nvPr>
            <p:ph type="dt" sz="half" idx="10"/>
          </p:nvPr>
        </p:nvSpPr>
        <p:spPr/>
        <p:txBody>
          <a:bodyPr/>
          <a:lstStyle/>
          <a:p>
            <a:fld id="{AEE2A723-4190-4B58-95B7-4467A3C9E6D6}" type="datetimeFigureOut">
              <a:rPr lang="en-US" smtClean="0"/>
              <a:t>12/30/2019</a:t>
            </a:fld>
            <a:endParaRPr lang="en-US"/>
          </a:p>
        </p:txBody>
      </p:sp>
      <p:sp>
        <p:nvSpPr>
          <p:cNvPr id="6" name="Footer Placeholder 5">
            <a:extLst>
              <a:ext uri="{FF2B5EF4-FFF2-40B4-BE49-F238E27FC236}">
                <a16:creationId xmlns:a16="http://schemas.microsoft.com/office/drawing/2014/main" id="{25FB6C37-D52A-42FA-B1B1-8A408C73A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C9483-2DCC-4FE8-90A8-0A49F290AE9C}"/>
              </a:ext>
            </a:extLst>
          </p:cNvPr>
          <p:cNvSpPr>
            <a:spLocks noGrp="1"/>
          </p:cNvSpPr>
          <p:nvPr>
            <p:ph type="sldNum" sz="quarter" idx="12"/>
          </p:nvPr>
        </p:nvSpPr>
        <p:spPr/>
        <p:txBody>
          <a:bodyPr/>
          <a:lstStyle/>
          <a:p>
            <a:fld id="{226178EB-B7E2-4D00-A743-B91AE4D1D62A}" type="slidenum">
              <a:rPr lang="en-US" smtClean="0"/>
              <a:t>‹#›</a:t>
            </a:fld>
            <a:endParaRPr lang="en-US"/>
          </a:p>
        </p:txBody>
      </p:sp>
    </p:spTree>
    <p:extLst>
      <p:ext uri="{BB962C8B-B14F-4D97-AF65-F5344CB8AC3E}">
        <p14:creationId xmlns:p14="http://schemas.microsoft.com/office/powerpoint/2010/main" val="2732296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161D2-B7AE-4F37-A9E6-CC41793C08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6B880C-BF26-4C0C-9040-6EA2E95684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F39D55-8491-4A80-9D43-B66FE87432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17C9FB-E564-40BB-A8DB-5EEFB90191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537528-6C25-4E8E-9E52-7DD9734AA4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A819CA-7954-433D-8750-8C69B1F31E37}"/>
              </a:ext>
            </a:extLst>
          </p:cNvPr>
          <p:cNvSpPr>
            <a:spLocks noGrp="1"/>
          </p:cNvSpPr>
          <p:nvPr>
            <p:ph type="dt" sz="half" idx="10"/>
          </p:nvPr>
        </p:nvSpPr>
        <p:spPr/>
        <p:txBody>
          <a:bodyPr/>
          <a:lstStyle/>
          <a:p>
            <a:fld id="{AEE2A723-4190-4B58-95B7-4467A3C9E6D6}" type="datetimeFigureOut">
              <a:rPr lang="en-US" smtClean="0"/>
              <a:t>12/30/2019</a:t>
            </a:fld>
            <a:endParaRPr lang="en-US"/>
          </a:p>
        </p:txBody>
      </p:sp>
      <p:sp>
        <p:nvSpPr>
          <p:cNvPr id="8" name="Footer Placeholder 7">
            <a:extLst>
              <a:ext uri="{FF2B5EF4-FFF2-40B4-BE49-F238E27FC236}">
                <a16:creationId xmlns:a16="http://schemas.microsoft.com/office/drawing/2014/main" id="{595E9FA2-25E9-4C0C-A8E6-09EF23EFCA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19F8D0-15F9-4708-A45C-5C5FC73CED90}"/>
              </a:ext>
            </a:extLst>
          </p:cNvPr>
          <p:cNvSpPr>
            <a:spLocks noGrp="1"/>
          </p:cNvSpPr>
          <p:nvPr>
            <p:ph type="sldNum" sz="quarter" idx="12"/>
          </p:nvPr>
        </p:nvSpPr>
        <p:spPr/>
        <p:txBody>
          <a:bodyPr/>
          <a:lstStyle/>
          <a:p>
            <a:fld id="{226178EB-B7E2-4D00-A743-B91AE4D1D62A}" type="slidenum">
              <a:rPr lang="en-US" smtClean="0"/>
              <a:t>‹#›</a:t>
            </a:fld>
            <a:endParaRPr lang="en-US"/>
          </a:p>
        </p:txBody>
      </p:sp>
    </p:spTree>
    <p:extLst>
      <p:ext uri="{BB962C8B-B14F-4D97-AF65-F5344CB8AC3E}">
        <p14:creationId xmlns:p14="http://schemas.microsoft.com/office/powerpoint/2010/main" val="1019672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B38CA-F4A8-43B7-9FD6-4BB63555E0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7E4878-9439-4EC0-935C-0E550045999F}"/>
              </a:ext>
            </a:extLst>
          </p:cNvPr>
          <p:cNvSpPr>
            <a:spLocks noGrp="1"/>
          </p:cNvSpPr>
          <p:nvPr>
            <p:ph type="dt" sz="half" idx="10"/>
          </p:nvPr>
        </p:nvSpPr>
        <p:spPr/>
        <p:txBody>
          <a:bodyPr/>
          <a:lstStyle/>
          <a:p>
            <a:fld id="{AEE2A723-4190-4B58-95B7-4467A3C9E6D6}" type="datetimeFigureOut">
              <a:rPr lang="en-US" smtClean="0"/>
              <a:t>12/30/2019</a:t>
            </a:fld>
            <a:endParaRPr lang="en-US"/>
          </a:p>
        </p:txBody>
      </p:sp>
      <p:sp>
        <p:nvSpPr>
          <p:cNvPr id="4" name="Footer Placeholder 3">
            <a:extLst>
              <a:ext uri="{FF2B5EF4-FFF2-40B4-BE49-F238E27FC236}">
                <a16:creationId xmlns:a16="http://schemas.microsoft.com/office/drawing/2014/main" id="{88C94A74-69D1-4AB3-8297-3422E7C278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0A3B38-D611-482E-BFC5-A2E67327EB57}"/>
              </a:ext>
            </a:extLst>
          </p:cNvPr>
          <p:cNvSpPr>
            <a:spLocks noGrp="1"/>
          </p:cNvSpPr>
          <p:nvPr>
            <p:ph type="sldNum" sz="quarter" idx="12"/>
          </p:nvPr>
        </p:nvSpPr>
        <p:spPr/>
        <p:txBody>
          <a:bodyPr/>
          <a:lstStyle/>
          <a:p>
            <a:fld id="{226178EB-B7E2-4D00-A743-B91AE4D1D62A}" type="slidenum">
              <a:rPr lang="en-US" smtClean="0"/>
              <a:t>‹#›</a:t>
            </a:fld>
            <a:endParaRPr lang="en-US"/>
          </a:p>
        </p:txBody>
      </p:sp>
    </p:spTree>
    <p:extLst>
      <p:ext uri="{BB962C8B-B14F-4D97-AF65-F5344CB8AC3E}">
        <p14:creationId xmlns:p14="http://schemas.microsoft.com/office/powerpoint/2010/main" val="366465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CEAC87-3E19-4ECC-A441-C53A2CAE3681}"/>
              </a:ext>
            </a:extLst>
          </p:cNvPr>
          <p:cNvSpPr>
            <a:spLocks noGrp="1"/>
          </p:cNvSpPr>
          <p:nvPr>
            <p:ph type="dt" sz="half" idx="10"/>
          </p:nvPr>
        </p:nvSpPr>
        <p:spPr/>
        <p:txBody>
          <a:bodyPr/>
          <a:lstStyle/>
          <a:p>
            <a:fld id="{AEE2A723-4190-4B58-95B7-4467A3C9E6D6}" type="datetimeFigureOut">
              <a:rPr lang="en-US" smtClean="0"/>
              <a:t>12/30/2019</a:t>
            </a:fld>
            <a:endParaRPr lang="en-US"/>
          </a:p>
        </p:txBody>
      </p:sp>
      <p:sp>
        <p:nvSpPr>
          <p:cNvPr id="3" name="Footer Placeholder 2">
            <a:extLst>
              <a:ext uri="{FF2B5EF4-FFF2-40B4-BE49-F238E27FC236}">
                <a16:creationId xmlns:a16="http://schemas.microsoft.com/office/drawing/2014/main" id="{F6CB6C8F-680E-40E3-9653-ABA15849A6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B7BBE3-FA41-464A-B624-1B61426ABA00}"/>
              </a:ext>
            </a:extLst>
          </p:cNvPr>
          <p:cNvSpPr>
            <a:spLocks noGrp="1"/>
          </p:cNvSpPr>
          <p:nvPr>
            <p:ph type="sldNum" sz="quarter" idx="12"/>
          </p:nvPr>
        </p:nvSpPr>
        <p:spPr/>
        <p:txBody>
          <a:bodyPr/>
          <a:lstStyle/>
          <a:p>
            <a:fld id="{226178EB-B7E2-4D00-A743-B91AE4D1D62A}" type="slidenum">
              <a:rPr lang="en-US" smtClean="0"/>
              <a:t>‹#›</a:t>
            </a:fld>
            <a:endParaRPr lang="en-US"/>
          </a:p>
        </p:txBody>
      </p:sp>
    </p:spTree>
    <p:extLst>
      <p:ext uri="{BB962C8B-B14F-4D97-AF65-F5344CB8AC3E}">
        <p14:creationId xmlns:p14="http://schemas.microsoft.com/office/powerpoint/2010/main" val="1686987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9DF7B-1A0F-459E-8306-32785D3100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96E7B4-43F4-4AD5-BA3D-B41BFB3289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D65F-EDEE-42C8-A8DC-B3394238DD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05EF38-EA9C-415E-9CF2-8D2461D4E5E4}"/>
              </a:ext>
            </a:extLst>
          </p:cNvPr>
          <p:cNvSpPr>
            <a:spLocks noGrp="1"/>
          </p:cNvSpPr>
          <p:nvPr>
            <p:ph type="dt" sz="half" idx="10"/>
          </p:nvPr>
        </p:nvSpPr>
        <p:spPr/>
        <p:txBody>
          <a:bodyPr/>
          <a:lstStyle/>
          <a:p>
            <a:fld id="{AEE2A723-4190-4B58-95B7-4467A3C9E6D6}" type="datetimeFigureOut">
              <a:rPr lang="en-US" smtClean="0"/>
              <a:t>12/30/2019</a:t>
            </a:fld>
            <a:endParaRPr lang="en-US"/>
          </a:p>
        </p:txBody>
      </p:sp>
      <p:sp>
        <p:nvSpPr>
          <p:cNvPr id="6" name="Footer Placeholder 5">
            <a:extLst>
              <a:ext uri="{FF2B5EF4-FFF2-40B4-BE49-F238E27FC236}">
                <a16:creationId xmlns:a16="http://schemas.microsoft.com/office/drawing/2014/main" id="{8209C9F6-CDCE-427A-B93C-A26BCD551E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11067-3D93-42D8-BEBB-8400905BE413}"/>
              </a:ext>
            </a:extLst>
          </p:cNvPr>
          <p:cNvSpPr>
            <a:spLocks noGrp="1"/>
          </p:cNvSpPr>
          <p:nvPr>
            <p:ph type="sldNum" sz="quarter" idx="12"/>
          </p:nvPr>
        </p:nvSpPr>
        <p:spPr/>
        <p:txBody>
          <a:bodyPr/>
          <a:lstStyle/>
          <a:p>
            <a:fld id="{226178EB-B7E2-4D00-A743-B91AE4D1D62A}" type="slidenum">
              <a:rPr lang="en-US" smtClean="0"/>
              <a:t>‹#›</a:t>
            </a:fld>
            <a:endParaRPr lang="en-US"/>
          </a:p>
        </p:txBody>
      </p:sp>
    </p:spTree>
    <p:extLst>
      <p:ext uri="{BB962C8B-B14F-4D97-AF65-F5344CB8AC3E}">
        <p14:creationId xmlns:p14="http://schemas.microsoft.com/office/powerpoint/2010/main" val="573741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7BDEB-2B53-48E1-9A66-9C4ED518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91C7DE-18CF-44B6-826E-22CBFB196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B2A53A-F11F-49A3-9E9E-AAD86FDF6C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69E0AC-DCF4-4945-9C3C-16534CAE31BE}"/>
              </a:ext>
            </a:extLst>
          </p:cNvPr>
          <p:cNvSpPr>
            <a:spLocks noGrp="1"/>
          </p:cNvSpPr>
          <p:nvPr>
            <p:ph type="dt" sz="half" idx="10"/>
          </p:nvPr>
        </p:nvSpPr>
        <p:spPr/>
        <p:txBody>
          <a:bodyPr/>
          <a:lstStyle/>
          <a:p>
            <a:fld id="{AEE2A723-4190-4B58-95B7-4467A3C9E6D6}" type="datetimeFigureOut">
              <a:rPr lang="en-US" smtClean="0"/>
              <a:t>12/30/2019</a:t>
            </a:fld>
            <a:endParaRPr lang="en-US"/>
          </a:p>
        </p:txBody>
      </p:sp>
      <p:sp>
        <p:nvSpPr>
          <p:cNvPr id="6" name="Footer Placeholder 5">
            <a:extLst>
              <a:ext uri="{FF2B5EF4-FFF2-40B4-BE49-F238E27FC236}">
                <a16:creationId xmlns:a16="http://schemas.microsoft.com/office/drawing/2014/main" id="{AA0717BE-E49E-42BD-8D3F-1A349D7E51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AABAAF-8E24-4BE8-9DF6-E37D7C0C4A6D}"/>
              </a:ext>
            </a:extLst>
          </p:cNvPr>
          <p:cNvSpPr>
            <a:spLocks noGrp="1"/>
          </p:cNvSpPr>
          <p:nvPr>
            <p:ph type="sldNum" sz="quarter" idx="12"/>
          </p:nvPr>
        </p:nvSpPr>
        <p:spPr/>
        <p:txBody>
          <a:bodyPr/>
          <a:lstStyle/>
          <a:p>
            <a:fld id="{226178EB-B7E2-4D00-A743-B91AE4D1D62A}" type="slidenum">
              <a:rPr lang="en-US" smtClean="0"/>
              <a:t>‹#›</a:t>
            </a:fld>
            <a:endParaRPr lang="en-US"/>
          </a:p>
        </p:txBody>
      </p:sp>
    </p:spTree>
    <p:extLst>
      <p:ext uri="{BB962C8B-B14F-4D97-AF65-F5344CB8AC3E}">
        <p14:creationId xmlns:p14="http://schemas.microsoft.com/office/powerpoint/2010/main" val="66479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245159-C229-4D09-B8FF-BF937BEFB3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DB3761-5591-4E86-8552-93B16009AD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7EBAA-A594-4317-BF35-8F74FC2846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E2A723-4190-4B58-95B7-4467A3C9E6D6}" type="datetimeFigureOut">
              <a:rPr lang="en-US" smtClean="0"/>
              <a:t>12/30/2019</a:t>
            </a:fld>
            <a:endParaRPr lang="en-US"/>
          </a:p>
        </p:txBody>
      </p:sp>
      <p:sp>
        <p:nvSpPr>
          <p:cNvPr id="5" name="Footer Placeholder 4">
            <a:extLst>
              <a:ext uri="{FF2B5EF4-FFF2-40B4-BE49-F238E27FC236}">
                <a16:creationId xmlns:a16="http://schemas.microsoft.com/office/drawing/2014/main" id="{93E522EC-CCF1-4DA1-B8B4-2EB0AD46EF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8940C4-492E-4369-991B-BDA7D70ABF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178EB-B7E2-4D00-A743-B91AE4D1D62A}" type="slidenum">
              <a:rPr lang="en-US" smtClean="0"/>
              <a:t>‹#›</a:t>
            </a:fld>
            <a:endParaRPr lang="en-US"/>
          </a:p>
        </p:txBody>
      </p:sp>
    </p:spTree>
    <p:extLst>
      <p:ext uri="{BB962C8B-B14F-4D97-AF65-F5344CB8AC3E}">
        <p14:creationId xmlns:p14="http://schemas.microsoft.com/office/powerpoint/2010/main" val="257296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0.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5.png"/><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hyperlink" Target="http://murov.info/PPTPreshows.htm" TargetMode="External"/><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991B7C-9716-4A62-BF26-BD4DAFB08CDA}"/>
              </a:ext>
            </a:extLst>
          </p:cNvPr>
          <p:cNvSpPr txBox="1"/>
          <p:nvPr/>
        </p:nvSpPr>
        <p:spPr>
          <a:xfrm>
            <a:off x="5636419" y="2971800"/>
            <a:ext cx="914400" cy="91440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A6195478-FC10-4241-ADC3-A2F1369C5792}"/>
              </a:ext>
            </a:extLst>
          </p:cNvPr>
          <p:cNvSpPr txBox="1"/>
          <p:nvPr/>
        </p:nvSpPr>
        <p:spPr>
          <a:xfrm>
            <a:off x="1900238" y="233139"/>
            <a:ext cx="7926144" cy="707886"/>
          </a:xfrm>
          <a:prstGeom prst="rect">
            <a:avLst/>
          </a:prstGeom>
          <a:noFill/>
        </p:spPr>
        <p:txBody>
          <a:bodyPr wrap="none" rtlCol="0">
            <a:spAutoFit/>
          </a:bodyPr>
          <a:lstStyle/>
          <a:p>
            <a:r>
              <a:rPr lang="en-US" sz="4000" b="1" dirty="0">
                <a:solidFill>
                  <a:srgbClr val="C00000"/>
                </a:solidFill>
                <a:highlight>
                  <a:srgbClr val="FFFF00"/>
                </a:highlight>
              </a:rPr>
              <a:t>ANIMALS WITH UNUSUAL FEATURES</a:t>
            </a:r>
          </a:p>
        </p:txBody>
      </p:sp>
      <p:sp>
        <p:nvSpPr>
          <p:cNvPr id="5" name="Rectangle 4">
            <a:extLst>
              <a:ext uri="{FF2B5EF4-FFF2-40B4-BE49-F238E27FC236}">
                <a16:creationId xmlns:a16="http://schemas.microsoft.com/office/drawing/2014/main" id="{6B8DC342-A78D-4A8D-8771-DBE3D41DB178}"/>
              </a:ext>
            </a:extLst>
          </p:cNvPr>
          <p:cNvSpPr/>
          <p:nvPr/>
        </p:nvSpPr>
        <p:spPr>
          <a:xfrm>
            <a:off x="693176" y="5052641"/>
            <a:ext cx="1207062" cy="523220"/>
          </a:xfrm>
          <a:prstGeom prst="rect">
            <a:avLst/>
          </a:prstGeom>
        </p:spPr>
        <p:txBody>
          <a:bodyPr wrap="none">
            <a:spAutoFit/>
          </a:bodyPr>
          <a:lstStyle/>
          <a:p>
            <a:r>
              <a:rPr lang="en-US" sz="2800" b="1" dirty="0"/>
              <a:t>Colugo</a:t>
            </a:r>
            <a:endParaRPr lang="en-US" dirty="0"/>
          </a:p>
        </p:txBody>
      </p:sp>
      <p:pic>
        <p:nvPicPr>
          <p:cNvPr id="7" name="Picture 6">
            <a:extLst>
              <a:ext uri="{FF2B5EF4-FFF2-40B4-BE49-F238E27FC236}">
                <a16:creationId xmlns:a16="http://schemas.microsoft.com/office/drawing/2014/main" id="{A8DEFC9D-3BD3-4462-A792-CE13AA6D32F2}"/>
              </a:ext>
            </a:extLst>
          </p:cNvPr>
          <p:cNvPicPr>
            <a:picLocks noChangeAspect="1"/>
          </p:cNvPicPr>
          <p:nvPr/>
        </p:nvPicPr>
        <p:blipFill rotWithShape="1">
          <a:blip r:embed="rId2"/>
          <a:srcRect l="8320" r="2395"/>
          <a:stretch/>
        </p:blipFill>
        <p:spPr>
          <a:xfrm>
            <a:off x="241268" y="1089166"/>
            <a:ext cx="4858447" cy="3886200"/>
          </a:xfrm>
          <a:prstGeom prst="rect">
            <a:avLst/>
          </a:prstGeom>
        </p:spPr>
      </p:pic>
      <p:sp>
        <p:nvSpPr>
          <p:cNvPr id="8" name="Rectangle 7">
            <a:extLst>
              <a:ext uri="{FF2B5EF4-FFF2-40B4-BE49-F238E27FC236}">
                <a16:creationId xmlns:a16="http://schemas.microsoft.com/office/drawing/2014/main" id="{DDAA9D0E-C1EF-4D03-AACB-7253D7786539}"/>
              </a:ext>
            </a:extLst>
          </p:cNvPr>
          <p:cNvSpPr/>
          <p:nvPr/>
        </p:nvSpPr>
        <p:spPr>
          <a:xfrm>
            <a:off x="241268" y="5689669"/>
            <a:ext cx="7716870" cy="830997"/>
          </a:xfrm>
          <a:prstGeom prst="rect">
            <a:avLst/>
          </a:prstGeom>
        </p:spPr>
        <p:txBody>
          <a:bodyPr wrap="square">
            <a:spAutoFit/>
          </a:bodyPr>
          <a:lstStyle/>
          <a:p>
            <a:r>
              <a:rPr lang="en-US" sz="2400" b="1" dirty="0"/>
              <a:t>Colugos are arboreal gliding mammals found in Southeast Asia, whose closest non-colugo relatives are primates.</a:t>
            </a:r>
          </a:p>
        </p:txBody>
      </p:sp>
      <p:pic>
        <p:nvPicPr>
          <p:cNvPr id="9" name="Picture 8">
            <a:extLst>
              <a:ext uri="{FF2B5EF4-FFF2-40B4-BE49-F238E27FC236}">
                <a16:creationId xmlns:a16="http://schemas.microsoft.com/office/drawing/2014/main" id="{C20C6F50-119C-4465-934F-86B4998058A4}"/>
              </a:ext>
            </a:extLst>
          </p:cNvPr>
          <p:cNvPicPr>
            <a:picLocks noChangeAspect="1"/>
          </p:cNvPicPr>
          <p:nvPr/>
        </p:nvPicPr>
        <p:blipFill rotWithShape="1">
          <a:blip r:embed="rId3"/>
          <a:srcRect l="16927" b="5767"/>
          <a:stretch/>
        </p:blipFill>
        <p:spPr>
          <a:xfrm>
            <a:off x="5245182" y="941025"/>
            <a:ext cx="4382546" cy="3497620"/>
          </a:xfrm>
          <a:prstGeom prst="rect">
            <a:avLst/>
          </a:prstGeom>
        </p:spPr>
      </p:pic>
      <p:pic>
        <p:nvPicPr>
          <p:cNvPr id="10" name="Picture 9">
            <a:extLst>
              <a:ext uri="{FF2B5EF4-FFF2-40B4-BE49-F238E27FC236}">
                <a16:creationId xmlns:a16="http://schemas.microsoft.com/office/drawing/2014/main" id="{F7F7BAB7-E93B-4DB3-8826-16EB3B36FE28}"/>
              </a:ext>
            </a:extLst>
          </p:cNvPr>
          <p:cNvPicPr>
            <a:picLocks noChangeAspect="1"/>
          </p:cNvPicPr>
          <p:nvPr/>
        </p:nvPicPr>
        <p:blipFill>
          <a:blip r:embed="rId4"/>
          <a:stretch>
            <a:fillRect/>
          </a:stretch>
        </p:blipFill>
        <p:spPr>
          <a:xfrm>
            <a:off x="9627728" y="3007136"/>
            <a:ext cx="2464259" cy="3717040"/>
          </a:xfrm>
          <a:prstGeom prst="rect">
            <a:avLst/>
          </a:prstGeom>
        </p:spPr>
      </p:pic>
    </p:spTree>
    <p:extLst>
      <p:ext uri="{BB962C8B-B14F-4D97-AF65-F5344CB8AC3E}">
        <p14:creationId xmlns:p14="http://schemas.microsoft.com/office/powerpoint/2010/main" val="3679378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296140-33B3-4004-9FF7-0A94A0A53B86}"/>
              </a:ext>
            </a:extLst>
          </p:cNvPr>
          <p:cNvSpPr txBox="1"/>
          <p:nvPr/>
        </p:nvSpPr>
        <p:spPr>
          <a:xfrm>
            <a:off x="9354960" y="3719643"/>
            <a:ext cx="2754857" cy="523220"/>
          </a:xfrm>
          <a:prstGeom prst="rect">
            <a:avLst/>
          </a:prstGeom>
          <a:noFill/>
        </p:spPr>
        <p:txBody>
          <a:bodyPr wrap="none" rtlCol="0">
            <a:spAutoFit/>
          </a:bodyPr>
          <a:lstStyle/>
          <a:p>
            <a:r>
              <a:rPr lang="en-US" sz="2800" b="1" dirty="0">
                <a:solidFill>
                  <a:srgbClr val="C00000"/>
                </a:solidFill>
              </a:rPr>
              <a:t>SAIGA ANTELOPE</a:t>
            </a:r>
          </a:p>
        </p:txBody>
      </p:sp>
      <p:sp>
        <p:nvSpPr>
          <p:cNvPr id="4" name="Rectangle 3">
            <a:extLst>
              <a:ext uri="{FF2B5EF4-FFF2-40B4-BE49-F238E27FC236}">
                <a16:creationId xmlns:a16="http://schemas.microsoft.com/office/drawing/2014/main" id="{FDC2A995-714B-450C-AEC3-0C966FB43F56}"/>
              </a:ext>
            </a:extLst>
          </p:cNvPr>
          <p:cNvSpPr/>
          <p:nvPr/>
        </p:nvSpPr>
        <p:spPr>
          <a:xfrm>
            <a:off x="5853634" y="86707"/>
            <a:ext cx="3501326" cy="6370975"/>
          </a:xfrm>
          <a:prstGeom prst="rect">
            <a:avLst/>
          </a:prstGeom>
        </p:spPr>
        <p:txBody>
          <a:bodyPr wrap="square">
            <a:spAutoFit/>
          </a:bodyPr>
          <a:lstStyle/>
          <a:p>
            <a:r>
              <a:rPr lang="en-US" sz="2400" b="1" dirty="0"/>
              <a:t>The Saiga antelope (Saiga </a:t>
            </a:r>
            <a:r>
              <a:rPr lang="en-US" sz="2400" b="1" dirty="0" err="1"/>
              <a:t>tatarica</a:t>
            </a:r>
            <a:r>
              <a:rPr lang="en-US" sz="2400" b="1" dirty="0"/>
              <a:t> and S. borealis </a:t>
            </a:r>
            <a:r>
              <a:rPr lang="en-US" sz="2400" b="1" dirty="0" err="1"/>
              <a:t>mongolica</a:t>
            </a:r>
            <a:r>
              <a:rPr lang="en-US" sz="2400" b="1" dirty="0"/>
              <a:t>) is (a critically endangered antelope) a large migratory herbivore of Central Asia found in Kazakhstan, Mongolia, the Russian Federation, Turkmenistan, and Uzbekistan. The saiga generally inhabits open dry steppe grasslands and semi-arid deserts. This antelope has an extremely unusual appearance with an over-sized and flexible nose.</a:t>
            </a:r>
          </a:p>
        </p:txBody>
      </p:sp>
      <p:pic>
        <p:nvPicPr>
          <p:cNvPr id="7" name="Picture 6">
            <a:extLst>
              <a:ext uri="{FF2B5EF4-FFF2-40B4-BE49-F238E27FC236}">
                <a16:creationId xmlns:a16="http://schemas.microsoft.com/office/drawing/2014/main" id="{D66B1DA1-35D0-4EC3-A36E-1AC4BAB8C19B}"/>
              </a:ext>
            </a:extLst>
          </p:cNvPr>
          <p:cNvPicPr>
            <a:picLocks noChangeAspect="1"/>
          </p:cNvPicPr>
          <p:nvPr/>
        </p:nvPicPr>
        <p:blipFill>
          <a:blip r:embed="rId2"/>
          <a:stretch>
            <a:fillRect/>
          </a:stretch>
        </p:blipFill>
        <p:spPr>
          <a:xfrm>
            <a:off x="9297688" y="0"/>
            <a:ext cx="2765724" cy="3719643"/>
          </a:xfrm>
          <a:prstGeom prst="rect">
            <a:avLst/>
          </a:prstGeom>
        </p:spPr>
      </p:pic>
      <p:pic>
        <p:nvPicPr>
          <p:cNvPr id="8" name="Picture 7">
            <a:extLst>
              <a:ext uri="{FF2B5EF4-FFF2-40B4-BE49-F238E27FC236}">
                <a16:creationId xmlns:a16="http://schemas.microsoft.com/office/drawing/2014/main" id="{B2B45DA3-BD1A-4F8F-BAC1-CD604B41BBA6}"/>
              </a:ext>
            </a:extLst>
          </p:cNvPr>
          <p:cNvPicPr>
            <a:picLocks noChangeAspect="1"/>
          </p:cNvPicPr>
          <p:nvPr/>
        </p:nvPicPr>
        <p:blipFill rotWithShape="1">
          <a:blip r:embed="rId3"/>
          <a:srcRect l="4392" r="14666"/>
          <a:stretch/>
        </p:blipFill>
        <p:spPr>
          <a:xfrm>
            <a:off x="128588" y="143902"/>
            <a:ext cx="5565939" cy="3575741"/>
          </a:xfrm>
          <a:prstGeom prst="rect">
            <a:avLst/>
          </a:prstGeom>
        </p:spPr>
      </p:pic>
      <p:pic>
        <p:nvPicPr>
          <p:cNvPr id="9" name="Picture 8">
            <a:extLst>
              <a:ext uri="{FF2B5EF4-FFF2-40B4-BE49-F238E27FC236}">
                <a16:creationId xmlns:a16="http://schemas.microsoft.com/office/drawing/2014/main" id="{A3799411-745A-48CF-9AF0-2F8E43EE031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128588" y="3927588"/>
            <a:ext cx="5555494" cy="2786510"/>
          </a:xfrm>
          <a:prstGeom prst="rect">
            <a:avLst/>
          </a:prstGeom>
        </p:spPr>
      </p:pic>
    </p:spTree>
    <p:extLst>
      <p:ext uri="{BB962C8B-B14F-4D97-AF65-F5344CB8AC3E}">
        <p14:creationId xmlns:p14="http://schemas.microsoft.com/office/powerpoint/2010/main" val="4031628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2000">
        <p15:prstTrans prst="crush"/>
      </p:transition>
    </mc:Choice>
    <mc:Fallback xmlns="">
      <p:transition spd="slow"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50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90">
                                          <p:stCondLst>
                                            <p:cond delay="0"/>
                                          </p:stCondLst>
                                        </p:cTn>
                                        <p:tgtEl>
                                          <p:spTgt spid="9"/>
                                        </p:tgtEl>
                                      </p:cBhvr>
                                    </p:animEffect>
                                    <p:anim calcmode="lin" valueType="num">
                                      <p:cBhvr>
                                        <p:cTn id="8"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13" dur="13">
                                          <p:stCondLst>
                                            <p:cond delay="325"/>
                                          </p:stCondLst>
                                        </p:cTn>
                                        <p:tgtEl>
                                          <p:spTgt spid="9"/>
                                        </p:tgtEl>
                                      </p:cBhvr>
                                      <p:to x="100000" y="60000"/>
                                    </p:animScale>
                                    <p:animScale>
                                      <p:cBhvr>
                                        <p:cTn id="14" dur="83" decel="50000">
                                          <p:stCondLst>
                                            <p:cond delay="338"/>
                                          </p:stCondLst>
                                        </p:cTn>
                                        <p:tgtEl>
                                          <p:spTgt spid="9"/>
                                        </p:tgtEl>
                                      </p:cBhvr>
                                      <p:to x="100000" y="100000"/>
                                    </p:animScale>
                                    <p:animScale>
                                      <p:cBhvr>
                                        <p:cTn id="15" dur="13">
                                          <p:stCondLst>
                                            <p:cond delay="656"/>
                                          </p:stCondLst>
                                        </p:cTn>
                                        <p:tgtEl>
                                          <p:spTgt spid="9"/>
                                        </p:tgtEl>
                                      </p:cBhvr>
                                      <p:to x="100000" y="80000"/>
                                    </p:animScale>
                                    <p:animScale>
                                      <p:cBhvr>
                                        <p:cTn id="16" dur="83" decel="50000">
                                          <p:stCondLst>
                                            <p:cond delay="669"/>
                                          </p:stCondLst>
                                        </p:cTn>
                                        <p:tgtEl>
                                          <p:spTgt spid="9"/>
                                        </p:tgtEl>
                                      </p:cBhvr>
                                      <p:to x="100000" y="100000"/>
                                    </p:animScale>
                                    <p:animScale>
                                      <p:cBhvr>
                                        <p:cTn id="17" dur="13">
                                          <p:stCondLst>
                                            <p:cond delay="821"/>
                                          </p:stCondLst>
                                        </p:cTn>
                                        <p:tgtEl>
                                          <p:spTgt spid="9"/>
                                        </p:tgtEl>
                                      </p:cBhvr>
                                      <p:to x="100000" y="90000"/>
                                    </p:animScale>
                                    <p:animScale>
                                      <p:cBhvr>
                                        <p:cTn id="18" dur="83" decel="50000">
                                          <p:stCondLst>
                                            <p:cond delay="834"/>
                                          </p:stCondLst>
                                        </p:cTn>
                                        <p:tgtEl>
                                          <p:spTgt spid="9"/>
                                        </p:tgtEl>
                                      </p:cBhvr>
                                      <p:to x="100000" y="100000"/>
                                    </p:animScale>
                                    <p:animScale>
                                      <p:cBhvr>
                                        <p:cTn id="19" dur="13">
                                          <p:stCondLst>
                                            <p:cond delay="904"/>
                                          </p:stCondLst>
                                        </p:cTn>
                                        <p:tgtEl>
                                          <p:spTgt spid="9"/>
                                        </p:tgtEl>
                                      </p:cBhvr>
                                      <p:to x="100000" y="95000"/>
                                    </p:animScale>
                                    <p:animScale>
                                      <p:cBhvr>
                                        <p:cTn id="20" dur="83" decel="50000">
                                          <p:stCondLst>
                                            <p:cond delay="917"/>
                                          </p:stCondLst>
                                        </p:cTn>
                                        <p:tgtEl>
                                          <p:spTgt spid="9"/>
                                        </p:tgtEl>
                                      </p:cBhvr>
                                      <p:to x="100000" y="100000"/>
                                    </p:animScale>
                                  </p:childTnLst>
                                </p:cTn>
                              </p:par>
                            </p:childTnLst>
                          </p:cTn>
                        </p:par>
                        <p:par>
                          <p:cTn id="21" fill="hold">
                            <p:stCondLst>
                              <p:cond delay="6000"/>
                            </p:stCondLst>
                            <p:childTnLst>
                              <p:par>
                                <p:cTn id="22" presetID="45" presetClass="entr" presetSubtype="0" fill="hold" grpId="0" nodeType="afterEffect">
                                  <p:stCondLst>
                                    <p:cond delay="20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ppt_w</p:attrName>
                                        </p:attrNameLst>
                                      </p:cBhvr>
                                      <p:tavLst>
                                        <p:tav tm="0" fmla="#ppt_w*sin(2.5*pi*$)">
                                          <p:val>
                                            <p:fltVal val="0"/>
                                          </p:val>
                                        </p:tav>
                                        <p:tav tm="100000">
                                          <p:val>
                                            <p:fltVal val="1"/>
                                          </p:val>
                                        </p:tav>
                                      </p:tavLst>
                                    </p:anim>
                                    <p:anim calcmode="lin" valueType="num">
                                      <p:cBhvr>
                                        <p:cTn id="26" dur="1000" fill="hold"/>
                                        <p:tgtEl>
                                          <p:spTgt spid="3"/>
                                        </p:tgtEl>
                                        <p:attrNameLst>
                                          <p:attrName>ppt_h</p:attrName>
                                        </p:attrNameLst>
                                      </p:cBhvr>
                                      <p:tavLst>
                                        <p:tav tm="0">
                                          <p:val>
                                            <p:strVal val="#ppt_h"/>
                                          </p:val>
                                        </p:tav>
                                        <p:tav tm="100000">
                                          <p:val>
                                            <p:strVal val="#ppt_h"/>
                                          </p:val>
                                        </p:tav>
                                      </p:tavLst>
                                    </p:anim>
                                  </p:childTnLst>
                                </p:cTn>
                              </p:par>
                            </p:childTnLst>
                          </p:cTn>
                        </p:par>
                        <p:par>
                          <p:cTn id="27" fill="hold">
                            <p:stCondLst>
                              <p:cond delay="9000"/>
                            </p:stCondLst>
                            <p:childTnLst>
                              <p:par>
                                <p:cTn id="28" presetID="6" presetClass="entr" presetSubtype="16" fill="hold" grpId="0" nodeType="afterEffect">
                                  <p:stCondLst>
                                    <p:cond delay="200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37F273-0BFB-4DFF-A73A-DAE9117ED3E9}"/>
              </a:ext>
            </a:extLst>
          </p:cNvPr>
          <p:cNvSpPr txBox="1"/>
          <p:nvPr/>
        </p:nvSpPr>
        <p:spPr>
          <a:xfrm>
            <a:off x="9775194" y="529709"/>
            <a:ext cx="1718868" cy="954107"/>
          </a:xfrm>
          <a:prstGeom prst="rect">
            <a:avLst/>
          </a:prstGeom>
          <a:noFill/>
        </p:spPr>
        <p:txBody>
          <a:bodyPr wrap="none" rtlCol="0">
            <a:spAutoFit/>
          </a:bodyPr>
          <a:lstStyle/>
          <a:p>
            <a:r>
              <a:rPr lang="en-US" sz="2800" b="1" dirty="0"/>
              <a:t>SULAWESI</a:t>
            </a:r>
          </a:p>
          <a:p>
            <a:r>
              <a:rPr lang="en-US" sz="2800" b="1" dirty="0"/>
              <a:t>BABIRUSA</a:t>
            </a: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F3B4BF4E-0CD4-4AE6-A49B-DE6B79E147E1}"/>
                  </a:ext>
                </a:extLst>
              </p:cNvPr>
              <p:cNvGraphicFramePr>
                <a:graphicFrameLocks noChangeAspect="1"/>
              </p:cNvGraphicFramePr>
              <p:nvPr>
                <p:extLst>
                  <p:ext uri="{D42A27DB-BD31-4B8C-83A1-F6EECF244321}">
                    <p14:modId xmlns:p14="http://schemas.microsoft.com/office/powerpoint/2010/main" val="3260026907"/>
                  </p:ext>
                </p:extLst>
              </p:nvPr>
            </p:nvGraphicFramePr>
            <p:xfrm>
              <a:off x="-3482152" y="5086350"/>
              <a:ext cx="3048000" cy="1714500"/>
            </p:xfrm>
            <a:graphic>
              <a:graphicData uri="http://schemas.microsoft.com/office/powerpoint/2016/slidezoom">
                <pslz:sldZm>
                  <pslz:sldZmObj sldId="268" cId="3195045397">
                    <pslz:zmPr id="{2D67504D-0D03-4ABD-A188-59BF5217B499}"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F3B4BF4E-0CD4-4AE6-A49B-DE6B79E147E1}"/>
                  </a:ext>
                </a:extLst>
              </p:cNvPr>
              <p:cNvPicPr>
                <a:picLocks noGrp="1" noRot="1" noChangeAspect="1" noMove="1" noResize="1" noEditPoints="1" noAdjustHandles="1" noChangeArrowheads="1" noChangeShapeType="1"/>
              </p:cNvPicPr>
              <p:nvPr/>
            </p:nvPicPr>
            <p:blipFill>
              <a:blip r:embed="rId4"/>
              <a:stretch>
                <a:fillRect/>
              </a:stretch>
            </p:blipFill>
            <p:spPr>
              <a:xfrm>
                <a:off x="-3482152" y="5086350"/>
                <a:ext cx="3048000" cy="1714500"/>
              </a:xfrm>
              <a:prstGeom prst="rect">
                <a:avLst/>
              </a:prstGeom>
              <a:ln w="3175">
                <a:solidFill>
                  <a:prstClr val="ltGray"/>
                </a:solidFill>
              </a:ln>
            </p:spPr>
          </p:pic>
        </mc:Fallback>
      </mc:AlternateContent>
      <p:pic>
        <p:nvPicPr>
          <p:cNvPr id="2" name="Picture 1">
            <a:extLst>
              <a:ext uri="{FF2B5EF4-FFF2-40B4-BE49-F238E27FC236}">
                <a16:creationId xmlns:a16="http://schemas.microsoft.com/office/drawing/2014/main" id="{B6425DEE-A555-48F2-856B-6B463A36121A}"/>
              </a:ext>
            </a:extLst>
          </p:cNvPr>
          <p:cNvPicPr>
            <a:picLocks noChangeAspect="1"/>
          </p:cNvPicPr>
          <p:nvPr/>
        </p:nvPicPr>
        <p:blipFill rotWithShape="1">
          <a:blip r:embed="rId5"/>
          <a:srcRect l="7735" r="11044"/>
          <a:stretch/>
        </p:blipFill>
        <p:spPr>
          <a:xfrm>
            <a:off x="171448" y="89415"/>
            <a:ext cx="4229673" cy="3733801"/>
          </a:xfrm>
          <a:prstGeom prst="rect">
            <a:avLst/>
          </a:prstGeom>
        </p:spPr>
      </p:pic>
      <p:pic>
        <p:nvPicPr>
          <p:cNvPr id="5" name="Picture 4">
            <a:extLst>
              <a:ext uri="{FF2B5EF4-FFF2-40B4-BE49-F238E27FC236}">
                <a16:creationId xmlns:a16="http://schemas.microsoft.com/office/drawing/2014/main" id="{392109A3-897C-4D5B-8CD6-F5A49B23E80A}"/>
              </a:ext>
            </a:extLst>
          </p:cNvPr>
          <p:cNvPicPr>
            <a:picLocks noChangeAspect="1"/>
          </p:cNvPicPr>
          <p:nvPr/>
        </p:nvPicPr>
        <p:blipFill rotWithShape="1">
          <a:blip r:embed="rId6"/>
          <a:srcRect l="7927" r="5073"/>
          <a:stretch/>
        </p:blipFill>
        <p:spPr>
          <a:xfrm>
            <a:off x="4644010" y="89415"/>
            <a:ext cx="4934290" cy="3733801"/>
          </a:xfrm>
          <a:prstGeom prst="rect">
            <a:avLst/>
          </a:prstGeom>
        </p:spPr>
      </p:pic>
      <p:pic>
        <p:nvPicPr>
          <p:cNvPr id="7" name="Picture 6">
            <a:extLst>
              <a:ext uri="{FF2B5EF4-FFF2-40B4-BE49-F238E27FC236}">
                <a16:creationId xmlns:a16="http://schemas.microsoft.com/office/drawing/2014/main" id="{9A7B6119-1135-4DBA-AC9B-5C0FB018FF37}"/>
              </a:ext>
            </a:extLst>
          </p:cNvPr>
          <p:cNvPicPr>
            <a:picLocks noChangeAspect="1"/>
          </p:cNvPicPr>
          <p:nvPr/>
        </p:nvPicPr>
        <p:blipFill>
          <a:blip r:embed="rId7"/>
          <a:stretch>
            <a:fillRect/>
          </a:stretch>
        </p:blipFill>
        <p:spPr>
          <a:xfrm>
            <a:off x="9101139" y="3813894"/>
            <a:ext cx="2877822" cy="2814434"/>
          </a:xfrm>
          <a:prstGeom prst="rect">
            <a:avLst/>
          </a:prstGeom>
        </p:spPr>
      </p:pic>
      <p:sp>
        <p:nvSpPr>
          <p:cNvPr id="8" name="Rectangle 7">
            <a:extLst>
              <a:ext uri="{FF2B5EF4-FFF2-40B4-BE49-F238E27FC236}">
                <a16:creationId xmlns:a16="http://schemas.microsoft.com/office/drawing/2014/main" id="{272D3F1E-3623-4A01-BFA0-9FD0D4F64047}"/>
              </a:ext>
            </a:extLst>
          </p:cNvPr>
          <p:cNvSpPr/>
          <p:nvPr/>
        </p:nvSpPr>
        <p:spPr>
          <a:xfrm>
            <a:off x="171447" y="4021515"/>
            <a:ext cx="8486777" cy="1938992"/>
          </a:xfrm>
          <a:prstGeom prst="rect">
            <a:avLst/>
          </a:prstGeom>
        </p:spPr>
        <p:txBody>
          <a:bodyPr wrap="square">
            <a:spAutoFit/>
          </a:bodyPr>
          <a:lstStyle/>
          <a:p>
            <a:r>
              <a:rPr lang="en-US" sz="2400" b="1" dirty="0"/>
              <a:t>The North Sulawesi babirusa (</a:t>
            </a:r>
            <a:r>
              <a:rPr lang="en-US" sz="2400" b="1" dirty="0" err="1"/>
              <a:t>Babyrousa</a:t>
            </a:r>
            <a:r>
              <a:rPr lang="en-US" sz="2400" b="1" dirty="0"/>
              <a:t> </a:t>
            </a:r>
            <a:r>
              <a:rPr lang="en-US" sz="2400" b="1" dirty="0" err="1"/>
              <a:t>celebensis</a:t>
            </a:r>
            <a:r>
              <a:rPr lang="en-US" sz="2400" b="1" dirty="0"/>
              <a:t>) is a pig-like animal native to Sulawesi and some nearby islands (</a:t>
            </a:r>
            <a:r>
              <a:rPr lang="en-US" sz="2400" b="1" dirty="0" err="1"/>
              <a:t>Lembeh</a:t>
            </a:r>
            <a:r>
              <a:rPr lang="en-US" sz="2400" b="1" dirty="0"/>
              <a:t>, </a:t>
            </a:r>
            <a:r>
              <a:rPr lang="en-US" sz="2400" b="1" dirty="0" err="1"/>
              <a:t>Buton</a:t>
            </a:r>
            <a:r>
              <a:rPr lang="en-US" sz="2400" b="1" dirty="0"/>
              <a:t> and </a:t>
            </a:r>
            <a:r>
              <a:rPr lang="en-US" sz="2400" b="1" dirty="0" err="1"/>
              <a:t>Muna</a:t>
            </a:r>
            <a:r>
              <a:rPr lang="en-US" sz="2400" b="1" dirty="0"/>
              <a:t>) in Indonesia. It has two pairs of large tusks composed of enlarged canine teeth. The upper canines penetrate the top of the snout, curving back toward the forehead.</a:t>
            </a:r>
          </a:p>
        </p:txBody>
      </p:sp>
    </p:spTree>
    <p:extLst>
      <p:ext uri="{BB962C8B-B14F-4D97-AF65-F5344CB8AC3E}">
        <p14:creationId xmlns:p14="http://schemas.microsoft.com/office/powerpoint/2010/main" val="4278895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cTn>
                              </p:par>
                            </p:childTnLst>
                          </p:cTn>
                        </p:par>
                        <p:par>
                          <p:cTn id="8" fill="hold">
                            <p:stCondLst>
                              <p:cond delay="6000"/>
                            </p:stCondLst>
                            <p:childTnLst>
                              <p:par>
                                <p:cTn id="9" presetID="9" presetClass="entr" presetSubtype="0" fill="hold" grpId="0" nodeType="afterEffect">
                                  <p:stCondLst>
                                    <p:cond delay="2000"/>
                                  </p:stCondLst>
                                  <p:iterate type="wd">
                                    <p:tmPct val="3000"/>
                                  </p:iterate>
                                  <p:childTnLst>
                                    <p:set>
                                      <p:cBhvr>
                                        <p:cTn id="10" dur="1" fill="hold">
                                          <p:stCondLst>
                                            <p:cond delay="0"/>
                                          </p:stCondLst>
                                        </p:cTn>
                                        <p:tgtEl>
                                          <p:spTgt spid="8"/>
                                        </p:tgtEl>
                                        <p:attrNameLst>
                                          <p:attrName>style.visibility</p:attrName>
                                        </p:attrNameLst>
                                      </p:cBhvr>
                                      <p:to>
                                        <p:strVal val="visible"/>
                                      </p:to>
                                    </p:set>
                                    <p:animEffect transition="in" filter="dissolv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469EEB-D35A-4D1B-AEAD-F0EA79F8555F}"/>
              </a:ext>
            </a:extLst>
          </p:cNvPr>
          <p:cNvSpPr txBox="1"/>
          <p:nvPr/>
        </p:nvSpPr>
        <p:spPr>
          <a:xfrm>
            <a:off x="8589184" y="1150063"/>
            <a:ext cx="3319820" cy="523220"/>
          </a:xfrm>
          <a:prstGeom prst="rect">
            <a:avLst/>
          </a:prstGeom>
          <a:noFill/>
        </p:spPr>
        <p:txBody>
          <a:bodyPr wrap="none" rtlCol="0">
            <a:spAutoFit/>
          </a:bodyPr>
          <a:lstStyle/>
          <a:p>
            <a:r>
              <a:rPr lang="en-US" sz="2800" b="1" dirty="0"/>
              <a:t>PROBOSCIS MONKEY</a:t>
            </a:r>
          </a:p>
        </p:txBody>
      </p:sp>
      <p:pic>
        <p:nvPicPr>
          <p:cNvPr id="4" name="Picture 3">
            <a:extLst>
              <a:ext uri="{FF2B5EF4-FFF2-40B4-BE49-F238E27FC236}">
                <a16:creationId xmlns:a16="http://schemas.microsoft.com/office/drawing/2014/main" id="{6471157E-CB03-4AFA-ABB4-7A38A8E574F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97330" y="3653913"/>
            <a:ext cx="5715000" cy="2857500"/>
          </a:xfrm>
          <a:prstGeom prst="rect">
            <a:avLst/>
          </a:prstGeom>
        </p:spPr>
      </p:pic>
      <p:pic>
        <p:nvPicPr>
          <p:cNvPr id="5" name="Picture 4">
            <a:extLst>
              <a:ext uri="{FF2B5EF4-FFF2-40B4-BE49-F238E27FC236}">
                <a16:creationId xmlns:a16="http://schemas.microsoft.com/office/drawing/2014/main" id="{FA0B9E36-BADC-4013-91B6-AF55909B0EFE}"/>
              </a:ext>
            </a:extLst>
          </p:cNvPr>
          <p:cNvPicPr>
            <a:picLocks noChangeAspect="1"/>
          </p:cNvPicPr>
          <p:nvPr/>
        </p:nvPicPr>
        <p:blipFill>
          <a:blip r:embed="rId4"/>
          <a:stretch>
            <a:fillRect/>
          </a:stretch>
        </p:blipFill>
        <p:spPr>
          <a:xfrm>
            <a:off x="3625030" y="154859"/>
            <a:ext cx="4974600" cy="3265182"/>
          </a:xfrm>
          <a:prstGeom prst="rect">
            <a:avLst/>
          </a:prstGeom>
        </p:spPr>
      </p:pic>
      <p:pic>
        <p:nvPicPr>
          <p:cNvPr id="6" name="Picture 5">
            <a:extLst>
              <a:ext uri="{FF2B5EF4-FFF2-40B4-BE49-F238E27FC236}">
                <a16:creationId xmlns:a16="http://schemas.microsoft.com/office/drawing/2014/main" id="{06268BD8-E529-403F-8F55-6A81C4FFBC79}"/>
              </a:ext>
            </a:extLst>
          </p:cNvPr>
          <p:cNvPicPr>
            <a:picLocks noChangeAspect="1"/>
          </p:cNvPicPr>
          <p:nvPr/>
        </p:nvPicPr>
        <p:blipFill rotWithShape="1">
          <a:blip r:embed="rId5"/>
          <a:srcRect l="21750" r="19000"/>
          <a:stretch/>
        </p:blipFill>
        <p:spPr>
          <a:xfrm>
            <a:off x="271001" y="154859"/>
            <a:ext cx="3224367" cy="3265182"/>
          </a:xfrm>
          <a:prstGeom prst="rect">
            <a:avLst/>
          </a:prstGeom>
        </p:spPr>
      </p:pic>
      <p:sp>
        <p:nvSpPr>
          <p:cNvPr id="7" name="Rectangle 6">
            <a:extLst>
              <a:ext uri="{FF2B5EF4-FFF2-40B4-BE49-F238E27FC236}">
                <a16:creationId xmlns:a16="http://schemas.microsoft.com/office/drawing/2014/main" id="{5B37FC79-DCF7-4D6D-BC5E-E36BF2F8B62D}"/>
              </a:ext>
            </a:extLst>
          </p:cNvPr>
          <p:cNvSpPr/>
          <p:nvPr/>
        </p:nvSpPr>
        <p:spPr>
          <a:xfrm>
            <a:off x="6096000" y="3653913"/>
            <a:ext cx="6096000" cy="2677656"/>
          </a:xfrm>
          <a:prstGeom prst="rect">
            <a:avLst/>
          </a:prstGeom>
        </p:spPr>
        <p:txBody>
          <a:bodyPr>
            <a:spAutoFit/>
          </a:bodyPr>
          <a:lstStyle/>
          <a:p>
            <a:r>
              <a:rPr lang="en-US" sz="2400" b="1" dirty="0"/>
              <a:t>Proboscis monkey, (Nasalis </a:t>
            </a:r>
            <a:r>
              <a:rPr lang="en-US" sz="2400" b="1" dirty="0" err="1"/>
              <a:t>larvatus</a:t>
            </a:r>
            <a:r>
              <a:rPr lang="en-US" sz="2400" b="1" dirty="0"/>
              <a:t>), long-tailed arboreal primate found along rivers and in swampy mangrove forests of Borneo. Named for the male’s long and pendulous nose, the proboscis monkey is red-brown with pale underparts. The nose is smaller in the female and is upturned in the young. </a:t>
            </a:r>
          </a:p>
        </p:txBody>
      </p:sp>
    </p:spTree>
    <p:extLst>
      <p:ext uri="{BB962C8B-B14F-4D97-AF65-F5344CB8AC3E}">
        <p14:creationId xmlns:p14="http://schemas.microsoft.com/office/powerpoint/2010/main" val="3195045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2000">
        <p15:prstTrans prst="crush"/>
      </p:transition>
    </mc:Choice>
    <mc:Fallback xmlns="">
      <p:transition spd="slow"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700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8420"/>
                            </p:stCondLst>
                            <p:childTnLst>
                              <p:par>
                                <p:cTn id="22" presetID="42" presetClass="entr" presetSubtype="0" fill="hold" grpId="0" nodeType="afterEffect">
                                  <p:stCondLst>
                                    <p:cond delay="2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A64394-2142-4994-A925-2575212A55A1}"/>
              </a:ext>
            </a:extLst>
          </p:cNvPr>
          <p:cNvSpPr/>
          <p:nvPr/>
        </p:nvSpPr>
        <p:spPr>
          <a:xfrm>
            <a:off x="6224589" y="3320535"/>
            <a:ext cx="1394421" cy="523220"/>
          </a:xfrm>
          <a:prstGeom prst="rect">
            <a:avLst/>
          </a:prstGeom>
        </p:spPr>
        <p:txBody>
          <a:bodyPr wrap="none">
            <a:spAutoFit/>
          </a:bodyPr>
          <a:lstStyle/>
          <a:p>
            <a:r>
              <a:rPr lang="en-US" sz="2800" b="1" dirty="0"/>
              <a:t>Lyrebird</a:t>
            </a:r>
          </a:p>
        </p:txBody>
      </p:sp>
      <p:pic>
        <p:nvPicPr>
          <p:cNvPr id="6" name="Picture 5" descr="A close up of a map&#10;&#10;Description automatically generated">
            <a:extLst>
              <a:ext uri="{FF2B5EF4-FFF2-40B4-BE49-F238E27FC236}">
                <a16:creationId xmlns:a16="http://schemas.microsoft.com/office/drawing/2014/main" id="{86B6F55C-342F-4C2E-8C26-E340A7A4E3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586789" y="3419299"/>
            <a:ext cx="3338512" cy="3214863"/>
          </a:xfrm>
          <a:prstGeom prst="rect">
            <a:avLst/>
          </a:prstGeom>
        </p:spPr>
      </p:pic>
      <p:pic>
        <p:nvPicPr>
          <p:cNvPr id="7" name="Picture 6">
            <a:extLst>
              <a:ext uri="{FF2B5EF4-FFF2-40B4-BE49-F238E27FC236}">
                <a16:creationId xmlns:a16="http://schemas.microsoft.com/office/drawing/2014/main" id="{D7D6986B-D770-41CE-91AB-0DCB19CDAC2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66699" y="266700"/>
            <a:ext cx="5619750" cy="3333750"/>
          </a:xfrm>
          <a:prstGeom prst="rect">
            <a:avLst/>
          </a:prstGeom>
        </p:spPr>
      </p:pic>
      <p:pic>
        <p:nvPicPr>
          <p:cNvPr id="8" name="Picture 7">
            <a:extLst>
              <a:ext uri="{FF2B5EF4-FFF2-40B4-BE49-F238E27FC236}">
                <a16:creationId xmlns:a16="http://schemas.microsoft.com/office/drawing/2014/main" id="{0E711324-821D-42BA-99CB-F2D83C70819C}"/>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rcRect l="5462" t="8391" r="3769" b="21329"/>
          <a:stretch/>
        </p:blipFill>
        <p:spPr>
          <a:xfrm>
            <a:off x="6305551" y="319624"/>
            <a:ext cx="5619750" cy="2871787"/>
          </a:xfrm>
          <a:prstGeom prst="rect">
            <a:avLst/>
          </a:prstGeom>
        </p:spPr>
      </p:pic>
      <p:sp>
        <p:nvSpPr>
          <p:cNvPr id="9" name="Rectangle 8">
            <a:extLst>
              <a:ext uri="{FF2B5EF4-FFF2-40B4-BE49-F238E27FC236}">
                <a16:creationId xmlns:a16="http://schemas.microsoft.com/office/drawing/2014/main" id="{BA15D98F-555E-45FE-A070-6C1569A00310}"/>
              </a:ext>
            </a:extLst>
          </p:cNvPr>
          <p:cNvSpPr/>
          <p:nvPr/>
        </p:nvSpPr>
        <p:spPr>
          <a:xfrm>
            <a:off x="923924" y="4553249"/>
            <a:ext cx="6462714" cy="1569660"/>
          </a:xfrm>
          <a:prstGeom prst="rect">
            <a:avLst/>
          </a:prstGeom>
        </p:spPr>
        <p:txBody>
          <a:bodyPr wrap="square">
            <a:spAutoFit/>
          </a:bodyPr>
          <a:lstStyle/>
          <a:p>
            <a:r>
              <a:rPr lang="en-US" sz="2400" b="1" dirty="0"/>
              <a:t>Lyrebirds are ground-dwelling birds that are native to Australia. They are known for their noteworthy mimicking abilities, unique tails and plumes as well as interesting courtship display. </a:t>
            </a:r>
          </a:p>
        </p:txBody>
      </p:sp>
    </p:spTree>
    <p:extLst>
      <p:ext uri="{BB962C8B-B14F-4D97-AF65-F5344CB8AC3E}">
        <p14:creationId xmlns:p14="http://schemas.microsoft.com/office/powerpoint/2010/main" val="144704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500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6000"/>
                            </p:stCondLst>
                            <p:childTnLst>
                              <p:par>
                                <p:cTn id="9" presetID="31" presetClass="entr" presetSubtype="0" fill="hold" grpId="0" nodeType="afterEffect">
                                  <p:stCondLst>
                                    <p:cond delay="200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9000"/>
                            </p:stCondLst>
                            <p:childTnLst>
                              <p:par>
                                <p:cTn id="16" presetID="21" presetClass="entr" presetSubtype="1" fill="hold" grpId="0" nodeType="afterEffect">
                                  <p:stCondLst>
                                    <p:cond delay="200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7F38-8130-436A-8242-0A9E8A2E8F84}"/>
              </a:ext>
            </a:extLst>
          </p:cNvPr>
          <p:cNvSpPr/>
          <p:nvPr/>
        </p:nvSpPr>
        <p:spPr>
          <a:xfrm flipH="1">
            <a:off x="6578781" y="2724724"/>
            <a:ext cx="1085850" cy="523220"/>
          </a:xfrm>
          <a:prstGeom prst="rect">
            <a:avLst/>
          </a:prstGeom>
        </p:spPr>
        <p:txBody>
          <a:bodyPr wrap="square">
            <a:spAutoFit/>
          </a:bodyPr>
          <a:lstStyle/>
          <a:p>
            <a:r>
              <a:rPr lang="en-US" sz="2800" b="1" dirty="0"/>
              <a:t>Okapi</a:t>
            </a:r>
          </a:p>
        </p:txBody>
      </p:sp>
      <p:sp>
        <p:nvSpPr>
          <p:cNvPr id="3" name="Rectangle 2">
            <a:extLst>
              <a:ext uri="{FF2B5EF4-FFF2-40B4-BE49-F238E27FC236}">
                <a16:creationId xmlns:a16="http://schemas.microsoft.com/office/drawing/2014/main" id="{F453D4C5-8787-4595-9CFB-6A0CB59D982F}"/>
              </a:ext>
            </a:extLst>
          </p:cNvPr>
          <p:cNvSpPr/>
          <p:nvPr/>
        </p:nvSpPr>
        <p:spPr>
          <a:xfrm>
            <a:off x="811502" y="5097759"/>
            <a:ext cx="9967911" cy="1569660"/>
          </a:xfrm>
          <a:prstGeom prst="rect">
            <a:avLst/>
          </a:prstGeom>
        </p:spPr>
        <p:txBody>
          <a:bodyPr wrap="square">
            <a:spAutoFit/>
          </a:bodyPr>
          <a:lstStyle/>
          <a:p>
            <a:r>
              <a:rPr lang="en-US" sz="2400" b="1" dirty="0"/>
              <a:t>The okapi, also known as the forest giraffe, Congolese giraffe, or zebra giraffe, is an artiodactyl mammal native to the northeast of the Democratic Republic of the Congo in Central Africa. Although the okapi has striped markings reminiscent of zebras, it is most closely related to the giraffe.</a:t>
            </a:r>
          </a:p>
        </p:txBody>
      </p:sp>
      <p:pic>
        <p:nvPicPr>
          <p:cNvPr id="5" name="Picture 4">
            <a:extLst>
              <a:ext uri="{FF2B5EF4-FFF2-40B4-BE49-F238E27FC236}">
                <a16:creationId xmlns:a16="http://schemas.microsoft.com/office/drawing/2014/main" id="{1B370F71-200D-4027-A3DE-ED127C15CA60}"/>
              </a:ext>
            </a:extLst>
          </p:cNvPr>
          <p:cNvPicPr>
            <a:picLocks noChangeAspect="1"/>
          </p:cNvPicPr>
          <p:nvPr/>
        </p:nvPicPr>
        <p:blipFill rotWithShape="1">
          <a:blip r:embed="rId2"/>
          <a:srcRect l="6666" b="3363"/>
          <a:stretch/>
        </p:blipFill>
        <p:spPr>
          <a:xfrm>
            <a:off x="214311" y="180975"/>
            <a:ext cx="6364470" cy="4681457"/>
          </a:xfrm>
          <a:prstGeom prst="rect">
            <a:avLst/>
          </a:prstGeom>
        </p:spPr>
      </p:pic>
      <p:pic>
        <p:nvPicPr>
          <p:cNvPr id="7" name="Picture 6">
            <a:extLst>
              <a:ext uri="{FF2B5EF4-FFF2-40B4-BE49-F238E27FC236}">
                <a16:creationId xmlns:a16="http://schemas.microsoft.com/office/drawing/2014/main" id="{EDC96664-5799-4D0C-B19D-7BD53D64032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258175" y="180975"/>
            <a:ext cx="3719514" cy="4681457"/>
          </a:xfrm>
          <a:prstGeom prst="rect">
            <a:avLst/>
          </a:prstGeom>
        </p:spPr>
      </p:pic>
    </p:spTree>
    <p:extLst>
      <p:ext uri="{BB962C8B-B14F-4D97-AF65-F5344CB8AC3E}">
        <p14:creationId xmlns:p14="http://schemas.microsoft.com/office/powerpoint/2010/main" val="2195734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6120"/>
                            </p:stCondLst>
                            <p:childTnLst>
                              <p:par>
                                <p:cTn id="9" presetID="31" presetClass="entr" presetSubtype="0" fill="hold" grpId="0" nodeType="afterEffect">
                                  <p:stCondLst>
                                    <p:cond delay="2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59917E-8F79-4911-81E8-AA551BB81E7F}"/>
              </a:ext>
            </a:extLst>
          </p:cNvPr>
          <p:cNvSpPr/>
          <p:nvPr/>
        </p:nvSpPr>
        <p:spPr>
          <a:xfrm>
            <a:off x="3270420" y="2816875"/>
            <a:ext cx="2445413" cy="523220"/>
          </a:xfrm>
          <a:prstGeom prst="rect">
            <a:avLst/>
          </a:prstGeom>
        </p:spPr>
        <p:txBody>
          <a:bodyPr wrap="none">
            <a:spAutoFit/>
          </a:bodyPr>
          <a:lstStyle/>
          <a:p>
            <a:r>
              <a:rPr lang="en-US" sz="2800" b="1" dirty="0"/>
              <a:t>Narwhal whale</a:t>
            </a:r>
          </a:p>
        </p:txBody>
      </p:sp>
      <p:pic>
        <p:nvPicPr>
          <p:cNvPr id="4" name="Picture 3">
            <a:extLst>
              <a:ext uri="{FF2B5EF4-FFF2-40B4-BE49-F238E27FC236}">
                <a16:creationId xmlns:a16="http://schemas.microsoft.com/office/drawing/2014/main" id="{82D9DF30-0C82-4DFE-ADE5-FEF0ABC0BF2D}"/>
              </a:ext>
            </a:extLst>
          </p:cNvPr>
          <p:cNvPicPr>
            <a:picLocks noChangeAspect="1"/>
          </p:cNvPicPr>
          <p:nvPr/>
        </p:nvPicPr>
        <p:blipFill rotWithShape="1">
          <a:blip r:embed="rId2"/>
          <a:srcRect t="8433" b="20482"/>
          <a:stretch/>
        </p:blipFill>
        <p:spPr>
          <a:xfrm>
            <a:off x="216620" y="236215"/>
            <a:ext cx="6274876" cy="2343150"/>
          </a:xfrm>
          <a:prstGeom prst="rect">
            <a:avLst/>
          </a:prstGeom>
        </p:spPr>
      </p:pic>
      <p:pic>
        <p:nvPicPr>
          <p:cNvPr id="6" name="Picture 5">
            <a:extLst>
              <a:ext uri="{FF2B5EF4-FFF2-40B4-BE49-F238E27FC236}">
                <a16:creationId xmlns:a16="http://schemas.microsoft.com/office/drawing/2014/main" id="{6A141D17-63C1-4526-924A-E1E78FA111BC}"/>
              </a:ext>
            </a:extLst>
          </p:cNvPr>
          <p:cNvPicPr>
            <a:picLocks noChangeAspect="1"/>
          </p:cNvPicPr>
          <p:nvPr/>
        </p:nvPicPr>
        <p:blipFill>
          <a:blip r:embed="rId3"/>
          <a:stretch>
            <a:fillRect/>
          </a:stretch>
        </p:blipFill>
        <p:spPr>
          <a:xfrm>
            <a:off x="216620" y="2668911"/>
            <a:ext cx="2419350" cy="1609725"/>
          </a:xfrm>
          <a:prstGeom prst="rect">
            <a:avLst/>
          </a:prstGeom>
        </p:spPr>
      </p:pic>
      <p:pic>
        <p:nvPicPr>
          <p:cNvPr id="7" name="Picture 6">
            <a:extLst>
              <a:ext uri="{FF2B5EF4-FFF2-40B4-BE49-F238E27FC236}">
                <a16:creationId xmlns:a16="http://schemas.microsoft.com/office/drawing/2014/main" id="{BB96893D-9AC0-434B-B503-344FD47B1275}"/>
              </a:ext>
            </a:extLst>
          </p:cNvPr>
          <p:cNvPicPr>
            <a:picLocks noChangeAspect="1"/>
          </p:cNvPicPr>
          <p:nvPr/>
        </p:nvPicPr>
        <p:blipFill>
          <a:blip r:embed="rId4"/>
          <a:stretch>
            <a:fillRect/>
          </a:stretch>
        </p:blipFill>
        <p:spPr>
          <a:xfrm>
            <a:off x="6817593" y="236215"/>
            <a:ext cx="5157787" cy="2842270"/>
          </a:xfrm>
          <a:prstGeom prst="rect">
            <a:avLst/>
          </a:prstGeom>
        </p:spPr>
      </p:pic>
      <p:pic>
        <p:nvPicPr>
          <p:cNvPr id="10" name="Picture 9">
            <a:extLst>
              <a:ext uri="{FF2B5EF4-FFF2-40B4-BE49-F238E27FC236}">
                <a16:creationId xmlns:a16="http://schemas.microsoft.com/office/drawing/2014/main" id="{6A24E8E4-E2F0-42E4-82B1-C7A8C7200C1C}"/>
              </a:ext>
            </a:extLst>
          </p:cNvPr>
          <p:cNvPicPr>
            <a:picLocks noChangeAspect="1"/>
          </p:cNvPicPr>
          <p:nvPr/>
        </p:nvPicPr>
        <p:blipFill>
          <a:blip r:embed="rId5"/>
          <a:stretch>
            <a:fillRect/>
          </a:stretch>
        </p:blipFill>
        <p:spPr>
          <a:xfrm>
            <a:off x="7413992" y="3244332"/>
            <a:ext cx="4653825" cy="2842269"/>
          </a:xfrm>
          <a:prstGeom prst="rect">
            <a:avLst/>
          </a:prstGeom>
        </p:spPr>
      </p:pic>
      <p:sp>
        <p:nvSpPr>
          <p:cNvPr id="11" name="Rectangle 10">
            <a:extLst>
              <a:ext uri="{FF2B5EF4-FFF2-40B4-BE49-F238E27FC236}">
                <a16:creationId xmlns:a16="http://schemas.microsoft.com/office/drawing/2014/main" id="{FBCB3EB9-738C-4F6E-99EC-F6380DBA98F8}"/>
              </a:ext>
            </a:extLst>
          </p:cNvPr>
          <p:cNvSpPr/>
          <p:nvPr/>
        </p:nvSpPr>
        <p:spPr>
          <a:xfrm>
            <a:off x="106032" y="4313461"/>
            <a:ext cx="7413401" cy="2308324"/>
          </a:xfrm>
          <a:prstGeom prst="rect">
            <a:avLst/>
          </a:prstGeom>
        </p:spPr>
        <p:txBody>
          <a:bodyPr wrap="square">
            <a:spAutoFit/>
          </a:bodyPr>
          <a:lstStyle/>
          <a:p>
            <a:r>
              <a:rPr lang="en-US" sz="2400" b="1" dirty="0"/>
              <a:t>The narwhal is the unicorn of the sea, a pale-colored porpoise found in Arctic coastal waters and rivers. Narwhal Tusks. These legendary animals have two teeth. In males, the more prominent tooth grows into a </a:t>
            </a:r>
            <a:r>
              <a:rPr lang="en-US" sz="2400" b="1" dirty="0" err="1"/>
              <a:t>swordlike</a:t>
            </a:r>
            <a:r>
              <a:rPr lang="en-US" sz="2400" b="1" dirty="0"/>
              <a:t>, spiral tusk up to 8.8 feet long. The ivory tusk tooth grows right through the narwhal's upper lip.</a:t>
            </a:r>
          </a:p>
        </p:txBody>
      </p:sp>
    </p:spTree>
    <p:extLst>
      <p:ext uri="{BB962C8B-B14F-4D97-AF65-F5344CB8AC3E}">
        <p14:creationId xmlns:p14="http://schemas.microsoft.com/office/powerpoint/2010/main" val="2595558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6000"/>
                            </p:stCondLst>
                            <p:childTnLst>
                              <p:par>
                                <p:cTn id="11" presetID="2" presetClass="entr" presetSubtype="2" fill="hold" grpId="0" nodeType="afterEffect">
                                  <p:stCondLst>
                                    <p:cond delay="2000"/>
                                  </p:stCondLst>
                                  <p:iterate type="lt">
                                    <p:tmPct val="4000"/>
                                  </p:iterate>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par>
                          <p:cTn id="15" fill="hold">
                            <p:stCondLst>
                              <p:cond delay="9440"/>
                            </p:stCondLst>
                            <p:childTnLst>
                              <p:par>
                                <p:cTn id="16" presetID="21" presetClass="entr" presetSubtype="1" fill="hold" grpId="0" nodeType="afterEffect">
                                  <p:stCondLst>
                                    <p:cond delay="200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BF62D9-F58C-4296-9A48-BAB0EB56AFE9}"/>
              </a:ext>
            </a:extLst>
          </p:cNvPr>
          <p:cNvSpPr/>
          <p:nvPr/>
        </p:nvSpPr>
        <p:spPr>
          <a:xfrm>
            <a:off x="2757826" y="2169154"/>
            <a:ext cx="1466171" cy="523220"/>
          </a:xfrm>
          <a:prstGeom prst="rect">
            <a:avLst/>
          </a:prstGeom>
        </p:spPr>
        <p:txBody>
          <a:bodyPr wrap="none">
            <a:spAutoFit/>
          </a:bodyPr>
          <a:lstStyle/>
          <a:p>
            <a:r>
              <a:rPr lang="en-US" sz="2800" b="1" dirty="0"/>
              <a:t>Pangolin</a:t>
            </a:r>
          </a:p>
        </p:txBody>
      </p:sp>
      <p:sp>
        <p:nvSpPr>
          <p:cNvPr id="3" name="Rectangle 2">
            <a:extLst>
              <a:ext uri="{FF2B5EF4-FFF2-40B4-BE49-F238E27FC236}">
                <a16:creationId xmlns:a16="http://schemas.microsoft.com/office/drawing/2014/main" id="{844ECD60-18A5-49D4-BF21-631DF0D293BC}"/>
              </a:ext>
            </a:extLst>
          </p:cNvPr>
          <p:cNvSpPr/>
          <p:nvPr/>
        </p:nvSpPr>
        <p:spPr>
          <a:xfrm>
            <a:off x="172928" y="5163530"/>
            <a:ext cx="10358437" cy="1569660"/>
          </a:xfrm>
          <a:prstGeom prst="rect">
            <a:avLst/>
          </a:prstGeom>
        </p:spPr>
        <p:txBody>
          <a:bodyPr wrap="square">
            <a:spAutoFit/>
          </a:bodyPr>
          <a:lstStyle/>
          <a:p>
            <a:r>
              <a:rPr lang="en-US" sz="2400" b="1" dirty="0"/>
              <a:t>Pangolins have large, protective keratin scales covering their skin; they are the only known mammals with this feature. They live in hollow trees or burrows, depending on the species. Pangolins are nocturnal, and their diet consists of mainly ants and termites, which they capture using their long tongues.</a:t>
            </a:r>
          </a:p>
        </p:txBody>
      </p:sp>
      <p:pic>
        <p:nvPicPr>
          <p:cNvPr id="4" name="Picture 3">
            <a:extLst>
              <a:ext uri="{FF2B5EF4-FFF2-40B4-BE49-F238E27FC236}">
                <a16:creationId xmlns:a16="http://schemas.microsoft.com/office/drawing/2014/main" id="{D9FC0543-E7AC-4F18-B3F5-AD800F270D43}"/>
              </a:ext>
            </a:extLst>
          </p:cNvPr>
          <p:cNvPicPr>
            <a:picLocks noChangeAspect="1"/>
          </p:cNvPicPr>
          <p:nvPr/>
        </p:nvPicPr>
        <p:blipFill rotWithShape="1">
          <a:blip r:embed="rId2"/>
          <a:srcRect t="27321" r="8065" b="19624"/>
          <a:stretch/>
        </p:blipFill>
        <p:spPr>
          <a:xfrm>
            <a:off x="172928" y="114300"/>
            <a:ext cx="5429250" cy="2087047"/>
          </a:xfrm>
          <a:prstGeom prst="rect">
            <a:avLst/>
          </a:prstGeom>
        </p:spPr>
      </p:pic>
      <p:sp>
        <p:nvSpPr>
          <p:cNvPr id="5" name="TextBox 4">
            <a:extLst>
              <a:ext uri="{FF2B5EF4-FFF2-40B4-BE49-F238E27FC236}">
                <a16:creationId xmlns:a16="http://schemas.microsoft.com/office/drawing/2014/main" id="{ACDFF2F2-9886-432C-B193-54E3AD7FE849}"/>
              </a:ext>
            </a:extLst>
          </p:cNvPr>
          <p:cNvSpPr txBox="1"/>
          <p:nvPr/>
        </p:nvSpPr>
        <p:spPr>
          <a:xfrm>
            <a:off x="615501" y="2399230"/>
            <a:ext cx="266420" cy="461665"/>
          </a:xfrm>
          <a:prstGeom prst="rect">
            <a:avLst/>
          </a:prstGeom>
          <a:noFill/>
        </p:spPr>
        <p:txBody>
          <a:bodyPr wrap="none" rtlCol="0">
            <a:spAutoFit/>
          </a:bodyPr>
          <a:lstStyle/>
          <a:p>
            <a:r>
              <a:rPr lang="en-US" sz="2400" b="1" dirty="0"/>
              <a:t>.</a:t>
            </a:r>
          </a:p>
        </p:txBody>
      </p:sp>
      <p:pic>
        <p:nvPicPr>
          <p:cNvPr id="6" name="Picture 5">
            <a:extLst>
              <a:ext uri="{FF2B5EF4-FFF2-40B4-BE49-F238E27FC236}">
                <a16:creationId xmlns:a16="http://schemas.microsoft.com/office/drawing/2014/main" id="{99F3617E-B953-48BC-832C-C936840428BE}"/>
              </a:ext>
            </a:extLst>
          </p:cNvPr>
          <p:cNvPicPr>
            <a:picLocks noChangeAspect="1"/>
          </p:cNvPicPr>
          <p:nvPr/>
        </p:nvPicPr>
        <p:blipFill>
          <a:blip r:embed="rId3"/>
          <a:stretch>
            <a:fillRect/>
          </a:stretch>
        </p:blipFill>
        <p:spPr>
          <a:xfrm>
            <a:off x="5671245" y="29645"/>
            <a:ext cx="6437772" cy="4656655"/>
          </a:xfrm>
          <a:prstGeom prst="rect">
            <a:avLst/>
          </a:prstGeom>
        </p:spPr>
      </p:pic>
      <p:pic>
        <p:nvPicPr>
          <p:cNvPr id="7" name="Picture 6">
            <a:extLst>
              <a:ext uri="{FF2B5EF4-FFF2-40B4-BE49-F238E27FC236}">
                <a16:creationId xmlns:a16="http://schemas.microsoft.com/office/drawing/2014/main" id="{627E657A-D1C6-4825-B72E-475D258479B6}"/>
              </a:ext>
            </a:extLst>
          </p:cNvPr>
          <p:cNvPicPr>
            <a:picLocks noChangeAspect="1"/>
          </p:cNvPicPr>
          <p:nvPr/>
        </p:nvPicPr>
        <p:blipFill rotWithShape="1">
          <a:blip r:embed="rId4"/>
          <a:srcRect t="9864" b="12864"/>
          <a:stretch/>
        </p:blipFill>
        <p:spPr>
          <a:xfrm>
            <a:off x="2146482" y="3027477"/>
            <a:ext cx="2847975" cy="1214436"/>
          </a:xfrm>
          <a:prstGeom prst="rect">
            <a:avLst/>
          </a:prstGeom>
        </p:spPr>
      </p:pic>
      <p:sp>
        <p:nvSpPr>
          <p:cNvPr id="8" name="Rectangle 7">
            <a:extLst>
              <a:ext uri="{FF2B5EF4-FFF2-40B4-BE49-F238E27FC236}">
                <a16:creationId xmlns:a16="http://schemas.microsoft.com/office/drawing/2014/main" id="{2D53D36C-09D8-474B-9537-320B6D05625A}"/>
              </a:ext>
            </a:extLst>
          </p:cNvPr>
          <p:cNvSpPr/>
          <p:nvPr/>
        </p:nvSpPr>
        <p:spPr>
          <a:xfrm>
            <a:off x="172928" y="2918876"/>
            <a:ext cx="3328475" cy="461665"/>
          </a:xfrm>
          <a:prstGeom prst="rect">
            <a:avLst/>
          </a:prstGeom>
        </p:spPr>
        <p:txBody>
          <a:bodyPr wrap="none">
            <a:spAutoFit/>
          </a:bodyPr>
          <a:lstStyle/>
          <a:p>
            <a:r>
              <a:rPr lang="en-US" sz="2400" b="1" dirty="0">
                <a:solidFill>
                  <a:prstClr val="black"/>
                </a:solidFill>
              </a:rPr>
              <a:t>No, it is not an </a:t>
            </a:r>
            <a:r>
              <a:rPr lang="en-US" sz="2400" b="1" dirty="0">
                <a:solidFill>
                  <a:srgbClr val="FFFF00"/>
                </a:solidFill>
              </a:rPr>
              <a:t>armadillo</a:t>
            </a:r>
            <a:endParaRPr lang="en-US" dirty="0">
              <a:solidFill>
                <a:srgbClr val="FFFF00"/>
              </a:solidFill>
            </a:endParaRPr>
          </a:p>
        </p:txBody>
      </p:sp>
    </p:spTree>
    <p:extLst>
      <p:ext uri="{BB962C8B-B14F-4D97-AF65-F5344CB8AC3E}">
        <p14:creationId xmlns:p14="http://schemas.microsoft.com/office/powerpoint/2010/main" val="443344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000">
        <p15:prstTrans prst="crush"/>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6000"/>
                            </p:stCondLst>
                            <p:childTnLst>
                              <p:par>
                                <p:cTn id="22" presetID="42" presetClass="entr" presetSubtype="0" fill="hold" grpId="0" nodeType="afterEffect">
                                  <p:stCondLst>
                                    <p:cond delay="15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8500"/>
                            </p:stCondLst>
                            <p:childTnLst>
                              <p:par>
                                <p:cTn id="28" presetID="26" presetClass="entr" presetSubtype="0" fill="hold" grpId="0" nodeType="afterEffect">
                                  <p:stCondLst>
                                    <p:cond delay="150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290">
                                          <p:stCondLst>
                                            <p:cond delay="0"/>
                                          </p:stCondLst>
                                        </p:cTn>
                                        <p:tgtEl>
                                          <p:spTgt spid="2"/>
                                        </p:tgtEl>
                                      </p:cBhvr>
                                    </p:animEffect>
                                    <p:anim calcmode="lin" valueType="num">
                                      <p:cBhvr>
                                        <p:cTn id="31"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34"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35"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36" dur="13">
                                          <p:stCondLst>
                                            <p:cond delay="325"/>
                                          </p:stCondLst>
                                        </p:cTn>
                                        <p:tgtEl>
                                          <p:spTgt spid="2"/>
                                        </p:tgtEl>
                                      </p:cBhvr>
                                      <p:to x="100000" y="60000"/>
                                    </p:animScale>
                                    <p:animScale>
                                      <p:cBhvr>
                                        <p:cTn id="37" dur="83" decel="50000">
                                          <p:stCondLst>
                                            <p:cond delay="338"/>
                                          </p:stCondLst>
                                        </p:cTn>
                                        <p:tgtEl>
                                          <p:spTgt spid="2"/>
                                        </p:tgtEl>
                                      </p:cBhvr>
                                      <p:to x="100000" y="100000"/>
                                    </p:animScale>
                                    <p:animScale>
                                      <p:cBhvr>
                                        <p:cTn id="38" dur="13">
                                          <p:stCondLst>
                                            <p:cond delay="656"/>
                                          </p:stCondLst>
                                        </p:cTn>
                                        <p:tgtEl>
                                          <p:spTgt spid="2"/>
                                        </p:tgtEl>
                                      </p:cBhvr>
                                      <p:to x="100000" y="80000"/>
                                    </p:animScale>
                                    <p:animScale>
                                      <p:cBhvr>
                                        <p:cTn id="39" dur="83" decel="50000">
                                          <p:stCondLst>
                                            <p:cond delay="669"/>
                                          </p:stCondLst>
                                        </p:cTn>
                                        <p:tgtEl>
                                          <p:spTgt spid="2"/>
                                        </p:tgtEl>
                                      </p:cBhvr>
                                      <p:to x="100000" y="100000"/>
                                    </p:animScale>
                                    <p:animScale>
                                      <p:cBhvr>
                                        <p:cTn id="40" dur="13">
                                          <p:stCondLst>
                                            <p:cond delay="821"/>
                                          </p:stCondLst>
                                        </p:cTn>
                                        <p:tgtEl>
                                          <p:spTgt spid="2"/>
                                        </p:tgtEl>
                                      </p:cBhvr>
                                      <p:to x="100000" y="90000"/>
                                    </p:animScale>
                                    <p:animScale>
                                      <p:cBhvr>
                                        <p:cTn id="41" dur="83" decel="50000">
                                          <p:stCondLst>
                                            <p:cond delay="834"/>
                                          </p:stCondLst>
                                        </p:cTn>
                                        <p:tgtEl>
                                          <p:spTgt spid="2"/>
                                        </p:tgtEl>
                                      </p:cBhvr>
                                      <p:to x="100000" y="100000"/>
                                    </p:animScale>
                                    <p:animScale>
                                      <p:cBhvr>
                                        <p:cTn id="42" dur="13">
                                          <p:stCondLst>
                                            <p:cond delay="904"/>
                                          </p:stCondLst>
                                        </p:cTn>
                                        <p:tgtEl>
                                          <p:spTgt spid="2"/>
                                        </p:tgtEl>
                                      </p:cBhvr>
                                      <p:to x="100000" y="95000"/>
                                    </p:animScale>
                                    <p:animScale>
                                      <p:cBhvr>
                                        <p:cTn id="43" dur="83" decel="50000">
                                          <p:stCondLst>
                                            <p:cond delay="917"/>
                                          </p:stCondLst>
                                        </p:cTn>
                                        <p:tgtEl>
                                          <p:spTgt spid="2"/>
                                        </p:tgtEl>
                                      </p:cBhvr>
                                      <p:to x="100000" y="100000"/>
                                    </p:animScale>
                                  </p:childTnLst>
                                </p:cTn>
                              </p:par>
                            </p:childTnLst>
                          </p:cTn>
                        </p:par>
                        <p:par>
                          <p:cTn id="44" fill="hold">
                            <p:stCondLst>
                              <p:cond delay="11000"/>
                            </p:stCondLst>
                            <p:childTnLst>
                              <p:par>
                                <p:cTn id="45" presetID="6" presetClass="entr" presetSubtype="16" fill="hold" nodeType="afterEffect">
                                  <p:stCondLst>
                                    <p:cond delay="2000"/>
                                  </p:stCondLst>
                                  <p:childTnLst>
                                    <p:set>
                                      <p:cBhvr>
                                        <p:cTn id="46" dur="1" fill="hold">
                                          <p:stCondLst>
                                            <p:cond delay="0"/>
                                          </p:stCondLst>
                                        </p:cTn>
                                        <p:tgtEl>
                                          <p:spTgt spid="6"/>
                                        </p:tgtEl>
                                        <p:attrNameLst>
                                          <p:attrName>style.visibility</p:attrName>
                                        </p:attrNameLst>
                                      </p:cBhvr>
                                      <p:to>
                                        <p:strVal val="visible"/>
                                      </p:to>
                                    </p:set>
                                    <p:animEffect transition="in" filter="circle(in)">
                                      <p:cBhvr>
                                        <p:cTn id="47" dur="1000"/>
                                        <p:tgtEl>
                                          <p:spTgt spid="6"/>
                                        </p:tgtEl>
                                      </p:cBhvr>
                                    </p:animEffect>
                                  </p:childTnLst>
                                </p:cTn>
                              </p:par>
                            </p:childTnLst>
                          </p:cTn>
                        </p:par>
                        <p:par>
                          <p:cTn id="48" fill="hold">
                            <p:stCondLst>
                              <p:cond delay="14000"/>
                            </p:stCondLst>
                            <p:childTnLst>
                              <p:par>
                                <p:cTn id="49" presetID="8" presetClass="entr" presetSubtype="16" fill="hold" grpId="0" nodeType="afterEffect">
                                  <p:stCondLst>
                                    <p:cond delay="2000"/>
                                  </p:stCondLst>
                                  <p:childTnLst>
                                    <p:set>
                                      <p:cBhvr>
                                        <p:cTn id="50" dur="1" fill="hold">
                                          <p:stCondLst>
                                            <p:cond delay="0"/>
                                          </p:stCondLst>
                                        </p:cTn>
                                        <p:tgtEl>
                                          <p:spTgt spid="3"/>
                                        </p:tgtEl>
                                        <p:attrNameLst>
                                          <p:attrName>style.visibility</p:attrName>
                                        </p:attrNameLst>
                                      </p:cBhvr>
                                      <p:to>
                                        <p:strVal val="visible"/>
                                      </p:to>
                                    </p:set>
                                    <p:animEffect transition="in" filter="diamond(in)">
                                      <p:cBhvr>
                                        <p:cTn id="5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EF9DA5-4C91-4530-A342-242AA0E8DA64}"/>
              </a:ext>
            </a:extLst>
          </p:cNvPr>
          <p:cNvSpPr/>
          <p:nvPr/>
        </p:nvSpPr>
        <p:spPr>
          <a:xfrm>
            <a:off x="5836688" y="2665273"/>
            <a:ext cx="1266693" cy="523220"/>
          </a:xfrm>
          <a:prstGeom prst="rect">
            <a:avLst/>
          </a:prstGeom>
        </p:spPr>
        <p:txBody>
          <a:bodyPr wrap="none">
            <a:spAutoFit/>
          </a:bodyPr>
          <a:lstStyle/>
          <a:p>
            <a:r>
              <a:rPr lang="en-US" sz="2800" b="1" dirty="0"/>
              <a:t>Gharial</a:t>
            </a:r>
          </a:p>
        </p:txBody>
      </p:sp>
      <p:pic>
        <p:nvPicPr>
          <p:cNvPr id="4" name="Picture 3">
            <a:extLst>
              <a:ext uri="{FF2B5EF4-FFF2-40B4-BE49-F238E27FC236}">
                <a16:creationId xmlns:a16="http://schemas.microsoft.com/office/drawing/2014/main" id="{5ECAABCA-1317-47FF-84A8-25FBC0E4C5FE}"/>
              </a:ext>
            </a:extLst>
          </p:cNvPr>
          <p:cNvPicPr>
            <a:picLocks noChangeAspect="1"/>
          </p:cNvPicPr>
          <p:nvPr/>
        </p:nvPicPr>
        <p:blipFill>
          <a:blip r:embed="rId2"/>
          <a:stretch>
            <a:fillRect/>
          </a:stretch>
        </p:blipFill>
        <p:spPr>
          <a:xfrm>
            <a:off x="176212" y="158234"/>
            <a:ext cx="5545755" cy="3455432"/>
          </a:xfrm>
          <a:prstGeom prst="rect">
            <a:avLst/>
          </a:prstGeom>
        </p:spPr>
      </p:pic>
      <p:pic>
        <p:nvPicPr>
          <p:cNvPr id="5" name="Picture 4">
            <a:extLst>
              <a:ext uri="{FF2B5EF4-FFF2-40B4-BE49-F238E27FC236}">
                <a16:creationId xmlns:a16="http://schemas.microsoft.com/office/drawing/2014/main" id="{276568B4-6AE2-4ED1-A06E-48BB4B94FE8D}"/>
              </a:ext>
            </a:extLst>
          </p:cNvPr>
          <p:cNvPicPr>
            <a:picLocks noChangeAspect="1"/>
          </p:cNvPicPr>
          <p:nvPr/>
        </p:nvPicPr>
        <p:blipFill rotWithShape="1">
          <a:blip r:embed="rId3"/>
          <a:srcRect t="25000" b="11538"/>
          <a:stretch/>
        </p:blipFill>
        <p:spPr>
          <a:xfrm>
            <a:off x="5919787" y="215384"/>
            <a:ext cx="6096000" cy="2357437"/>
          </a:xfrm>
          <a:prstGeom prst="rect">
            <a:avLst/>
          </a:prstGeom>
        </p:spPr>
      </p:pic>
      <p:pic>
        <p:nvPicPr>
          <p:cNvPr id="6" name="Picture 5">
            <a:extLst>
              <a:ext uri="{FF2B5EF4-FFF2-40B4-BE49-F238E27FC236}">
                <a16:creationId xmlns:a16="http://schemas.microsoft.com/office/drawing/2014/main" id="{B81D4897-6977-4DF0-A830-A740F7931E75}"/>
              </a:ext>
            </a:extLst>
          </p:cNvPr>
          <p:cNvPicPr>
            <a:picLocks noChangeAspect="1"/>
          </p:cNvPicPr>
          <p:nvPr/>
        </p:nvPicPr>
        <p:blipFill>
          <a:blip r:embed="rId4"/>
          <a:stretch>
            <a:fillRect/>
          </a:stretch>
        </p:blipFill>
        <p:spPr>
          <a:xfrm>
            <a:off x="7165857" y="2865955"/>
            <a:ext cx="4804148" cy="3579090"/>
          </a:xfrm>
          <a:prstGeom prst="rect">
            <a:avLst/>
          </a:prstGeom>
        </p:spPr>
      </p:pic>
      <p:sp>
        <p:nvSpPr>
          <p:cNvPr id="7" name="Rectangle 6">
            <a:extLst>
              <a:ext uri="{FF2B5EF4-FFF2-40B4-BE49-F238E27FC236}">
                <a16:creationId xmlns:a16="http://schemas.microsoft.com/office/drawing/2014/main" id="{C206DB9E-C832-4B34-A345-545B1FD720A0}"/>
              </a:ext>
            </a:extLst>
          </p:cNvPr>
          <p:cNvSpPr/>
          <p:nvPr/>
        </p:nvSpPr>
        <p:spPr>
          <a:xfrm>
            <a:off x="221995" y="4037755"/>
            <a:ext cx="6096000" cy="2308324"/>
          </a:xfrm>
          <a:prstGeom prst="rect">
            <a:avLst/>
          </a:prstGeom>
        </p:spPr>
        <p:txBody>
          <a:bodyPr>
            <a:spAutoFit/>
          </a:bodyPr>
          <a:lstStyle/>
          <a:p>
            <a:r>
              <a:rPr lang="en-US" sz="2400" b="1" dirty="0"/>
              <a:t>Gharials have a typical crocodilian shape, other than their extremely elongated, narrow snouts. They are covered with smooth, non-overlapping scales.  This crocodile is native to sandy freshwater river banks in the plains of the northern part of the Indian subcontinent. </a:t>
            </a:r>
          </a:p>
        </p:txBody>
      </p:sp>
    </p:spTree>
    <p:extLst>
      <p:ext uri="{BB962C8B-B14F-4D97-AF65-F5344CB8AC3E}">
        <p14:creationId xmlns:p14="http://schemas.microsoft.com/office/powerpoint/2010/main" val="3876543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6000"/>
                            </p:stCondLst>
                            <p:childTnLst>
                              <p:par>
                                <p:cTn id="11" presetID="45" presetClass="entr" presetSubtype="0" fill="hold" grpId="0" nodeType="after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ppt_w</p:attrName>
                                        </p:attrNameLst>
                                      </p:cBhvr>
                                      <p:tavLst>
                                        <p:tav tm="0" fmla="#ppt_w*sin(2.5*pi*$)">
                                          <p:val>
                                            <p:fltVal val="0"/>
                                          </p:val>
                                        </p:tav>
                                        <p:tav tm="100000">
                                          <p:val>
                                            <p:fltVal val="1"/>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AED053-DC54-4730-97F0-BEE40D3F3452}"/>
              </a:ext>
            </a:extLst>
          </p:cNvPr>
          <p:cNvSpPr/>
          <p:nvPr/>
        </p:nvSpPr>
        <p:spPr>
          <a:xfrm>
            <a:off x="2962805" y="3905649"/>
            <a:ext cx="2366225" cy="523220"/>
          </a:xfrm>
          <a:prstGeom prst="rect">
            <a:avLst/>
          </a:prstGeom>
        </p:spPr>
        <p:txBody>
          <a:bodyPr wrap="none">
            <a:spAutoFit/>
          </a:bodyPr>
          <a:lstStyle/>
          <a:p>
            <a:r>
              <a:rPr lang="en-US" sz="2800" b="1" dirty="0"/>
              <a:t>Mantis Shrimp</a:t>
            </a:r>
          </a:p>
        </p:txBody>
      </p:sp>
      <p:sp>
        <p:nvSpPr>
          <p:cNvPr id="3" name="Rectangle 2">
            <a:extLst>
              <a:ext uri="{FF2B5EF4-FFF2-40B4-BE49-F238E27FC236}">
                <a16:creationId xmlns:a16="http://schemas.microsoft.com/office/drawing/2014/main" id="{EF28FF50-B373-4DD6-AED6-DB66729230C7}"/>
              </a:ext>
            </a:extLst>
          </p:cNvPr>
          <p:cNvSpPr/>
          <p:nvPr/>
        </p:nvSpPr>
        <p:spPr>
          <a:xfrm>
            <a:off x="208136" y="4827197"/>
            <a:ext cx="7610567" cy="1569660"/>
          </a:xfrm>
          <a:prstGeom prst="rect">
            <a:avLst/>
          </a:prstGeom>
        </p:spPr>
        <p:txBody>
          <a:bodyPr wrap="square">
            <a:spAutoFit/>
          </a:bodyPr>
          <a:lstStyle/>
          <a:p>
            <a:r>
              <a:rPr lang="en-US" sz="2400" b="1" dirty="0"/>
              <a:t>Mantis shrimps, or </a:t>
            </a:r>
            <a:r>
              <a:rPr lang="en-US" sz="2400" b="1" dirty="0" err="1"/>
              <a:t>stomatopods</a:t>
            </a:r>
            <a:r>
              <a:rPr lang="en-US" sz="2400" b="1" dirty="0"/>
              <a:t>, are marine crustaceans of the order </a:t>
            </a:r>
            <a:r>
              <a:rPr lang="en-US" sz="2400" b="1" dirty="0" err="1"/>
              <a:t>Stomatopoda</a:t>
            </a:r>
            <a:r>
              <a:rPr lang="en-US" sz="2400" b="1" dirty="0"/>
              <a:t>.  Some species have specialized calcified "clubs" that can strike with great power, while others have sharp forelimbs used to capture prey. </a:t>
            </a:r>
          </a:p>
        </p:txBody>
      </p:sp>
      <p:pic>
        <p:nvPicPr>
          <p:cNvPr id="4" name="Picture 3">
            <a:extLst>
              <a:ext uri="{FF2B5EF4-FFF2-40B4-BE49-F238E27FC236}">
                <a16:creationId xmlns:a16="http://schemas.microsoft.com/office/drawing/2014/main" id="{75FB817A-4EDC-47D3-A271-03BEECD48EBF}"/>
              </a:ext>
            </a:extLst>
          </p:cNvPr>
          <p:cNvPicPr>
            <a:picLocks noChangeAspect="1"/>
          </p:cNvPicPr>
          <p:nvPr/>
        </p:nvPicPr>
        <p:blipFill rotWithShape="1">
          <a:blip r:embed="rId2"/>
          <a:srcRect t="11201" r="2854" b="16768"/>
          <a:stretch/>
        </p:blipFill>
        <p:spPr>
          <a:xfrm>
            <a:off x="208136" y="206111"/>
            <a:ext cx="6736326" cy="3746090"/>
          </a:xfrm>
          <a:prstGeom prst="rect">
            <a:avLst/>
          </a:prstGeom>
        </p:spPr>
      </p:pic>
      <p:pic>
        <p:nvPicPr>
          <p:cNvPr id="6" name="Picture 5">
            <a:extLst>
              <a:ext uri="{FF2B5EF4-FFF2-40B4-BE49-F238E27FC236}">
                <a16:creationId xmlns:a16="http://schemas.microsoft.com/office/drawing/2014/main" id="{917B4B37-B259-4E72-A618-B87C87F300D5}"/>
              </a:ext>
            </a:extLst>
          </p:cNvPr>
          <p:cNvPicPr>
            <a:picLocks noChangeAspect="1"/>
          </p:cNvPicPr>
          <p:nvPr/>
        </p:nvPicPr>
        <p:blipFill>
          <a:blip r:embed="rId3"/>
          <a:stretch>
            <a:fillRect/>
          </a:stretch>
        </p:blipFill>
        <p:spPr>
          <a:xfrm>
            <a:off x="7097661" y="206111"/>
            <a:ext cx="4886203" cy="3746089"/>
          </a:xfrm>
          <a:prstGeom prst="rect">
            <a:avLst/>
          </a:prstGeom>
        </p:spPr>
      </p:pic>
      <p:pic>
        <p:nvPicPr>
          <p:cNvPr id="7" name="Picture 6">
            <a:extLst>
              <a:ext uri="{FF2B5EF4-FFF2-40B4-BE49-F238E27FC236}">
                <a16:creationId xmlns:a16="http://schemas.microsoft.com/office/drawing/2014/main" id="{7EA1C231-8EE2-4C99-A973-926B8ECF641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7818703" y="4090315"/>
            <a:ext cx="4165161" cy="2561574"/>
          </a:xfrm>
          <a:prstGeom prst="rect">
            <a:avLst/>
          </a:prstGeom>
        </p:spPr>
      </p:pic>
    </p:spTree>
    <p:extLst>
      <p:ext uri="{BB962C8B-B14F-4D97-AF65-F5344CB8AC3E}">
        <p14:creationId xmlns:p14="http://schemas.microsoft.com/office/powerpoint/2010/main" val="264416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par>
                          <p:cTn id="8" fill="hold">
                            <p:stCondLst>
                              <p:cond delay="6000"/>
                            </p:stCondLst>
                            <p:childTnLst>
                              <p:par>
                                <p:cTn id="9" presetID="14" presetClass="entr" presetSubtype="10" fill="hold" grpId="0"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667FC0-2C81-4CEA-B523-39F9E6AE707E}"/>
              </a:ext>
            </a:extLst>
          </p:cNvPr>
          <p:cNvSpPr/>
          <p:nvPr/>
        </p:nvSpPr>
        <p:spPr>
          <a:xfrm>
            <a:off x="5815013" y="3382723"/>
            <a:ext cx="1472134" cy="523220"/>
          </a:xfrm>
          <a:prstGeom prst="rect">
            <a:avLst/>
          </a:prstGeom>
        </p:spPr>
        <p:txBody>
          <a:bodyPr wrap="none">
            <a:spAutoFit/>
          </a:bodyPr>
          <a:lstStyle/>
          <a:p>
            <a:r>
              <a:rPr lang="en-US" sz="2800" b="1" dirty="0"/>
              <a:t>Wombat</a:t>
            </a:r>
          </a:p>
        </p:txBody>
      </p:sp>
      <p:pic>
        <p:nvPicPr>
          <p:cNvPr id="4" name="Picture 3">
            <a:extLst>
              <a:ext uri="{FF2B5EF4-FFF2-40B4-BE49-F238E27FC236}">
                <a16:creationId xmlns:a16="http://schemas.microsoft.com/office/drawing/2014/main" id="{143D85DE-6018-4D98-8537-24AB25D5CEEF}"/>
              </a:ext>
            </a:extLst>
          </p:cNvPr>
          <p:cNvPicPr>
            <a:picLocks noChangeAspect="1"/>
          </p:cNvPicPr>
          <p:nvPr/>
        </p:nvPicPr>
        <p:blipFill rotWithShape="1">
          <a:blip r:embed="rId2"/>
          <a:srcRect l="9613" r="10645" b="10618"/>
          <a:stretch/>
        </p:blipFill>
        <p:spPr>
          <a:xfrm>
            <a:off x="209550" y="198063"/>
            <a:ext cx="5605463" cy="4199562"/>
          </a:xfrm>
          <a:prstGeom prst="rect">
            <a:avLst/>
          </a:prstGeom>
        </p:spPr>
      </p:pic>
      <p:pic>
        <p:nvPicPr>
          <p:cNvPr id="5" name="Picture 4">
            <a:extLst>
              <a:ext uri="{FF2B5EF4-FFF2-40B4-BE49-F238E27FC236}">
                <a16:creationId xmlns:a16="http://schemas.microsoft.com/office/drawing/2014/main" id="{A8396C7C-00A6-49E8-9F81-2DE0C5EC1DD2}"/>
              </a:ext>
            </a:extLst>
          </p:cNvPr>
          <p:cNvPicPr>
            <a:picLocks noChangeAspect="1"/>
          </p:cNvPicPr>
          <p:nvPr/>
        </p:nvPicPr>
        <p:blipFill>
          <a:blip r:embed="rId3"/>
          <a:stretch>
            <a:fillRect/>
          </a:stretch>
        </p:blipFill>
        <p:spPr>
          <a:xfrm>
            <a:off x="6919910" y="115487"/>
            <a:ext cx="5062539" cy="2892879"/>
          </a:xfrm>
          <a:prstGeom prst="rect">
            <a:avLst/>
          </a:prstGeom>
        </p:spPr>
      </p:pic>
      <p:sp>
        <p:nvSpPr>
          <p:cNvPr id="6" name="Rectangle 5">
            <a:extLst>
              <a:ext uri="{FF2B5EF4-FFF2-40B4-BE49-F238E27FC236}">
                <a16:creationId xmlns:a16="http://schemas.microsoft.com/office/drawing/2014/main" id="{26FFF354-EF3D-4BC5-82DD-04D79D5234A4}"/>
              </a:ext>
            </a:extLst>
          </p:cNvPr>
          <p:cNvSpPr/>
          <p:nvPr/>
        </p:nvSpPr>
        <p:spPr>
          <a:xfrm>
            <a:off x="209550" y="4405144"/>
            <a:ext cx="7358584" cy="2308324"/>
          </a:xfrm>
          <a:prstGeom prst="rect">
            <a:avLst/>
          </a:prstGeom>
        </p:spPr>
        <p:txBody>
          <a:bodyPr wrap="square">
            <a:spAutoFit/>
          </a:bodyPr>
          <a:lstStyle/>
          <a:p>
            <a:r>
              <a:rPr lang="en-US" sz="2400" b="1" dirty="0"/>
              <a:t>This large, pudgy mammal is a marsupial, or pouched animal, found in Australia and on scattered islands nearby. Like other marsupials, wombats give birth to tiny, undeveloped young that crawl into pouches on their mothers' bellies. A wombat baby remains in its mother's pouch for about five months before emerging.</a:t>
            </a:r>
          </a:p>
        </p:txBody>
      </p:sp>
      <p:pic>
        <p:nvPicPr>
          <p:cNvPr id="7" name="Picture 6">
            <a:extLst>
              <a:ext uri="{FF2B5EF4-FFF2-40B4-BE49-F238E27FC236}">
                <a16:creationId xmlns:a16="http://schemas.microsoft.com/office/drawing/2014/main" id="{9C0FB82A-369F-47C9-888C-812CF588ABF7}"/>
              </a:ext>
            </a:extLst>
          </p:cNvPr>
          <p:cNvPicPr>
            <a:picLocks noChangeAspect="1"/>
          </p:cNvPicPr>
          <p:nvPr/>
        </p:nvPicPr>
        <p:blipFill>
          <a:blip r:embed="rId4"/>
          <a:stretch>
            <a:fillRect/>
          </a:stretch>
        </p:blipFill>
        <p:spPr>
          <a:xfrm>
            <a:off x="7568134" y="3182015"/>
            <a:ext cx="4414316" cy="3531453"/>
          </a:xfrm>
          <a:prstGeom prst="rect">
            <a:avLst/>
          </a:prstGeom>
        </p:spPr>
      </p:pic>
    </p:spTree>
    <p:extLst>
      <p:ext uri="{BB962C8B-B14F-4D97-AF65-F5344CB8AC3E}">
        <p14:creationId xmlns:p14="http://schemas.microsoft.com/office/powerpoint/2010/main" val="1390607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2000">
        <p15:prstTrans prst="crush"/>
      </p:transition>
    </mc:Choice>
    <mc:Fallback xmlns="">
      <p:transition spd="slow"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ppt_w</p:attrName>
                                        </p:attrNameLst>
                                      </p:cBhvr>
                                      <p:tavLst>
                                        <p:tav tm="0" fmla="#ppt_w*sin(2.5*pi*$)">
                                          <p:val>
                                            <p:fltVal val="0"/>
                                          </p:val>
                                        </p:tav>
                                        <p:tav tm="100000">
                                          <p:val>
                                            <p:fltVal val="1"/>
                                          </p:val>
                                        </p:tav>
                                      </p:tavLst>
                                    </p:anim>
                                    <p:anim calcmode="lin" valueType="num">
                                      <p:cBhvr>
                                        <p:cTn id="9" dur="1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6000"/>
                            </p:stCondLst>
                            <p:childTnLst>
                              <p:par>
                                <p:cTn id="11" presetID="16" presetClass="entr" presetSubtype="21" fill="hold" grpId="0" nodeType="afterEffect">
                                  <p:stCondLst>
                                    <p:cond delay="200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1000"/>
                                        <p:tgtEl>
                                          <p:spTgt spid="2"/>
                                        </p:tgtEl>
                                      </p:cBhvr>
                                    </p:animEffect>
                                  </p:childTnLst>
                                </p:cTn>
                              </p:par>
                            </p:childTnLst>
                          </p:cTn>
                        </p:par>
                        <p:par>
                          <p:cTn id="14" fill="hold">
                            <p:stCondLst>
                              <p:cond delay="9000"/>
                            </p:stCondLst>
                            <p:childTnLst>
                              <p:par>
                                <p:cTn id="15" presetID="5" presetClass="entr" presetSubtype="10" fill="hold" grpId="0" nodeType="afterEffect">
                                  <p:stCondLst>
                                    <p:cond delay="200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5ED8BB-8F5A-409F-BEB1-4F91A3AC3B55}"/>
              </a:ext>
            </a:extLst>
          </p:cNvPr>
          <p:cNvSpPr/>
          <p:nvPr/>
        </p:nvSpPr>
        <p:spPr>
          <a:xfrm>
            <a:off x="1121859" y="5015984"/>
            <a:ext cx="2757999" cy="523220"/>
          </a:xfrm>
          <a:prstGeom prst="rect">
            <a:avLst/>
          </a:prstGeom>
        </p:spPr>
        <p:txBody>
          <a:bodyPr wrap="none">
            <a:spAutoFit/>
          </a:bodyPr>
          <a:lstStyle/>
          <a:p>
            <a:r>
              <a:rPr lang="en-US" sz="2800" b="1" dirty="0"/>
              <a:t>Emperor Tamarin</a:t>
            </a:r>
          </a:p>
        </p:txBody>
      </p:sp>
      <p:sp>
        <p:nvSpPr>
          <p:cNvPr id="3" name="Rectangle 2">
            <a:extLst>
              <a:ext uri="{FF2B5EF4-FFF2-40B4-BE49-F238E27FC236}">
                <a16:creationId xmlns:a16="http://schemas.microsoft.com/office/drawing/2014/main" id="{0DF3DE5D-AB04-45CF-8478-188EAC7B5DC9}"/>
              </a:ext>
            </a:extLst>
          </p:cNvPr>
          <p:cNvSpPr/>
          <p:nvPr/>
        </p:nvSpPr>
        <p:spPr>
          <a:xfrm>
            <a:off x="6018782" y="2628899"/>
            <a:ext cx="6096000" cy="4154984"/>
          </a:xfrm>
          <a:prstGeom prst="rect">
            <a:avLst/>
          </a:prstGeom>
        </p:spPr>
        <p:txBody>
          <a:bodyPr>
            <a:spAutoFit/>
          </a:bodyPr>
          <a:lstStyle/>
          <a:p>
            <a:r>
              <a:rPr lang="en-US" sz="2400" b="1" dirty="0"/>
              <a:t>Allegedly named for its resemblance to the German emperor Wilhelm II. The fur of the emperor tamarin is predominantly grey colored, with yellowish speckles on its chest. The hands and feet are black and the tail is brown. Outstanding is its long, white beard, which extends to both sides beyond the shoulders. The animal reaches a length of 23–26 </a:t>
            </a:r>
            <a:r>
              <a:rPr lang="en-US" sz="2400" b="1" dirty="0" err="1"/>
              <a:t>centimetres</a:t>
            </a:r>
            <a:r>
              <a:rPr lang="en-US" sz="2400" b="1" dirty="0"/>
              <a:t> (9–10 in), plus a 35–41.5 cm (13.8–16.3 in) long tail. It weighs approximately 500 grams (18 oz).</a:t>
            </a:r>
          </a:p>
        </p:txBody>
      </p:sp>
      <p:pic>
        <p:nvPicPr>
          <p:cNvPr id="4" name="Picture 3">
            <a:extLst>
              <a:ext uri="{FF2B5EF4-FFF2-40B4-BE49-F238E27FC236}">
                <a16:creationId xmlns:a16="http://schemas.microsoft.com/office/drawing/2014/main" id="{93686F09-E344-488B-973B-7115735514A6}"/>
              </a:ext>
            </a:extLst>
          </p:cNvPr>
          <p:cNvPicPr>
            <a:picLocks noChangeAspect="1"/>
          </p:cNvPicPr>
          <p:nvPr/>
        </p:nvPicPr>
        <p:blipFill>
          <a:blip r:embed="rId2"/>
          <a:stretch>
            <a:fillRect/>
          </a:stretch>
        </p:blipFill>
        <p:spPr>
          <a:xfrm>
            <a:off x="48612" y="76049"/>
            <a:ext cx="5717198" cy="4281489"/>
          </a:xfrm>
          <a:prstGeom prst="rect">
            <a:avLst/>
          </a:prstGeom>
        </p:spPr>
      </p:pic>
      <p:pic>
        <p:nvPicPr>
          <p:cNvPr id="5" name="Picture 4">
            <a:extLst>
              <a:ext uri="{FF2B5EF4-FFF2-40B4-BE49-F238E27FC236}">
                <a16:creationId xmlns:a16="http://schemas.microsoft.com/office/drawing/2014/main" id="{F364AFCE-0824-4855-ADB4-F7E4A6DD04F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35173"/>
          <a:stretch/>
        </p:blipFill>
        <p:spPr>
          <a:xfrm>
            <a:off x="6018782" y="176210"/>
            <a:ext cx="5988120" cy="2452689"/>
          </a:xfrm>
          <a:prstGeom prst="rect">
            <a:avLst/>
          </a:prstGeom>
        </p:spPr>
      </p:pic>
    </p:spTree>
    <p:extLst>
      <p:ext uri="{BB962C8B-B14F-4D97-AF65-F5344CB8AC3E}">
        <p14:creationId xmlns:p14="http://schemas.microsoft.com/office/powerpoint/2010/main" val="2879268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6000"/>
                            </p:stCondLst>
                            <p:childTnLst>
                              <p:par>
                                <p:cTn id="11" presetID="45" presetClass="entr" presetSubtype="0" fill="hold" grpId="0" nodeType="afterEffect">
                                  <p:stCondLst>
                                    <p:cond delay="3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ppt_w</p:attrName>
                                        </p:attrNameLst>
                                      </p:cBhvr>
                                      <p:tavLst>
                                        <p:tav tm="0" fmla="#ppt_w*sin(2.5*pi*$)">
                                          <p:val>
                                            <p:fltVal val="0"/>
                                          </p:val>
                                        </p:tav>
                                        <p:tav tm="100000">
                                          <p:val>
                                            <p:fltVal val="1"/>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30A280-CF3C-4C0D-91DA-454956F65797}"/>
              </a:ext>
            </a:extLst>
          </p:cNvPr>
          <p:cNvSpPr/>
          <p:nvPr/>
        </p:nvSpPr>
        <p:spPr>
          <a:xfrm>
            <a:off x="2533116" y="3956545"/>
            <a:ext cx="1403910" cy="523220"/>
          </a:xfrm>
          <a:prstGeom prst="rect">
            <a:avLst/>
          </a:prstGeom>
        </p:spPr>
        <p:txBody>
          <a:bodyPr wrap="none">
            <a:spAutoFit/>
          </a:bodyPr>
          <a:lstStyle/>
          <a:p>
            <a:r>
              <a:rPr lang="en-US" sz="2800" b="1" dirty="0"/>
              <a:t>Aye-Aye</a:t>
            </a:r>
          </a:p>
        </p:txBody>
      </p:sp>
      <p:sp>
        <p:nvSpPr>
          <p:cNvPr id="3" name="Rectangle 2">
            <a:extLst>
              <a:ext uri="{FF2B5EF4-FFF2-40B4-BE49-F238E27FC236}">
                <a16:creationId xmlns:a16="http://schemas.microsoft.com/office/drawing/2014/main" id="{6D400F6D-B14A-4542-AED3-1F8D0017DB2E}"/>
              </a:ext>
            </a:extLst>
          </p:cNvPr>
          <p:cNvSpPr/>
          <p:nvPr/>
        </p:nvSpPr>
        <p:spPr>
          <a:xfrm>
            <a:off x="2063496" y="5157699"/>
            <a:ext cx="8566404" cy="1200329"/>
          </a:xfrm>
          <a:prstGeom prst="rect">
            <a:avLst/>
          </a:prstGeom>
        </p:spPr>
        <p:txBody>
          <a:bodyPr wrap="square">
            <a:spAutoFit/>
          </a:bodyPr>
          <a:lstStyle/>
          <a:p>
            <a:r>
              <a:rPr lang="en-US" sz="2400" b="1" dirty="0"/>
              <a:t>The aye-aye is a small primitive nocturnal forest-dwelling primate (</a:t>
            </a:r>
            <a:r>
              <a:rPr lang="en-US" sz="2400" b="1" dirty="0" err="1"/>
              <a:t>Daubentonia</a:t>
            </a:r>
            <a:r>
              <a:rPr lang="en-US" sz="2400" b="1" dirty="0"/>
              <a:t> </a:t>
            </a:r>
            <a:r>
              <a:rPr lang="en-US" sz="2400" b="1" dirty="0" err="1"/>
              <a:t>madagascariensis</a:t>
            </a:r>
            <a:r>
              <a:rPr lang="en-US" sz="2400" b="1" dirty="0"/>
              <a:t>) of northern Madagascar that has a round head, large eyes and ears, and long thin fingers.</a:t>
            </a:r>
          </a:p>
        </p:txBody>
      </p:sp>
      <p:pic>
        <p:nvPicPr>
          <p:cNvPr id="4" name="Picture 3">
            <a:extLst>
              <a:ext uri="{FF2B5EF4-FFF2-40B4-BE49-F238E27FC236}">
                <a16:creationId xmlns:a16="http://schemas.microsoft.com/office/drawing/2014/main" id="{90A1C38B-4C64-45C5-A296-61170A2EAB2F}"/>
              </a:ext>
            </a:extLst>
          </p:cNvPr>
          <p:cNvPicPr>
            <a:picLocks noChangeAspect="1"/>
          </p:cNvPicPr>
          <p:nvPr/>
        </p:nvPicPr>
        <p:blipFill>
          <a:blip r:embed="rId2"/>
          <a:stretch>
            <a:fillRect/>
          </a:stretch>
        </p:blipFill>
        <p:spPr>
          <a:xfrm>
            <a:off x="242888" y="117067"/>
            <a:ext cx="6543675" cy="3680817"/>
          </a:xfrm>
          <a:prstGeom prst="rect">
            <a:avLst/>
          </a:prstGeom>
        </p:spPr>
      </p:pic>
      <p:pic>
        <p:nvPicPr>
          <p:cNvPr id="6" name="Picture 5">
            <a:extLst>
              <a:ext uri="{FF2B5EF4-FFF2-40B4-BE49-F238E27FC236}">
                <a16:creationId xmlns:a16="http://schemas.microsoft.com/office/drawing/2014/main" id="{8DB252F9-87FB-4744-8F66-FAFB5A84C9B6}"/>
              </a:ext>
            </a:extLst>
          </p:cNvPr>
          <p:cNvPicPr>
            <a:picLocks noChangeAspect="1"/>
          </p:cNvPicPr>
          <p:nvPr/>
        </p:nvPicPr>
        <p:blipFill>
          <a:blip r:embed="rId3"/>
          <a:stretch>
            <a:fillRect/>
          </a:stretch>
        </p:blipFill>
        <p:spPr>
          <a:xfrm>
            <a:off x="6972301" y="223271"/>
            <a:ext cx="5182132" cy="3499046"/>
          </a:xfrm>
          <a:prstGeom prst="rect">
            <a:avLst/>
          </a:prstGeom>
        </p:spPr>
      </p:pic>
      <p:sp>
        <p:nvSpPr>
          <p:cNvPr id="10" name="TextBox 9">
            <a:extLst>
              <a:ext uri="{FF2B5EF4-FFF2-40B4-BE49-F238E27FC236}">
                <a16:creationId xmlns:a16="http://schemas.microsoft.com/office/drawing/2014/main" id="{29680EF1-3787-4B29-9C57-BEB42D443072}"/>
              </a:ext>
            </a:extLst>
          </p:cNvPr>
          <p:cNvSpPr txBox="1"/>
          <p:nvPr/>
        </p:nvSpPr>
        <p:spPr>
          <a:xfrm>
            <a:off x="10221395" y="3567051"/>
            <a:ext cx="1727717" cy="461665"/>
          </a:xfrm>
          <a:prstGeom prst="rect">
            <a:avLst/>
          </a:prstGeom>
          <a:noFill/>
        </p:spPr>
        <p:txBody>
          <a:bodyPr wrap="none" rtlCol="0">
            <a:spAutoFit/>
          </a:bodyPr>
          <a:lstStyle/>
          <a:p>
            <a:r>
              <a:rPr lang="en-US" sz="2400" b="1" dirty="0"/>
              <a:t>Madagascar</a:t>
            </a:r>
          </a:p>
        </p:txBody>
      </p:sp>
    </p:spTree>
    <p:extLst>
      <p:ext uri="{BB962C8B-B14F-4D97-AF65-F5344CB8AC3E}">
        <p14:creationId xmlns:p14="http://schemas.microsoft.com/office/powerpoint/2010/main" val="1286091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5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6000"/>
                            </p:stCondLst>
                            <p:childTnLst>
                              <p:par>
                                <p:cTn id="10" presetID="31" presetClass="entr" presetSubtype="0" fill="hold" grpId="0" nodeType="afterEffect">
                                  <p:stCondLst>
                                    <p:cond delay="20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5E31B3-D66E-43CC-A9D8-28761DC0F445}"/>
              </a:ext>
            </a:extLst>
          </p:cNvPr>
          <p:cNvSpPr/>
          <p:nvPr/>
        </p:nvSpPr>
        <p:spPr>
          <a:xfrm>
            <a:off x="2600713" y="3500557"/>
            <a:ext cx="3178884" cy="523220"/>
          </a:xfrm>
          <a:prstGeom prst="rect">
            <a:avLst/>
          </a:prstGeom>
        </p:spPr>
        <p:txBody>
          <a:bodyPr wrap="none">
            <a:spAutoFit/>
          </a:bodyPr>
          <a:lstStyle/>
          <a:p>
            <a:r>
              <a:rPr lang="en-US" sz="2800" b="1" dirty="0"/>
              <a:t>Pink Fairy Armadillo</a:t>
            </a:r>
          </a:p>
        </p:txBody>
      </p:sp>
      <p:pic>
        <p:nvPicPr>
          <p:cNvPr id="4" name="Picture 3">
            <a:extLst>
              <a:ext uri="{FF2B5EF4-FFF2-40B4-BE49-F238E27FC236}">
                <a16:creationId xmlns:a16="http://schemas.microsoft.com/office/drawing/2014/main" id="{CBC5013B-BD92-4865-9E27-27F5319E5859}"/>
              </a:ext>
            </a:extLst>
          </p:cNvPr>
          <p:cNvPicPr>
            <a:picLocks noChangeAspect="1"/>
          </p:cNvPicPr>
          <p:nvPr/>
        </p:nvPicPr>
        <p:blipFill rotWithShape="1">
          <a:blip r:embed="rId2"/>
          <a:srcRect t="6921" r="15866"/>
          <a:stretch/>
        </p:blipFill>
        <p:spPr>
          <a:xfrm>
            <a:off x="219076" y="148054"/>
            <a:ext cx="6010274" cy="3209389"/>
          </a:xfrm>
          <a:prstGeom prst="rect">
            <a:avLst/>
          </a:prstGeom>
        </p:spPr>
      </p:pic>
      <p:pic>
        <p:nvPicPr>
          <p:cNvPr id="5" name="Picture 4">
            <a:extLst>
              <a:ext uri="{FF2B5EF4-FFF2-40B4-BE49-F238E27FC236}">
                <a16:creationId xmlns:a16="http://schemas.microsoft.com/office/drawing/2014/main" id="{1D838EF3-9F04-47C7-BB5B-E04B2FE0EE47}"/>
              </a:ext>
            </a:extLst>
          </p:cNvPr>
          <p:cNvPicPr>
            <a:picLocks noChangeAspect="1"/>
          </p:cNvPicPr>
          <p:nvPr/>
        </p:nvPicPr>
        <p:blipFill rotWithShape="1">
          <a:blip r:embed="rId3"/>
          <a:srcRect l="8451" t="2347" r="3169" b="8451"/>
          <a:stretch/>
        </p:blipFill>
        <p:spPr>
          <a:xfrm>
            <a:off x="6595860" y="185736"/>
            <a:ext cx="4239772" cy="3209389"/>
          </a:xfrm>
          <a:prstGeom prst="rect">
            <a:avLst/>
          </a:prstGeom>
        </p:spPr>
      </p:pic>
      <p:sp>
        <p:nvSpPr>
          <p:cNvPr id="6" name="Rectangle 5">
            <a:extLst>
              <a:ext uri="{FF2B5EF4-FFF2-40B4-BE49-F238E27FC236}">
                <a16:creationId xmlns:a16="http://schemas.microsoft.com/office/drawing/2014/main" id="{6BD33B4C-4D22-42D8-AC16-CDB74AF794B7}"/>
              </a:ext>
            </a:extLst>
          </p:cNvPr>
          <p:cNvSpPr/>
          <p:nvPr/>
        </p:nvSpPr>
        <p:spPr>
          <a:xfrm>
            <a:off x="219076" y="4928117"/>
            <a:ext cx="9439274" cy="1200329"/>
          </a:xfrm>
          <a:prstGeom prst="rect">
            <a:avLst/>
          </a:prstGeom>
        </p:spPr>
        <p:txBody>
          <a:bodyPr wrap="square">
            <a:spAutoFit/>
          </a:bodyPr>
          <a:lstStyle/>
          <a:p>
            <a:r>
              <a:rPr lang="en-US" sz="2400" b="1" dirty="0"/>
              <a:t>The pink fairy armadillo or pichiciego is the smallest species of armadillo. This desert-adapted animal is endemic to central Argentina and can be found inhabiting sandy plains, dunes, and scrubby grasslands.</a:t>
            </a:r>
          </a:p>
        </p:txBody>
      </p:sp>
      <p:pic>
        <p:nvPicPr>
          <p:cNvPr id="7" name="Picture 6">
            <a:extLst>
              <a:ext uri="{FF2B5EF4-FFF2-40B4-BE49-F238E27FC236}">
                <a16:creationId xmlns:a16="http://schemas.microsoft.com/office/drawing/2014/main" id="{02DCA6DA-2E52-4152-A5A7-13BF56282CF7}"/>
              </a:ext>
            </a:extLst>
          </p:cNvPr>
          <p:cNvPicPr>
            <a:picLocks noChangeAspect="1"/>
          </p:cNvPicPr>
          <p:nvPr/>
        </p:nvPicPr>
        <p:blipFill>
          <a:blip r:embed="rId4"/>
          <a:stretch>
            <a:fillRect/>
          </a:stretch>
        </p:blipFill>
        <p:spPr>
          <a:xfrm>
            <a:off x="9450400" y="3500557"/>
            <a:ext cx="2131473" cy="3209389"/>
          </a:xfrm>
          <a:prstGeom prst="rect">
            <a:avLst/>
          </a:prstGeom>
        </p:spPr>
      </p:pic>
    </p:spTree>
    <p:extLst>
      <p:ext uri="{BB962C8B-B14F-4D97-AF65-F5344CB8AC3E}">
        <p14:creationId xmlns:p14="http://schemas.microsoft.com/office/powerpoint/2010/main" val="3134352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5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6000"/>
                            </p:stCondLst>
                            <p:childTnLst>
                              <p:par>
                                <p:cTn id="22" presetID="8" presetClass="entr" presetSubtype="16" fill="hold" grpId="0" nodeType="afterEffect">
                                  <p:stCondLst>
                                    <p:cond delay="2000"/>
                                  </p:stCondLst>
                                  <p:childTnLst>
                                    <p:set>
                                      <p:cBhvr>
                                        <p:cTn id="23" dur="1" fill="hold">
                                          <p:stCondLst>
                                            <p:cond delay="0"/>
                                          </p:stCondLst>
                                        </p:cTn>
                                        <p:tgtEl>
                                          <p:spTgt spid="6"/>
                                        </p:tgtEl>
                                        <p:attrNameLst>
                                          <p:attrName>style.visibility</p:attrName>
                                        </p:attrNameLst>
                                      </p:cBhvr>
                                      <p:to>
                                        <p:strVal val="visible"/>
                                      </p:to>
                                    </p:set>
                                    <p:animEffect transition="in" filter="diamond(in)">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7062A0-6488-429D-8EF4-303A4EA0D5B2}"/>
              </a:ext>
            </a:extLst>
          </p:cNvPr>
          <p:cNvSpPr/>
          <p:nvPr/>
        </p:nvSpPr>
        <p:spPr>
          <a:xfrm>
            <a:off x="2064900" y="5351621"/>
            <a:ext cx="1760995" cy="523220"/>
          </a:xfrm>
          <a:prstGeom prst="rect">
            <a:avLst/>
          </a:prstGeom>
        </p:spPr>
        <p:txBody>
          <a:bodyPr wrap="none">
            <a:spAutoFit/>
          </a:bodyPr>
          <a:lstStyle/>
          <a:p>
            <a:r>
              <a:rPr lang="en-US" sz="2800" b="1" dirty="0"/>
              <a:t>Red Panda</a:t>
            </a:r>
          </a:p>
        </p:txBody>
      </p:sp>
      <p:sp>
        <p:nvSpPr>
          <p:cNvPr id="3" name="Rectangle 2">
            <a:extLst>
              <a:ext uri="{FF2B5EF4-FFF2-40B4-BE49-F238E27FC236}">
                <a16:creationId xmlns:a16="http://schemas.microsoft.com/office/drawing/2014/main" id="{796A392D-4036-4C82-9345-56AB453B71C1}"/>
              </a:ext>
            </a:extLst>
          </p:cNvPr>
          <p:cNvSpPr/>
          <p:nvPr/>
        </p:nvSpPr>
        <p:spPr>
          <a:xfrm>
            <a:off x="6096000" y="4012793"/>
            <a:ext cx="6096000" cy="2677656"/>
          </a:xfrm>
          <a:prstGeom prst="rect">
            <a:avLst/>
          </a:prstGeom>
        </p:spPr>
        <p:txBody>
          <a:bodyPr>
            <a:spAutoFit/>
          </a:bodyPr>
          <a:lstStyle/>
          <a:p>
            <a:r>
              <a:rPr lang="en-US" sz="2400" b="1" dirty="0"/>
              <a:t>The red panda has given scientists taxonomic fits. It has been classified as a relative of the giant panda, and also of the raccoon, with which it shares a ringed tail. Currently, red pandas are considered members of their own unique family—the </a:t>
            </a:r>
            <a:r>
              <a:rPr lang="en-US" sz="2400" b="1" dirty="0" err="1"/>
              <a:t>Ailuridae</a:t>
            </a:r>
            <a:r>
              <a:rPr lang="en-US" sz="2400" b="1" dirty="0"/>
              <a:t>. Red pandas are an at-risk species, victims of deforestation.</a:t>
            </a:r>
          </a:p>
        </p:txBody>
      </p:sp>
      <p:pic>
        <p:nvPicPr>
          <p:cNvPr id="4" name="Picture 3">
            <a:extLst>
              <a:ext uri="{FF2B5EF4-FFF2-40B4-BE49-F238E27FC236}">
                <a16:creationId xmlns:a16="http://schemas.microsoft.com/office/drawing/2014/main" id="{753F67E2-9AD3-4DC0-BA2E-68C664EE008D}"/>
              </a:ext>
            </a:extLst>
          </p:cNvPr>
          <p:cNvPicPr>
            <a:picLocks noChangeAspect="1"/>
          </p:cNvPicPr>
          <p:nvPr/>
        </p:nvPicPr>
        <p:blipFill rotWithShape="1">
          <a:blip r:embed="rId2"/>
          <a:srcRect l="15716" r="11285" b="5806"/>
          <a:stretch/>
        </p:blipFill>
        <p:spPr>
          <a:xfrm>
            <a:off x="157161" y="190499"/>
            <a:ext cx="5720790" cy="4921147"/>
          </a:xfrm>
          <a:prstGeom prst="rect">
            <a:avLst/>
          </a:prstGeom>
        </p:spPr>
      </p:pic>
      <p:sp>
        <p:nvSpPr>
          <p:cNvPr id="5" name="TextBox 4">
            <a:extLst>
              <a:ext uri="{FF2B5EF4-FFF2-40B4-BE49-F238E27FC236}">
                <a16:creationId xmlns:a16="http://schemas.microsoft.com/office/drawing/2014/main" id="{3C4595D7-5B55-4DC4-A5F6-920A6EE1FE28}"/>
              </a:ext>
            </a:extLst>
          </p:cNvPr>
          <p:cNvSpPr txBox="1"/>
          <p:nvPr/>
        </p:nvSpPr>
        <p:spPr>
          <a:xfrm>
            <a:off x="3505844" y="4545568"/>
            <a:ext cx="1824538" cy="369332"/>
          </a:xfrm>
          <a:prstGeom prst="rect">
            <a:avLst/>
          </a:prstGeom>
          <a:solidFill>
            <a:schemeClr val="tx2">
              <a:lumMod val="40000"/>
              <a:lumOff val="60000"/>
            </a:schemeClr>
          </a:solidFill>
        </p:spPr>
        <p:txBody>
          <a:bodyPr wrap="none" rtlCol="0">
            <a:spAutoFit/>
          </a:bodyPr>
          <a:lstStyle/>
          <a:p>
            <a:r>
              <a:rPr lang="en-US" dirty="0"/>
              <a:t>                               </a:t>
            </a:r>
          </a:p>
        </p:txBody>
      </p:sp>
      <p:pic>
        <p:nvPicPr>
          <p:cNvPr id="6" name="Picture 5">
            <a:extLst>
              <a:ext uri="{FF2B5EF4-FFF2-40B4-BE49-F238E27FC236}">
                <a16:creationId xmlns:a16="http://schemas.microsoft.com/office/drawing/2014/main" id="{A18F8332-CF7C-4DBE-A5A7-8DB37C4F6F7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6314051" y="167551"/>
            <a:ext cx="5616011" cy="3854626"/>
          </a:xfrm>
          <a:prstGeom prst="rect">
            <a:avLst/>
          </a:prstGeom>
        </p:spPr>
      </p:pic>
      <p:pic>
        <p:nvPicPr>
          <p:cNvPr id="7" name="Picture 6">
            <a:extLst>
              <a:ext uri="{FF2B5EF4-FFF2-40B4-BE49-F238E27FC236}">
                <a16:creationId xmlns:a16="http://schemas.microsoft.com/office/drawing/2014/main" id="{EE3772E3-CDCB-48A9-AAF8-6ABC01D152A2}"/>
              </a:ext>
            </a:extLst>
          </p:cNvPr>
          <p:cNvPicPr>
            <a:picLocks noChangeAspect="1"/>
          </p:cNvPicPr>
          <p:nvPr/>
        </p:nvPicPr>
        <p:blipFill>
          <a:blip r:embed="rId5"/>
          <a:stretch>
            <a:fillRect/>
          </a:stretch>
        </p:blipFill>
        <p:spPr>
          <a:xfrm>
            <a:off x="274819" y="5188200"/>
            <a:ext cx="1502249" cy="1502249"/>
          </a:xfrm>
          <a:prstGeom prst="rect">
            <a:avLst/>
          </a:prstGeom>
        </p:spPr>
      </p:pic>
    </p:spTree>
    <p:extLst>
      <p:ext uri="{BB962C8B-B14F-4D97-AF65-F5344CB8AC3E}">
        <p14:creationId xmlns:p14="http://schemas.microsoft.com/office/powerpoint/2010/main" val="153100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6000"/>
                            </p:stCondLst>
                            <p:childTnLst>
                              <p:par>
                                <p:cTn id="9" presetID="42" presetClass="entr" presetSubtype="0" fill="hold" grpId="0"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80323-C642-4CD0-9CF4-F73034306363}"/>
              </a:ext>
            </a:extLst>
          </p:cNvPr>
          <p:cNvSpPr/>
          <p:nvPr/>
        </p:nvSpPr>
        <p:spPr>
          <a:xfrm>
            <a:off x="5677648" y="3244334"/>
            <a:ext cx="237566" cy="369332"/>
          </a:xfrm>
          <a:prstGeom prst="rect">
            <a:avLst/>
          </a:prstGeom>
        </p:spPr>
        <p:txBody>
          <a:bodyPr wrap="none">
            <a:spAutoFit/>
          </a:bodyPr>
          <a:lstStyle/>
          <a:p>
            <a:r>
              <a:rPr lang="en-US" dirty="0"/>
              <a:t> </a:t>
            </a:r>
          </a:p>
        </p:txBody>
      </p:sp>
      <p:sp>
        <p:nvSpPr>
          <p:cNvPr id="3" name="Rectangle 2">
            <a:extLst>
              <a:ext uri="{FF2B5EF4-FFF2-40B4-BE49-F238E27FC236}">
                <a16:creationId xmlns:a16="http://schemas.microsoft.com/office/drawing/2014/main" id="{084C516E-70D7-4A49-B065-4867687C00F3}"/>
              </a:ext>
            </a:extLst>
          </p:cNvPr>
          <p:cNvSpPr/>
          <p:nvPr/>
        </p:nvSpPr>
        <p:spPr>
          <a:xfrm>
            <a:off x="3892783" y="729733"/>
            <a:ext cx="3432435" cy="1815882"/>
          </a:xfrm>
          <a:prstGeom prst="rect">
            <a:avLst/>
          </a:prstGeom>
        </p:spPr>
        <p:txBody>
          <a:bodyPr wrap="square">
            <a:spAutoFit/>
          </a:bodyPr>
          <a:lstStyle/>
          <a:p>
            <a:r>
              <a:rPr lang="en-US" sz="2800" b="1" dirty="0"/>
              <a:t>Tarsier</a:t>
            </a:r>
          </a:p>
          <a:p>
            <a:r>
              <a:rPr lang="en-US" sz="2800" b="1" dirty="0"/>
              <a:t>It has been suggested that Yoda was based on a tarsier.</a:t>
            </a:r>
          </a:p>
        </p:txBody>
      </p:sp>
      <p:pic>
        <p:nvPicPr>
          <p:cNvPr id="4" name="Picture 3">
            <a:extLst>
              <a:ext uri="{FF2B5EF4-FFF2-40B4-BE49-F238E27FC236}">
                <a16:creationId xmlns:a16="http://schemas.microsoft.com/office/drawing/2014/main" id="{5891CE2E-073E-4F78-8FC0-FFF379221DBE}"/>
              </a:ext>
            </a:extLst>
          </p:cNvPr>
          <p:cNvPicPr>
            <a:picLocks noChangeAspect="1"/>
          </p:cNvPicPr>
          <p:nvPr/>
        </p:nvPicPr>
        <p:blipFill>
          <a:blip r:embed="rId2"/>
          <a:stretch>
            <a:fillRect/>
          </a:stretch>
        </p:blipFill>
        <p:spPr>
          <a:xfrm>
            <a:off x="7325218" y="3429000"/>
            <a:ext cx="4676282" cy="3501509"/>
          </a:xfrm>
          <a:prstGeom prst="rect">
            <a:avLst/>
          </a:prstGeom>
        </p:spPr>
      </p:pic>
      <p:pic>
        <p:nvPicPr>
          <p:cNvPr id="6" name="Picture 5">
            <a:extLst>
              <a:ext uri="{FF2B5EF4-FFF2-40B4-BE49-F238E27FC236}">
                <a16:creationId xmlns:a16="http://schemas.microsoft.com/office/drawing/2014/main" id="{635490D5-5993-4B9F-8025-914BDD32A29D}"/>
              </a:ext>
            </a:extLst>
          </p:cNvPr>
          <p:cNvPicPr>
            <a:picLocks noChangeAspect="1"/>
          </p:cNvPicPr>
          <p:nvPr/>
        </p:nvPicPr>
        <p:blipFill rotWithShape="1">
          <a:blip r:embed="rId3"/>
          <a:srcRect l="12689" r="28310"/>
          <a:stretch/>
        </p:blipFill>
        <p:spPr>
          <a:xfrm>
            <a:off x="314325" y="85724"/>
            <a:ext cx="3454273" cy="4391025"/>
          </a:xfrm>
          <a:prstGeom prst="rect">
            <a:avLst/>
          </a:prstGeom>
        </p:spPr>
      </p:pic>
      <p:sp>
        <p:nvSpPr>
          <p:cNvPr id="7" name="Rectangle 6">
            <a:extLst>
              <a:ext uri="{FF2B5EF4-FFF2-40B4-BE49-F238E27FC236}">
                <a16:creationId xmlns:a16="http://schemas.microsoft.com/office/drawing/2014/main" id="{E3AB849E-C49B-422D-BA55-6D9B8241D722}"/>
              </a:ext>
            </a:extLst>
          </p:cNvPr>
          <p:cNvSpPr/>
          <p:nvPr/>
        </p:nvSpPr>
        <p:spPr>
          <a:xfrm>
            <a:off x="190500" y="4549676"/>
            <a:ext cx="7781925" cy="2308324"/>
          </a:xfrm>
          <a:prstGeom prst="rect">
            <a:avLst/>
          </a:prstGeom>
        </p:spPr>
        <p:txBody>
          <a:bodyPr wrap="square">
            <a:spAutoFit/>
          </a:bodyPr>
          <a:lstStyle/>
          <a:p>
            <a:r>
              <a:rPr lang="en-US" dirty="0"/>
              <a:t> </a:t>
            </a:r>
            <a:r>
              <a:rPr lang="en-US" sz="2400" b="1" dirty="0"/>
              <a:t>Tarsier, (family </a:t>
            </a:r>
            <a:r>
              <a:rPr lang="en-US" sz="2400" b="1" dirty="0" err="1"/>
              <a:t>Tarsiidae</a:t>
            </a:r>
            <a:r>
              <a:rPr lang="en-US" sz="2400" b="1" dirty="0"/>
              <a:t>), any of six or more species of small leaping primates found only on various islands of Southeast Asia, including the Philippines. Tarsiers are intermediate in form between lemurs and monkeys, measuring only about 9–16 cm (3.5–6 inches) long, excluding a tail of about twice that length.</a:t>
            </a:r>
          </a:p>
        </p:txBody>
      </p:sp>
      <p:pic>
        <p:nvPicPr>
          <p:cNvPr id="9" name="Picture 8">
            <a:extLst>
              <a:ext uri="{FF2B5EF4-FFF2-40B4-BE49-F238E27FC236}">
                <a16:creationId xmlns:a16="http://schemas.microsoft.com/office/drawing/2014/main" id="{CB53CBD9-36BB-4295-9434-AE13766E0EFB}"/>
              </a:ext>
            </a:extLst>
          </p:cNvPr>
          <p:cNvPicPr>
            <a:picLocks noChangeAspect="1"/>
          </p:cNvPicPr>
          <p:nvPr/>
        </p:nvPicPr>
        <p:blipFill rotWithShape="1">
          <a:blip r:embed="rId4"/>
          <a:srcRect l="23190" t="4500" r="1426" b="6586"/>
          <a:stretch/>
        </p:blipFill>
        <p:spPr>
          <a:xfrm>
            <a:off x="8005696" y="102365"/>
            <a:ext cx="3995804" cy="3141969"/>
          </a:xfrm>
          <a:prstGeom prst="rect">
            <a:avLst/>
          </a:prstGeom>
        </p:spPr>
      </p:pic>
      <p:pic>
        <p:nvPicPr>
          <p:cNvPr id="5" name="Picture 4">
            <a:extLst>
              <a:ext uri="{FF2B5EF4-FFF2-40B4-BE49-F238E27FC236}">
                <a16:creationId xmlns:a16="http://schemas.microsoft.com/office/drawing/2014/main" id="{C3456584-F95F-4E0D-8750-8CF9CEF5992A}"/>
              </a:ext>
            </a:extLst>
          </p:cNvPr>
          <p:cNvPicPr>
            <a:picLocks noChangeAspect="1"/>
          </p:cNvPicPr>
          <p:nvPr/>
        </p:nvPicPr>
        <p:blipFill rotWithShape="1">
          <a:blip r:embed="rId5"/>
          <a:srcRect b="33497"/>
          <a:stretch/>
        </p:blipFill>
        <p:spPr>
          <a:xfrm>
            <a:off x="3892783" y="2438884"/>
            <a:ext cx="2403086" cy="1642787"/>
          </a:xfrm>
          <a:prstGeom prst="rect">
            <a:avLst/>
          </a:prstGeom>
        </p:spPr>
      </p:pic>
    </p:spTree>
    <p:extLst>
      <p:ext uri="{BB962C8B-B14F-4D97-AF65-F5344CB8AC3E}">
        <p14:creationId xmlns:p14="http://schemas.microsoft.com/office/powerpoint/2010/main" val="192860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000">
        <p15:prstTrans prst="crush"/>
      </p:transition>
    </mc:Choice>
    <mc:Fallback xmlns="">
      <p:transition spd="slow"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5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6000"/>
                            </p:stCondLst>
                            <p:childTnLst>
                              <p:par>
                                <p:cTn id="10" presetID="45" presetClass="entr" presetSubtype="0" fill="hold" nodeType="afterEffect">
                                  <p:stCondLst>
                                    <p:cond delay="2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15" fill="hold">
                            <p:stCondLst>
                              <p:cond delay="9000"/>
                            </p:stCondLst>
                            <p:childTnLst>
                              <p:par>
                                <p:cTn id="16" presetID="45" presetClass="entr" presetSubtype="0" fill="hold" nodeType="afterEffect">
                                  <p:stCondLst>
                                    <p:cond delay="200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par>
                          <p:cTn id="21" fill="hold">
                            <p:stCondLst>
                              <p:cond delay="12000"/>
                            </p:stCondLst>
                            <p:childTnLst>
                              <p:par>
                                <p:cTn id="22" presetID="31" presetClass="entr" presetSubtype="0" fill="hold" nodeType="afterEffect">
                                  <p:stCondLst>
                                    <p:cond delay="100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par>
                          <p:cTn id="28" fill="hold">
                            <p:stCondLst>
                              <p:cond delay="14000"/>
                            </p:stCondLst>
                            <p:childTnLst>
                              <p:par>
                                <p:cTn id="29" presetID="53" presetClass="entr" presetSubtype="16" fill="hold" grpId="0" nodeType="afterEffect">
                                  <p:stCondLst>
                                    <p:cond delay="200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8A81DB-7937-4397-B9DD-2F19BA871812}"/>
              </a:ext>
            </a:extLst>
          </p:cNvPr>
          <p:cNvSpPr/>
          <p:nvPr/>
        </p:nvSpPr>
        <p:spPr>
          <a:xfrm>
            <a:off x="5677648" y="3244334"/>
            <a:ext cx="237566" cy="369332"/>
          </a:xfrm>
          <a:prstGeom prst="rect">
            <a:avLst/>
          </a:prstGeom>
        </p:spPr>
        <p:txBody>
          <a:bodyPr wrap="none">
            <a:spAutoFit/>
          </a:bodyPr>
          <a:lstStyle/>
          <a:p>
            <a:r>
              <a:rPr lang="en-US" dirty="0"/>
              <a:t> </a:t>
            </a:r>
          </a:p>
        </p:txBody>
      </p:sp>
      <p:sp>
        <p:nvSpPr>
          <p:cNvPr id="3" name="Rectangle 2">
            <a:extLst>
              <a:ext uri="{FF2B5EF4-FFF2-40B4-BE49-F238E27FC236}">
                <a16:creationId xmlns:a16="http://schemas.microsoft.com/office/drawing/2014/main" id="{165850EF-08E9-4541-A6CE-D678C5B16F49}"/>
              </a:ext>
            </a:extLst>
          </p:cNvPr>
          <p:cNvSpPr/>
          <p:nvPr/>
        </p:nvSpPr>
        <p:spPr>
          <a:xfrm>
            <a:off x="2651106" y="3715821"/>
            <a:ext cx="3902094" cy="523220"/>
          </a:xfrm>
          <a:prstGeom prst="rect">
            <a:avLst/>
          </a:prstGeom>
        </p:spPr>
        <p:txBody>
          <a:bodyPr wrap="none">
            <a:spAutoFit/>
          </a:bodyPr>
          <a:lstStyle/>
          <a:p>
            <a:r>
              <a:rPr lang="en-US" sz="2800" b="1" dirty="0"/>
              <a:t>Lowland Streaked Tenrec</a:t>
            </a:r>
          </a:p>
        </p:txBody>
      </p:sp>
      <p:pic>
        <p:nvPicPr>
          <p:cNvPr id="4" name="Picture 3">
            <a:extLst>
              <a:ext uri="{FF2B5EF4-FFF2-40B4-BE49-F238E27FC236}">
                <a16:creationId xmlns:a16="http://schemas.microsoft.com/office/drawing/2014/main" id="{D0C3C874-B0CE-4D17-AF41-DA3F0AE8C133}"/>
              </a:ext>
            </a:extLst>
          </p:cNvPr>
          <p:cNvPicPr>
            <a:picLocks noChangeAspect="1"/>
          </p:cNvPicPr>
          <p:nvPr/>
        </p:nvPicPr>
        <p:blipFill>
          <a:blip r:embed="rId2"/>
          <a:stretch>
            <a:fillRect/>
          </a:stretch>
        </p:blipFill>
        <p:spPr>
          <a:xfrm>
            <a:off x="266700" y="285750"/>
            <a:ext cx="6286500" cy="3143250"/>
          </a:xfrm>
          <a:prstGeom prst="rect">
            <a:avLst/>
          </a:prstGeom>
        </p:spPr>
      </p:pic>
      <p:pic>
        <p:nvPicPr>
          <p:cNvPr id="5" name="Picture 4">
            <a:extLst>
              <a:ext uri="{FF2B5EF4-FFF2-40B4-BE49-F238E27FC236}">
                <a16:creationId xmlns:a16="http://schemas.microsoft.com/office/drawing/2014/main" id="{E05CE87E-4243-4F2B-8065-8AA638180A69}"/>
              </a:ext>
            </a:extLst>
          </p:cNvPr>
          <p:cNvPicPr>
            <a:picLocks noChangeAspect="1"/>
          </p:cNvPicPr>
          <p:nvPr/>
        </p:nvPicPr>
        <p:blipFill rotWithShape="1">
          <a:blip r:embed="rId3"/>
          <a:srcRect t="6730" b="19127"/>
          <a:stretch/>
        </p:blipFill>
        <p:spPr>
          <a:xfrm>
            <a:off x="6862122" y="285750"/>
            <a:ext cx="5102026" cy="4270890"/>
          </a:xfrm>
          <a:prstGeom prst="rect">
            <a:avLst/>
          </a:prstGeom>
        </p:spPr>
      </p:pic>
      <p:pic>
        <p:nvPicPr>
          <p:cNvPr id="6" name="Picture 5">
            <a:extLst>
              <a:ext uri="{FF2B5EF4-FFF2-40B4-BE49-F238E27FC236}">
                <a16:creationId xmlns:a16="http://schemas.microsoft.com/office/drawing/2014/main" id="{04E07574-8BED-4549-82D8-BE383042CD27}"/>
              </a:ext>
            </a:extLst>
          </p:cNvPr>
          <p:cNvPicPr>
            <a:picLocks noChangeAspect="1"/>
          </p:cNvPicPr>
          <p:nvPr/>
        </p:nvPicPr>
        <p:blipFill rotWithShape="1">
          <a:blip r:embed="rId4"/>
          <a:srcRect l="17404" t="5375"/>
          <a:stretch/>
        </p:blipFill>
        <p:spPr>
          <a:xfrm>
            <a:off x="266700" y="3613666"/>
            <a:ext cx="2271713" cy="3070869"/>
          </a:xfrm>
          <a:prstGeom prst="rect">
            <a:avLst/>
          </a:prstGeom>
        </p:spPr>
      </p:pic>
      <p:sp>
        <p:nvSpPr>
          <p:cNvPr id="7" name="Rectangle 6">
            <a:extLst>
              <a:ext uri="{FF2B5EF4-FFF2-40B4-BE49-F238E27FC236}">
                <a16:creationId xmlns:a16="http://schemas.microsoft.com/office/drawing/2014/main" id="{060457EB-8587-4C6F-ACE3-A571D55F460D}"/>
              </a:ext>
            </a:extLst>
          </p:cNvPr>
          <p:cNvSpPr/>
          <p:nvPr/>
        </p:nvSpPr>
        <p:spPr>
          <a:xfrm>
            <a:off x="2874683" y="4658795"/>
            <a:ext cx="9204247" cy="1938992"/>
          </a:xfrm>
          <a:prstGeom prst="rect">
            <a:avLst/>
          </a:prstGeom>
        </p:spPr>
        <p:txBody>
          <a:bodyPr wrap="square">
            <a:spAutoFit/>
          </a:bodyPr>
          <a:lstStyle/>
          <a:p>
            <a:r>
              <a:rPr lang="en-US" sz="2400" b="1" dirty="0"/>
              <a:t>The lowland streaked tenrec has four yellow streaks running the length of its body. It also has a long, pointed snout, no tail, big ears, and small eyes. It's a small creature, reaching only about 5.5 inches in length and about 4.5-10 ounces in weight.  The lowland streaked tenrec is found only on the rainforest-covered eastern side of Madagascar.</a:t>
            </a:r>
          </a:p>
        </p:txBody>
      </p:sp>
    </p:spTree>
    <p:extLst>
      <p:ext uri="{BB962C8B-B14F-4D97-AF65-F5344CB8AC3E}">
        <p14:creationId xmlns:p14="http://schemas.microsoft.com/office/powerpoint/2010/main" val="76584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par>
                          <p:cTn id="8" fill="hold">
                            <p:stCondLst>
                              <p:cond delay="6000"/>
                            </p:stCondLst>
                            <p:childTnLst>
                              <p:par>
                                <p:cTn id="9" presetID="6" presetClass="entr" presetSubtype="16" fill="hold" grpId="0"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84E0A8-E850-4D36-93B1-5AAABC1C24FF}"/>
              </a:ext>
            </a:extLst>
          </p:cNvPr>
          <p:cNvSpPr/>
          <p:nvPr/>
        </p:nvSpPr>
        <p:spPr>
          <a:xfrm>
            <a:off x="2451396" y="4109645"/>
            <a:ext cx="2589170" cy="523220"/>
          </a:xfrm>
          <a:prstGeom prst="rect">
            <a:avLst/>
          </a:prstGeom>
        </p:spPr>
        <p:txBody>
          <a:bodyPr wrap="none">
            <a:spAutoFit/>
          </a:bodyPr>
          <a:lstStyle/>
          <a:p>
            <a:r>
              <a:rPr lang="en-US" sz="2800" b="1" dirty="0"/>
              <a:t>Mexican Axolotl</a:t>
            </a:r>
          </a:p>
        </p:txBody>
      </p:sp>
      <p:sp>
        <p:nvSpPr>
          <p:cNvPr id="3" name="Rectangle 2">
            <a:extLst>
              <a:ext uri="{FF2B5EF4-FFF2-40B4-BE49-F238E27FC236}">
                <a16:creationId xmlns:a16="http://schemas.microsoft.com/office/drawing/2014/main" id="{B3979310-DCD4-4A71-8409-40DA64222128}"/>
              </a:ext>
            </a:extLst>
          </p:cNvPr>
          <p:cNvSpPr/>
          <p:nvPr/>
        </p:nvSpPr>
        <p:spPr>
          <a:xfrm>
            <a:off x="63542" y="4632865"/>
            <a:ext cx="6755492" cy="1938992"/>
          </a:xfrm>
          <a:prstGeom prst="rect">
            <a:avLst/>
          </a:prstGeom>
        </p:spPr>
        <p:txBody>
          <a:bodyPr wrap="square">
            <a:spAutoFit/>
          </a:bodyPr>
          <a:lstStyle/>
          <a:p>
            <a:r>
              <a:rPr lang="en-US" sz="2400" b="1" dirty="0"/>
              <a:t>The axolotl, Ambystoma </a:t>
            </a:r>
            <a:r>
              <a:rPr lang="en-US" sz="2400" b="1" dirty="0" err="1"/>
              <a:t>mexicanum</a:t>
            </a:r>
            <a:r>
              <a:rPr lang="en-US" sz="2400" b="1" dirty="0"/>
              <a:t>, also known as the Mexican walking fish, is a neotenic salamander related to the tiger salamander. Although the axolotl is colloquially known as a "walking fish", it is not a fish, but an amphibian.</a:t>
            </a:r>
          </a:p>
        </p:txBody>
      </p:sp>
      <p:pic>
        <p:nvPicPr>
          <p:cNvPr id="4" name="Picture 3">
            <a:extLst>
              <a:ext uri="{FF2B5EF4-FFF2-40B4-BE49-F238E27FC236}">
                <a16:creationId xmlns:a16="http://schemas.microsoft.com/office/drawing/2014/main" id="{3E4FF7AB-4FB0-401C-AEC2-AA5641F2E3A7}"/>
              </a:ext>
            </a:extLst>
          </p:cNvPr>
          <p:cNvPicPr>
            <a:picLocks noChangeAspect="1"/>
          </p:cNvPicPr>
          <p:nvPr/>
        </p:nvPicPr>
        <p:blipFill>
          <a:blip r:embed="rId2"/>
          <a:stretch>
            <a:fillRect/>
          </a:stretch>
        </p:blipFill>
        <p:spPr>
          <a:xfrm>
            <a:off x="464726" y="194870"/>
            <a:ext cx="5953125" cy="3914775"/>
          </a:xfrm>
          <a:prstGeom prst="rect">
            <a:avLst/>
          </a:prstGeom>
        </p:spPr>
      </p:pic>
      <p:pic>
        <p:nvPicPr>
          <p:cNvPr id="5" name="Picture 4">
            <a:extLst>
              <a:ext uri="{FF2B5EF4-FFF2-40B4-BE49-F238E27FC236}">
                <a16:creationId xmlns:a16="http://schemas.microsoft.com/office/drawing/2014/main" id="{525171BB-B3F8-4804-8827-9BAAB09D6246}"/>
              </a:ext>
            </a:extLst>
          </p:cNvPr>
          <p:cNvPicPr>
            <a:picLocks noChangeAspect="1"/>
          </p:cNvPicPr>
          <p:nvPr/>
        </p:nvPicPr>
        <p:blipFill rotWithShape="1">
          <a:blip r:embed="rId3"/>
          <a:srcRect t="13787" r="7678" b="7629"/>
          <a:stretch/>
        </p:blipFill>
        <p:spPr>
          <a:xfrm>
            <a:off x="6594832" y="197958"/>
            <a:ext cx="5445472" cy="2584044"/>
          </a:xfrm>
          <a:prstGeom prst="rect">
            <a:avLst/>
          </a:prstGeom>
        </p:spPr>
      </p:pic>
      <p:pic>
        <p:nvPicPr>
          <p:cNvPr id="6" name="Picture 5">
            <a:extLst>
              <a:ext uri="{FF2B5EF4-FFF2-40B4-BE49-F238E27FC236}">
                <a16:creationId xmlns:a16="http://schemas.microsoft.com/office/drawing/2014/main" id="{AD3E7A7F-8FC2-4D16-9717-65EB499C35E4}"/>
              </a:ext>
            </a:extLst>
          </p:cNvPr>
          <p:cNvPicPr>
            <a:picLocks noChangeAspect="1"/>
          </p:cNvPicPr>
          <p:nvPr/>
        </p:nvPicPr>
        <p:blipFill rotWithShape="1">
          <a:blip r:embed="rId4"/>
          <a:srcRect l="3752" t="3937" r="3752" b="7169"/>
          <a:stretch/>
        </p:blipFill>
        <p:spPr>
          <a:xfrm>
            <a:off x="6907188" y="2956258"/>
            <a:ext cx="5133116" cy="3703784"/>
          </a:xfrm>
          <a:prstGeom prst="rect">
            <a:avLst/>
          </a:prstGeom>
        </p:spPr>
      </p:pic>
    </p:spTree>
    <p:extLst>
      <p:ext uri="{BB962C8B-B14F-4D97-AF65-F5344CB8AC3E}">
        <p14:creationId xmlns:p14="http://schemas.microsoft.com/office/powerpoint/2010/main" val="989155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6000"/>
                            </p:stCondLst>
                            <p:childTnLst>
                              <p:par>
                                <p:cTn id="11" presetID="6" presetClass="entr" presetSubtype="16" fill="hold" nodeType="afterEffect">
                                  <p:stCondLst>
                                    <p:cond delay="200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circle(in)">
                                      <p:cBhvr>
                                        <p:cTn id="13" dur="1000"/>
                                        <p:tgtEl>
                                          <p:spTgt spid="2">
                                            <p:txEl>
                                              <p:pRg st="0" end="0"/>
                                            </p:txEl>
                                          </p:spTgt>
                                        </p:tgtEl>
                                      </p:cBhvr>
                                    </p:animEffect>
                                  </p:childTnLst>
                                </p:cTn>
                              </p:par>
                            </p:childTnLst>
                          </p:cTn>
                        </p:par>
                        <p:par>
                          <p:cTn id="14" fill="hold">
                            <p:stCondLst>
                              <p:cond delay="9000"/>
                            </p:stCondLst>
                            <p:childTnLst>
                              <p:par>
                                <p:cTn id="15" presetID="13" presetClass="entr" presetSubtype="16" fill="hold" grpId="0" nodeType="after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plus(in)">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FF013D-3A2C-4C39-AFEF-2FDFB3CF5E1B}"/>
              </a:ext>
            </a:extLst>
          </p:cNvPr>
          <p:cNvPicPr>
            <a:picLocks noChangeAspect="1"/>
          </p:cNvPicPr>
          <p:nvPr/>
        </p:nvPicPr>
        <p:blipFill>
          <a:blip r:embed="rId2"/>
          <a:stretch>
            <a:fillRect/>
          </a:stretch>
        </p:blipFill>
        <p:spPr>
          <a:xfrm>
            <a:off x="1643063" y="468442"/>
            <a:ext cx="6863272" cy="5147454"/>
          </a:xfrm>
          <a:prstGeom prst="rect">
            <a:avLst/>
          </a:prstGeom>
        </p:spPr>
      </p:pic>
      <p:sp>
        <p:nvSpPr>
          <p:cNvPr id="4" name="TextBox 3">
            <a:extLst>
              <a:ext uri="{FF2B5EF4-FFF2-40B4-BE49-F238E27FC236}">
                <a16:creationId xmlns:a16="http://schemas.microsoft.com/office/drawing/2014/main" id="{96F24753-26D6-474F-8215-AB8E0D221889}"/>
              </a:ext>
            </a:extLst>
          </p:cNvPr>
          <p:cNvSpPr txBox="1"/>
          <p:nvPr/>
        </p:nvSpPr>
        <p:spPr>
          <a:xfrm>
            <a:off x="6678520" y="1674674"/>
            <a:ext cx="2820387" cy="2308324"/>
          </a:xfrm>
          <a:prstGeom prst="rect">
            <a:avLst/>
          </a:prstGeom>
          <a:noFill/>
        </p:spPr>
        <p:txBody>
          <a:bodyPr wrap="none" rtlCol="0">
            <a:spAutoFit/>
          </a:bodyPr>
          <a:lstStyle/>
          <a:p>
            <a:r>
              <a:rPr lang="en-US" sz="4800" b="1" dirty="0"/>
              <a:t>PROTECT</a:t>
            </a:r>
          </a:p>
          <a:p>
            <a:r>
              <a:rPr lang="en-US" sz="4800" b="1" dirty="0"/>
              <a:t>OUR</a:t>
            </a:r>
          </a:p>
          <a:p>
            <a:r>
              <a:rPr lang="en-US" sz="4800" b="1" dirty="0"/>
              <a:t>DIVERSITY</a:t>
            </a:r>
          </a:p>
        </p:txBody>
      </p:sp>
      <p:sp>
        <p:nvSpPr>
          <p:cNvPr id="5" name="TextBox 4">
            <a:extLst>
              <a:ext uri="{FF2B5EF4-FFF2-40B4-BE49-F238E27FC236}">
                <a16:creationId xmlns:a16="http://schemas.microsoft.com/office/drawing/2014/main" id="{703A4495-6F58-451A-B08D-004E4522B335}"/>
              </a:ext>
            </a:extLst>
          </p:cNvPr>
          <p:cNvSpPr txBox="1"/>
          <p:nvPr/>
        </p:nvSpPr>
        <p:spPr>
          <a:xfrm>
            <a:off x="3216878" y="5448607"/>
            <a:ext cx="8757910" cy="1077218"/>
          </a:xfrm>
          <a:prstGeom prst="rect">
            <a:avLst/>
          </a:prstGeom>
          <a:noFill/>
        </p:spPr>
        <p:txBody>
          <a:bodyPr wrap="none" rtlCol="0">
            <a:spAutoFit/>
          </a:bodyPr>
          <a:lstStyle/>
          <a:p>
            <a:r>
              <a:rPr lang="en-US" sz="3200" b="1" dirty="0"/>
              <a:t>For more </a:t>
            </a:r>
            <a:r>
              <a:rPr lang="en-US" sz="3200" b="1" dirty="0" err="1"/>
              <a:t>Powerpoint</a:t>
            </a:r>
            <a:r>
              <a:rPr lang="en-US" sz="3200" b="1" dirty="0"/>
              <a:t> </a:t>
            </a:r>
            <a:r>
              <a:rPr lang="en-US" sz="3200" b="1" dirty="0" err="1"/>
              <a:t>Preshows</a:t>
            </a:r>
            <a:r>
              <a:rPr lang="en-US" sz="3200" b="1" dirty="0"/>
              <a:t>,</a:t>
            </a:r>
          </a:p>
          <a:p>
            <a:r>
              <a:rPr lang="en-US" sz="3200" b="1" dirty="0"/>
              <a:t>please visit: </a:t>
            </a:r>
            <a:r>
              <a:rPr lang="en-US" sz="3200" b="1" dirty="0">
                <a:hlinkClick r:id="rId3"/>
              </a:rPr>
              <a:t>http://murov.info/PPTPreshows.htm</a:t>
            </a:r>
            <a:r>
              <a:rPr lang="en-US" sz="3200" b="1" dirty="0"/>
              <a:t>  </a:t>
            </a:r>
          </a:p>
        </p:txBody>
      </p:sp>
    </p:spTree>
    <p:extLst>
      <p:ext uri="{BB962C8B-B14F-4D97-AF65-F5344CB8AC3E}">
        <p14:creationId xmlns:p14="http://schemas.microsoft.com/office/powerpoint/2010/main" val="1390096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551342-C242-4ECF-AC80-C9A2E577FD84}"/>
              </a:ext>
            </a:extLst>
          </p:cNvPr>
          <p:cNvSpPr/>
          <p:nvPr/>
        </p:nvSpPr>
        <p:spPr>
          <a:xfrm>
            <a:off x="2610708" y="3716593"/>
            <a:ext cx="2111347" cy="523220"/>
          </a:xfrm>
          <a:prstGeom prst="rect">
            <a:avLst/>
          </a:prstGeom>
        </p:spPr>
        <p:txBody>
          <a:bodyPr wrap="none">
            <a:spAutoFit/>
          </a:bodyPr>
          <a:lstStyle/>
          <a:p>
            <a:r>
              <a:rPr lang="en-US" sz="2800" b="1" dirty="0"/>
              <a:t>Raccoon Dog</a:t>
            </a:r>
          </a:p>
        </p:txBody>
      </p:sp>
      <p:pic>
        <p:nvPicPr>
          <p:cNvPr id="3" name="Picture 2">
            <a:extLst>
              <a:ext uri="{FF2B5EF4-FFF2-40B4-BE49-F238E27FC236}">
                <a16:creationId xmlns:a16="http://schemas.microsoft.com/office/drawing/2014/main" id="{1C43D3B4-1CD2-45B3-9FDD-53066F3C15D4}"/>
              </a:ext>
            </a:extLst>
          </p:cNvPr>
          <p:cNvPicPr>
            <a:picLocks noChangeAspect="1"/>
          </p:cNvPicPr>
          <p:nvPr/>
        </p:nvPicPr>
        <p:blipFill>
          <a:blip r:embed="rId2"/>
          <a:stretch>
            <a:fillRect/>
          </a:stretch>
        </p:blipFill>
        <p:spPr>
          <a:xfrm>
            <a:off x="6125186" y="191728"/>
            <a:ext cx="5820992" cy="2677656"/>
          </a:xfrm>
          <a:prstGeom prst="rect">
            <a:avLst/>
          </a:prstGeom>
        </p:spPr>
      </p:pic>
      <p:sp>
        <p:nvSpPr>
          <p:cNvPr id="4" name="Rectangle 3">
            <a:extLst>
              <a:ext uri="{FF2B5EF4-FFF2-40B4-BE49-F238E27FC236}">
                <a16:creationId xmlns:a16="http://schemas.microsoft.com/office/drawing/2014/main" id="{EE677DE4-C87F-4B0A-B655-DA51C53982ED}"/>
              </a:ext>
            </a:extLst>
          </p:cNvPr>
          <p:cNvSpPr/>
          <p:nvPr/>
        </p:nvSpPr>
        <p:spPr>
          <a:xfrm>
            <a:off x="6737461" y="2885595"/>
            <a:ext cx="4865222" cy="830997"/>
          </a:xfrm>
          <a:prstGeom prst="rect">
            <a:avLst/>
          </a:prstGeom>
        </p:spPr>
        <p:txBody>
          <a:bodyPr wrap="square">
            <a:spAutoFit/>
          </a:bodyPr>
          <a:lstStyle/>
          <a:p>
            <a:r>
              <a:rPr lang="en-US" sz="2400" b="1" dirty="0"/>
              <a:t>Raccoon Dog Range Map </a:t>
            </a:r>
            <a:r>
              <a:rPr lang="en-US" b="1" dirty="0"/>
              <a:t>(Europe &amp; Asia)</a:t>
            </a:r>
          </a:p>
          <a:p>
            <a:r>
              <a:rPr lang="en-US" sz="2400" b="1" dirty="0">
                <a:solidFill>
                  <a:schemeClr val="accent1">
                    <a:lumMod val="50000"/>
                  </a:schemeClr>
                </a:solidFill>
              </a:rPr>
              <a:t>Blue</a:t>
            </a:r>
            <a:r>
              <a:rPr lang="en-US" sz="2400" b="1" dirty="0"/>
              <a:t> - Native, </a:t>
            </a:r>
            <a:r>
              <a:rPr lang="en-US" sz="2400" b="1" dirty="0">
                <a:solidFill>
                  <a:srgbClr val="C00000"/>
                </a:solidFill>
              </a:rPr>
              <a:t>Red</a:t>
            </a:r>
            <a:r>
              <a:rPr lang="en-US" sz="2400" b="1" dirty="0"/>
              <a:t> - Introduced</a:t>
            </a:r>
          </a:p>
        </p:txBody>
      </p:sp>
      <p:sp>
        <p:nvSpPr>
          <p:cNvPr id="5" name="Rectangle 4">
            <a:extLst>
              <a:ext uri="{FF2B5EF4-FFF2-40B4-BE49-F238E27FC236}">
                <a16:creationId xmlns:a16="http://schemas.microsoft.com/office/drawing/2014/main" id="{7BC0F62C-DEE0-483D-844A-C598148E24EE}"/>
              </a:ext>
            </a:extLst>
          </p:cNvPr>
          <p:cNvSpPr/>
          <p:nvPr/>
        </p:nvSpPr>
        <p:spPr>
          <a:xfrm>
            <a:off x="1134902" y="4167236"/>
            <a:ext cx="10648334" cy="2677656"/>
          </a:xfrm>
          <a:prstGeom prst="rect">
            <a:avLst/>
          </a:prstGeom>
        </p:spPr>
        <p:txBody>
          <a:bodyPr wrap="square">
            <a:spAutoFit/>
          </a:bodyPr>
          <a:lstStyle/>
          <a:p>
            <a:r>
              <a:rPr lang="en-US" sz="2400" b="1" dirty="0"/>
              <a:t>Raccoon Dogs are named for their resemblance to the common raccoon, but they are not closely related. They have a body length between 50 and 60 </a:t>
            </a:r>
            <a:r>
              <a:rPr lang="en-US" sz="2400" b="1" dirty="0" err="1"/>
              <a:t>cms</a:t>
            </a:r>
            <a:r>
              <a:rPr lang="en-US" sz="2400" b="1" dirty="0"/>
              <a:t> (20 - 23.5 inches), a tail length of around 18 </a:t>
            </a:r>
            <a:r>
              <a:rPr lang="en-US" sz="2400" b="1" dirty="0" err="1"/>
              <a:t>cms</a:t>
            </a:r>
            <a:r>
              <a:rPr lang="en-US" sz="2400" b="1" dirty="0"/>
              <a:t> (7 inches) and they weigh in the region of 7.5 kgs (17 </a:t>
            </a:r>
            <a:r>
              <a:rPr lang="en-US" sz="2400" b="1" dirty="0" err="1"/>
              <a:t>lbs</a:t>
            </a:r>
            <a:r>
              <a:rPr lang="en-US" sz="2400" b="1" dirty="0"/>
              <a:t>).</a:t>
            </a:r>
          </a:p>
          <a:p>
            <a:endParaRPr lang="en-US" sz="2400" b="1" dirty="0"/>
          </a:p>
          <a:p>
            <a:r>
              <a:rPr lang="en-US" sz="2400" b="1" dirty="0"/>
              <a:t>Raccoon Dogs are the only canids that hibernate in winter. In their introduced range they only hibernate during severe snowstorms. </a:t>
            </a:r>
          </a:p>
        </p:txBody>
      </p:sp>
      <p:pic>
        <p:nvPicPr>
          <p:cNvPr id="7" name="Picture 6">
            <a:extLst>
              <a:ext uri="{FF2B5EF4-FFF2-40B4-BE49-F238E27FC236}">
                <a16:creationId xmlns:a16="http://schemas.microsoft.com/office/drawing/2014/main" id="{996DCFAC-BF40-4B4B-8B1C-9D6289633099}"/>
              </a:ext>
            </a:extLst>
          </p:cNvPr>
          <p:cNvPicPr>
            <a:picLocks noChangeAspect="1"/>
          </p:cNvPicPr>
          <p:nvPr/>
        </p:nvPicPr>
        <p:blipFill rotWithShape="1">
          <a:blip r:embed="rId3"/>
          <a:srcRect t="14516" b="7028"/>
          <a:stretch/>
        </p:blipFill>
        <p:spPr>
          <a:xfrm>
            <a:off x="217842" y="191727"/>
            <a:ext cx="5590092" cy="3524865"/>
          </a:xfrm>
          <a:prstGeom prst="rect">
            <a:avLst/>
          </a:prstGeom>
        </p:spPr>
      </p:pic>
    </p:spTree>
    <p:extLst>
      <p:ext uri="{BB962C8B-B14F-4D97-AF65-F5344CB8AC3E}">
        <p14:creationId xmlns:p14="http://schemas.microsoft.com/office/powerpoint/2010/main" val="3057585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6000"/>
                            </p:stCondLst>
                            <p:childTnLst>
                              <p:par>
                                <p:cTn id="12" presetID="26" presetClass="entr" presetSubtype="0" fill="hold" grpId="0" nodeType="afterEffect">
                                  <p:stCondLst>
                                    <p:cond delay="200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290">
                                          <p:stCondLst>
                                            <p:cond delay="0"/>
                                          </p:stCondLst>
                                        </p:cTn>
                                        <p:tgtEl>
                                          <p:spTgt spid="4"/>
                                        </p:tgtEl>
                                      </p:cBhvr>
                                    </p:animEffect>
                                    <p:anim calcmode="lin" valueType="num">
                                      <p:cBhvr>
                                        <p:cTn id="15"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0" dur="13">
                                          <p:stCondLst>
                                            <p:cond delay="325"/>
                                          </p:stCondLst>
                                        </p:cTn>
                                        <p:tgtEl>
                                          <p:spTgt spid="4"/>
                                        </p:tgtEl>
                                      </p:cBhvr>
                                      <p:to x="100000" y="60000"/>
                                    </p:animScale>
                                    <p:animScale>
                                      <p:cBhvr>
                                        <p:cTn id="21" dur="83" decel="50000">
                                          <p:stCondLst>
                                            <p:cond delay="338"/>
                                          </p:stCondLst>
                                        </p:cTn>
                                        <p:tgtEl>
                                          <p:spTgt spid="4"/>
                                        </p:tgtEl>
                                      </p:cBhvr>
                                      <p:to x="100000" y="100000"/>
                                    </p:animScale>
                                    <p:animScale>
                                      <p:cBhvr>
                                        <p:cTn id="22" dur="13">
                                          <p:stCondLst>
                                            <p:cond delay="656"/>
                                          </p:stCondLst>
                                        </p:cTn>
                                        <p:tgtEl>
                                          <p:spTgt spid="4"/>
                                        </p:tgtEl>
                                      </p:cBhvr>
                                      <p:to x="100000" y="80000"/>
                                    </p:animScale>
                                    <p:animScale>
                                      <p:cBhvr>
                                        <p:cTn id="23" dur="83" decel="50000">
                                          <p:stCondLst>
                                            <p:cond delay="669"/>
                                          </p:stCondLst>
                                        </p:cTn>
                                        <p:tgtEl>
                                          <p:spTgt spid="4"/>
                                        </p:tgtEl>
                                      </p:cBhvr>
                                      <p:to x="100000" y="100000"/>
                                    </p:animScale>
                                    <p:animScale>
                                      <p:cBhvr>
                                        <p:cTn id="24" dur="13">
                                          <p:stCondLst>
                                            <p:cond delay="821"/>
                                          </p:stCondLst>
                                        </p:cTn>
                                        <p:tgtEl>
                                          <p:spTgt spid="4"/>
                                        </p:tgtEl>
                                      </p:cBhvr>
                                      <p:to x="100000" y="90000"/>
                                    </p:animScale>
                                    <p:animScale>
                                      <p:cBhvr>
                                        <p:cTn id="25" dur="83" decel="50000">
                                          <p:stCondLst>
                                            <p:cond delay="834"/>
                                          </p:stCondLst>
                                        </p:cTn>
                                        <p:tgtEl>
                                          <p:spTgt spid="4"/>
                                        </p:tgtEl>
                                      </p:cBhvr>
                                      <p:to x="100000" y="100000"/>
                                    </p:animScale>
                                    <p:animScale>
                                      <p:cBhvr>
                                        <p:cTn id="26" dur="13">
                                          <p:stCondLst>
                                            <p:cond delay="904"/>
                                          </p:stCondLst>
                                        </p:cTn>
                                        <p:tgtEl>
                                          <p:spTgt spid="4"/>
                                        </p:tgtEl>
                                      </p:cBhvr>
                                      <p:to x="100000" y="95000"/>
                                    </p:animScale>
                                    <p:animScale>
                                      <p:cBhvr>
                                        <p:cTn id="27" dur="83" decel="50000">
                                          <p:stCondLst>
                                            <p:cond delay="917"/>
                                          </p:stCondLst>
                                        </p:cTn>
                                        <p:tgtEl>
                                          <p:spTgt spid="4"/>
                                        </p:tgtEl>
                                      </p:cBhvr>
                                      <p:to x="100000" y="100000"/>
                                    </p:animScale>
                                  </p:childTnLst>
                                </p:cTn>
                              </p:par>
                            </p:childTnLst>
                          </p:cTn>
                        </p:par>
                        <p:par>
                          <p:cTn id="28" fill="hold">
                            <p:stCondLst>
                              <p:cond delay="9000"/>
                            </p:stCondLst>
                            <p:childTnLst>
                              <p:par>
                                <p:cTn id="29" presetID="6" presetClass="entr" presetSubtype="16" fill="hold" grpId="0" nodeType="afterEffect">
                                  <p:stCondLst>
                                    <p:cond delay="300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D71AB3-E630-413F-B7F9-E717F112D431}"/>
              </a:ext>
            </a:extLst>
          </p:cNvPr>
          <p:cNvSpPr/>
          <p:nvPr/>
        </p:nvSpPr>
        <p:spPr>
          <a:xfrm>
            <a:off x="1413622" y="5630347"/>
            <a:ext cx="1988365" cy="461665"/>
          </a:xfrm>
          <a:prstGeom prst="rect">
            <a:avLst/>
          </a:prstGeom>
        </p:spPr>
        <p:txBody>
          <a:bodyPr wrap="none">
            <a:spAutoFit/>
          </a:bodyPr>
          <a:lstStyle/>
          <a:p>
            <a:r>
              <a:rPr lang="en-US" sz="2400" b="1" dirty="0" err="1"/>
              <a:t>Markhor</a:t>
            </a:r>
            <a:r>
              <a:rPr lang="en-US" sz="2400" b="1" dirty="0"/>
              <a:t> Goat</a:t>
            </a:r>
          </a:p>
        </p:txBody>
      </p:sp>
      <p:pic>
        <p:nvPicPr>
          <p:cNvPr id="3" name="Picture 2">
            <a:extLst>
              <a:ext uri="{FF2B5EF4-FFF2-40B4-BE49-F238E27FC236}">
                <a16:creationId xmlns:a16="http://schemas.microsoft.com/office/drawing/2014/main" id="{2C7DB365-C739-47E1-AD44-E8831DE65F1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300788" y="323850"/>
            <a:ext cx="5734050" cy="3752850"/>
          </a:xfrm>
          <a:prstGeom prst="rect">
            <a:avLst/>
          </a:prstGeom>
        </p:spPr>
      </p:pic>
      <p:pic>
        <p:nvPicPr>
          <p:cNvPr id="4" name="Picture 3">
            <a:extLst>
              <a:ext uri="{FF2B5EF4-FFF2-40B4-BE49-F238E27FC236}">
                <a16:creationId xmlns:a16="http://schemas.microsoft.com/office/drawing/2014/main" id="{70039F09-9A6F-4858-BA81-6B57142B3CF1}"/>
              </a:ext>
            </a:extLst>
          </p:cNvPr>
          <p:cNvPicPr>
            <a:picLocks noChangeAspect="1"/>
          </p:cNvPicPr>
          <p:nvPr/>
        </p:nvPicPr>
        <p:blipFill rotWithShape="1">
          <a:blip r:embed="rId4"/>
          <a:srcRect l="16089" r="8927"/>
          <a:stretch/>
        </p:blipFill>
        <p:spPr>
          <a:xfrm>
            <a:off x="157162" y="199604"/>
            <a:ext cx="3971926" cy="5297013"/>
          </a:xfrm>
          <a:prstGeom prst="rect">
            <a:avLst/>
          </a:prstGeom>
        </p:spPr>
      </p:pic>
      <p:sp>
        <p:nvSpPr>
          <p:cNvPr id="5" name="Rectangle 4">
            <a:extLst>
              <a:ext uri="{FF2B5EF4-FFF2-40B4-BE49-F238E27FC236}">
                <a16:creationId xmlns:a16="http://schemas.microsoft.com/office/drawing/2014/main" id="{E7E0CA98-FEC3-4040-9DA7-61BFE1299897}"/>
              </a:ext>
            </a:extLst>
          </p:cNvPr>
          <p:cNvSpPr/>
          <p:nvPr/>
        </p:nvSpPr>
        <p:spPr>
          <a:xfrm>
            <a:off x="4300538" y="4157789"/>
            <a:ext cx="7586661" cy="2308324"/>
          </a:xfrm>
          <a:prstGeom prst="rect">
            <a:avLst/>
          </a:prstGeom>
        </p:spPr>
        <p:txBody>
          <a:bodyPr wrap="square">
            <a:spAutoFit/>
          </a:bodyPr>
          <a:lstStyle/>
          <a:p>
            <a:r>
              <a:rPr lang="en-US" sz="2400" b="1" dirty="0"/>
              <a:t>The </a:t>
            </a:r>
            <a:r>
              <a:rPr lang="en-US" sz="2400" b="1" dirty="0" err="1"/>
              <a:t>Markhor</a:t>
            </a:r>
            <a:r>
              <a:rPr lang="en-US" sz="2400" b="1" dirty="0"/>
              <a:t> (Capra </a:t>
            </a:r>
            <a:r>
              <a:rPr lang="en-US" sz="2400" b="1" dirty="0" err="1"/>
              <a:t>falconeri</a:t>
            </a:r>
            <a:r>
              <a:rPr lang="en-US" sz="2400" b="1" dirty="0"/>
              <a:t>) is the largest of the goat family and is found in the rugged mountains of central Asia, from Southern Russia to the sparse woodland of the West Himalayas. The </a:t>
            </a:r>
            <a:r>
              <a:rPr lang="en-US" sz="2400" b="1" dirty="0" err="1"/>
              <a:t>markhor</a:t>
            </a:r>
            <a:r>
              <a:rPr lang="en-US" sz="2400" b="1" dirty="0"/>
              <a:t> is largely found in the Northern Areas of Pakistan especially in Chitral, </a:t>
            </a:r>
            <a:r>
              <a:rPr lang="en-US" sz="2400" b="1" dirty="0" err="1"/>
              <a:t>Ghizar</a:t>
            </a:r>
            <a:r>
              <a:rPr lang="en-US" sz="2400" b="1" dirty="0"/>
              <a:t> and </a:t>
            </a:r>
            <a:r>
              <a:rPr lang="en-US" sz="2400" b="1" dirty="0" err="1"/>
              <a:t>Hunza</a:t>
            </a:r>
            <a:r>
              <a:rPr lang="en-US" sz="2400" b="1" dirty="0"/>
              <a:t> regions.</a:t>
            </a:r>
          </a:p>
        </p:txBody>
      </p:sp>
    </p:spTree>
    <p:extLst>
      <p:ext uri="{BB962C8B-B14F-4D97-AF65-F5344CB8AC3E}">
        <p14:creationId xmlns:p14="http://schemas.microsoft.com/office/powerpoint/2010/main" val="917292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6000"/>
                            </p:stCondLst>
                            <p:childTnLst>
                              <p:par>
                                <p:cTn id="10" presetID="21" presetClass="entr" presetSubtype="1" fill="hold" grpId="0" nodeType="afterEffect">
                                  <p:stCondLst>
                                    <p:cond delay="200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1000"/>
                                        <p:tgtEl>
                                          <p:spTgt spid="2"/>
                                        </p:tgtEl>
                                      </p:cBhvr>
                                    </p:animEffect>
                                  </p:childTnLst>
                                </p:cTn>
                              </p:par>
                            </p:childTnLst>
                          </p:cTn>
                        </p:par>
                        <p:par>
                          <p:cTn id="13" fill="hold">
                            <p:stCondLst>
                              <p:cond delay="9000"/>
                            </p:stCondLst>
                            <p:childTnLst>
                              <p:par>
                                <p:cTn id="14" presetID="14" presetClass="entr" presetSubtype="10" fill="hold" grpId="0" nodeType="after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31F04-809E-4D89-9D13-F0446D9CFD2B}"/>
              </a:ext>
            </a:extLst>
          </p:cNvPr>
          <p:cNvPicPr>
            <a:picLocks noChangeAspect="1"/>
          </p:cNvPicPr>
          <p:nvPr/>
        </p:nvPicPr>
        <p:blipFill>
          <a:blip r:embed="rId2"/>
          <a:stretch>
            <a:fillRect/>
          </a:stretch>
        </p:blipFill>
        <p:spPr>
          <a:xfrm>
            <a:off x="7888107" y="2621969"/>
            <a:ext cx="4003860" cy="2945571"/>
          </a:xfrm>
          <a:prstGeom prst="rect">
            <a:avLst/>
          </a:prstGeom>
        </p:spPr>
      </p:pic>
      <p:pic>
        <p:nvPicPr>
          <p:cNvPr id="4" name="Picture 3">
            <a:extLst>
              <a:ext uri="{FF2B5EF4-FFF2-40B4-BE49-F238E27FC236}">
                <a16:creationId xmlns:a16="http://schemas.microsoft.com/office/drawing/2014/main" id="{90F48B9F-83CD-4AFC-8B75-A56AF20A6C58}"/>
              </a:ext>
            </a:extLst>
          </p:cNvPr>
          <p:cNvPicPr>
            <a:picLocks noChangeAspect="1"/>
          </p:cNvPicPr>
          <p:nvPr/>
        </p:nvPicPr>
        <p:blipFill rotWithShape="1">
          <a:blip r:embed="rId3"/>
          <a:srcRect r="5765"/>
          <a:stretch/>
        </p:blipFill>
        <p:spPr>
          <a:xfrm>
            <a:off x="4165509" y="2812099"/>
            <a:ext cx="3471863" cy="2834704"/>
          </a:xfrm>
          <a:prstGeom prst="rect">
            <a:avLst/>
          </a:prstGeom>
        </p:spPr>
      </p:pic>
      <p:pic>
        <p:nvPicPr>
          <p:cNvPr id="5" name="Picture 4">
            <a:extLst>
              <a:ext uri="{FF2B5EF4-FFF2-40B4-BE49-F238E27FC236}">
                <a16:creationId xmlns:a16="http://schemas.microsoft.com/office/drawing/2014/main" id="{78C16D01-2D21-4A34-A1C9-415FAC26EECD}"/>
              </a:ext>
            </a:extLst>
          </p:cNvPr>
          <p:cNvPicPr>
            <a:picLocks noChangeAspect="1"/>
          </p:cNvPicPr>
          <p:nvPr/>
        </p:nvPicPr>
        <p:blipFill rotWithShape="1">
          <a:blip r:embed="rId4"/>
          <a:srcRect t="6563" r="26502"/>
          <a:stretch/>
        </p:blipFill>
        <p:spPr>
          <a:xfrm>
            <a:off x="185737" y="2769633"/>
            <a:ext cx="3814762" cy="2797907"/>
          </a:xfrm>
          <a:prstGeom prst="rect">
            <a:avLst/>
          </a:prstGeom>
        </p:spPr>
      </p:pic>
      <p:pic>
        <p:nvPicPr>
          <p:cNvPr id="6" name="Picture 5">
            <a:extLst>
              <a:ext uri="{FF2B5EF4-FFF2-40B4-BE49-F238E27FC236}">
                <a16:creationId xmlns:a16="http://schemas.microsoft.com/office/drawing/2014/main" id="{AA2D45A1-705E-4854-B431-CD9BB6B7F34B}"/>
              </a:ext>
            </a:extLst>
          </p:cNvPr>
          <p:cNvPicPr>
            <a:picLocks noChangeAspect="1"/>
          </p:cNvPicPr>
          <p:nvPr/>
        </p:nvPicPr>
        <p:blipFill rotWithShape="1">
          <a:blip r:embed="rId5"/>
          <a:srcRect l="19467" t="8735" r="5533" b="17470"/>
          <a:stretch/>
        </p:blipFill>
        <p:spPr>
          <a:xfrm>
            <a:off x="185736" y="129658"/>
            <a:ext cx="3814763" cy="2492311"/>
          </a:xfrm>
          <a:prstGeom prst="rect">
            <a:avLst/>
          </a:prstGeom>
        </p:spPr>
      </p:pic>
      <p:pic>
        <p:nvPicPr>
          <p:cNvPr id="7" name="Picture 6">
            <a:extLst>
              <a:ext uri="{FF2B5EF4-FFF2-40B4-BE49-F238E27FC236}">
                <a16:creationId xmlns:a16="http://schemas.microsoft.com/office/drawing/2014/main" id="{89FCC298-8773-41C3-8076-C684DBFC23F1}"/>
              </a:ext>
            </a:extLst>
          </p:cNvPr>
          <p:cNvPicPr>
            <a:picLocks noChangeAspect="1"/>
          </p:cNvPicPr>
          <p:nvPr/>
        </p:nvPicPr>
        <p:blipFill rotWithShape="1">
          <a:blip r:embed="rId6"/>
          <a:srcRect l="21837" t="10281" r="13913" b="-290"/>
          <a:stretch/>
        </p:blipFill>
        <p:spPr>
          <a:xfrm>
            <a:off x="4562474" y="87192"/>
            <a:ext cx="2824164" cy="2577242"/>
          </a:xfrm>
          <a:prstGeom prst="rect">
            <a:avLst/>
          </a:prstGeom>
        </p:spPr>
      </p:pic>
      <p:pic>
        <p:nvPicPr>
          <p:cNvPr id="8" name="Picture 7">
            <a:extLst>
              <a:ext uri="{FF2B5EF4-FFF2-40B4-BE49-F238E27FC236}">
                <a16:creationId xmlns:a16="http://schemas.microsoft.com/office/drawing/2014/main" id="{E23AB58E-99C6-4389-8357-D0D09BF9A5B2}"/>
              </a:ext>
            </a:extLst>
          </p:cNvPr>
          <p:cNvPicPr>
            <a:picLocks noChangeAspect="1"/>
          </p:cNvPicPr>
          <p:nvPr/>
        </p:nvPicPr>
        <p:blipFill>
          <a:blip r:embed="rId7"/>
          <a:stretch>
            <a:fillRect/>
          </a:stretch>
        </p:blipFill>
        <p:spPr>
          <a:xfrm>
            <a:off x="8546305" y="87192"/>
            <a:ext cx="3219451" cy="2417928"/>
          </a:xfrm>
          <a:prstGeom prst="rect">
            <a:avLst/>
          </a:prstGeom>
        </p:spPr>
      </p:pic>
      <p:sp>
        <p:nvSpPr>
          <p:cNvPr id="9" name="TextBox 8">
            <a:extLst>
              <a:ext uri="{FF2B5EF4-FFF2-40B4-BE49-F238E27FC236}">
                <a16:creationId xmlns:a16="http://schemas.microsoft.com/office/drawing/2014/main" id="{8016DDC9-249E-4924-BB21-E9EE2EA81D3C}"/>
              </a:ext>
            </a:extLst>
          </p:cNvPr>
          <p:cNvSpPr txBox="1"/>
          <p:nvPr/>
        </p:nvSpPr>
        <p:spPr>
          <a:xfrm>
            <a:off x="1048879" y="5604338"/>
            <a:ext cx="9706440" cy="523220"/>
          </a:xfrm>
          <a:prstGeom prst="rect">
            <a:avLst/>
          </a:prstGeom>
          <a:noFill/>
        </p:spPr>
        <p:txBody>
          <a:bodyPr wrap="none" rtlCol="0">
            <a:spAutoFit/>
          </a:bodyPr>
          <a:lstStyle/>
          <a:p>
            <a:r>
              <a:rPr lang="en-US" sz="2800" b="1" dirty="0"/>
              <a:t>Baird’s Tapir                          Lowland Tapir                  Malayan Tapir</a:t>
            </a:r>
          </a:p>
        </p:txBody>
      </p:sp>
      <p:sp>
        <p:nvSpPr>
          <p:cNvPr id="10" name="Rectangle 9">
            <a:extLst>
              <a:ext uri="{FF2B5EF4-FFF2-40B4-BE49-F238E27FC236}">
                <a16:creationId xmlns:a16="http://schemas.microsoft.com/office/drawing/2014/main" id="{D7EF8E46-44B3-4C0F-95F7-C0AD44221FFF}"/>
              </a:ext>
            </a:extLst>
          </p:cNvPr>
          <p:cNvSpPr/>
          <p:nvPr/>
        </p:nvSpPr>
        <p:spPr>
          <a:xfrm>
            <a:off x="0" y="6042240"/>
            <a:ext cx="12192000" cy="430887"/>
          </a:xfrm>
          <a:prstGeom prst="rect">
            <a:avLst/>
          </a:prstGeom>
        </p:spPr>
        <p:txBody>
          <a:bodyPr wrap="square">
            <a:spAutoFit/>
          </a:bodyPr>
          <a:lstStyle/>
          <a:p>
            <a:r>
              <a:rPr lang="en-US" dirty="0"/>
              <a:t> </a:t>
            </a:r>
            <a:r>
              <a:rPr lang="en-US" sz="2200" b="1" dirty="0"/>
              <a:t>The tapir is a large, herbivorous mammal, similar in shape to a pig, with a short, prehensile nose trunk.</a:t>
            </a:r>
          </a:p>
        </p:txBody>
      </p:sp>
    </p:spTree>
    <p:extLst>
      <p:ext uri="{BB962C8B-B14F-4D97-AF65-F5344CB8AC3E}">
        <p14:creationId xmlns:p14="http://schemas.microsoft.com/office/powerpoint/2010/main" val="1027644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par>
                          <p:cTn id="21" fill="hold">
                            <p:stCondLst>
                              <p:cond delay="6000"/>
                            </p:stCondLst>
                            <p:childTnLst>
                              <p:par>
                                <p:cTn id="22" presetID="26" presetClass="entr" presetSubtype="0" fill="hold" nodeType="afterEffect">
                                  <p:stCondLst>
                                    <p:cond delay="150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290">
                                          <p:stCondLst>
                                            <p:cond delay="0"/>
                                          </p:stCondLst>
                                        </p:cTn>
                                        <p:tgtEl>
                                          <p:spTgt spid="4"/>
                                        </p:tgtEl>
                                      </p:cBhvr>
                                    </p:animEffect>
                                    <p:anim calcmode="lin" valueType="num">
                                      <p:cBhvr>
                                        <p:cTn id="25"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30" dur="13">
                                          <p:stCondLst>
                                            <p:cond delay="325"/>
                                          </p:stCondLst>
                                        </p:cTn>
                                        <p:tgtEl>
                                          <p:spTgt spid="4"/>
                                        </p:tgtEl>
                                      </p:cBhvr>
                                      <p:to x="100000" y="60000"/>
                                    </p:animScale>
                                    <p:animScale>
                                      <p:cBhvr>
                                        <p:cTn id="31" dur="83" decel="50000">
                                          <p:stCondLst>
                                            <p:cond delay="338"/>
                                          </p:stCondLst>
                                        </p:cTn>
                                        <p:tgtEl>
                                          <p:spTgt spid="4"/>
                                        </p:tgtEl>
                                      </p:cBhvr>
                                      <p:to x="100000" y="100000"/>
                                    </p:animScale>
                                    <p:animScale>
                                      <p:cBhvr>
                                        <p:cTn id="32" dur="13">
                                          <p:stCondLst>
                                            <p:cond delay="656"/>
                                          </p:stCondLst>
                                        </p:cTn>
                                        <p:tgtEl>
                                          <p:spTgt spid="4"/>
                                        </p:tgtEl>
                                      </p:cBhvr>
                                      <p:to x="100000" y="80000"/>
                                    </p:animScale>
                                    <p:animScale>
                                      <p:cBhvr>
                                        <p:cTn id="33" dur="83" decel="50000">
                                          <p:stCondLst>
                                            <p:cond delay="669"/>
                                          </p:stCondLst>
                                        </p:cTn>
                                        <p:tgtEl>
                                          <p:spTgt spid="4"/>
                                        </p:tgtEl>
                                      </p:cBhvr>
                                      <p:to x="100000" y="100000"/>
                                    </p:animScale>
                                    <p:animScale>
                                      <p:cBhvr>
                                        <p:cTn id="34" dur="13">
                                          <p:stCondLst>
                                            <p:cond delay="821"/>
                                          </p:stCondLst>
                                        </p:cTn>
                                        <p:tgtEl>
                                          <p:spTgt spid="4"/>
                                        </p:tgtEl>
                                      </p:cBhvr>
                                      <p:to x="100000" y="90000"/>
                                    </p:animScale>
                                    <p:animScale>
                                      <p:cBhvr>
                                        <p:cTn id="35" dur="83" decel="50000">
                                          <p:stCondLst>
                                            <p:cond delay="834"/>
                                          </p:stCondLst>
                                        </p:cTn>
                                        <p:tgtEl>
                                          <p:spTgt spid="4"/>
                                        </p:tgtEl>
                                      </p:cBhvr>
                                      <p:to x="100000" y="100000"/>
                                    </p:animScale>
                                    <p:animScale>
                                      <p:cBhvr>
                                        <p:cTn id="36" dur="13">
                                          <p:stCondLst>
                                            <p:cond delay="904"/>
                                          </p:stCondLst>
                                        </p:cTn>
                                        <p:tgtEl>
                                          <p:spTgt spid="4"/>
                                        </p:tgtEl>
                                      </p:cBhvr>
                                      <p:to x="100000" y="95000"/>
                                    </p:animScale>
                                    <p:animScale>
                                      <p:cBhvr>
                                        <p:cTn id="37" dur="83" decel="50000">
                                          <p:stCondLst>
                                            <p:cond delay="917"/>
                                          </p:stCondLst>
                                        </p:cTn>
                                        <p:tgtEl>
                                          <p:spTgt spid="4"/>
                                        </p:tgtEl>
                                      </p:cBhvr>
                                      <p:to x="100000" y="100000"/>
                                    </p:animScale>
                                  </p:childTnLst>
                                </p:cTn>
                              </p:par>
                            </p:childTnLst>
                          </p:cTn>
                        </p:par>
                        <p:par>
                          <p:cTn id="38" fill="hold">
                            <p:stCondLst>
                              <p:cond delay="8500"/>
                            </p:stCondLst>
                            <p:childTnLst>
                              <p:par>
                                <p:cTn id="39" presetID="26" presetClass="entr" presetSubtype="0" fill="hold" nodeType="afterEffect">
                                  <p:stCondLst>
                                    <p:cond delay="150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290">
                                          <p:stCondLst>
                                            <p:cond delay="0"/>
                                          </p:stCondLst>
                                        </p:cTn>
                                        <p:tgtEl>
                                          <p:spTgt spid="3"/>
                                        </p:tgtEl>
                                      </p:cBhvr>
                                    </p:animEffect>
                                    <p:anim calcmode="lin" valueType="num">
                                      <p:cBhvr>
                                        <p:cTn id="42"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47" dur="13">
                                          <p:stCondLst>
                                            <p:cond delay="325"/>
                                          </p:stCondLst>
                                        </p:cTn>
                                        <p:tgtEl>
                                          <p:spTgt spid="3"/>
                                        </p:tgtEl>
                                      </p:cBhvr>
                                      <p:to x="100000" y="60000"/>
                                    </p:animScale>
                                    <p:animScale>
                                      <p:cBhvr>
                                        <p:cTn id="48" dur="83" decel="50000">
                                          <p:stCondLst>
                                            <p:cond delay="338"/>
                                          </p:stCondLst>
                                        </p:cTn>
                                        <p:tgtEl>
                                          <p:spTgt spid="3"/>
                                        </p:tgtEl>
                                      </p:cBhvr>
                                      <p:to x="100000" y="100000"/>
                                    </p:animScale>
                                    <p:animScale>
                                      <p:cBhvr>
                                        <p:cTn id="49" dur="13">
                                          <p:stCondLst>
                                            <p:cond delay="656"/>
                                          </p:stCondLst>
                                        </p:cTn>
                                        <p:tgtEl>
                                          <p:spTgt spid="3"/>
                                        </p:tgtEl>
                                      </p:cBhvr>
                                      <p:to x="100000" y="80000"/>
                                    </p:animScale>
                                    <p:animScale>
                                      <p:cBhvr>
                                        <p:cTn id="50" dur="83" decel="50000">
                                          <p:stCondLst>
                                            <p:cond delay="669"/>
                                          </p:stCondLst>
                                        </p:cTn>
                                        <p:tgtEl>
                                          <p:spTgt spid="3"/>
                                        </p:tgtEl>
                                      </p:cBhvr>
                                      <p:to x="100000" y="100000"/>
                                    </p:animScale>
                                    <p:animScale>
                                      <p:cBhvr>
                                        <p:cTn id="51" dur="13">
                                          <p:stCondLst>
                                            <p:cond delay="821"/>
                                          </p:stCondLst>
                                        </p:cTn>
                                        <p:tgtEl>
                                          <p:spTgt spid="3"/>
                                        </p:tgtEl>
                                      </p:cBhvr>
                                      <p:to x="100000" y="90000"/>
                                    </p:animScale>
                                    <p:animScale>
                                      <p:cBhvr>
                                        <p:cTn id="52" dur="83" decel="50000">
                                          <p:stCondLst>
                                            <p:cond delay="834"/>
                                          </p:stCondLst>
                                        </p:cTn>
                                        <p:tgtEl>
                                          <p:spTgt spid="3"/>
                                        </p:tgtEl>
                                      </p:cBhvr>
                                      <p:to x="100000" y="100000"/>
                                    </p:animScale>
                                    <p:animScale>
                                      <p:cBhvr>
                                        <p:cTn id="53" dur="13">
                                          <p:stCondLst>
                                            <p:cond delay="904"/>
                                          </p:stCondLst>
                                        </p:cTn>
                                        <p:tgtEl>
                                          <p:spTgt spid="3"/>
                                        </p:tgtEl>
                                      </p:cBhvr>
                                      <p:to x="100000" y="95000"/>
                                    </p:animScale>
                                    <p:animScale>
                                      <p:cBhvr>
                                        <p:cTn id="54" dur="83" decel="50000">
                                          <p:stCondLst>
                                            <p:cond delay="917"/>
                                          </p:stCondLst>
                                        </p:cTn>
                                        <p:tgtEl>
                                          <p:spTgt spid="3"/>
                                        </p:tgtEl>
                                      </p:cBhvr>
                                      <p:to x="100000" y="100000"/>
                                    </p:animScale>
                                  </p:childTnLst>
                                </p:cTn>
                              </p:par>
                            </p:childTnLst>
                          </p:cTn>
                        </p:par>
                        <p:par>
                          <p:cTn id="55" fill="hold">
                            <p:stCondLst>
                              <p:cond delay="11000"/>
                            </p:stCondLst>
                            <p:childTnLst>
                              <p:par>
                                <p:cTn id="56" presetID="2" presetClass="entr" presetSubtype="1" fill="hold" grpId="0" nodeType="afterEffect">
                                  <p:stCondLst>
                                    <p:cond delay="200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1000" fill="hold"/>
                                        <p:tgtEl>
                                          <p:spTgt spid="9"/>
                                        </p:tgtEl>
                                        <p:attrNameLst>
                                          <p:attrName>ppt_x</p:attrName>
                                        </p:attrNameLst>
                                      </p:cBhvr>
                                      <p:tavLst>
                                        <p:tav tm="0">
                                          <p:val>
                                            <p:strVal val="#ppt_x"/>
                                          </p:val>
                                        </p:tav>
                                        <p:tav tm="100000">
                                          <p:val>
                                            <p:strVal val="#ppt_x"/>
                                          </p:val>
                                        </p:tav>
                                      </p:tavLst>
                                    </p:anim>
                                    <p:anim calcmode="lin" valueType="num">
                                      <p:cBhvr additive="base">
                                        <p:cTn id="59" dur="1000" fill="hold"/>
                                        <p:tgtEl>
                                          <p:spTgt spid="9"/>
                                        </p:tgtEl>
                                        <p:attrNameLst>
                                          <p:attrName>ppt_y</p:attrName>
                                        </p:attrNameLst>
                                      </p:cBhvr>
                                      <p:tavLst>
                                        <p:tav tm="0">
                                          <p:val>
                                            <p:strVal val="0-#ppt_h/2"/>
                                          </p:val>
                                        </p:tav>
                                        <p:tav tm="100000">
                                          <p:val>
                                            <p:strVal val="#ppt_y"/>
                                          </p:val>
                                        </p:tav>
                                      </p:tavLst>
                                    </p:anim>
                                  </p:childTnLst>
                                </p:cTn>
                              </p:par>
                            </p:childTnLst>
                          </p:cTn>
                        </p:par>
                        <p:par>
                          <p:cTn id="60" fill="hold">
                            <p:stCondLst>
                              <p:cond delay="14000"/>
                            </p:stCondLst>
                            <p:childTnLst>
                              <p:par>
                                <p:cTn id="61" presetID="21" presetClass="entr" presetSubtype="1" fill="hold" grpId="0" nodeType="afterEffect">
                                  <p:stCondLst>
                                    <p:cond delay="2000"/>
                                  </p:stCondLst>
                                  <p:childTnLst>
                                    <p:set>
                                      <p:cBhvr>
                                        <p:cTn id="62" dur="1" fill="hold">
                                          <p:stCondLst>
                                            <p:cond delay="0"/>
                                          </p:stCondLst>
                                        </p:cTn>
                                        <p:tgtEl>
                                          <p:spTgt spid="10"/>
                                        </p:tgtEl>
                                        <p:attrNameLst>
                                          <p:attrName>style.visibility</p:attrName>
                                        </p:attrNameLst>
                                      </p:cBhvr>
                                      <p:to>
                                        <p:strVal val="visible"/>
                                      </p:to>
                                    </p:set>
                                    <p:animEffect transition="in" filter="wheel(1)">
                                      <p:cBhvr>
                                        <p:cTn id="6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2E2001-A6E1-43F8-AA19-DFE961E45713}"/>
              </a:ext>
            </a:extLst>
          </p:cNvPr>
          <p:cNvSpPr/>
          <p:nvPr/>
        </p:nvSpPr>
        <p:spPr>
          <a:xfrm>
            <a:off x="384829" y="5224634"/>
            <a:ext cx="2799100" cy="523220"/>
          </a:xfrm>
          <a:prstGeom prst="rect">
            <a:avLst/>
          </a:prstGeom>
        </p:spPr>
        <p:txBody>
          <a:bodyPr wrap="none">
            <a:spAutoFit/>
          </a:bodyPr>
          <a:lstStyle/>
          <a:p>
            <a:r>
              <a:rPr lang="en-US" sz="2800" b="1" dirty="0"/>
              <a:t>Mata </a:t>
            </a:r>
            <a:r>
              <a:rPr lang="en-US" sz="2800" b="1" dirty="0" err="1"/>
              <a:t>Mata</a:t>
            </a:r>
            <a:r>
              <a:rPr lang="en-US" sz="2800" b="1" dirty="0"/>
              <a:t> Turtle</a:t>
            </a:r>
          </a:p>
        </p:txBody>
      </p:sp>
      <p:pic>
        <p:nvPicPr>
          <p:cNvPr id="4" name="Picture 3">
            <a:extLst>
              <a:ext uri="{FF2B5EF4-FFF2-40B4-BE49-F238E27FC236}">
                <a16:creationId xmlns:a16="http://schemas.microsoft.com/office/drawing/2014/main" id="{22A36F30-04B6-4075-9D03-DE653300832C}"/>
              </a:ext>
            </a:extLst>
          </p:cNvPr>
          <p:cNvPicPr>
            <a:picLocks noChangeAspect="1"/>
          </p:cNvPicPr>
          <p:nvPr/>
        </p:nvPicPr>
        <p:blipFill rotWithShape="1">
          <a:blip r:embed="rId2"/>
          <a:srcRect r="12379" b="9952"/>
          <a:stretch/>
        </p:blipFill>
        <p:spPr>
          <a:xfrm>
            <a:off x="197496" y="2662240"/>
            <a:ext cx="3173766" cy="2443329"/>
          </a:xfrm>
          <a:prstGeom prst="rect">
            <a:avLst/>
          </a:prstGeom>
        </p:spPr>
      </p:pic>
      <p:pic>
        <p:nvPicPr>
          <p:cNvPr id="5" name="Picture 4">
            <a:extLst>
              <a:ext uri="{FF2B5EF4-FFF2-40B4-BE49-F238E27FC236}">
                <a16:creationId xmlns:a16="http://schemas.microsoft.com/office/drawing/2014/main" id="{36B4DF31-3796-4656-943D-9F86AAC44A50}"/>
              </a:ext>
            </a:extLst>
          </p:cNvPr>
          <p:cNvPicPr>
            <a:picLocks noChangeAspect="1"/>
          </p:cNvPicPr>
          <p:nvPr/>
        </p:nvPicPr>
        <p:blipFill>
          <a:blip r:embed="rId3"/>
          <a:stretch>
            <a:fillRect/>
          </a:stretch>
        </p:blipFill>
        <p:spPr>
          <a:xfrm>
            <a:off x="7047936" y="147637"/>
            <a:ext cx="4924563" cy="6343229"/>
          </a:xfrm>
          <a:prstGeom prst="rect">
            <a:avLst/>
          </a:prstGeom>
        </p:spPr>
      </p:pic>
      <p:pic>
        <p:nvPicPr>
          <p:cNvPr id="6" name="Picture 5">
            <a:extLst>
              <a:ext uri="{FF2B5EF4-FFF2-40B4-BE49-F238E27FC236}">
                <a16:creationId xmlns:a16="http://schemas.microsoft.com/office/drawing/2014/main" id="{D5EFCBD0-E96D-4F19-8FD5-0C251C64464E}"/>
              </a:ext>
            </a:extLst>
          </p:cNvPr>
          <p:cNvPicPr>
            <a:picLocks noChangeAspect="1"/>
          </p:cNvPicPr>
          <p:nvPr/>
        </p:nvPicPr>
        <p:blipFill rotWithShape="1">
          <a:blip r:embed="rId4"/>
          <a:srcRect t="34491"/>
          <a:stretch/>
        </p:blipFill>
        <p:spPr>
          <a:xfrm>
            <a:off x="219501" y="147637"/>
            <a:ext cx="6771836" cy="2395538"/>
          </a:xfrm>
          <a:prstGeom prst="rect">
            <a:avLst/>
          </a:prstGeom>
        </p:spPr>
      </p:pic>
      <p:sp>
        <p:nvSpPr>
          <p:cNvPr id="7" name="Rectangle 6">
            <a:extLst>
              <a:ext uri="{FF2B5EF4-FFF2-40B4-BE49-F238E27FC236}">
                <a16:creationId xmlns:a16="http://schemas.microsoft.com/office/drawing/2014/main" id="{55E20B75-61CC-41F1-93EA-3AB59C3F4964}"/>
              </a:ext>
            </a:extLst>
          </p:cNvPr>
          <p:cNvSpPr/>
          <p:nvPr/>
        </p:nvSpPr>
        <p:spPr>
          <a:xfrm>
            <a:off x="3427861" y="2764747"/>
            <a:ext cx="3686763" cy="3785652"/>
          </a:xfrm>
          <a:prstGeom prst="rect">
            <a:avLst/>
          </a:prstGeom>
        </p:spPr>
        <p:txBody>
          <a:bodyPr wrap="square">
            <a:spAutoFit/>
          </a:bodyPr>
          <a:lstStyle/>
          <a:p>
            <a:r>
              <a:rPr lang="en-US" sz="2400" b="1" dirty="0"/>
              <a:t>The </a:t>
            </a:r>
            <a:r>
              <a:rPr lang="en-US" sz="2400" b="1" dirty="0" err="1"/>
              <a:t>mata</a:t>
            </a:r>
            <a:r>
              <a:rPr lang="en-US" sz="2400" b="1" dirty="0"/>
              <a:t> </a:t>
            </a:r>
            <a:r>
              <a:rPr lang="en-US" sz="2400" b="1" dirty="0" err="1"/>
              <a:t>mata</a:t>
            </a:r>
            <a:r>
              <a:rPr lang="en-US" sz="2400" b="1" dirty="0"/>
              <a:t> can be found in slow moving, blackwater streams, stagnant pools, marshes.  The </a:t>
            </a:r>
            <a:r>
              <a:rPr lang="en-US" sz="2400" b="1" dirty="0" err="1"/>
              <a:t>mata</a:t>
            </a:r>
            <a:r>
              <a:rPr lang="en-US" sz="2400" b="1" dirty="0"/>
              <a:t> </a:t>
            </a:r>
            <a:r>
              <a:rPr lang="en-US" sz="2400" b="1" dirty="0" err="1"/>
              <a:t>mata</a:t>
            </a:r>
            <a:r>
              <a:rPr lang="en-US" sz="2400" b="1" dirty="0"/>
              <a:t> is strictly an aquatic species but it prefers standing in shallow water where its snout can reach the surface to breathe.</a:t>
            </a:r>
          </a:p>
        </p:txBody>
      </p:sp>
    </p:spTree>
    <p:extLst>
      <p:ext uri="{BB962C8B-B14F-4D97-AF65-F5344CB8AC3E}">
        <p14:creationId xmlns:p14="http://schemas.microsoft.com/office/powerpoint/2010/main" val="1128556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6000"/>
                            </p:stCondLst>
                            <p:childTnLst>
                              <p:par>
                                <p:cTn id="12" presetID="6" presetClass="entr" presetSubtype="16" fill="hold" grpId="0" nodeType="afterEffect">
                                  <p:stCondLst>
                                    <p:cond delay="200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04AF8-E98D-4368-830E-6F2921DA74FB}"/>
              </a:ext>
            </a:extLst>
          </p:cNvPr>
          <p:cNvPicPr>
            <a:picLocks noChangeAspect="1"/>
          </p:cNvPicPr>
          <p:nvPr/>
        </p:nvPicPr>
        <p:blipFill>
          <a:blip r:embed="rId2"/>
          <a:stretch>
            <a:fillRect/>
          </a:stretch>
        </p:blipFill>
        <p:spPr>
          <a:xfrm>
            <a:off x="185738" y="201008"/>
            <a:ext cx="6515100" cy="4886325"/>
          </a:xfrm>
          <a:prstGeom prst="rect">
            <a:avLst/>
          </a:prstGeom>
        </p:spPr>
      </p:pic>
      <p:pic>
        <p:nvPicPr>
          <p:cNvPr id="6" name="Picture 5">
            <a:extLst>
              <a:ext uri="{FF2B5EF4-FFF2-40B4-BE49-F238E27FC236}">
                <a16:creationId xmlns:a16="http://schemas.microsoft.com/office/drawing/2014/main" id="{47A977A2-D3AE-446D-ACF4-FFF396DB1A70}"/>
              </a:ext>
            </a:extLst>
          </p:cNvPr>
          <p:cNvPicPr>
            <a:picLocks noChangeAspect="1"/>
          </p:cNvPicPr>
          <p:nvPr/>
        </p:nvPicPr>
        <p:blipFill>
          <a:blip r:embed="rId3"/>
          <a:stretch>
            <a:fillRect/>
          </a:stretch>
        </p:blipFill>
        <p:spPr>
          <a:xfrm>
            <a:off x="6910094" y="237330"/>
            <a:ext cx="5124743" cy="4484150"/>
          </a:xfrm>
          <a:prstGeom prst="rect">
            <a:avLst/>
          </a:prstGeom>
        </p:spPr>
      </p:pic>
      <p:sp>
        <p:nvSpPr>
          <p:cNvPr id="7" name="Rectangle 6">
            <a:extLst>
              <a:ext uri="{FF2B5EF4-FFF2-40B4-BE49-F238E27FC236}">
                <a16:creationId xmlns:a16="http://schemas.microsoft.com/office/drawing/2014/main" id="{974E88CB-CA15-4907-B4E8-7E63EE0EBE89}"/>
              </a:ext>
            </a:extLst>
          </p:cNvPr>
          <p:cNvSpPr/>
          <p:nvPr/>
        </p:nvSpPr>
        <p:spPr>
          <a:xfrm>
            <a:off x="0" y="5144375"/>
            <a:ext cx="11801475" cy="1569660"/>
          </a:xfrm>
          <a:prstGeom prst="rect">
            <a:avLst/>
          </a:prstGeom>
        </p:spPr>
        <p:txBody>
          <a:bodyPr wrap="square">
            <a:spAutoFit/>
          </a:bodyPr>
          <a:lstStyle/>
          <a:p>
            <a:r>
              <a:rPr lang="en-US" sz="2400" b="1" dirty="0"/>
              <a:t>Glass frog, (family </a:t>
            </a:r>
            <a:r>
              <a:rPr lang="en-US" sz="2400" b="1" dirty="0" err="1"/>
              <a:t>Centrolenidae</a:t>
            </a:r>
            <a:r>
              <a:rPr lang="en-US" sz="2400" b="1" dirty="0"/>
              <a:t>), any of a group of tree frogs found in the New World tropics, some species of which have transparent bellies and chests. In glass frogs the viscera are visible, and an observer can see the heart pumping blood into the arteries and food moving through the gut. </a:t>
            </a:r>
          </a:p>
        </p:txBody>
      </p:sp>
      <p:sp>
        <p:nvSpPr>
          <p:cNvPr id="8" name="Rectangle 7">
            <a:extLst>
              <a:ext uri="{FF2B5EF4-FFF2-40B4-BE49-F238E27FC236}">
                <a16:creationId xmlns:a16="http://schemas.microsoft.com/office/drawing/2014/main" id="{898A1492-35EF-4F85-9916-EA2BA78C8A99}"/>
              </a:ext>
            </a:extLst>
          </p:cNvPr>
          <p:cNvSpPr/>
          <p:nvPr/>
        </p:nvSpPr>
        <p:spPr>
          <a:xfrm>
            <a:off x="6700838" y="4564113"/>
            <a:ext cx="1841017" cy="523220"/>
          </a:xfrm>
          <a:prstGeom prst="rect">
            <a:avLst/>
          </a:prstGeom>
        </p:spPr>
        <p:txBody>
          <a:bodyPr wrap="none">
            <a:spAutoFit/>
          </a:bodyPr>
          <a:lstStyle/>
          <a:p>
            <a:r>
              <a:rPr lang="en-US" sz="2800" b="1" dirty="0"/>
              <a:t>Glass Frogs</a:t>
            </a:r>
          </a:p>
        </p:txBody>
      </p:sp>
    </p:spTree>
    <p:extLst>
      <p:ext uri="{BB962C8B-B14F-4D97-AF65-F5344CB8AC3E}">
        <p14:creationId xmlns:p14="http://schemas.microsoft.com/office/powerpoint/2010/main" val="346155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500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1000"/>
                                        <p:tgtEl>
                                          <p:spTgt spid="8"/>
                                        </p:tgtEl>
                                      </p:cBhvr>
                                    </p:animEffect>
                                  </p:childTnLst>
                                </p:cTn>
                              </p:par>
                            </p:childTnLst>
                          </p:cTn>
                        </p:par>
                        <p:par>
                          <p:cTn id="8" fill="hold">
                            <p:stCondLst>
                              <p:cond delay="6000"/>
                            </p:stCondLst>
                            <p:childTnLst>
                              <p:par>
                                <p:cTn id="9" presetID="8" presetClass="entr" presetSubtype="16" fill="hold" grpId="0"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0D3E51-ACA8-4FA6-A134-7AED19EAC0B8}"/>
              </a:ext>
            </a:extLst>
          </p:cNvPr>
          <p:cNvSpPr/>
          <p:nvPr/>
        </p:nvSpPr>
        <p:spPr>
          <a:xfrm>
            <a:off x="1501881" y="5539145"/>
            <a:ext cx="2244204" cy="523220"/>
          </a:xfrm>
          <a:prstGeom prst="rect">
            <a:avLst/>
          </a:prstGeom>
        </p:spPr>
        <p:txBody>
          <a:bodyPr wrap="none">
            <a:spAutoFit/>
          </a:bodyPr>
          <a:lstStyle/>
          <a:p>
            <a:r>
              <a:rPr lang="en-US" sz="2800" b="1" dirty="0"/>
              <a:t>Shoebill Stork</a:t>
            </a:r>
          </a:p>
        </p:txBody>
      </p:sp>
      <p:sp>
        <p:nvSpPr>
          <p:cNvPr id="3" name="Rectangle 2">
            <a:extLst>
              <a:ext uri="{FF2B5EF4-FFF2-40B4-BE49-F238E27FC236}">
                <a16:creationId xmlns:a16="http://schemas.microsoft.com/office/drawing/2014/main" id="{E9120BAB-ABC4-43CE-994A-0B68189139B1}"/>
              </a:ext>
            </a:extLst>
          </p:cNvPr>
          <p:cNvSpPr/>
          <p:nvPr/>
        </p:nvSpPr>
        <p:spPr>
          <a:xfrm>
            <a:off x="5630968" y="5135940"/>
            <a:ext cx="6561032" cy="1569660"/>
          </a:xfrm>
          <a:prstGeom prst="rect">
            <a:avLst/>
          </a:prstGeom>
        </p:spPr>
        <p:txBody>
          <a:bodyPr wrap="square">
            <a:spAutoFit/>
          </a:bodyPr>
          <a:lstStyle/>
          <a:p>
            <a:r>
              <a:rPr lang="en-US" sz="2400" b="1" dirty="0"/>
              <a:t>The shoebill also known as </a:t>
            </a:r>
            <a:r>
              <a:rPr lang="en-US" sz="2400" b="1" dirty="0" err="1"/>
              <a:t>whalehead</a:t>
            </a:r>
            <a:r>
              <a:rPr lang="en-US" sz="2400" b="1" dirty="0"/>
              <a:t>, whale-headed stork, or shoe-billed stork, is a very large stork-like bird. It derives its name from its enormous shoe-shaped bill. </a:t>
            </a:r>
          </a:p>
        </p:txBody>
      </p:sp>
      <p:pic>
        <p:nvPicPr>
          <p:cNvPr id="4" name="Picture 3">
            <a:extLst>
              <a:ext uri="{FF2B5EF4-FFF2-40B4-BE49-F238E27FC236}">
                <a16:creationId xmlns:a16="http://schemas.microsoft.com/office/drawing/2014/main" id="{9A75FF9A-1ECF-4C82-BACA-DC685CD63943}"/>
              </a:ext>
            </a:extLst>
          </p:cNvPr>
          <p:cNvPicPr>
            <a:picLocks noChangeAspect="1"/>
          </p:cNvPicPr>
          <p:nvPr/>
        </p:nvPicPr>
        <p:blipFill rotWithShape="1">
          <a:blip r:embed="rId2"/>
          <a:srcRect l="7393" r="37574"/>
          <a:stretch/>
        </p:blipFill>
        <p:spPr>
          <a:xfrm>
            <a:off x="714374" y="152400"/>
            <a:ext cx="4772025" cy="5268908"/>
          </a:xfrm>
          <a:prstGeom prst="rect">
            <a:avLst/>
          </a:prstGeom>
        </p:spPr>
      </p:pic>
      <p:pic>
        <p:nvPicPr>
          <p:cNvPr id="6" name="Picture 5">
            <a:extLst>
              <a:ext uri="{FF2B5EF4-FFF2-40B4-BE49-F238E27FC236}">
                <a16:creationId xmlns:a16="http://schemas.microsoft.com/office/drawing/2014/main" id="{41DD8DE4-5A46-4C77-9B44-F0C53D84D319}"/>
              </a:ext>
            </a:extLst>
          </p:cNvPr>
          <p:cNvPicPr>
            <a:picLocks noChangeAspect="1"/>
          </p:cNvPicPr>
          <p:nvPr/>
        </p:nvPicPr>
        <p:blipFill>
          <a:blip r:embed="rId3"/>
          <a:stretch>
            <a:fillRect/>
          </a:stretch>
        </p:blipFill>
        <p:spPr>
          <a:xfrm>
            <a:off x="5630968" y="152399"/>
            <a:ext cx="2270020" cy="3026693"/>
          </a:xfrm>
          <a:prstGeom prst="rect">
            <a:avLst/>
          </a:prstGeom>
        </p:spPr>
      </p:pic>
      <p:pic>
        <p:nvPicPr>
          <p:cNvPr id="7" name="Picture 6">
            <a:extLst>
              <a:ext uri="{FF2B5EF4-FFF2-40B4-BE49-F238E27FC236}">
                <a16:creationId xmlns:a16="http://schemas.microsoft.com/office/drawing/2014/main" id="{C60A66BA-9923-4304-9341-5E2EC107190A}"/>
              </a:ext>
            </a:extLst>
          </p:cNvPr>
          <p:cNvPicPr>
            <a:picLocks noChangeAspect="1"/>
          </p:cNvPicPr>
          <p:nvPr/>
        </p:nvPicPr>
        <p:blipFill>
          <a:blip r:embed="rId4"/>
          <a:stretch>
            <a:fillRect/>
          </a:stretch>
        </p:blipFill>
        <p:spPr>
          <a:xfrm>
            <a:off x="8019741" y="152399"/>
            <a:ext cx="3953184" cy="4600069"/>
          </a:xfrm>
          <a:prstGeom prst="rect">
            <a:avLst/>
          </a:prstGeom>
        </p:spPr>
      </p:pic>
    </p:spTree>
    <p:extLst>
      <p:ext uri="{BB962C8B-B14F-4D97-AF65-F5344CB8AC3E}">
        <p14:creationId xmlns:p14="http://schemas.microsoft.com/office/powerpoint/2010/main" val="179480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6000"/>
                            </p:stCondLst>
                            <p:childTnLst>
                              <p:par>
                                <p:cTn id="11" presetID="3" presetClass="entr" presetSubtype="10" fill="hold" grpId="0" nodeType="after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F83A33-EA29-4A49-A9D0-ADA0AE2DC054}"/>
              </a:ext>
            </a:extLst>
          </p:cNvPr>
          <p:cNvPicPr>
            <a:picLocks noChangeAspect="1"/>
          </p:cNvPicPr>
          <p:nvPr/>
        </p:nvPicPr>
        <p:blipFill rotWithShape="1">
          <a:blip r:embed="rId2"/>
          <a:srcRect l="3078" t="13952" r="6195"/>
          <a:stretch/>
        </p:blipFill>
        <p:spPr>
          <a:xfrm>
            <a:off x="200027" y="242609"/>
            <a:ext cx="5895973" cy="3085840"/>
          </a:xfrm>
          <a:prstGeom prst="rect">
            <a:avLst/>
          </a:prstGeom>
        </p:spPr>
      </p:pic>
      <p:pic>
        <p:nvPicPr>
          <p:cNvPr id="4" name="Picture 3">
            <a:extLst>
              <a:ext uri="{FF2B5EF4-FFF2-40B4-BE49-F238E27FC236}">
                <a16:creationId xmlns:a16="http://schemas.microsoft.com/office/drawing/2014/main" id="{4A58BD66-FB90-418D-A4B6-9EE245C38F37}"/>
              </a:ext>
            </a:extLst>
          </p:cNvPr>
          <p:cNvPicPr>
            <a:picLocks noChangeAspect="1"/>
          </p:cNvPicPr>
          <p:nvPr/>
        </p:nvPicPr>
        <p:blipFill rotWithShape="1">
          <a:blip r:embed="rId3"/>
          <a:srcRect l="11667" r="5333"/>
          <a:stretch/>
        </p:blipFill>
        <p:spPr>
          <a:xfrm>
            <a:off x="6958012" y="242885"/>
            <a:ext cx="4243387" cy="2880049"/>
          </a:xfrm>
          <a:prstGeom prst="rect">
            <a:avLst/>
          </a:prstGeom>
        </p:spPr>
      </p:pic>
      <p:pic>
        <p:nvPicPr>
          <p:cNvPr id="5" name="Picture 4">
            <a:extLst>
              <a:ext uri="{FF2B5EF4-FFF2-40B4-BE49-F238E27FC236}">
                <a16:creationId xmlns:a16="http://schemas.microsoft.com/office/drawing/2014/main" id="{C5B2CA75-C1FF-4A76-B137-CA4D8454250A}"/>
              </a:ext>
            </a:extLst>
          </p:cNvPr>
          <p:cNvPicPr>
            <a:picLocks noChangeAspect="1"/>
          </p:cNvPicPr>
          <p:nvPr/>
        </p:nvPicPr>
        <p:blipFill>
          <a:blip r:embed="rId4"/>
          <a:stretch>
            <a:fillRect/>
          </a:stretch>
        </p:blipFill>
        <p:spPr>
          <a:xfrm>
            <a:off x="7272421" y="3067050"/>
            <a:ext cx="4610681" cy="3548064"/>
          </a:xfrm>
          <a:prstGeom prst="rect">
            <a:avLst/>
          </a:prstGeom>
        </p:spPr>
      </p:pic>
      <p:sp>
        <p:nvSpPr>
          <p:cNvPr id="6" name="Rectangle 5">
            <a:extLst>
              <a:ext uri="{FF2B5EF4-FFF2-40B4-BE49-F238E27FC236}">
                <a16:creationId xmlns:a16="http://schemas.microsoft.com/office/drawing/2014/main" id="{DF22D9C0-CECA-45F6-8717-1DC273304520}"/>
              </a:ext>
            </a:extLst>
          </p:cNvPr>
          <p:cNvSpPr/>
          <p:nvPr/>
        </p:nvSpPr>
        <p:spPr>
          <a:xfrm>
            <a:off x="204789" y="3529552"/>
            <a:ext cx="6753223" cy="2308324"/>
          </a:xfrm>
          <a:prstGeom prst="rect">
            <a:avLst/>
          </a:prstGeom>
        </p:spPr>
        <p:txBody>
          <a:bodyPr wrap="square">
            <a:spAutoFit/>
          </a:bodyPr>
          <a:lstStyle/>
          <a:p>
            <a:r>
              <a:rPr lang="en-US" sz="2400" b="1" dirty="0"/>
              <a:t>Platypus, (</a:t>
            </a:r>
            <a:r>
              <a:rPr lang="en-US" sz="2400" b="1" dirty="0" err="1"/>
              <a:t>Ornithorhynchus</a:t>
            </a:r>
            <a:r>
              <a:rPr lang="en-US" sz="2400" b="1" dirty="0"/>
              <a:t> </a:t>
            </a:r>
            <a:r>
              <a:rPr lang="en-US" sz="2400" b="1" dirty="0" err="1"/>
              <a:t>anatinus</a:t>
            </a:r>
            <a:r>
              <a:rPr lang="en-US" sz="2400" b="1" dirty="0"/>
              <a:t>), also called duckbill, a small amphibious Australian mammal noted for its odd combination of primitive features and special adaptations, especially the flat, almost comical bill that early observers thought was that of a duck sewn onto the body of a mammal. </a:t>
            </a:r>
          </a:p>
        </p:txBody>
      </p:sp>
      <p:sp>
        <p:nvSpPr>
          <p:cNvPr id="7" name="Rectangle 6">
            <a:extLst>
              <a:ext uri="{FF2B5EF4-FFF2-40B4-BE49-F238E27FC236}">
                <a16:creationId xmlns:a16="http://schemas.microsoft.com/office/drawing/2014/main" id="{396F29E4-E3F2-4816-9A8B-AB021345B15C}"/>
              </a:ext>
            </a:extLst>
          </p:cNvPr>
          <p:cNvSpPr/>
          <p:nvPr/>
        </p:nvSpPr>
        <p:spPr>
          <a:xfrm>
            <a:off x="514436" y="2566509"/>
            <a:ext cx="1676228" cy="523220"/>
          </a:xfrm>
          <a:prstGeom prst="rect">
            <a:avLst/>
          </a:prstGeom>
        </p:spPr>
        <p:txBody>
          <a:bodyPr wrap="none">
            <a:spAutoFit/>
          </a:bodyPr>
          <a:lstStyle/>
          <a:p>
            <a:pPr lvl="0"/>
            <a:r>
              <a:rPr lang="en-US" sz="2800" b="1" dirty="0">
                <a:solidFill>
                  <a:srgbClr val="FFFF00"/>
                </a:solidFill>
              </a:rPr>
              <a:t>PLATYPUS</a:t>
            </a:r>
          </a:p>
        </p:txBody>
      </p:sp>
    </p:spTree>
    <p:extLst>
      <p:ext uri="{BB962C8B-B14F-4D97-AF65-F5344CB8AC3E}">
        <p14:creationId xmlns:p14="http://schemas.microsoft.com/office/powerpoint/2010/main" val="1323044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crush"/>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1000"/>
                                        <p:tgtEl>
                                          <p:spTgt spid="5"/>
                                        </p:tgtEl>
                                      </p:cBhvr>
                                    </p:animEffect>
                                  </p:childTnLst>
                                </p:cTn>
                              </p:par>
                            </p:childTnLst>
                          </p:cTn>
                        </p:par>
                        <p:par>
                          <p:cTn id="8" fill="hold">
                            <p:stCondLst>
                              <p:cond delay="6000"/>
                            </p:stCondLst>
                            <p:childTnLst>
                              <p:par>
                                <p:cTn id="9" presetID="2" presetClass="entr" presetSubtype="6" fill="hold" grpId="0" nodeType="afterEffect">
                                  <p:stCondLst>
                                    <p:cond delay="2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9000"/>
                            </p:stCondLst>
                            <p:childTnLst>
                              <p:par>
                                <p:cTn id="14" presetID="31" presetClass="entr" presetSubtype="0" fill="hold" grpId="0" nodeType="afterEffect">
                                  <p:stCondLst>
                                    <p:cond delay="200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TotalTime>
  <Words>1393</Words>
  <Application>Microsoft Office PowerPoint</Application>
  <PresentationFormat>Widescreen</PresentationFormat>
  <Paragraphs>68</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Animals with unusual features</dc:title>
  <dc:creator>Steven Murov</dc:creator>
  <cp:keywords>unusual animals</cp:keywords>
  <cp:lastModifiedBy>Steven Murov</cp:lastModifiedBy>
  <cp:revision>61</cp:revision>
  <dcterms:created xsi:type="dcterms:W3CDTF">2019-12-25T17:10:31Z</dcterms:created>
  <dcterms:modified xsi:type="dcterms:W3CDTF">2019-12-30T23:47:05Z</dcterms:modified>
  <cp:category>animals, unusual features</cp:category>
</cp:coreProperties>
</file>