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78" r:id="rId5"/>
    <p:sldId id="264" r:id="rId6"/>
    <p:sldId id="282" r:id="rId7"/>
    <p:sldId id="263" r:id="rId8"/>
    <p:sldId id="268" r:id="rId9"/>
    <p:sldId id="272" r:id="rId10"/>
    <p:sldId id="259" r:id="rId11"/>
    <p:sldId id="261" r:id="rId12"/>
    <p:sldId id="262" r:id="rId13"/>
    <p:sldId id="283" r:id="rId14"/>
    <p:sldId id="285" r:id="rId15"/>
    <p:sldId id="276" r:id="rId16"/>
    <p:sldId id="270" r:id="rId17"/>
    <p:sldId id="267" r:id="rId18"/>
    <p:sldId id="287" r:id="rId19"/>
    <p:sldId id="286" r:id="rId20"/>
    <p:sldId id="271" r:id="rId21"/>
    <p:sldId id="274" r:id="rId22"/>
    <p:sldId id="273" r:id="rId23"/>
    <p:sldId id="284" r:id="rId24"/>
    <p:sldId id="275" r:id="rId25"/>
    <p:sldId id="288" r:id="rId26"/>
    <p:sldId id="260"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0C179-6685-42C7-A9E5-A8E29C2676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860D87-A259-4872-8D10-D936FC3F4C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190984-A01E-46A2-B977-1E744172E335}"/>
              </a:ext>
            </a:extLst>
          </p:cNvPr>
          <p:cNvSpPr>
            <a:spLocks noGrp="1"/>
          </p:cNvSpPr>
          <p:nvPr>
            <p:ph type="dt" sz="half" idx="10"/>
          </p:nvPr>
        </p:nvSpPr>
        <p:spPr/>
        <p:txBody>
          <a:bodyPr/>
          <a:lstStyle/>
          <a:p>
            <a:fld id="{531EC266-2E88-4EBF-BC54-0753D70DC4C9}" type="datetimeFigureOut">
              <a:rPr lang="en-US" smtClean="0"/>
              <a:t>11/1/2021</a:t>
            </a:fld>
            <a:endParaRPr lang="en-US"/>
          </a:p>
        </p:txBody>
      </p:sp>
      <p:sp>
        <p:nvSpPr>
          <p:cNvPr id="5" name="Footer Placeholder 4">
            <a:extLst>
              <a:ext uri="{FF2B5EF4-FFF2-40B4-BE49-F238E27FC236}">
                <a16:creationId xmlns:a16="http://schemas.microsoft.com/office/drawing/2014/main" id="{76E07715-6E1D-496A-A92D-8CF51292E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F1C554-3A95-485D-978D-1844ABC294A1}"/>
              </a:ext>
            </a:extLst>
          </p:cNvPr>
          <p:cNvSpPr>
            <a:spLocks noGrp="1"/>
          </p:cNvSpPr>
          <p:nvPr>
            <p:ph type="sldNum" sz="quarter" idx="12"/>
          </p:nvPr>
        </p:nvSpPr>
        <p:spPr/>
        <p:txBody>
          <a:bodyPr/>
          <a:lstStyle/>
          <a:p>
            <a:fld id="{5819BA25-E467-48BA-916D-CC73C3B273B3}" type="slidenum">
              <a:rPr lang="en-US" smtClean="0"/>
              <a:t>‹#›</a:t>
            </a:fld>
            <a:endParaRPr lang="en-US"/>
          </a:p>
        </p:txBody>
      </p:sp>
    </p:spTree>
    <p:extLst>
      <p:ext uri="{BB962C8B-B14F-4D97-AF65-F5344CB8AC3E}">
        <p14:creationId xmlns:p14="http://schemas.microsoft.com/office/powerpoint/2010/main" val="380632193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7305-02E2-40E1-AE83-49A4524CA5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64CBEE-7FFF-4D38-924E-CC4B45FE98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462FD-518D-46F0-B2A2-C476829864A5}"/>
              </a:ext>
            </a:extLst>
          </p:cNvPr>
          <p:cNvSpPr>
            <a:spLocks noGrp="1"/>
          </p:cNvSpPr>
          <p:nvPr>
            <p:ph type="dt" sz="half" idx="10"/>
          </p:nvPr>
        </p:nvSpPr>
        <p:spPr/>
        <p:txBody>
          <a:bodyPr/>
          <a:lstStyle/>
          <a:p>
            <a:fld id="{531EC266-2E88-4EBF-BC54-0753D70DC4C9}" type="datetimeFigureOut">
              <a:rPr lang="en-US" smtClean="0"/>
              <a:t>11/1/2021</a:t>
            </a:fld>
            <a:endParaRPr lang="en-US"/>
          </a:p>
        </p:txBody>
      </p:sp>
      <p:sp>
        <p:nvSpPr>
          <p:cNvPr id="5" name="Footer Placeholder 4">
            <a:extLst>
              <a:ext uri="{FF2B5EF4-FFF2-40B4-BE49-F238E27FC236}">
                <a16:creationId xmlns:a16="http://schemas.microsoft.com/office/drawing/2014/main" id="{76DF904A-4DDC-4C7A-93AF-93967AB1E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94D92-474D-40CB-A7C0-225DB5CEEA7B}"/>
              </a:ext>
            </a:extLst>
          </p:cNvPr>
          <p:cNvSpPr>
            <a:spLocks noGrp="1"/>
          </p:cNvSpPr>
          <p:nvPr>
            <p:ph type="sldNum" sz="quarter" idx="12"/>
          </p:nvPr>
        </p:nvSpPr>
        <p:spPr/>
        <p:txBody>
          <a:bodyPr/>
          <a:lstStyle/>
          <a:p>
            <a:fld id="{5819BA25-E467-48BA-916D-CC73C3B273B3}" type="slidenum">
              <a:rPr lang="en-US" smtClean="0"/>
              <a:t>‹#›</a:t>
            </a:fld>
            <a:endParaRPr lang="en-US"/>
          </a:p>
        </p:txBody>
      </p:sp>
    </p:spTree>
    <p:extLst>
      <p:ext uri="{BB962C8B-B14F-4D97-AF65-F5344CB8AC3E}">
        <p14:creationId xmlns:p14="http://schemas.microsoft.com/office/powerpoint/2010/main" val="126041581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D59AC-5530-4C3F-AFEA-14201F1AF4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EBDF1A-1F82-497E-B564-7ECF5DEFFB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37575-5D3E-403E-8BBE-96EA11E882E5}"/>
              </a:ext>
            </a:extLst>
          </p:cNvPr>
          <p:cNvSpPr>
            <a:spLocks noGrp="1"/>
          </p:cNvSpPr>
          <p:nvPr>
            <p:ph type="dt" sz="half" idx="10"/>
          </p:nvPr>
        </p:nvSpPr>
        <p:spPr/>
        <p:txBody>
          <a:bodyPr/>
          <a:lstStyle/>
          <a:p>
            <a:fld id="{531EC266-2E88-4EBF-BC54-0753D70DC4C9}" type="datetimeFigureOut">
              <a:rPr lang="en-US" smtClean="0"/>
              <a:t>11/1/2021</a:t>
            </a:fld>
            <a:endParaRPr lang="en-US"/>
          </a:p>
        </p:txBody>
      </p:sp>
      <p:sp>
        <p:nvSpPr>
          <p:cNvPr id="5" name="Footer Placeholder 4">
            <a:extLst>
              <a:ext uri="{FF2B5EF4-FFF2-40B4-BE49-F238E27FC236}">
                <a16:creationId xmlns:a16="http://schemas.microsoft.com/office/drawing/2014/main" id="{55F777EE-77AC-4BF8-840A-74E24A4B7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09054-6F9D-4D89-A5F8-8C1A91E84C63}"/>
              </a:ext>
            </a:extLst>
          </p:cNvPr>
          <p:cNvSpPr>
            <a:spLocks noGrp="1"/>
          </p:cNvSpPr>
          <p:nvPr>
            <p:ph type="sldNum" sz="quarter" idx="12"/>
          </p:nvPr>
        </p:nvSpPr>
        <p:spPr/>
        <p:txBody>
          <a:bodyPr/>
          <a:lstStyle/>
          <a:p>
            <a:fld id="{5819BA25-E467-48BA-916D-CC73C3B273B3}" type="slidenum">
              <a:rPr lang="en-US" smtClean="0"/>
              <a:t>‹#›</a:t>
            </a:fld>
            <a:endParaRPr lang="en-US"/>
          </a:p>
        </p:txBody>
      </p:sp>
    </p:spTree>
    <p:extLst>
      <p:ext uri="{BB962C8B-B14F-4D97-AF65-F5344CB8AC3E}">
        <p14:creationId xmlns:p14="http://schemas.microsoft.com/office/powerpoint/2010/main" val="122172511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4417-6135-4CCB-BB9B-EF8292B6B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730EE2-DE0D-4B60-94BD-AAE8B3DDD0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6958C-BD18-4E59-8DA0-032066ECA89C}"/>
              </a:ext>
            </a:extLst>
          </p:cNvPr>
          <p:cNvSpPr>
            <a:spLocks noGrp="1"/>
          </p:cNvSpPr>
          <p:nvPr>
            <p:ph type="dt" sz="half" idx="10"/>
          </p:nvPr>
        </p:nvSpPr>
        <p:spPr/>
        <p:txBody>
          <a:bodyPr/>
          <a:lstStyle/>
          <a:p>
            <a:fld id="{531EC266-2E88-4EBF-BC54-0753D70DC4C9}" type="datetimeFigureOut">
              <a:rPr lang="en-US" smtClean="0"/>
              <a:t>11/1/2021</a:t>
            </a:fld>
            <a:endParaRPr lang="en-US"/>
          </a:p>
        </p:txBody>
      </p:sp>
      <p:sp>
        <p:nvSpPr>
          <p:cNvPr id="5" name="Footer Placeholder 4">
            <a:extLst>
              <a:ext uri="{FF2B5EF4-FFF2-40B4-BE49-F238E27FC236}">
                <a16:creationId xmlns:a16="http://schemas.microsoft.com/office/drawing/2014/main" id="{C8F19934-5210-4944-99EB-50AA9961A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B6971-15CC-437F-AD15-90073183EBE0}"/>
              </a:ext>
            </a:extLst>
          </p:cNvPr>
          <p:cNvSpPr>
            <a:spLocks noGrp="1"/>
          </p:cNvSpPr>
          <p:nvPr>
            <p:ph type="sldNum" sz="quarter" idx="12"/>
          </p:nvPr>
        </p:nvSpPr>
        <p:spPr/>
        <p:txBody>
          <a:bodyPr/>
          <a:lstStyle/>
          <a:p>
            <a:fld id="{5819BA25-E467-48BA-916D-CC73C3B273B3}" type="slidenum">
              <a:rPr lang="en-US" smtClean="0"/>
              <a:t>‹#›</a:t>
            </a:fld>
            <a:endParaRPr lang="en-US"/>
          </a:p>
        </p:txBody>
      </p:sp>
    </p:spTree>
    <p:extLst>
      <p:ext uri="{BB962C8B-B14F-4D97-AF65-F5344CB8AC3E}">
        <p14:creationId xmlns:p14="http://schemas.microsoft.com/office/powerpoint/2010/main" val="259683424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51E8-FE8E-4420-8DEF-6BEA7A51DF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38DE91-B780-4C45-8D3C-A2B5FD704C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E0AAF1-B4CB-4E45-8485-988371AB9E7A}"/>
              </a:ext>
            </a:extLst>
          </p:cNvPr>
          <p:cNvSpPr>
            <a:spLocks noGrp="1"/>
          </p:cNvSpPr>
          <p:nvPr>
            <p:ph type="dt" sz="half" idx="10"/>
          </p:nvPr>
        </p:nvSpPr>
        <p:spPr/>
        <p:txBody>
          <a:bodyPr/>
          <a:lstStyle/>
          <a:p>
            <a:fld id="{531EC266-2E88-4EBF-BC54-0753D70DC4C9}" type="datetimeFigureOut">
              <a:rPr lang="en-US" smtClean="0"/>
              <a:t>11/1/2021</a:t>
            </a:fld>
            <a:endParaRPr lang="en-US"/>
          </a:p>
        </p:txBody>
      </p:sp>
      <p:sp>
        <p:nvSpPr>
          <p:cNvPr id="5" name="Footer Placeholder 4">
            <a:extLst>
              <a:ext uri="{FF2B5EF4-FFF2-40B4-BE49-F238E27FC236}">
                <a16:creationId xmlns:a16="http://schemas.microsoft.com/office/drawing/2014/main" id="{1729A7DF-6484-4C96-8830-C50E44503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E140D-CB8F-4A42-938C-06BA53BA8CE3}"/>
              </a:ext>
            </a:extLst>
          </p:cNvPr>
          <p:cNvSpPr>
            <a:spLocks noGrp="1"/>
          </p:cNvSpPr>
          <p:nvPr>
            <p:ph type="sldNum" sz="quarter" idx="12"/>
          </p:nvPr>
        </p:nvSpPr>
        <p:spPr/>
        <p:txBody>
          <a:bodyPr/>
          <a:lstStyle/>
          <a:p>
            <a:fld id="{5819BA25-E467-48BA-916D-CC73C3B273B3}" type="slidenum">
              <a:rPr lang="en-US" smtClean="0"/>
              <a:t>‹#›</a:t>
            </a:fld>
            <a:endParaRPr lang="en-US"/>
          </a:p>
        </p:txBody>
      </p:sp>
    </p:spTree>
    <p:extLst>
      <p:ext uri="{BB962C8B-B14F-4D97-AF65-F5344CB8AC3E}">
        <p14:creationId xmlns:p14="http://schemas.microsoft.com/office/powerpoint/2010/main" val="422887566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E655-C254-4476-8F1A-46AE5E6925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AB2FAE-E144-4EAD-B2EB-222794A97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2BF601-FF91-4D4B-AF74-FE45EAA300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F66D5-87A9-40F0-A18E-2F8F7501CFBC}"/>
              </a:ext>
            </a:extLst>
          </p:cNvPr>
          <p:cNvSpPr>
            <a:spLocks noGrp="1"/>
          </p:cNvSpPr>
          <p:nvPr>
            <p:ph type="dt" sz="half" idx="10"/>
          </p:nvPr>
        </p:nvSpPr>
        <p:spPr/>
        <p:txBody>
          <a:bodyPr/>
          <a:lstStyle/>
          <a:p>
            <a:fld id="{531EC266-2E88-4EBF-BC54-0753D70DC4C9}" type="datetimeFigureOut">
              <a:rPr lang="en-US" smtClean="0"/>
              <a:t>11/1/2021</a:t>
            </a:fld>
            <a:endParaRPr lang="en-US"/>
          </a:p>
        </p:txBody>
      </p:sp>
      <p:sp>
        <p:nvSpPr>
          <p:cNvPr id="6" name="Footer Placeholder 5">
            <a:extLst>
              <a:ext uri="{FF2B5EF4-FFF2-40B4-BE49-F238E27FC236}">
                <a16:creationId xmlns:a16="http://schemas.microsoft.com/office/drawing/2014/main" id="{08463A20-1A29-4877-97E4-FA31AC9C0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224BF2-E50B-4866-83E1-4FD2B9057DAB}"/>
              </a:ext>
            </a:extLst>
          </p:cNvPr>
          <p:cNvSpPr>
            <a:spLocks noGrp="1"/>
          </p:cNvSpPr>
          <p:nvPr>
            <p:ph type="sldNum" sz="quarter" idx="12"/>
          </p:nvPr>
        </p:nvSpPr>
        <p:spPr/>
        <p:txBody>
          <a:bodyPr/>
          <a:lstStyle/>
          <a:p>
            <a:fld id="{5819BA25-E467-48BA-916D-CC73C3B273B3}" type="slidenum">
              <a:rPr lang="en-US" smtClean="0"/>
              <a:t>‹#›</a:t>
            </a:fld>
            <a:endParaRPr lang="en-US"/>
          </a:p>
        </p:txBody>
      </p:sp>
    </p:spTree>
    <p:extLst>
      <p:ext uri="{BB962C8B-B14F-4D97-AF65-F5344CB8AC3E}">
        <p14:creationId xmlns:p14="http://schemas.microsoft.com/office/powerpoint/2010/main" val="351525980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A6E2-341F-4809-ABDA-7738112160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4AA680-4AAD-4DBF-A200-B12CB54427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B703C0-88A6-45D3-9C2D-956EA52120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1BDB28-D2F7-47F8-A56E-1D14E9B305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40F329-E459-48B4-B2E0-7FE7A7E085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859FE-B131-4567-A1CF-5116C4884C5A}"/>
              </a:ext>
            </a:extLst>
          </p:cNvPr>
          <p:cNvSpPr>
            <a:spLocks noGrp="1"/>
          </p:cNvSpPr>
          <p:nvPr>
            <p:ph type="dt" sz="half" idx="10"/>
          </p:nvPr>
        </p:nvSpPr>
        <p:spPr/>
        <p:txBody>
          <a:bodyPr/>
          <a:lstStyle/>
          <a:p>
            <a:fld id="{531EC266-2E88-4EBF-BC54-0753D70DC4C9}" type="datetimeFigureOut">
              <a:rPr lang="en-US" smtClean="0"/>
              <a:t>11/1/2021</a:t>
            </a:fld>
            <a:endParaRPr lang="en-US"/>
          </a:p>
        </p:txBody>
      </p:sp>
      <p:sp>
        <p:nvSpPr>
          <p:cNvPr id="8" name="Footer Placeholder 7">
            <a:extLst>
              <a:ext uri="{FF2B5EF4-FFF2-40B4-BE49-F238E27FC236}">
                <a16:creationId xmlns:a16="http://schemas.microsoft.com/office/drawing/2014/main" id="{C4D4D507-0B24-4D7A-BBFB-419E39FAD0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B4D664-8929-4537-9E4D-00048F8F7EAD}"/>
              </a:ext>
            </a:extLst>
          </p:cNvPr>
          <p:cNvSpPr>
            <a:spLocks noGrp="1"/>
          </p:cNvSpPr>
          <p:nvPr>
            <p:ph type="sldNum" sz="quarter" idx="12"/>
          </p:nvPr>
        </p:nvSpPr>
        <p:spPr/>
        <p:txBody>
          <a:bodyPr/>
          <a:lstStyle/>
          <a:p>
            <a:fld id="{5819BA25-E467-48BA-916D-CC73C3B273B3}" type="slidenum">
              <a:rPr lang="en-US" smtClean="0"/>
              <a:t>‹#›</a:t>
            </a:fld>
            <a:endParaRPr lang="en-US"/>
          </a:p>
        </p:txBody>
      </p:sp>
    </p:spTree>
    <p:extLst>
      <p:ext uri="{BB962C8B-B14F-4D97-AF65-F5344CB8AC3E}">
        <p14:creationId xmlns:p14="http://schemas.microsoft.com/office/powerpoint/2010/main" val="23089763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3BA5B-7BA8-40D1-ABF8-62111F44C5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CD2C47-AF45-4A3C-B4F1-9826092D8EE2}"/>
              </a:ext>
            </a:extLst>
          </p:cNvPr>
          <p:cNvSpPr>
            <a:spLocks noGrp="1"/>
          </p:cNvSpPr>
          <p:nvPr>
            <p:ph type="dt" sz="half" idx="10"/>
          </p:nvPr>
        </p:nvSpPr>
        <p:spPr/>
        <p:txBody>
          <a:bodyPr/>
          <a:lstStyle/>
          <a:p>
            <a:fld id="{531EC266-2E88-4EBF-BC54-0753D70DC4C9}" type="datetimeFigureOut">
              <a:rPr lang="en-US" smtClean="0"/>
              <a:t>11/1/2021</a:t>
            </a:fld>
            <a:endParaRPr lang="en-US"/>
          </a:p>
        </p:txBody>
      </p:sp>
      <p:sp>
        <p:nvSpPr>
          <p:cNvPr id="4" name="Footer Placeholder 3">
            <a:extLst>
              <a:ext uri="{FF2B5EF4-FFF2-40B4-BE49-F238E27FC236}">
                <a16:creationId xmlns:a16="http://schemas.microsoft.com/office/drawing/2014/main" id="{0FF23C65-12F9-4A07-9A30-A92C506424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803DE0-0C9A-41D4-B39B-F12BB67506AA}"/>
              </a:ext>
            </a:extLst>
          </p:cNvPr>
          <p:cNvSpPr>
            <a:spLocks noGrp="1"/>
          </p:cNvSpPr>
          <p:nvPr>
            <p:ph type="sldNum" sz="quarter" idx="12"/>
          </p:nvPr>
        </p:nvSpPr>
        <p:spPr/>
        <p:txBody>
          <a:bodyPr/>
          <a:lstStyle/>
          <a:p>
            <a:fld id="{5819BA25-E467-48BA-916D-CC73C3B273B3}" type="slidenum">
              <a:rPr lang="en-US" smtClean="0"/>
              <a:t>‹#›</a:t>
            </a:fld>
            <a:endParaRPr lang="en-US"/>
          </a:p>
        </p:txBody>
      </p:sp>
    </p:spTree>
    <p:extLst>
      <p:ext uri="{BB962C8B-B14F-4D97-AF65-F5344CB8AC3E}">
        <p14:creationId xmlns:p14="http://schemas.microsoft.com/office/powerpoint/2010/main" val="230709434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203F6-F21D-4F71-A67C-4AD1F5FCE532}"/>
              </a:ext>
            </a:extLst>
          </p:cNvPr>
          <p:cNvSpPr>
            <a:spLocks noGrp="1"/>
          </p:cNvSpPr>
          <p:nvPr>
            <p:ph type="dt" sz="half" idx="10"/>
          </p:nvPr>
        </p:nvSpPr>
        <p:spPr/>
        <p:txBody>
          <a:bodyPr/>
          <a:lstStyle/>
          <a:p>
            <a:fld id="{531EC266-2E88-4EBF-BC54-0753D70DC4C9}" type="datetimeFigureOut">
              <a:rPr lang="en-US" smtClean="0"/>
              <a:t>11/1/2021</a:t>
            </a:fld>
            <a:endParaRPr lang="en-US"/>
          </a:p>
        </p:txBody>
      </p:sp>
      <p:sp>
        <p:nvSpPr>
          <p:cNvPr id="3" name="Footer Placeholder 2">
            <a:extLst>
              <a:ext uri="{FF2B5EF4-FFF2-40B4-BE49-F238E27FC236}">
                <a16:creationId xmlns:a16="http://schemas.microsoft.com/office/drawing/2014/main" id="{F93280D0-6BE6-4655-B0A7-C915567837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1BAAE9-084B-43E6-8FD7-4B846FB68B79}"/>
              </a:ext>
            </a:extLst>
          </p:cNvPr>
          <p:cNvSpPr>
            <a:spLocks noGrp="1"/>
          </p:cNvSpPr>
          <p:nvPr>
            <p:ph type="sldNum" sz="quarter" idx="12"/>
          </p:nvPr>
        </p:nvSpPr>
        <p:spPr/>
        <p:txBody>
          <a:bodyPr/>
          <a:lstStyle/>
          <a:p>
            <a:fld id="{5819BA25-E467-48BA-916D-CC73C3B273B3}" type="slidenum">
              <a:rPr lang="en-US" smtClean="0"/>
              <a:t>‹#›</a:t>
            </a:fld>
            <a:endParaRPr lang="en-US"/>
          </a:p>
        </p:txBody>
      </p:sp>
    </p:spTree>
    <p:extLst>
      <p:ext uri="{BB962C8B-B14F-4D97-AF65-F5344CB8AC3E}">
        <p14:creationId xmlns:p14="http://schemas.microsoft.com/office/powerpoint/2010/main" val="163995854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711E-9AA5-4461-A080-03BDD4D99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946F9D-7745-4345-B1DB-8D6754ABE3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287A21-22D7-4B59-8D6E-3994C73E3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17F441-F233-489E-9FD2-95C6A0069348}"/>
              </a:ext>
            </a:extLst>
          </p:cNvPr>
          <p:cNvSpPr>
            <a:spLocks noGrp="1"/>
          </p:cNvSpPr>
          <p:nvPr>
            <p:ph type="dt" sz="half" idx="10"/>
          </p:nvPr>
        </p:nvSpPr>
        <p:spPr/>
        <p:txBody>
          <a:bodyPr/>
          <a:lstStyle/>
          <a:p>
            <a:fld id="{531EC266-2E88-4EBF-BC54-0753D70DC4C9}" type="datetimeFigureOut">
              <a:rPr lang="en-US" smtClean="0"/>
              <a:t>11/1/2021</a:t>
            </a:fld>
            <a:endParaRPr lang="en-US"/>
          </a:p>
        </p:txBody>
      </p:sp>
      <p:sp>
        <p:nvSpPr>
          <p:cNvPr id="6" name="Footer Placeholder 5">
            <a:extLst>
              <a:ext uri="{FF2B5EF4-FFF2-40B4-BE49-F238E27FC236}">
                <a16:creationId xmlns:a16="http://schemas.microsoft.com/office/drawing/2014/main" id="{46498452-626A-4F79-AE56-7EDFA49D5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1CF424-352B-4B82-A445-FF49C2FFEB24}"/>
              </a:ext>
            </a:extLst>
          </p:cNvPr>
          <p:cNvSpPr>
            <a:spLocks noGrp="1"/>
          </p:cNvSpPr>
          <p:nvPr>
            <p:ph type="sldNum" sz="quarter" idx="12"/>
          </p:nvPr>
        </p:nvSpPr>
        <p:spPr/>
        <p:txBody>
          <a:bodyPr/>
          <a:lstStyle/>
          <a:p>
            <a:fld id="{5819BA25-E467-48BA-916D-CC73C3B273B3}" type="slidenum">
              <a:rPr lang="en-US" smtClean="0"/>
              <a:t>‹#›</a:t>
            </a:fld>
            <a:endParaRPr lang="en-US"/>
          </a:p>
        </p:txBody>
      </p:sp>
    </p:spTree>
    <p:extLst>
      <p:ext uri="{BB962C8B-B14F-4D97-AF65-F5344CB8AC3E}">
        <p14:creationId xmlns:p14="http://schemas.microsoft.com/office/powerpoint/2010/main" val="131144579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490A-64D6-4FFB-9DD1-BA4F8E73A3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FA3898-28D4-49D3-96E8-D6D80128B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E8F435-0155-4A54-BBCA-29167911A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8BF35-E043-4A31-AC52-E895F13F9E62}"/>
              </a:ext>
            </a:extLst>
          </p:cNvPr>
          <p:cNvSpPr>
            <a:spLocks noGrp="1"/>
          </p:cNvSpPr>
          <p:nvPr>
            <p:ph type="dt" sz="half" idx="10"/>
          </p:nvPr>
        </p:nvSpPr>
        <p:spPr/>
        <p:txBody>
          <a:bodyPr/>
          <a:lstStyle/>
          <a:p>
            <a:fld id="{531EC266-2E88-4EBF-BC54-0753D70DC4C9}" type="datetimeFigureOut">
              <a:rPr lang="en-US" smtClean="0"/>
              <a:t>11/1/2021</a:t>
            </a:fld>
            <a:endParaRPr lang="en-US"/>
          </a:p>
        </p:txBody>
      </p:sp>
      <p:sp>
        <p:nvSpPr>
          <p:cNvPr id="6" name="Footer Placeholder 5">
            <a:extLst>
              <a:ext uri="{FF2B5EF4-FFF2-40B4-BE49-F238E27FC236}">
                <a16:creationId xmlns:a16="http://schemas.microsoft.com/office/drawing/2014/main" id="{EDFC4EB5-6A54-4653-BBFD-6B509E41F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457932-C5BC-4725-8C5B-579420F5264F}"/>
              </a:ext>
            </a:extLst>
          </p:cNvPr>
          <p:cNvSpPr>
            <a:spLocks noGrp="1"/>
          </p:cNvSpPr>
          <p:nvPr>
            <p:ph type="sldNum" sz="quarter" idx="12"/>
          </p:nvPr>
        </p:nvSpPr>
        <p:spPr/>
        <p:txBody>
          <a:bodyPr/>
          <a:lstStyle/>
          <a:p>
            <a:fld id="{5819BA25-E467-48BA-916D-CC73C3B273B3}" type="slidenum">
              <a:rPr lang="en-US" smtClean="0"/>
              <a:t>‹#›</a:t>
            </a:fld>
            <a:endParaRPr lang="en-US"/>
          </a:p>
        </p:txBody>
      </p:sp>
    </p:spTree>
    <p:extLst>
      <p:ext uri="{BB962C8B-B14F-4D97-AF65-F5344CB8AC3E}">
        <p14:creationId xmlns:p14="http://schemas.microsoft.com/office/powerpoint/2010/main" val="262849822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7D90A-305C-4696-8468-27EAB8306D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72D268-2727-469A-B7CE-99F833704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D1B07-3FC3-47AF-96F7-6A980E9322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1EC266-2E88-4EBF-BC54-0753D70DC4C9}" type="datetimeFigureOut">
              <a:rPr lang="en-US" smtClean="0"/>
              <a:t>11/1/2021</a:t>
            </a:fld>
            <a:endParaRPr lang="en-US"/>
          </a:p>
        </p:txBody>
      </p:sp>
      <p:sp>
        <p:nvSpPr>
          <p:cNvPr id="5" name="Footer Placeholder 4">
            <a:extLst>
              <a:ext uri="{FF2B5EF4-FFF2-40B4-BE49-F238E27FC236}">
                <a16:creationId xmlns:a16="http://schemas.microsoft.com/office/drawing/2014/main" id="{E47C2FD3-D280-4066-8D19-8A2AD7FC3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E66CC5-2CB2-4AD9-A866-F6D8B3A95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9BA25-E467-48BA-916D-CC73C3B273B3}" type="slidenum">
              <a:rPr lang="en-US" smtClean="0"/>
              <a:t>‹#›</a:t>
            </a:fld>
            <a:endParaRPr lang="en-US"/>
          </a:p>
        </p:txBody>
      </p:sp>
    </p:spTree>
    <p:extLst>
      <p:ext uri="{BB962C8B-B14F-4D97-AF65-F5344CB8AC3E}">
        <p14:creationId xmlns:p14="http://schemas.microsoft.com/office/powerpoint/2010/main" val="587418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foyr.com/learn/wonders-of-the-world-architectural-marvels/" TargetMode="External"/><Relationship Id="rId7" Type="http://schemas.openxmlformats.org/officeDocument/2006/relationships/image" Target="../media/image1.png"/><Relationship Id="rId2" Type="http://schemas.openxmlformats.org/officeDocument/2006/relationships/hyperlink" Target="https://rationalwiki.org/wiki/Essay:Greatest_achievements_of_human_history" TargetMode="External"/><Relationship Id="rId1" Type="http://schemas.openxmlformats.org/officeDocument/2006/relationships/slideLayout" Target="../slideLayouts/slideLayout7.xml"/><Relationship Id="rId6" Type="http://schemas.openxmlformats.org/officeDocument/2006/relationships/hyperlink" Target="http://murov.info/archmod.pptx" TargetMode="External"/><Relationship Id="rId5" Type="http://schemas.openxmlformats.org/officeDocument/2006/relationships/hyperlink" Target="http://www.travelstart.co.za/blog/20-must-see-architectural-wonders-of-the-modern-world/" TargetMode="External"/><Relationship Id="rId4" Type="http://schemas.openxmlformats.org/officeDocument/2006/relationships/hyperlink" Target="https://www.thediscoverer.com/blog/25-architectural-wonders-you-have-to-see-once/XvHyVpKgiwAG5ap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murov.info/triviachallenges.htm" TargetMode="External"/><Relationship Id="rId7" Type="http://schemas.openxmlformats.org/officeDocument/2006/relationships/hyperlink" Target="http://murov.info/archmod.pptx" TargetMode="External"/><Relationship Id="rId2" Type="http://schemas.openxmlformats.org/officeDocument/2006/relationships/hyperlink" Target="http://murov.info/" TargetMode="Externa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hyperlink" Target="http://murov.info/PPTPreshows.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441935-8EEB-40D4-B5DD-8E253126E8A4}"/>
              </a:ext>
            </a:extLst>
          </p:cNvPr>
          <p:cNvSpPr txBox="1"/>
          <p:nvPr/>
        </p:nvSpPr>
        <p:spPr>
          <a:xfrm>
            <a:off x="500028" y="128170"/>
            <a:ext cx="10551863" cy="1107996"/>
          </a:xfrm>
          <a:prstGeom prst="rect">
            <a:avLst/>
          </a:prstGeom>
          <a:noFill/>
        </p:spPr>
        <p:txBody>
          <a:bodyPr wrap="none" rtlCol="0">
            <a:spAutoFit/>
          </a:bodyPr>
          <a:lstStyle/>
          <a:p>
            <a:r>
              <a:rPr lang="en-US" sz="6600" b="1" dirty="0"/>
              <a:t>WONDERS OF ARCHITECTURE</a:t>
            </a:r>
          </a:p>
        </p:txBody>
      </p:sp>
      <p:sp>
        <p:nvSpPr>
          <p:cNvPr id="7" name="TextBox 6">
            <a:extLst>
              <a:ext uri="{FF2B5EF4-FFF2-40B4-BE49-F238E27FC236}">
                <a16:creationId xmlns:a16="http://schemas.microsoft.com/office/drawing/2014/main" id="{385D6B94-4AE9-4871-8E93-B88F377D03C8}"/>
              </a:ext>
            </a:extLst>
          </p:cNvPr>
          <p:cNvSpPr txBox="1"/>
          <p:nvPr/>
        </p:nvSpPr>
        <p:spPr>
          <a:xfrm>
            <a:off x="185737" y="5380672"/>
            <a:ext cx="10505276" cy="1477328"/>
          </a:xfrm>
          <a:prstGeom prst="rect">
            <a:avLst/>
          </a:prstGeom>
          <a:noFill/>
        </p:spPr>
        <p:txBody>
          <a:bodyPr wrap="square">
            <a:spAutoFit/>
          </a:bodyPr>
          <a:lstStyle/>
          <a:p>
            <a:r>
              <a:rPr lang="en-US" b="1" dirty="0">
                <a:solidFill>
                  <a:schemeClr val="tx1">
                    <a:lumMod val="95000"/>
                    <a:lumOff val="5000"/>
                  </a:schemeClr>
                </a:solidFill>
              </a:rPr>
              <a:t>For some web sites used for selection of the treasures, please visit:</a:t>
            </a:r>
            <a:endParaRPr lang="en-US" b="1" dirty="0">
              <a:solidFill>
                <a:schemeClr val="tx1">
                  <a:lumMod val="95000"/>
                  <a:lumOff val="5000"/>
                </a:schemeClr>
              </a:solidFill>
              <a:hlinkClick r:id="rId2">
                <a:extLst>
                  <a:ext uri="{A12FA001-AC4F-418D-AE19-62706E023703}">
                    <ahyp:hlinkClr xmlns:ahyp="http://schemas.microsoft.com/office/drawing/2018/hyperlinkcolor" val="tx"/>
                  </a:ext>
                </a:extLst>
              </a:hlinkClick>
            </a:endParaRPr>
          </a:p>
          <a:p>
            <a:r>
              <a:rPr lang="en-US" b="1" dirty="0">
                <a:solidFill>
                  <a:srgbClr val="0563C1"/>
                </a:solidFill>
                <a:hlinkClick r:id="rId2">
                  <a:extLst>
                    <a:ext uri="{A12FA001-AC4F-418D-AE19-62706E023703}">
                      <ahyp:hlinkClr xmlns:ahyp="http://schemas.microsoft.com/office/drawing/2018/hyperlinkcolor" val="tx"/>
                    </a:ext>
                  </a:extLst>
                </a:hlinkClick>
              </a:rPr>
              <a:t>https://rationalwiki.org/wiki/Essay:Greatest_achievements_of_human_history</a:t>
            </a:r>
            <a:endParaRPr lang="en-US" b="1" dirty="0"/>
          </a:p>
          <a:p>
            <a:r>
              <a:rPr lang="en-US" b="1" dirty="0">
                <a:hlinkClick r:id="rId3"/>
              </a:rPr>
              <a:t>https://foyr.com/learn/wonders-of-the-world-architectural-marvels/</a:t>
            </a:r>
            <a:r>
              <a:rPr lang="en-US" b="1" dirty="0"/>
              <a:t> </a:t>
            </a:r>
          </a:p>
          <a:p>
            <a:r>
              <a:rPr lang="en-US" b="1" dirty="0">
                <a:hlinkClick r:id="rId4"/>
              </a:rPr>
              <a:t>https://www.thediscoverer.com/blog/25-architectural-wonders-you-have-to-see-once/XvHyVpKgiwAG5apY</a:t>
            </a:r>
            <a:endParaRPr lang="en-US" b="1" dirty="0"/>
          </a:p>
          <a:p>
            <a:r>
              <a:rPr lang="en-US" b="1" dirty="0">
                <a:hlinkClick r:id="rId5"/>
              </a:rPr>
              <a:t>http://www.travelstart.co.za/blog/20-must-see-architectural-wonders-of-the-modern-world/</a:t>
            </a:r>
            <a:r>
              <a:rPr lang="en-US" b="1" dirty="0"/>
              <a:t> </a:t>
            </a:r>
          </a:p>
        </p:txBody>
      </p:sp>
      <p:sp>
        <p:nvSpPr>
          <p:cNvPr id="8" name="TextBox 7">
            <a:extLst>
              <a:ext uri="{FF2B5EF4-FFF2-40B4-BE49-F238E27FC236}">
                <a16:creationId xmlns:a16="http://schemas.microsoft.com/office/drawing/2014/main" id="{16FE65DE-DE2A-4F1C-97B2-526D660B56FC}"/>
              </a:ext>
            </a:extLst>
          </p:cNvPr>
          <p:cNvSpPr txBox="1"/>
          <p:nvPr/>
        </p:nvSpPr>
        <p:spPr>
          <a:xfrm>
            <a:off x="500028" y="1022445"/>
            <a:ext cx="11401460" cy="3416320"/>
          </a:xfrm>
          <a:prstGeom prst="rect">
            <a:avLst/>
          </a:prstGeom>
          <a:noFill/>
        </p:spPr>
        <p:txBody>
          <a:bodyPr wrap="square" rtlCol="0">
            <a:spAutoFit/>
          </a:bodyPr>
          <a:lstStyle/>
          <a:p>
            <a:r>
              <a:rPr lang="en-US" sz="2400" b="1" dirty="0"/>
              <a:t>Each of the slides that follows contains an image or images of an architectural treasure.  Selection has been subjective.  The treasures appear in the chronological order of construction dates.  All treasures here were built prior to the industrial revolution.  For an accompanying slide presentation on architectural wonders built since the beginning of the industrial revolution, please visit: </a:t>
            </a:r>
          </a:p>
          <a:p>
            <a:r>
              <a:rPr lang="en-US" sz="2400" b="1" dirty="0">
                <a:hlinkClick r:id="rId6"/>
              </a:rPr>
              <a:t>http://murov.info/archmod.pptx</a:t>
            </a:r>
            <a:r>
              <a:rPr lang="en-US" sz="2400" b="1" dirty="0"/>
              <a:t>  </a:t>
            </a:r>
          </a:p>
          <a:p>
            <a:endParaRPr lang="en-US" sz="2400" b="1" dirty="0"/>
          </a:p>
          <a:p>
            <a:r>
              <a:rPr lang="en-US" sz="2400" b="1" u="sng" dirty="0">
                <a:highlight>
                  <a:srgbClr val="FFFF00"/>
                </a:highlight>
              </a:rPr>
              <a:t>For each slide, name the treasure, its location</a:t>
            </a:r>
          </a:p>
          <a:p>
            <a:r>
              <a:rPr lang="en-US" sz="2400" b="1" u="sng" dirty="0">
                <a:highlight>
                  <a:srgbClr val="FFFF00"/>
                </a:highlight>
              </a:rPr>
              <a:t>and the approximate year of construction.</a:t>
            </a:r>
          </a:p>
        </p:txBody>
      </p:sp>
      <p:pic>
        <p:nvPicPr>
          <p:cNvPr id="2" name="Picture 1">
            <a:extLst>
              <a:ext uri="{FF2B5EF4-FFF2-40B4-BE49-F238E27FC236}">
                <a16:creationId xmlns:a16="http://schemas.microsoft.com/office/drawing/2014/main" id="{FC0B8237-4BF5-473C-AED3-CDF0CE4F20B2}"/>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rcRect l="20800" t="4415" b="36497"/>
          <a:stretch/>
        </p:blipFill>
        <p:spPr>
          <a:xfrm>
            <a:off x="6550406" y="2606632"/>
            <a:ext cx="5455858" cy="2879768"/>
          </a:xfrm>
          <a:prstGeom prst="rect">
            <a:avLst/>
          </a:prstGeom>
        </p:spPr>
      </p:pic>
    </p:spTree>
    <p:extLst>
      <p:ext uri="{BB962C8B-B14F-4D97-AF65-F5344CB8AC3E}">
        <p14:creationId xmlns:p14="http://schemas.microsoft.com/office/powerpoint/2010/main" val="511225600"/>
      </p:ext>
    </p:extLst>
  </p:cSld>
  <p:clrMapOvr>
    <a:masterClrMapping/>
  </p:clrMapOvr>
  <mc:AlternateContent xmlns:mc="http://schemas.openxmlformats.org/markup-compatibility/2006">
    <mc:Choice xmlns:p14="http://schemas.microsoft.com/office/powerpoint/2010/main" Requires="p14">
      <p:transition spd="slow" p14:dur="2000" advTm="23000"/>
    </mc:Choice>
    <mc:Fallback>
      <p:transition spd="slow" advTm="2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275F07-1ACA-48C1-8219-6ECDABE150DC}"/>
              </a:ext>
            </a:extLst>
          </p:cNvPr>
          <p:cNvPicPr>
            <a:picLocks noChangeAspect="1"/>
          </p:cNvPicPr>
          <p:nvPr/>
        </p:nvPicPr>
        <p:blipFill>
          <a:blip r:embed="rId2"/>
          <a:stretch>
            <a:fillRect/>
          </a:stretch>
        </p:blipFill>
        <p:spPr>
          <a:xfrm>
            <a:off x="72869" y="106680"/>
            <a:ext cx="5851369" cy="3893820"/>
          </a:xfrm>
          <a:prstGeom prst="rect">
            <a:avLst/>
          </a:prstGeom>
        </p:spPr>
      </p:pic>
      <p:pic>
        <p:nvPicPr>
          <p:cNvPr id="3" name="Picture 2">
            <a:extLst>
              <a:ext uri="{FF2B5EF4-FFF2-40B4-BE49-F238E27FC236}">
                <a16:creationId xmlns:a16="http://schemas.microsoft.com/office/drawing/2014/main" id="{11F0BE0F-55B6-4E7B-8E51-CC5C004454D0}"/>
              </a:ext>
            </a:extLst>
          </p:cNvPr>
          <p:cNvPicPr>
            <a:picLocks noChangeAspect="1"/>
          </p:cNvPicPr>
          <p:nvPr/>
        </p:nvPicPr>
        <p:blipFill>
          <a:blip r:embed="rId3"/>
          <a:stretch>
            <a:fillRect/>
          </a:stretch>
        </p:blipFill>
        <p:spPr>
          <a:xfrm>
            <a:off x="6215062" y="106680"/>
            <a:ext cx="5840731" cy="3893820"/>
          </a:xfrm>
          <a:prstGeom prst="rect">
            <a:avLst/>
          </a:prstGeom>
        </p:spPr>
      </p:pic>
      <p:sp>
        <p:nvSpPr>
          <p:cNvPr id="5" name="TextBox 4">
            <a:extLst>
              <a:ext uri="{FF2B5EF4-FFF2-40B4-BE49-F238E27FC236}">
                <a16:creationId xmlns:a16="http://schemas.microsoft.com/office/drawing/2014/main" id="{38CC2383-D120-474F-A793-2DAFFFC5DB2E}"/>
              </a:ext>
            </a:extLst>
          </p:cNvPr>
          <p:cNvSpPr txBox="1"/>
          <p:nvPr/>
        </p:nvSpPr>
        <p:spPr>
          <a:xfrm>
            <a:off x="1875720" y="4570214"/>
            <a:ext cx="6811079" cy="1077218"/>
          </a:xfrm>
          <a:prstGeom prst="rect">
            <a:avLst/>
          </a:prstGeom>
          <a:noFill/>
        </p:spPr>
        <p:txBody>
          <a:bodyPr wrap="square">
            <a:spAutoFit/>
          </a:bodyPr>
          <a:lstStyle/>
          <a:p>
            <a:r>
              <a:rPr lang="en-US" sz="3200" b="1" dirty="0"/>
              <a:t>Colosseum, Rome, Italy</a:t>
            </a:r>
          </a:p>
          <a:p>
            <a:r>
              <a:rPr lang="en-US" sz="3200" b="1" dirty="0"/>
              <a:t>Built in: AD 70–80; over 1900 years ago</a:t>
            </a:r>
          </a:p>
        </p:txBody>
      </p:sp>
    </p:spTree>
    <p:extLst>
      <p:ext uri="{BB962C8B-B14F-4D97-AF65-F5344CB8AC3E}">
        <p14:creationId xmlns:p14="http://schemas.microsoft.com/office/powerpoint/2010/main" val="391745026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700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A4561-6116-4864-A841-9AA8A9ED9E20}"/>
              </a:ext>
            </a:extLst>
          </p:cNvPr>
          <p:cNvPicPr>
            <a:picLocks noChangeAspect="1"/>
          </p:cNvPicPr>
          <p:nvPr/>
        </p:nvPicPr>
        <p:blipFill rotWithShape="1">
          <a:blip r:embed="rId2"/>
          <a:srcRect l="9233" t="13755"/>
          <a:stretch/>
        </p:blipFill>
        <p:spPr>
          <a:xfrm>
            <a:off x="74297" y="24447"/>
            <a:ext cx="6021704" cy="3840586"/>
          </a:xfrm>
          <a:prstGeom prst="rect">
            <a:avLst/>
          </a:prstGeom>
        </p:spPr>
      </p:pic>
      <p:pic>
        <p:nvPicPr>
          <p:cNvPr id="4" name="Picture 3">
            <a:extLst>
              <a:ext uri="{FF2B5EF4-FFF2-40B4-BE49-F238E27FC236}">
                <a16:creationId xmlns:a16="http://schemas.microsoft.com/office/drawing/2014/main" id="{8E97E63A-E9E6-43D3-92C7-4F91CF517A7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tretch>
            <a:fillRect/>
          </a:stretch>
        </p:blipFill>
        <p:spPr>
          <a:xfrm>
            <a:off x="6416513" y="24446"/>
            <a:ext cx="5701191" cy="3800794"/>
          </a:xfrm>
          <a:prstGeom prst="rect">
            <a:avLst/>
          </a:prstGeom>
        </p:spPr>
      </p:pic>
      <p:sp>
        <p:nvSpPr>
          <p:cNvPr id="6" name="TextBox 5">
            <a:extLst>
              <a:ext uri="{FF2B5EF4-FFF2-40B4-BE49-F238E27FC236}">
                <a16:creationId xmlns:a16="http://schemas.microsoft.com/office/drawing/2014/main" id="{B590B5B3-9997-4771-B7D9-9BC616ABF1FC}"/>
              </a:ext>
            </a:extLst>
          </p:cNvPr>
          <p:cNvSpPr txBox="1"/>
          <p:nvPr/>
        </p:nvSpPr>
        <p:spPr>
          <a:xfrm>
            <a:off x="198119" y="4289197"/>
            <a:ext cx="11524189" cy="1754326"/>
          </a:xfrm>
          <a:prstGeom prst="rect">
            <a:avLst/>
          </a:prstGeom>
          <a:noFill/>
        </p:spPr>
        <p:txBody>
          <a:bodyPr wrap="square">
            <a:spAutoFit/>
          </a:bodyPr>
          <a:lstStyle/>
          <a:p>
            <a:r>
              <a:rPr lang="en-US" sz="2400" b="1" dirty="0"/>
              <a:t>Built between 532 and 537, </a:t>
            </a:r>
            <a:r>
              <a:rPr lang="en-US" sz="3600" b="1" dirty="0">
                <a:solidFill>
                  <a:srgbClr val="FF0000"/>
                </a:solidFill>
              </a:rPr>
              <a:t>Hagia Sophia </a:t>
            </a:r>
            <a:r>
              <a:rPr lang="en-US" sz="2400" b="1" dirty="0"/>
              <a:t>(Holy Wisdom, </a:t>
            </a:r>
            <a:r>
              <a:rPr lang="en-US" sz="2400" b="1" dirty="0" err="1"/>
              <a:t>Ayasofya</a:t>
            </a:r>
            <a:r>
              <a:rPr lang="en-US" sz="2400" b="1" dirty="0"/>
              <a:t>) represents a brilliant moment in Byzantine architecture and art. It was the principal church of the Byzantine Empire in its capital, Constantinople (later Istanbul), and a mosque after the Ottoman Empire conquered the city in 1453.</a:t>
            </a:r>
          </a:p>
        </p:txBody>
      </p:sp>
    </p:spTree>
    <p:extLst>
      <p:ext uri="{BB962C8B-B14F-4D97-AF65-F5344CB8AC3E}">
        <p14:creationId xmlns:p14="http://schemas.microsoft.com/office/powerpoint/2010/main" val="419901456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000"/>
                                  </p:stCondLst>
                                  <p:iterate type="wd">
                                    <p:tmPct val="5000"/>
                                  </p:iterate>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50CF30-F305-4EAC-9C93-4F3A5BBCC3EB}"/>
              </a:ext>
            </a:extLst>
          </p:cNvPr>
          <p:cNvPicPr>
            <a:picLocks noChangeAspect="1"/>
          </p:cNvPicPr>
          <p:nvPr/>
        </p:nvPicPr>
        <p:blipFill rotWithShape="1">
          <a:blip r:embed="rId2"/>
          <a:srcRect t="16567"/>
          <a:stretch/>
        </p:blipFill>
        <p:spPr>
          <a:xfrm>
            <a:off x="198120" y="169553"/>
            <a:ext cx="6309073" cy="3444113"/>
          </a:xfrm>
          <a:prstGeom prst="rect">
            <a:avLst/>
          </a:prstGeom>
        </p:spPr>
      </p:pic>
      <p:sp>
        <p:nvSpPr>
          <p:cNvPr id="7" name="TextBox 6">
            <a:extLst>
              <a:ext uri="{FF2B5EF4-FFF2-40B4-BE49-F238E27FC236}">
                <a16:creationId xmlns:a16="http://schemas.microsoft.com/office/drawing/2014/main" id="{FCAFBF9B-70DB-4113-A086-D3793FB8382E}"/>
              </a:ext>
            </a:extLst>
          </p:cNvPr>
          <p:cNvSpPr txBox="1"/>
          <p:nvPr/>
        </p:nvSpPr>
        <p:spPr>
          <a:xfrm>
            <a:off x="920645" y="4349047"/>
            <a:ext cx="10350709" cy="1692771"/>
          </a:xfrm>
          <a:prstGeom prst="rect">
            <a:avLst/>
          </a:prstGeom>
          <a:noFill/>
        </p:spPr>
        <p:txBody>
          <a:bodyPr wrap="square">
            <a:spAutoFit/>
          </a:bodyPr>
          <a:lstStyle/>
          <a:p>
            <a:r>
              <a:rPr lang="en-US" sz="3200" b="1" dirty="0">
                <a:solidFill>
                  <a:srgbClr val="FF0000"/>
                </a:solidFill>
              </a:rPr>
              <a:t>Borobudur</a:t>
            </a:r>
            <a:r>
              <a:rPr lang="en-US" sz="2400" b="1" dirty="0"/>
              <a:t> , Java, Indonesia, is a 7th-century Mahayana Buddhist temple in </a:t>
            </a:r>
            <a:r>
              <a:rPr lang="en-US" sz="2400" b="1" dirty="0" err="1"/>
              <a:t>Magelang</a:t>
            </a:r>
            <a:r>
              <a:rPr lang="en-US" sz="2400" b="1" dirty="0"/>
              <a:t> Regency, not far from the town of </a:t>
            </a:r>
            <a:r>
              <a:rPr lang="en-US" sz="2400" b="1" dirty="0" err="1"/>
              <a:t>Muntilan</a:t>
            </a:r>
            <a:r>
              <a:rPr lang="en-US" sz="2400" b="1" dirty="0"/>
              <a:t>, in Central Java, Indonesia. It is the world's largest Buddhist temple. The temple consists of nine stacked platforms, six square and three circular, topped by a central dome.</a:t>
            </a:r>
          </a:p>
        </p:txBody>
      </p:sp>
      <p:pic>
        <p:nvPicPr>
          <p:cNvPr id="6" name="Picture 5">
            <a:extLst>
              <a:ext uri="{FF2B5EF4-FFF2-40B4-BE49-F238E27FC236}">
                <a16:creationId xmlns:a16="http://schemas.microsoft.com/office/drawing/2014/main" id="{11705B0F-0FB2-4B6F-8EFD-E9D628D4984F}"/>
              </a:ext>
            </a:extLst>
          </p:cNvPr>
          <p:cNvPicPr>
            <a:picLocks noChangeAspect="1"/>
          </p:cNvPicPr>
          <p:nvPr/>
        </p:nvPicPr>
        <p:blipFill>
          <a:blip r:embed="rId3"/>
          <a:stretch>
            <a:fillRect/>
          </a:stretch>
        </p:blipFill>
        <p:spPr>
          <a:xfrm>
            <a:off x="6883604" y="169553"/>
            <a:ext cx="5110276" cy="3444113"/>
          </a:xfrm>
          <a:prstGeom prst="rect">
            <a:avLst/>
          </a:prstGeom>
        </p:spPr>
      </p:pic>
    </p:spTree>
    <p:extLst>
      <p:ext uri="{BB962C8B-B14F-4D97-AF65-F5344CB8AC3E}">
        <p14:creationId xmlns:p14="http://schemas.microsoft.com/office/powerpoint/2010/main" val="360644928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7000"/>
                                  </p:stCondLst>
                                  <p:iterate type="wd">
                                    <p:tmPct val="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amond(in)">
                                      <p:cBhvr>
                                        <p:cTn id="7"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7410A4-9AAF-426A-8B28-BFEEA3E08546}"/>
              </a:ext>
            </a:extLst>
          </p:cNvPr>
          <p:cNvPicPr>
            <a:picLocks noChangeAspect="1"/>
          </p:cNvPicPr>
          <p:nvPr/>
        </p:nvPicPr>
        <p:blipFill>
          <a:blip r:embed="rId2"/>
          <a:stretch>
            <a:fillRect/>
          </a:stretch>
        </p:blipFill>
        <p:spPr>
          <a:xfrm>
            <a:off x="5422262" y="217357"/>
            <a:ext cx="6640643" cy="6640643"/>
          </a:xfrm>
          <a:prstGeom prst="rect">
            <a:avLst/>
          </a:prstGeom>
        </p:spPr>
      </p:pic>
      <p:sp>
        <p:nvSpPr>
          <p:cNvPr id="5" name="TextBox 4">
            <a:extLst>
              <a:ext uri="{FF2B5EF4-FFF2-40B4-BE49-F238E27FC236}">
                <a16:creationId xmlns:a16="http://schemas.microsoft.com/office/drawing/2014/main" id="{BCA45E34-EAF9-4437-9333-D1F6A5A49802}"/>
              </a:ext>
            </a:extLst>
          </p:cNvPr>
          <p:cNvSpPr txBox="1"/>
          <p:nvPr/>
        </p:nvSpPr>
        <p:spPr>
          <a:xfrm>
            <a:off x="488859" y="1155577"/>
            <a:ext cx="4592807" cy="4278094"/>
          </a:xfrm>
          <a:prstGeom prst="rect">
            <a:avLst/>
          </a:prstGeom>
          <a:noFill/>
        </p:spPr>
        <p:txBody>
          <a:bodyPr wrap="square">
            <a:spAutoFit/>
          </a:bodyPr>
          <a:lstStyle/>
          <a:p>
            <a:r>
              <a:rPr lang="en-US" sz="2400" b="1" dirty="0"/>
              <a:t>The </a:t>
            </a:r>
            <a:r>
              <a:rPr lang="en-US" sz="3200" b="1" dirty="0" err="1">
                <a:solidFill>
                  <a:srgbClr val="FF0000"/>
                </a:solidFill>
              </a:rPr>
              <a:t>Leshan</a:t>
            </a:r>
            <a:r>
              <a:rPr lang="en-US" sz="3200" b="1" dirty="0">
                <a:solidFill>
                  <a:srgbClr val="FF0000"/>
                </a:solidFill>
              </a:rPr>
              <a:t> Giant Buddha</a:t>
            </a:r>
            <a:r>
              <a:rPr lang="en-US" sz="2400" b="1" dirty="0"/>
              <a:t>, Sichuan Province, China, is a 71-metre (233 feet) tall stone statue, built between 713 and 803 during the Tang dynasty. It is carved out of a cliff face of Cretaceous red bed sandstones that lies at the confluence of the Min River and </a:t>
            </a:r>
            <a:r>
              <a:rPr lang="en-US" sz="2400" b="1" dirty="0" err="1"/>
              <a:t>Dadu</a:t>
            </a:r>
            <a:r>
              <a:rPr lang="en-US" sz="2400" b="1" dirty="0"/>
              <a:t> River in the southern part of Sichuan province in China, near the city of </a:t>
            </a:r>
            <a:r>
              <a:rPr lang="en-US" sz="2400" b="1" dirty="0" err="1"/>
              <a:t>Leshan</a:t>
            </a:r>
            <a:r>
              <a:rPr lang="en-US" sz="2400" b="1" dirty="0"/>
              <a:t>.</a:t>
            </a:r>
          </a:p>
        </p:txBody>
      </p:sp>
    </p:spTree>
    <p:extLst>
      <p:ext uri="{BB962C8B-B14F-4D97-AF65-F5344CB8AC3E}">
        <p14:creationId xmlns:p14="http://schemas.microsoft.com/office/powerpoint/2010/main" val="36683147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E9305A-2156-4F9A-AD52-F09315E30E22}"/>
              </a:ext>
            </a:extLst>
          </p:cNvPr>
          <p:cNvPicPr>
            <a:picLocks noChangeAspect="1"/>
          </p:cNvPicPr>
          <p:nvPr/>
        </p:nvPicPr>
        <p:blipFill>
          <a:blip r:embed="rId2"/>
          <a:stretch>
            <a:fillRect/>
          </a:stretch>
        </p:blipFill>
        <p:spPr>
          <a:xfrm>
            <a:off x="69330" y="29022"/>
            <a:ext cx="5666630" cy="3399978"/>
          </a:xfrm>
          <a:prstGeom prst="rect">
            <a:avLst/>
          </a:prstGeom>
        </p:spPr>
      </p:pic>
      <p:pic>
        <p:nvPicPr>
          <p:cNvPr id="4" name="Picture 3">
            <a:extLst>
              <a:ext uri="{FF2B5EF4-FFF2-40B4-BE49-F238E27FC236}">
                <a16:creationId xmlns:a16="http://schemas.microsoft.com/office/drawing/2014/main" id="{4D4718B2-DB26-4067-8D10-963CF68A5E18}"/>
              </a:ext>
            </a:extLst>
          </p:cNvPr>
          <p:cNvPicPr>
            <a:picLocks noChangeAspect="1"/>
          </p:cNvPicPr>
          <p:nvPr/>
        </p:nvPicPr>
        <p:blipFill>
          <a:blip r:embed="rId3"/>
          <a:stretch>
            <a:fillRect/>
          </a:stretch>
        </p:blipFill>
        <p:spPr>
          <a:xfrm>
            <a:off x="5924548" y="171448"/>
            <a:ext cx="6096001" cy="4572001"/>
          </a:xfrm>
          <a:prstGeom prst="rect">
            <a:avLst/>
          </a:prstGeom>
        </p:spPr>
      </p:pic>
      <p:sp>
        <p:nvSpPr>
          <p:cNvPr id="6" name="TextBox 5">
            <a:extLst>
              <a:ext uri="{FF2B5EF4-FFF2-40B4-BE49-F238E27FC236}">
                <a16:creationId xmlns:a16="http://schemas.microsoft.com/office/drawing/2014/main" id="{9F0F102D-DDAD-47FC-A6CE-B71CA03392CE}"/>
              </a:ext>
            </a:extLst>
          </p:cNvPr>
          <p:cNvSpPr txBox="1"/>
          <p:nvPr/>
        </p:nvSpPr>
        <p:spPr>
          <a:xfrm>
            <a:off x="69330" y="5016878"/>
            <a:ext cx="11806238" cy="1569660"/>
          </a:xfrm>
          <a:prstGeom prst="rect">
            <a:avLst/>
          </a:prstGeom>
          <a:noFill/>
        </p:spPr>
        <p:txBody>
          <a:bodyPr wrap="square">
            <a:spAutoFit/>
          </a:bodyPr>
          <a:lstStyle/>
          <a:p>
            <a:r>
              <a:rPr lang="en-US" sz="2400" b="1" dirty="0"/>
              <a:t>The Chand </a:t>
            </a:r>
            <a:r>
              <a:rPr lang="en-US" sz="2400" b="1" dirty="0" err="1"/>
              <a:t>Baori</a:t>
            </a:r>
            <a:r>
              <a:rPr lang="en-US" sz="2400" b="1" dirty="0"/>
              <a:t> (India) is a stepwell built over a thousand years ago in the </a:t>
            </a:r>
            <a:r>
              <a:rPr lang="en-US" sz="2400" b="1" dirty="0" err="1"/>
              <a:t>Abhaneri</a:t>
            </a:r>
            <a:r>
              <a:rPr lang="en-US" sz="2400" b="1" dirty="0"/>
              <a:t> village of Rajasthan.  It is one of the largest stepwells in the world and also one of the most beautiful ones.  Located in the eastern part of the province of Rajasthan, it was built by King Chanda somewhere in the 9th century.</a:t>
            </a:r>
          </a:p>
        </p:txBody>
      </p:sp>
    </p:spTree>
    <p:extLst>
      <p:ext uri="{BB962C8B-B14F-4D97-AF65-F5344CB8AC3E}">
        <p14:creationId xmlns:p14="http://schemas.microsoft.com/office/powerpoint/2010/main" val="152017693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E7A62-E48D-437A-9D33-72486C65B8AD}"/>
              </a:ext>
            </a:extLst>
          </p:cNvPr>
          <p:cNvPicPr>
            <a:picLocks noChangeAspect="1"/>
          </p:cNvPicPr>
          <p:nvPr/>
        </p:nvPicPr>
        <p:blipFill>
          <a:blip r:embed="rId2"/>
          <a:stretch>
            <a:fillRect/>
          </a:stretch>
        </p:blipFill>
        <p:spPr>
          <a:xfrm>
            <a:off x="6671310" y="121920"/>
            <a:ext cx="5520690" cy="3680460"/>
          </a:xfrm>
          <a:prstGeom prst="rect">
            <a:avLst/>
          </a:prstGeom>
        </p:spPr>
      </p:pic>
      <p:sp>
        <p:nvSpPr>
          <p:cNvPr id="4" name="TextBox 3">
            <a:extLst>
              <a:ext uri="{FF2B5EF4-FFF2-40B4-BE49-F238E27FC236}">
                <a16:creationId xmlns:a16="http://schemas.microsoft.com/office/drawing/2014/main" id="{977EBBE8-F768-4FB6-944C-07E0FC7AF224}"/>
              </a:ext>
            </a:extLst>
          </p:cNvPr>
          <p:cNvSpPr txBox="1"/>
          <p:nvPr/>
        </p:nvSpPr>
        <p:spPr>
          <a:xfrm>
            <a:off x="118110" y="3935313"/>
            <a:ext cx="12073890" cy="2800767"/>
          </a:xfrm>
          <a:prstGeom prst="rect">
            <a:avLst/>
          </a:prstGeom>
          <a:noFill/>
        </p:spPr>
        <p:txBody>
          <a:bodyPr wrap="square">
            <a:spAutoFit/>
          </a:bodyPr>
          <a:lstStyle/>
          <a:p>
            <a:r>
              <a:rPr lang="en-US" sz="3200" b="1" dirty="0">
                <a:solidFill>
                  <a:srgbClr val="FF0000"/>
                </a:solidFill>
              </a:rPr>
              <a:t>Notre-Dame</a:t>
            </a:r>
            <a:r>
              <a:rPr lang="en-US" sz="2400" b="1" dirty="0"/>
              <a:t> (Paris, France) was built on the ruins of two earlier churches, which were themselves predated by a Gallo-Roman temple dedicated to Jupiter. The cathedral was initiated by Maurice de Sully, bishop of Paris, who about 1160 conceived the idea of converting into a single building, on a larger scale, the ruins of the two earlier basilicas. The foundation stone was laid by Pope Alexander III in 1163.  During a restoration in 2019, a fire broke out in the cathedral’s attic, and the massive blaze destroyed most of the roof, Viollet-le-Duc’s 19th-century spire, and some of the rib vaulting.  It is being rebuilt in its previous image.</a:t>
            </a:r>
          </a:p>
        </p:txBody>
      </p:sp>
      <p:pic>
        <p:nvPicPr>
          <p:cNvPr id="5" name="Picture 4">
            <a:extLst>
              <a:ext uri="{FF2B5EF4-FFF2-40B4-BE49-F238E27FC236}">
                <a16:creationId xmlns:a16="http://schemas.microsoft.com/office/drawing/2014/main" id="{17A1E65A-C6B8-433B-BE4D-F6FCCDDE3089}"/>
              </a:ext>
            </a:extLst>
          </p:cNvPr>
          <p:cNvPicPr>
            <a:picLocks noChangeAspect="1"/>
          </p:cNvPicPr>
          <p:nvPr/>
        </p:nvPicPr>
        <p:blipFill>
          <a:blip r:embed="rId3"/>
          <a:stretch>
            <a:fillRect/>
          </a:stretch>
        </p:blipFill>
        <p:spPr>
          <a:xfrm>
            <a:off x="0" y="121919"/>
            <a:ext cx="6544928" cy="3680459"/>
          </a:xfrm>
          <a:prstGeom prst="rect">
            <a:avLst/>
          </a:prstGeom>
        </p:spPr>
      </p:pic>
    </p:spTree>
    <p:extLst>
      <p:ext uri="{BB962C8B-B14F-4D97-AF65-F5344CB8AC3E}">
        <p14:creationId xmlns:p14="http://schemas.microsoft.com/office/powerpoint/2010/main" val="202025216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3D7DA7-B206-43DD-B683-CCB6D9FCDF73}"/>
              </a:ext>
            </a:extLst>
          </p:cNvPr>
          <p:cNvPicPr>
            <a:picLocks noChangeAspect="1"/>
          </p:cNvPicPr>
          <p:nvPr/>
        </p:nvPicPr>
        <p:blipFill rotWithShape="1">
          <a:blip r:embed="rId2"/>
          <a:srcRect t="8863" r="10303"/>
          <a:stretch/>
        </p:blipFill>
        <p:spPr>
          <a:xfrm>
            <a:off x="352278" y="152400"/>
            <a:ext cx="4339947" cy="6619518"/>
          </a:xfrm>
          <a:prstGeom prst="rect">
            <a:avLst/>
          </a:prstGeom>
        </p:spPr>
      </p:pic>
      <p:sp>
        <p:nvSpPr>
          <p:cNvPr id="5" name="TextBox 4">
            <a:extLst>
              <a:ext uri="{FF2B5EF4-FFF2-40B4-BE49-F238E27FC236}">
                <a16:creationId xmlns:a16="http://schemas.microsoft.com/office/drawing/2014/main" id="{C0919C52-547F-4B44-9372-55BDCF8108D0}"/>
              </a:ext>
            </a:extLst>
          </p:cNvPr>
          <p:cNvSpPr txBox="1"/>
          <p:nvPr/>
        </p:nvSpPr>
        <p:spPr>
          <a:xfrm>
            <a:off x="4692225" y="32479"/>
            <a:ext cx="7279151" cy="6863417"/>
          </a:xfrm>
          <a:prstGeom prst="rect">
            <a:avLst/>
          </a:prstGeom>
          <a:noFill/>
        </p:spPr>
        <p:txBody>
          <a:bodyPr wrap="square">
            <a:spAutoFit/>
          </a:bodyPr>
          <a:lstStyle/>
          <a:p>
            <a:r>
              <a:rPr lang="en-US" sz="3200" b="1" dirty="0">
                <a:solidFill>
                  <a:srgbClr val="FF0000"/>
                </a:solidFill>
              </a:rPr>
              <a:t>Leaning Tower of Pisa</a:t>
            </a:r>
            <a:r>
              <a:rPr lang="en-US" sz="2400" b="1" dirty="0"/>
              <a:t>, Italian Torre Pendente di Pisa, medieval structure in Pisa, Italy, that is famous for the settling of its foundations, which caused it to lean 5.5 degrees (about 15 feet [4.5 </a:t>
            </a:r>
            <a:r>
              <a:rPr lang="en-US" sz="2400" b="1" dirty="0" err="1"/>
              <a:t>metres</a:t>
            </a:r>
            <a:r>
              <a:rPr lang="en-US" sz="2400" b="1" dirty="0"/>
              <a:t>]) from the perpendicular.  Extensive work in 1990 - 2001 was subsequently done to straighten the tower, and its lean was ultimately reduced to less than 4.0 degrees.</a:t>
            </a:r>
          </a:p>
          <a:p>
            <a:r>
              <a:rPr lang="en-US" sz="2400" b="1" dirty="0"/>
              <a:t>The bell tower, begun in 1173 as the third and final structure of the city’s cathedral complex, was designed to stand 185 feet (56 </a:t>
            </a:r>
            <a:r>
              <a:rPr lang="en-US" sz="2400" b="1" dirty="0" err="1"/>
              <a:t>metres</a:t>
            </a:r>
            <a:r>
              <a:rPr lang="en-US" sz="2400" b="1" dirty="0"/>
              <a:t>) high and was constructed of white marble. Three of its eight stories had been completed when the uneven settling of the building’s foundations in the soft ground became noticeable.</a:t>
            </a:r>
          </a:p>
          <a:p>
            <a:r>
              <a:rPr lang="en-US" sz="2400" b="1" dirty="0"/>
              <a:t>Giovanni di Simone, the engineer in charge when construction resumed, sought to compensate for the lean by making the new stories slightly taller on the short side, but the extra masonry caused the structure to sink still further. </a:t>
            </a:r>
          </a:p>
        </p:txBody>
      </p:sp>
    </p:spTree>
    <p:extLst>
      <p:ext uri="{BB962C8B-B14F-4D97-AF65-F5344CB8AC3E}">
        <p14:creationId xmlns:p14="http://schemas.microsoft.com/office/powerpoint/2010/main" val="2019756291"/>
      </p:ext>
    </p:extLst>
  </p:cSld>
  <p:clrMapOvr>
    <a:masterClrMapping/>
  </p:clrMapOvr>
  <mc:AlternateContent xmlns:mc="http://schemas.openxmlformats.org/markup-compatibility/2006">
    <mc:Choice xmlns:p14="http://schemas.microsoft.com/office/powerpoint/2010/main" Requires="p14">
      <p:transition spd="slow" p14:dur="2000" advTm="24000"/>
    </mc:Choice>
    <mc:Fallback>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5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17C314-62A4-4D96-A0EB-F7AC89178DD1}"/>
              </a:ext>
            </a:extLst>
          </p:cNvPr>
          <p:cNvSpPr txBox="1"/>
          <p:nvPr/>
        </p:nvSpPr>
        <p:spPr>
          <a:xfrm>
            <a:off x="147638" y="3920074"/>
            <a:ext cx="8667750" cy="2800767"/>
          </a:xfrm>
          <a:prstGeom prst="rect">
            <a:avLst/>
          </a:prstGeom>
          <a:noFill/>
        </p:spPr>
        <p:txBody>
          <a:bodyPr wrap="square">
            <a:spAutoFit/>
          </a:bodyPr>
          <a:lstStyle/>
          <a:p>
            <a:r>
              <a:rPr lang="en-US" sz="3200" b="1" dirty="0">
                <a:solidFill>
                  <a:srgbClr val="FF0000"/>
                </a:solidFill>
              </a:rPr>
              <a:t>Rock-Hewn Churches of Lalibela</a:t>
            </a:r>
            <a:r>
              <a:rPr lang="en-US" sz="2400" b="1" dirty="0"/>
              <a:t>, Ethiopia</a:t>
            </a:r>
          </a:p>
          <a:p>
            <a:r>
              <a:rPr lang="en-US" sz="2400" b="1" dirty="0"/>
              <a:t>In a mountainous region in the heart of Ethiopia, some 645 km from Addis Ababa, eleven medieval monolithic churches were carved out of rock. Their building is attributed to King Lalibela who set out to construct in the 12th century a ‘New Jerusalem’, after Muslim conquests halted Christian pilgrimages to the holy Land. Lalibela flourished after the decline of the Aksum Empire.</a:t>
            </a:r>
          </a:p>
        </p:txBody>
      </p:sp>
      <p:pic>
        <p:nvPicPr>
          <p:cNvPr id="6" name="Picture 5">
            <a:extLst>
              <a:ext uri="{FF2B5EF4-FFF2-40B4-BE49-F238E27FC236}">
                <a16:creationId xmlns:a16="http://schemas.microsoft.com/office/drawing/2014/main" id="{DCF9DB6A-08DA-469E-9F67-8851AFD1A590}"/>
              </a:ext>
            </a:extLst>
          </p:cNvPr>
          <p:cNvPicPr>
            <a:picLocks noChangeAspect="1"/>
          </p:cNvPicPr>
          <p:nvPr/>
        </p:nvPicPr>
        <p:blipFill>
          <a:blip r:embed="rId2"/>
          <a:stretch>
            <a:fillRect/>
          </a:stretch>
        </p:blipFill>
        <p:spPr>
          <a:xfrm>
            <a:off x="330518" y="137159"/>
            <a:ext cx="4984754" cy="3740559"/>
          </a:xfrm>
          <a:prstGeom prst="rect">
            <a:avLst/>
          </a:prstGeom>
        </p:spPr>
      </p:pic>
      <p:pic>
        <p:nvPicPr>
          <p:cNvPr id="7" name="Picture 6">
            <a:extLst>
              <a:ext uri="{FF2B5EF4-FFF2-40B4-BE49-F238E27FC236}">
                <a16:creationId xmlns:a16="http://schemas.microsoft.com/office/drawing/2014/main" id="{91385F32-399E-4275-BA3C-AED91E5A148C}"/>
              </a:ext>
            </a:extLst>
          </p:cNvPr>
          <p:cNvPicPr>
            <a:picLocks noChangeAspect="1"/>
          </p:cNvPicPr>
          <p:nvPr/>
        </p:nvPicPr>
        <p:blipFill rotWithShape="1">
          <a:blip r:embed="rId3"/>
          <a:srcRect l="32541" t="11257" b="11255"/>
          <a:stretch/>
        </p:blipFill>
        <p:spPr>
          <a:xfrm>
            <a:off x="6976895" y="137159"/>
            <a:ext cx="4884587" cy="3740558"/>
          </a:xfrm>
          <a:prstGeom prst="rect">
            <a:avLst/>
          </a:prstGeom>
        </p:spPr>
      </p:pic>
      <p:pic>
        <p:nvPicPr>
          <p:cNvPr id="8" name="Picture 7">
            <a:extLst>
              <a:ext uri="{FF2B5EF4-FFF2-40B4-BE49-F238E27FC236}">
                <a16:creationId xmlns:a16="http://schemas.microsoft.com/office/drawing/2014/main" id="{CA44E1F6-47C9-4367-90B8-621EFDDA1F0F}"/>
              </a:ext>
            </a:extLst>
          </p:cNvPr>
          <p:cNvPicPr>
            <a:picLocks noChangeAspect="1"/>
          </p:cNvPicPr>
          <p:nvPr/>
        </p:nvPicPr>
        <p:blipFill rotWithShape="1">
          <a:blip r:embed="rId4"/>
          <a:srcRect l="12962" t="12959" r="28574" b="8327"/>
          <a:stretch/>
        </p:blipFill>
        <p:spPr>
          <a:xfrm>
            <a:off x="9037320" y="4236721"/>
            <a:ext cx="3007042" cy="2331720"/>
          </a:xfrm>
          <a:prstGeom prst="rect">
            <a:avLst/>
          </a:prstGeom>
        </p:spPr>
      </p:pic>
    </p:spTree>
    <p:extLst>
      <p:ext uri="{BB962C8B-B14F-4D97-AF65-F5344CB8AC3E}">
        <p14:creationId xmlns:p14="http://schemas.microsoft.com/office/powerpoint/2010/main" val="2129688390"/>
      </p:ext>
    </p:extLst>
  </p:cSld>
  <p:clrMapOvr>
    <a:masterClrMapping/>
  </p:clrMapOvr>
  <mc:AlternateContent xmlns:mc="http://schemas.openxmlformats.org/markup-compatibility/2006">
    <mc:Choice xmlns:p14="http://schemas.microsoft.com/office/powerpoint/2010/main" Requires="p14">
      <p:transition spd="slow" p14:dur="2000" advTm="22000"/>
    </mc:Choice>
    <mc:Fallback>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8CCFE-AD33-4867-8A10-D8CEA93625CC}"/>
              </a:ext>
            </a:extLst>
          </p:cNvPr>
          <p:cNvSpPr txBox="1"/>
          <p:nvPr/>
        </p:nvSpPr>
        <p:spPr>
          <a:xfrm>
            <a:off x="3048000" y="3244334"/>
            <a:ext cx="6096000" cy="369332"/>
          </a:xfrm>
          <a:prstGeom prst="rect">
            <a:avLst/>
          </a:prstGeom>
          <a:noFill/>
        </p:spPr>
        <p:txBody>
          <a:bodyPr wrap="square">
            <a:spAutoFit/>
          </a:bodyPr>
          <a:lstStyle/>
          <a:p>
            <a:r>
              <a:rPr lang="en-US" dirty="0"/>
              <a:t>Palace of Alhambra</a:t>
            </a:r>
          </a:p>
        </p:txBody>
      </p:sp>
      <p:sp>
        <p:nvSpPr>
          <p:cNvPr id="4" name="TextBox 3">
            <a:extLst>
              <a:ext uri="{FF2B5EF4-FFF2-40B4-BE49-F238E27FC236}">
                <a16:creationId xmlns:a16="http://schemas.microsoft.com/office/drawing/2014/main" id="{939AB7F0-DEAF-42E0-84CC-6095BD581BF2}"/>
              </a:ext>
            </a:extLst>
          </p:cNvPr>
          <p:cNvSpPr txBox="1"/>
          <p:nvPr/>
        </p:nvSpPr>
        <p:spPr>
          <a:xfrm>
            <a:off x="392857" y="4820574"/>
            <a:ext cx="11406285" cy="2062103"/>
          </a:xfrm>
          <a:prstGeom prst="rect">
            <a:avLst/>
          </a:prstGeom>
          <a:noFill/>
        </p:spPr>
        <p:txBody>
          <a:bodyPr wrap="square">
            <a:spAutoFit/>
          </a:bodyPr>
          <a:lstStyle/>
          <a:p>
            <a:r>
              <a:rPr lang="en-US" sz="3200" b="1" dirty="0">
                <a:solidFill>
                  <a:srgbClr val="FF0000"/>
                </a:solidFill>
              </a:rPr>
              <a:t>Alhambra</a:t>
            </a:r>
            <a:r>
              <a:rPr lang="en-US" sz="2400" b="1" dirty="0"/>
              <a:t>, palace and fortress of the Moorish monarchs of Granada, Spain. The name Alhambra, signifying in Arabic “the red,” is probably derived from the reddish </a:t>
            </a:r>
            <a:r>
              <a:rPr lang="en-US" sz="2400" b="1" dirty="0" err="1"/>
              <a:t>colour</a:t>
            </a:r>
            <a:r>
              <a:rPr lang="en-US" sz="2400" b="1" dirty="0"/>
              <a:t> of the tapia (rammed earth) of which the outer walls were built. Constructed on a plateau that overlooks the city of Granada, the Alhambra was built chiefly between 1238 and 1358, in the reigns of Ibn al-</a:t>
            </a:r>
            <a:r>
              <a:rPr lang="en-US" sz="2400" b="1" dirty="0" err="1"/>
              <a:t>Aḥmar</a:t>
            </a:r>
            <a:r>
              <a:rPr lang="en-US" sz="2400" b="1" dirty="0"/>
              <a:t>, founder of the </a:t>
            </a:r>
            <a:r>
              <a:rPr lang="en-US" sz="2400" b="1" dirty="0" err="1"/>
              <a:t>Naṣrid</a:t>
            </a:r>
            <a:r>
              <a:rPr lang="en-US" sz="2400" b="1" dirty="0"/>
              <a:t> dynasty, and his successors. </a:t>
            </a:r>
          </a:p>
        </p:txBody>
      </p:sp>
      <p:pic>
        <p:nvPicPr>
          <p:cNvPr id="5" name="Picture 4">
            <a:extLst>
              <a:ext uri="{FF2B5EF4-FFF2-40B4-BE49-F238E27FC236}">
                <a16:creationId xmlns:a16="http://schemas.microsoft.com/office/drawing/2014/main" id="{A5612E8B-BC67-464B-A043-BEF5DBE1C488}"/>
              </a:ext>
            </a:extLst>
          </p:cNvPr>
          <p:cNvPicPr>
            <a:picLocks noChangeAspect="1"/>
          </p:cNvPicPr>
          <p:nvPr/>
        </p:nvPicPr>
        <p:blipFill rotWithShape="1">
          <a:blip r:embed="rId2"/>
          <a:srcRect l="6713"/>
          <a:stretch/>
        </p:blipFill>
        <p:spPr>
          <a:xfrm>
            <a:off x="192939" y="98434"/>
            <a:ext cx="6856668" cy="4722140"/>
          </a:xfrm>
          <a:prstGeom prst="rect">
            <a:avLst/>
          </a:prstGeom>
        </p:spPr>
      </p:pic>
      <p:pic>
        <p:nvPicPr>
          <p:cNvPr id="6" name="Picture 5">
            <a:extLst>
              <a:ext uri="{FF2B5EF4-FFF2-40B4-BE49-F238E27FC236}">
                <a16:creationId xmlns:a16="http://schemas.microsoft.com/office/drawing/2014/main" id="{8E7C2125-E263-469B-961E-254130D6F1B0}"/>
              </a:ext>
            </a:extLst>
          </p:cNvPr>
          <p:cNvPicPr>
            <a:picLocks noChangeAspect="1"/>
          </p:cNvPicPr>
          <p:nvPr/>
        </p:nvPicPr>
        <p:blipFill>
          <a:blip r:embed="rId3"/>
          <a:stretch>
            <a:fillRect/>
          </a:stretch>
        </p:blipFill>
        <p:spPr>
          <a:xfrm>
            <a:off x="8574374" y="98435"/>
            <a:ext cx="3617626" cy="4768032"/>
          </a:xfrm>
          <a:prstGeom prst="rect">
            <a:avLst/>
          </a:prstGeom>
        </p:spPr>
      </p:pic>
    </p:spTree>
    <p:extLst>
      <p:ext uri="{BB962C8B-B14F-4D97-AF65-F5344CB8AC3E}">
        <p14:creationId xmlns:p14="http://schemas.microsoft.com/office/powerpoint/2010/main" val="1047155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700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EEACC8-359F-4EC6-A7D3-D76C09D2E8BE}"/>
              </a:ext>
            </a:extLst>
          </p:cNvPr>
          <p:cNvPicPr>
            <a:picLocks noChangeAspect="1"/>
          </p:cNvPicPr>
          <p:nvPr/>
        </p:nvPicPr>
        <p:blipFill rotWithShape="1">
          <a:blip r:embed="rId2"/>
          <a:srcRect t="20127" r="10000"/>
          <a:stretch/>
        </p:blipFill>
        <p:spPr>
          <a:xfrm>
            <a:off x="195262" y="214314"/>
            <a:ext cx="6317218" cy="4207784"/>
          </a:xfrm>
          <a:prstGeom prst="rect">
            <a:avLst/>
          </a:prstGeom>
        </p:spPr>
      </p:pic>
      <p:pic>
        <p:nvPicPr>
          <p:cNvPr id="4" name="Picture 3">
            <a:extLst>
              <a:ext uri="{FF2B5EF4-FFF2-40B4-BE49-F238E27FC236}">
                <a16:creationId xmlns:a16="http://schemas.microsoft.com/office/drawing/2014/main" id="{30378A13-80A1-495E-B06F-685D69F0EB3F}"/>
              </a:ext>
            </a:extLst>
          </p:cNvPr>
          <p:cNvPicPr>
            <a:picLocks noChangeAspect="1"/>
          </p:cNvPicPr>
          <p:nvPr/>
        </p:nvPicPr>
        <p:blipFill rotWithShape="1">
          <a:blip r:embed="rId3"/>
          <a:srcRect l="11102" r="14153"/>
          <a:stretch/>
        </p:blipFill>
        <p:spPr>
          <a:xfrm>
            <a:off x="6720304" y="214313"/>
            <a:ext cx="5301808" cy="4207784"/>
          </a:xfrm>
          <a:prstGeom prst="rect">
            <a:avLst/>
          </a:prstGeom>
        </p:spPr>
      </p:pic>
      <p:sp>
        <p:nvSpPr>
          <p:cNvPr id="6" name="TextBox 5">
            <a:extLst>
              <a:ext uri="{FF2B5EF4-FFF2-40B4-BE49-F238E27FC236}">
                <a16:creationId xmlns:a16="http://schemas.microsoft.com/office/drawing/2014/main" id="{4837A438-40FC-47BC-AABF-CDC0C2AA9E78}"/>
              </a:ext>
            </a:extLst>
          </p:cNvPr>
          <p:cNvSpPr txBox="1"/>
          <p:nvPr/>
        </p:nvSpPr>
        <p:spPr>
          <a:xfrm>
            <a:off x="195262" y="4597370"/>
            <a:ext cx="11826849" cy="1631216"/>
          </a:xfrm>
          <a:prstGeom prst="rect">
            <a:avLst/>
          </a:prstGeom>
          <a:noFill/>
        </p:spPr>
        <p:txBody>
          <a:bodyPr wrap="square">
            <a:spAutoFit/>
          </a:bodyPr>
          <a:lstStyle/>
          <a:p>
            <a:r>
              <a:rPr lang="en-US" sz="2800" b="1" dirty="0">
                <a:solidFill>
                  <a:srgbClr val="FF0000"/>
                </a:solidFill>
              </a:rPr>
              <a:t>Easter Island</a:t>
            </a:r>
            <a:r>
              <a:rPr lang="en-US" sz="2400" b="1" dirty="0"/>
              <a:t>, a Chilean territory, is a remote volcanic island in Polynesia. Its native name is Rapa Nui. It’s famed for archaeological sites, including nearly 900 monumental statues called moai, created by inhabitants during the 13th–16th centuries. The moai are carved human figures with oversize heads, often resting on massive stone pedestals called ahus. </a:t>
            </a:r>
          </a:p>
        </p:txBody>
      </p:sp>
    </p:spTree>
    <p:extLst>
      <p:ext uri="{BB962C8B-B14F-4D97-AF65-F5344CB8AC3E}">
        <p14:creationId xmlns:p14="http://schemas.microsoft.com/office/powerpoint/2010/main" val="325046687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5DCF1-DC66-4406-BDB1-FC643F6655F0}"/>
              </a:ext>
            </a:extLst>
          </p:cNvPr>
          <p:cNvPicPr>
            <a:picLocks noChangeAspect="1"/>
          </p:cNvPicPr>
          <p:nvPr/>
        </p:nvPicPr>
        <p:blipFill rotWithShape="1">
          <a:blip r:embed="rId2"/>
          <a:srcRect t="16818" b="8932"/>
          <a:stretch/>
        </p:blipFill>
        <p:spPr>
          <a:xfrm>
            <a:off x="203835" y="125550"/>
            <a:ext cx="6953250" cy="3444240"/>
          </a:xfrm>
          <a:prstGeom prst="rect">
            <a:avLst/>
          </a:prstGeom>
        </p:spPr>
      </p:pic>
      <p:sp>
        <p:nvSpPr>
          <p:cNvPr id="4" name="TextBox 3">
            <a:extLst>
              <a:ext uri="{FF2B5EF4-FFF2-40B4-BE49-F238E27FC236}">
                <a16:creationId xmlns:a16="http://schemas.microsoft.com/office/drawing/2014/main" id="{E4A8F1F3-36AE-43E0-86D0-6C11175B164D}"/>
              </a:ext>
            </a:extLst>
          </p:cNvPr>
          <p:cNvSpPr txBox="1"/>
          <p:nvPr/>
        </p:nvSpPr>
        <p:spPr>
          <a:xfrm>
            <a:off x="203835" y="3628340"/>
            <a:ext cx="7138035" cy="1323439"/>
          </a:xfrm>
          <a:prstGeom prst="rect">
            <a:avLst/>
          </a:prstGeom>
          <a:noFill/>
        </p:spPr>
        <p:txBody>
          <a:bodyPr wrap="square">
            <a:spAutoFit/>
          </a:bodyPr>
          <a:lstStyle/>
          <a:p>
            <a:r>
              <a:rPr lang="en-US" sz="2000" b="1" dirty="0"/>
              <a:t>The Giza Pyramids, built to endure an eternity, have done just that. The monumental tombs are relics of Egypt's Old Kingdom era and were constructed some 4,500 years ago. Egypt's pharaohs expected to become gods in the afterlife.</a:t>
            </a:r>
          </a:p>
        </p:txBody>
      </p:sp>
      <p:sp>
        <p:nvSpPr>
          <p:cNvPr id="6" name="TextBox 5">
            <a:extLst>
              <a:ext uri="{FF2B5EF4-FFF2-40B4-BE49-F238E27FC236}">
                <a16:creationId xmlns:a16="http://schemas.microsoft.com/office/drawing/2014/main" id="{932C5BF5-BF91-41C9-B32F-321379A96955}"/>
              </a:ext>
            </a:extLst>
          </p:cNvPr>
          <p:cNvSpPr txBox="1"/>
          <p:nvPr/>
        </p:nvSpPr>
        <p:spPr>
          <a:xfrm>
            <a:off x="203835" y="5010330"/>
            <a:ext cx="11988165" cy="1631216"/>
          </a:xfrm>
          <a:prstGeom prst="rect">
            <a:avLst/>
          </a:prstGeom>
          <a:noFill/>
        </p:spPr>
        <p:txBody>
          <a:bodyPr wrap="square">
            <a:spAutoFit/>
          </a:bodyPr>
          <a:lstStyle/>
          <a:p>
            <a:r>
              <a:rPr lang="en-US" sz="2000" b="1" dirty="0"/>
              <a:t>The Great Pyramid of Giza (also known as the Pyramid of Khufu or the Pyramid of Cheops) is the oldest and largest of the pyramids in the Giza pyramid complex bordering present-day Giza in Greater Cairo, Egypt. It is the oldest of the Seven Wonders of the Ancient World, and the only one to remain largely intact.</a:t>
            </a:r>
          </a:p>
          <a:p>
            <a:r>
              <a:rPr lang="en-US" sz="2000" b="1" dirty="0"/>
              <a:t>Egyptologists conclude that the pyramid was built as a tomb for the Fourth Dynasty Egyptian pharaoh Khufu and estimate that it was built in the 26th century BC during a period of around 27 years.</a:t>
            </a:r>
          </a:p>
        </p:txBody>
      </p:sp>
      <p:pic>
        <p:nvPicPr>
          <p:cNvPr id="7" name="Picture 6">
            <a:extLst>
              <a:ext uri="{FF2B5EF4-FFF2-40B4-BE49-F238E27FC236}">
                <a16:creationId xmlns:a16="http://schemas.microsoft.com/office/drawing/2014/main" id="{FD0A56CD-FE73-4B93-8B49-75FDACDE1F46}"/>
              </a:ext>
            </a:extLst>
          </p:cNvPr>
          <p:cNvPicPr>
            <a:picLocks noChangeAspect="1"/>
          </p:cNvPicPr>
          <p:nvPr/>
        </p:nvPicPr>
        <p:blipFill>
          <a:blip r:embed="rId3"/>
          <a:stretch>
            <a:fillRect/>
          </a:stretch>
        </p:blipFill>
        <p:spPr>
          <a:xfrm>
            <a:off x="7559330" y="125550"/>
            <a:ext cx="4428835" cy="2627275"/>
          </a:xfrm>
          <a:prstGeom prst="rect">
            <a:avLst/>
          </a:prstGeom>
        </p:spPr>
      </p:pic>
      <p:sp>
        <p:nvSpPr>
          <p:cNvPr id="9" name="TextBox 8">
            <a:extLst>
              <a:ext uri="{FF2B5EF4-FFF2-40B4-BE49-F238E27FC236}">
                <a16:creationId xmlns:a16="http://schemas.microsoft.com/office/drawing/2014/main" id="{73259A3C-AE4B-4611-B91B-97D35047F228}"/>
              </a:ext>
            </a:extLst>
          </p:cNvPr>
          <p:cNvSpPr txBox="1"/>
          <p:nvPr/>
        </p:nvSpPr>
        <p:spPr>
          <a:xfrm>
            <a:off x="7769542" y="2752825"/>
            <a:ext cx="4074795" cy="1938992"/>
          </a:xfrm>
          <a:prstGeom prst="rect">
            <a:avLst/>
          </a:prstGeom>
          <a:noFill/>
        </p:spPr>
        <p:txBody>
          <a:bodyPr wrap="square">
            <a:spAutoFit/>
          </a:bodyPr>
          <a:lstStyle/>
          <a:p>
            <a:r>
              <a:rPr lang="en-US" sz="2400" b="1" dirty="0"/>
              <a:t>Great Sphinx of Giza/Age 4,540 years c. 2520 BC</a:t>
            </a:r>
          </a:p>
          <a:p>
            <a:r>
              <a:rPr lang="en-US" sz="2400" b="1" dirty="0"/>
              <a:t>Some literature suggests that the Sphinx was built much earlier than the pyramids.</a:t>
            </a:r>
          </a:p>
        </p:txBody>
      </p:sp>
    </p:spTree>
    <p:extLst>
      <p:ext uri="{BB962C8B-B14F-4D97-AF65-F5344CB8AC3E}">
        <p14:creationId xmlns:p14="http://schemas.microsoft.com/office/powerpoint/2010/main" val="3155918303"/>
      </p:ext>
    </p:extLst>
  </p:cSld>
  <p:clrMapOvr>
    <a:masterClrMapping/>
  </p:clrMapOvr>
  <mc:AlternateContent xmlns:mc="http://schemas.openxmlformats.org/markup-compatibility/2006">
    <mc:Choice xmlns:p14="http://schemas.microsoft.com/office/powerpoint/2010/main" Requires="p14">
      <p:transition spd="slow" p14:dur="2000" advTm="27000"/>
    </mc:Choice>
    <mc:Fallback>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6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7000"/>
                            </p:stCondLst>
                            <p:childTnLst>
                              <p:par>
                                <p:cTn id="10" presetID="6" presetClass="entr" presetSubtype="16" fill="hold" grpId="0" nodeType="afterEffect">
                                  <p:stCondLst>
                                    <p:cond delay="300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par>
                          <p:cTn id="13" fill="hold">
                            <p:stCondLst>
                              <p:cond delay="11000"/>
                            </p:stCondLst>
                            <p:childTnLst>
                              <p:par>
                                <p:cTn id="14" presetID="31" presetClass="entr" presetSubtype="0" fill="hold" grpId="0" nodeType="afterEffect">
                                  <p:stCondLst>
                                    <p:cond delay="300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8D078D-C725-4BB6-B860-8B5D63B24065}"/>
              </a:ext>
            </a:extLst>
          </p:cNvPr>
          <p:cNvSpPr txBox="1"/>
          <p:nvPr/>
        </p:nvSpPr>
        <p:spPr>
          <a:xfrm>
            <a:off x="4675183" y="3552825"/>
            <a:ext cx="7337936" cy="2431435"/>
          </a:xfrm>
          <a:prstGeom prst="rect">
            <a:avLst/>
          </a:prstGeom>
          <a:noFill/>
        </p:spPr>
        <p:txBody>
          <a:bodyPr wrap="square">
            <a:spAutoFit/>
          </a:bodyPr>
          <a:lstStyle/>
          <a:p>
            <a:r>
              <a:rPr lang="en-US" sz="3200" b="1" dirty="0"/>
              <a:t>St Basil's Cathedral </a:t>
            </a:r>
            <a:r>
              <a:rPr lang="en-US" sz="2400" b="1" dirty="0"/>
              <a:t>, Moscow, Russia was completed in 1561 to celebrate Russian victory over the Khanate of Kazan. ... The cathedral was </a:t>
            </a:r>
            <a:r>
              <a:rPr lang="en-US" sz="2400" b="1" dirty="0" err="1"/>
              <a:t>recognised</a:t>
            </a:r>
            <a:r>
              <a:rPr lang="en-US" sz="2400" b="1" dirty="0"/>
              <a:t> as significant and irreplaceable national monument by the Soviets. It underwent extensive restoration and became a museum of architecture, history, politics, and religion.</a:t>
            </a:r>
          </a:p>
        </p:txBody>
      </p:sp>
      <p:pic>
        <p:nvPicPr>
          <p:cNvPr id="5" name="Picture 4">
            <a:extLst>
              <a:ext uri="{FF2B5EF4-FFF2-40B4-BE49-F238E27FC236}">
                <a16:creationId xmlns:a16="http://schemas.microsoft.com/office/drawing/2014/main" id="{621FE9BD-F865-451F-8DA8-1B3D0DB6EB44}"/>
              </a:ext>
            </a:extLst>
          </p:cNvPr>
          <p:cNvPicPr>
            <a:picLocks noChangeAspect="1"/>
          </p:cNvPicPr>
          <p:nvPr/>
        </p:nvPicPr>
        <p:blipFill>
          <a:blip r:embed="rId2"/>
          <a:stretch>
            <a:fillRect/>
          </a:stretch>
        </p:blipFill>
        <p:spPr>
          <a:xfrm>
            <a:off x="217170" y="95250"/>
            <a:ext cx="4381500" cy="6667500"/>
          </a:xfrm>
          <a:prstGeom prst="rect">
            <a:avLst/>
          </a:prstGeom>
        </p:spPr>
      </p:pic>
      <p:pic>
        <p:nvPicPr>
          <p:cNvPr id="2" name="Picture 1">
            <a:extLst>
              <a:ext uri="{FF2B5EF4-FFF2-40B4-BE49-F238E27FC236}">
                <a16:creationId xmlns:a16="http://schemas.microsoft.com/office/drawing/2014/main" id="{BD93C7C8-BFA9-4E7D-B1DF-5B7FAB3DE46A}"/>
              </a:ext>
            </a:extLst>
          </p:cNvPr>
          <p:cNvPicPr>
            <a:picLocks noChangeAspect="1"/>
          </p:cNvPicPr>
          <p:nvPr/>
        </p:nvPicPr>
        <p:blipFill>
          <a:blip r:embed="rId3"/>
          <a:stretch>
            <a:fillRect/>
          </a:stretch>
        </p:blipFill>
        <p:spPr>
          <a:xfrm>
            <a:off x="6774369" y="95250"/>
            <a:ext cx="5238750" cy="3457575"/>
          </a:xfrm>
          <a:prstGeom prst="rect">
            <a:avLst/>
          </a:prstGeom>
        </p:spPr>
      </p:pic>
    </p:spTree>
    <p:extLst>
      <p:ext uri="{BB962C8B-B14F-4D97-AF65-F5344CB8AC3E}">
        <p14:creationId xmlns:p14="http://schemas.microsoft.com/office/powerpoint/2010/main" val="181705422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4BDB9A-0F2C-4D37-9916-3E18B485DD74}"/>
              </a:ext>
            </a:extLst>
          </p:cNvPr>
          <p:cNvPicPr>
            <a:picLocks noChangeAspect="1"/>
          </p:cNvPicPr>
          <p:nvPr/>
        </p:nvPicPr>
        <p:blipFill>
          <a:blip r:embed="rId2"/>
          <a:stretch>
            <a:fillRect/>
          </a:stretch>
        </p:blipFill>
        <p:spPr>
          <a:xfrm>
            <a:off x="241935" y="171346"/>
            <a:ext cx="5610225" cy="4228251"/>
          </a:xfrm>
          <a:prstGeom prst="rect">
            <a:avLst/>
          </a:prstGeom>
        </p:spPr>
      </p:pic>
      <p:sp>
        <p:nvSpPr>
          <p:cNvPr id="5" name="TextBox 4">
            <a:extLst>
              <a:ext uri="{FF2B5EF4-FFF2-40B4-BE49-F238E27FC236}">
                <a16:creationId xmlns:a16="http://schemas.microsoft.com/office/drawing/2014/main" id="{E072532F-FD4C-429D-B1FF-02A75D10075D}"/>
              </a:ext>
            </a:extLst>
          </p:cNvPr>
          <p:cNvSpPr txBox="1"/>
          <p:nvPr/>
        </p:nvSpPr>
        <p:spPr>
          <a:xfrm>
            <a:off x="241935" y="4624551"/>
            <a:ext cx="11708130"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Angkor Wat, Cambodia</a:t>
            </a:r>
          </a:p>
          <a:p>
            <a:r>
              <a:rPr lang="en-US" sz="2400" b="1" dirty="0"/>
              <a:t>It was built by the Khmer King </a:t>
            </a:r>
            <a:r>
              <a:rPr lang="en-US" sz="2400" b="1" dirty="0" err="1"/>
              <a:t>Suryavarman</a:t>
            </a:r>
            <a:r>
              <a:rPr lang="en-US" sz="2400" b="1" dirty="0"/>
              <a:t> II in the first half of the 12th century, around the year 1110-1150, making Angkor Wat almost 900 years old. The temple complex, built in the capital of the Khmer Empire, took approximately 30 years to build.</a:t>
            </a:r>
          </a:p>
        </p:txBody>
      </p:sp>
      <p:pic>
        <p:nvPicPr>
          <p:cNvPr id="4" name="Picture 3">
            <a:extLst>
              <a:ext uri="{FF2B5EF4-FFF2-40B4-BE49-F238E27FC236}">
                <a16:creationId xmlns:a16="http://schemas.microsoft.com/office/drawing/2014/main" id="{11B19450-E47A-4CA1-9176-8B3E162CA117}"/>
              </a:ext>
            </a:extLst>
          </p:cNvPr>
          <p:cNvPicPr>
            <a:picLocks noChangeAspect="1"/>
          </p:cNvPicPr>
          <p:nvPr/>
        </p:nvPicPr>
        <p:blipFill>
          <a:blip r:embed="rId3"/>
          <a:stretch>
            <a:fillRect/>
          </a:stretch>
        </p:blipFill>
        <p:spPr>
          <a:xfrm>
            <a:off x="6312397" y="142346"/>
            <a:ext cx="5637668" cy="4228251"/>
          </a:xfrm>
          <a:prstGeom prst="rect">
            <a:avLst/>
          </a:prstGeom>
        </p:spPr>
      </p:pic>
    </p:spTree>
    <p:extLst>
      <p:ext uri="{BB962C8B-B14F-4D97-AF65-F5344CB8AC3E}">
        <p14:creationId xmlns:p14="http://schemas.microsoft.com/office/powerpoint/2010/main" val="339694108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6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1000"/>
                                        <p:tgtEl>
                                          <p:spTgt spid="5">
                                            <p:txEl>
                                              <p:pRg st="0" end="0"/>
                                            </p:txEl>
                                          </p:spTgt>
                                        </p:tgtEl>
                                      </p:cBhvr>
                                    </p:animEffect>
                                  </p:childTnLst>
                                </p:cTn>
                              </p:par>
                            </p:childTnLst>
                          </p:cTn>
                        </p:par>
                        <p:par>
                          <p:cTn id="8" fill="hold">
                            <p:stCondLst>
                              <p:cond delay="7000"/>
                            </p:stCondLst>
                            <p:childTnLst>
                              <p:par>
                                <p:cTn id="9" presetID="3" presetClass="entr" presetSubtype="10" fill="hold" nodeType="afterEffect">
                                  <p:stCondLst>
                                    <p:cond delay="20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linds(horizontal)">
                                      <p:cBhvr>
                                        <p:cTn id="11"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058C09-012D-4002-B8CA-DF8113F928ED}"/>
              </a:ext>
            </a:extLst>
          </p:cNvPr>
          <p:cNvSpPr txBox="1"/>
          <p:nvPr/>
        </p:nvSpPr>
        <p:spPr>
          <a:xfrm>
            <a:off x="127635" y="4170068"/>
            <a:ext cx="11898630" cy="1323439"/>
          </a:xfrm>
          <a:prstGeom prst="rect">
            <a:avLst/>
          </a:prstGeom>
          <a:noFill/>
        </p:spPr>
        <p:txBody>
          <a:bodyPr wrap="square">
            <a:spAutoFit/>
          </a:bodyPr>
          <a:lstStyle/>
          <a:p>
            <a:r>
              <a:rPr lang="en-US" sz="3200" b="1" dirty="0">
                <a:solidFill>
                  <a:srgbClr val="FF0000"/>
                </a:solidFill>
              </a:rPr>
              <a:t>The Forbidden City</a:t>
            </a:r>
            <a:r>
              <a:rPr lang="en-US" sz="2400" b="1" dirty="0"/>
              <a:t>, Beijing, China, was constructed from 1406 to 1420, and was the former Chinese imperial palace and winter residence of the Emperor of China from the Ming dynasty (since the Yongle Emperor) to the end of the Qing dynasty, between 1420 and 1924.</a:t>
            </a:r>
          </a:p>
        </p:txBody>
      </p:sp>
      <p:pic>
        <p:nvPicPr>
          <p:cNvPr id="5" name="Picture 4">
            <a:extLst>
              <a:ext uri="{FF2B5EF4-FFF2-40B4-BE49-F238E27FC236}">
                <a16:creationId xmlns:a16="http://schemas.microsoft.com/office/drawing/2014/main" id="{8174A4AA-3AC0-4045-A3C2-6879851B12E5}"/>
              </a:ext>
            </a:extLst>
          </p:cNvPr>
          <p:cNvPicPr>
            <a:picLocks noChangeAspect="1"/>
          </p:cNvPicPr>
          <p:nvPr/>
        </p:nvPicPr>
        <p:blipFill rotWithShape="1">
          <a:blip r:embed="rId2"/>
          <a:srcRect b="15020"/>
          <a:stretch/>
        </p:blipFill>
        <p:spPr>
          <a:xfrm>
            <a:off x="127635" y="98940"/>
            <a:ext cx="5955239" cy="3371238"/>
          </a:xfrm>
          <a:prstGeom prst="rect">
            <a:avLst/>
          </a:prstGeom>
        </p:spPr>
      </p:pic>
      <p:pic>
        <p:nvPicPr>
          <p:cNvPr id="6" name="Picture 5">
            <a:extLst>
              <a:ext uri="{FF2B5EF4-FFF2-40B4-BE49-F238E27FC236}">
                <a16:creationId xmlns:a16="http://schemas.microsoft.com/office/drawing/2014/main" id="{22C0A7DE-8505-4A32-A57E-82057D710913}"/>
              </a:ext>
            </a:extLst>
          </p:cNvPr>
          <p:cNvPicPr>
            <a:picLocks noChangeAspect="1"/>
          </p:cNvPicPr>
          <p:nvPr/>
        </p:nvPicPr>
        <p:blipFill>
          <a:blip r:embed="rId3"/>
          <a:stretch>
            <a:fillRect/>
          </a:stretch>
        </p:blipFill>
        <p:spPr>
          <a:xfrm>
            <a:off x="6236762" y="98940"/>
            <a:ext cx="5827603" cy="3330059"/>
          </a:xfrm>
          <a:prstGeom prst="rect">
            <a:avLst/>
          </a:prstGeom>
        </p:spPr>
      </p:pic>
    </p:spTree>
    <p:extLst>
      <p:ext uri="{BB962C8B-B14F-4D97-AF65-F5344CB8AC3E}">
        <p14:creationId xmlns:p14="http://schemas.microsoft.com/office/powerpoint/2010/main" val="210333351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7000"/>
                                  </p:stCondLst>
                                  <p:iterate type="wd">
                                    <p:tmPct val="4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69DFB8-AF5B-4122-8688-89D17531060A}"/>
              </a:ext>
            </a:extLst>
          </p:cNvPr>
          <p:cNvSpPr txBox="1"/>
          <p:nvPr/>
        </p:nvSpPr>
        <p:spPr>
          <a:xfrm>
            <a:off x="193857" y="5835161"/>
            <a:ext cx="11804286" cy="954107"/>
          </a:xfrm>
          <a:prstGeom prst="rect">
            <a:avLst/>
          </a:prstGeom>
          <a:noFill/>
        </p:spPr>
        <p:txBody>
          <a:bodyPr wrap="square">
            <a:spAutoFit/>
          </a:bodyPr>
          <a:lstStyle/>
          <a:p>
            <a:r>
              <a:rPr lang="en-US" sz="3200" b="1" dirty="0">
                <a:solidFill>
                  <a:srgbClr val="FF0000"/>
                </a:solidFill>
              </a:rPr>
              <a:t>Machu Picchu </a:t>
            </a:r>
            <a:r>
              <a:rPr lang="en-US" sz="2400" b="1" dirty="0"/>
              <a:t>is an Incan citadel set high in the Andes Mountains in Peru, above the Urubamba River valley. Built in the 15th century.</a:t>
            </a:r>
          </a:p>
        </p:txBody>
      </p:sp>
      <p:pic>
        <p:nvPicPr>
          <p:cNvPr id="5" name="Picture 4">
            <a:extLst>
              <a:ext uri="{FF2B5EF4-FFF2-40B4-BE49-F238E27FC236}">
                <a16:creationId xmlns:a16="http://schemas.microsoft.com/office/drawing/2014/main" id="{13715987-5B65-4F58-B8FF-14C338F16A02}"/>
              </a:ext>
            </a:extLst>
          </p:cNvPr>
          <p:cNvPicPr>
            <a:picLocks noChangeAspect="1"/>
          </p:cNvPicPr>
          <p:nvPr/>
        </p:nvPicPr>
        <p:blipFill>
          <a:blip r:embed="rId2"/>
          <a:stretch>
            <a:fillRect/>
          </a:stretch>
        </p:blipFill>
        <p:spPr>
          <a:xfrm>
            <a:off x="4572000" y="68732"/>
            <a:ext cx="7620000" cy="5715000"/>
          </a:xfrm>
          <a:prstGeom prst="rect">
            <a:avLst/>
          </a:prstGeom>
        </p:spPr>
      </p:pic>
      <p:pic>
        <p:nvPicPr>
          <p:cNvPr id="6" name="Picture 5">
            <a:extLst>
              <a:ext uri="{FF2B5EF4-FFF2-40B4-BE49-F238E27FC236}">
                <a16:creationId xmlns:a16="http://schemas.microsoft.com/office/drawing/2014/main" id="{367FB28C-B5AD-48A2-990A-5241A36F4A72}"/>
              </a:ext>
            </a:extLst>
          </p:cNvPr>
          <p:cNvPicPr>
            <a:picLocks noChangeAspect="1"/>
          </p:cNvPicPr>
          <p:nvPr/>
        </p:nvPicPr>
        <p:blipFill>
          <a:blip r:embed="rId3"/>
          <a:stretch>
            <a:fillRect/>
          </a:stretch>
        </p:blipFill>
        <p:spPr>
          <a:xfrm>
            <a:off x="0" y="68732"/>
            <a:ext cx="5754831" cy="3244334"/>
          </a:xfrm>
          <a:prstGeom prst="rect">
            <a:avLst/>
          </a:prstGeom>
        </p:spPr>
      </p:pic>
    </p:spTree>
    <p:extLst>
      <p:ext uri="{BB962C8B-B14F-4D97-AF65-F5344CB8AC3E}">
        <p14:creationId xmlns:p14="http://schemas.microsoft.com/office/powerpoint/2010/main" val="274149018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7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C9D5D7-6A87-4328-9005-A1DFAEED00B4}"/>
              </a:ext>
            </a:extLst>
          </p:cNvPr>
          <p:cNvSpPr txBox="1"/>
          <p:nvPr/>
        </p:nvSpPr>
        <p:spPr>
          <a:xfrm>
            <a:off x="397352" y="5012829"/>
            <a:ext cx="11360795" cy="1692771"/>
          </a:xfrm>
          <a:prstGeom prst="rect">
            <a:avLst/>
          </a:prstGeom>
          <a:noFill/>
        </p:spPr>
        <p:txBody>
          <a:bodyPr wrap="square">
            <a:spAutoFit/>
          </a:bodyPr>
          <a:lstStyle/>
          <a:p>
            <a:r>
              <a:rPr lang="en-US" sz="3200" b="1" dirty="0">
                <a:solidFill>
                  <a:srgbClr val="FF0000"/>
                </a:solidFill>
              </a:rPr>
              <a:t>St. Peter’s Basilica</a:t>
            </a:r>
            <a:r>
              <a:rPr lang="en-US" sz="2400" b="1" dirty="0"/>
              <a:t>, also called New St. Peter’s Basilica, present basilica of St. Peter in Vatican City (an enclave in Rome), begun by Pope Julius II in 1506 and completed in 1615 under Paul V. It is designed as a three-aisled Latin cross with a dome at the crossing, directly above the high altar, which covers the shrine of St. Peter the Apostle.</a:t>
            </a:r>
          </a:p>
        </p:txBody>
      </p:sp>
      <p:pic>
        <p:nvPicPr>
          <p:cNvPr id="4" name="Picture 3">
            <a:extLst>
              <a:ext uri="{FF2B5EF4-FFF2-40B4-BE49-F238E27FC236}">
                <a16:creationId xmlns:a16="http://schemas.microsoft.com/office/drawing/2014/main" id="{1A61E7C8-BA7F-4522-98FA-CED28C8CFA8F}"/>
              </a:ext>
            </a:extLst>
          </p:cNvPr>
          <p:cNvPicPr>
            <a:picLocks noChangeAspect="1"/>
          </p:cNvPicPr>
          <p:nvPr/>
        </p:nvPicPr>
        <p:blipFill>
          <a:blip r:embed="rId2"/>
          <a:stretch>
            <a:fillRect/>
          </a:stretch>
        </p:blipFill>
        <p:spPr>
          <a:xfrm>
            <a:off x="162908" y="152399"/>
            <a:ext cx="5374600" cy="4299680"/>
          </a:xfrm>
          <a:prstGeom prst="rect">
            <a:avLst/>
          </a:prstGeom>
        </p:spPr>
      </p:pic>
      <p:pic>
        <p:nvPicPr>
          <p:cNvPr id="5" name="Picture 4">
            <a:extLst>
              <a:ext uri="{FF2B5EF4-FFF2-40B4-BE49-F238E27FC236}">
                <a16:creationId xmlns:a16="http://schemas.microsoft.com/office/drawing/2014/main" id="{999A449A-B529-4D83-9591-ADFE3FC86566}"/>
              </a:ext>
            </a:extLst>
          </p:cNvPr>
          <p:cNvPicPr>
            <a:picLocks noChangeAspect="1"/>
          </p:cNvPicPr>
          <p:nvPr/>
        </p:nvPicPr>
        <p:blipFill>
          <a:blip r:embed="rId3"/>
          <a:stretch>
            <a:fillRect/>
          </a:stretch>
        </p:blipFill>
        <p:spPr>
          <a:xfrm>
            <a:off x="5642184" y="152400"/>
            <a:ext cx="6445728" cy="4299679"/>
          </a:xfrm>
          <a:prstGeom prst="rect">
            <a:avLst/>
          </a:prstGeom>
        </p:spPr>
      </p:pic>
    </p:spTree>
    <p:extLst>
      <p:ext uri="{BB962C8B-B14F-4D97-AF65-F5344CB8AC3E}">
        <p14:creationId xmlns:p14="http://schemas.microsoft.com/office/powerpoint/2010/main" val="429201849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7000"/>
                                  </p:stCondLst>
                                  <p:iterate type="wd">
                                    <p:tmPct val="4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0C6-9C8B-44D7-A52C-5E422A7477EE}"/>
              </a:ext>
            </a:extLst>
          </p:cNvPr>
          <p:cNvPicPr>
            <a:picLocks noChangeAspect="1"/>
          </p:cNvPicPr>
          <p:nvPr/>
        </p:nvPicPr>
        <p:blipFill>
          <a:blip r:embed="rId2"/>
          <a:stretch>
            <a:fillRect/>
          </a:stretch>
        </p:blipFill>
        <p:spPr>
          <a:xfrm>
            <a:off x="6966772" y="89296"/>
            <a:ext cx="5034729" cy="3339704"/>
          </a:xfrm>
          <a:prstGeom prst="rect">
            <a:avLst/>
          </a:prstGeom>
        </p:spPr>
      </p:pic>
      <p:pic>
        <p:nvPicPr>
          <p:cNvPr id="3" name="Picture 2">
            <a:extLst>
              <a:ext uri="{FF2B5EF4-FFF2-40B4-BE49-F238E27FC236}">
                <a16:creationId xmlns:a16="http://schemas.microsoft.com/office/drawing/2014/main" id="{6C3B9594-0B33-4AF8-ACFF-7B4363BCEC1A}"/>
              </a:ext>
            </a:extLst>
          </p:cNvPr>
          <p:cNvPicPr>
            <a:picLocks noChangeAspect="1"/>
          </p:cNvPicPr>
          <p:nvPr/>
        </p:nvPicPr>
        <p:blipFill>
          <a:blip r:embed="rId3"/>
          <a:stretch>
            <a:fillRect/>
          </a:stretch>
        </p:blipFill>
        <p:spPr>
          <a:xfrm>
            <a:off x="190499" y="157162"/>
            <a:ext cx="5816601" cy="3271838"/>
          </a:xfrm>
          <a:prstGeom prst="rect">
            <a:avLst/>
          </a:prstGeom>
        </p:spPr>
      </p:pic>
      <p:pic>
        <p:nvPicPr>
          <p:cNvPr id="4" name="Picture 3">
            <a:extLst>
              <a:ext uri="{FF2B5EF4-FFF2-40B4-BE49-F238E27FC236}">
                <a16:creationId xmlns:a16="http://schemas.microsoft.com/office/drawing/2014/main" id="{8609AFC3-DDF4-4571-8FAE-42CD89A1C866}"/>
              </a:ext>
            </a:extLst>
          </p:cNvPr>
          <p:cNvPicPr>
            <a:picLocks noChangeAspect="1"/>
          </p:cNvPicPr>
          <p:nvPr/>
        </p:nvPicPr>
        <p:blipFill>
          <a:blip r:embed="rId4"/>
          <a:stretch>
            <a:fillRect/>
          </a:stretch>
        </p:blipFill>
        <p:spPr>
          <a:xfrm>
            <a:off x="190499" y="3496866"/>
            <a:ext cx="5695951" cy="3203972"/>
          </a:xfrm>
          <a:prstGeom prst="rect">
            <a:avLst/>
          </a:prstGeom>
        </p:spPr>
      </p:pic>
      <p:sp>
        <p:nvSpPr>
          <p:cNvPr id="6" name="TextBox 5">
            <a:extLst>
              <a:ext uri="{FF2B5EF4-FFF2-40B4-BE49-F238E27FC236}">
                <a16:creationId xmlns:a16="http://schemas.microsoft.com/office/drawing/2014/main" id="{CCBF50F5-6AF9-4B94-B8C1-58FC82066256}"/>
              </a:ext>
            </a:extLst>
          </p:cNvPr>
          <p:cNvSpPr txBox="1"/>
          <p:nvPr/>
        </p:nvSpPr>
        <p:spPr>
          <a:xfrm>
            <a:off x="6152619" y="3553079"/>
            <a:ext cx="5695951" cy="3170099"/>
          </a:xfrm>
          <a:prstGeom prst="rect">
            <a:avLst/>
          </a:prstGeom>
          <a:noFill/>
        </p:spPr>
        <p:txBody>
          <a:bodyPr wrap="square">
            <a:spAutoFit/>
          </a:bodyPr>
          <a:lstStyle/>
          <a:p>
            <a:r>
              <a:rPr lang="en-US" sz="3200" b="1" dirty="0">
                <a:solidFill>
                  <a:srgbClr val="FF0000"/>
                </a:solidFill>
              </a:rPr>
              <a:t>Palace of Versailles</a:t>
            </a:r>
            <a:r>
              <a:rPr lang="en-US" sz="2400" b="1" dirty="0"/>
              <a:t>.  It was a small country residence and, according to the Maréchal de </a:t>
            </a:r>
            <a:r>
              <a:rPr lang="en-US" sz="2400" b="1" dirty="0" err="1"/>
              <a:t>Bassompierre</a:t>
            </a:r>
            <a:r>
              <a:rPr lang="en-US" sz="2400" b="1" dirty="0"/>
              <a:t>, “a mere gentleman would not have been overly proud of the construction.” Louis XIII decided to rebuild it in 1631. Construction continued until 1634 and laid the basis of the Palace we know today.</a:t>
            </a:r>
          </a:p>
        </p:txBody>
      </p:sp>
    </p:spTree>
    <p:extLst>
      <p:ext uri="{BB962C8B-B14F-4D97-AF65-F5344CB8AC3E}">
        <p14:creationId xmlns:p14="http://schemas.microsoft.com/office/powerpoint/2010/main" val="205004125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000"/>
                                  </p:stCondLst>
                                  <p:iterate type="wd">
                                    <p:tmPct val="4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E11A03-03B3-44C9-A31F-807DEBF187F7}"/>
              </a:ext>
            </a:extLst>
          </p:cNvPr>
          <p:cNvSpPr txBox="1"/>
          <p:nvPr/>
        </p:nvSpPr>
        <p:spPr>
          <a:xfrm>
            <a:off x="746046" y="5647433"/>
            <a:ext cx="9409748" cy="1077218"/>
          </a:xfrm>
          <a:prstGeom prst="rect">
            <a:avLst/>
          </a:prstGeom>
          <a:noFill/>
        </p:spPr>
        <p:txBody>
          <a:bodyPr wrap="square">
            <a:spAutoFit/>
          </a:bodyPr>
          <a:lstStyle/>
          <a:p>
            <a:r>
              <a:rPr lang="en-US" sz="3200" b="1" dirty="0"/>
              <a:t>Taj Mahal, </a:t>
            </a:r>
            <a:r>
              <a:rPr lang="sv-SE" sz="3200" b="1" dirty="0"/>
              <a:t> 1632–53</a:t>
            </a:r>
          </a:p>
          <a:p>
            <a:r>
              <a:rPr lang="sv-SE" sz="3200" b="1" dirty="0"/>
              <a:t>Location: Agra, ‎Uttar Pradesh‎, ‎India</a:t>
            </a:r>
            <a:endParaRPr lang="en-US" sz="3200" b="1" dirty="0"/>
          </a:p>
        </p:txBody>
      </p:sp>
      <p:pic>
        <p:nvPicPr>
          <p:cNvPr id="2" name="Picture 1">
            <a:extLst>
              <a:ext uri="{FF2B5EF4-FFF2-40B4-BE49-F238E27FC236}">
                <a16:creationId xmlns:a16="http://schemas.microsoft.com/office/drawing/2014/main" id="{F41D661F-8123-4CC2-B2B1-9C6515F23F5B}"/>
              </a:ext>
            </a:extLst>
          </p:cNvPr>
          <p:cNvPicPr>
            <a:picLocks noChangeAspect="1"/>
          </p:cNvPicPr>
          <p:nvPr/>
        </p:nvPicPr>
        <p:blipFill rotWithShape="1">
          <a:blip r:embed="rId2"/>
          <a:srcRect l="25176" r="22412"/>
          <a:stretch/>
        </p:blipFill>
        <p:spPr>
          <a:xfrm>
            <a:off x="7258050" y="133349"/>
            <a:ext cx="4743450" cy="6037117"/>
          </a:xfrm>
          <a:prstGeom prst="rect">
            <a:avLst/>
          </a:prstGeom>
        </p:spPr>
      </p:pic>
      <p:pic>
        <p:nvPicPr>
          <p:cNvPr id="6" name="Picture 5">
            <a:extLst>
              <a:ext uri="{FF2B5EF4-FFF2-40B4-BE49-F238E27FC236}">
                <a16:creationId xmlns:a16="http://schemas.microsoft.com/office/drawing/2014/main" id="{ECA7719C-0EEA-4852-89F0-3164462078B4}"/>
              </a:ext>
            </a:extLst>
          </p:cNvPr>
          <p:cNvPicPr>
            <a:picLocks noChangeAspect="1"/>
          </p:cNvPicPr>
          <p:nvPr/>
        </p:nvPicPr>
        <p:blipFill rotWithShape="1">
          <a:blip r:embed="rId3"/>
          <a:srcRect b="16667"/>
          <a:stretch/>
        </p:blipFill>
        <p:spPr>
          <a:xfrm>
            <a:off x="347543" y="133349"/>
            <a:ext cx="4365338" cy="5467351"/>
          </a:xfrm>
          <a:prstGeom prst="rect">
            <a:avLst/>
          </a:prstGeom>
        </p:spPr>
      </p:pic>
    </p:spTree>
    <p:extLst>
      <p:ext uri="{BB962C8B-B14F-4D97-AF65-F5344CB8AC3E}">
        <p14:creationId xmlns:p14="http://schemas.microsoft.com/office/powerpoint/2010/main" val="346337116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700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AA5F316-DA65-402B-BF02-383F8AB6300A}"/>
              </a:ext>
            </a:extLst>
          </p:cNvPr>
          <p:cNvSpPr txBox="1"/>
          <p:nvPr/>
        </p:nvSpPr>
        <p:spPr>
          <a:xfrm>
            <a:off x="3647218" y="1472131"/>
            <a:ext cx="9934183"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For a plethora of online quizzes and challenges appropriate for individuals or groups,  please visit: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http://murov.info</a:t>
            </a:r>
            <a:endPar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http://murov.info/triviachallenges.htm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http://murov.info/PPTPreshows.htm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8E75FC43-D428-4E46-BA76-7DE162EBE334}"/>
              </a:ext>
            </a:extLst>
          </p:cNvPr>
          <p:cNvSpPr txBox="1"/>
          <p:nvPr/>
        </p:nvSpPr>
        <p:spPr>
          <a:xfrm>
            <a:off x="2824863" y="273371"/>
            <a:ext cx="8478411" cy="769441"/>
          </a:xfrm>
          <a:prstGeom prst="rect">
            <a:avLst/>
          </a:prstGeom>
          <a:noFill/>
        </p:spPr>
        <p:txBody>
          <a:bodyPr wrap="none" rtlCol="0">
            <a:spAutoFit/>
            <a:scene3d>
              <a:camera prst="perspectiveHeroicExtremeLeftFacing"/>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ED7D31"/>
                  </a:solidFill>
                  <a:prstDash val="solid"/>
                </a:ln>
                <a:solidFill>
                  <a:srgbClr val="FF0000"/>
                </a:solidFill>
                <a:effectLst>
                  <a:outerShdw blurRad="50800" dist="38100" dir="16200000" rotWithShape="0">
                    <a:prstClr val="black">
                      <a:alpha val="40000"/>
                    </a:prstClr>
                  </a:outerShdw>
                </a:effectLst>
                <a:uLnTx/>
                <a:uFillTx/>
                <a:latin typeface="Calibri" panose="020F0502020204030204"/>
                <a:ea typeface="+mn-ea"/>
                <a:cs typeface="+mn-cs"/>
              </a:rPr>
              <a:t>HOPE TO SEE YOU AGAIN SOON</a:t>
            </a:r>
          </a:p>
        </p:txBody>
      </p:sp>
      <p:pic>
        <p:nvPicPr>
          <p:cNvPr id="2" name="Picture 1">
            <a:extLst>
              <a:ext uri="{FF2B5EF4-FFF2-40B4-BE49-F238E27FC236}">
                <a16:creationId xmlns:a16="http://schemas.microsoft.com/office/drawing/2014/main" id="{86F1E3F9-FDF5-438E-B737-CE6F700800F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14486" r="12014" b="5935"/>
          <a:stretch/>
        </p:blipFill>
        <p:spPr>
          <a:xfrm>
            <a:off x="157556" y="273371"/>
            <a:ext cx="3150391" cy="6047809"/>
          </a:xfrm>
          <a:prstGeom prst="rect">
            <a:avLst/>
          </a:prstGeom>
        </p:spPr>
      </p:pic>
      <p:sp>
        <p:nvSpPr>
          <p:cNvPr id="4" name="TextBox 3">
            <a:extLst>
              <a:ext uri="{FF2B5EF4-FFF2-40B4-BE49-F238E27FC236}">
                <a16:creationId xmlns:a16="http://schemas.microsoft.com/office/drawing/2014/main" id="{2D892AB0-BBE9-4626-9124-4D762AD3EED6}"/>
              </a:ext>
            </a:extLst>
          </p:cNvPr>
          <p:cNvSpPr txBox="1"/>
          <p:nvPr/>
        </p:nvSpPr>
        <p:spPr>
          <a:xfrm>
            <a:off x="3307947" y="5911531"/>
            <a:ext cx="8907823" cy="677108"/>
          </a:xfrm>
          <a:prstGeom prst="rect">
            <a:avLst/>
          </a:prstGeom>
          <a:noFill/>
        </p:spPr>
        <p:txBody>
          <a:bodyPr wrap="none" rtlCol="0">
            <a:spAutoFit/>
          </a:bodyPr>
          <a:lstStyle/>
          <a:p>
            <a:r>
              <a:rPr lang="en-US" sz="2000" b="1" dirty="0"/>
              <a:t>For modern architectural wonders, please visit: </a:t>
            </a:r>
            <a:r>
              <a:rPr lang="en-US" sz="2000" b="1" dirty="0">
                <a:hlinkClick r:id="rId7"/>
              </a:rPr>
              <a:t>http://murov.info/archmod.pptx</a:t>
            </a:r>
            <a:r>
              <a:rPr lang="en-US" sz="2000" b="1" dirty="0"/>
              <a:t> </a:t>
            </a:r>
            <a:r>
              <a:rPr lang="en-US" dirty="0"/>
              <a:t>  </a:t>
            </a:r>
          </a:p>
          <a:p>
            <a:r>
              <a:rPr lang="en-US" dirty="0"/>
              <a:t> </a:t>
            </a:r>
          </a:p>
        </p:txBody>
      </p:sp>
    </p:spTree>
    <p:extLst>
      <p:ext uri="{BB962C8B-B14F-4D97-AF65-F5344CB8AC3E}">
        <p14:creationId xmlns:p14="http://schemas.microsoft.com/office/powerpoint/2010/main" val="28375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E66F3-679F-43AC-B2DB-748073558928}"/>
              </a:ext>
            </a:extLst>
          </p:cNvPr>
          <p:cNvPicPr>
            <a:picLocks noChangeAspect="1"/>
          </p:cNvPicPr>
          <p:nvPr/>
        </p:nvPicPr>
        <p:blipFill rotWithShape="1">
          <a:blip r:embed="rId2"/>
          <a:srcRect l="19031" t="8160" r="3290" b="22107"/>
          <a:stretch/>
        </p:blipFill>
        <p:spPr>
          <a:xfrm>
            <a:off x="350520" y="243839"/>
            <a:ext cx="6513195" cy="3894934"/>
          </a:xfrm>
          <a:prstGeom prst="rect">
            <a:avLst/>
          </a:prstGeom>
        </p:spPr>
      </p:pic>
      <p:pic>
        <p:nvPicPr>
          <p:cNvPr id="3" name="Picture 2">
            <a:extLst>
              <a:ext uri="{FF2B5EF4-FFF2-40B4-BE49-F238E27FC236}">
                <a16:creationId xmlns:a16="http://schemas.microsoft.com/office/drawing/2014/main" id="{46B379BC-53F4-4691-B1B1-FB5BAA75C32F}"/>
              </a:ext>
            </a:extLst>
          </p:cNvPr>
          <p:cNvPicPr>
            <a:picLocks noChangeAspect="1"/>
          </p:cNvPicPr>
          <p:nvPr/>
        </p:nvPicPr>
        <p:blipFill rotWithShape="1">
          <a:blip r:embed="rId3"/>
          <a:srcRect l="4414" t="33256" r="4414" b="12790"/>
          <a:stretch/>
        </p:blipFill>
        <p:spPr>
          <a:xfrm>
            <a:off x="350520" y="4404360"/>
            <a:ext cx="6513195" cy="2209801"/>
          </a:xfrm>
          <a:prstGeom prst="rect">
            <a:avLst/>
          </a:prstGeom>
        </p:spPr>
      </p:pic>
      <p:sp>
        <p:nvSpPr>
          <p:cNvPr id="5" name="TextBox 4">
            <a:extLst>
              <a:ext uri="{FF2B5EF4-FFF2-40B4-BE49-F238E27FC236}">
                <a16:creationId xmlns:a16="http://schemas.microsoft.com/office/drawing/2014/main" id="{688660AE-F43C-49C6-973B-F2CECC1B4B17}"/>
              </a:ext>
            </a:extLst>
          </p:cNvPr>
          <p:cNvSpPr txBox="1"/>
          <p:nvPr/>
        </p:nvSpPr>
        <p:spPr>
          <a:xfrm>
            <a:off x="7162815" y="1474619"/>
            <a:ext cx="4796759" cy="3539430"/>
          </a:xfrm>
          <a:prstGeom prst="rect">
            <a:avLst/>
          </a:prstGeom>
          <a:noFill/>
        </p:spPr>
        <p:txBody>
          <a:bodyPr wrap="square">
            <a:spAutoFit/>
          </a:bodyPr>
          <a:lstStyle/>
          <a:p>
            <a:r>
              <a:rPr lang="en-US" sz="3200" b="1" dirty="0">
                <a:solidFill>
                  <a:srgbClr val="FF0000"/>
                </a:solidFill>
              </a:rPr>
              <a:t>Stonehenge</a:t>
            </a:r>
            <a:r>
              <a:rPr lang="en-US" sz="2400" b="1" dirty="0"/>
              <a:t>, Salisbury, England.</a:t>
            </a:r>
          </a:p>
          <a:p>
            <a:r>
              <a:rPr lang="en-US" sz="2400" b="1" dirty="0"/>
              <a:t>Stonehenge is perhaps the world's most famous prehistoric monument. It was built in several stages: the first monument was an early henge monument, built about 5,000 years ago, and the unique stone circle was erected in the late Neolithic period about 2500 BC.</a:t>
            </a:r>
          </a:p>
        </p:txBody>
      </p:sp>
    </p:spTree>
    <p:extLst>
      <p:ext uri="{BB962C8B-B14F-4D97-AF65-F5344CB8AC3E}">
        <p14:creationId xmlns:p14="http://schemas.microsoft.com/office/powerpoint/2010/main" val="244141124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ADC114-07EA-4461-BD90-70ACD7558B81}"/>
              </a:ext>
            </a:extLst>
          </p:cNvPr>
          <p:cNvSpPr txBox="1"/>
          <p:nvPr/>
        </p:nvSpPr>
        <p:spPr>
          <a:xfrm>
            <a:off x="3048000" y="3244334"/>
            <a:ext cx="6096000" cy="369332"/>
          </a:xfrm>
          <a:prstGeom prst="rect">
            <a:avLst/>
          </a:prstGeom>
          <a:noFill/>
        </p:spPr>
        <p:txBody>
          <a:bodyPr wrap="square">
            <a:spAutoFit/>
          </a:bodyPr>
          <a:lstStyle/>
          <a:p>
            <a:r>
              <a:rPr lang="en-US" dirty="0"/>
              <a:t>The Great Wall of China</a:t>
            </a:r>
          </a:p>
        </p:txBody>
      </p:sp>
      <p:pic>
        <p:nvPicPr>
          <p:cNvPr id="4" name="Picture 3">
            <a:extLst>
              <a:ext uri="{FF2B5EF4-FFF2-40B4-BE49-F238E27FC236}">
                <a16:creationId xmlns:a16="http://schemas.microsoft.com/office/drawing/2014/main" id="{D747C09B-D32E-4348-901E-D55AF7FEECD0}"/>
              </a:ext>
            </a:extLst>
          </p:cNvPr>
          <p:cNvPicPr>
            <a:picLocks noChangeAspect="1"/>
          </p:cNvPicPr>
          <p:nvPr/>
        </p:nvPicPr>
        <p:blipFill>
          <a:blip r:embed="rId2"/>
          <a:stretch>
            <a:fillRect/>
          </a:stretch>
        </p:blipFill>
        <p:spPr>
          <a:xfrm>
            <a:off x="317182" y="148590"/>
            <a:ext cx="6162675" cy="3848100"/>
          </a:xfrm>
          <a:prstGeom prst="rect">
            <a:avLst/>
          </a:prstGeom>
        </p:spPr>
      </p:pic>
      <p:pic>
        <p:nvPicPr>
          <p:cNvPr id="5" name="Picture 4">
            <a:extLst>
              <a:ext uri="{FF2B5EF4-FFF2-40B4-BE49-F238E27FC236}">
                <a16:creationId xmlns:a16="http://schemas.microsoft.com/office/drawing/2014/main" id="{C3DD9BDD-1769-4527-B272-BA80CC591B5F}"/>
              </a:ext>
            </a:extLst>
          </p:cNvPr>
          <p:cNvPicPr>
            <a:picLocks noChangeAspect="1"/>
          </p:cNvPicPr>
          <p:nvPr/>
        </p:nvPicPr>
        <p:blipFill>
          <a:blip r:embed="rId3"/>
          <a:stretch>
            <a:fillRect/>
          </a:stretch>
        </p:blipFill>
        <p:spPr>
          <a:xfrm>
            <a:off x="6652735" y="148590"/>
            <a:ext cx="5434675" cy="3848100"/>
          </a:xfrm>
          <a:prstGeom prst="rect">
            <a:avLst/>
          </a:prstGeom>
        </p:spPr>
      </p:pic>
      <p:sp>
        <p:nvSpPr>
          <p:cNvPr id="8" name="TextBox 7">
            <a:extLst>
              <a:ext uri="{FF2B5EF4-FFF2-40B4-BE49-F238E27FC236}">
                <a16:creationId xmlns:a16="http://schemas.microsoft.com/office/drawing/2014/main" id="{7BAC3D5C-4E6E-4994-9BB5-82E59D411040}"/>
              </a:ext>
            </a:extLst>
          </p:cNvPr>
          <p:cNvSpPr txBox="1"/>
          <p:nvPr/>
        </p:nvSpPr>
        <p:spPr>
          <a:xfrm>
            <a:off x="252972" y="3996690"/>
            <a:ext cx="6096001" cy="2800767"/>
          </a:xfrm>
          <a:prstGeom prst="rect">
            <a:avLst/>
          </a:prstGeom>
          <a:noFill/>
        </p:spPr>
        <p:txBody>
          <a:bodyPr wrap="square">
            <a:spAutoFit/>
          </a:bodyPr>
          <a:lstStyle/>
          <a:p>
            <a:r>
              <a:rPr lang="en-US" sz="2400" b="1" dirty="0"/>
              <a:t>The </a:t>
            </a:r>
            <a:r>
              <a:rPr lang="en-US" sz="3200" b="1" dirty="0">
                <a:solidFill>
                  <a:srgbClr val="FF0000"/>
                </a:solidFill>
              </a:rPr>
              <a:t>Great Wall </a:t>
            </a:r>
            <a:r>
              <a:rPr lang="en-US" sz="2400" b="1" dirty="0"/>
              <a:t>consists of numerous walls—many of them parallel to each other—built over some two millennia across northern China and southern Mongolia. The most extensive and best-preserved version of the wall dates from the Ming dynasty (1368–1644) and runs for some 5,500 miles (8,850 km).</a:t>
            </a:r>
          </a:p>
        </p:txBody>
      </p:sp>
      <p:sp>
        <p:nvSpPr>
          <p:cNvPr id="10" name="TextBox 9">
            <a:extLst>
              <a:ext uri="{FF2B5EF4-FFF2-40B4-BE49-F238E27FC236}">
                <a16:creationId xmlns:a16="http://schemas.microsoft.com/office/drawing/2014/main" id="{D2A000E1-A91C-49EC-8D77-1E41452FB822}"/>
              </a:ext>
            </a:extLst>
          </p:cNvPr>
          <p:cNvSpPr txBox="1"/>
          <p:nvPr/>
        </p:nvSpPr>
        <p:spPr>
          <a:xfrm>
            <a:off x="6375267" y="4058245"/>
            <a:ext cx="5712143" cy="2677656"/>
          </a:xfrm>
          <a:prstGeom prst="rect">
            <a:avLst/>
          </a:prstGeom>
          <a:noFill/>
        </p:spPr>
        <p:txBody>
          <a:bodyPr wrap="square">
            <a:spAutoFit/>
          </a:bodyPr>
          <a:lstStyle/>
          <a:p>
            <a:r>
              <a:rPr lang="en-US" sz="2400" b="1" dirty="0"/>
              <a:t>Historians usually consider the defensive walls built during the period (770–476 BCE) and the Warring States period (475–221 BCE) to be the first sections of what would eventually become the structure known as the Great Wall of China, putting parts of the wall at almost 3,000 years old</a:t>
            </a:r>
          </a:p>
        </p:txBody>
      </p:sp>
      <p:sp>
        <p:nvSpPr>
          <p:cNvPr id="2" name="TextBox 1">
            <a:extLst>
              <a:ext uri="{FF2B5EF4-FFF2-40B4-BE49-F238E27FC236}">
                <a16:creationId xmlns:a16="http://schemas.microsoft.com/office/drawing/2014/main" id="{53F4B16B-0785-411A-A1F0-B74EFD016659}"/>
              </a:ext>
            </a:extLst>
          </p:cNvPr>
          <p:cNvSpPr txBox="1"/>
          <p:nvPr/>
        </p:nvSpPr>
        <p:spPr>
          <a:xfrm>
            <a:off x="6652735" y="148590"/>
            <a:ext cx="3570208" cy="369332"/>
          </a:xfrm>
          <a:prstGeom prst="rect">
            <a:avLst/>
          </a:prstGeom>
          <a:solidFill>
            <a:schemeClr val="accent4">
              <a:lumMod val="40000"/>
              <a:lumOff val="60000"/>
            </a:schemeClr>
          </a:solidFill>
        </p:spPr>
        <p:txBody>
          <a:bodyPr wrap="none" rtlCol="0">
            <a:spAutoFit/>
          </a:bodyPr>
          <a:lstStyle/>
          <a:p>
            <a:r>
              <a:rPr lang="en-US" dirty="0"/>
              <a:t>                                                                </a:t>
            </a:r>
          </a:p>
        </p:txBody>
      </p:sp>
    </p:spTree>
    <p:extLst>
      <p:ext uri="{BB962C8B-B14F-4D97-AF65-F5344CB8AC3E}">
        <p14:creationId xmlns:p14="http://schemas.microsoft.com/office/powerpoint/2010/main" val="3444497883"/>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650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1000"/>
                                        <p:tgtEl>
                                          <p:spTgt spid="8"/>
                                        </p:tgtEl>
                                      </p:cBhvr>
                                    </p:animEffect>
                                  </p:childTnLst>
                                </p:cTn>
                              </p:par>
                            </p:childTnLst>
                          </p:cTn>
                        </p:par>
                        <p:par>
                          <p:cTn id="8" fill="hold">
                            <p:stCondLst>
                              <p:cond delay="7500"/>
                            </p:stCondLst>
                            <p:childTnLst>
                              <p:par>
                                <p:cTn id="9" presetID="45" presetClass="entr" presetSubtype="0" fill="hold" grpId="0" nodeType="afterEffect">
                                  <p:stCondLst>
                                    <p:cond delay="3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ppt_w</p:attrName>
                                        </p:attrNameLst>
                                      </p:cBhvr>
                                      <p:tavLst>
                                        <p:tav tm="0" fmla="#ppt_w*sin(2.5*pi*$)">
                                          <p:val>
                                            <p:fltVal val="0"/>
                                          </p:val>
                                        </p:tav>
                                        <p:tav tm="100000">
                                          <p:val>
                                            <p:fltVal val="1"/>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F7BB9D-C027-4FA1-908B-D7C39065AEDB}"/>
              </a:ext>
            </a:extLst>
          </p:cNvPr>
          <p:cNvSpPr txBox="1"/>
          <p:nvPr/>
        </p:nvSpPr>
        <p:spPr>
          <a:xfrm>
            <a:off x="427626" y="4745055"/>
            <a:ext cx="8500422" cy="1692771"/>
          </a:xfrm>
          <a:prstGeom prst="rect">
            <a:avLst/>
          </a:prstGeom>
          <a:noFill/>
        </p:spPr>
        <p:txBody>
          <a:bodyPr wrap="square">
            <a:spAutoFit/>
          </a:bodyPr>
          <a:lstStyle/>
          <a:p>
            <a:r>
              <a:rPr lang="en-US" sz="2400" b="1" dirty="0"/>
              <a:t>An ancient Zapotec metropolis, </a:t>
            </a:r>
            <a:r>
              <a:rPr lang="en-US" sz="3200" b="1" dirty="0">
                <a:solidFill>
                  <a:srgbClr val="FF0000"/>
                </a:solidFill>
              </a:rPr>
              <a:t>Monte </a:t>
            </a:r>
            <a:r>
              <a:rPr lang="en-US" sz="3200" b="1" dirty="0" err="1">
                <a:solidFill>
                  <a:srgbClr val="FF0000"/>
                </a:solidFill>
              </a:rPr>
              <a:t>Albán</a:t>
            </a:r>
            <a:r>
              <a:rPr lang="en-US" sz="3200" b="1" dirty="0">
                <a:solidFill>
                  <a:srgbClr val="FF0000"/>
                </a:solidFill>
              </a:rPr>
              <a:t> </a:t>
            </a:r>
            <a:r>
              <a:rPr lang="en-US" sz="2400" b="1" dirty="0"/>
              <a:t>was founded in the sixth century B.C. on a low mountainous range overlooking the city of Oaxaca (Mexico) and functioned as their capital 13 centuries between 500 B.C. and 800 A.D. Built about 100 BC.</a:t>
            </a:r>
          </a:p>
        </p:txBody>
      </p:sp>
      <p:pic>
        <p:nvPicPr>
          <p:cNvPr id="4" name="Picture 3">
            <a:extLst>
              <a:ext uri="{FF2B5EF4-FFF2-40B4-BE49-F238E27FC236}">
                <a16:creationId xmlns:a16="http://schemas.microsoft.com/office/drawing/2014/main" id="{7932859B-9299-4681-9195-AB0D5415DF60}"/>
              </a:ext>
            </a:extLst>
          </p:cNvPr>
          <p:cNvPicPr>
            <a:picLocks noChangeAspect="1"/>
          </p:cNvPicPr>
          <p:nvPr/>
        </p:nvPicPr>
        <p:blipFill rotWithShape="1">
          <a:blip r:embed="rId2"/>
          <a:srcRect t="24080" b="11280"/>
          <a:stretch/>
        </p:blipFill>
        <p:spPr>
          <a:xfrm>
            <a:off x="238124" y="182880"/>
            <a:ext cx="7993673" cy="3444740"/>
          </a:xfrm>
          <a:prstGeom prst="rect">
            <a:avLst/>
          </a:prstGeom>
        </p:spPr>
      </p:pic>
      <p:pic>
        <p:nvPicPr>
          <p:cNvPr id="2" name="Picture 1">
            <a:extLst>
              <a:ext uri="{FF2B5EF4-FFF2-40B4-BE49-F238E27FC236}">
                <a16:creationId xmlns:a16="http://schemas.microsoft.com/office/drawing/2014/main" id="{2E8F3309-BAB1-4D54-9269-D8748EB600C4}"/>
              </a:ext>
            </a:extLst>
          </p:cNvPr>
          <p:cNvPicPr>
            <a:picLocks noChangeAspect="1"/>
          </p:cNvPicPr>
          <p:nvPr/>
        </p:nvPicPr>
        <p:blipFill rotWithShape="1">
          <a:blip r:embed="rId3"/>
          <a:srcRect r="11676"/>
          <a:stretch/>
        </p:blipFill>
        <p:spPr>
          <a:xfrm>
            <a:off x="8408795" y="86515"/>
            <a:ext cx="3545080" cy="4658540"/>
          </a:xfrm>
          <a:prstGeom prst="rect">
            <a:avLst/>
          </a:prstGeom>
        </p:spPr>
      </p:pic>
    </p:spTree>
    <p:extLst>
      <p:ext uri="{BB962C8B-B14F-4D97-AF65-F5344CB8AC3E}">
        <p14:creationId xmlns:p14="http://schemas.microsoft.com/office/powerpoint/2010/main" val="84291219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7000"/>
                                  </p:stCondLst>
                                  <p:iterate type="wd">
                                    <p:tmPct val="4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C3B661-13C8-44AA-BEC5-08D7C1D93644}"/>
              </a:ext>
            </a:extLst>
          </p:cNvPr>
          <p:cNvSpPr txBox="1"/>
          <p:nvPr/>
        </p:nvSpPr>
        <p:spPr>
          <a:xfrm>
            <a:off x="495300" y="2465308"/>
            <a:ext cx="6096000" cy="461665"/>
          </a:xfrm>
          <a:prstGeom prst="rect">
            <a:avLst/>
          </a:prstGeom>
          <a:noFill/>
        </p:spPr>
        <p:txBody>
          <a:bodyPr wrap="square">
            <a:spAutoFit/>
          </a:bodyPr>
          <a:lstStyle/>
          <a:p>
            <a:r>
              <a:rPr lang="en-US" sz="2400" b="1" dirty="0"/>
              <a:t>The Parthenon – Greece (447 BC)</a:t>
            </a:r>
          </a:p>
        </p:txBody>
      </p:sp>
      <p:pic>
        <p:nvPicPr>
          <p:cNvPr id="2" name="Picture 1">
            <a:extLst>
              <a:ext uri="{FF2B5EF4-FFF2-40B4-BE49-F238E27FC236}">
                <a16:creationId xmlns:a16="http://schemas.microsoft.com/office/drawing/2014/main" id="{BE130EFB-7910-4E73-B122-1E20DB3B1CF5}"/>
              </a:ext>
            </a:extLst>
          </p:cNvPr>
          <p:cNvPicPr>
            <a:picLocks noChangeAspect="1"/>
          </p:cNvPicPr>
          <p:nvPr/>
        </p:nvPicPr>
        <p:blipFill rotWithShape="1">
          <a:blip r:embed="rId2"/>
          <a:srcRect t="9139" b="13654"/>
          <a:stretch/>
        </p:blipFill>
        <p:spPr>
          <a:xfrm>
            <a:off x="495300" y="148828"/>
            <a:ext cx="5715000" cy="2316480"/>
          </a:xfrm>
          <a:prstGeom prst="rect">
            <a:avLst/>
          </a:prstGeom>
        </p:spPr>
      </p:pic>
      <p:pic>
        <p:nvPicPr>
          <p:cNvPr id="4" name="Picture 3">
            <a:extLst>
              <a:ext uri="{FF2B5EF4-FFF2-40B4-BE49-F238E27FC236}">
                <a16:creationId xmlns:a16="http://schemas.microsoft.com/office/drawing/2014/main" id="{9102F694-842F-46A9-8E9D-7B4BF88A1D47}"/>
              </a:ext>
            </a:extLst>
          </p:cNvPr>
          <p:cNvPicPr>
            <a:picLocks noChangeAspect="1"/>
          </p:cNvPicPr>
          <p:nvPr/>
        </p:nvPicPr>
        <p:blipFill rotWithShape="1">
          <a:blip r:embed="rId3"/>
          <a:srcRect l="7471" t="20779" r="6178" b="24432"/>
          <a:stretch/>
        </p:blipFill>
        <p:spPr>
          <a:xfrm>
            <a:off x="5527016" y="3613666"/>
            <a:ext cx="6469113" cy="3078480"/>
          </a:xfrm>
          <a:prstGeom prst="rect">
            <a:avLst/>
          </a:prstGeom>
        </p:spPr>
      </p:pic>
      <p:sp>
        <p:nvSpPr>
          <p:cNvPr id="6" name="TextBox 5">
            <a:extLst>
              <a:ext uri="{FF2B5EF4-FFF2-40B4-BE49-F238E27FC236}">
                <a16:creationId xmlns:a16="http://schemas.microsoft.com/office/drawing/2014/main" id="{A53A6BD5-BFB8-478F-8BCC-91F87B441B01}"/>
              </a:ext>
            </a:extLst>
          </p:cNvPr>
          <p:cNvSpPr txBox="1"/>
          <p:nvPr/>
        </p:nvSpPr>
        <p:spPr>
          <a:xfrm>
            <a:off x="6369445" y="361831"/>
            <a:ext cx="5327255" cy="2923877"/>
          </a:xfrm>
          <a:prstGeom prst="rect">
            <a:avLst/>
          </a:prstGeom>
          <a:noFill/>
        </p:spPr>
        <p:txBody>
          <a:bodyPr wrap="square">
            <a:spAutoFit/>
          </a:bodyPr>
          <a:lstStyle/>
          <a:p>
            <a:r>
              <a:rPr lang="en-US" sz="2400" b="1" dirty="0"/>
              <a:t>The </a:t>
            </a:r>
            <a:r>
              <a:rPr lang="en-US" sz="3200" b="1" dirty="0">
                <a:solidFill>
                  <a:srgbClr val="FF0000"/>
                </a:solidFill>
              </a:rPr>
              <a:t>Acropolis</a:t>
            </a:r>
            <a:r>
              <a:rPr lang="en-US" sz="2400" b="1" dirty="0"/>
              <a:t> (525 BC) of Athens is an ancient citadel located on a rocky outcrop above the city of Athens and contains the remains of several ancient buildings of great architectural and historical significance, the most famous being the </a:t>
            </a:r>
            <a:r>
              <a:rPr lang="en-US" sz="3200" b="1" dirty="0">
                <a:solidFill>
                  <a:srgbClr val="FF0000"/>
                </a:solidFill>
              </a:rPr>
              <a:t>Parthenon</a:t>
            </a:r>
            <a:r>
              <a:rPr lang="en-US" sz="2400" b="1" dirty="0"/>
              <a:t>.</a:t>
            </a:r>
          </a:p>
        </p:txBody>
      </p:sp>
      <p:pic>
        <p:nvPicPr>
          <p:cNvPr id="7" name="Picture 6">
            <a:extLst>
              <a:ext uri="{FF2B5EF4-FFF2-40B4-BE49-F238E27FC236}">
                <a16:creationId xmlns:a16="http://schemas.microsoft.com/office/drawing/2014/main" id="{AA2C7A9A-FAE8-40CE-9E2A-C366DFCA1D74}"/>
              </a:ext>
            </a:extLst>
          </p:cNvPr>
          <p:cNvPicPr>
            <a:picLocks noChangeAspect="1"/>
          </p:cNvPicPr>
          <p:nvPr/>
        </p:nvPicPr>
        <p:blipFill>
          <a:blip r:embed="rId4"/>
          <a:stretch>
            <a:fillRect/>
          </a:stretch>
        </p:blipFill>
        <p:spPr>
          <a:xfrm>
            <a:off x="195871" y="3249692"/>
            <a:ext cx="5249070" cy="3442454"/>
          </a:xfrm>
          <a:prstGeom prst="rect">
            <a:avLst/>
          </a:prstGeom>
        </p:spPr>
      </p:pic>
    </p:spTree>
    <p:extLst>
      <p:ext uri="{BB962C8B-B14F-4D97-AF65-F5344CB8AC3E}">
        <p14:creationId xmlns:p14="http://schemas.microsoft.com/office/powerpoint/2010/main" val="236318026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650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childTnLst>
                          </p:cTn>
                        </p:par>
                        <p:par>
                          <p:cTn id="8" fill="hold">
                            <p:stCondLst>
                              <p:cond delay="7500"/>
                            </p:stCondLst>
                            <p:childTnLst>
                              <p:par>
                                <p:cTn id="9" presetID="2" presetClass="entr" presetSubtype="2" fill="hold" grpId="0" nodeType="afterEffect">
                                  <p:stCondLst>
                                    <p:cond delay="0"/>
                                  </p:stCondLst>
                                  <p:iterate type="lt">
                                    <p:tmPct val="2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14718E-22B8-4108-AD8B-557D38611DBC}"/>
              </a:ext>
            </a:extLst>
          </p:cNvPr>
          <p:cNvPicPr>
            <a:picLocks noChangeAspect="1"/>
          </p:cNvPicPr>
          <p:nvPr/>
        </p:nvPicPr>
        <p:blipFill rotWithShape="1">
          <a:blip r:embed="rId2"/>
          <a:srcRect l="3222" t="15479" r="4018" b="4328"/>
          <a:stretch/>
        </p:blipFill>
        <p:spPr>
          <a:xfrm>
            <a:off x="594361" y="304800"/>
            <a:ext cx="5620864" cy="3672839"/>
          </a:xfrm>
          <a:prstGeom prst="rect">
            <a:avLst/>
          </a:prstGeom>
        </p:spPr>
      </p:pic>
      <p:sp>
        <p:nvSpPr>
          <p:cNvPr id="6" name="TextBox 5">
            <a:extLst>
              <a:ext uri="{FF2B5EF4-FFF2-40B4-BE49-F238E27FC236}">
                <a16:creationId xmlns:a16="http://schemas.microsoft.com/office/drawing/2014/main" id="{4E03C306-0AED-4B00-BA2D-C57B31FB4AE3}"/>
              </a:ext>
            </a:extLst>
          </p:cNvPr>
          <p:cNvSpPr txBox="1"/>
          <p:nvPr/>
        </p:nvSpPr>
        <p:spPr>
          <a:xfrm>
            <a:off x="682940" y="4365694"/>
            <a:ext cx="11064569" cy="1692771"/>
          </a:xfrm>
          <a:prstGeom prst="rect">
            <a:avLst/>
          </a:prstGeom>
          <a:noFill/>
        </p:spPr>
        <p:txBody>
          <a:bodyPr wrap="square">
            <a:spAutoFit/>
          </a:bodyPr>
          <a:lstStyle/>
          <a:p>
            <a:r>
              <a:rPr lang="en-US" sz="3200" b="1" dirty="0">
                <a:solidFill>
                  <a:srgbClr val="FF0000"/>
                </a:solidFill>
              </a:rPr>
              <a:t>Baalbek</a:t>
            </a:r>
            <a:r>
              <a:rPr lang="en-US" sz="2400" b="1" dirty="0"/>
              <a:t>, Lebanon, is the site of one of the most mysterious ruins of the Roman Empire, a monumental two-thousand-year-old (about 15 BC) temple to Jupiter that sits atop 3-thousand-ton stone blocks. (The pillars of Stonehenge weigh about a fortieth of that.)</a:t>
            </a:r>
          </a:p>
        </p:txBody>
      </p:sp>
      <p:pic>
        <p:nvPicPr>
          <p:cNvPr id="7" name="Picture 6">
            <a:extLst>
              <a:ext uri="{FF2B5EF4-FFF2-40B4-BE49-F238E27FC236}">
                <a16:creationId xmlns:a16="http://schemas.microsoft.com/office/drawing/2014/main" id="{B4DCBF22-75AA-4495-BC86-C52043901D1F}"/>
              </a:ext>
            </a:extLst>
          </p:cNvPr>
          <p:cNvPicPr>
            <a:picLocks noChangeAspect="1"/>
          </p:cNvPicPr>
          <p:nvPr/>
        </p:nvPicPr>
        <p:blipFill>
          <a:blip r:embed="rId3"/>
          <a:stretch>
            <a:fillRect/>
          </a:stretch>
        </p:blipFill>
        <p:spPr>
          <a:xfrm>
            <a:off x="6538125" y="157624"/>
            <a:ext cx="5506800" cy="3672839"/>
          </a:xfrm>
          <a:prstGeom prst="rect">
            <a:avLst/>
          </a:prstGeom>
        </p:spPr>
      </p:pic>
    </p:spTree>
    <p:extLst>
      <p:ext uri="{BB962C8B-B14F-4D97-AF65-F5344CB8AC3E}">
        <p14:creationId xmlns:p14="http://schemas.microsoft.com/office/powerpoint/2010/main" val="52361966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7000"/>
                                  </p:stCondLst>
                                  <p:iterate type="wd">
                                    <p:tmPct val="4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DB658C-76DC-44CC-8CC5-122770CB56BD}"/>
              </a:ext>
            </a:extLst>
          </p:cNvPr>
          <p:cNvSpPr txBox="1"/>
          <p:nvPr/>
        </p:nvSpPr>
        <p:spPr>
          <a:xfrm>
            <a:off x="1371600" y="4541520"/>
            <a:ext cx="6096000" cy="369332"/>
          </a:xfrm>
          <a:prstGeom prst="rect">
            <a:avLst/>
          </a:prstGeom>
          <a:noFill/>
        </p:spPr>
        <p:txBody>
          <a:bodyPr wrap="square">
            <a:spAutoFit/>
          </a:bodyPr>
          <a:lstStyle/>
          <a:p>
            <a:r>
              <a:rPr lang="fr-FR" dirty="0"/>
              <a:t> </a:t>
            </a:r>
            <a:endParaRPr lang="en-US" dirty="0"/>
          </a:p>
        </p:txBody>
      </p:sp>
      <p:sp>
        <p:nvSpPr>
          <p:cNvPr id="4" name="TextBox 3">
            <a:extLst>
              <a:ext uri="{FF2B5EF4-FFF2-40B4-BE49-F238E27FC236}">
                <a16:creationId xmlns:a16="http://schemas.microsoft.com/office/drawing/2014/main" id="{F1EF42E3-83AE-44FD-A71C-16AA8B563A98}"/>
              </a:ext>
            </a:extLst>
          </p:cNvPr>
          <p:cNvSpPr txBox="1"/>
          <p:nvPr/>
        </p:nvSpPr>
        <p:spPr>
          <a:xfrm>
            <a:off x="1371600" y="4541520"/>
            <a:ext cx="9256426" cy="1692771"/>
          </a:xfrm>
          <a:prstGeom prst="rect">
            <a:avLst/>
          </a:prstGeom>
          <a:noFill/>
        </p:spPr>
        <p:txBody>
          <a:bodyPr wrap="square">
            <a:spAutoFit/>
          </a:bodyPr>
          <a:lstStyle/>
          <a:p>
            <a:r>
              <a:rPr lang="en-US" sz="3200" b="1" dirty="0">
                <a:solidFill>
                  <a:srgbClr val="FF0000"/>
                </a:solidFill>
              </a:rPr>
              <a:t>The Pont du Gard</a:t>
            </a:r>
            <a:r>
              <a:rPr lang="en-US" sz="2400" b="1" dirty="0"/>
              <a:t>, </a:t>
            </a:r>
            <a:r>
              <a:rPr lang="en-US" sz="2400" b="1" dirty="0" err="1"/>
              <a:t>Remoulins</a:t>
            </a:r>
            <a:r>
              <a:rPr lang="en-US" sz="2400" b="1" dirty="0"/>
              <a:t>, France is an ancient Roman aqueduct bridge built in the first century AD to carry water over 50 km to the Roman colony of </a:t>
            </a:r>
            <a:r>
              <a:rPr lang="en-US" sz="2400" b="1" dirty="0" err="1"/>
              <a:t>Nemausus</a:t>
            </a:r>
            <a:r>
              <a:rPr lang="en-US" sz="2400" b="1" dirty="0"/>
              <a:t>. It crosses the river </a:t>
            </a:r>
            <a:r>
              <a:rPr lang="en-US" sz="2400" b="1" dirty="0" err="1"/>
              <a:t>Gardon</a:t>
            </a:r>
            <a:r>
              <a:rPr lang="en-US" sz="2400" b="1" dirty="0"/>
              <a:t> near the town of </a:t>
            </a:r>
            <a:r>
              <a:rPr lang="en-US" sz="2400" b="1" dirty="0" err="1"/>
              <a:t>Vers</a:t>
            </a:r>
            <a:r>
              <a:rPr lang="en-US" sz="2400" b="1" dirty="0"/>
              <a:t>-Pont-du-Gard in southern France.  (about 60 AD)</a:t>
            </a:r>
          </a:p>
        </p:txBody>
      </p:sp>
      <p:pic>
        <p:nvPicPr>
          <p:cNvPr id="5" name="Picture 4">
            <a:extLst>
              <a:ext uri="{FF2B5EF4-FFF2-40B4-BE49-F238E27FC236}">
                <a16:creationId xmlns:a16="http://schemas.microsoft.com/office/drawing/2014/main" id="{7C688C9D-7BB1-4DF9-850A-6CCF518F3165}"/>
              </a:ext>
            </a:extLst>
          </p:cNvPr>
          <p:cNvPicPr>
            <a:picLocks noChangeAspect="1"/>
          </p:cNvPicPr>
          <p:nvPr/>
        </p:nvPicPr>
        <p:blipFill rotWithShape="1">
          <a:blip r:embed="rId2"/>
          <a:srcRect l="22053" t="18122" b="8400"/>
          <a:stretch/>
        </p:blipFill>
        <p:spPr>
          <a:xfrm>
            <a:off x="198119" y="112484"/>
            <a:ext cx="7047578" cy="4429036"/>
          </a:xfrm>
          <a:prstGeom prst="rect">
            <a:avLst/>
          </a:prstGeom>
        </p:spPr>
      </p:pic>
      <p:pic>
        <p:nvPicPr>
          <p:cNvPr id="2" name="Picture 1">
            <a:extLst>
              <a:ext uri="{FF2B5EF4-FFF2-40B4-BE49-F238E27FC236}">
                <a16:creationId xmlns:a16="http://schemas.microsoft.com/office/drawing/2014/main" id="{8A97A167-0D16-4F77-9406-68BEBF62377D}"/>
              </a:ext>
            </a:extLst>
          </p:cNvPr>
          <p:cNvPicPr>
            <a:picLocks noChangeAspect="1"/>
          </p:cNvPicPr>
          <p:nvPr/>
        </p:nvPicPr>
        <p:blipFill rotWithShape="1">
          <a:blip r:embed="rId3"/>
          <a:srcRect l="975" r="10101"/>
          <a:stretch/>
        </p:blipFill>
        <p:spPr>
          <a:xfrm>
            <a:off x="7408423" y="112483"/>
            <a:ext cx="4585458" cy="3440185"/>
          </a:xfrm>
          <a:prstGeom prst="rect">
            <a:avLst/>
          </a:prstGeom>
        </p:spPr>
      </p:pic>
    </p:spTree>
    <p:extLst>
      <p:ext uri="{BB962C8B-B14F-4D97-AF65-F5344CB8AC3E}">
        <p14:creationId xmlns:p14="http://schemas.microsoft.com/office/powerpoint/2010/main" val="23762865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7000"/>
                                  </p:stCondLst>
                                  <p:iterate type="wd">
                                    <p:tmPct val="4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AD23A5-EA23-4FC1-B517-BBCBBE7C8E12}"/>
              </a:ext>
            </a:extLst>
          </p:cNvPr>
          <p:cNvSpPr txBox="1"/>
          <p:nvPr/>
        </p:nvSpPr>
        <p:spPr>
          <a:xfrm>
            <a:off x="6096000" y="1807934"/>
            <a:ext cx="6096000" cy="369332"/>
          </a:xfrm>
          <a:prstGeom prst="rect">
            <a:avLst/>
          </a:prstGeom>
          <a:noFill/>
        </p:spPr>
        <p:txBody>
          <a:bodyPr wrap="square">
            <a:spAutoFit/>
          </a:bodyPr>
          <a:lstStyle/>
          <a:p>
            <a:r>
              <a:rPr lang="en-US" dirty="0"/>
              <a:t>Al </a:t>
            </a:r>
            <a:r>
              <a:rPr lang="en-US" dirty="0" err="1"/>
              <a:t>Khazneh</a:t>
            </a:r>
            <a:endParaRPr lang="en-US" dirty="0"/>
          </a:p>
        </p:txBody>
      </p:sp>
      <p:pic>
        <p:nvPicPr>
          <p:cNvPr id="2" name="Picture 1">
            <a:extLst>
              <a:ext uri="{FF2B5EF4-FFF2-40B4-BE49-F238E27FC236}">
                <a16:creationId xmlns:a16="http://schemas.microsoft.com/office/drawing/2014/main" id="{56BA07D3-173A-4170-A433-BF97CE5543DF}"/>
              </a:ext>
            </a:extLst>
          </p:cNvPr>
          <p:cNvPicPr>
            <a:picLocks noChangeAspect="1"/>
          </p:cNvPicPr>
          <p:nvPr/>
        </p:nvPicPr>
        <p:blipFill>
          <a:blip r:embed="rId2"/>
          <a:stretch>
            <a:fillRect/>
          </a:stretch>
        </p:blipFill>
        <p:spPr>
          <a:xfrm>
            <a:off x="504825" y="247769"/>
            <a:ext cx="6762750" cy="4505325"/>
          </a:xfrm>
          <a:prstGeom prst="rect">
            <a:avLst/>
          </a:prstGeom>
        </p:spPr>
      </p:pic>
      <p:sp>
        <p:nvSpPr>
          <p:cNvPr id="5" name="TextBox 4">
            <a:extLst>
              <a:ext uri="{FF2B5EF4-FFF2-40B4-BE49-F238E27FC236}">
                <a16:creationId xmlns:a16="http://schemas.microsoft.com/office/drawing/2014/main" id="{7ACB14CD-FA22-4E2A-B31E-0671BCF1FC00}"/>
              </a:ext>
            </a:extLst>
          </p:cNvPr>
          <p:cNvSpPr txBox="1"/>
          <p:nvPr/>
        </p:nvSpPr>
        <p:spPr>
          <a:xfrm>
            <a:off x="489523" y="4808769"/>
            <a:ext cx="11197652" cy="2062103"/>
          </a:xfrm>
          <a:prstGeom prst="rect">
            <a:avLst/>
          </a:prstGeom>
          <a:noFill/>
        </p:spPr>
        <p:txBody>
          <a:bodyPr wrap="square">
            <a:spAutoFit/>
          </a:bodyPr>
          <a:lstStyle/>
          <a:p>
            <a:r>
              <a:rPr lang="en-US" sz="3200" b="1" dirty="0">
                <a:solidFill>
                  <a:srgbClr val="FF0000"/>
                </a:solidFill>
              </a:rPr>
              <a:t>Petra</a:t>
            </a:r>
            <a:r>
              <a:rPr lang="en-US" sz="2400" b="1" dirty="0"/>
              <a:t>, Jordan.  Al-</a:t>
            </a:r>
            <a:r>
              <a:rPr lang="en-US" sz="2400" b="1" dirty="0" err="1"/>
              <a:t>Khazneh</a:t>
            </a:r>
            <a:r>
              <a:rPr lang="en-US" sz="2400" b="1" dirty="0"/>
              <a:t> (Arabic: </a:t>
            </a:r>
            <a:r>
              <a:rPr lang="ar-AE" sz="2400" b="1" dirty="0"/>
              <a:t>الخزنة‎; "</a:t>
            </a:r>
            <a:r>
              <a:rPr lang="en-US" sz="2400" b="1" dirty="0"/>
              <a:t>The Treasury") is one of the most elaborate temples in Petra, a city of the Nabatean Kingdom inhabited by the Arabs in ancient times. As with most of the other buildings in this ancient town, including the Monastery (Arabic: Ad Deir), this structure was carved out of a sandstone rock face.</a:t>
            </a:r>
          </a:p>
          <a:p>
            <a:endParaRPr lang="en-US" sz="2400" b="1" dirty="0"/>
          </a:p>
        </p:txBody>
      </p:sp>
      <p:sp>
        <p:nvSpPr>
          <p:cNvPr id="6" name="TextBox 5">
            <a:extLst>
              <a:ext uri="{FF2B5EF4-FFF2-40B4-BE49-F238E27FC236}">
                <a16:creationId xmlns:a16="http://schemas.microsoft.com/office/drawing/2014/main" id="{C4F4A744-A542-4D4D-9231-CFEEAD0D1100}"/>
              </a:ext>
            </a:extLst>
          </p:cNvPr>
          <p:cNvSpPr txBox="1"/>
          <p:nvPr/>
        </p:nvSpPr>
        <p:spPr>
          <a:xfrm>
            <a:off x="7501874" y="195735"/>
            <a:ext cx="4455826" cy="4154984"/>
          </a:xfrm>
          <a:prstGeom prst="rect">
            <a:avLst/>
          </a:prstGeom>
          <a:noFill/>
        </p:spPr>
        <p:txBody>
          <a:bodyPr wrap="square">
            <a:spAutoFit/>
          </a:bodyPr>
          <a:lstStyle/>
          <a:p>
            <a:r>
              <a:rPr lang="en-US" sz="2400" b="1" dirty="0"/>
              <a:t>The structure is believed to have been the mausoleum of the Nabatean King </a:t>
            </a:r>
            <a:r>
              <a:rPr lang="en-US" sz="2400" b="1" dirty="0" err="1"/>
              <a:t>Aretas</a:t>
            </a:r>
            <a:r>
              <a:rPr lang="en-US" sz="2400" b="1" dirty="0"/>
              <a:t> IV in the 1st century AD. It is one of the most popular tourist attractions in both Jordan and the region. It became known as "Al-</a:t>
            </a:r>
            <a:r>
              <a:rPr lang="en-US" sz="2400" b="1" dirty="0" err="1"/>
              <a:t>Khazneh</a:t>
            </a:r>
            <a:r>
              <a:rPr lang="en-US" sz="2400" b="1" dirty="0"/>
              <a:t>", or The Treasury, in the early 19th century by the area's Bedouins as they had believed it contained treasures.</a:t>
            </a:r>
          </a:p>
        </p:txBody>
      </p:sp>
    </p:spTree>
    <p:extLst>
      <p:ext uri="{BB962C8B-B14F-4D97-AF65-F5344CB8AC3E}">
        <p14:creationId xmlns:p14="http://schemas.microsoft.com/office/powerpoint/2010/main" val="620565610"/>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6500"/>
                                  </p:stCondLst>
                                  <p:iterate type="wd">
                                    <p:tmPct val="4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300"/>
                            </p:stCondLst>
                            <p:childTnLst>
                              <p:par>
                                <p:cTn id="11" presetID="6" presetClass="entr" presetSubtype="16" fill="hold" grpId="0" nodeType="afterEffect">
                                  <p:stCondLst>
                                    <p:cond delay="450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TotalTime>
  <Words>2037</Words>
  <Application>Microsoft Office PowerPoint</Application>
  <PresentationFormat>Widescreen</PresentationFormat>
  <Paragraphs>65</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Murov</dc:creator>
  <cp:lastModifiedBy>Steven Murov</cp:lastModifiedBy>
  <cp:revision>70</cp:revision>
  <dcterms:created xsi:type="dcterms:W3CDTF">2021-09-26T16:28:33Z</dcterms:created>
  <dcterms:modified xsi:type="dcterms:W3CDTF">2021-11-01T17:09:49Z</dcterms:modified>
</cp:coreProperties>
</file>