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1" r:id="rId2"/>
    <p:sldId id="269" r:id="rId3"/>
    <p:sldId id="257" r:id="rId4"/>
    <p:sldId id="258" r:id="rId5"/>
    <p:sldId id="270" r:id="rId6"/>
    <p:sldId id="271" r:id="rId7"/>
    <p:sldId id="272" r:id="rId8"/>
    <p:sldId id="273" r:id="rId9"/>
    <p:sldId id="275" r:id="rId10"/>
    <p:sldId id="276" r:id="rId11"/>
    <p:sldId id="277" r:id="rId12"/>
    <p:sldId id="278" r:id="rId13"/>
    <p:sldId id="279" r:id="rId14"/>
    <p:sldId id="280" r:id="rId15"/>
    <p:sldId id="281" r:id="rId16"/>
    <p:sldId id="282" r:id="rId17"/>
    <p:sldId id="283" r:id="rId18"/>
    <p:sldId id="284" r:id="rId19"/>
    <p:sldId id="285" r:id="rId20"/>
    <p:sldId id="286" r:id="rId21"/>
    <p:sldId id="287" r:id="rId22"/>
    <p:sldId id="288" r:id="rId23"/>
    <p:sldId id="289" r:id="rId24"/>
    <p:sldId id="290" r:id="rId25"/>
    <p:sldId id="291" r:id="rId26"/>
    <p:sldId id="292" r:id="rId27"/>
    <p:sldId id="293" r:id="rId28"/>
    <p:sldId id="294" r:id="rId29"/>
    <p:sldId id="295" r:id="rId30"/>
    <p:sldId id="296" r:id="rId31"/>
    <p:sldId id="297" r:id="rId32"/>
    <p:sldId id="298"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7" d="100"/>
          <a:sy n="67" d="100"/>
        </p:scale>
        <p:origin x="85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D4771-4B05-4CA6-902F-8D2E96464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B69B6E9-B7FE-4866-89F3-A097D17FEC5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6BC3CE6-46D0-4452-A639-7B983A1284FD}"/>
              </a:ext>
            </a:extLst>
          </p:cNvPr>
          <p:cNvSpPr>
            <a:spLocks noGrp="1"/>
          </p:cNvSpPr>
          <p:nvPr>
            <p:ph type="dt" sz="half" idx="10"/>
          </p:nvPr>
        </p:nvSpPr>
        <p:spPr/>
        <p:txBody>
          <a:bodyPr/>
          <a:lstStyle/>
          <a:p>
            <a:fld id="{25F73DE2-6EDD-4E69-8F96-D30C9A8012B5}" type="datetimeFigureOut">
              <a:rPr lang="en-US" smtClean="0"/>
              <a:t>11/3/2021</a:t>
            </a:fld>
            <a:endParaRPr lang="en-US"/>
          </a:p>
        </p:txBody>
      </p:sp>
      <p:sp>
        <p:nvSpPr>
          <p:cNvPr id="5" name="Footer Placeholder 4">
            <a:extLst>
              <a:ext uri="{FF2B5EF4-FFF2-40B4-BE49-F238E27FC236}">
                <a16:creationId xmlns:a16="http://schemas.microsoft.com/office/drawing/2014/main" id="{4D07A88B-F51D-4DE6-BDA3-6B448F4778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BD1235-C991-46A7-8EDF-FAF9A3C03AA6}"/>
              </a:ext>
            </a:extLst>
          </p:cNvPr>
          <p:cNvSpPr>
            <a:spLocks noGrp="1"/>
          </p:cNvSpPr>
          <p:nvPr>
            <p:ph type="sldNum" sz="quarter" idx="12"/>
          </p:nvPr>
        </p:nvSpPr>
        <p:spPr/>
        <p:txBody>
          <a:bodyPr/>
          <a:lstStyle/>
          <a:p>
            <a:fld id="{A2C0E51E-A426-4D27-966C-4ACA05866810}" type="slidenum">
              <a:rPr lang="en-US" smtClean="0"/>
              <a:t>‹#›</a:t>
            </a:fld>
            <a:endParaRPr lang="en-US"/>
          </a:p>
        </p:txBody>
      </p:sp>
    </p:spTree>
    <p:extLst>
      <p:ext uri="{BB962C8B-B14F-4D97-AF65-F5344CB8AC3E}">
        <p14:creationId xmlns:p14="http://schemas.microsoft.com/office/powerpoint/2010/main" val="2911516145"/>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0AA62-2068-42EE-ADFC-E8EF226D186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9AB5F19-4B18-4394-BD18-294513A6848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B1DDA9-EBDB-4530-B337-A14EB8F51ACE}"/>
              </a:ext>
            </a:extLst>
          </p:cNvPr>
          <p:cNvSpPr>
            <a:spLocks noGrp="1"/>
          </p:cNvSpPr>
          <p:nvPr>
            <p:ph type="dt" sz="half" idx="10"/>
          </p:nvPr>
        </p:nvSpPr>
        <p:spPr/>
        <p:txBody>
          <a:bodyPr/>
          <a:lstStyle/>
          <a:p>
            <a:fld id="{25F73DE2-6EDD-4E69-8F96-D30C9A8012B5}" type="datetimeFigureOut">
              <a:rPr lang="en-US" smtClean="0"/>
              <a:t>11/3/2021</a:t>
            </a:fld>
            <a:endParaRPr lang="en-US"/>
          </a:p>
        </p:txBody>
      </p:sp>
      <p:sp>
        <p:nvSpPr>
          <p:cNvPr id="5" name="Footer Placeholder 4">
            <a:extLst>
              <a:ext uri="{FF2B5EF4-FFF2-40B4-BE49-F238E27FC236}">
                <a16:creationId xmlns:a16="http://schemas.microsoft.com/office/drawing/2014/main" id="{72AE040D-E581-4240-9B53-12242114B8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BE1A32-6287-416D-B4BA-5C1D498C73DA}"/>
              </a:ext>
            </a:extLst>
          </p:cNvPr>
          <p:cNvSpPr>
            <a:spLocks noGrp="1"/>
          </p:cNvSpPr>
          <p:nvPr>
            <p:ph type="sldNum" sz="quarter" idx="12"/>
          </p:nvPr>
        </p:nvSpPr>
        <p:spPr/>
        <p:txBody>
          <a:bodyPr/>
          <a:lstStyle/>
          <a:p>
            <a:fld id="{A2C0E51E-A426-4D27-966C-4ACA05866810}" type="slidenum">
              <a:rPr lang="en-US" smtClean="0"/>
              <a:t>‹#›</a:t>
            </a:fld>
            <a:endParaRPr lang="en-US"/>
          </a:p>
        </p:txBody>
      </p:sp>
    </p:spTree>
    <p:extLst>
      <p:ext uri="{BB962C8B-B14F-4D97-AF65-F5344CB8AC3E}">
        <p14:creationId xmlns:p14="http://schemas.microsoft.com/office/powerpoint/2010/main" val="1605994703"/>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BF0F2EC-003F-4B01-9B25-307C3CFEB0C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FFCB925-8795-4B49-B123-4BAD2E512BB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A6E688-AE9E-4C64-8266-7840C17F7E88}"/>
              </a:ext>
            </a:extLst>
          </p:cNvPr>
          <p:cNvSpPr>
            <a:spLocks noGrp="1"/>
          </p:cNvSpPr>
          <p:nvPr>
            <p:ph type="dt" sz="half" idx="10"/>
          </p:nvPr>
        </p:nvSpPr>
        <p:spPr/>
        <p:txBody>
          <a:bodyPr/>
          <a:lstStyle/>
          <a:p>
            <a:fld id="{25F73DE2-6EDD-4E69-8F96-D30C9A8012B5}" type="datetimeFigureOut">
              <a:rPr lang="en-US" smtClean="0"/>
              <a:t>11/3/2021</a:t>
            </a:fld>
            <a:endParaRPr lang="en-US"/>
          </a:p>
        </p:txBody>
      </p:sp>
      <p:sp>
        <p:nvSpPr>
          <p:cNvPr id="5" name="Footer Placeholder 4">
            <a:extLst>
              <a:ext uri="{FF2B5EF4-FFF2-40B4-BE49-F238E27FC236}">
                <a16:creationId xmlns:a16="http://schemas.microsoft.com/office/drawing/2014/main" id="{4CBFA2E4-212F-4215-9A38-DC0BE5DE2C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371012-6196-4335-97D0-7F27E1E8918F}"/>
              </a:ext>
            </a:extLst>
          </p:cNvPr>
          <p:cNvSpPr>
            <a:spLocks noGrp="1"/>
          </p:cNvSpPr>
          <p:nvPr>
            <p:ph type="sldNum" sz="quarter" idx="12"/>
          </p:nvPr>
        </p:nvSpPr>
        <p:spPr/>
        <p:txBody>
          <a:bodyPr/>
          <a:lstStyle/>
          <a:p>
            <a:fld id="{A2C0E51E-A426-4D27-966C-4ACA05866810}" type="slidenum">
              <a:rPr lang="en-US" smtClean="0"/>
              <a:t>‹#›</a:t>
            </a:fld>
            <a:endParaRPr lang="en-US"/>
          </a:p>
        </p:txBody>
      </p:sp>
    </p:spTree>
    <p:extLst>
      <p:ext uri="{BB962C8B-B14F-4D97-AF65-F5344CB8AC3E}">
        <p14:creationId xmlns:p14="http://schemas.microsoft.com/office/powerpoint/2010/main" val="730729442"/>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FD84D-072B-4D6B-BA8A-18772875BE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FED9A9-C0A2-4464-AB6E-FEC28FE8CA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94E507-CE4E-4F4A-A3F4-E697C2198489}"/>
              </a:ext>
            </a:extLst>
          </p:cNvPr>
          <p:cNvSpPr>
            <a:spLocks noGrp="1"/>
          </p:cNvSpPr>
          <p:nvPr>
            <p:ph type="dt" sz="half" idx="10"/>
          </p:nvPr>
        </p:nvSpPr>
        <p:spPr/>
        <p:txBody>
          <a:bodyPr/>
          <a:lstStyle/>
          <a:p>
            <a:fld id="{25F73DE2-6EDD-4E69-8F96-D30C9A8012B5}" type="datetimeFigureOut">
              <a:rPr lang="en-US" smtClean="0"/>
              <a:t>11/3/2021</a:t>
            </a:fld>
            <a:endParaRPr lang="en-US"/>
          </a:p>
        </p:txBody>
      </p:sp>
      <p:sp>
        <p:nvSpPr>
          <p:cNvPr id="5" name="Footer Placeholder 4">
            <a:extLst>
              <a:ext uri="{FF2B5EF4-FFF2-40B4-BE49-F238E27FC236}">
                <a16:creationId xmlns:a16="http://schemas.microsoft.com/office/drawing/2014/main" id="{B90113AA-F24C-45EE-AD37-258390A44C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5DB381-2173-41D9-A9E4-62E5861BD276}"/>
              </a:ext>
            </a:extLst>
          </p:cNvPr>
          <p:cNvSpPr>
            <a:spLocks noGrp="1"/>
          </p:cNvSpPr>
          <p:nvPr>
            <p:ph type="sldNum" sz="quarter" idx="12"/>
          </p:nvPr>
        </p:nvSpPr>
        <p:spPr/>
        <p:txBody>
          <a:bodyPr/>
          <a:lstStyle/>
          <a:p>
            <a:fld id="{A2C0E51E-A426-4D27-966C-4ACA05866810}" type="slidenum">
              <a:rPr lang="en-US" smtClean="0"/>
              <a:t>‹#›</a:t>
            </a:fld>
            <a:endParaRPr lang="en-US"/>
          </a:p>
        </p:txBody>
      </p:sp>
    </p:spTree>
    <p:extLst>
      <p:ext uri="{BB962C8B-B14F-4D97-AF65-F5344CB8AC3E}">
        <p14:creationId xmlns:p14="http://schemas.microsoft.com/office/powerpoint/2010/main" val="3292968713"/>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71DE9-0FF3-49EB-A40C-141E8107A32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01DF509-8CA4-4D76-B664-EA44C644914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DEE596D-3854-47CD-8C7F-4D2D034C1648}"/>
              </a:ext>
            </a:extLst>
          </p:cNvPr>
          <p:cNvSpPr>
            <a:spLocks noGrp="1"/>
          </p:cNvSpPr>
          <p:nvPr>
            <p:ph type="dt" sz="half" idx="10"/>
          </p:nvPr>
        </p:nvSpPr>
        <p:spPr/>
        <p:txBody>
          <a:bodyPr/>
          <a:lstStyle/>
          <a:p>
            <a:fld id="{25F73DE2-6EDD-4E69-8F96-D30C9A8012B5}" type="datetimeFigureOut">
              <a:rPr lang="en-US" smtClean="0"/>
              <a:t>11/3/2021</a:t>
            </a:fld>
            <a:endParaRPr lang="en-US"/>
          </a:p>
        </p:txBody>
      </p:sp>
      <p:sp>
        <p:nvSpPr>
          <p:cNvPr id="5" name="Footer Placeholder 4">
            <a:extLst>
              <a:ext uri="{FF2B5EF4-FFF2-40B4-BE49-F238E27FC236}">
                <a16:creationId xmlns:a16="http://schemas.microsoft.com/office/drawing/2014/main" id="{C2180143-AA49-4CE6-806B-7374F3EB9D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C622EC-1B77-4657-A4C7-F3EDC0F6A8E3}"/>
              </a:ext>
            </a:extLst>
          </p:cNvPr>
          <p:cNvSpPr>
            <a:spLocks noGrp="1"/>
          </p:cNvSpPr>
          <p:nvPr>
            <p:ph type="sldNum" sz="quarter" idx="12"/>
          </p:nvPr>
        </p:nvSpPr>
        <p:spPr/>
        <p:txBody>
          <a:bodyPr/>
          <a:lstStyle/>
          <a:p>
            <a:fld id="{A2C0E51E-A426-4D27-966C-4ACA05866810}" type="slidenum">
              <a:rPr lang="en-US" smtClean="0"/>
              <a:t>‹#›</a:t>
            </a:fld>
            <a:endParaRPr lang="en-US"/>
          </a:p>
        </p:txBody>
      </p:sp>
    </p:spTree>
    <p:extLst>
      <p:ext uri="{BB962C8B-B14F-4D97-AF65-F5344CB8AC3E}">
        <p14:creationId xmlns:p14="http://schemas.microsoft.com/office/powerpoint/2010/main" val="2437288602"/>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D5408-9D5A-4AC8-B163-888F30C57F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75304D-9BCC-448C-A492-2C1F202A10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563BCA3-DB99-45BD-B7E6-5269F6C8E3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6D235EB-F121-41AC-8E5D-E87DA3F7FE46}"/>
              </a:ext>
            </a:extLst>
          </p:cNvPr>
          <p:cNvSpPr>
            <a:spLocks noGrp="1"/>
          </p:cNvSpPr>
          <p:nvPr>
            <p:ph type="dt" sz="half" idx="10"/>
          </p:nvPr>
        </p:nvSpPr>
        <p:spPr/>
        <p:txBody>
          <a:bodyPr/>
          <a:lstStyle/>
          <a:p>
            <a:fld id="{25F73DE2-6EDD-4E69-8F96-D30C9A8012B5}" type="datetimeFigureOut">
              <a:rPr lang="en-US" smtClean="0"/>
              <a:t>11/3/2021</a:t>
            </a:fld>
            <a:endParaRPr lang="en-US"/>
          </a:p>
        </p:txBody>
      </p:sp>
      <p:sp>
        <p:nvSpPr>
          <p:cNvPr id="6" name="Footer Placeholder 5">
            <a:extLst>
              <a:ext uri="{FF2B5EF4-FFF2-40B4-BE49-F238E27FC236}">
                <a16:creationId xmlns:a16="http://schemas.microsoft.com/office/drawing/2014/main" id="{FCE5A483-45CD-4EFD-8F92-1202DAC0B5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DDE72B-E884-45E3-98C9-65DF2492ED4D}"/>
              </a:ext>
            </a:extLst>
          </p:cNvPr>
          <p:cNvSpPr>
            <a:spLocks noGrp="1"/>
          </p:cNvSpPr>
          <p:nvPr>
            <p:ph type="sldNum" sz="quarter" idx="12"/>
          </p:nvPr>
        </p:nvSpPr>
        <p:spPr/>
        <p:txBody>
          <a:bodyPr/>
          <a:lstStyle/>
          <a:p>
            <a:fld id="{A2C0E51E-A426-4D27-966C-4ACA05866810}" type="slidenum">
              <a:rPr lang="en-US" smtClean="0"/>
              <a:t>‹#›</a:t>
            </a:fld>
            <a:endParaRPr lang="en-US"/>
          </a:p>
        </p:txBody>
      </p:sp>
    </p:spTree>
    <p:extLst>
      <p:ext uri="{BB962C8B-B14F-4D97-AF65-F5344CB8AC3E}">
        <p14:creationId xmlns:p14="http://schemas.microsoft.com/office/powerpoint/2010/main" val="4154837727"/>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4DE41-3CFE-4787-AFF5-C78A3E84C6E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0358CD5-C823-4C84-97F8-8DAD29004E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CEE87CD-D5BD-4342-9626-442239BBF5A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58BD2A-A8D5-451D-BBD5-56BFB19D26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2DA4FEA-FE3E-4E96-AB1B-B251D8E0654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E7E0099-50C0-47F6-80C7-E81EBE0803B5}"/>
              </a:ext>
            </a:extLst>
          </p:cNvPr>
          <p:cNvSpPr>
            <a:spLocks noGrp="1"/>
          </p:cNvSpPr>
          <p:nvPr>
            <p:ph type="dt" sz="half" idx="10"/>
          </p:nvPr>
        </p:nvSpPr>
        <p:spPr/>
        <p:txBody>
          <a:bodyPr/>
          <a:lstStyle/>
          <a:p>
            <a:fld id="{25F73DE2-6EDD-4E69-8F96-D30C9A8012B5}" type="datetimeFigureOut">
              <a:rPr lang="en-US" smtClean="0"/>
              <a:t>11/3/2021</a:t>
            </a:fld>
            <a:endParaRPr lang="en-US"/>
          </a:p>
        </p:txBody>
      </p:sp>
      <p:sp>
        <p:nvSpPr>
          <p:cNvPr id="8" name="Footer Placeholder 7">
            <a:extLst>
              <a:ext uri="{FF2B5EF4-FFF2-40B4-BE49-F238E27FC236}">
                <a16:creationId xmlns:a16="http://schemas.microsoft.com/office/drawing/2014/main" id="{28C64700-D82C-4C1D-970B-E45344BCB99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DA64471-134A-4F9E-A579-84EF1D4887F7}"/>
              </a:ext>
            </a:extLst>
          </p:cNvPr>
          <p:cNvSpPr>
            <a:spLocks noGrp="1"/>
          </p:cNvSpPr>
          <p:nvPr>
            <p:ph type="sldNum" sz="quarter" idx="12"/>
          </p:nvPr>
        </p:nvSpPr>
        <p:spPr/>
        <p:txBody>
          <a:bodyPr/>
          <a:lstStyle/>
          <a:p>
            <a:fld id="{A2C0E51E-A426-4D27-966C-4ACA05866810}" type="slidenum">
              <a:rPr lang="en-US" smtClean="0"/>
              <a:t>‹#›</a:t>
            </a:fld>
            <a:endParaRPr lang="en-US"/>
          </a:p>
        </p:txBody>
      </p:sp>
    </p:spTree>
    <p:extLst>
      <p:ext uri="{BB962C8B-B14F-4D97-AF65-F5344CB8AC3E}">
        <p14:creationId xmlns:p14="http://schemas.microsoft.com/office/powerpoint/2010/main" val="369645111"/>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110AC-4501-4F85-896A-FCFD4814AE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5BDC028-49AD-4BA5-BCA6-C7587D51E14A}"/>
              </a:ext>
            </a:extLst>
          </p:cNvPr>
          <p:cNvSpPr>
            <a:spLocks noGrp="1"/>
          </p:cNvSpPr>
          <p:nvPr>
            <p:ph type="dt" sz="half" idx="10"/>
          </p:nvPr>
        </p:nvSpPr>
        <p:spPr/>
        <p:txBody>
          <a:bodyPr/>
          <a:lstStyle/>
          <a:p>
            <a:fld id="{25F73DE2-6EDD-4E69-8F96-D30C9A8012B5}" type="datetimeFigureOut">
              <a:rPr lang="en-US" smtClean="0"/>
              <a:t>11/3/2021</a:t>
            </a:fld>
            <a:endParaRPr lang="en-US"/>
          </a:p>
        </p:txBody>
      </p:sp>
      <p:sp>
        <p:nvSpPr>
          <p:cNvPr id="4" name="Footer Placeholder 3">
            <a:extLst>
              <a:ext uri="{FF2B5EF4-FFF2-40B4-BE49-F238E27FC236}">
                <a16:creationId xmlns:a16="http://schemas.microsoft.com/office/drawing/2014/main" id="{E956D48A-29D2-4719-B922-6E2A9C17FCA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7A4A429-8C26-47B0-968C-8E9343C81EBF}"/>
              </a:ext>
            </a:extLst>
          </p:cNvPr>
          <p:cNvSpPr>
            <a:spLocks noGrp="1"/>
          </p:cNvSpPr>
          <p:nvPr>
            <p:ph type="sldNum" sz="quarter" idx="12"/>
          </p:nvPr>
        </p:nvSpPr>
        <p:spPr/>
        <p:txBody>
          <a:bodyPr/>
          <a:lstStyle/>
          <a:p>
            <a:fld id="{A2C0E51E-A426-4D27-966C-4ACA05866810}" type="slidenum">
              <a:rPr lang="en-US" smtClean="0"/>
              <a:t>‹#›</a:t>
            </a:fld>
            <a:endParaRPr lang="en-US"/>
          </a:p>
        </p:txBody>
      </p:sp>
    </p:spTree>
    <p:extLst>
      <p:ext uri="{BB962C8B-B14F-4D97-AF65-F5344CB8AC3E}">
        <p14:creationId xmlns:p14="http://schemas.microsoft.com/office/powerpoint/2010/main" val="729047248"/>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6F398D-6469-401F-810F-ADE01783D95C}"/>
              </a:ext>
            </a:extLst>
          </p:cNvPr>
          <p:cNvSpPr>
            <a:spLocks noGrp="1"/>
          </p:cNvSpPr>
          <p:nvPr>
            <p:ph type="dt" sz="half" idx="10"/>
          </p:nvPr>
        </p:nvSpPr>
        <p:spPr/>
        <p:txBody>
          <a:bodyPr/>
          <a:lstStyle/>
          <a:p>
            <a:fld id="{25F73DE2-6EDD-4E69-8F96-D30C9A8012B5}" type="datetimeFigureOut">
              <a:rPr lang="en-US" smtClean="0"/>
              <a:t>11/3/2021</a:t>
            </a:fld>
            <a:endParaRPr lang="en-US"/>
          </a:p>
        </p:txBody>
      </p:sp>
      <p:sp>
        <p:nvSpPr>
          <p:cNvPr id="3" name="Footer Placeholder 2">
            <a:extLst>
              <a:ext uri="{FF2B5EF4-FFF2-40B4-BE49-F238E27FC236}">
                <a16:creationId xmlns:a16="http://schemas.microsoft.com/office/drawing/2014/main" id="{CF7CBA00-4519-46CB-B4A5-0B12F41371F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3145BDE-02A1-4ECC-AFF2-5AB8C3782A03}"/>
              </a:ext>
            </a:extLst>
          </p:cNvPr>
          <p:cNvSpPr>
            <a:spLocks noGrp="1"/>
          </p:cNvSpPr>
          <p:nvPr>
            <p:ph type="sldNum" sz="quarter" idx="12"/>
          </p:nvPr>
        </p:nvSpPr>
        <p:spPr/>
        <p:txBody>
          <a:bodyPr/>
          <a:lstStyle/>
          <a:p>
            <a:fld id="{A2C0E51E-A426-4D27-966C-4ACA05866810}" type="slidenum">
              <a:rPr lang="en-US" smtClean="0"/>
              <a:t>‹#›</a:t>
            </a:fld>
            <a:endParaRPr lang="en-US"/>
          </a:p>
        </p:txBody>
      </p:sp>
    </p:spTree>
    <p:extLst>
      <p:ext uri="{BB962C8B-B14F-4D97-AF65-F5344CB8AC3E}">
        <p14:creationId xmlns:p14="http://schemas.microsoft.com/office/powerpoint/2010/main" val="605276110"/>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081C8-1AEF-42D3-AB26-CBC8C78C37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65AC45E-EBD7-4892-B371-1D3EE10D98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A8713EF-C6B9-4369-B9AF-833EC25B54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BB8692-CA03-4412-8555-053FD9A74E24}"/>
              </a:ext>
            </a:extLst>
          </p:cNvPr>
          <p:cNvSpPr>
            <a:spLocks noGrp="1"/>
          </p:cNvSpPr>
          <p:nvPr>
            <p:ph type="dt" sz="half" idx="10"/>
          </p:nvPr>
        </p:nvSpPr>
        <p:spPr/>
        <p:txBody>
          <a:bodyPr/>
          <a:lstStyle/>
          <a:p>
            <a:fld id="{25F73DE2-6EDD-4E69-8F96-D30C9A8012B5}" type="datetimeFigureOut">
              <a:rPr lang="en-US" smtClean="0"/>
              <a:t>11/3/2021</a:t>
            </a:fld>
            <a:endParaRPr lang="en-US"/>
          </a:p>
        </p:txBody>
      </p:sp>
      <p:sp>
        <p:nvSpPr>
          <p:cNvPr id="6" name="Footer Placeholder 5">
            <a:extLst>
              <a:ext uri="{FF2B5EF4-FFF2-40B4-BE49-F238E27FC236}">
                <a16:creationId xmlns:a16="http://schemas.microsoft.com/office/drawing/2014/main" id="{3E35225D-9558-4A6B-BAC5-0B50AA60FA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8A2188-8705-488B-8CE2-AB0F51ADAEB2}"/>
              </a:ext>
            </a:extLst>
          </p:cNvPr>
          <p:cNvSpPr>
            <a:spLocks noGrp="1"/>
          </p:cNvSpPr>
          <p:nvPr>
            <p:ph type="sldNum" sz="quarter" idx="12"/>
          </p:nvPr>
        </p:nvSpPr>
        <p:spPr/>
        <p:txBody>
          <a:bodyPr/>
          <a:lstStyle/>
          <a:p>
            <a:fld id="{A2C0E51E-A426-4D27-966C-4ACA05866810}" type="slidenum">
              <a:rPr lang="en-US" smtClean="0"/>
              <a:t>‹#›</a:t>
            </a:fld>
            <a:endParaRPr lang="en-US"/>
          </a:p>
        </p:txBody>
      </p:sp>
    </p:spTree>
    <p:extLst>
      <p:ext uri="{BB962C8B-B14F-4D97-AF65-F5344CB8AC3E}">
        <p14:creationId xmlns:p14="http://schemas.microsoft.com/office/powerpoint/2010/main" val="73124780"/>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F78CC-DA29-41C1-B953-86645681A1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FAB5E61-6FD1-4573-81EF-4963D612DF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8383FF8-A681-4822-92E8-984DB3FAC1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0DBAC82-E51C-4EF7-9064-A3815509115C}"/>
              </a:ext>
            </a:extLst>
          </p:cNvPr>
          <p:cNvSpPr>
            <a:spLocks noGrp="1"/>
          </p:cNvSpPr>
          <p:nvPr>
            <p:ph type="dt" sz="half" idx="10"/>
          </p:nvPr>
        </p:nvSpPr>
        <p:spPr/>
        <p:txBody>
          <a:bodyPr/>
          <a:lstStyle/>
          <a:p>
            <a:fld id="{25F73DE2-6EDD-4E69-8F96-D30C9A8012B5}" type="datetimeFigureOut">
              <a:rPr lang="en-US" smtClean="0"/>
              <a:t>11/3/2021</a:t>
            </a:fld>
            <a:endParaRPr lang="en-US"/>
          </a:p>
        </p:txBody>
      </p:sp>
      <p:sp>
        <p:nvSpPr>
          <p:cNvPr id="6" name="Footer Placeholder 5">
            <a:extLst>
              <a:ext uri="{FF2B5EF4-FFF2-40B4-BE49-F238E27FC236}">
                <a16:creationId xmlns:a16="http://schemas.microsoft.com/office/drawing/2014/main" id="{C479970F-2136-44B8-A965-A496A8BD8B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B5812C-9E90-417C-9E6E-4A7D4FA2F5FF}"/>
              </a:ext>
            </a:extLst>
          </p:cNvPr>
          <p:cNvSpPr>
            <a:spLocks noGrp="1"/>
          </p:cNvSpPr>
          <p:nvPr>
            <p:ph type="sldNum" sz="quarter" idx="12"/>
          </p:nvPr>
        </p:nvSpPr>
        <p:spPr/>
        <p:txBody>
          <a:bodyPr/>
          <a:lstStyle/>
          <a:p>
            <a:fld id="{A2C0E51E-A426-4D27-966C-4ACA05866810}" type="slidenum">
              <a:rPr lang="en-US" smtClean="0"/>
              <a:t>‹#›</a:t>
            </a:fld>
            <a:endParaRPr lang="en-US"/>
          </a:p>
        </p:txBody>
      </p:sp>
    </p:spTree>
    <p:extLst>
      <p:ext uri="{BB962C8B-B14F-4D97-AF65-F5344CB8AC3E}">
        <p14:creationId xmlns:p14="http://schemas.microsoft.com/office/powerpoint/2010/main" val="278348220"/>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4FA129-265B-41F5-9AA8-117E7A1874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0121A9-A634-42CB-BF7B-16FF571ABB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A917B1-16C3-4CBF-B1BF-7C23B28D95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F73DE2-6EDD-4E69-8F96-D30C9A8012B5}" type="datetimeFigureOut">
              <a:rPr lang="en-US" smtClean="0"/>
              <a:t>11/3/2021</a:t>
            </a:fld>
            <a:endParaRPr lang="en-US"/>
          </a:p>
        </p:txBody>
      </p:sp>
      <p:sp>
        <p:nvSpPr>
          <p:cNvPr id="5" name="Footer Placeholder 4">
            <a:extLst>
              <a:ext uri="{FF2B5EF4-FFF2-40B4-BE49-F238E27FC236}">
                <a16:creationId xmlns:a16="http://schemas.microsoft.com/office/drawing/2014/main" id="{E9846F18-292C-425B-B97C-7123F1E1A5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DC5F5D1-3D96-4817-92EF-46830F5A32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C0E51E-A426-4D27-966C-4ACA05866810}" type="slidenum">
              <a:rPr lang="en-US" smtClean="0"/>
              <a:t>‹#›</a:t>
            </a:fld>
            <a:endParaRPr lang="en-US"/>
          </a:p>
        </p:txBody>
      </p:sp>
    </p:spTree>
    <p:extLst>
      <p:ext uri="{BB962C8B-B14F-4D97-AF65-F5344CB8AC3E}">
        <p14:creationId xmlns:p14="http://schemas.microsoft.com/office/powerpoint/2010/main" val="29498669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murov.info/arch.pptx" TargetMode="Externa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hyperlink" Target="http://murov.info/triviachallenges.htm" TargetMode="External"/><Relationship Id="rId2" Type="http://schemas.openxmlformats.org/officeDocument/2006/relationships/hyperlink" Target="http://murov.info/" TargetMode="External"/><Relationship Id="rId1" Type="http://schemas.openxmlformats.org/officeDocument/2006/relationships/slideLayout" Target="../slideLayouts/slideLayout7.xml"/><Relationship Id="rId6" Type="http://schemas.openxmlformats.org/officeDocument/2006/relationships/hyperlink" Target="http://murov.info/arch.pptx" TargetMode="External"/><Relationship Id="rId5" Type="http://schemas.openxmlformats.org/officeDocument/2006/relationships/image" Target="../media/image62.png"/><Relationship Id="rId4" Type="http://schemas.openxmlformats.org/officeDocument/2006/relationships/hyperlink" Target="http://murov.info/PPTPreshows.ht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9441935-8EEB-40D4-B5DD-8E253126E8A4}"/>
              </a:ext>
            </a:extLst>
          </p:cNvPr>
          <p:cNvSpPr txBox="1"/>
          <p:nvPr/>
        </p:nvSpPr>
        <p:spPr>
          <a:xfrm>
            <a:off x="257140" y="-45173"/>
            <a:ext cx="11522963"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WONDERS OF MODERN ARCHITECTURE</a:t>
            </a:r>
          </a:p>
        </p:txBody>
      </p:sp>
      <p:sp>
        <p:nvSpPr>
          <p:cNvPr id="9" name="TextBox 8">
            <a:extLst>
              <a:ext uri="{FF2B5EF4-FFF2-40B4-BE49-F238E27FC236}">
                <a16:creationId xmlns:a16="http://schemas.microsoft.com/office/drawing/2014/main" id="{849BA187-4606-48EC-97D2-7DCCC7997FB1}"/>
              </a:ext>
            </a:extLst>
          </p:cNvPr>
          <p:cNvSpPr txBox="1"/>
          <p:nvPr/>
        </p:nvSpPr>
        <p:spPr>
          <a:xfrm>
            <a:off x="209515" y="873592"/>
            <a:ext cx="11772970" cy="304698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Each of the slides that follows contains an image or images of an architectural marvel  Selection has been subjective.  The </a:t>
            </a:r>
            <a:r>
              <a:rPr lang="en-US" sz="2400" b="1" dirty="0">
                <a:solidFill>
                  <a:prstClr val="black"/>
                </a:solidFill>
                <a:latin typeface="Calibri" panose="020F0502020204030204"/>
              </a:rPr>
              <a:t>marvels</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appear in random order.  All treasures here were built after the industrial revolution.  For an accompanying slide presentation on architectural wonders built before the beginning of the industrial revolution, please visit: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http://murov.info/arch.pptx</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For each slide, name the </a:t>
            </a:r>
            <a:r>
              <a:rPr lang="en-US" sz="2400" b="1" u="sng" dirty="0">
                <a:solidFill>
                  <a:prstClr val="black"/>
                </a:solidFill>
                <a:highlight>
                  <a:srgbClr val="FFFF00"/>
                </a:highlight>
                <a:latin typeface="Calibri" panose="020F0502020204030204"/>
              </a:rPr>
              <a:t>marvel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u="sng" dirty="0">
                <a:solidFill>
                  <a:prstClr val="black"/>
                </a:solidFill>
                <a:highlight>
                  <a:srgbClr val="FFFF00"/>
                </a:highlight>
                <a:latin typeface="Calibri" panose="020F0502020204030204"/>
              </a:rPr>
              <a:t>and its location.</a:t>
            </a:r>
            <a:endParaRPr kumimoji="0" lang="en-US" sz="2400" b="1" i="0" u="sng"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DC1280A4-62EC-4E43-BE54-92BDFA16E0DB}"/>
              </a:ext>
            </a:extLst>
          </p:cNvPr>
          <p:cNvPicPr>
            <a:picLocks noChangeAspect="1"/>
          </p:cNvPicPr>
          <p:nvPr/>
        </p:nvPicPr>
        <p:blipFill>
          <a:blip r:embed="rId3"/>
          <a:stretch>
            <a:fillRect/>
          </a:stretch>
        </p:blipFill>
        <p:spPr>
          <a:xfrm>
            <a:off x="700088" y="4342081"/>
            <a:ext cx="3500437" cy="2403915"/>
          </a:xfrm>
          <a:prstGeom prst="rect">
            <a:avLst/>
          </a:prstGeom>
        </p:spPr>
      </p:pic>
      <p:pic>
        <p:nvPicPr>
          <p:cNvPr id="6" name="Picture 5">
            <a:extLst>
              <a:ext uri="{FF2B5EF4-FFF2-40B4-BE49-F238E27FC236}">
                <a16:creationId xmlns:a16="http://schemas.microsoft.com/office/drawing/2014/main" id="{AAD4B6FC-8FA5-4596-8707-C4CDF1E9CAF6}"/>
              </a:ext>
            </a:extLst>
          </p:cNvPr>
          <p:cNvPicPr>
            <a:picLocks noChangeAspect="1"/>
          </p:cNvPicPr>
          <p:nvPr/>
        </p:nvPicPr>
        <p:blipFill>
          <a:blip r:embed="rId4"/>
          <a:stretch>
            <a:fillRect/>
          </a:stretch>
        </p:blipFill>
        <p:spPr>
          <a:xfrm>
            <a:off x="5707395" y="2757489"/>
            <a:ext cx="6275090" cy="3901014"/>
          </a:xfrm>
          <a:prstGeom prst="rect">
            <a:avLst/>
          </a:prstGeom>
        </p:spPr>
      </p:pic>
    </p:spTree>
    <p:extLst>
      <p:ext uri="{BB962C8B-B14F-4D97-AF65-F5344CB8AC3E}">
        <p14:creationId xmlns:p14="http://schemas.microsoft.com/office/powerpoint/2010/main" val="511225600"/>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AC989D-D3E0-4144-99C2-070B7250EA62}"/>
              </a:ext>
            </a:extLst>
          </p:cNvPr>
          <p:cNvPicPr>
            <a:picLocks noChangeAspect="1"/>
          </p:cNvPicPr>
          <p:nvPr/>
        </p:nvPicPr>
        <p:blipFill>
          <a:blip r:embed="rId2"/>
          <a:stretch>
            <a:fillRect/>
          </a:stretch>
        </p:blipFill>
        <p:spPr>
          <a:xfrm>
            <a:off x="462518" y="0"/>
            <a:ext cx="10780134" cy="6858000"/>
          </a:xfrm>
          <a:prstGeom prst="rect">
            <a:avLst/>
          </a:prstGeom>
        </p:spPr>
      </p:pic>
      <p:sp>
        <p:nvSpPr>
          <p:cNvPr id="7" name="TextBox 6">
            <a:extLst>
              <a:ext uri="{FF2B5EF4-FFF2-40B4-BE49-F238E27FC236}">
                <a16:creationId xmlns:a16="http://schemas.microsoft.com/office/drawing/2014/main" id="{9989D620-68DB-4BFA-B862-7816163ADEAB}"/>
              </a:ext>
            </a:extLst>
          </p:cNvPr>
          <p:cNvSpPr txBox="1"/>
          <p:nvPr/>
        </p:nvSpPr>
        <p:spPr>
          <a:xfrm>
            <a:off x="4102383" y="556509"/>
            <a:ext cx="7984841" cy="1200329"/>
          </a:xfrm>
          <a:prstGeom prst="rect">
            <a:avLst/>
          </a:prstGeom>
          <a:noFill/>
        </p:spPr>
        <p:txBody>
          <a:bodyPr wrap="square" rtlCol="0">
            <a:spAutoFit/>
          </a:bodyPr>
          <a:lstStyle/>
          <a:p>
            <a:r>
              <a:rPr lang="en-US" sz="2400" b="1" dirty="0"/>
              <a:t>2 buildings including Sky City, 838 meters, in China and Jeddah Tower, 1000 meters in Saudi Arabia were started but construction on both has been at least temporarily halted.</a:t>
            </a:r>
          </a:p>
        </p:txBody>
      </p:sp>
    </p:spTree>
    <p:extLst>
      <p:ext uri="{BB962C8B-B14F-4D97-AF65-F5344CB8AC3E}">
        <p14:creationId xmlns:p14="http://schemas.microsoft.com/office/powerpoint/2010/main" val="796914298"/>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2775CA1-546D-46F3-B204-3F5229295064}"/>
              </a:ext>
            </a:extLst>
          </p:cNvPr>
          <p:cNvSpPr txBox="1"/>
          <p:nvPr/>
        </p:nvSpPr>
        <p:spPr>
          <a:xfrm>
            <a:off x="307073" y="4180284"/>
            <a:ext cx="11288315" cy="2062103"/>
          </a:xfrm>
          <a:prstGeom prst="rect">
            <a:avLst/>
          </a:prstGeom>
          <a:noFill/>
        </p:spPr>
        <p:txBody>
          <a:bodyPr wrap="square">
            <a:spAutoFit/>
          </a:bodyPr>
          <a:lstStyle/>
          <a:p>
            <a:r>
              <a:rPr lang="en-US" sz="2400" b="1" dirty="0"/>
              <a:t>The tree-shaped </a:t>
            </a:r>
            <a:r>
              <a:rPr lang="en-US" sz="3200" b="1" dirty="0">
                <a:solidFill>
                  <a:srgbClr val="FF0000"/>
                </a:solidFill>
              </a:rPr>
              <a:t>Palm Jumeirah </a:t>
            </a:r>
            <a:r>
              <a:rPr lang="en-US" sz="2400" b="1" dirty="0"/>
              <a:t>island is known for glitzy hotels, posh apartment towers and upmarket global restaurants. Food trucks offering snacks like shawarma dot the Palm Jumeirah Boardwalk, popular for its views of the Dubai coastline and the sail-shaped Burj Al Arab hotel. Beach clubs with spas and infinity pools turn into boisterous nightclubs with live DJs in the evening.</a:t>
            </a:r>
          </a:p>
        </p:txBody>
      </p:sp>
      <p:pic>
        <p:nvPicPr>
          <p:cNvPr id="4" name="Picture 3">
            <a:extLst>
              <a:ext uri="{FF2B5EF4-FFF2-40B4-BE49-F238E27FC236}">
                <a16:creationId xmlns:a16="http://schemas.microsoft.com/office/drawing/2014/main" id="{318CBA20-DA0D-4158-81FD-BC001B6BE8B5}"/>
              </a:ext>
            </a:extLst>
          </p:cNvPr>
          <p:cNvPicPr>
            <a:picLocks noChangeAspect="1"/>
          </p:cNvPicPr>
          <p:nvPr/>
        </p:nvPicPr>
        <p:blipFill>
          <a:blip r:embed="rId2"/>
          <a:stretch>
            <a:fillRect/>
          </a:stretch>
        </p:blipFill>
        <p:spPr>
          <a:xfrm>
            <a:off x="142874" y="250225"/>
            <a:ext cx="6108947" cy="3665368"/>
          </a:xfrm>
          <a:prstGeom prst="rect">
            <a:avLst/>
          </a:prstGeom>
        </p:spPr>
      </p:pic>
      <p:pic>
        <p:nvPicPr>
          <p:cNvPr id="5" name="Picture 4">
            <a:extLst>
              <a:ext uri="{FF2B5EF4-FFF2-40B4-BE49-F238E27FC236}">
                <a16:creationId xmlns:a16="http://schemas.microsoft.com/office/drawing/2014/main" id="{096B17CB-3ACA-412C-8AF5-C421A0042259}"/>
              </a:ext>
            </a:extLst>
          </p:cNvPr>
          <p:cNvPicPr>
            <a:picLocks noChangeAspect="1"/>
          </p:cNvPicPr>
          <p:nvPr/>
        </p:nvPicPr>
        <p:blipFill>
          <a:blip r:embed="rId3"/>
          <a:stretch>
            <a:fillRect/>
          </a:stretch>
        </p:blipFill>
        <p:spPr>
          <a:xfrm>
            <a:off x="6545569" y="250225"/>
            <a:ext cx="5503556" cy="3665368"/>
          </a:xfrm>
          <a:prstGeom prst="rect">
            <a:avLst/>
          </a:prstGeom>
        </p:spPr>
      </p:pic>
    </p:spTree>
    <p:extLst>
      <p:ext uri="{BB962C8B-B14F-4D97-AF65-F5344CB8AC3E}">
        <p14:creationId xmlns:p14="http://schemas.microsoft.com/office/powerpoint/2010/main" val="3016413453"/>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7000"/>
                                  </p:stCondLst>
                                  <p:iterate type="wd">
                                    <p:tmPct val="4000"/>
                                  </p:iterate>
                                  <p:childTnLst>
                                    <p:set>
                                      <p:cBhvr>
                                        <p:cTn id="6" dur="1" fill="hold">
                                          <p:stCondLst>
                                            <p:cond delay="0"/>
                                          </p:stCondLst>
                                        </p:cTn>
                                        <p:tgtEl>
                                          <p:spTgt spid="3"/>
                                        </p:tgtEl>
                                        <p:attrNameLst>
                                          <p:attrName>style.visibility</p:attrName>
                                        </p:attrNameLst>
                                      </p:cBhvr>
                                      <p:to>
                                        <p:strVal val="visible"/>
                                      </p:to>
                                    </p:set>
                                    <p:animEffect transition="in" filter="wheel(1)">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8FE770-099D-418E-B3AE-CCEF64605276}"/>
              </a:ext>
            </a:extLst>
          </p:cNvPr>
          <p:cNvPicPr>
            <a:picLocks noChangeAspect="1"/>
          </p:cNvPicPr>
          <p:nvPr/>
        </p:nvPicPr>
        <p:blipFill rotWithShape="1">
          <a:blip r:embed="rId2"/>
          <a:srcRect r="12541"/>
          <a:stretch/>
        </p:blipFill>
        <p:spPr>
          <a:xfrm>
            <a:off x="6295307" y="-1"/>
            <a:ext cx="5896694" cy="3792509"/>
          </a:xfrm>
          <a:prstGeom prst="rect">
            <a:avLst/>
          </a:prstGeom>
        </p:spPr>
      </p:pic>
      <p:pic>
        <p:nvPicPr>
          <p:cNvPr id="3" name="Picture 2">
            <a:extLst>
              <a:ext uri="{FF2B5EF4-FFF2-40B4-BE49-F238E27FC236}">
                <a16:creationId xmlns:a16="http://schemas.microsoft.com/office/drawing/2014/main" id="{C80C439E-4545-4DF5-97DC-F29A1F7F5728}"/>
              </a:ext>
            </a:extLst>
          </p:cNvPr>
          <p:cNvPicPr>
            <a:picLocks noChangeAspect="1"/>
          </p:cNvPicPr>
          <p:nvPr/>
        </p:nvPicPr>
        <p:blipFill rotWithShape="1">
          <a:blip r:embed="rId3"/>
          <a:srcRect l="13683" t="11041" r="11486" b="17695"/>
          <a:stretch/>
        </p:blipFill>
        <p:spPr>
          <a:xfrm>
            <a:off x="197272" y="1"/>
            <a:ext cx="5973587" cy="3792510"/>
          </a:xfrm>
          <a:prstGeom prst="rect">
            <a:avLst/>
          </a:prstGeom>
        </p:spPr>
      </p:pic>
      <p:sp>
        <p:nvSpPr>
          <p:cNvPr id="5" name="TextBox 4">
            <a:extLst>
              <a:ext uri="{FF2B5EF4-FFF2-40B4-BE49-F238E27FC236}">
                <a16:creationId xmlns:a16="http://schemas.microsoft.com/office/drawing/2014/main" id="{B4EB3D0A-F829-4518-92A0-FFEBD6E08A25}"/>
              </a:ext>
            </a:extLst>
          </p:cNvPr>
          <p:cNvSpPr txBox="1"/>
          <p:nvPr/>
        </p:nvSpPr>
        <p:spPr>
          <a:xfrm>
            <a:off x="1398426" y="4025020"/>
            <a:ext cx="9395147" cy="2431435"/>
          </a:xfrm>
          <a:prstGeom prst="rect">
            <a:avLst/>
          </a:prstGeom>
          <a:noFill/>
        </p:spPr>
        <p:txBody>
          <a:bodyPr wrap="square">
            <a:spAutoFit/>
          </a:bodyPr>
          <a:lstStyle/>
          <a:p>
            <a:r>
              <a:rPr lang="en-US" sz="3200" b="1" dirty="0">
                <a:solidFill>
                  <a:srgbClr val="FF0000"/>
                </a:solidFill>
              </a:rPr>
              <a:t>Marina Bay Sands</a:t>
            </a:r>
            <a:r>
              <a:rPr lang="en-US" sz="2400" b="1" dirty="0"/>
              <a:t>, Singapore.  Located along Marina Bay waterfront with 3 cascading hotel towers, 2,560 rooms, extraordinary Sands Sky Park, floating crystal pavilions, lotus-inspired Art Science Museum.  Marina Bay Sands is an integrated resort. At its opening in 2010, it was billed as the world's most expensive standalone casino property at S$8 billion.  Constructed about 2010.</a:t>
            </a:r>
          </a:p>
        </p:txBody>
      </p:sp>
    </p:spTree>
    <p:extLst>
      <p:ext uri="{BB962C8B-B14F-4D97-AF65-F5344CB8AC3E}">
        <p14:creationId xmlns:p14="http://schemas.microsoft.com/office/powerpoint/2010/main" val="1743342229"/>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7000"/>
                                  </p:stCondLst>
                                  <p:iterate type="wd">
                                    <p:tmPct val="3000"/>
                                  </p:iterate>
                                  <p:childTnLst>
                                    <p:set>
                                      <p:cBhvr>
                                        <p:cTn id="6" dur="1" fill="hold">
                                          <p:stCondLst>
                                            <p:cond delay="0"/>
                                          </p:stCondLst>
                                        </p:cTn>
                                        <p:tgtEl>
                                          <p:spTgt spid="5"/>
                                        </p:tgtEl>
                                        <p:attrNameLst>
                                          <p:attrName>style.visibility</p:attrName>
                                        </p:attrNameLst>
                                      </p:cBhvr>
                                      <p:to>
                                        <p:strVal val="visible"/>
                                      </p:to>
                                    </p:set>
                                    <p:animEffect transition="in" filter="circle(in)">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1C6742-963A-49A5-AF52-C9D2CFEF549E}"/>
              </a:ext>
            </a:extLst>
          </p:cNvPr>
          <p:cNvPicPr>
            <a:picLocks noChangeAspect="1"/>
          </p:cNvPicPr>
          <p:nvPr/>
        </p:nvPicPr>
        <p:blipFill rotWithShape="1">
          <a:blip r:embed="rId2"/>
          <a:srcRect l="35432" r="1864"/>
          <a:stretch/>
        </p:blipFill>
        <p:spPr>
          <a:xfrm>
            <a:off x="157163" y="100013"/>
            <a:ext cx="3052882" cy="6343650"/>
          </a:xfrm>
          <a:prstGeom prst="rect">
            <a:avLst/>
          </a:prstGeom>
        </p:spPr>
      </p:pic>
      <p:sp>
        <p:nvSpPr>
          <p:cNvPr id="4" name="TextBox 3">
            <a:extLst>
              <a:ext uri="{FF2B5EF4-FFF2-40B4-BE49-F238E27FC236}">
                <a16:creationId xmlns:a16="http://schemas.microsoft.com/office/drawing/2014/main" id="{F9BEFFDA-6ADD-4FD1-BBBF-387831DDE9D4}"/>
              </a:ext>
            </a:extLst>
          </p:cNvPr>
          <p:cNvSpPr txBox="1"/>
          <p:nvPr/>
        </p:nvSpPr>
        <p:spPr>
          <a:xfrm>
            <a:off x="3364170" y="218897"/>
            <a:ext cx="4911440" cy="6124754"/>
          </a:xfrm>
          <a:prstGeom prst="rect">
            <a:avLst/>
          </a:prstGeom>
          <a:noFill/>
        </p:spPr>
        <p:txBody>
          <a:bodyPr wrap="square">
            <a:spAutoFit/>
          </a:bodyPr>
          <a:lstStyle/>
          <a:p>
            <a:r>
              <a:rPr lang="en-US" sz="3200" b="1" dirty="0">
                <a:solidFill>
                  <a:srgbClr val="FF0000"/>
                </a:solidFill>
              </a:rPr>
              <a:t>Taipei 101 </a:t>
            </a:r>
            <a:r>
              <a:rPr lang="en-US" sz="2400" b="1" dirty="0"/>
              <a:t>displaced the Petronas Towers as the tallest building in the world by 57.3 m (188 ft). The record it claimed for greatest height from ground to pinnacle was surpassed by the Burj Khalifa in Dubai, which is 829.8 m (2,722 ft) in height. Construction of Taipei 101 began in 1999. The structure was topped out in 2003, and work was completed in 2004. Each evening a different color light is shone on the building representing the different days of the week.  The outdoor observatory, is accessible by stairs from the 89TH floor, watch out for strong winds!</a:t>
            </a:r>
          </a:p>
        </p:txBody>
      </p:sp>
      <p:pic>
        <p:nvPicPr>
          <p:cNvPr id="5" name="Picture 4">
            <a:extLst>
              <a:ext uri="{FF2B5EF4-FFF2-40B4-BE49-F238E27FC236}">
                <a16:creationId xmlns:a16="http://schemas.microsoft.com/office/drawing/2014/main" id="{BD48AEAE-1267-4D20-83FD-7444F443ACFF}"/>
              </a:ext>
            </a:extLst>
          </p:cNvPr>
          <p:cNvPicPr>
            <a:picLocks noChangeAspect="1"/>
          </p:cNvPicPr>
          <p:nvPr/>
        </p:nvPicPr>
        <p:blipFill rotWithShape="1">
          <a:blip r:embed="rId3"/>
          <a:srcRect t="7500" b="7708"/>
          <a:stretch/>
        </p:blipFill>
        <p:spPr>
          <a:xfrm>
            <a:off x="8275610" y="100013"/>
            <a:ext cx="3759227" cy="4797260"/>
          </a:xfrm>
          <a:prstGeom prst="rect">
            <a:avLst/>
          </a:prstGeom>
        </p:spPr>
      </p:pic>
      <p:sp>
        <p:nvSpPr>
          <p:cNvPr id="6" name="TextBox 5">
            <a:extLst>
              <a:ext uri="{FF2B5EF4-FFF2-40B4-BE49-F238E27FC236}">
                <a16:creationId xmlns:a16="http://schemas.microsoft.com/office/drawing/2014/main" id="{6D05EB31-87C1-4634-AF8E-6602A9D4D21A}"/>
              </a:ext>
            </a:extLst>
          </p:cNvPr>
          <p:cNvSpPr txBox="1"/>
          <p:nvPr/>
        </p:nvSpPr>
        <p:spPr>
          <a:xfrm>
            <a:off x="9389853" y="4927964"/>
            <a:ext cx="1530740" cy="461665"/>
          </a:xfrm>
          <a:prstGeom prst="rect">
            <a:avLst/>
          </a:prstGeom>
          <a:noFill/>
        </p:spPr>
        <p:txBody>
          <a:bodyPr wrap="none" rtlCol="0">
            <a:spAutoFit/>
          </a:bodyPr>
          <a:lstStyle/>
          <a:p>
            <a:r>
              <a:rPr lang="en-US" sz="2400" b="1" dirty="0">
                <a:solidFill>
                  <a:srgbClr val="FF0000"/>
                </a:solidFill>
              </a:rPr>
              <a:t>Fireworks!</a:t>
            </a:r>
          </a:p>
        </p:txBody>
      </p:sp>
    </p:spTree>
    <p:extLst>
      <p:ext uri="{BB962C8B-B14F-4D97-AF65-F5344CB8AC3E}">
        <p14:creationId xmlns:p14="http://schemas.microsoft.com/office/powerpoint/2010/main" val="3504527812"/>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600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939C55A-430F-44BC-BAF6-66DFA467312F}"/>
              </a:ext>
            </a:extLst>
          </p:cNvPr>
          <p:cNvSpPr txBox="1"/>
          <p:nvPr/>
        </p:nvSpPr>
        <p:spPr>
          <a:xfrm>
            <a:off x="0" y="4437088"/>
            <a:ext cx="8369462" cy="2308324"/>
          </a:xfrm>
          <a:prstGeom prst="rect">
            <a:avLst/>
          </a:prstGeom>
          <a:noFill/>
        </p:spPr>
        <p:txBody>
          <a:bodyPr wrap="square">
            <a:spAutoFit/>
          </a:bodyPr>
          <a:lstStyle/>
          <a:p>
            <a:r>
              <a:rPr lang="en-US" sz="2400" b="1" dirty="0" err="1"/>
              <a:t>Haohan</a:t>
            </a:r>
            <a:r>
              <a:rPr lang="en-US" sz="2400" b="1" dirty="0"/>
              <a:t> </a:t>
            </a:r>
            <a:r>
              <a:rPr lang="en-US" sz="2400" b="1" dirty="0" err="1"/>
              <a:t>Qiao</a:t>
            </a:r>
            <a:r>
              <a:rPr lang="en-US" sz="2400" b="1" dirty="0"/>
              <a:t> Bridge, China.  This is the world’s longest glass bottomed bridge. Sufferers of vertigo are not going to have a good time, whatever you do- don’t look down. Or do as the thrill is in the clear, reinforced glass view of the surrounding national park. Known as Brave man’s bridge this is not for the faint hearted.</a:t>
            </a:r>
          </a:p>
        </p:txBody>
      </p:sp>
      <p:pic>
        <p:nvPicPr>
          <p:cNvPr id="4" name="Picture 3">
            <a:extLst>
              <a:ext uri="{FF2B5EF4-FFF2-40B4-BE49-F238E27FC236}">
                <a16:creationId xmlns:a16="http://schemas.microsoft.com/office/drawing/2014/main" id="{5B8F1C8B-FEC4-42EB-8F2C-7A3F5D661697}"/>
              </a:ext>
            </a:extLst>
          </p:cNvPr>
          <p:cNvPicPr>
            <a:picLocks noChangeAspect="1"/>
          </p:cNvPicPr>
          <p:nvPr/>
        </p:nvPicPr>
        <p:blipFill rotWithShape="1">
          <a:blip r:embed="rId2"/>
          <a:srcRect l="22896"/>
          <a:stretch/>
        </p:blipFill>
        <p:spPr>
          <a:xfrm>
            <a:off x="194871" y="200727"/>
            <a:ext cx="5260345" cy="4221371"/>
          </a:xfrm>
          <a:prstGeom prst="rect">
            <a:avLst/>
          </a:prstGeom>
        </p:spPr>
      </p:pic>
      <p:pic>
        <p:nvPicPr>
          <p:cNvPr id="5" name="Picture 4">
            <a:extLst>
              <a:ext uri="{FF2B5EF4-FFF2-40B4-BE49-F238E27FC236}">
                <a16:creationId xmlns:a16="http://schemas.microsoft.com/office/drawing/2014/main" id="{C15AB495-BAFE-4244-8100-7DD7968D6029}"/>
              </a:ext>
            </a:extLst>
          </p:cNvPr>
          <p:cNvPicPr>
            <a:picLocks noChangeAspect="1"/>
          </p:cNvPicPr>
          <p:nvPr/>
        </p:nvPicPr>
        <p:blipFill>
          <a:blip r:embed="rId3"/>
          <a:stretch>
            <a:fillRect/>
          </a:stretch>
        </p:blipFill>
        <p:spPr>
          <a:xfrm>
            <a:off x="5665048" y="200727"/>
            <a:ext cx="6328386" cy="4221371"/>
          </a:xfrm>
          <a:prstGeom prst="rect">
            <a:avLst/>
          </a:prstGeom>
        </p:spPr>
      </p:pic>
      <p:pic>
        <p:nvPicPr>
          <p:cNvPr id="6" name="Picture 5">
            <a:extLst>
              <a:ext uri="{FF2B5EF4-FFF2-40B4-BE49-F238E27FC236}">
                <a16:creationId xmlns:a16="http://schemas.microsoft.com/office/drawing/2014/main" id="{1C99859C-4108-409B-AA17-BA0526886496}"/>
              </a:ext>
            </a:extLst>
          </p:cNvPr>
          <p:cNvPicPr>
            <a:picLocks noChangeAspect="1"/>
          </p:cNvPicPr>
          <p:nvPr/>
        </p:nvPicPr>
        <p:blipFill>
          <a:blip r:embed="rId4"/>
          <a:stretch>
            <a:fillRect/>
          </a:stretch>
        </p:blipFill>
        <p:spPr>
          <a:xfrm>
            <a:off x="9207269" y="4527561"/>
            <a:ext cx="2717748" cy="2217851"/>
          </a:xfrm>
          <a:prstGeom prst="rect">
            <a:avLst/>
          </a:prstGeom>
        </p:spPr>
      </p:pic>
    </p:spTree>
    <p:extLst>
      <p:ext uri="{BB962C8B-B14F-4D97-AF65-F5344CB8AC3E}">
        <p14:creationId xmlns:p14="http://schemas.microsoft.com/office/powerpoint/2010/main" val="2956449736"/>
      </p:ext>
    </p:extLst>
  </p:cSld>
  <p:clrMapOvr>
    <a:masterClrMapping/>
  </p:clrMapOvr>
  <mc:AlternateContent xmlns:mc="http://schemas.openxmlformats.org/markup-compatibility/2006" xmlns:p14="http://schemas.microsoft.com/office/powerpoint/2010/main">
    <mc:Choice Requires="p14">
      <p:transition spd="slow" p14:dur="2000" advTm="23000"/>
    </mc:Choice>
    <mc:Fallback xmlns="">
      <p:transition spd="slow" advTm="2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6000"/>
                                  </p:stCondLst>
                                  <p:iterate type="lt">
                                    <p:tmPct val="2000"/>
                                  </p:iterate>
                                  <p:childTnLst>
                                    <p:set>
                                      <p:cBhvr>
                                        <p:cTn id="6" dur="1" fill="hold">
                                          <p:stCondLst>
                                            <p:cond delay="0"/>
                                          </p:stCondLst>
                                        </p:cTn>
                                        <p:tgtEl>
                                          <p:spTgt spid="3"/>
                                        </p:tgtEl>
                                        <p:attrNameLst>
                                          <p:attrName>style.visibility</p:attrName>
                                        </p:attrNameLst>
                                      </p:cBhvr>
                                      <p:to>
                                        <p:strVal val="visible"/>
                                      </p:to>
                                    </p:set>
                                    <p:animEffect transition="in" filter="wipe(down)">
                                      <p:cBhvr>
                                        <p:cTn id="7" dur="290">
                                          <p:stCondLst>
                                            <p:cond delay="0"/>
                                          </p:stCondLst>
                                        </p:cTn>
                                        <p:tgtEl>
                                          <p:spTgt spid="3"/>
                                        </p:tgtEl>
                                      </p:cBhvr>
                                    </p:animEffect>
                                    <p:anim calcmode="lin" valueType="num">
                                      <p:cBhvr>
                                        <p:cTn id="8" dur="911"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3"/>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3"/>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3"/>
                                        </p:tgtEl>
                                        <p:attrNameLst>
                                          <p:attrName>ppt_y</p:attrName>
                                        </p:attrNameLst>
                                      </p:cBhvr>
                                      <p:tavLst>
                                        <p:tav tm="0" fmla="#ppt_y-sin(pi*$)/81">
                                          <p:val>
                                            <p:fltVal val="0"/>
                                          </p:val>
                                        </p:tav>
                                        <p:tav tm="100000">
                                          <p:val>
                                            <p:fltVal val="1"/>
                                          </p:val>
                                        </p:tav>
                                      </p:tavLst>
                                    </p:anim>
                                    <p:animScale>
                                      <p:cBhvr>
                                        <p:cTn id="13" dur="13">
                                          <p:stCondLst>
                                            <p:cond delay="325"/>
                                          </p:stCondLst>
                                        </p:cTn>
                                        <p:tgtEl>
                                          <p:spTgt spid="3"/>
                                        </p:tgtEl>
                                      </p:cBhvr>
                                      <p:to x="100000" y="60000"/>
                                    </p:animScale>
                                    <p:animScale>
                                      <p:cBhvr>
                                        <p:cTn id="14" dur="83" decel="50000">
                                          <p:stCondLst>
                                            <p:cond delay="338"/>
                                          </p:stCondLst>
                                        </p:cTn>
                                        <p:tgtEl>
                                          <p:spTgt spid="3"/>
                                        </p:tgtEl>
                                      </p:cBhvr>
                                      <p:to x="100000" y="100000"/>
                                    </p:animScale>
                                    <p:animScale>
                                      <p:cBhvr>
                                        <p:cTn id="15" dur="13">
                                          <p:stCondLst>
                                            <p:cond delay="656"/>
                                          </p:stCondLst>
                                        </p:cTn>
                                        <p:tgtEl>
                                          <p:spTgt spid="3"/>
                                        </p:tgtEl>
                                      </p:cBhvr>
                                      <p:to x="100000" y="80000"/>
                                    </p:animScale>
                                    <p:animScale>
                                      <p:cBhvr>
                                        <p:cTn id="16" dur="83" decel="50000">
                                          <p:stCondLst>
                                            <p:cond delay="669"/>
                                          </p:stCondLst>
                                        </p:cTn>
                                        <p:tgtEl>
                                          <p:spTgt spid="3"/>
                                        </p:tgtEl>
                                      </p:cBhvr>
                                      <p:to x="100000" y="100000"/>
                                    </p:animScale>
                                    <p:animScale>
                                      <p:cBhvr>
                                        <p:cTn id="17" dur="13">
                                          <p:stCondLst>
                                            <p:cond delay="821"/>
                                          </p:stCondLst>
                                        </p:cTn>
                                        <p:tgtEl>
                                          <p:spTgt spid="3"/>
                                        </p:tgtEl>
                                      </p:cBhvr>
                                      <p:to x="100000" y="90000"/>
                                    </p:animScale>
                                    <p:animScale>
                                      <p:cBhvr>
                                        <p:cTn id="18" dur="83" decel="50000">
                                          <p:stCondLst>
                                            <p:cond delay="834"/>
                                          </p:stCondLst>
                                        </p:cTn>
                                        <p:tgtEl>
                                          <p:spTgt spid="3"/>
                                        </p:tgtEl>
                                      </p:cBhvr>
                                      <p:to x="100000" y="100000"/>
                                    </p:animScale>
                                    <p:animScale>
                                      <p:cBhvr>
                                        <p:cTn id="19" dur="13">
                                          <p:stCondLst>
                                            <p:cond delay="904"/>
                                          </p:stCondLst>
                                        </p:cTn>
                                        <p:tgtEl>
                                          <p:spTgt spid="3"/>
                                        </p:tgtEl>
                                      </p:cBhvr>
                                      <p:to x="100000" y="95000"/>
                                    </p:animScale>
                                    <p:animScale>
                                      <p:cBhvr>
                                        <p:cTn id="20" dur="83" decel="50000">
                                          <p:stCondLst>
                                            <p:cond delay="917"/>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BE9D873-848D-45A7-948B-458741BDF1BF}"/>
              </a:ext>
            </a:extLst>
          </p:cNvPr>
          <p:cNvSpPr txBox="1"/>
          <p:nvPr/>
        </p:nvSpPr>
        <p:spPr>
          <a:xfrm>
            <a:off x="4753758" y="4282602"/>
            <a:ext cx="7238374" cy="2308324"/>
          </a:xfrm>
          <a:prstGeom prst="rect">
            <a:avLst/>
          </a:prstGeom>
          <a:noFill/>
        </p:spPr>
        <p:txBody>
          <a:bodyPr wrap="square">
            <a:spAutoFit/>
          </a:bodyPr>
          <a:lstStyle/>
          <a:p>
            <a:r>
              <a:rPr lang="en-US" sz="2400" b="1" dirty="0"/>
              <a:t>The striking </a:t>
            </a:r>
            <a:r>
              <a:rPr lang="en-US" sz="2400" b="1" dirty="0" err="1"/>
              <a:t>Bayterek</a:t>
            </a:r>
            <a:r>
              <a:rPr lang="en-US" sz="2400" b="1" dirty="0"/>
              <a:t> monument </a:t>
            </a:r>
            <a:r>
              <a:rPr lang="en-US" sz="2400" b="1" dirty="0" err="1"/>
              <a:t>iin</a:t>
            </a:r>
            <a:r>
              <a:rPr lang="en-US" sz="2400" b="1" dirty="0"/>
              <a:t> the capital Astana, Kazakhstan, was designed to represent a folk tale about the mythical tree of life and a magic bird of happiness named </a:t>
            </a:r>
            <a:r>
              <a:rPr lang="en-US" sz="2400" b="1" dirty="0" err="1"/>
              <a:t>Samruk</a:t>
            </a:r>
            <a:r>
              <a:rPr lang="en-US" sz="2400" b="1" dirty="0"/>
              <a:t>, who laid its egg in the crevice between two branches of a poplar tree.  Construction started, 1996, opened 2002. Height - 97 m (318 ft).</a:t>
            </a:r>
            <a:endParaRPr lang="en-US" dirty="0"/>
          </a:p>
        </p:txBody>
      </p:sp>
      <p:pic>
        <p:nvPicPr>
          <p:cNvPr id="4" name="Picture 3">
            <a:extLst>
              <a:ext uri="{FF2B5EF4-FFF2-40B4-BE49-F238E27FC236}">
                <a16:creationId xmlns:a16="http://schemas.microsoft.com/office/drawing/2014/main" id="{66AF4EAB-C341-4E97-8AF2-F6E1ADBA2A4C}"/>
              </a:ext>
            </a:extLst>
          </p:cNvPr>
          <p:cNvPicPr>
            <a:picLocks noChangeAspect="1"/>
          </p:cNvPicPr>
          <p:nvPr/>
        </p:nvPicPr>
        <p:blipFill>
          <a:blip r:embed="rId2"/>
          <a:stretch>
            <a:fillRect/>
          </a:stretch>
        </p:blipFill>
        <p:spPr>
          <a:xfrm>
            <a:off x="347272" y="180918"/>
            <a:ext cx="4389620" cy="6584430"/>
          </a:xfrm>
          <a:prstGeom prst="rect">
            <a:avLst/>
          </a:prstGeom>
        </p:spPr>
      </p:pic>
      <p:pic>
        <p:nvPicPr>
          <p:cNvPr id="5" name="Picture 4">
            <a:extLst>
              <a:ext uri="{FF2B5EF4-FFF2-40B4-BE49-F238E27FC236}">
                <a16:creationId xmlns:a16="http://schemas.microsoft.com/office/drawing/2014/main" id="{75DB69E8-90FA-4D01-BD7A-CAF2C1744E0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5678264" y="180918"/>
            <a:ext cx="6313868" cy="4206615"/>
          </a:xfrm>
          <a:prstGeom prst="rect">
            <a:avLst/>
          </a:prstGeom>
        </p:spPr>
      </p:pic>
    </p:spTree>
    <p:extLst>
      <p:ext uri="{BB962C8B-B14F-4D97-AF65-F5344CB8AC3E}">
        <p14:creationId xmlns:p14="http://schemas.microsoft.com/office/powerpoint/2010/main" val="2337438258"/>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6500"/>
                                  </p:stCondLst>
                                  <p:iterate type="wd">
                                    <p:tmPct val="3000"/>
                                  </p:iterate>
                                  <p:childTnLst>
                                    <p:set>
                                      <p:cBhvr>
                                        <p:cTn id="6" dur="1" fill="hold">
                                          <p:stCondLst>
                                            <p:cond delay="0"/>
                                          </p:stCondLst>
                                        </p:cTn>
                                        <p:tgtEl>
                                          <p:spTgt spid="3"/>
                                        </p:tgtEl>
                                        <p:attrNameLst>
                                          <p:attrName>style.visibility</p:attrName>
                                        </p:attrNameLst>
                                      </p:cBhvr>
                                      <p:to>
                                        <p:strVal val="visible"/>
                                      </p:to>
                                    </p:set>
                                    <p:animEffect transition="in" filter="wipe(down)">
                                      <p:cBhvr>
                                        <p:cTn id="7" dur="290">
                                          <p:stCondLst>
                                            <p:cond delay="0"/>
                                          </p:stCondLst>
                                        </p:cTn>
                                        <p:tgtEl>
                                          <p:spTgt spid="3"/>
                                        </p:tgtEl>
                                      </p:cBhvr>
                                    </p:animEffect>
                                    <p:anim calcmode="lin" valueType="num">
                                      <p:cBhvr>
                                        <p:cTn id="8" dur="911"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3"/>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3"/>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3"/>
                                        </p:tgtEl>
                                        <p:attrNameLst>
                                          <p:attrName>ppt_y</p:attrName>
                                        </p:attrNameLst>
                                      </p:cBhvr>
                                      <p:tavLst>
                                        <p:tav tm="0" fmla="#ppt_y-sin(pi*$)/81">
                                          <p:val>
                                            <p:fltVal val="0"/>
                                          </p:val>
                                        </p:tav>
                                        <p:tav tm="100000">
                                          <p:val>
                                            <p:fltVal val="1"/>
                                          </p:val>
                                        </p:tav>
                                      </p:tavLst>
                                    </p:anim>
                                    <p:animScale>
                                      <p:cBhvr>
                                        <p:cTn id="13" dur="13">
                                          <p:stCondLst>
                                            <p:cond delay="325"/>
                                          </p:stCondLst>
                                        </p:cTn>
                                        <p:tgtEl>
                                          <p:spTgt spid="3"/>
                                        </p:tgtEl>
                                      </p:cBhvr>
                                      <p:to x="100000" y="60000"/>
                                    </p:animScale>
                                    <p:animScale>
                                      <p:cBhvr>
                                        <p:cTn id="14" dur="83" decel="50000">
                                          <p:stCondLst>
                                            <p:cond delay="338"/>
                                          </p:stCondLst>
                                        </p:cTn>
                                        <p:tgtEl>
                                          <p:spTgt spid="3"/>
                                        </p:tgtEl>
                                      </p:cBhvr>
                                      <p:to x="100000" y="100000"/>
                                    </p:animScale>
                                    <p:animScale>
                                      <p:cBhvr>
                                        <p:cTn id="15" dur="13">
                                          <p:stCondLst>
                                            <p:cond delay="656"/>
                                          </p:stCondLst>
                                        </p:cTn>
                                        <p:tgtEl>
                                          <p:spTgt spid="3"/>
                                        </p:tgtEl>
                                      </p:cBhvr>
                                      <p:to x="100000" y="80000"/>
                                    </p:animScale>
                                    <p:animScale>
                                      <p:cBhvr>
                                        <p:cTn id="16" dur="83" decel="50000">
                                          <p:stCondLst>
                                            <p:cond delay="669"/>
                                          </p:stCondLst>
                                        </p:cTn>
                                        <p:tgtEl>
                                          <p:spTgt spid="3"/>
                                        </p:tgtEl>
                                      </p:cBhvr>
                                      <p:to x="100000" y="100000"/>
                                    </p:animScale>
                                    <p:animScale>
                                      <p:cBhvr>
                                        <p:cTn id="17" dur="13">
                                          <p:stCondLst>
                                            <p:cond delay="821"/>
                                          </p:stCondLst>
                                        </p:cTn>
                                        <p:tgtEl>
                                          <p:spTgt spid="3"/>
                                        </p:tgtEl>
                                      </p:cBhvr>
                                      <p:to x="100000" y="90000"/>
                                    </p:animScale>
                                    <p:animScale>
                                      <p:cBhvr>
                                        <p:cTn id="18" dur="83" decel="50000">
                                          <p:stCondLst>
                                            <p:cond delay="834"/>
                                          </p:stCondLst>
                                        </p:cTn>
                                        <p:tgtEl>
                                          <p:spTgt spid="3"/>
                                        </p:tgtEl>
                                      </p:cBhvr>
                                      <p:to x="100000" y="100000"/>
                                    </p:animScale>
                                    <p:animScale>
                                      <p:cBhvr>
                                        <p:cTn id="19" dur="13">
                                          <p:stCondLst>
                                            <p:cond delay="904"/>
                                          </p:stCondLst>
                                        </p:cTn>
                                        <p:tgtEl>
                                          <p:spTgt spid="3"/>
                                        </p:tgtEl>
                                      </p:cBhvr>
                                      <p:to x="100000" y="95000"/>
                                    </p:animScale>
                                    <p:animScale>
                                      <p:cBhvr>
                                        <p:cTn id="20" dur="83" decel="50000">
                                          <p:stCondLst>
                                            <p:cond delay="917"/>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E744377-1604-4431-A822-F1B0301F7366}"/>
              </a:ext>
            </a:extLst>
          </p:cNvPr>
          <p:cNvPicPr>
            <a:picLocks noChangeAspect="1"/>
          </p:cNvPicPr>
          <p:nvPr/>
        </p:nvPicPr>
        <p:blipFill>
          <a:blip r:embed="rId2"/>
          <a:stretch>
            <a:fillRect/>
          </a:stretch>
        </p:blipFill>
        <p:spPr>
          <a:xfrm>
            <a:off x="147822" y="131714"/>
            <a:ext cx="3283377" cy="6429375"/>
          </a:xfrm>
          <a:prstGeom prst="rect">
            <a:avLst/>
          </a:prstGeom>
        </p:spPr>
      </p:pic>
      <p:sp>
        <p:nvSpPr>
          <p:cNvPr id="4" name="TextBox 3">
            <a:extLst>
              <a:ext uri="{FF2B5EF4-FFF2-40B4-BE49-F238E27FC236}">
                <a16:creationId xmlns:a16="http://schemas.microsoft.com/office/drawing/2014/main" id="{D7A64EE4-44EF-4F3B-A2E2-6CABE1DF6469}"/>
              </a:ext>
            </a:extLst>
          </p:cNvPr>
          <p:cNvSpPr txBox="1"/>
          <p:nvPr/>
        </p:nvSpPr>
        <p:spPr>
          <a:xfrm>
            <a:off x="3716763" y="3740853"/>
            <a:ext cx="8327415" cy="2985433"/>
          </a:xfrm>
          <a:prstGeom prst="rect">
            <a:avLst/>
          </a:prstGeom>
          <a:noFill/>
        </p:spPr>
        <p:txBody>
          <a:bodyPr wrap="square">
            <a:spAutoFit/>
          </a:bodyPr>
          <a:lstStyle/>
          <a:p>
            <a:r>
              <a:rPr lang="en-US" sz="3200" b="1" dirty="0">
                <a:solidFill>
                  <a:srgbClr val="FF0000"/>
                </a:solidFill>
              </a:rPr>
              <a:t>Agora Garden</a:t>
            </a:r>
            <a:r>
              <a:rPr lang="en-US" sz="2400" b="1" dirty="0"/>
              <a:t>, Taipei.  This incredible helix design is unlike anything you’ve seen before. The purpose of Vincent </a:t>
            </a:r>
            <a:r>
              <a:rPr lang="en-US" sz="2400" b="1" dirty="0" err="1"/>
              <a:t>Callebau’s</a:t>
            </a:r>
            <a:r>
              <a:rPr lang="en-US" sz="2400" b="1" dirty="0"/>
              <a:t> twist design is to create a series of hanging gardens. This energy efficient building hails a new generation of design.  Built 2013- 2017.  Height - 93.2 m (306 ft) with 21 floors above ground and four basement levels,</a:t>
            </a:r>
          </a:p>
          <a:p>
            <a:endParaRPr lang="en-US" dirty="0"/>
          </a:p>
          <a:p>
            <a:endParaRPr lang="en-US" dirty="0"/>
          </a:p>
        </p:txBody>
      </p:sp>
      <p:pic>
        <p:nvPicPr>
          <p:cNvPr id="5" name="Picture 4">
            <a:extLst>
              <a:ext uri="{FF2B5EF4-FFF2-40B4-BE49-F238E27FC236}">
                <a16:creationId xmlns:a16="http://schemas.microsoft.com/office/drawing/2014/main" id="{DE2C8D8F-EA01-4567-B466-728DE7A84B3D}"/>
              </a:ext>
            </a:extLst>
          </p:cNvPr>
          <p:cNvPicPr>
            <a:picLocks noChangeAspect="1"/>
          </p:cNvPicPr>
          <p:nvPr/>
        </p:nvPicPr>
        <p:blipFill>
          <a:blip r:embed="rId3"/>
          <a:stretch>
            <a:fillRect/>
          </a:stretch>
        </p:blipFill>
        <p:spPr>
          <a:xfrm>
            <a:off x="8004748" y="131715"/>
            <a:ext cx="3838944" cy="2879208"/>
          </a:xfrm>
          <a:prstGeom prst="rect">
            <a:avLst/>
          </a:prstGeom>
        </p:spPr>
      </p:pic>
      <p:pic>
        <p:nvPicPr>
          <p:cNvPr id="7" name="Picture 6">
            <a:extLst>
              <a:ext uri="{FF2B5EF4-FFF2-40B4-BE49-F238E27FC236}">
                <a16:creationId xmlns:a16="http://schemas.microsoft.com/office/drawing/2014/main" id="{083476C8-D253-427C-A469-AC632085E471}"/>
              </a:ext>
            </a:extLst>
          </p:cNvPr>
          <p:cNvPicPr>
            <a:picLocks noChangeAspect="1"/>
          </p:cNvPicPr>
          <p:nvPr/>
        </p:nvPicPr>
        <p:blipFill rotWithShape="1">
          <a:blip r:embed="rId4"/>
          <a:srcRect l="11146" t="3500" r="2667" b="10250"/>
          <a:stretch/>
        </p:blipFill>
        <p:spPr>
          <a:xfrm>
            <a:off x="3606576" y="131714"/>
            <a:ext cx="4273894" cy="2851329"/>
          </a:xfrm>
          <a:prstGeom prst="rect">
            <a:avLst/>
          </a:prstGeom>
        </p:spPr>
      </p:pic>
    </p:spTree>
    <p:extLst>
      <p:ext uri="{BB962C8B-B14F-4D97-AF65-F5344CB8AC3E}">
        <p14:creationId xmlns:p14="http://schemas.microsoft.com/office/powerpoint/2010/main" val="3046271883"/>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7000"/>
                                  </p:stCondLst>
                                  <p:iterate type="wd">
                                    <p:tmPct val="4000"/>
                                  </p:iterate>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36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5348144-B60E-44DD-86F0-D14C53C13165}"/>
              </a:ext>
            </a:extLst>
          </p:cNvPr>
          <p:cNvSpPr txBox="1"/>
          <p:nvPr/>
        </p:nvSpPr>
        <p:spPr>
          <a:xfrm>
            <a:off x="5172075" y="920621"/>
            <a:ext cx="6462713" cy="5016758"/>
          </a:xfrm>
          <a:prstGeom prst="rect">
            <a:avLst/>
          </a:prstGeom>
          <a:noFill/>
        </p:spPr>
        <p:txBody>
          <a:bodyPr wrap="square">
            <a:spAutoFit/>
          </a:bodyPr>
          <a:lstStyle/>
          <a:p>
            <a:r>
              <a:rPr lang="en-US" sz="3200" b="1" dirty="0">
                <a:solidFill>
                  <a:srgbClr val="FF0000"/>
                </a:solidFill>
              </a:rPr>
              <a:t>Petronas Towers</a:t>
            </a:r>
            <a:r>
              <a:rPr lang="en-US" sz="2400" b="1" dirty="0"/>
              <a:t>, Kuala Lumpur, Malaysia.   According to the Council on Tall Buildings and Urban Habitat's official definition and ranking, they were the tallest buildings in the world from 1998 to 2004 when they were surpassed by Taipei 101. Standing tall at a height of 452m, the Petronas Towers is the tallest twin tower in the world. The towers also feature a 58.4 m long bridge between the two towers. The glass panels of the twin towers come with special properties such as light filtering and noise reduction. The twin towers are a representation of cultural and economic growth in Malaysia.</a:t>
            </a:r>
          </a:p>
        </p:txBody>
      </p:sp>
      <p:pic>
        <p:nvPicPr>
          <p:cNvPr id="4" name="Picture 3">
            <a:extLst>
              <a:ext uri="{FF2B5EF4-FFF2-40B4-BE49-F238E27FC236}">
                <a16:creationId xmlns:a16="http://schemas.microsoft.com/office/drawing/2014/main" id="{CA137AC7-9E15-4662-B746-1932177A11F2}"/>
              </a:ext>
            </a:extLst>
          </p:cNvPr>
          <p:cNvPicPr>
            <a:picLocks noChangeAspect="1"/>
          </p:cNvPicPr>
          <p:nvPr/>
        </p:nvPicPr>
        <p:blipFill rotWithShape="1">
          <a:blip r:embed="rId2"/>
          <a:srcRect l="15067" t="6250" r="10457" b="12709"/>
          <a:stretch/>
        </p:blipFill>
        <p:spPr>
          <a:xfrm>
            <a:off x="157162" y="185736"/>
            <a:ext cx="4582320" cy="6529389"/>
          </a:xfrm>
          <a:prstGeom prst="rect">
            <a:avLst/>
          </a:prstGeom>
        </p:spPr>
      </p:pic>
    </p:spTree>
    <p:extLst>
      <p:ext uri="{BB962C8B-B14F-4D97-AF65-F5344CB8AC3E}">
        <p14:creationId xmlns:p14="http://schemas.microsoft.com/office/powerpoint/2010/main" val="1711227516"/>
      </p:ext>
    </p:extLst>
  </p:cSld>
  <p:clrMapOvr>
    <a:masterClrMapping/>
  </p:clrMapOvr>
  <mc:AlternateContent xmlns:mc="http://schemas.openxmlformats.org/markup-compatibility/2006" xmlns:p14="http://schemas.microsoft.com/office/powerpoint/2010/main">
    <mc:Choice Requires="p14">
      <p:transition spd="slow" p14:dur="2000" advTm="24000"/>
    </mc:Choice>
    <mc:Fallback xmlns="">
      <p:transition spd="slow" advTm="2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700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295B1B4-6BAF-476F-81B0-6131982AB625}"/>
              </a:ext>
            </a:extLst>
          </p:cNvPr>
          <p:cNvSpPr txBox="1"/>
          <p:nvPr/>
        </p:nvSpPr>
        <p:spPr>
          <a:xfrm>
            <a:off x="1073291" y="3482759"/>
            <a:ext cx="9670910" cy="3170099"/>
          </a:xfrm>
          <a:prstGeom prst="rect">
            <a:avLst/>
          </a:prstGeom>
          <a:noFill/>
        </p:spPr>
        <p:txBody>
          <a:bodyPr wrap="square">
            <a:spAutoFit/>
          </a:bodyPr>
          <a:lstStyle/>
          <a:p>
            <a:r>
              <a:rPr lang="en-US" sz="2400" b="1" dirty="0"/>
              <a:t>The </a:t>
            </a:r>
            <a:r>
              <a:rPr lang="en-US" sz="3200" b="1" dirty="0">
                <a:solidFill>
                  <a:srgbClr val="FF0000"/>
                </a:solidFill>
              </a:rPr>
              <a:t>National Centre for the Performing Arts</a:t>
            </a:r>
            <a:r>
              <a:rPr lang="en-US" sz="2400" b="1" dirty="0"/>
              <a:t>, Beijing, China, and colloquially described as The Giant Egg, is an arts </a:t>
            </a:r>
            <a:r>
              <a:rPr lang="en-US" sz="2400" b="1" dirty="0" err="1"/>
              <a:t>centre</a:t>
            </a:r>
            <a:r>
              <a:rPr lang="en-US" sz="2400" b="1" dirty="0"/>
              <a:t> containing an opera house in Beijing, People's Republic of China. Designed by French architect Paul Andreu, the NCPA is the largest theatre complex in Asia. The NCPA was designed by French architect Paul Andreu, and houses an opera house capable of seating 2,398, a concert hall seating 2,019, a theatre seating 1,035, and a smaller multi-function theatre. Construction work began in 2001, and the inaugural concert was held in December 2007.</a:t>
            </a:r>
          </a:p>
        </p:txBody>
      </p:sp>
      <p:pic>
        <p:nvPicPr>
          <p:cNvPr id="4" name="Picture 3">
            <a:extLst>
              <a:ext uri="{FF2B5EF4-FFF2-40B4-BE49-F238E27FC236}">
                <a16:creationId xmlns:a16="http://schemas.microsoft.com/office/drawing/2014/main" id="{B0B7EC84-02A0-4651-8DBA-D65379C854FE}"/>
              </a:ext>
            </a:extLst>
          </p:cNvPr>
          <p:cNvPicPr>
            <a:picLocks noChangeAspect="1"/>
          </p:cNvPicPr>
          <p:nvPr/>
        </p:nvPicPr>
        <p:blipFill rotWithShape="1">
          <a:blip r:embed="rId2"/>
          <a:srcRect t="14433" b="10566"/>
          <a:stretch/>
        </p:blipFill>
        <p:spPr>
          <a:xfrm>
            <a:off x="176211" y="157162"/>
            <a:ext cx="5919789" cy="3325597"/>
          </a:xfrm>
          <a:prstGeom prst="rect">
            <a:avLst/>
          </a:prstGeom>
        </p:spPr>
      </p:pic>
      <p:pic>
        <p:nvPicPr>
          <p:cNvPr id="5" name="Picture 4">
            <a:extLst>
              <a:ext uri="{FF2B5EF4-FFF2-40B4-BE49-F238E27FC236}">
                <a16:creationId xmlns:a16="http://schemas.microsoft.com/office/drawing/2014/main" id="{2FF6AA2E-DA28-44CB-99A1-8BB776FCC270}"/>
              </a:ext>
            </a:extLst>
          </p:cNvPr>
          <p:cNvPicPr>
            <a:picLocks noChangeAspect="1"/>
          </p:cNvPicPr>
          <p:nvPr/>
        </p:nvPicPr>
        <p:blipFill>
          <a:blip r:embed="rId3"/>
          <a:stretch>
            <a:fillRect/>
          </a:stretch>
        </p:blipFill>
        <p:spPr>
          <a:xfrm>
            <a:off x="6505866" y="157163"/>
            <a:ext cx="5575942" cy="3325596"/>
          </a:xfrm>
          <a:prstGeom prst="rect">
            <a:avLst/>
          </a:prstGeom>
        </p:spPr>
      </p:pic>
    </p:spTree>
    <p:extLst>
      <p:ext uri="{BB962C8B-B14F-4D97-AF65-F5344CB8AC3E}">
        <p14:creationId xmlns:p14="http://schemas.microsoft.com/office/powerpoint/2010/main" val="396872366"/>
      </p:ext>
    </p:extLst>
  </p:cSld>
  <p:clrMapOvr>
    <a:masterClrMapping/>
  </p:clrMapOvr>
  <mc:AlternateContent xmlns:mc="http://schemas.openxmlformats.org/markup-compatibility/2006" xmlns:p14="http://schemas.microsoft.com/office/powerpoint/2010/main">
    <mc:Choice Requires="p14">
      <p:transition spd="slow" p14:dur="2000" advTm="24000"/>
    </mc:Choice>
    <mc:Fallback xmlns="">
      <p:transition spd="slow" advTm="2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700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0D48D78-479A-4765-8A03-49F29CD6AD26}"/>
              </a:ext>
            </a:extLst>
          </p:cNvPr>
          <p:cNvSpPr txBox="1"/>
          <p:nvPr/>
        </p:nvSpPr>
        <p:spPr>
          <a:xfrm>
            <a:off x="2701977" y="4426207"/>
            <a:ext cx="8495676" cy="2062103"/>
          </a:xfrm>
          <a:prstGeom prst="rect">
            <a:avLst/>
          </a:prstGeom>
          <a:noFill/>
        </p:spPr>
        <p:txBody>
          <a:bodyPr wrap="square">
            <a:spAutoFit/>
          </a:bodyPr>
          <a:lstStyle/>
          <a:p>
            <a:r>
              <a:rPr lang="en-US" sz="3200" b="1" dirty="0">
                <a:solidFill>
                  <a:srgbClr val="FF0000"/>
                </a:solidFill>
              </a:rPr>
              <a:t>Tokyo </a:t>
            </a:r>
            <a:r>
              <a:rPr lang="en-US" sz="3200" b="1" dirty="0" err="1">
                <a:solidFill>
                  <a:srgbClr val="FF0000"/>
                </a:solidFill>
              </a:rPr>
              <a:t>Skytree</a:t>
            </a:r>
            <a:r>
              <a:rPr lang="en-US" sz="2400" b="1" dirty="0">
                <a:solidFill>
                  <a:srgbClr val="FF0000"/>
                </a:solidFill>
              </a:rPr>
              <a:t> </a:t>
            </a:r>
            <a:r>
              <a:rPr lang="en-US" sz="2400" b="1" dirty="0"/>
              <a:t>is a broadcasting and observation tower in Sumida, Tokyo. It became the tallest structure in Japan in 2010 and reached its full height of 634 meters in March 2011, making it the tallest tower in the world, displacing the Canton Tower, and the second tallest structure in the world after the Burj Khalifa.</a:t>
            </a:r>
          </a:p>
        </p:txBody>
      </p:sp>
      <p:pic>
        <p:nvPicPr>
          <p:cNvPr id="4" name="Picture 3">
            <a:extLst>
              <a:ext uri="{FF2B5EF4-FFF2-40B4-BE49-F238E27FC236}">
                <a16:creationId xmlns:a16="http://schemas.microsoft.com/office/drawing/2014/main" id="{EB1DE54F-F71D-42E8-BBE7-E376F6749CAA}"/>
              </a:ext>
            </a:extLst>
          </p:cNvPr>
          <p:cNvPicPr>
            <a:picLocks noChangeAspect="1"/>
          </p:cNvPicPr>
          <p:nvPr/>
        </p:nvPicPr>
        <p:blipFill rotWithShape="1">
          <a:blip r:embed="rId2"/>
          <a:srcRect l="33389" r="35660"/>
          <a:stretch/>
        </p:blipFill>
        <p:spPr>
          <a:xfrm>
            <a:off x="194872" y="159827"/>
            <a:ext cx="2023672" cy="6538345"/>
          </a:xfrm>
          <a:prstGeom prst="rect">
            <a:avLst/>
          </a:prstGeom>
        </p:spPr>
      </p:pic>
      <p:pic>
        <p:nvPicPr>
          <p:cNvPr id="5" name="Picture 4">
            <a:extLst>
              <a:ext uri="{FF2B5EF4-FFF2-40B4-BE49-F238E27FC236}">
                <a16:creationId xmlns:a16="http://schemas.microsoft.com/office/drawing/2014/main" id="{5FF89372-CAB1-497E-91F0-264BAB9075E8}"/>
              </a:ext>
            </a:extLst>
          </p:cNvPr>
          <p:cNvPicPr>
            <a:picLocks noChangeAspect="1"/>
          </p:cNvPicPr>
          <p:nvPr/>
        </p:nvPicPr>
        <p:blipFill rotWithShape="1">
          <a:blip r:embed="rId3"/>
          <a:srcRect l="17606" r="19836"/>
          <a:stretch/>
        </p:blipFill>
        <p:spPr>
          <a:xfrm>
            <a:off x="8144180" y="111109"/>
            <a:ext cx="3852948" cy="4103476"/>
          </a:xfrm>
          <a:prstGeom prst="rect">
            <a:avLst/>
          </a:prstGeom>
        </p:spPr>
      </p:pic>
    </p:spTree>
    <p:extLst>
      <p:ext uri="{BB962C8B-B14F-4D97-AF65-F5344CB8AC3E}">
        <p14:creationId xmlns:p14="http://schemas.microsoft.com/office/powerpoint/2010/main" val="1075240993"/>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700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E7DE6D-719B-4E64-9FF1-CA2B268096F8}"/>
              </a:ext>
            </a:extLst>
          </p:cNvPr>
          <p:cNvPicPr>
            <a:picLocks noChangeAspect="1"/>
          </p:cNvPicPr>
          <p:nvPr/>
        </p:nvPicPr>
        <p:blipFill rotWithShape="1">
          <a:blip r:embed="rId2"/>
          <a:srcRect l="21333" t="8222" r="10666" b="5949"/>
          <a:stretch/>
        </p:blipFill>
        <p:spPr>
          <a:xfrm>
            <a:off x="274035" y="137160"/>
            <a:ext cx="4861845" cy="4602480"/>
          </a:xfrm>
          <a:prstGeom prst="rect">
            <a:avLst/>
          </a:prstGeom>
        </p:spPr>
      </p:pic>
      <p:sp>
        <p:nvSpPr>
          <p:cNvPr id="5" name="TextBox 4">
            <a:extLst>
              <a:ext uri="{FF2B5EF4-FFF2-40B4-BE49-F238E27FC236}">
                <a16:creationId xmlns:a16="http://schemas.microsoft.com/office/drawing/2014/main" id="{02B8E2E8-3D52-4B46-B34C-E083A2869E99}"/>
              </a:ext>
            </a:extLst>
          </p:cNvPr>
          <p:cNvSpPr txBox="1"/>
          <p:nvPr/>
        </p:nvSpPr>
        <p:spPr>
          <a:xfrm>
            <a:off x="785813" y="4835842"/>
            <a:ext cx="9986963" cy="169277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Neuschwanstein Castle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is a 19th-century historicist palace on a rugged hill above the village of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Hohenschwangau</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near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Füssen</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in southwest Bavaria, Germany. The palace was commissioned by King Ludwig II of Bavaria as a retreat and in honor of Richard Wagner.  Construction started in 1869.</a:t>
            </a:r>
          </a:p>
        </p:txBody>
      </p:sp>
      <p:pic>
        <p:nvPicPr>
          <p:cNvPr id="4" name="Picture 3">
            <a:extLst>
              <a:ext uri="{FF2B5EF4-FFF2-40B4-BE49-F238E27FC236}">
                <a16:creationId xmlns:a16="http://schemas.microsoft.com/office/drawing/2014/main" id="{F902F839-67D0-449A-BFC2-C0C36BE848A8}"/>
              </a:ext>
            </a:extLst>
          </p:cNvPr>
          <p:cNvPicPr>
            <a:picLocks noChangeAspect="1"/>
          </p:cNvPicPr>
          <p:nvPr/>
        </p:nvPicPr>
        <p:blipFill rotWithShape="1">
          <a:blip r:embed="rId3"/>
          <a:srcRect b="20009"/>
          <a:stretch/>
        </p:blipFill>
        <p:spPr>
          <a:xfrm>
            <a:off x="8018403" y="137160"/>
            <a:ext cx="3975477" cy="4658737"/>
          </a:xfrm>
          <a:prstGeom prst="rect">
            <a:avLst/>
          </a:prstGeom>
        </p:spPr>
      </p:pic>
    </p:spTree>
    <p:extLst>
      <p:ext uri="{BB962C8B-B14F-4D97-AF65-F5344CB8AC3E}">
        <p14:creationId xmlns:p14="http://schemas.microsoft.com/office/powerpoint/2010/main" val="1607788383"/>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700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290">
                                          <p:stCondLst>
                                            <p:cond delay="0"/>
                                          </p:stCondLst>
                                        </p:cTn>
                                        <p:tgtEl>
                                          <p:spTgt spid="5"/>
                                        </p:tgtEl>
                                      </p:cBhvr>
                                    </p:animEffect>
                                    <p:anim calcmode="lin" valueType="num">
                                      <p:cBhvr>
                                        <p:cTn id="8" dur="911"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5"/>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5"/>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5"/>
                                        </p:tgtEl>
                                        <p:attrNameLst>
                                          <p:attrName>ppt_y</p:attrName>
                                        </p:attrNameLst>
                                      </p:cBhvr>
                                      <p:tavLst>
                                        <p:tav tm="0" fmla="#ppt_y-sin(pi*$)/81">
                                          <p:val>
                                            <p:fltVal val="0"/>
                                          </p:val>
                                        </p:tav>
                                        <p:tav tm="100000">
                                          <p:val>
                                            <p:fltVal val="1"/>
                                          </p:val>
                                        </p:tav>
                                      </p:tavLst>
                                    </p:anim>
                                    <p:animScale>
                                      <p:cBhvr>
                                        <p:cTn id="13" dur="13">
                                          <p:stCondLst>
                                            <p:cond delay="325"/>
                                          </p:stCondLst>
                                        </p:cTn>
                                        <p:tgtEl>
                                          <p:spTgt spid="5"/>
                                        </p:tgtEl>
                                      </p:cBhvr>
                                      <p:to x="100000" y="60000"/>
                                    </p:animScale>
                                    <p:animScale>
                                      <p:cBhvr>
                                        <p:cTn id="14" dur="83" decel="50000">
                                          <p:stCondLst>
                                            <p:cond delay="338"/>
                                          </p:stCondLst>
                                        </p:cTn>
                                        <p:tgtEl>
                                          <p:spTgt spid="5"/>
                                        </p:tgtEl>
                                      </p:cBhvr>
                                      <p:to x="100000" y="100000"/>
                                    </p:animScale>
                                    <p:animScale>
                                      <p:cBhvr>
                                        <p:cTn id="15" dur="13">
                                          <p:stCondLst>
                                            <p:cond delay="656"/>
                                          </p:stCondLst>
                                        </p:cTn>
                                        <p:tgtEl>
                                          <p:spTgt spid="5"/>
                                        </p:tgtEl>
                                      </p:cBhvr>
                                      <p:to x="100000" y="80000"/>
                                    </p:animScale>
                                    <p:animScale>
                                      <p:cBhvr>
                                        <p:cTn id="16" dur="83" decel="50000">
                                          <p:stCondLst>
                                            <p:cond delay="669"/>
                                          </p:stCondLst>
                                        </p:cTn>
                                        <p:tgtEl>
                                          <p:spTgt spid="5"/>
                                        </p:tgtEl>
                                      </p:cBhvr>
                                      <p:to x="100000" y="100000"/>
                                    </p:animScale>
                                    <p:animScale>
                                      <p:cBhvr>
                                        <p:cTn id="17" dur="13">
                                          <p:stCondLst>
                                            <p:cond delay="821"/>
                                          </p:stCondLst>
                                        </p:cTn>
                                        <p:tgtEl>
                                          <p:spTgt spid="5"/>
                                        </p:tgtEl>
                                      </p:cBhvr>
                                      <p:to x="100000" y="90000"/>
                                    </p:animScale>
                                    <p:animScale>
                                      <p:cBhvr>
                                        <p:cTn id="18" dur="83" decel="50000">
                                          <p:stCondLst>
                                            <p:cond delay="834"/>
                                          </p:stCondLst>
                                        </p:cTn>
                                        <p:tgtEl>
                                          <p:spTgt spid="5"/>
                                        </p:tgtEl>
                                      </p:cBhvr>
                                      <p:to x="100000" y="100000"/>
                                    </p:animScale>
                                    <p:animScale>
                                      <p:cBhvr>
                                        <p:cTn id="19" dur="13">
                                          <p:stCondLst>
                                            <p:cond delay="904"/>
                                          </p:stCondLst>
                                        </p:cTn>
                                        <p:tgtEl>
                                          <p:spTgt spid="5"/>
                                        </p:tgtEl>
                                      </p:cBhvr>
                                      <p:to x="100000" y="95000"/>
                                    </p:animScale>
                                    <p:animScale>
                                      <p:cBhvr>
                                        <p:cTn id="20" dur="83" decel="50000">
                                          <p:stCondLst>
                                            <p:cond delay="917"/>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5C20801-C179-4D43-88E2-E6A5448A0506}"/>
              </a:ext>
            </a:extLst>
          </p:cNvPr>
          <p:cNvSpPr txBox="1"/>
          <p:nvPr/>
        </p:nvSpPr>
        <p:spPr>
          <a:xfrm>
            <a:off x="823912" y="4267372"/>
            <a:ext cx="10544175" cy="2431435"/>
          </a:xfrm>
          <a:prstGeom prst="rect">
            <a:avLst/>
          </a:prstGeom>
          <a:noFill/>
        </p:spPr>
        <p:txBody>
          <a:bodyPr wrap="square">
            <a:spAutoFit/>
          </a:bodyPr>
          <a:lstStyle/>
          <a:p>
            <a:r>
              <a:rPr lang="en-US" sz="3200" b="1" dirty="0">
                <a:solidFill>
                  <a:srgbClr val="FF0000"/>
                </a:solidFill>
              </a:rPr>
              <a:t>Golden Gate Bridge</a:t>
            </a:r>
            <a:r>
              <a:rPr lang="en-US" sz="2400" b="1" dirty="0"/>
              <a:t>, San Francisco, California. Crossing the strait of the Golden Gate from San Francisco's Presidio to the Marin headlands for 1.7 miles is the Bridge, easily identified by its International Orange color. Opened in 1937, the bridge was built at a cost of $35 million in principal and $39 million in interest and 11 workers’ lives. The single-suspension span is anchored by twin towers that reach skyward 746 feet, and was once taller than any building in San Francisco.</a:t>
            </a:r>
          </a:p>
        </p:txBody>
      </p:sp>
      <p:pic>
        <p:nvPicPr>
          <p:cNvPr id="4" name="Picture 3">
            <a:extLst>
              <a:ext uri="{FF2B5EF4-FFF2-40B4-BE49-F238E27FC236}">
                <a16:creationId xmlns:a16="http://schemas.microsoft.com/office/drawing/2014/main" id="{6D68F8D8-B76F-4BF0-9F9D-9FC6B1693C71}"/>
              </a:ext>
            </a:extLst>
          </p:cNvPr>
          <p:cNvPicPr>
            <a:picLocks noChangeAspect="1"/>
          </p:cNvPicPr>
          <p:nvPr/>
        </p:nvPicPr>
        <p:blipFill rotWithShape="1">
          <a:blip r:embed="rId2"/>
          <a:srcRect t="8652" r="7551"/>
          <a:stretch/>
        </p:blipFill>
        <p:spPr>
          <a:xfrm>
            <a:off x="147637" y="159193"/>
            <a:ext cx="6243638" cy="4110739"/>
          </a:xfrm>
          <a:prstGeom prst="rect">
            <a:avLst/>
          </a:prstGeom>
        </p:spPr>
      </p:pic>
      <p:pic>
        <p:nvPicPr>
          <p:cNvPr id="5" name="Picture 4">
            <a:extLst>
              <a:ext uri="{FF2B5EF4-FFF2-40B4-BE49-F238E27FC236}">
                <a16:creationId xmlns:a16="http://schemas.microsoft.com/office/drawing/2014/main" id="{98358225-CEC2-4827-95A6-5ADAA7803A26}"/>
              </a:ext>
            </a:extLst>
          </p:cNvPr>
          <p:cNvPicPr>
            <a:picLocks noChangeAspect="1"/>
          </p:cNvPicPr>
          <p:nvPr/>
        </p:nvPicPr>
        <p:blipFill rotWithShape="1">
          <a:blip r:embed="rId3"/>
          <a:srcRect t="-70" r="20703" b="4798"/>
          <a:stretch/>
        </p:blipFill>
        <p:spPr>
          <a:xfrm>
            <a:off x="7504549" y="159193"/>
            <a:ext cx="4539814" cy="4110738"/>
          </a:xfrm>
          <a:prstGeom prst="rect">
            <a:avLst/>
          </a:prstGeom>
        </p:spPr>
      </p:pic>
    </p:spTree>
    <p:extLst>
      <p:ext uri="{BB962C8B-B14F-4D97-AF65-F5344CB8AC3E}">
        <p14:creationId xmlns:p14="http://schemas.microsoft.com/office/powerpoint/2010/main" val="3120687233"/>
      </p:ext>
    </p:extLst>
  </p:cSld>
  <p:clrMapOvr>
    <a:masterClrMapping/>
  </p:clrMapOvr>
  <mc:AlternateContent xmlns:mc="http://schemas.openxmlformats.org/markup-compatibility/2006" xmlns:p14="http://schemas.microsoft.com/office/powerpoint/2010/main">
    <mc:Choice Requires="p14">
      <p:transition spd="slow" p14:dur="2000" advTm="22000"/>
    </mc:Choice>
    <mc:Fallback xmlns="">
      <p:transition spd="slow" advTm="2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afterEffect">
                                  <p:stCondLst>
                                    <p:cond delay="70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edge">
                                      <p:cBhvr>
                                        <p:cTn id="7"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5983AD-5472-46F5-88CA-99B7E42AACC7}"/>
              </a:ext>
            </a:extLst>
          </p:cNvPr>
          <p:cNvPicPr>
            <a:picLocks noChangeAspect="1"/>
          </p:cNvPicPr>
          <p:nvPr/>
        </p:nvPicPr>
        <p:blipFill rotWithShape="1">
          <a:blip r:embed="rId2"/>
          <a:srcRect l="7604" t="26000" r="18646" b="4538"/>
          <a:stretch/>
        </p:blipFill>
        <p:spPr>
          <a:xfrm>
            <a:off x="200024" y="171449"/>
            <a:ext cx="4986339" cy="6359696"/>
          </a:xfrm>
          <a:prstGeom prst="rect">
            <a:avLst/>
          </a:prstGeom>
        </p:spPr>
      </p:pic>
      <p:sp>
        <p:nvSpPr>
          <p:cNvPr id="4" name="TextBox 3">
            <a:extLst>
              <a:ext uri="{FF2B5EF4-FFF2-40B4-BE49-F238E27FC236}">
                <a16:creationId xmlns:a16="http://schemas.microsoft.com/office/drawing/2014/main" id="{75D5A2F9-75C5-45EA-9112-09037D3143D6}"/>
              </a:ext>
            </a:extLst>
          </p:cNvPr>
          <p:cNvSpPr txBox="1"/>
          <p:nvPr/>
        </p:nvSpPr>
        <p:spPr>
          <a:xfrm>
            <a:off x="5347098" y="0"/>
            <a:ext cx="6844902" cy="5016758"/>
          </a:xfrm>
          <a:prstGeom prst="rect">
            <a:avLst/>
          </a:prstGeom>
          <a:noFill/>
        </p:spPr>
        <p:txBody>
          <a:bodyPr wrap="square">
            <a:spAutoFit/>
          </a:bodyPr>
          <a:lstStyle/>
          <a:p>
            <a:r>
              <a:rPr lang="en-US" sz="3200" b="1" dirty="0">
                <a:solidFill>
                  <a:srgbClr val="FF0000"/>
                </a:solidFill>
              </a:rPr>
              <a:t>Fallingwater</a:t>
            </a:r>
            <a:r>
              <a:rPr lang="en-US" sz="2400" b="1" dirty="0"/>
              <a:t> is a house designed by the architect Frank Lloyd Wright in 1939 in the Laurel Highlands of southwest Pennsylvania, about 70 miles southeast of Pittsburg. Perched above a mountain cataract on a rocky hillside deep in the rugged forest of Southwestern Pennsylvania, is America’s most famous house. The commission for Fallingwater was a personal milestone for the American architect Frank Lloyd Wright, since it clearly marked a turning point in his career. After this late-career triumph, the sixty-seven year old would go on to create a series of highly original designs that would validate his claim as “The world’s greatest architect.”</a:t>
            </a:r>
          </a:p>
        </p:txBody>
      </p:sp>
      <p:pic>
        <p:nvPicPr>
          <p:cNvPr id="5" name="Picture 4">
            <a:extLst>
              <a:ext uri="{FF2B5EF4-FFF2-40B4-BE49-F238E27FC236}">
                <a16:creationId xmlns:a16="http://schemas.microsoft.com/office/drawing/2014/main" id="{74C801FD-3403-4606-9E05-25E88DB8020E}"/>
              </a:ext>
            </a:extLst>
          </p:cNvPr>
          <p:cNvPicPr>
            <a:picLocks noChangeAspect="1"/>
          </p:cNvPicPr>
          <p:nvPr/>
        </p:nvPicPr>
        <p:blipFill rotWithShape="1">
          <a:blip r:embed="rId3"/>
          <a:srcRect t="17779" b="9472"/>
          <a:stretch/>
        </p:blipFill>
        <p:spPr>
          <a:xfrm>
            <a:off x="6200775" y="5016758"/>
            <a:ext cx="4476750" cy="1828800"/>
          </a:xfrm>
          <a:prstGeom prst="rect">
            <a:avLst/>
          </a:prstGeom>
        </p:spPr>
      </p:pic>
    </p:spTree>
    <p:extLst>
      <p:ext uri="{BB962C8B-B14F-4D97-AF65-F5344CB8AC3E}">
        <p14:creationId xmlns:p14="http://schemas.microsoft.com/office/powerpoint/2010/main" val="261651936"/>
      </p:ext>
    </p:extLst>
  </p:cSld>
  <p:clrMapOvr>
    <a:masterClrMapping/>
  </p:clrMapOvr>
  <mc:AlternateContent xmlns:mc="http://schemas.openxmlformats.org/markup-compatibility/2006" xmlns:p14="http://schemas.microsoft.com/office/powerpoint/2010/main">
    <mc:Choice Requires="p14">
      <p:transition spd="slow" p14:dur="2000" advTm="23000"/>
    </mc:Choice>
    <mc:Fallback xmlns="">
      <p:transition spd="slow" advTm="2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650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53D25B3-76D2-41E6-8225-15F02D8CC546}"/>
              </a:ext>
            </a:extLst>
          </p:cNvPr>
          <p:cNvSpPr txBox="1"/>
          <p:nvPr/>
        </p:nvSpPr>
        <p:spPr>
          <a:xfrm>
            <a:off x="575667" y="5391687"/>
            <a:ext cx="11040665" cy="1323439"/>
          </a:xfrm>
          <a:prstGeom prst="rect">
            <a:avLst/>
          </a:prstGeom>
          <a:noFill/>
        </p:spPr>
        <p:txBody>
          <a:bodyPr wrap="square">
            <a:spAutoFit/>
          </a:bodyPr>
          <a:lstStyle/>
          <a:p>
            <a:r>
              <a:rPr lang="en-US" sz="2400" b="1" dirty="0"/>
              <a:t>The </a:t>
            </a:r>
            <a:r>
              <a:rPr lang="en-US" sz="3200" b="1" dirty="0" err="1">
                <a:solidFill>
                  <a:srgbClr val="FF0000"/>
                </a:solidFill>
              </a:rPr>
              <a:t>Atomium</a:t>
            </a:r>
            <a:r>
              <a:rPr lang="en-US" sz="2400" b="1" dirty="0"/>
              <a:t>, Brussels </a:t>
            </a:r>
            <a:r>
              <a:rPr lang="en-US" sz="2400" b="1" dirty="0" err="1"/>
              <a:t>isa</a:t>
            </a:r>
            <a:r>
              <a:rPr lang="en-US" sz="2400" b="1" dirty="0"/>
              <a:t> landmark building in Brussels, originally constructed for the 1958 Brussels World’s Fair.  It is now a museum. Designed by the engineer André </a:t>
            </a:r>
            <a:r>
              <a:rPr lang="en-US" sz="2400" b="1" dirty="0" err="1"/>
              <a:t>Waterkeyn</a:t>
            </a:r>
            <a:r>
              <a:rPr lang="en-US" sz="2400" b="1" dirty="0"/>
              <a:t> and architects André and Jean </a:t>
            </a:r>
            <a:r>
              <a:rPr lang="en-US" sz="2400" b="1" dirty="0" err="1"/>
              <a:t>Polak</a:t>
            </a:r>
            <a:r>
              <a:rPr lang="en-US" sz="2400" b="1" dirty="0"/>
              <a:t>, it stands 102 meters tall. </a:t>
            </a:r>
          </a:p>
        </p:txBody>
      </p:sp>
      <p:pic>
        <p:nvPicPr>
          <p:cNvPr id="2" name="Picture 1">
            <a:extLst>
              <a:ext uri="{FF2B5EF4-FFF2-40B4-BE49-F238E27FC236}">
                <a16:creationId xmlns:a16="http://schemas.microsoft.com/office/drawing/2014/main" id="{DD7E8CE9-91CD-4691-890D-4CE8A2AF472E}"/>
              </a:ext>
            </a:extLst>
          </p:cNvPr>
          <p:cNvPicPr>
            <a:picLocks noChangeAspect="1"/>
          </p:cNvPicPr>
          <p:nvPr/>
        </p:nvPicPr>
        <p:blipFill rotWithShape="1">
          <a:blip r:embed="rId2"/>
          <a:srcRect l="12445" t="4334" r="7889"/>
          <a:stretch/>
        </p:blipFill>
        <p:spPr>
          <a:xfrm>
            <a:off x="7686675" y="142874"/>
            <a:ext cx="4371975" cy="5250030"/>
          </a:xfrm>
          <a:prstGeom prst="rect">
            <a:avLst/>
          </a:prstGeom>
        </p:spPr>
      </p:pic>
      <p:pic>
        <p:nvPicPr>
          <p:cNvPr id="4" name="Picture 3">
            <a:extLst>
              <a:ext uri="{FF2B5EF4-FFF2-40B4-BE49-F238E27FC236}">
                <a16:creationId xmlns:a16="http://schemas.microsoft.com/office/drawing/2014/main" id="{EF0672A4-9661-4341-A743-2653C1BADCDF}"/>
              </a:ext>
            </a:extLst>
          </p:cNvPr>
          <p:cNvPicPr>
            <a:picLocks noChangeAspect="1"/>
          </p:cNvPicPr>
          <p:nvPr/>
        </p:nvPicPr>
        <p:blipFill rotWithShape="1">
          <a:blip r:embed="rId3"/>
          <a:srcRect l="19740" r="18386" b="7344"/>
          <a:stretch/>
        </p:blipFill>
        <p:spPr>
          <a:xfrm>
            <a:off x="438150" y="0"/>
            <a:ext cx="5419725" cy="5410601"/>
          </a:xfrm>
          <a:prstGeom prst="rect">
            <a:avLst/>
          </a:prstGeom>
        </p:spPr>
      </p:pic>
    </p:spTree>
    <p:extLst>
      <p:ext uri="{BB962C8B-B14F-4D97-AF65-F5344CB8AC3E}">
        <p14:creationId xmlns:p14="http://schemas.microsoft.com/office/powerpoint/2010/main" val="3643708619"/>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700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F593D4-2329-4135-AB5A-E5C13667DE1D}"/>
              </a:ext>
            </a:extLst>
          </p:cNvPr>
          <p:cNvSpPr txBox="1"/>
          <p:nvPr/>
        </p:nvSpPr>
        <p:spPr>
          <a:xfrm>
            <a:off x="3046810" y="3244334"/>
            <a:ext cx="6093618" cy="369332"/>
          </a:xfrm>
          <a:prstGeom prst="rect">
            <a:avLst/>
          </a:prstGeom>
          <a:noFill/>
        </p:spPr>
        <p:txBody>
          <a:bodyPr wrap="square">
            <a:spAutoFit/>
          </a:bodyPr>
          <a:lstStyle/>
          <a:p>
            <a:r>
              <a:rPr lang="en-US" dirty="0"/>
              <a:t>Millau Viaduct</a:t>
            </a:r>
          </a:p>
        </p:txBody>
      </p:sp>
      <p:sp>
        <p:nvSpPr>
          <p:cNvPr id="5" name="TextBox 4">
            <a:extLst>
              <a:ext uri="{FF2B5EF4-FFF2-40B4-BE49-F238E27FC236}">
                <a16:creationId xmlns:a16="http://schemas.microsoft.com/office/drawing/2014/main" id="{7613DA55-D3E6-46C2-A689-9050B17A01C6}"/>
              </a:ext>
            </a:extLst>
          </p:cNvPr>
          <p:cNvSpPr txBox="1"/>
          <p:nvPr/>
        </p:nvSpPr>
        <p:spPr>
          <a:xfrm>
            <a:off x="338137" y="4545688"/>
            <a:ext cx="10691813" cy="1938992"/>
          </a:xfrm>
          <a:prstGeom prst="rect">
            <a:avLst/>
          </a:prstGeom>
          <a:noFill/>
        </p:spPr>
        <p:txBody>
          <a:bodyPr wrap="square">
            <a:spAutoFit/>
          </a:bodyPr>
          <a:lstStyle/>
          <a:p>
            <a:r>
              <a:rPr lang="en-US" sz="2400" b="1" dirty="0">
                <a:solidFill>
                  <a:srgbClr val="FF0000"/>
                </a:solidFill>
              </a:rPr>
              <a:t>The Millau Viaduct </a:t>
            </a:r>
            <a:r>
              <a:rPr lang="en-US" sz="2400" b="1" dirty="0"/>
              <a:t>is a </a:t>
            </a:r>
            <a:r>
              <a:rPr lang="en-US" sz="2400" b="1" dirty="0" err="1"/>
              <a:t>multispan</a:t>
            </a:r>
            <a:r>
              <a:rPr lang="en-US" sz="2400" b="1" dirty="0"/>
              <a:t> cable-stayed bridge completed in 2004 across the gorge valley of the Tarn near Millau in the </a:t>
            </a:r>
            <a:r>
              <a:rPr lang="en-US" sz="2400" b="1" dirty="0" err="1"/>
              <a:t>Aveyron</a:t>
            </a:r>
            <a:r>
              <a:rPr lang="en-US" sz="2400" b="1" dirty="0"/>
              <a:t> department in the </a:t>
            </a:r>
            <a:r>
              <a:rPr lang="en-US" sz="2400" b="1" dirty="0" err="1"/>
              <a:t>Occitanie</a:t>
            </a:r>
            <a:r>
              <a:rPr lang="en-US" sz="2400" b="1" dirty="0"/>
              <a:t> Region, in Southern France. The design team was led by engineer Michel </a:t>
            </a:r>
            <a:r>
              <a:rPr lang="en-US" sz="2400" b="1" dirty="0" err="1"/>
              <a:t>Virlogeux</a:t>
            </a:r>
            <a:r>
              <a:rPr lang="en-US" sz="2400" b="1" dirty="0"/>
              <a:t> and English architect Norman Foster. As of September 2020, it is the tallest bridge in the world, having a structural height of 336.4 </a:t>
            </a:r>
            <a:r>
              <a:rPr lang="en-US" sz="2400" b="1" dirty="0" err="1"/>
              <a:t>metres</a:t>
            </a:r>
            <a:r>
              <a:rPr lang="en-US" sz="2400" b="1" dirty="0"/>
              <a:t> (1,104 ft).</a:t>
            </a:r>
          </a:p>
        </p:txBody>
      </p:sp>
      <p:pic>
        <p:nvPicPr>
          <p:cNvPr id="2" name="Picture 1">
            <a:extLst>
              <a:ext uri="{FF2B5EF4-FFF2-40B4-BE49-F238E27FC236}">
                <a16:creationId xmlns:a16="http://schemas.microsoft.com/office/drawing/2014/main" id="{3C475A1D-3F66-4486-AE9A-EF6E4C1DAB40}"/>
              </a:ext>
            </a:extLst>
          </p:cNvPr>
          <p:cNvPicPr>
            <a:picLocks noChangeAspect="1"/>
          </p:cNvPicPr>
          <p:nvPr/>
        </p:nvPicPr>
        <p:blipFill>
          <a:blip r:embed="rId2"/>
          <a:stretch>
            <a:fillRect/>
          </a:stretch>
        </p:blipFill>
        <p:spPr>
          <a:xfrm>
            <a:off x="161925" y="180975"/>
            <a:ext cx="6324600" cy="4195832"/>
          </a:xfrm>
          <a:prstGeom prst="rect">
            <a:avLst/>
          </a:prstGeom>
        </p:spPr>
      </p:pic>
      <p:pic>
        <p:nvPicPr>
          <p:cNvPr id="4" name="Picture 3">
            <a:extLst>
              <a:ext uri="{FF2B5EF4-FFF2-40B4-BE49-F238E27FC236}">
                <a16:creationId xmlns:a16="http://schemas.microsoft.com/office/drawing/2014/main" id="{D3BF07BC-578B-478C-8F13-F086A26A4152}"/>
              </a:ext>
            </a:extLst>
          </p:cNvPr>
          <p:cNvPicPr>
            <a:picLocks noChangeAspect="1"/>
          </p:cNvPicPr>
          <p:nvPr/>
        </p:nvPicPr>
        <p:blipFill>
          <a:blip r:embed="rId3"/>
          <a:stretch>
            <a:fillRect/>
          </a:stretch>
        </p:blipFill>
        <p:spPr>
          <a:xfrm>
            <a:off x="6774991" y="180975"/>
            <a:ext cx="5192837" cy="3148848"/>
          </a:xfrm>
          <a:prstGeom prst="rect">
            <a:avLst/>
          </a:prstGeom>
        </p:spPr>
      </p:pic>
    </p:spTree>
    <p:extLst>
      <p:ext uri="{BB962C8B-B14F-4D97-AF65-F5344CB8AC3E}">
        <p14:creationId xmlns:p14="http://schemas.microsoft.com/office/powerpoint/2010/main" val="2991556069"/>
      </p:ext>
    </p:extLst>
  </p:cSld>
  <p:clrMapOvr>
    <a:masterClrMapping/>
  </p:clrMapOvr>
  <mc:AlternateContent xmlns:mc="http://schemas.openxmlformats.org/markup-compatibility/2006" xmlns:p14="http://schemas.microsoft.com/office/powerpoint/2010/main">
    <mc:Choice Requires="p14">
      <p:transition spd="slow" p14:dur="2000" advTm="22000"/>
    </mc:Choice>
    <mc:Fallback xmlns="">
      <p:transition spd="slow" advTm="2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7000"/>
                                  </p:stCondLst>
                                  <p:iterate type="wd">
                                    <p:tmPct val="2000"/>
                                  </p:iterate>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87E031A-68FD-458B-8A1A-A1D0B335A262}"/>
              </a:ext>
            </a:extLst>
          </p:cNvPr>
          <p:cNvSpPr txBox="1"/>
          <p:nvPr/>
        </p:nvSpPr>
        <p:spPr>
          <a:xfrm>
            <a:off x="0" y="4758810"/>
            <a:ext cx="12215813" cy="1692771"/>
          </a:xfrm>
          <a:prstGeom prst="rect">
            <a:avLst/>
          </a:prstGeom>
          <a:noFill/>
        </p:spPr>
        <p:txBody>
          <a:bodyPr wrap="square">
            <a:spAutoFit/>
          </a:bodyPr>
          <a:lstStyle/>
          <a:p>
            <a:r>
              <a:rPr lang="en-US" sz="3200" b="1" dirty="0">
                <a:solidFill>
                  <a:srgbClr val="FF0000"/>
                </a:solidFill>
              </a:rPr>
              <a:t>China Central Television Headquarters </a:t>
            </a:r>
            <a:r>
              <a:rPr lang="en-US" sz="2400" b="1" dirty="0"/>
              <a:t>is a 234 meter tall building with a highly unusual shape, described as a 'three-dimensional cranked loop'. The building is formed by two leaning towers, bent 90° at the top and bottom to form a continuous tube.  The design comes from architects Rem Koolhaas and Ole </a:t>
            </a:r>
            <a:r>
              <a:rPr lang="en-US" sz="2400" b="1" dirty="0" err="1"/>
              <a:t>Scheeren</a:t>
            </a:r>
            <a:r>
              <a:rPr lang="en-US" sz="2400" b="1" dirty="0"/>
              <a:t> with engineering handled by Cecil </a:t>
            </a:r>
            <a:r>
              <a:rPr lang="en-US" sz="2400" b="1" dirty="0" err="1"/>
              <a:t>Balmond</a:t>
            </a:r>
            <a:r>
              <a:rPr lang="en-US" sz="2400" b="1" dirty="0"/>
              <a:t>.</a:t>
            </a:r>
          </a:p>
        </p:txBody>
      </p:sp>
      <p:pic>
        <p:nvPicPr>
          <p:cNvPr id="2" name="Picture 1">
            <a:extLst>
              <a:ext uri="{FF2B5EF4-FFF2-40B4-BE49-F238E27FC236}">
                <a16:creationId xmlns:a16="http://schemas.microsoft.com/office/drawing/2014/main" id="{90A908FB-E196-49AC-8E87-BEAD37448761}"/>
              </a:ext>
            </a:extLst>
          </p:cNvPr>
          <p:cNvPicPr>
            <a:picLocks noChangeAspect="1"/>
          </p:cNvPicPr>
          <p:nvPr/>
        </p:nvPicPr>
        <p:blipFill rotWithShape="1">
          <a:blip r:embed="rId2"/>
          <a:srcRect l="19828" t="4489" r="7379"/>
          <a:stretch/>
        </p:blipFill>
        <p:spPr>
          <a:xfrm>
            <a:off x="200025" y="85725"/>
            <a:ext cx="5138127" cy="4486275"/>
          </a:xfrm>
          <a:prstGeom prst="rect">
            <a:avLst/>
          </a:prstGeom>
        </p:spPr>
      </p:pic>
      <p:pic>
        <p:nvPicPr>
          <p:cNvPr id="4" name="Picture 3">
            <a:extLst>
              <a:ext uri="{FF2B5EF4-FFF2-40B4-BE49-F238E27FC236}">
                <a16:creationId xmlns:a16="http://schemas.microsoft.com/office/drawing/2014/main" id="{4A264641-BB27-41B3-B929-BD7F969A8A8D}"/>
              </a:ext>
            </a:extLst>
          </p:cNvPr>
          <p:cNvPicPr>
            <a:picLocks noChangeAspect="1"/>
          </p:cNvPicPr>
          <p:nvPr/>
        </p:nvPicPr>
        <p:blipFill>
          <a:blip r:embed="rId3"/>
          <a:stretch>
            <a:fillRect/>
          </a:stretch>
        </p:blipFill>
        <p:spPr>
          <a:xfrm>
            <a:off x="7505700" y="85724"/>
            <a:ext cx="4486275" cy="4486275"/>
          </a:xfrm>
          <a:prstGeom prst="rect">
            <a:avLst/>
          </a:prstGeom>
        </p:spPr>
      </p:pic>
    </p:spTree>
    <p:extLst>
      <p:ext uri="{BB962C8B-B14F-4D97-AF65-F5344CB8AC3E}">
        <p14:creationId xmlns:p14="http://schemas.microsoft.com/office/powerpoint/2010/main" val="4066624341"/>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grpId="0" nodeType="afterEffect">
                                  <p:stCondLst>
                                    <p:cond delay="7000"/>
                                  </p:stCondLst>
                                  <p:iterate type="wd">
                                    <p:tmPct val="4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100"/>
                                        <p:tgtEl>
                                          <p:spTgt spid="3"/>
                                        </p:tgtEl>
                                      </p:cBhvr>
                                    </p:animEffect>
                                    <p:anim calcmode="lin" valueType="num">
                                      <p:cBhvr>
                                        <p:cTn id="8" dur="400" fill="hold"/>
                                        <p:tgtEl>
                                          <p:spTgt spid="3"/>
                                        </p:tgtEl>
                                        <p:attrNameLst>
                                          <p:attrName>ppt_x</p:attrName>
                                        </p:attrNameLst>
                                      </p:cBhvr>
                                      <p:tavLst>
                                        <p:tav tm="0">
                                          <p:val>
                                            <p:strVal val="#ppt_x"/>
                                          </p:val>
                                        </p:tav>
                                        <p:tav tm="100000">
                                          <p:val>
                                            <p:strVal val="#ppt_x"/>
                                          </p:val>
                                        </p:tav>
                                      </p:tavLst>
                                    </p:anim>
                                    <p:anim calcmode="lin" valueType="num">
                                      <p:cBhvr>
                                        <p:cTn id="9" dur="400" fill="hold"/>
                                        <p:tgtEl>
                                          <p:spTgt spid="3"/>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4BA299F-A447-4BDE-B75B-EFE8F4EE8466}"/>
              </a:ext>
            </a:extLst>
          </p:cNvPr>
          <p:cNvSpPr txBox="1"/>
          <p:nvPr/>
        </p:nvSpPr>
        <p:spPr>
          <a:xfrm>
            <a:off x="321470" y="4157662"/>
            <a:ext cx="11870530" cy="1692771"/>
          </a:xfrm>
          <a:prstGeom prst="rect">
            <a:avLst/>
          </a:prstGeom>
          <a:noFill/>
        </p:spPr>
        <p:txBody>
          <a:bodyPr wrap="square">
            <a:spAutoFit/>
          </a:bodyPr>
          <a:lstStyle/>
          <a:p>
            <a:r>
              <a:rPr lang="en-US" sz="2400" b="1" dirty="0"/>
              <a:t>Built on the Olympic Green, </a:t>
            </a:r>
            <a:r>
              <a:rPr lang="en-US" sz="3200" b="1" dirty="0">
                <a:solidFill>
                  <a:srgbClr val="FF0000"/>
                </a:solidFill>
              </a:rPr>
              <a:t>Beijing National Stadium</a:t>
            </a:r>
            <a:r>
              <a:rPr lang="en-US" sz="2400" b="1" dirty="0"/>
              <a:t>, China, or the Bird’s Nest Stadium, as it has become known, is the biggest stadium in Beijing and an important Olympic venue, which staged the 2008 Summer Olympics.  The outer shell is the world's largest steel structure, forming part of the most complex Olympic stadium ever constructed. </a:t>
            </a:r>
          </a:p>
        </p:txBody>
      </p:sp>
      <p:pic>
        <p:nvPicPr>
          <p:cNvPr id="2" name="Picture 1">
            <a:extLst>
              <a:ext uri="{FF2B5EF4-FFF2-40B4-BE49-F238E27FC236}">
                <a16:creationId xmlns:a16="http://schemas.microsoft.com/office/drawing/2014/main" id="{53686E49-299B-41D0-A8E6-04403A5A853F}"/>
              </a:ext>
            </a:extLst>
          </p:cNvPr>
          <p:cNvPicPr>
            <a:picLocks noChangeAspect="1"/>
          </p:cNvPicPr>
          <p:nvPr/>
        </p:nvPicPr>
        <p:blipFill rotWithShape="1">
          <a:blip r:embed="rId2"/>
          <a:srcRect t="21500"/>
          <a:stretch/>
        </p:blipFill>
        <p:spPr>
          <a:xfrm>
            <a:off x="160735" y="114299"/>
            <a:ext cx="11147890" cy="3571875"/>
          </a:xfrm>
          <a:prstGeom prst="rect">
            <a:avLst/>
          </a:prstGeom>
        </p:spPr>
      </p:pic>
    </p:spTree>
    <p:extLst>
      <p:ext uri="{BB962C8B-B14F-4D97-AF65-F5344CB8AC3E}">
        <p14:creationId xmlns:p14="http://schemas.microsoft.com/office/powerpoint/2010/main" val="2153053878"/>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650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C4DE8EC-5398-4752-8330-6A6BE073AC91}"/>
              </a:ext>
            </a:extLst>
          </p:cNvPr>
          <p:cNvPicPr>
            <a:picLocks noChangeAspect="1"/>
          </p:cNvPicPr>
          <p:nvPr/>
        </p:nvPicPr>
        <p:blipFill rotWithShape="1">
          <a:blip r:embed="rId2"/>
          <a:srcRect l="6436" t="6250" r="11343" b="10208"/>
          <a:stretch/>
        </p:blipFill>
        <p:spPr>
          <a:xfrm>
            <a:off x="171451" y="185736"/>
            <a:ext cx="5986566" cy="4055091"/>
          </a:xfrm>
          <a:prstGeom prst="rect">
            <a:avLst/>
          </a:prstGeom>
        </p:spPr>
      </p:pic>
      <p:sp>
        <p:nvSpPr>
          <p:cNvPr id="6" name="TextBox 5">
            <a:extLst>
              <a:ext uri="{FF2B5EF4-FFF2-40B4-BE49-F238E27FC236}">
                <a16:creationId xmlns:a16="http://schemas.microsoft.com/office/drawing/2014/main" id="{8F6EA31A-B4EC-4990-AD2D-79AB78FF76D2}"/>
              </a:ext>
            </a:extLst>
          </p:cNvPr>
          <p:cNvSpPr txBox="1"/>
          <p:nvPr/>
        </p:nvSpPr>
        <p:spPr>
          <a:xfrm>
            <a:off x="298313" y="4336056"/>
            <a:ext cx="7901726" cy="2431435"/>
          </a:xfrm>
          <a:prstGeom prst="rect">
            <a:avLst/>
          </a:prstGeom>
          <a:noFill/>
        </p:spPr>
        <p:txBody>
          <a:bodyPr wrap="square">
            <a:spAutoFit/>
          </a:bodyPr>
          <a:lstStyle/>
          <a:p>
            <a:r>
              <a:rPr lang="en-US" sz="2400" b="1" dirty="0"/>
              <a:t>One of the most decorated luxury hotels in the world, the </a:t>
            </a:r>
            <a:r>
              <a:rPr lang="en-US" sz="3200" b="1" dirty="0">
                <a:solidFill>
                  <a:srgbClr val="FF0000"/>
                </a:solidFill>
              </a:rPr>
              <a:t>Burj Al Arab</a:t>
            </a:r>
            <a:r>
              <a:rPr lang="en-US" sz="3200" b="1" dirty="0"/>
              <a:t> </a:t>
            </a:r>
            <a:r>
              <a:rPr lang="en-US" sz="2400" b="1" dirty="0"/>
              <a:t>in Dubai, was recently named the "best hotel in the world" by the </a:t>
            </a:r>
            <a:r>
              <a:rPr lang="en-US" sz="2400" b="1" dirty="0" err="1"/>
              <a:t>Ultratravel</a:t>
            </a:r>
            <a:r>
              <a:rPr lang="en-US" sz="2400" b="1" dirty="0"/>
              <a:t> Awards. The Burj has frequently been called "the world's first seven-star hotel" and "the most luxurious hotel in the world" by travel writers and critics.  Height 321 meters, built 1994 – 1999.</a:t>
            </a:r>
          </a:p>
        </p:txBody>
      </p:sp>
      <p:pic>
        <p:nvPicPr>
          <p:cNvPr id="7" name="Picture 6">
            <a:extLst>
              <a:ext uri="{FF2B5EF4-FFF2-40B4-BE49-F238E27FC236}">
                <a16:creationId xmlns:a16="http://schemas.microsoft.com/office/drawing/2014/main" id="{5BBD74B2-BC47-47A1-9604-0C92F7DA0BB4}"/>
              </a:ext>
            </a:extLst>
          </p:cNvPr>
          <p:cNvPicPr>
            <a:picLocks noChangeAspect="1"/>
          </p:cNvPicPr>
          <p:nvPr/>
        </p:nvPicPr>
        <p:blipFill>
          <a:blip r:embed="rId3"/>
          <a:stretch>
            <a:fillRect/>
          </a:stretch>
        </p:blipFill>
        <p:spPr>
          <a:xfrm>
            <a:off x="7942825" y="185736"/>
            <a:ext cx="4077724" cy="5129213"/>
          </a:xfrm>
          <a:prstGeom prst="rect">
            <a:avLst/>
          </a:prstGeom>
        </p:spPr>
      </p:pic>
    </p:spTree>
    <p:extLst>
      <p:ext uri="{BB962C8B-B14F-4D97-AF65-F5344CB8AC3E}">
        <p14:creationId xmlns:p14="http://schemas.microsoft.com/office/powerpoint/2010/main" val="945698510"/>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7000"/>
                                  </p:stCondLst>
                                  <p:iterate type="wd">
                                    <p:tmPct val="4000"/>
                                  </p:iterate>
                                  <p:childTnLst>
                                    <p:set>
                                      <p:cBhvr>
                                        <p:cTn id="6" dur="1" fill="hold">
                                          <p:stCondLst>
                                            <p:cond delay="0"/>
                                          </p:stCondLst>
                                        </p:cTn>
                                        <p:tgtEl>
                                          <p:spTgt spid="6"/>
                                        </p:tgtEl>
                                        <p:attrNameLst>
                                          <p:attrName>style.visibility</p:attrName>
                                        </p:attrNameLst>
                                      </p:cBhvr>
                                      <p:to>
                                        <p:strVal val="visible"/>
                                      </p:to>
                                    </p:set>
                                    <p:animEffect transition="in" filter="dissolv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AC3CC7-3911-4E15-9E67-73C20AC1CF7F}"/>
              </a:ext>
            </a:extLst>
          </p:cNvPr>
          <p:cNvSpPr txBox="1"/>
          <p:nvPr/>
        </p:nvSpPr>
        <p:spPr>
          <a:xfrm>
            <a:off x="983936" y="4773096"/>
            <a:ext cx="9809559" cy="1692771"/>
          </a:xfrm>
          <a:prstGeom prst="rect">
            <a:avLst/>
          </a:prstGeom>
          <a:noFill/>
        </p:spPr>
        <p:txBody>
          <a:bodyPr wrap="square">
            <a:spAutoFit/>
          </a:bodyPr>
          <a:lstStyle/>
          <a:p>
            <a:r>
              <a:rPr lang="en-US" sz="3200" b="1" dirty="0">
                <a:solidFill>
                  <a:srgbClr val="FF0000"/>
                </a:solidFill>
              </a:rPr>
              <a:t>Danfoss Universe </a:t>
            </a:r>
            <a:r>
              <a:rPr lang="en-US" sz="2400" b="1" dirty="0"/>
              <a:t>(Cumulus Building) is a 5.5-hectare science museum park embedded in the agricultural landscape of </a:t>
            </a:r>
            <a:r>
              <a:rPr lang="en-US" sz="2400" b="1" dirty="0" err="1"/>
              <a:t>Nordborg</a:t>
            </a:r>
            <a:r>
              <a:rPr lang="en-US" sz="2400" b="1" dirty="0"/>
              <a:t>, Denmark, next to Danfoss headquarters and its founder’s home.   It opened in May 2005 and is already enlarging due to its considerable success. </a:t>
            </a:r>
          </a:p>
        </p:txBody>
      </p:sp>
      <p:pic>
        <p:nvPicPr>
          <p:cNvPr id="4" name="Picture 3">
            <a:extLst>
              <a:ext uri="{FF2B5EF4-FFF2-40B4-BE49-F238E27FC236}">
                <a16:creationId xmlns:a16="http://schemas.microsoft.com/office/drawing/2014/main" id="{817FB569-71CC-405D-92BE-93BA1D204C26}"/>
              </a:ext>
            </a:extLst>
          </p:cNvPr>
          <p:cNvPicPr>
            <a:picLocks noChangeAspect="1"/>
          </p:cNvPicPr>
          <p:nvPr/>
        </p:nvPicPr>
        <p:blipFill rotWithShape="1">
          <a:blip r:embed="rId2"/>
          <a:srcRect l="6798" t="17242" r="5000" b="23617"/>
          <a:stretch/>
        </p:blipFill>
        <p:spPr>
          <a:xfrm>
            <a:off x="728663" y="171451"/>
            <a:ext cx="10320106" cy="4601645"/>
          </a:xfrm>
          <a:prstGeom prst="rect">
            <a:avLst/>
          </a:prstGeom>
        </p:spPr>
      </p:pic>
    </p:spTree>
    <p:extLst>
      <p:ext uri="{BB962C8B-B14F-4D97-AF65-F5344CB8AC3E}">
        <p14:creationId xmlns:p14="http://schemas.microsoft.com/office/powerpoint/2010/main" val="3145873920"/>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7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ppt_w</p:attrName>
                                        </p:attrNameLst>
                                      </p:cBhvr>
                                      <p:tavLst>
                                        <p:tav tm="0" fmla="#ppt_w*sin(2.5*pi*$)">
                                          <p:val>
                                            <p:fltVal val="0"/>
                                          </p:val>
                                        </p:tav>
                                        <p:tav tm="100000">
                                          <p:val>
                                            <p:fltVal val="1"/>
                                          </p:val>
                                        </p:tav>
                                      </p:tavLst>
                                    </p:anim>
                                    <p:anim calcmode="lin" valueType="num">
                                      <p:cBhvr>
                                        <p:cTn id="9" dur="1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F22F203-BBA5-4D6F-A6CE-1A29C20D3C21}"/>
              </a:ext>
            </a:extLst>
          </p:cNvPr>
          <p:cNvPicPr>
            <a:picLocks noChangeAspect="1"/>
          </p:cNvPicPr>
          <p:nvPr/>
        </p:nvPicPr>
        <p:blipFill rotWithShape="1">
          <a:blip r:embed="rId2"/>
          <a:srcRect l="11017" t="11933" r="20657" b="6949"/>
          <a:stretch/>
        </p:blipFill>
        <p:spPr>
          <a:xfrm>
            <a:off x="157162" y="171449"/>
            <a:ext cx="3886201" cy="6470977"/>
          </a:xfrm>
          <a:prstGeom prst="rect">
            <a:avLst/>
          </a:prstGeom>
        </p:spPr>
      </p:pic>
      <p:pic>
        <p:nvPicPr>
          <p:cNvPr id="5" name="Picture 4">
            <a:extLst>
              <a:ext uri="{FF2B5EF4-FFF2-40B4-BE49-F238E27FC236}">
                <a16:creationId xmlns:a16="http://schemas.microsoft.com/office/drawing/2014/main" id="{A4DFD33D-8CF9-4254-A3FB-B478966779E8}"/>
              </a:ext>
            </a:extLst>
          </p:cNvPr>
          <p:cNvPicPr>
            <a:picLocks noChangeAspect="1"/>
          </p:cNvPicPr>
          <p:nvPr/>
        </p:nvPicPr>
        <p:blipFill rotWithShape="1">
          <a:blip r:embed="rId3"/>
          <a:srcRect l="14029" t="4504" r="16037" b="14417"/>
          <a:stretch/>
        </p:blipFill>
        <p:spPr>
          <a:xfrm>
            <a:off x="7047970" y="171449"/>
            <a:ext cx="4986869" cy="4343401"/>
          </a:xfrm>
          <a:prstGeom prst="rect">
            <a:avLst/>
          </a:prstGeom>
        </p:spPr>
      </p:pic>
      <p:sp>
        <p:nvSpPr>
          <p:cNvPr id="7" name="TextBox 6">
            <a:extLst>
              <a:ext uri="{FF2B5EF4-FFF2-40B4-BE49-F238E27FC236}">
                <a16:creationId xmlns:a16="http://schemas.microsoft.com/office/drawing/2014/main" id="{6D7982DD-0202-4E97-93B3-AF7B86589751}"/>
              </a:ext>
            </a:extLst>
          </p:cNvPr>
          <p:cNvSpPr txBox="1"/>
          <p:nvPr/>
        </p:nvSpPr>
        <p:spPr>
          <a:xfrm>
            <a:off x="4043362" y="4514850"/>
            <a:ext cx="8148637" cy="2062103"/>
          </a:xfrm>
          <a:prstGeom prst="rect">
            <a:avLst/>
          </a:prstGeom>
          <a:noFill/>
        </p:spPr>
        <p:txBody>
          <a:bodyPr wrap="square">
            <a:spAutoFit/>
          </a:bodyPr>
          <a:lstStyle/>
          <a:p>
            <a:r>
              <a:rPr lang="en-US" sz="3200" b="1" dirty="0">
                <a:solidFill>
                  <a:srgbClr val="FF0000"/>
                </a:solidFill>
              </a:rPr>
              <a:t>Sunrise Kempinski Hotel</a:t>
            </a:r>
            <a:r>
              <a:rPr lang="en-US" sz="2400" b="1" dirty="0"/>
              <a:t>, Beijing, China.  From a side angle view, the hotel building is shaped like a scallop which represents ‘Fortune’ in the Chinese culture. The front view is that of the ‘Rising Sun’ – Symbolic of the fast- developing economy of China.  Opened 2014 with a spire height of 333m.</a:t>
            </a:r>
          </a:p>
        </p:txBody>
      </p:sp>
    </p:spTree>
    <p:extLst>
      <p:ext uri="{BB962C8B-B14F-4D97-AF65-F5344CB8AC3E}">
        <p14:creationId xmlns:p14="http://schemas.microsoft.com/office/powerpoint/2010/main" val="3210984036"/>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700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E35D0D-C5F1-4150-BE61-1E0D8C6C9B90}"/>
              </a:ext>
            </a:extLst>
          </p:cNvPr>
          <p:cNvPicPr>
            <a:picLocks noChangeAspect="1"/>
          </p:cNvPicPr>
          <p:nvPr/>
        </p:nvPicPr>
        <p:blipFill rotWithShape="1">
          <a:blip r:embed="rId2"/>
          <a:srcRect r="37241"/>
          <a:stretch/>
        </p:blipFill>
        <p:spPr>
          <a:xfrm>
            <a:off x="104775" y="100010"/>
            <a:ext cx="6087584" cy="6472239"/>
          </a:xfrm>
          <a:prstGeom prst="rect">
            <a:avLst/>
          </a:prstGeom>
        </p:spPr>
      </p:pic>
      <p:sp>
        <p:nvSpPr>
          <p:cNvPr id="5" name="TextBox 4">
            <a:extLst>
              <a:ext uri="{FF2B5EF4-FFF2-40B4-BE49-F238E27FC236}">
                <a16:creationId xmlns:a16="http://schemas.microsoft.com/office/drawing/2014/main" id="{B378F1D2-F12A-4594-858A-A9D58397C31B}"/>
              </a:ext>
            </a:extLst>
          </p:cNvPr>
          <p:cNvSpPr txBox="1"/>
          <p:nvPr/>
        </p:nvSpPr>
        <p:spPr>
          <a:xfrm>
            <a:off x="6798469" y="751522"/>
            <a:ext cx="4902994" cy="2800767"/>
          </a:xfrm>
          <a:prstGeom prst="rect">
            <a:avLst/>
          </a:prstGeom>
          <a:noFill/>
        </p:spPr>
        <p:txBody>
          <a:bodyPr wrap="square">
            <a:spAutoFit/>
          </a:bodyPr>
          <a:lstStyle/>
          <a:p>
            <a:r>
              <a:rPr lang="en-US" sz="3200" b="1" dirty="0">
                <a:solidFill>
                  <a:srgbClr val="FF0000"/>
                </a:solidFill>
              </a:rPr>
              <a:t>Capital Gate</a:t>
            </a:r>
            <a:r>
              <a:rPr lang="en-US" sz="2400" b="1" dirty="0"/>
              <a:t>, also known as the Leaning Tower of Abu Dhabi, is a skyscraper in Abu </a:t>
            </a:r>
            <a:r>
              <a:rPr lang="en-US" sz="2400" b="1" dirty="0" err="1"/>
              <a:t>Dhabi,UAE</a:t>
            </a:r>
            <a:r>
              <a:rPr lang="en-US" sz="2400" b="1" dirty="0"/>
              <a:t>, that is over 160 meters tall, 35 stories high, with over 16,000 square meters of usable office space. Capital Gate was designed to incline 18° west.</a:t>
            </a:r>
          </a:p>
        </p:txBody>
      </p:sp>
    </p:spTree>
    <p:extLst>
      <p:ext uri="{BB962C8B-B14F-4D97-AF65-F5344CB8AC3E}">
        <p14:creationId xmlns:p14="http://schemas.microsoft.com/office/powerpoint/2010/main" val="1129410309"/>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7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2220A5F-20C5-434A-A40A-B8B8E205AEE7}"/>
              </a:ext>
            </a:extLst>
          </p:cNvPr>
          <p:cNvPicPr>
            <a:picLocks noChangeAspect="1"/>
          </p:cNvPicPr>
          <p:nvPr/>
        </p:nvPicPr>
        <p:blipFill>
          <a:blip r:embed="rId2"/>
          <a:stretch>
            <a:fillRect/>
          </a:stretch>
        </p:blipFill>
        <p:spPr>
          <a:xfrm>
            <a:off x="134913" y="118125"/>
            <a:ext cx="4621202" cy="4621202"/>
          </a:xfrm>
          <a:prstGeom prst="rect">
            <a:avLst/>
          </a:prstGeom>
        </p:spPr>
      </p:pic>
      <p:sp>
        <p:nvSpPr>
          <p:cNvPr id="8" name="TextBox 7">
            <a:extLst>
              <a:ext uri="{FF2B5EF4-FFF2-40B4-BE49-F238E27FC236}">
                <a16:creationId xmlns:a16="http://schemas.microsoft.com/office/drawing/2014/main" id="{E7607FB2-8065-4C7B-8FC4-0CC1E3F6E6DE}"/>
              </a:ext>
            </a:extLst>
          </p:cNvPr>
          <p:cNvSpPr txBox="1"/>
          <p:nvPr/>
        </p:nvSpPr>
        <p:spPr>
          <a:xfrm>
            <a:off x="189877" y="4739327"/>
            <a:ext cx="8050461" cy="2000548"/>
          </a:xfrm>
          <a:prstGeom prst="rect">
            <a:avLst/>
          </a:prstGeom>
          <a:noFill/>
        </p:spPr>
        <p:txBody>
          <a:bodyPr wrap="square">
            <a:spAutoFit/>
          </a:bodyPr>
          <a:lstStyle/>
          <a:p>
            <a:r>
              <a:rPr lang="en-US" sz="2400" b="1" dirty="0"/>
              <a:t>Casa </a:t>
            </a:r>
            <a:r>
              <a:rPr lang="en-US" sz="2400" b="1" dirty="0" err="1"/>
              <a:t>Milà</a:t>
            </a:r>
            <a:r>
              <a:rPr lang="en-US" sz="2400" b="1" dirty="0"/>
              <a:t>, popularly known as </a:t>
            </a:r>
            <a:r>
              <a:rPr lang="en-US" sz="2800" b="1" dirty="0">
                <a:solidFill>
                  <a:srgbClr val="FF0000"/>
                </a:solidFill>
              </a:rPr>
              <a:t>La Pedrera</a:t>
            </a:r>
            <a:r>
              <a:rPr lang="en-US" sz="2400" b="1" dirty="0"/>
              <a:t>, Barcelona, Spain, or "The stone quarry", a reference to its unconventional rough-hewn appearance, is a modernist building in Barcelona, Catalonia, Spain. It was the last private residence designed by architect </a:t>
            </a:r>
            <a:r>
              <a:rPr lang="en-US" sz="2400" b="1" dirty="0">
                <a:highlight>
                  <a:srgbClr val="FFFF00"/>
                </a:highlight>
              </a:rPr>
              <a:t>Antoni </a:t>
            </a:r>
            <a:r>
              <a:rPr lang="en-US" sz="2400" b="1" dirty="0" err="1">
                <a:highlight>
                  <a:srgbClr val="FFFF00"/>
                </a:highlight>
              </a:rPr>
              <a:t>Gaudí</a:t>
            </a:r>
            <a:r>
              <a:rPr lang="en-US" sz="2400" b="1" dirty="0"/>
              <a:t> and was built between 1906 and 1912.</a:t>
            </a:r>
          </a:p>
        </p:txBody>
      </p:sp>
      <p:pic>
        <p:nvPicPr>
          <p:cNvPr id="3" name="Picture 2">
            <a:extLst>
              <a:ext uri="{FF2B5EF4-FFF2-40B4-BE49-F238E27FC236}">
                <a16:creationId xmlns:a16="http://schemas.microsoft.com/office/drawing/2014/main" id="{9DA12DE6-FB18-4593-986F-F5026CD3214B}"/>
              </a:ext>
            </a:extLst>
          </p:cNvPr>
          <p:cNvPicPr>
            <a:picLocks noChangeAspect="1"/>
          </p:cNvPicPr>
          <p:nvPr/>
        </p:nvPicPr>
        <p:blipFill>
          <a:blip r:embed="rId3"/>
          <a:stretch>
            <a:fillRect/>
          </a:stretch>
        </p:blipFill>
        <p:spPr>
          <a:xfrm>
            <a:off x="8919130" y="4380131"/>
            <a:ext cx="3137957" cy="2359744"/>
          </a:xfrm>
          <a:prstGeom prst="rect">
            <a:avLst/>
          </a:prstGeom>
        </p:spPr>
      </p:pic>
      <p:pic>
        <p:nvPicPr>
          <p:cNvPr id="4" name="Picture 3">
            <a:extLst>
              <a:ext uri="{FF2B5EF4-FFF2-40B4-BE49-F238E27FC236}">
                <a16:creationId xmlns:a16="http://schemas.microsoft.com/office/drawing/2014/main" id="{AFF40EA6-ACED-415A-93EC-542664774CB2}"/>
              </a:ext>
            </a:extLst>
          </p:cNvPr>
          <p:cNvPicPr>
            <a:picLocks noChangeAspect="1"/>
          </p:cNvPicPr>
          <p:nvPr/>
        </p:nvPicPr>
        <p:blipFill>
          <a:blip r:embed="rId4"/>
          <a:stretch>
            <a:fillRect/>
          </a:stretch>
        </p:blipFill>
        <p:spPr>
          <a:xfrm>
            <a:off x="5876145" y="118125"/>
            <a:ext cx="6180942" cy="4120627"/>
          </a:xfrm>
          <a:prstGeom prst="rect">
            <a:avLst/>
          </a:prstGeom>
        </p:spPr>
      </p:pic>
      <p:sp>
        <p:nvSpPr>
          <p:cNvPr id="7" name="TextBox 6">
            <a:extLst>
              <a:ext uri="{FF2B5EF4-FFF2-40B4-BE49-F238E27FC236}">
                <a16:creationId xmlns:a16="http://schemas.microsoft.com/office/drawing/2014/main" id="{16D7B257-EF8F-4219-9BB6-C74D37C35881}"/>
              </a:ext>
            </a:extLst>
          </p:cNvPr>
          <p:cNvSpPr txBox="1"/>
          <p:nvPr/>
        </p:nvSpPr>
        <p:spPr>
          <a:xfrm>
            <a:off x="6685613" y="524656"/>
            <a:ext cx="807080" cy="523220"/>
          </a:xfrm>
          <a:prstGeom prst="rect">
            <a:avLst/>
          </a:prstGeom>
          <a:noFill/>
        </p:spPr>
        <p:txBody>
          <a:bodyPr wrap="none" rtlCol="0">
            <a:spAutoFit/>
          </a:bodyPr>
          <a:lstStyle/>
          <a:p>
            <a:r>
              <a:rPr lang="en-US" sz="2800" b="1" dirty="0">
                <a:solidFill>
                  <a:srgbClr val="FFFF00"/>
                </a:solidFill>
              </a:rPr>
              <a:t>roof</a:t>
            </a:r>
          </a:p>
        </p:txBody>
      </p:sp>
    </p:spTree>
    <p:extLst>
      <p:ext uri="{BB962C8B-B14F-4D97-AF65-F5344CB8AC3E}">
        <p14:creationId xmlns:p14="http://schemas.microsoft.com/office/powerpoint/2010/main" val="2132223144"/>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70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circle(in)">
                                      <p:cBhvr>
                                        <p:cTn id="7" dur="2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08D15F-F8C4-4700-B8B5-FF66AA4D752B}"/>
              </a:ext>
            </a:extLst>
          </p:cNvPr>
          <p:cNvPicPr>
            <a:picLocks noChangeAspect="1"/>
          </p:cNvPicPr>
          <p:nvPr/>
        </p:nvPicPr>
        <p:blipFill rotWithShape="1">
          <a:blip r:embed="rId2"/>
          <a:srcRect t="10834" b="8333"/>
          <a:stretch/>
        </p:blipFill>
        <p:spPr>
          <a:xfrm>
            <a:off x="180975" y="128588"/>
            <a:ext cx="6858000" cy="5543550"/>
          </a:xfrm>
          <a:prstGeom prst="rect">
            <a:avLst/>
          </a:prstGeom>
        </p:spPr>
      </p:pic>
      <p:pic>
        <p:nvPicPr>
          <p:cNvPr id="4" name="Picture 3">
            <a:extLst>
              <a:ext uri="{FF2B5EF4-FFF2-40B4-BE49-F238E27FC236}">
                <a16:creationId xmlns:a16="http://schemas.microsoft.com/office/drawing/2014/main" id="{B08B6C31-8D94-4D0C-A427-37762141CCE1}"/>
              </a:ext>
            </a:extLst>
          </p:cNvPr>
          <p:cNvPicPr>
            <a:picLocks noChangeAspect="1"/>
          </p:cNvPicPr>
          <p:nvPr/>
        </p:nvPicPr>
        <p:blipFill>
          <a:blip r:embed="rId3"/>
          <a:stretch>
            <a:fillRect/>
          </a:stretch>
        </p:blipFill>
        <p:spPr>
          <a:xfrm>
            <a:off x="7529333" y="100059"/>
            <a:ext cx="4481692" cy="3167062"/>
          </a:xfrm>
          <a:prstGeom prst="rect">
            <a:avLst/>
          </a:prstGeom>
        </p:spPr>
      </p:pic>
      <p:sp>
        <p:nvSpPr>
          <p:cNvPr id="6" name="TextBox 5">
            <a:extLst>
              <a:ext uri="{FF2B5EF4-FFF2-40B4-BE49-F238E27FC236}">
                <a16:creationId xmlns:a16="http://schemas.microsoft.com/office/drawing/2014/main" id="{BFB02408-77E1-4160-9BC3-C5F8653843A2}"/>
              </a:ext>
            </a:extLst>
          </p:cNvPr>
          <p:cNvSpPr txBox="1"/>
          <p:nvPr/>
        </p:nvSpPr>
        <p:spPr>
          <a:xfrm>
            <a:off x="7186793" y="3957174"/>
            <a:ext cx="4881562" cy="2800767"/>
          </a:xfrm>
          <a:prstGeom prst="rect">
            <a:avLst/>
          </a:prstGeom>
          <a:noFill/>
        </p:spPr>
        <p:txBody>
          <a:bodyPr wrap="square">
            <a:spAutoFit/>
          </a:bodyPr>
          <a:lstStyle/>
          <a:p>
            <a:r>
              <a:rPr lang="en-US" sz="3200" b="1" dirty="0">
                <a:solidFill>
                  <a:srgbClr val="FF0000"/>
                </a:solidFill>
              </a:rPr>
              <a:t>Ferrari World </a:t>
            </a:r>
            <a:r>
              <a:rPr lang="en-US" sz="2400" b="1" dirty="0"/>
              <a:t>Abu Dhabi is a mostly indoors theme park located on </a:t>
            </a:r>
            <a:r>
              <a:rPr lang="en-US" sz="2400" b="1" dirty="0" err="1"/>
              <a:t>Yas</a:t>
            </a:r>
            <a:r>
              <a:rPr lang="en-US" sz="2400" b="1" dirty="0"/>
              <a:t> Island in Abu Dhabi, United Arab Emirates. It was the world’s first Ferrari-themed park and features Formula Rossa, the world's fastest roller coaster.</a:t>
            </a:r>
          </a:p>
        </p:txBody>
      </p:sp>
    </p:spTree>
    <p:extLst>
      <p:ext uri="{BB962C8B-B14F-4D97-AF65-F5344CB8AC3E}">
        <p14:creationId xmlns:p14="http://schemas.microsoft.com/office/powerpoint/2010/main" val="786122299"/>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700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C07DEAF-1CA7-4842-B11D-DA0D310DBF47}"/>
              </a:ext>
            </a:extLst>
          </p:cNvPr>
          <p:cNvSpPr txBox="1"/>
          <p:nvPr/>
        </p:nvSpPr>
        <p:spPr>
          <a:xfrm>
            <a:off x="1132284" y="4473058"/>
            <a:ext cx="9569053" cy="1692771"/>
          </a:xfrm>
          <a:prstGeom prst="rect">
            <a:avLst/>
          </a:prstGeom>
          <a:noFill/>
        </p:spPr>
        <p:txBody>
          <a:bodyPr wrap="square">
            <a:spAutoFit/>
          </a:bodyPr>
          <a:lstStyle/>
          <a:p>
            <a:r>
              <a:rPr lang="en-US" sz="3200" b="1" dirty="0">
                <a:solidFill>
                  <a:srgbClr val="FF0000"/>
                </a:solidFill>
              </a:rPr>
              <a:t>QUEEN SOFIA PALACE OF ARTS. Palau de les Arts </a:t>
            </a:r>
            <a:r>
              <a:rPr lang="en-US" sz="2400" b="1" dirty="0"/>
              <a:t>Reina Sofía is an opera house, performing arts </a:t>
            </a:r>
            <a:r>
              <a:rPr lang="en-US" sz="2400" b="1" dirty="0" err="1"/>
              <a:t>centre</a:t>
            </a:r>
            <a:r>
              <a:rPr lang="en-US" sz="2400" b="1" dirty="0"/>
              <a:t>, and urban landmark designed by Santiago Calatrava to anchor the northwest end of the City of Arts and Sciences in Valencia, Spain. It opened on 8 October 2005. </a:t>
            </a:r>
          </a:p>
        </p:txBody>
      </p:sp>
      <p:pic>
        <p:nvPicPr>
          <p:cNvPr id="6" name="Picture 5">
            <a:extLst>
              <a:ext uri="{FF2B5EF4-FFF2-40B4-BE49-F238E27FC236}">
                <a16:creationId xmlns:a16="http://schemas.microsoft.com/office/drawing/2014/main" id="{767F1C65-5542-4645-AC82-AC0B43857B47}"/>
              </a:ext>
            </a:extLst>
          </p:cNvPr>
          <p:cNvPicPr>
            <a:picLocks noChangeAspect="1"/>
          </p:cNvPicPr>
          <p:nvPr/>
        </p:nvPicPr>
        <p:blipFill rotWithShape="1">
          <a:blip r:embed="rId2"/>
          <a:srcRect t="336" b="17601"/>
          <a:stretch/>
        </p:blipFill>
        <p:spPr>
          <a:xfrm>
            <a:off x="209550" y="143331"/>
            <a:ext cx="6151052" cy="3642857"/>
          </a:xfrm>
          <a:prstGeom prst="rect">
            <a:avLst/>
          </a:prstGeom>
        </p:spPr>
      </p:pic>
      <p:pic>
        <p:nvPicPr>
          <p:cNvPr id="7" name="Picture 6">
            <a:extLst>
              <a:ext uri="{FF2B5EF4-FFF2-40B4-BE49-F238E27FC236}">
                <a16:creationId xmlns:a16="http://schemas.microsoft.com/office/drawing/2014/main" id="{481AFC3F-8C95-4691-AAEC-B5258F85F969}"/>
              </a:ext>
            </a:extLst>
          </p:cNvPr>
          <p:cNvPicPr>
            <a:picLocks noChangeAspect="1"/>
          </p:cNvPicPr>
          <p:nvPr/>
        </p:nvPicPr>
        <p:blipFill rotWithShape="1">
          <a:blip r:embed="rId3"/>
          <a:srcRect b="13032"/>
          <a:stretch/>
        </p:blipFill>
        <p:spPr>
          <a:xfrm>
            <a:off x="6412333" y="143331"/>
            <a:ext cx="5570117" cy="3642857"/>
          </a:xfrm>
          <a:prstGeom prst="rect">
            <a:avLst/>
          </a:prstGeom>
        </p:spPr>
      </p:pic>
    </p:spTree>
    <p:extLst>
      <p:ext uri="{BB962C8B-B14F-4D97-AF65-F5344CB8AC3E}">
        <p14:creationId xmlns:p14="http://schemas.microsoft.com/office/powerpoint/2010/main" val="2287721121"/>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7000"/>
                                  </p:stCondLst>
                                  <p:iterate type="wd">
                                    <p:tmPct val="4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AA5F316-DA65-402B-BF02-383F8AB6300A}"/>
              </a:ext>
            </a:extLst>
          </p:cNvPr>
          <p:cNvSpPr txBox="1"/>
          <p:nvPr/>
        </p:nvSpPr>
        <p:spPr>
          <a:xfrm>
            <a:off x="4973260" y="1593674"/>
            <a:ext cx="6969067"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For a plethora of online quizzes and challenges appropriate for individuals or groups,  please visit: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30A0"/>
                </a:solidFill>
                <a:effectLst/>
                <a:uLnTx/>
                <a:uFillTx/>
                <a:latin typeface="Calibri" panose="020F0502020204030204"/>
                <a:ea typeface="+mn-ea"/>
                <a:cs typeface="+mn-cs"/>
                <a:hlinkClick r:id="rId2">
                  <a:extLst>
                    <a:ext uri="{A12FA001-AC4F-418D-AE19-62706E023703}">
                      <ahyp:hlinkClr xmlns:ahyp="http://schemas.microsoft.com/office/drawing/2018/hyperlinkcolor" val="tx"/>
                    </a:ext>
                  </a:extLst>
                </a:hlinkClick>
              </a:rPr>
              <a:t>http://murov.info</a:t>
            </a:r>
            <a:endParaRPr kumimoji="0" lang="en-US" sz="3200" b="1" i="0" u="none" strike="noStrike" kern="1200" cap="none" spc="0" normalizeH="0" baseline="0" noProof="0" dirty="0">
              <a:ln>
                <a:noFill/>
              </a:ln>
              <a:solidFill>
                <a:srgbClr val="7030A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30A0"/>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http://murov.info/triviachallenges.htm</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30A0"/>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http://murov.info/PPTPreshows.htm</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3" name="TextBox 2">
            <a:extLst>
              <a:ext uri="{FF2B5EF4-FFF2-40B4-BE49-F238E27FC236}">
                <a16:creationId xmlns:a16="http://schemas.microsoft.com/office/drawing/2014/main" id="{8E75FC43-D428-4E46-BA76-7DE162EBE334}"/>
              </a:ext>
            </a:extLst>
          </p:cNvPr>
          <p:cNvSpPr txBox="1"/>
          <p:nvPr/>
        </p:nvSpPr>
        <p:spPr>
          <a:xfrm>
            <a:off x="3867851" y="384720"/>
            <a:ext cx="8478411" cy="769441"/>
          </a:xfrm>
          <a:prstGeom prst="rect">
            <a:avLst/>
          </a:prstGeom>
          <a:noFill/>
        </p:spPr>
        <p:txBody>
          <a:bodyPr wrap="none" rtlCol="0">
            <a:spAutoFit/>
            <a:scene3d>
              <a:camera prst="perspectiveHeroicExtremeLeftFacing"/>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22225">
                  <a:solidFill>
                    <a:srgbClr val="ED7D31"/>
                  </a:solidFill>
                  <a:prstDash val="solid"/>
                </a:ln>
                <a:solidFill>
                  <a:srgbClr val="FF0000"/>
                </a:solidFill>
                <a:effectLst>
                  <a:outerShdw blurRad="50800" dist="38100" dir="16200000" rotWithShape="0">
                    <a:prstClr val="black">
                      <a:alpha val="40000"/>
                    </a:prstClr>
                  </a:outerShdw>
                </a:effectLst>
                <a:uLnTx/>
                <a:uFillTx/>
                <a:latin typeface="Calibri" panose="020F0502020204030204"/>
                <a:ea typeface="+mn-ea"/>
                <a:cs typeface="+mn-cs"/>
              </a:rPr>
              <a:t>HOPE TO SEE YOU AGAIN SOON</a:t>
            </a:r>
          </a:p>
        </p:txBody>
      </p:sp>
      <p:sp>
        <p:nvSpPr>
          <p:cNvPr id="4" name="TextBox 3">
            <a:extLst>
              <a:ext uri="{FF2B5EF4-FFF2-40B4-BE49-F238E27FC236}">
                <a16:creationId xmlns:a16="http://schemas.microsoft.com/office/drawing/2014/main" id="{2D892AB0-BBE9-4626-9124-4D762AD3EED6}"/>
              </a:ext>
            </a:extLst>
          </p:cNvPr>
          <p:cNvSpPr txBox="1"/>
          <p:nvPr/>
        </p:nvSpPr>
        <p:spPr>
          <a:xfrm>
            <a:off x="3504343" y="5933323"/>
            <a:ext cx="2375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5" name="Picture 4">
            <a:extLst>
              <a:ext uri="{FF2B5EF4-FFF2-40B4-BE49-F238E27FC236}">
                <a16:creationId xmlns:a16="http://schemas.microsoft.com/office/drawing/2014/main" id="{787F079F-C0DB-4E45-85E2-0CE97E075841}"/>
              </a:ext>
            </a:extLst>
          </p:cNvPr>
          <p:cNvPicPr>
            <a:picLocks noChangeAspect="1"/>
          </p:cNvPicPr>
          <p:nvPr/>
        </p:nvPicPr>
        <p:blipFill>
          <a:blip r:embed="rId5"/>
          <a:stretch>
            <a:fillRect/>
          </a:stretch>
        </p:blipFill>
        <p:spPr>
          <a:xfrm>
            <a:off x="228597" y="118585"/>
            <a:ext cx="4340728" cy="6620830"/>
          </a:xfrm>
          <a:prstGeom prst="rect">
            <a:avLst/>
          </a:prstGeom>
        </p:spPr>
      </p:pic>
      <p:sp>
        <p:nvSpPr>
          <p:cNvPr id="7" name="TextBox 6">
            <a:extLst>
              <a:ext uri="{FF2B5EF4-FFF2-40B4-BE49-F238E27FC236}">
                <a16:creationId xmlns:a16="http://schemas.microsoft.com/office/drawing/2014/main" id="{BFB0F867-3D80-42FE-89C4-9CE3439BE93D}"/>
              </a:ext>
            </a:extLst>
          </p:cNvPr>
          <p:cNvSpPr txBox="1"/>
          <p:nvPr/>
        </p:nvSpPr>
        <p:spPr>
          <a:xfrm>
            <a:off x="4536576" y="6370083"/>
            <a:ext cx="6969067" cy="400110"/>
          </a:xfrm>
          <a:prstGeom prst="rect">
            <a:avLst/>
          </a:prstGeom>
          <a:noFill/>
        </p:spPr>
        <p:txBody>
          <a:bodyPr wrap="square">
            <a:spAutoFit/>
          </a:bodyPr>
          <a:lstStyle/>
          <a:p>
            <a:r>
              <a:rPr lang="en-US" sz="2000" b="1" dirty="0"/>
              <a:t>Visit </a:t>
            </a:r>
            <a:r>
              <a:rPr lang="en-US" sz="2000" b="1" dirty="0">
                <a:hlinkClick r:id="rId6"/>
              </a:rPr>
              <a:t>http://murov.info/arch.pptx</a:t>
            </a:r>
            <a:r>
              <a:rPr lang="en-US" sz="2000" b="1" dirty="0"/>
              <a:t> for pre-modern architecture. </a:t>
            </a:r>
          </a:p>
        </p:txBody>
      </p:sp>
    </p:spTree>
    <p:extLst>
      <p:ext uri="{BB962C8B-B14F-4D97-AF65-F5344CB8AC3E}">
        <p14:creationId xmlns:p14="http://schemas.microsoft.com/office/powerpoint/2010/main" val="2837561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992DF75-EB05-42C4-9BDF-6415996BFAC9}"/>
              </a:ext>
            </a:extLst>
          </p:cNvPr>
          <p:cNvSpPr txBox="1"/>
          <p:nvPr/>
        </p:nvSpPr>
        <p:spPr>
          <a:xfrm>
            <a:off x="4448449" y="4586347"/>
            <a:ext cx="7520066" cy="2062103"/>
          </a:xfrm>
          <a:prstGeom prst="rect">
            <a:avLst/>
          </a:prstGeom>
          <a:noFill/>
        </p:spPr>
        <p:txBody>
          <a:bodyPr wrap="square">
            <a:spAutoFit/>
          </a:bodyPr>
          <a:lstStyle/>
          <a:p>
            <a:r>
              <a:rPr lang="en-US" sz="2400" b="1" dirty="0"/>
              <a:t>The </a:t>
            </a:r>
            <a:r>
              <a:rPr lang="en-US" sz="3200" b="1" dirty="0">
                <a:solidFill>
                  <a:srgbClr val="FF0000"/>
                </a:solidFill>
              </a:rPr>
              <a:t>Sheikh Zayed Grand Mosque</a:t>
            </a:r>
            <a:r>
              <a:rPr lang="en-US" sz="2400" b="1" dirty="0"/>
              <a:t>, Abu Dhabi, is one of the world's most popular attractions according to TripAdvisor. It's easy to see why. Work on Abu Dhabi's beacon of splendor started in 1996 and took 12 years to complete at the reported cost of around $545 million.</a:t>
            </a:r>
          </a:p>
        </p:txBody>
      </p:sp>
      <p:pic>
        <p:nvPicPr>
          <p:cNvPr id="4" name="Picture 3">
            <a:extLst>
              <a:ext uri="{FF2B5EF4-FFF2-40B4-BE49-F238E27FC236}">
                <a16:creationId xmlns:a16="http://schemas.microsoft.com/office/drawing/2014/main" id="{B3971C92-B8B4-4452-980E-482CEFFCE881}"/>
              </a:ext>
            </a:extLst>
          </p:cNvPr>
          <p:cNvPicPr>
            <a:picLocks noChangeAspect="1"/>
          </p:cNvPicPr>
          <p:nvPr/>
        </p:nvPicPr>
        <p:blipFill>
          <a:blip r:embed="rId2"/>
          <a:stretch>
            <a:fillRect/>
          </a:stretch>
        </p:blipFill>
        <p:spPr>
          <a:xfrm>
            <a:off x="4386323" y="209550"/>
            <a:ext cx="7424677" cy="4182568"/>
          </a:xfrm>
          <a:prstGeom prst="rect">
            <a:avLst/>
          </a:prstGeom>
        </p:spPr>
      </p:pic>
      <p:pic>
        <p:nvPicPr>
          <p:cNvPr id="5" name="Picture 4">
            <a:extLst>
              <a:ext uri="{FF2B5EF4-FFF2-40B4-BE49-F238E27FC236}">
                <a16:creationId xmlns:a16="http://schemas.microsoft.com/office/drawing/2014/main" id="{BB72C2D7-7AA6-400D-AEED-6538B0FAB79B}"/>
              </a:ext>
            </a:extLst>
          </p:cNvPr>
          <p:cNvPicPr>
            <a:picLocks noChangeAspect="1"/>
          </p:cNvPicPr>
          <p:nvPr/>
        </p:nvPicPr>
        <p:blipFill>
          <a:blip r:embed="rId3"/>
          <a:stretch>
            <a:fillRect/>
          </a:stretch>
        </p:blipFill>
        <p:spPr>
          <a:xfrm>
            <a:off x="0" y="209550"/>
            <a:ext cx="3983520" cy="5972294"/>
          </a:xfrm>
          <a:prstGeom prst="rect">
            <a:avLst/>
          </a:prstGeom>
        </p:spPr>
      </p:pic>
    </p:spTree>
    <p:extLst>
      <p:ext uri="{BB962C8B-B14F-4D97-AF65-F5344CB8AC3E}">
        <p14:creationId xmlns:p14="http://schemas.microsoft.com/office/powerpoint/2010/main" val="3376451163"/>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700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B96B071-4E44-472A-B1F3-783A6142CF45}"/>
              </a:ext>
            </a:extLst>
          </p:cNvPr>
          <p:cNvSpPr txBox="1"/>
          <p:nvPr/>
        </p:nvSpPr>
        <p:spPr>
          <a:xfrm>
            <a:off x="3560456" y="247172"/>
            <a:ext cx="5110161" cy="3170099"/>
          </a:xfrm>
          <a:prstGeom prst="rect">
            <a:avLst/>
          </a:prstGeom>
          <a:noFill/>
        </p:spPr>
        <p:txBody>
          <a:bodyPr wrap="square">
            <a:spAutoFit/>
          </a:bodyPr>
          <a:lstStyle/>
          <a:p>
            <a:r>
              <a:rPr lang="en-US" sz="2400" b="1" dirty="0"/>
              <a:t>The </a:t>
            </a:r>
            <a:r>
              <a:rPr lang="en-US" sz="3200" b="1" dirty="0">
                <a:solidFill>
                  <a:srgbClr val="FF0000"/>
                </a:solidFill>
              </a:rPr>
              <a:t>Eiffel Tower </a:t>
            </a:r>
            <a:r>
              <a:rPr lang="en-US" sz="2400" b="1" dirty="0"/>
              <a:t>was built to be one the main attractions at the Paris World's Fair in 1889. That year, the World's Fair covered the entire Champ de Mars in Paris and its focus was the vast constructions in iron and steel that were the great industrial advancement of that time.</a:t>
            </a:r>
          </a:p>
        </p:txBody>
      </p:sp>
      <p:pic>
        <p:nvPicPr>
          <p:cNvPr id="4" name="Picture 3">
            <a:extLst>
              <a:ext uri="{FF2B5EF4-FFF2-40B4-BE49-F238E27FC236}">
                <a16:creationId xmlns:a16="http://schemas.microsoft.com/office/drawing/2014/main" id="{8B338681-895C-46A2-9DBB-A7234D9FD4E7}"/>
              </a:ext>
            </a:extLst>
          </p:cNvPr>
          <p:cNvPicPr>
            <a:picLocks noChangeAspect="1"/>
          </p:cNvPicPr>
          <p:nvPr/>
        </p:nvPicPr>
        <p:blipFill rotWithShape="1">
          <a:blip r:embed="rId2"/>
          <a:srcRect l="18611" r="22078" b="9791"/>
          <a:stretch/>
        </p:blipFill>
        <p:spPr>
          <a:xfrm>
            <a:off x="32147" y="-1"/>
            <a:ext cx="3296841" cy="6765555"/>
          </a:xfrm>
          <a:prstGeom prst="rect">
            <a:avLst/>
          </a:prstGeom>
        </p:spPr>
      </p:pic>
      <p:pic>
        <p:nvPicPr>
          <p:cNvPr id="5" name="Picture 4">
            <a:extLst>
              <a:ext uri="{FF2B5EF4-FFF2-40B4-BE49-F238E27FC236}">
                <a16:creationId xmlns:a16="http://schemas.microsoft.com/office/drawing/2014/main" id="{4C34DD31-AA19-47A6-AA7A-B3AD0EB36D59}"/>
              </a:ext>
            </a:extLst>
          </p:cNvPr>
          <p:cNvPicPr>
            <a:picLocks noChangeAspect="1"/>
          </p:cNvPicPr>
          <p:nvPr/>
        </p:nvPicPr>
        <p:blipFill>
          <a:blip r:embed="rId3"/>
          <a:stretch>
            <a:fillRect/>
          </a:stretch>
        </p:blipFill>
        <p:spPr>
          <a:xfrm>
            <a:off x="8672511" y="-1"/>
            <a:ext cx="3296841" cy="4656555"/>
          </a:xfrm>
          <a:prstGeom prst="rect">
            <a:avLst/>
          </a:prstGeom>
        </p:spPr>
      </p:pic>
      <p:pic>
        <p:nvPicPr>
          <p:cNvPr id="6" name="Picture 5">
            <a:extLst>
              <a:ext uri="{FF2B5EF4-FFF2-40B4-BE49-F238E27FC236}">
                <a16:creationId xmlns:a16="http://schemas.microsoft.com/office/drawing/2014/main" id="{1400279F-3B78-4877-80C1-04F3A4F57785}"/>
              </a:ext>
            </a:extLst>
          </p:cNvPr>
          <p:cNvPicPr>
            <a:picLocks noChangeAspect="1"/>
          </p:cNvPicPr>
          <p:nvPr/>
        </p:nvPicPr>
        <p:blipFill>
          <a:blip r:embed="rId4"/>
          <a:stretch>
            <a:fillRect/>
          </a:stretch>
        </p:blipFill>
        <p:spPr>
          <a:xfrm>
            <a:off x="8670617" y="4786313"/>
            <a:ext cx="3298735" cy="1979241"/>
          </a:xfrm>
          <a:prstGeom prst="rect">
            <a:avLst/>
          </a:prstGeom>
        </p:spPr>
      </p:pic>
      <p:pic>
        <p:nvPicPr>
          <p:cNvPr id="7" name="Picture 6">
            <a:extLst>
              <a:ext uri="{FF2B5EF4-FFF2-40B4-BE49-F238E27FC236}">
                <a16:creationId xmlns:a16="http://schemas.microsoft.com/office/drawing/2014/main" id="{A7D55132-4B7D-4202-BA97-F4BDE943550B}"/>
              </a:ext>
            </a:extLst>
          </p:cNvPr>
          <p:cNvPicPr>
            <a:picLocks noChangeAspect="1"/>
          </p:cNvPicPr>
          <p:nvPr/>
        </p:nvPicPr>
        <p:blipFill rotWithShape="1">
          <a:blip r:embed="rId5"/>
          <a:srcRect t="10821"/>
          <a:stretch/>
        </p:blipFill>
        <p:spPr>
          <a:xfrm>
            <a:off x="3560456" y="3904127"/>
            <a:ext cx="4876799" cy="2861427"/>
          </a:xfrm>
          <a:prstGeom prst="rect">
            <a:avLst/>
          </a:prstGeom>
        </p:spPr>
      </p:pic>
    </p:spTree>
    <p:extLst>
      <p:ext uri="{BB962C8B-B14F-4D97-AF65-F5344CB8AC3E}">
        <p14:creationId xmlns:p14="http://schemas.microsoft.com/office/powerpoint/2010/main" val="3329426745"/>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700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290">
                                          <p:stCondLst>
                                            <p:cond delay="0"/>
                                          </p:stCondLst>
                                        </p:cTn>
                                        <p:tgtEl>
                                          <p:spTgt spid="3"/>
                                        </p:tgtEl>
                                      </p:cBhvr>
                                    </p:animEffect>
                                    <p:anim calcmode="lin" valueType="num">
                                      <p:cBhvr>
                                        <p:cTn id="8" dur="911"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3"/>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3"/>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3"/>
                                        </p:tgtEl>
                                        <p:attrNameLst>
                                          <p:attrName>ppt_y</p:attrName>
                                        </p:attrNameLst>
                                      </p:cBhvr>
                                      <p:tavLst>
                                        <p:tav tm="0" fmla="#ppt_y-sin(pi*$)/81">
                                          <p:val>
                                            <p:fltVal val="0"/>
                                          </p:val>
                                        </p:tav>
                                        <p:tav tm="100000">
                                          <p:val>
                                            <p:fltVal val="1"/>
                                          </p:val>
                                        </p:tav>
                                      </p:tavLst>
                                    </p:anim>
                                    <p:animScale>
                                      <p:cBhvr>
                                        <p:cTn id="13" dur="13">
                                          <p:stCondLst>
                                            <p:cond delay="325"/>
                                          </p:stCondLst>
                                        </p:cTn>
                                        <p:tgtEl>
                                          <p:spTgt spid="3"/>
                                        </p:tgtEl>
                                      </p:cBhvr>
                                      <p:to x="100000" y="60000"/>
                                    </p:animScale>
                                    <p:animScale>
                                      <p:cBhvr>
                                        <p:cTn id="14" dur="83" decel="50000">
                                          <p:stCondLst>
                                            <p:cond delay="338"/>
                                          </p:stCondLst>
                                        </p:cTn>
                                        <p:tgtEl>
                                          <p:spTgt spid="3"/>
                                        </p:tgtEl>
                                      </p:cBhvr>
                                      <p:to x="100000" y="100000"/>
                                    </p:animScale>
                                    <p:animScale>
                                      <p:cBhvr>
                                        <p:cTn id="15" dur="13">
                                          <p:stCondLst>
                                            <p:cond delay="656"/>
                                          </p:stCondLst>
                                        </p:cTn>
                                        <p:tgtEl>
                                          <p:spTgt spid="3"/>
                                        </p:tgtEl>
                                      </p:cBhvr>
                                      <p:to x="100000" y="80000"/>
                                    </p:animScale>
                                    <p:animScale>
                                      <p:cBhvr>
                                        <p:cTn id="16" dur="83" decel="50000">
                                          <p:stCondLst>
                                            <p:cond delay="669"/>
                                          </p:stCondLst>
                                        </p:cTn>
                                        <p:tgtEl>
                                          <p:spTgt spid="3"/>
                                        </p:tgtEl>
                                      </p:cBhvr>
                                      <p:to x="100000" y="100000"/>
                                    </p:animScale>
                                    <p:animScale>
                                      <p:cBhvr>
                                        <p:cTn id="17" dur="13">
                                          <p:stCondLst>
                                            <p:cond delay="821"/>
                                          </p:stCondLst>
                                        </p:cTn>
                                        <p:tgtEl>
                                          <p:spTgt spid="3"/>
                                        </p:tgtEl>
                                      </p:cBhvr>
                                      <p:to x="100000" y="90000"/>
                                    </p:animScale>
                                    <p:animScale>
                                      <p:cBhvr>
                                        <p:cTn id="18" dur="83" decel="50000">
                                          <p:stCondLst>
                                            <p:cond delay="834"/>
                                          </p:stCondLst>
                                        </p:cTn>
                                        <p:tgtEl>
                                          <p:spTgt spid="3"/>
                                        </p:tgtEl>
                                      </p:cBhvr>
                                      <p:to x="100000" y="100000"/>
                                    </p:animScale>
                                    <p:animScale>
                                      <p:cBhvr>
                                        <p:cTn id="19" dur="13">
                                          <p:stCondLst>
                                            <p:cond delay="904"/>
                                          </p:stCondLst>
                                        </p:cTn>
                                        <p:tgtEl>
                                          <p:spTgt spid="3"/>
                                        </p:tgtEl>
                                      </p:cBhvr>
                                      <p:to x="100000" y="95000"/>
                                    </p:animScale>
                                    <p:animScale>
                                      <p:cBhvr>
                                        <p:cTn id="20" dur="83" decel="50000">
                                          <p:stCondLst>
                                            <p:cond delay="917"/>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F89F6E-73AF-493B-BC58-55910CD9E26D}"/>
              </a:ext>
            </a:extLst>
          </p:cNvPr>
          <p:cNvSpPr txBox="1"/>
          <p:nvPr/>
        </p:nvSpPr>
        <p:spPr>
          <a:xfrm>
            <a:off x="5595078" y="4426565"/>
            <a:ext cx="6112239" cy="2431435"/>
          </a:xfrm>
          <a:prstGeom prst="rect">
            <a:avLst/>
          </a:prstGeom>
          <a:noFill/>
        </p:spPr>
        <p:txBody>
          <a:bodyPr wrap="square">
            <a:spAutoFit/>
          </a:bodyPr>
          <a:lstStyle/>
          <a:p>
            <a:r>
              <a:rPr lang="en-US" sz="3200" b="1" dirty="0">
                <a:solidFill>
                  <a:srgbClr val="FF0000"/>
                </a:solidFill>
              </a:rPr>
              <a:t>La Sagrada Familia</a:t>
            </a:r>
            <a:r>
              <a:rPr lang="en-US" sz="2400" b="1" dirty="0"/>
              <a:t>, Barcelona, Spain.  The project has been under construction since 1882. After 144 long years of construction, Spain's Sagrada Familia was finally slated for completion in 2026, the 100th anniversary of Antoni Gaudi's (the original architect) death.</a:t>
            </a:r>
          </a:p>
        </p:txBody>
      </p:sp>
      <p:pic>
        <p:nvPicPr>
          <p:cNvPr id="4" name="Picture 3">
            <a:extLst>
              <a:ext uri="{FF2B5EF4-FFF2-40B4-BE49-F238E27FC236}">
                <a16:creationId xmlns:a16="http://schemas.microsoft.com/office/drawing/2014/main" id="{5C2E35F8-C736-485E-9F12-4793C68AD957}"/>
              </a:ext>
            </a:extLst>
          </p:cNvPr>
          <p:cNvPicPr>
            <a:picLocks noChangeAspect="1"/>
          </p:cNvPicPr>
          <p:nvPr/>
        </p:nvPicPr>
        <p:blipFill rotWithShape="1">
          <a:blip r:embed="rId2"/>
          <a:srcRect l="15639" r="16295"/>
          <a:stretch/>
        </p:blipFill>
        <p:spPr>
          <a:xfrm>
            <a:off x="138659" y="121795"/>
            <a:ext cx="5186597" cy="5715000"/>
          </a:xfrm>
          <a:prstGeom prst="rect">
            <a:avLst/>
          </a:prstGeom>
        </p:spPr>
      </p:pic>
      <p:pic>
        <p:nvPicPr>
          <p:cNvPr id="5" name="Picture 4">
            <a:extLst>
              <a:ext uri="{FF2B5EF4-FFF2-40B4-BE49-F238E27FC236}">
                <a16:creationId xmlns:a16="http://schemas.microsoft.com/office/drawing/2014/main" id="{F10CFFFD-B7CF-4628-8948-09DE5231A393}"/>
              </a:ext>
            </a:extLst>
          </p:cNvPr>
          <p:cNvPicPr>
            <a:picLocks noChangeAspect="1"/>
          </p:cNvPicPr>
          <p:nvPr/>
        </p:nvPicPr>
        <p:blipFill>
          <a:blip r:embed="rId3"/>
          <a:stretch>
            <a:fillRect/>
          </a:stretch>
        </p:blipFill>
        <p:spPr>
          <a:xfrm>
            <a:off x="7678087" y="121795"/>
            <a:ext cx="4375254" cy="4375254"/>
          </a:xfrm>
          <a:prstGeom prst="rect">
            <a:avLst/>
          </a:prstGeom>
        </p:spPr>
      </p:pic>
    </p:spTree>
    <p:extLst>
      <p:ext uri="{BB962C8B-B14F-4D97-AF65-F5344CB8AC3E}">
        <p14:creationId xmlns:p14="http://schemas.microsoft.com/office/powerpoint/2010/main" val="2189595105"/>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700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C29BFD-4F11-4575-B68F-43E4C834A883}"/>
              </a:ext>
            </a:extLst>
          </p:cNvPr>
          <p:cNvPicPr>
            <a:picLocks noChangeAspect="1"/>
          </p:cNvPicPr>
          <p:nvPr/>
        </p:nvPicPr>
        <p:blipFill rotWithShape="1">
          <a:blip r:embed="rId2"/>
          <a:srcRect t="9453" b="7568"/>
          <a:stretch/>
        </p:blipFill>
        <p:spPr>
          <a:xfrm>
            <a:off x="113809" y="136155"/>
            <a:ext cx="6980693" cy="4344338"/>
          </a:xfrm>
          <a:prstGeom prst="rect">
            <a:avLst/>
          </a:prstGeom>
        </p:spPr>
      </p:pic>
      <p:sp>
        <p:nvSpPr>
          <p:cNvPr id="4" name="TextBox 3">
            <a:extLst>
              <a:ext uri="{FF2B5EF4-FFF2-40B4-BE49-F238E27FC236}">
                <a16:creationId xmlns:a16="http://schemas.microsoft.com/office/drawing/2014/main" id="{BD9626F0-7041-47B8-8F03-CE942DE42F8B}"/>
              </a:ext>
            </a:extLst>
          </p:cNvPr>
          <p:cNvSpPr txBox="1"/>
          <p:nvPr/>
        </p:nvSpPr>
        <p:spPr>
          <a:xfrm>
            <a:off x="137410" y="4816309"/>
            <a:ext cx="11917180" cy="1692771"/>
          </a:xfrm>
          <a:prstGeom prst="rect">
            <a:avLst/>
          </a:prstGeom>
          <a:noFill/>
        </p:spPr>
        <p:txBody>
          <a:bodyPr wrap="square">
            <a:spAutoFit/>
          </a:bodyPr>
          <a:lstStyle/>
          <a:p>
            <a:r>
              <a:rPr lang="en-US" sz="3200" b="1" dirty="0">
                <a:solidFill>
                  <a:srgbClr val="FF0000"/>
                </a:solidFill>
              </a:rPr>
              <a:t>The Guggenheim Museum Bilbao </a:t>
            </a:r>
            <a:r>
              <a:rPr lang="en-US" sz="2400" b="1" dirty="0"/>
              <a:t>is a museum of modern and contemporary art designed by Canadian-American architect Frank Gehry, and located in Bilbao, Basque Country, Spain. The museum was inaugurated on 18 October 1997 by King Juan Carlos I of Spain, with an exhibition of 250 contemporary works of art.</a:t>
            </a:r>
          </a:p>
        </p:txBody>
      </p:sp>
      <p:pic>
        <p:nvPicPr>
          <p:cNvPr id="5" name="Picture 4">
            <a:extLst>
              <a:ext uri="{FF2B5EF4-FFF2-40B4-BE49-F238E27FC236}">
                <a16:creationId xmlns:a16="http://schemas.microsoft.com/office/drawing/2014/main" id="{0D0D35D9-1421-4186-B247-0E603AB90335}"/>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t="10156" r="7658" b="9956"/>
          <a:stretch/>
        </p:blipFill>
        <p:spPr>
          <a:xfrm>
            <a:off x="7198696" y="136155"/>
            <a:ext cx="4993304" cy="2431434"/>
          </a:xfrm>
          <a:prstGeom prst="rect">
            <a:avLst/>
          </a:prstGeom>
        </p:spPr>
      </p:pic>
    </p:spTree>
    <p:extLst>
      <p:ext uri="{BB962C8B-B14F-4D97-AF65-F5344CB8AC3E}">
        <p14:creationId xmlns:p14="http://schemas.microsoft.com/office/powerpoint/2010/main" val="103161500"/>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700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13129AC-F5B8-4803-99C9-3A9D9572CB6D}"/>
              </a:ext>
            </a:extLst>
          </p:cNvPr>
          <p:cNvPicPr>
            <a:picLocks noChangeAspect="1"/>
          </p:cNvPicPr>
          <p:nvPr/>
        </p:nvPicPr>
        <p:blipFill rotWithShape="1">
          <a:blip r:embed="rId2"/>
          <a:srcRect l="9473" t="3871" b="27182"/>
          <a:stretch/>
        </p:blipFill>
        <p:spPr>
          <a:xfrm>
            <a:off x="0" y="149902"/>
            <a:ext cx="8226009" cy="4721902"/>
          </a:xfrm>
          <a:prstGeom prst="rect">
            <a:avLst/>
          </a:prstGeom>
        </p:spPr>
      </p:pic>
      <p:pic>
        <p:nvPicPr>
          <p:cNvPr id="3" name="Picture 2">
            <a:extLst>
              <a:ext uri="{FF2B5EF4-FFF2-40B4-BE49-F238E27FC236}">
                <a16:creationId xmlns:a16="http://schemas.microsoft.com/office/drawing/2014/main" id="{9855D80F-AC46-4DB1-807B-5D787FB85B76}"/>
              </a:ext>
            </a:extLst>
          </p:cNvPr>
          <p:cNvPicPr>
            <a:picLocks noChangeAspect="1"/>
          </p:cNvPicPr>
          <p:nvPr/>
        </p:nvPicPr>
        <p:blipFill>
          <a:blip r:embed="rId3"/>
          <a:stretch>
            <a:fillRect/>
          </a:stretch>
        </p:blipFill>
        <p:spPr>
          <a:xfrm>
            <a:off x="8334531" y="149902"/>
            <a:ext cx="3715012" cy="2473377"/>
          </a:xfrm>
          <a:prstGeom prst="rect">
            <a:avLst/>
          </a:prstGeom>
        </p:spPr>
      </p:pic>
      <p:sp>
        <p:nvSpPr>
          <p:cNvPr id="5" name="TextBox 4">
            <a:extLst>
              <a:ext uri="{FF2B5EF4-FFF2-40B4-BE49-F238E27FC236}">
                <a16:creationId xmlns:a16="http://schemas.microsoft.com/office/drawing/2014/main" id="{DBA785CB-6C5A-4052-8903-40251FC11A62}"/>
              </a:ext>
            </a:extLst>
          </p:cNvPr>
          <p:cNvSpPr txBox="1"/>
          <p:nvPr/>
        </p:nvSpPr>
        <p:spPr>
          <a:xfrm>
            <a:off x="198620" y="4795897"/>
            <a:ext cx="11423754" cy="2062103"/>
          </a:xfrm>
          <a:prstGeom prst="rect">
            <a:avLst/>
          </a:prstGeom>
          <a:noFill/>
        </p:spPr>
        <p:txBody>
          <a:bodyPr wrap="square">
            <a:spAutoFit/>
          </a:bodyPr>
          <a:lstStyle/>
          <a:p>
            <a:r>
              <a:rPr lang="en-US" sz="2400" b="1" dirty="0"/>
              <a:t>The </a:t>
            </a:r>
            <a:r>
              <a:rPr lang="en-US" sz="3200" b="1" dirty="0">
                <a:solidFill>
                  <a:srgbClr val="FF0000"/>
                </a:solidFill>
              </a:rPr>
              <a:t>Sydney Opera House</a:t>
            </a:r>
            <a:r>
              <a:rPr lang="en-US" sz="2400" b="1" dirty="0"/>
              <a:t>, Sydney, Australia, is a multi-venue performing arts </a:t>
            </a:r>
            <a:r>
              <a:rPr lang="en-US" sz="2400" b="1" dirty="0" err="1"/>
              <a:t>centre</a:t>
            </a:r>
            <a:r>
              <a:rPr lang="en-US" sz="2400" b="1" dirty="0"/>
              <a:t> on Sydney Harbor located in Sydney, New South Wales, Australia. It is one of the 20th century's most famous and distinctive buildings. Designed by Danish architect </a:t>
            </a:r>
            <a:r>
              <a:rPr lang="en-US" sz="2400" b="1" dirty="0" err="1"/>
              <a:t>Jørn</a:t>
            </a:r>
            <a:r>
              <a:rPr lang="en-US" sz="2400" b="1" dirty="0"/>
              <a:t> </a:t>
            </a:r>
            <a:r>
              <a:rPr lang="en-US" sz="2400" b="1" dirty="0" err="1"/>
              <a:t>Utzon</a:t>
            </a:r>
            <a:r>
              <a:rPr lang="en-US" sz="2400" b="1" dirty="0"/>
              <a:t> but completed by an Australian architectural team headed by Peter Hall.  </a:t>
            </a:r>
          </a:p>
          <a:p>
            <a:r>
              <a:rPr lang="en-US" sz="2400" b="1" dirty="0"/>
              <a:t>Construction started: 1 March 1959.</a:t>
            </a:r>
          </a:p>
        </p:txBody>
      </p:sp>
    </p:spTree>
    <p:extLst>
      <p:ext uri="{BB962C8B-B14F-4D97-AF65-F5344CB8AC3E}">
        <p14:creationId xmlns:p14="http://schemas.microsoft.com/office/powerpoint/2010/main" val="61709535"/>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grpId="0" nodeType="afterEffect">
                                  <p:stCondLst>
                                    <p:cond delay="7000"/>
                                  </p:stCondLst>
                                  <p:childTnLst>
                                    <p:set>
                                      <p:cBhvr>
                                        <p:cTn id="6" dur="1" fill="hold">
                                          <p:stCondLst>
                                            <p:cond delay="0"/>
                                          </p:stCondLst>
                                        </p:cTn>
                                        <p:tgtEl>
                                          <p:spTgt spid="5"/>
                                        </p:tgtEl>
                                        <p:attrNameLst>
                                          <p:attrName>style.visibility</p:attrName>
                                        </p:attrNameLst>
                                      </p:cBhvr>
                                      <p:to>
                                        <p:strVal val="visible"/>
                                      </p:to>
                                    </p:set>
                                    <p:animEffect transition="in" filter="plus(in)">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01F1BEB-8195-4EC7-A229-CEF9C1638B01}"/>
              </a:ext>
            </a:extLst>
          </p:cNvPr>
          <p:cNvPicPr>
            <a:picLocks noChangeAspect="1"/>
          </p:cNvPicPr>
          <p:nvPr/>
        </p:nvPicPr>
        <p:blipFill>
          <a:blip r:embed="rId2"/>
          <a:stretch>
            <a:fillRect/>
          </a:stretch>
        </p:blipFill>
        <p:spPr>
          <a:xfrm>
            <a:off x="736137" y="1037253"/>
            <a:ext cx="3590809" cy="4783493"/>
          </a:xfrm>
          <a:prstGeom prst="rect">
            <a:avLst/>
          </a:prstGeom>
        </p:spPr>
      </p:pic>
      <p:sp>
        <p:nvSpPr>
          <p:cNvPr id="6" name="TextBox 5">
            <a:extLst>
              <a:ext uri="{FF2B5EF4-FFF2-40B4-BE49-F238E27FC236}">
                <a16:creationId xmlns:a16="http://schemas.microsoft.com/office/drawing/2014/main" id="{7086CF47-1B0D-46D9-AD7D-BC41221B0FB8}"/>
              </a:ext>
            </a:extLst>
          </p:cNvPr>
          <p:cNvSpPr txBox="1"/>
          <p:nvPr/>
        </p:nvSpPr>
        <p:spPr>
          <a:xfrm>
            <a:off x="5426870" y="250031"/>
            <a:ext cx="6765130" cy="4154984"/>
          </a:xfrm>
          <a:prstGeom prst="rect">
            <a:avLst/>
          </a:prstGeom>
          <a:noFill/>
        </p:spPr>
        <p:txBody>
          <a:bodyPr wrap="square">
            <a:spAutoFit/>
          </a:bodyPr>
          <a:lstStyle/>
          <a:p>
            <a:r>
              <a:rPr lang="en-US" sz="2400" b="1" dirty="0"/>
              <a:t>Construction started	6 January 2004</a:t>
            </a:r>
          </a:p>
          <a:p>
            <a:r>
              <a:rPr lang="en-US" sz="2400" b="1" dirty="0"/>
              <a:t>Topped-out		17 January 2009</a:t>
            </a:r>
          </a:p>
          <a:p>
            <a:r>
              <a:rPr lang="en-US" sz="2400" b="1" dirty="0"/>
              <a:t>Completed		1 October 2009</a:t>
            </a:r>
          </a:p>
          <a:p>
            <a:r>
              <a:rPr lang="en-US" sz="2400" b="1" dirty="0"/>
              <a:t>Opened		4 January 2010</a:t>
            </a:r>
          </a:p>
          <a:p>
            <a:r>
              <a:rPr lang="en-US" sz="2400" b="1" dirty="0"/>
              <a:t>Cost			US$1.5 billion</a:t>
            </a:r>
          </a:p>
          <a:p>
            <a:r>
              <a:rPr lang="en-US" sz="2400" b="1" dirty="0"/>
              <a:t>Owner			Emaar Properties</a:t>
            </a:r>
          </a:p>
          <a:p>
            <a:r>
              <a:rPr lang="en-US" sz="2400" b="1" u="sng" dirty="0"/>
              <a:t>Height</a:t>
            </a:r>
          </a:p>
          <a:p>
            <a:r>
              <a:rPr lang="en-US" sz="2400" b="1" dirty="0"/>
              <a:t>Architectural		828 m (2,717 ft)</a:t>
            </a:r>
          </a:p>
          <a:p>
            <a:r>
              <a:rPr lang="en-US" sz="2400" b="1" dirty="0"/>
              <a:t>Tip			829.8 m (2,722 ft)</a:t>
            </a:r>
          </a:p>
          <a:p>
            <a:r>
              <a:rPr lang="en-US" sz="2400" b="1" dirty="0"/>
              <a:t>Top floor		584.5 m (1,918 ft)</a:t>
            </a:r>
          </a:p>
          <a:p>
            <a:r>
              <a:rPr lang="en-US" sz="2400" b="1" dirty="0"/>
              <a:t>Observatory		555.7 m (1,823 ft)</a:t>
            </a:r>
          </a:p>
        </p:txBody>
      </p:sp>
      <p:sp>
        <p:nvSpPr>
          <p:cNvPr id="7" name="TextBox 6">
            <a:extLst>
              <a:ext uri="{FF2B5EF4-FFF2-40B4-BE49-F238E27FC236}">
                <a16:creationId xmlns:a16="http://schemas.microsoft.com/office/drawing/2014/main" id="{3602B8F4-E62F-432B-947B-475310B77FCB}"/>
              </a:ext>
            </a:extLst>
          </p:cNvPr>
          <p:cNvSpPr txBox="1"/>
          <p:nvPr/>
        </p:nvSpPr>
        <p:spPr>
          <a:xfrm>
            <a:off x="7969986" y="4764960"/>
            <a:ext cx="3872244" cy="1569660"/>
          </a:xfrm>
          <a:prstGeom prst="rect">
            <a:avLst/>
          </a:prstGeom>
          <a:noFill/>
        </p:spPr>
        <p:txBody>
          <a:bodyPr wrap="square">
            <a:spAutoFit/>
          </a:bodyPr>
          <a:lstStyle/>
          <a:p>
            <a:r>
              <a:rPr lang="en-US" sz="2400" b="1" dirty="0">
                <a:solidFill>
                  <a:srgbClr val="FF0000"/>
                </a:solidFill>
              </a:rPr>
              <a:t>Burj Khalifa, </a:t>
            </a:r>
            <a:r>
              <a:rPr lang="en-US" sz="2400" b="1" dirty="0"/>
              <a:t>Dubai, UAE, is the tallest tower in the world and it's one of the top attractions to visit in Dubai. </a:t>
            </a:r>
          </a:p>
        </p:txBody>
      </p:sp>
    </p:spTree>
    <p:extLst>
      <p:ext uri="{BB962C8B-B14F-4D97-AF65-F5344CB8AC3E}">
        <p14:creationId xmlns:p14="http://schemas.microsoft.com/office/powerpoint/2010/main" val="1108409665"/>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1000"/>
                                  </p:stCondLst>
                                  <p:childTnLst>
                                    <p:animScale>
                                      <p:cBhvr>
                                        <p:cTn id="6" dur="2000" fill="hold"/>
                                        <p:tgtEl>
                                          <p:spTgt spid="4"/>
                                        </p:tgtEl>
                                      </p:cBhvr>
                                      <p:by x="150000" y="150000"/>
                                    </p:animScale>
                                  </p:childTnLst>
                                </p:cTn>
                              </p:par>
                            </p:childTnLst>
                          </p:cTn>
                        </p:par>
                        <p:par>
                          <p:cTn id="7" fill="hold">
                            <p:stCondLst>
                              <p:cond delay="3000"/>
                            </p:stCondLst>
                            <p:childTnLst>
                              <p:par>
                                <p:cTn id="8" presetID="17" presetClass="entr" presetSubtype="10" fill="hold" grpId="0" nodeType="afterEffect">
                                  <p:stCondLst>
                                    <p:cond delay="7000"/>
                                  </p:stCondLst>
                                  <p:iterate type="wd">
                                    <p:tmPct val="4000"/>
                                  </p:iterate>
                                  <p:childTnLst>
                                    <p:set>
                                      <p:cBhvr>
                                        <p:cTn id="9" dur="1" fill="hold">
                                          <p:stCondLst>
                                            <p:cond delay="0"/>
                                          </p:stCondLst>
                                        </p:cTn>
                                        <p:tgtEl>
                                          <p:spTgt spid="7"/>
                                        </p:tgtEl>
                                        <p:attrNameLst>
                                          <p:attrName>style.visibility</p:attrName>
                                        </p:attrNameLst>
                                      </p:cBhvr>
                                      <p:to>
                                        <p:strVal val="visible"/>
                                      </p:to>
                                    </p:set>
                                    <p:anim calcmode="lin" valueType="num">
                                      <p:cBhvr>
                                        <p:cTn id="10" dur="1000" fill="hold"/>
                                        <p:tgtEl>
                                          <p:spTgt spid="7"/>
                                        </p:tgtEl>
                                        <p:attrNameLst>
                                          <p:attrName>ppt_w</p:attrName>
                                        </p:attrNameLst>
                                      </p:cBhvr>
                                      <p:tavLst>
                                        <p:tav tm="0">
                                          <p:val>
                                            <p:fltVal val="0"/>
                                          </p:val>
                                        </p:tav>
                                        <p:tav tm="100000">
                                          <p:val>
                                            <p:strVal val="#ppt_w"/>
                                          </p:val>
                                        </p:tav>
                                      </p:tavLst>
                                    </p:anim>
                                    <p:anim calcmode="lin" valueType="num">
                                      <p:cBhvr>
                                        <p:cTn id="11" dur="1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471</TotalTime>
  <Words>2159</Words>
  <Application>Microsoft Office PowerPoint</Application>
  <PresentationFormat>Widescreen</PresentationFormat>
  <Paragraphs>60</Paragraphs>
  <Slides>32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32</vt:i4>
      </vt:variant>
    </vt:vector>
  </HeadingPairs>
  <TitlesOfParts>
    <vt:vector size="36"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Steven Murov</dc:creator>
  <cp:lastModifiedBy>Steven Murov</cp:lastModifiedBy>
  <cp:revision>63</cp:revision>
  <dcterms:created xsi:type="dcterms:W3CDTF">2021-09-27T00:04:32Z</dcterms:created>
  <dcterms:modified xsi:type="dcterms:W3CDTF">2021-11-03T21:20:37Z</dcterms:modified>
</cp:coreProperties>
</file>