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8" r:id="rId3"/>
    <p:sldId id="259" r:id="rId4"/>
    <p:sldId id="260" r:id="rId5"/>
    <p:sldId id="263" r:id="rId6"/>
    <p:sldId id="261" r:id="rId7"/>
    <p:sldId id="264" r:id="rId8"/>
    <p:sldId id="267" r:id="rId9"/>
    <p:sldId id="268" r:id="rId10"/>
    <p:sldId id="265" r:id="rId11"/>
    <p:sldId id="272" r:id="rId12"/>
    <p:sldId id="273" r:id="rId13"/>
    <p:sldId id="266" r:id="rId14"/>
    <p:sldId id="271" r:id="rId15"/>
    <p:sldId id="274" r:id="rId16"/>
    <p:sldId id="275" r:id="rId17"/>
    <p:sldId id="269" r:id="rId18"/>
    <p:sldId id="277" r:id="rId19"/>
    <p:sldId id="278" r:id="rId20"/>
    <p:sldId id="279" r:id="rId21"/>
    <p:sldId id="276" r:id="rId22"/>
    <p:sldId id="280" r:id="rId23"/>
    <p:sldId id="281" r:id="rId24"/>
    <p:sldId id="282" r:id="rId25"/>
    <p:sldId id="285" r:id="rId26"/>
    <p:sldId id="283" r:id="rId27"/>
    <p:sldId id="284" r:id="rId28"/>
    <p:sldId id="286" r:id="rId29"/>
    <p:sldId id="292" r:id="rId30"/>
    <p:sldId id="270" r:id="rId31"/>
    <p:sldId id="287" r:id="rId32"/>
    <p:sldId id="288" r:id="rId33"/>
    <p:sldId id="289" r:id="rId34"/>
    <p:sldId id="299" r:id="rId35"/>
    <p:sldId id="290" r:id="rId36"/>
    <p:sldId id="291" r:id="rId37"/>
    <p:sldId id="293" r:id="rId38"/>
    <p:sldId id="294" r:id="rId39"/>
    <p:sldId id="295" r:id="rId40"/>
    <p:sldId id="296" r:id="rId41"/>
    <p:sldId id="297" r:id="rId42"/>
    <p:sldId id="298" r:id="rId43"/>
    <p:sldId id="300" r:id="rId44"/>
    <p:sldId id="301" r:id="rId45"/>
    <p:sldId id="25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4660"/>
  </p:normalViewPr>
  <p:slideViewPr>
    <p:cSldViewPr snapToGrid="0">
      <p:cViewPr varScale="1">
        <p:scale>
          <a:sx n="80" d="100"/>
          <a:sy n="80" d="100"/>
        </p:scale>
        <p:origin x="162" y="84"/>
      </p:cViewPr>
      <p:guideLst/>
    </p:cSldViewPr>
  </p:slideViewPr>
  <p:notesTextViewPr>
    <p:cViewPr>
      <p:scale>
        <a:sx n="1" d="1"/>
        <a:sy n="1" d="1"/>
      </p:scale>
      <p:origin x="0" y="0"/>
    </p:cViewPr>
  </p:notesTextViewPr>
  <p:sorterViewPr>
    <p:cViewPr>
      <p:scale>
        <a:sx n="100" d="100"/>
        <a:sy n="100" d="100"/>
      </p:scale>
      <p:origin x="0" y="-7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52EA-F967-40D3-A9DE-5CE4B9CF4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49412-FF2A-4DC1-9FDA-50160DBC0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3C83AC-D45B-422A-8B1F-154DEFE9192C}"/>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5" name="Footer Placeholder 4">
            <a:extLst>
              <a:ext uri="{FF2B5EF4-FFF2-40B4-BE49-F238E27FC236}">
                <a16:creationId xmlns:a16="http://schemas.microsoft.com/office/drawing/2014/main" id="{64CDDEDD-9818-4A95-9203-E8C5281F8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F003B-3D6F-4462-8B37-099758862444}"/>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1153701728"/>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70EF-4FE9-4ABC-AEC8-01B170DCE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F737CF-249A-4570-BA0D-8D34E0EEC5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0FCE2-DCF3-4373-A520-D15B267D85F7}"/>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5" name="Footer Placeholder 4">
            <a:extLst>
              <a:ext uri="{FF2B5EF4-FFF2-40B4-BE49-F238E27FC236}">
                <a16:creationId xmlns:a16="http://schemas.microsoft.com/office/drawing/2014/main" id="{5ADA0A00-E481-4152-BB57-D97A9E48B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D03F0-B456-4033-922E-E2EAFD81B4E9}"/>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2168684447"/>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AE9B7D-9765-4857-B3CD-C7E8B8686C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8AA813-EBDB-46A1-AA6B-2C337D19C4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251A5-BD56-4C17-BFCE-B875F4DAE180}"/>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5" name="Footer Placeholder 4">
            <a:extLst>
              <a:ext uri="{FF2B5EF4-FFF2-40B4-BE49-F238E27FC236}">
                <a16:creationId xmlns:a16="http://schemas.microsoft.com/office/drawing/2014/main" id="{1F998D1C-308E-4FA5-B446-99C341FE5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FBE4-B963-45F8-8DAC-79FE7BF102AA}"/>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1029805895"/>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D457-FE90-4F24-A13A-0D37EA803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7B1F33-AF1F-4B8C-933D-A32FD2D620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E7534-6DF3-49AE-960F-061C021A898E}"/>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5" name="Footer Placeholder 4">
            <a:extLst>
              <a:ext uri="{FF2B5EF4-FFF2-40B4-BE49-F238E27FC236}">
                <a16:creationId xmlns:a16="http://schemas.microsoft.com/office/drawing/2014/main" id="{B536A8A8-389E-49AA-91DD-74F3DEDE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95C01-FD8C-499E-B757-0E6310C254B4}"/>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3437421584"/>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2728-C25B-4607-AAC5-BF5ECC5185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0B3C5-56C7-435F-986B-FD7B7A7FCD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64C99-486E-4C83-86E3-F45FFAECBFCA}"/>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5" name="Footer Placeholder 4">
            <a:extLst>
              <a:ext uri="{FF2B5EF4-FFF2-40B4-BE49-F238E27FC236}">
                <a16:creationId xmlns:a16="http://schemas.microsoft.com/office/drawing/2014/main" id="{EA608961-E82A-472F-8CF7-8CAEE10D1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510D2-0BF0-4E46-AF41-05FE61AE1FAE}"/>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3949355358"/>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0D46-E296-4FCA-B306-6F40D48CC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A2BC2-9FA9-488C-BCBD-22565A2243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3923A7-DFCA-4377-8831-45B1505A24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67828-51D8-407E-B878-1FB8A3656CF3}"/>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6" name="Footer Placeholder 5">
            <a:extLst>
              <a:ext uri="{FF2B5EF4-FFF2-40B4-BE49-F238E27FC236}">
                <a16:creationId xmlns:a16="http://schemas.microsoft.com/office/drawing/2014/main" id="{90D019BB-595A-4A84-A635-EECB8E526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8668A-B75B-4978-8716-DB53583E7A91}"/>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4183277007"/>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62B8-3B79-4A90-A2DB-FE77A5A156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A10205-C150-4993-8C5E-9E99F95935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3D605-104B-4200-AC24-787F21E51C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65E55C-CEDA-44B3-AB74-A622E468E9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0243E1-712F-4E7B-865B-6AF3450E49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78FE1F-7CC8-45CB-8EFF-A7964541E227}"/>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8" name="Footer Placeholder 7">
            <a:extLst>
              <a:ext uri="{FF2B5EF4-FFF2-40B4-BE49-F238E27FC236}">
                <a16:creationId xmlns:a16="http://schemas.microsoft.com/office/drawing/2014/main" id="{2612F269-B05F-40B2-ADC5-62E429DB40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CC5CDA-9B9B-408F-B4C6-FD0B94C58937}"/>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2029779213"/>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024C-1355-4616-832B-5A19F0FD64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7C52C-841D-464B-82D6-E3FF646B182A}"/>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4" name="Footer Placeholder 3">
            <a:extLst>
              <a:ext uri="{FF2B5EF4-FFF2-40B4-BE49-F238E27FC236}">
                <a16:creationId xmlns:a16="http://schemas.microsoft.com/office/drawing/2014/main" id="{C2303EFE-CFE6-479D-B59E-9F9B97D2DB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66770E-0B92-4310-8D4B-9672879EB0EF}"/>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470716174"/>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B056CD-B7B6-4487-83EF-31A09035D91A}"/>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3" name="Footer Placeholder 2">
            <a:extLst>
              <a:ext uri="{FF2B5EF4-FFF2-40B4-BE49-F238E27FC236}">
                <a16:creationId xmlns:a16="http://schemas.microsoft.com/office/drawing/2014/main" id="{0229C075-B67B-45FC-ADD2-952646B5BC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EE5117-8706-464D-BFD3-226A3BA4D973}"/>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3833538363"/>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9171F-BBD3-4768-81A4-D259727C27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F67045-2BF7-45AF-BACF-7BA4676AC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05103-4A66-4F3C-B00E-BD2233951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4C85F4-C6E2-4340-A4E4-E9D65C48EFF6}"/>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6" name="Footer Placeholder 5">
            <a:extLst>
              <a:ext uri="{FF2B5EF4-FFF2-40B4-BE49-F238E27FC236}">
                <a16:creationId xmlns:a16="http://schemas.microsoft.com/office/drawing/2014/main" id="{72DBE092-CF32-4173-8A37-12CAF13FD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080E5-8224-4EB4-9C35-27E79FB9D6B2}"/>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4271247040"/>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74F3-4C93-42BC-9246-7DD5A89E2B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84C23-70CA-436A-9655-ACCE8576E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A9DB27-5B76-4051-A9C3-94A4AB7E0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06C75F-40BC-4190-891D-083E3454E814}"/>
              </a:ext>
            </a:extLst>
          </p:cNvPr>
          <p:cNvSpPr>
            <a:spLocks noGrp="1"/>
          </p:cNvSpPr>
          <p:nvPr>
            <p:ph type="dt" sz="half" idx="10"/>
          </p:nvPr>
        </p:nvSpPr>
        <p:spPr/>
        <p:txBody>
          <a:bodyPr/>
          <a:lstStyle/>
          <a:p>
            <a:fld id="{D5BA42AB-3A14-495C-9202-AF4F3CC924F5}" type="datetimeFigureOut">
              <a:rPr lang="en-US" smtClean="0"/>
              <a:t>5/14/2019</a:t>
            </a:fld>
            <a:endParaRPr lang="en-US"/>
          </a:p>
        </p:txBody>
      </p:sp>
      <p:sp>
        <p:nvSpPr>
          <p:cNvPr id="6" name="Footer Placeholder 5">
            <a:extLst>
              <a:ext uri="{FF2B5EF4-FFF2-40B4-BE49-F238E27FC236}">
                <a16:creationId xmlns:a16="http://schemas.microsoft.com/office/drawing/2014/main" id="{7387B629-884E-4D58-BCBA-1840DBC326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03806-1DC0-4F63-83BD-FCE4468045B2}"/>
              </a:ext>
            </a:extLst>
          </p:cNvPr>
          <p:cNvSpPr>
            <a:spLocks noGrp="1"/>
          </p:cNvSpPr>
          <p:nvPr>
            <p:ph type="sldNum" sz="quarter" idx="12"/>
          </p:nvPr>
        </p:nvSpPr>
        <p:spPr/>
        <p:txBody>
          <a:bodyPr/>
          <a:lstStyle/>
          <a:p>
            <a:fld id="{DDF4531A-075E-4947-BE88-2387E19CD6AA}" type="slidenum">
              <a:rPr lang="en-US" smtClean="0"/>
              <a:t>‹#›</a:t>
            </a:fld>
            <a:endParaRPr lang="en-US"/>
          </a:p>
        </p:txBody>
      </p:sp>
    </p:spTree>
    <p:extLst>
      <p:ext uri="{BB962C8B-B14F-4D97-AF65-F5344CB8AC3E}">
        <p14:creationId xmlns:p14="http://schemas.microsoft.com/office/powerpoint/2010/main" val="1463324143"/>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DC515-647D-4971-8908-56965B0102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D85C3D-9CD4-4870-88CF-3E11B46E0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46474-8E16-4318-B72C-47D610CC99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A42AB-3A14-495C-9202-AF4F3CC924F5}" type="datetimeFigureOut">
              <a:rPr lang="en-US" smtClean="0"/>
              <a:t>5/14/2019</a:t>
            </a:fld>
            <a:endParaRPr lang="en-US"/>
          </a:p>
        </p:txBody>
      </p:sp>
      <p:sp>
        <p:nvSpPr>
          <p:cNvPr id="5" name="Footer Placeholder 4">
            <a:extLst>
              <a:ext uri="{FF2B5EF4-FFF2-40B4-BE49-F238E27FC236}">
                <a16:creationId xmlns:a16="http://schemas.microsoft.com/office/drawing/2014/main" id="{0AB23492-1795-4289-8C8A-42AB859C74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289791-9DEB-4E52-A783-AFA0553A1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531A-075E-4947-BE88-2387E19CD6AA}" type="slidenum">
              <a:rPr lang="en-US" smtClean="0"/>
              <a:t>‹#›</a:t>
            </a:fld>
            <a:endParaRPr lang="en-US"/>
          </a:p>
        </p:txBody>
      </p:sp>
    </p:spTree>
    <p:extLst>
      <p:ext uri="{BB962C8B-B14F-4D97-AF65-F5344CB8AC3E}">
        <p14:creationId xmlns:p14="http://schemas.microsoft.com/office/powerpoint/2010/main" val="246630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murov.info/athletes21cent.ppt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hyperlink" Target="http://murov.info/athletes21stcent.pptx" TargetMode="External"/><Relationship Id="rId3" Type="http://schemas.openxmlformats.org/officeDocument/2006/relationships/hyperlink" Target="https://www.ranker.com/list/most-influential-athletes-of-all-time/ranker-sports" TargetMode="External"/><Relationship Id="rId7" Type="http://schemas.openxmlformats.org/officeDocument/2006/relationships/hyperlink" Target="mailto:murovs@yosemite.edu" TargetMode="External"/><Relationship Id="rId2" Type="http://schemas.openxmlformats.org/officeDocument/2006/relationships/hyperlink" Target="https://list25.com/25-most-iconic-athletes-in-the-history-of-sports/" TargetMode="Externa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hyperlink" Target="https://bleacherreport.com/articles/130288-the-25-greatest-athletes-of-all-time" TargetMode="External"/><Relationship Id="rId4" Type="http://schemas.openxmlformats.org/officeDocument/2006/relationships/hyperlink" Target="https://thegruelingtruth.net/top10/20-greatest-athletes-time/" TargetMode="External"/><Relationship Id="rId9" Type="http://schemas.openxmlformats.org/officeDocument/2006/relationships/hyperlink" Target="http://murov.info/PPTPreshows.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A20D80-34E0-492D-976A-C43CDBF8F472}"/>
              </a:ext>
            </a:extLst>
          </p:cNvPr>
          <p:cNvSpPr txBox="1"/>
          <p:nvPr/>
        </p:nvSpPr>
        <p:spPr>
          <a:xfrm>
            <a:off x="506521" y="377321"/>
            <a:ext cx="11178958" cy="707886"/>
          </a:xfrm>
          <a:prstGeom prst="rect">
            <a:avLst/>
          </a:prstGeom>
          <a:noFill/>
        </p:spPr>
        <p:txBody>
          <a:bodyPr wrap="none" rtlCol="0">
            <a:spAutoFit/>
          </a:bodyPr>
          <a:lstStyle/>
          <a:p>
            <a:r>
              <a:rPr lang="en-US" sz="4000" b="1" dirty="0">
                <a:solidFill>
                  <a:srgbClr val="FF0000"/>
                </a:solidFill>
                <a:effectLst>
                  <a:glow rad="228600">
                    <a:schemeClr val="accent3">
                      <a:satMod val="175000"/>
                      <a:alpha val="40000"/>
                    </a:schemeClr>
                  </a:glow>
                </a:effectLst>
              </a:rPr>
              <a:t>43 of the Most Prominent Athletes of Modern Time</a:t>
            </a:r>
          </a:p>
        </p:txBody>
      </p:sp>
      <p:pic>
        <p:nvPicPr>
          <p:cNvPr id="5" name="Picture 4">
            <a:extLst>
              <a:ext uri="{FF2B5EF4-FFF2-40B4-BE49-F238E27FC236}">
                <a16:creationId xmlns:a16="http://schemas.microsoft.com/office/drawing/2014/main" id="{9C83A241-9D57-4601-A087-1A715CF77420}"/>
              </a:ext>
            </a:extLst>
          </p:cNvPr>
          <p:cNvPicPr>
            <a:picLocks noChangeAspect="1"/>
          </p:cNvPicPr>
          <p:nvPr/>
        </p:nvPicPr>
        <p:blipFill rotWithShape="1">
          <a:blip r:embed="rId2">
            <a:extLst>
              <a:ext uri="{28A0092B-C50C-407E-A947-70E740481C1C}">
                <a14:useLocalDpi xmlns:a14="http://schemas.microsoft.com/office/drawing/2010/main" val="0"/>
              </a:ext>
            </a:extLst>
          </a:blip>
          <a:srcRect t="13331" b="15029"/>
          <a:stretch/>
        </p:blipFill>
        <p:spPr>
          <a:xfrm>
            <a:off x="1100433" y="1313786"/>
            <a:ext cx="4800721" cy="3439236"/>
          </a:xfrm>
          <a:prstGeom prst="rect">
            <a:avLst/>
          </a:prstGeom>
        </p:spPr>
      </p:pic>
      <p:pic>
        <p:nvPicPr>
          <p:cNvPr id="6" name="Picture 5">
            <a:extLst>
              <a:ext uri="{FF2B5EF4-FFF2-40B4-BE49-F238E27FC236}">
                <a16:creationId xmlns:a16="http://schemas.microsoft.com/office/drawing/2014/main" id="{0A56C242-2AF5-4F8C-9CEE-602AD97889A0}"/>
              </a:ext>
            </a:extLst>
          </p:cNvPr>
          <p:cNvPicPr>
            <a:picLocks noChangeAspect="1"/>
          </p:cNvPicPr>
          <p:nvPr/>
        </p:nvPicPr>
        <p:blipFill>
          <a:blip r:embed="rId3"/>
          <a:stretch>
            <a:fillRect/>
          </a:stretch>
        </p:blipFill>
        <p:spPr>
          <a:xfrm>
            <a:off x="6255771" y="1037608"/>
            <a:ext cx="3922712" cy="3715414"/>
          </a:xfrm>
          <a:prstGeom prst="rect">
            <a:avLst/>
          </a:prstGeom>
        </p:spPr>
      </p:pic>
      <p:sp>
        <p:nvSpPr>
          <p:cNvPr id="7" name="TextBox 6">
            <a:extLst>
              <a:ext uri="{FF2B5EF4-FFF2-40B4-BE49-F238E27FC236}">
                <a16:creationId xmlns:a16="http://schemas.microsoft.com/office/drawing/2014/main" id="{CC5DB696-378A-458F-B80C-A11D0492483B}"/>
              </a:ext>
            </a:extLst>
          </p:cNvPr>
          <p:cNvSpPr txBox="1"/>
          <p:nvPr/>
        </p:nvSpPr>
        <p:spPr>
          <a:xfrm>
            <a:off x="506521" y="4549676"/>
            <a:ext cx="6303353" cy="2308324"/>
          </a:xfrm>
          <a:prstGeom prst="rect">
            <a:avLst/>
          </a:prstGeom>
          <a:noFill/>
        </p:spPr>
        <p:txBody>
          <a:bodyPr wrap="square" rtlCol="0">
            <a:spAutoFit/>
          </a:bodyPr>
          <a:lstStyle/>
          <a:p>
            <a:r>
              <a:rPr lang="en-US" sz="2400" b="1" dirty="0"/>
              <a:t>A question and answer PowerPoint presentation about the most prominent athletes of modern time.  Selection of the athletes was based on a consensus of Internet lists.  The order of presentation was selected randomly and does not represent any kind of ranking.</a:t>
            </a:r>
          </a:p>
        </p:txBody>
      </p:sp>
      <p:sp>
        <p:nvSpPr>
          <p:cNvPr id="8" name="TextBox 7">
            <a:extLst>
              <a:ext uri="{FF2B5EF4-FFF2-40B4-BE49-F238E27FC236}">
                <a16:creationId xmlns:a16="http://schemas.microsoft.com/office/drawing/2014/main" id="{05295460-FA15-43A3-857F-ECC2BA01BEBF}"/>
              </a:ext>
            </a:extLst>
          </p:cNvPr>
          <p:cNvSpPr txBox="1"/>
          <p:nvPr/>
        </p:nvSpPr>
        <p:spPr>
          <a:xfrm>
            <a:off x="7012282" y="4908227"/>
            <a:ext cx="5179718" cy="1200329"/>
          </a:xfrm>
          <a:prstGeom prst="rect">
            <a:avLst/>
          </a:prstGeom>
          <a:noFill/>
        </p:spPr>
        <p:txBody>
          <a:bodyPr wrap="square" rtlCol="0">
            <a:spAutoFit/>
          </a:bodyPr>
          <a:lstStyle/>
          <a:p>
            <a:r>
              <a:rPr lang="en-US" sz="2400" b="1" dirty="0"/>
              <a:t>For a similar exercise on 21</a:t>
            </a:r>
            <a:r>
              <a:rPr lang="en-US" sz="2400" b="1" baseline="30000" dirty="0"/>
              <a:t>st</a:t>
            </a:r>
            <a:r>
              <a:rPr lang="en-US" sz="2400" b="1" dirty="0"/>
              <a:t> century athletes, please visit:</a:t>
            </a:r>
          </a:p>
          <a:p>
            <a:r>
              <a:rPr lang="en-US" sz="2400" b="1" dirty="0">
                <a:hlinkClick r:id="rId4"/>
              </a:rPr>
              <a:t>http://murov.info/athletes21cent.pptx</a:t>
            </a:r>
            <a:r>
              <a:rPr lang="en-US" sz="2400" b="1" dirty="0"/>
              <a:t> </a:t>
            </a:r>
          </a:p>
        </p:txBody>
      </p:sp>
    </p:spTree>
    <p:extLst>
      <p:ext uri="{BB962C8B-B14F-4D97-AF65-F5344CB8AC3E}">
        <p14:creationId xmlns:p14="http://schemas.microsoft.com/office/powerpoint/2010/main" val="1029119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fallOver"/>
      </p:transition>
    </mc:Choice>
    <mc:Fallback xmlns="">
      <p:transition spd="slow" advTm="2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11653-BD45-4503-9D3B-DEEF956AEC2D}"/>
              </a:ext>
            </a:extLst>
          </p:cNvPr>
          <p:cNvSpPr/>
          <p:nvPr/>
        </p:nvSpPr>
        <p:spPr>
          <a:xfrm>
            <a:off x="282757" y="5642890"/>
            <a:ext cx="4573496" cy="707886"/>
          </a:xfrm>
          <a:prstGeom prst="rect">
            <a:avLst/>
          </a:prstGeom>
        </p:spPr>
        <p:txBody>
          <a:bodyPr wrap="none">
            <a:spAutoFit/>
          </a:bodyPr>
          <a:lstStyle/>
          <a:p>
            <a:r>
              <a:rPr lang="en-US" sz="4000" b="1" dirty="0">
                <a:solidFill>
                  <a:srgbClr val="FF0000"/>
                </a:solidFill>
              </a:rPr>
              <a:t>Martina Navratilova </a:t>
            </a:r>
          </a:p>
        </p:txBody>
      </p:sp>
      <p:pic>
        <p:nvPicPr>
          <p:cNvPr id="3" name="Picture 2">
            <a:extLst>
              <a:ext uri="{FF2B5EF4-FFF2-40B4-BE49-F238E27FC236}">
                <a16:creationId xmlns:a16="http://schemas.microsoft.com/office/drawing/2014/main" id="{83CF966C-6279-4BE7-9BAD-BEFD3C43A2C4}"/>
              </a:ext>
            </a:extLst>
          </p:cNvPr>
          <p:cNvPicPr>
            <a:picLocks noChangeAspect="1"/>
          </p:cNvPicPr>
          <p:nvPr/>
        </p:nvPicPr>
        <p:blipFill>
          <a:blip r:embed="rId2"/>
          <a:stretch>
            <a:fillRect/>
          </a:stretch>
        </p:blipFill>
        <p:spPr>
          <a:xfrm>
            <a:off x="8789307" y="571500"/>
            <a:ext cx="2857500" cy="2857500"/>
          </a:xfrm>
          <a:prstGeom prst="rect">
            <a:avLst/>
          </a:prstGeom>
        </p:spPr>
      </p:pic>
      <p:pic>
        <p:nvPicPr>
          <p:cNvPr id="4" name="Picture 3">
            <a:extLst>
              <a:ext uri="{FF2B5EF4-FFF2-40B4-BE49-F238E27FC236}">
                <a16:creationId xmlns:a16="http://schemas.microsoft.com/office/drawing/2014/main" id="{CE5F98E0-28E7-4852-9DB4-3A6C907907BA}"/>
              </a:ext>
            </a:extLst>
          </p:cNvPr>
          <p:cNvPicPr>
            <a:picLocks noChangeAspect="1"/>
          </p:cNvPicPr>
          <p:nvPr/>
        </p:nvPicPr>
        <p:blipFill rotWithShape="1">
          <a:blip r:embed="rId3"/>
          <a:srcRect l="-1" t="17804" r="332" b="3876"/>
          <a:stretch/>
        </p:blipFill>
        <p:spPr>
          <a:xfrm>
            <a:off x="545193" y="571500"/>
            <a:ext cx="4048624" cy="4914900"/>
          </a:xfrm>
          <a:prstGeom prst="rect">
            <a:avLst/>
          </a:prstGeom>
        </p:spPr>
      </p:pic>
      <p:sp>
        <p:nvSpPr>
          <p:cNvPr id="6" name="Rectangle 5">
            <a:extLst>
              <a:ext uri="{FF2B5EF4-FFF2-40B4-BE49-F238E27FC236}">
                <a16:creationId xmlns:a16="http://schemas.microsoft.com/office/drawing/2014/main" id="{FEF62596-5C99-45E1-A505-0AFFBB57E30F}"/>
              </a:ext>
            </a:extLst>
          </p:cNvPr>
          <p:cNvSpPr/>
          <p:nvPr/>
        </p:nvSpPr>
        <p:spPr>
          <a:xfrm>
            <a:off x="5461112" y="4781116"/>
            <a:ext cx="6656389" cy="1569660"/>
          </a:xfrm>
          <a:prstGeom prst="rect">
            <a:avLst/>
          </a:prstGeom>
        </p:spPr>
        <p:txBody>
          <a:bodyPr wrap="square">
            <a:spAutoFit/>
          </a:bodyPr>
          <a:lstStyle/>
          <a:p>
            <a:r>
              <a:rPr lang="en-US" sz="2400" b="1" dirty="0"/>
              <a:t>Tennis magazine selected her as the greatest female tennis player for the years 1975 through 2005 and she is considered one of the best female tennis players of all time.</a:t>
            </a:r>
          </a:p>
        </p:txBody>
      </p:sp>
      <p:sp>
        <p:nvSpPr>
          <p:cNvPr id="7" name="Rectangle 6">
            <a:extLst>
              <a:ext uri="{FF2B5EF4-FFF2-40B4-BE49-F238E27FC236}">
                <a16:creationId xmlns:a16="http://schemas.microsoft.com/office/drawing/2014/main" id="{5E1BC64A-67B3-40FD-BB09-D450A2274FAF}"/>
              </a:ext>
            </a:extLst>
          </p:cNvPr>
          <p:cNvSpPr/>
          <p:nvPr/>
        </p:nvSpPr>
        <p:spPr>
          <a:xfrm>
            <a:off x="4789716" y="507224"/>
            <a:ext cx="3622222" cy="3785652"/>
          </a:xfrm>
          <a:prstGeom prst="rect">
            <a:avLst/>
          </a:prstGeom>
        </p:spPr>
        <p:txBody>
          <a:bodyPr wrap="square">
            <a:spAutoFit/>
          </a:bodyPr>
          <a:lstStyle/>
          <a:p>
            <a:r>
              <a:rPr lang="en-US" sz="2400" b="1" dirty="0"/>
              <a:t>She won 18 Grand Slam singles titles, 31 major women's doubles titles (an all-time record), and 10 major mixed doubles titles, combined marking the open-era record for the most number of Grand Slam titles won by one player, male or female.</a:t>
            </a:r>
          </a:p>
        </p:txBody>
      </p:sp>
    </p:spTree>
    <p:extLst>
      <p:ext uri="{BB962C8B-B14F-4D97-AF65-F5344CB8AC3E}">
        <p14:creationId xmlns:p14="http://schemas.microsoft.com/office/powerpoint/2010/main" val="3453423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3000">
        <p15:prstTrans prst="origami"/>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0"/>
                            </p:stCondLst>
                            <p:childTnLst>
                              <p:par>
                                <p:cTn id="13" presetID="17" presetClass="entr" presetSubtype="10" fill="hold" nodeType="afterEffect">
                                  <p:stCondLst>
                                    <p:cond delay="3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childTnLst>
                                </p:cTn>
                              </p:par>
                            </p:childTnLst>
                          </p:cTn>
                        </p:par>
                        <p:par>
                          <p:cTn id="17" fill="hold">
                            <p:stCondLst>
                              <p:cond delay="9000"/>
                            </p:stCondLst>
                            <p:childTnLst>
                              <p:par>
                                <p:cTn id="18" presetID="53" presetClass="entr" presetSubtype="16" fill="hold" grpId="0" nodeType="afterEffect">
                                  <p:stCondLst>
                                    <p:cond delay="300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par>
                          <p:cTn id="23" fill="hold">
                            <p:stCondLst>
                              <p:cond delay="13000"/>
                            </p:stCondLst>
                            <p:childTnLst>
                              <p:par>
                                <p:cTn id="24" presetID="9" presetClass="entr" presetSubtype="0" fill="hold" grpId="0" nodeType="afterEffect">
                                  <p:stCondLst>
                                    <p:cond delay="350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20121A-9C87-4CE0-840D-F3DBEA809AD7}"/>
              </a:ext>
            </a:extLst>
          </p:cNvPr>
          <p:cNvSpPr/>
          <p:nvPr/>
        </p:nvSpPr>
        <p:spPr>
          <a:xfrm>
            <a:off x="8544020" y="6022420"/>
            <a:ext cx="2650084" cy="707886"/>
          </a:xfrm>
          <a:prstGeom prst="rect">
            <a:avLst/>
          </a:prstGeom>
        </p:spPr>
        <p:txBody>
          <a:bodyPr wrap="none">
            <a:spAutoFit/>
          </a:bodyPr>
          <a:lstStyle/>
          <a:p>
            <a:r>
              <a:rPr lang="en-US" sz="4000" b="1" dirty="0">
                <a:solidFill>
                  <a:srgbClr val="7030A0"/>
                </a:solidFill>
              </a:rPr>
              <a:t>Jim Thorpe </a:t>
            </a:r>
          </a:p>
        </p:txBody>
      </p:sp>
      <p:pic>
        <p:nvPicPr>
          <p:cNvPr id="3" name="Picture 2">
            <a:extLst>
              <a:ext uri="{FF2B5EF4-FFF2-40B4-BE49-F238E27FC236}">
                <a16:creationId xmlns:a16="http://schemas.microsoft.com/office/drawing/2014/main" id="{0C0F36EB-BF5B-4B7B-8139-D04E40013551}"/>
              </a:ext>
            </a:extLst>
          </p:cNvPr>
          <p:cNvPicPr>
            <a:picLocks noChangeAspect="1"/>
          </p:cNvPicPr>
          <p:nvPr/>
        </p:nvPicPr>
        <p:blipFill>
          <a:blip r:embed="rId2"/>
          <a:stretch>
            <a:fillRect/>
          </a:stretch>
        </p:blipFill>
        <p:spPr>
          <a:xfrm>
            <a:off x="4592859" y="2372865"/>
            <a:ext cx="3402482" cy="3752738"/>
          </a:xfrm>
          <a:prstGeom prst="rect">
            <a:avLst/>
          </a:prstGeom>
        </p:spPr>
      </p:pic>
      <p:sp>
        <p:nvSpPr>
          <p:cNvPr id="4" name="Rectangle 3">
            <a:extLst>
              <a:ext uri="{FF2B5EF4-FFF2-40B4-BE49-F238E27FC236}">
                <a16:creationId xmlns:a16="http://schemas.microsoft.com/office/drawing/2014/main" id="{55F7694E-5F16-4AB8-B0EF-3F9D915E5AE7}"/>
              </a:ext>
            </a:extLst>
          </p:cNvPr>
          <p:cNvSpPr/>
          <p:nvPr/>
        </p:nvSpPr>
        <p:spPr>
          <a:xfrm>
            <a:off x="2719138" y="460207"/>
            <a:ext cx="5642810" cy="1938992"/>
          </a:xfrm>
          <a:prstGeom prst="rect">
            <a:avLst/>
          </a:prstGeom>
        </p:spPr>
        <p:txBody>
          <a:bodyPr wrap="square">
            <a:spAutoFit/>
          </a:bodyPr>
          <a:lstStyle/>
          <a:p>
            <a:r>
              <a:rPr lang="en-US" sz="2400" b="1" dirty="0">
                <a:solidFill>
                  <a:srgbClr val="FF0000"/>
                </a:solidFill>
              </a:rPr>
              <a:t>A member of the Sac and Fox Nation, he was voted "The Greatest Athlete of the First Half of the 20</a:t>
            </a:r>
            <a:r>
              <a:rPr lang="en-US" sz="2400" b="1" baseline="30000" dirty="0">
                <a:solidFill>
                  <a:srgbClr val="FF0000"/>
                </a:solidFill>
              </a:rPr>
              <a:t>th</a:t>
            </a:r>
            <a:r>
              <a:rPr lang="en-US" sz="2400" b="1" dirty="0">
                <a:solidFill>
                  <a:srgbClr val="FF0000"/>
                </a:solidFill>
              </a:rPr>
              <a:t> Century" by the Associated Press and became a charter member of the Pro Football Hall of Fame.</a:t>
            </a:r>
          </a:p>
        </p:txBody>
      </p:sp>
      <p:sp>
        <p:nvSpPr>
          <p:cNvPr id="7" name="Rectangle 6">
            <a:extLst>
              <a:ext uri="{FF2B5EF4-FFF2-40B4-BE49-F238E27FC236}">
                <a16:creationId xmlns:a16="http://schemas.microsoft.com/office/drawing/2014/main" id="{1A3C4217-4F7C-4925-B4CB-EBF2D12EC476}"/>
              </a:ext>
            </a:extLst>
          </p:cNvPr>
          <p:cNvSpPr/>
          <p:nvPr/>
        </p:nvSpPr>
        <p:spPr>
          <a:xfrm>
            <a:off x="8418346" y="759441"/>
            <a:ext cx="3657599" cy="5262979"/>
          </a:xfrm>
          <a:prstGeom prst="rect">
            <a:avLst/>
          </a:prstGeom>
        </p:spPr>
        <p:txBody>
          <a:bodyPr wrap="square">
            <a:spAutoFit/>
          </a:bodyPr>
          <a:lstStyle/>
          <a:p>
            <a:r>
              <a:rPr lang="en-US" sz="2400" b="1" dirty="0"/>
              <a:t>Played major-league baseball for six seasons, the 6-foor-1, 185-pounder was an Olympic champion in the pentathlon and decathlon and at one point the greatest American football player in history (played for the Canton Bulldogs during the 1915, 1916, 1917, 1919, and 1920 seasons, leading a team that many recognized as the best in the country.</a:t>
            </a:r>
          </a:p>
        </p:txBody>
      </p:sp>
      <p:sp>
        <p:nvSpPr>
          <p:cNvPr id="8" name="Rectangle 7">
            <a:extLst>
              <a:ext uri="{FF2B5EF4-FFF2-40B4-BE49-F238E27FC236}">
                <a16:creationId xmlns:a16="http://schemas.microsoft.com/office/drawing/2014/main" id="{9E9EC86F-4A87-4EA8-B73F-6F084FC8301B}"/>
              </a:ext>
            </a:extLst>
          </p:cNvPr>
          <p:cNvSpPr/>
          <p:nvPr/>
        </p:nvSpPr>
        <p:spPr>
          <a:xfrm>
            <a:off x="273269" y="2975432"/>
            <a:ext cx="4154905" cy="3416320"/>
          </a:xfrm>
          <a:prstGeom prst="rect">
            <a:avLst/>
          </a:prstGeom>
        </p:spPr>
        <p:txBody>
          <a:bodyPr wrap="square">
            <a:spAutoFit/>
          </a:bodyPr>
          <a:lstStyle/>
          <a:p>
            <a:r>
              <a:rPr lang="en-US" sz="2400" b="1" dirty="0"/>
              <a:t>Sir, you are the greatest athlete in the world," declared Sweden's King Gustav in 1912. After the Games, however, he was forced to return his medals and trophies when the Amateur Athletic Union discovered that he had played minor-league baseball.</a:t>
            </a:r>
          </a:p>
        </p:txBody>
      </p:sp>
      <p:pic>
        <p:nvPicPr>
          <p:cNvPr id="9" name="Picture 8">
            <a:extLst>
              <a:ext uri="{FF2B5EF4-FFF2-40B4-BE49-F238E27FC236}">
                <a16:creationId xmlns:a16="http://schemas.microsoft.com/office/drawing/2014/main" id="{589266D2-247E-4436-BAB4-66DB5944D284}"/>
              </a:ext>
            </a:extLst>
          </p:cNvPr>
          <p:cNvPicPr>
            <a:picLocks noChangeAspect="1"/>
          </p:cNvPicPr>
          <p:nvPr/>
        </p:nvPicPr>
        <p:blipFill>
          <a:blip r:embed="rId3"/>
          <a:stretch>
            <a:fillRect/>
          </a:stretch>
        </p:blipFill>
        <p:spPr>
          <a:xfrm>
            <a:off x="389322" y="466248"/>
            <a:ext cx="2329816" cy="2329816"/>
          </a:xfrm>
          <a:prstGeom prst="rect">
            <a:avLst/>
          </a:prstGeom>
        </p:spPr>
      </p:pic>
    </p:spTree>
    <p:extLst>
      <p:ext uri="{BB962C8B-B14F-4D97-AF65-F5344CB8AC3E}">
        <p14:creationId xmlns:p14="http://schemas.microsoft.com/office/powerpoint/2010/main" val="806978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7000">
        <p15:prstTrans prst="origami"/>
      </p:transition>
    </mc:Choice>
    <mc:Fallback xmlns="">
      <p:transition spd="slow"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6000"/>
                            </p:stCondLst>
                            <p:childTnLst>
                              <p:par>
                                <p:cTn id="22" presetID="9" presetClass="entr" presetSubtype="0" fill="hold" grpId="0" nodeType="afterEffect">
                                  <p:stCondLst>
                                    <p:cond delay="4000"/>
                                  </p:stCondLst>
                                  <p:iterate type="wd">
                                    <p:tmPct val="5000"/>
                                  </p:iterate>
                                  <p:childTnLst>
                                    <p:set>
                                      <p:cBhvr>
                                        <p:cTn id="23" dur="1" fill="hold">
                                          <p:stCondLst>
                                            <p:cond delay="0"/>
                                          </p:stCondLst>
                                        </p:cTn>
                                        <p:tgtEl>
                                          <p:spTgt spid="8"/>
                                        </p:tgtEl>
                                        <p:attrNameLst>
                                          <p:attrName>style.visibility</p:attrName>
                                        </p:attrNameLst>
                                      </p:cBhvr>
                                      <p:to>
                                        <p:strVal val="visible"/>
                                      </p:to>
                                    </p:set>
                                    <p:animEffect transition="in" filter="dissolve">
                                      <p:cBhvr>
                                        <p:cTn id="24" dur="1000"/>
                                        <p:tgtEl>
                                          <p:spTgt spid="8"/>
                                        </p:tgtEl>
                                      </p:cBhvr>
                                    </p:animEffect>
                                  </p:childTnLst>
                                </p:cTn>
                              </p:par>
                            </p:childTnLst>
                          </p:cTn>
                        </p:par>
                        <p:par>
                          <p:cTn id="25" fill="hold">
                            <p:stCondLst>
                              <p:cond delay="13250"/>
                            </p:stCondLst>
                            <p:childTnLst>
                              <p:par>
                                <p:cTn id="26" presetID="31" presetClass="entr" presetSubtype="0" fill="hold" grpId="0" nodeType="afterEffect">
                                  <p:stCondLst>
                                    <p:cond delay="400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18250"/>
                            </p:stCondLst>
                            <p:childTnLst>
                              <p:par>
                                <p:cTn id="33" presetID="3" presetClass="entr" presetSubtype="10" fill="hold" nodeType="afterEffect">
                                  <p:stCondLst>
                                    <p:cond delay="250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1000"/>
                                        <p:tgtEl>
                                          <p:spTgt spid="9"/>
                                        </p:tgtEl>
                                      </p:cBhvr>
                                    </p:animEffect>
                                  </p:childTnLst>
                                </p:cTn>
                              </p:par>
                            </p:childTnLst>
                          </p:cTn>
                        </p:par>
                        <p:par>
                          <p:cTn id="36" fill="hold">
                            <p:stCondLst>
                              <p:cond delay="21750"/>
                            </p:stCondLst>
                            <p:childTnLst>
                              <p:par>
                                <p:cTn id="37" presetID="2" presetClass="entr" presetSubtype="9" fill="hold" grpId="0" nodeType="afterEffect">
                                  <p:stCondLst>
                                    <p:cond delay="30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2000" fill="hold"/>
                                        <p:tgtEl>
                                          <p:spTgt spid="2"/>
                                        </p:tgtEl>
                                        <p:attrNameLst>
                                          <p:attrName>ppt_x</p:attrName>
                                        </p:attrNameLst>
                                      </p:cBhvr>
                                      <p:tavLst>
                                        <p:tav tm="0">
                                          <p:val>
                                            <p:strVal val="0-#ppt_w/2"/>
                                          </p:val>
                                        </p:tav>
                                        <p:tav tm="100000">
                                          <p:val>
                                            <p:strVal val="#ppt_x"/>
                                          </p:val>
                                        </p:tav>
                                      </p:tavLst>
                                    </p:anim>
                                    <p:anim calcmode="lin" valueType="num">
                                      <p:cBhvr additive="base">
                                        <p:cTn id="40"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CE21D-B95E-4609-8637-70BA6C875F2A}"/>
              </a:ext>
            </a:extLst>
          </p:cNvPr>
          <p:cNvSpPr/>
          <p:nvPr/>
        </p:nvSpPr>
        <p:spPr>
          <a:xfrm>
            <a:off x="528197" y="5079102"/>
            <a:ext cx="2801601" cy="646331"/>
          </a:xfrm>
          <a:prstGeom prst="rect">
            <a:avLst/>
          </a:prstGeom>
        </p:spPr>
        <p:txBody>
          <a:bodyPr wrap="none">
            <a:spAutoFit/>
          </a:bodyPr>
          <a:lstStyle/>
          <a:p>
            <a:r>
              <a:rPr lang="en-US" dirty="0"/>
              <a:t>) </a:t>
            </a:r>
            <a:r>
              <a:rPr lang="en-US" sz="3600" b="1" dirty="0"/>
              <a:t>Joe Montana</a:t>
            </a:r>
          </a:p>
        </p:txBody>
      </p:sp>
      <p:pic>
        <p:nvPicPr>
          <p:cNvPr id="3" name="Picture 2">
            <a:extLst>
              <a:ext uri="{FF2B5EF4-FFF2-40B4-BE49-F238E27FC236}">
                <a16:creationId xmlns:a16="http://schemas.microsoft.com/office/drawing/2014/main" id="{7538C36E-6CB9-48CD-AEC4-FD038280D57F}"/>
              </a:ext>
            </a:extLst>
          </p:cNvPr>
          <p:cNvPicPr>
            <a:picLocks noChangeAspect="1"/>
          </p:cNvPicPr>
          <p:nvPr/>
        </p:nvPicPr>
        <p:blipFill rotWithShape="1">
          <a:blip r:embed="rId2"/>
          <a:srcRect l="8909" r="14045" b="15596"/>
          <a:stretch/>
        </p:blipFill>
        <p:spPr>
          <a:xfrm>
            <a:off x="391887" y="328386"/>
            <a:ext cx="3074222" cy="4490357"/>
          </a:xfrm>
          <a:prstGeom prst="rect">
            <a:avLst/>
          </a:prstGeom>
        </p:spPr>
      </p:pic>
      <p:pic>
        <p:nvPicPr>
          <p:cNvPr id="5" name="Picture 4">
            <a:extLst>
              <a:ext uri="{FF2B5EF4-FFF2-40B4-BE49-F238E27FC236}">
                <a16:creationId xmlns:a16="http://schemas.microsoft.com/office/drawing/2014/main" id="{373035F5-72BE-4426-BA6D-38B66E669760}"/>
              </a:ext>
            </a:extLst>
          </p:cNvPr>
          <p:cNvPicPr>
            <a:picLocks noChangeAspect="1"/>
          </p:cNvPicPr>
          <p:nvPr/>
        </p:nvPicPr>
        <p:blipFill>
          <a:blip r:embed="rId3"/>
          <a:stretch>
            <a:fillRect/>
          </a:stretch>
        </p:blipFill>
        <p:spPr>
          <a:xfrm>
            <a:off x="8577087" y="435428"/>
            <a:ext cx="3223026" cy="4383315"/>
          </a:xfrm>
          <a:prstGeom prst="rect">
            <a:avLst/>
          </a:prstGeom>
        </p:spPr>
      </p:pic>
      <p:sp>
        <p:nvSpPr>
          <p:cNvPr id="6" name="Rectangle 5">
            <a:extLst>
              <a:ext uri="{FF2B5EF4-FFF2-40B4-BE49-F238E27FC236}">
                <a16:creationId xmlns:a16="http://schemas.microsoft.com/office/drawing/2014/main" id="{65F65C92-2D6E-4AAA-8086-356C11BE15C0}"/>
              </a:ext>
            </a:extLst>
          </p:cNvPr>
          <p:cNvSpPr/>
          <p:nvPr/>
        </p:nvSpPr>
        <p:spPr>
          <a:xfrm>
            <a:off x="3537242" y="351972"/>
            <a:ext cx="5117516" cy="1569660"/>
          </a:xfrm>
          <a:prstGeom prst="rect">
            <a:avLst/>
          </a:prstGeom>
        </p:spPr>
        <p:txBody>
          <a:bodyPr wrap="square">
            <a:spAutoFit/>
          </a:bodyPr>
          <a:lstStyle/>
          <a:p>
            <a:r>
              <a:rPr lang="en-US" sz="2400" b="1" dirty="0"/>
              <a:t>Nicknamed </a:t>
            </a:r>
            <a:r>
              <a:rPr lang="en-US" sz="2400" b="1" i="1" dirty="0"/>
              <a:t>Joe Cool </a:t>
            </a:r>
            <a:r>
              <a:rPr lang="en-US" sz="2400" b="1" dirty="0"/>
              <a:t>and </a:t>
            </a:r>
            <a:r>
              <a:rPr lang="en-US" sz="2400" b="1" i="1" dirty="0"/>
              <a:t>The Comeback Kid.  Considered by many experts to be the greatest quarterback in the history of NFL football.  </a:t>
            </a:r>
          </a:p>
        </p:txBody>
      </p:sp>
      <p:sp>
        <p:nvSpPr>
          <p:cNvPr id="7" name="Rectangle 6">
            <a:extLst>
              <a:ext uri="{FF2B5EF4-FFF2-40B4-BE49-F238E27FC236}">
                <a16:creationId xmlns:a16="http://schemas.microsoft.com/office/drawing/2014/main" id="{E769B9E3-8B8D-4F09-A081-89776CB3DD47}"/>
              </a:ext>
            </a:extLst>
          </p:cNvPr>
          <p:cNvSpPr/>
          <p:nvPr/>
        </p:nvSpPr>
        <p:spPr>
          <a:xfrm>
            <a:off x="3788231" y="2323379"/>
            <a:ext cx="4937662" cy="2677656"/>
          </a:xfrm>
          <a:prstGeom prst="rect">
            <a:avLst/>
          </a:prstGeom>
        </p:spPr>
        <p:txBody>
          <a:bodyPr wrap="square">
            <a:spAutoFit/>
          </a:bodyPr>
          <a:lstStyle/>
          <a:p>
            <a:r>
              <a:rPr lang="en-US" sz="2400" b="1" dirty="0"/>
              <a:t>Led the 49ers to victories in four Super Bowls, including consecutive wins in 1989 and 1990. earned a reputation as one of the top quarterbacks ever to play professional football, first rising to fame in the 1980s.</a:t>
            </a:r>
          </a:p>
        </p:txBody>
      </p:sp>
    </p:spTree>
    <p:extLst>
      <p:ext uri="{BB962C8B-B14F-4D97-AF65-F5344CB8AC3E}">
        <p14:creationId xmlns:p14="http://schemas.microsoft.com/office/powerpoint/2010/main" val="1559192331"/>
      </p:ext>
    </p:extLst>
  </p:cSld>
  <p:clrMapOvr>
    <a:masterClrMapping/>
  </p:clrMapOvr>
  <mc:AlternateContent xmlns:mc="http://schemas.openxmlformats.org/markup-compatibility/2006" xmlns:p14="http://schemas.microsoft.com/office/powerpoint/2010/main">
    <mc:Choice Requires="p14">
      <p:transition spd="slow" p14:dur="1200" advTm="23000">
        <p:dissolve/>
      </p:transition>
    </mc:Choice>
    <mc:Fallback xmlns="">
      <p:transition spd="slow" advTm="23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3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4500"/>
                            </p:stCondLst>
                            <p:childTnLst>
                              <p:par>
                                <p:cTn id="9" presetID="8" presetClass="entr" presetSubtype="16" fill="hold" grpId="0"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1000"/>
                                        <p:tgtEl>
                                          <p:spTgt spid="7"/>
                                        </p:tgtEl>
                                      </p:cBhvr>
                                    </p:animEffect>
                                  </p:childTnLst>
                                </p:cTn>
                              </p:par>
                            </p:childTnLst>
                          </p:cTn>
                        </p:par>
                        <p:par>
                          <p:cTn id="12" fill="hold">
                            <p:stCondLst>
                              <p:cond delay="8500"/>
                            </p:stCondLst>
                            <p:childTnLst>
                              <p:par>
                                <p:cTn id="13" presetID="42" presetClass="entr" presetSubtype="0" fill="hold" nodeType="afterEffect">
                                  <p:stCondLst>
                                    <p:cond delay="3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2500"/>
                            </p:stCondLst>
                            <p:childTnLst>
                              <p:par>
                                <p:cTn id="19" presetID="2" presetClass="entr" presetSubtype="2" fill="hold" grpId="0" nodeType="afterEffect">
                                  <p:stCondLst>
                                    <p:cond delay="30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0FA26-01F7-4377-A6E7-0763AD64C0E2}"/>
              </a:ext>
            </a:extLst>
          </p:cNvPr>
          <p:cNvSpPr/>
          <p:nvPr/>
        </p:nvSpPr>
        <p:spPr>
          <a:xfrm>
            <a:off x="4678989" y="2299202"/>
            <a:ext cx="3398687" cy="646331"/>
          </a:xfrm>
          <a:prstGeom prst="rect">
            <a:avLst/>
          </a:prstGeom>
        </p:spPr>
        <p:txBody>
          <a:bodyPr wrap="none">
            <a:spAutoFit/>
          </a:bodyPr>
          <a:lstStyle/>
          <a:p>
            <a:r>
              <a:rPr lang="en-US" sz="3600" b="1" dirty="0">
                <a:solidFill>
                  <a:srgbClr val="7030A0"/>
                </a:solidFill>
              </a:rPr>
              <a:t>Nadia Comaneci </a:t>
            </a:r>
          </a:p>
        </p:txBody>
      </p:sp>
      <p:pic>
        <p:nvPicPr>
          <p:cNvPr id="3" name="Picture 2">
            <a:extLst>
              <a:ext uri="{FF2B5EF4-FFF2-40B4-BE49-F238E27FC236}">
                <a16:creationId xmlns:a16="http://schemas.microsoft.com/office/drawing/2014/main" id="{C2140A5C-F159-45E6-81AB-BDB835B7F74B}"/>
              </a:ext>
            </a:extLst>
          </p:cNvPr>
          <p:cNvPicPr>
            <a:picLocks noChangeAspect="1"/>
          </p:cNvPicPr>
          <p:nvPr/>
        </p:nvPicPr>
        <p:blipFill rotWithShape="1">
          <a:blip r:embed="rId2"/>
          <a:srcRect l="5278" r="11225" b="32905"/>
          <a:stretch/>
        </p:blipFill>
        <p:spPr>
          <a:xfrm>
            <a:off x="9144000" y="361012"/>
            <a:ext cx="2550695" cy="3080272"/>
          </a:xfrm>
          <a:prstGeom prst="rect">
            <a:avLst/>
          </a:prstGeom>
        </p:spPr>
      </p:pic>
      <p:pic>
        <p:nvPicPr>
          <p:cNvPr id="4" name="Picture 3">
            <a:extLst>
              <a:ext uri="{FF2B5EF4-FFF2-40B4-BE49-F238E27FC236}">
                <a16:creationId xmlns:a16="http://schemas.microsoft.com/office/drawing/2014/main" id="{4362EF69-C5E5-4EB6-9B2A-7F87832DFCFF}"/>
              </a:ext>
            </a:extLst>
          </p:cNvPr>
          <p:cNvPicPr>
            <a:picLocks noChangeAspect="1"/>
          </p:cNvPicPr>
          <p:nvPr/>
        </p:nvPicPr>
        <p:blipFill rotWithShape="1">
          <a:blip r:embed="rId3"/>
          <a:srcRect b="10858"/>
          <a:stretch/>
        </p:blipFill>
        <p:spPr>
          <a:xfrm>
            <a:off x="315994" y="429285"/>
            <a:ext cx="3928061" cy="2478783"/>
          </a:xfrm>
          <a:prstGeom prst="rect">
            <a:avLst/>
          </a:prstGeom>
        </p:spPr>
      </p:pic>
      <p:pic>
        <p:nvPicPr>
          <p:cNvPr id="5" name="Picture 4">
            <a:extLst>
              <a:ext uri="{FF2B5EF4-FFF2-40B4-BE49-F238E27FC236}">
                <a16:creationId xmlns:a16="http://schemas.microsoft.com/office/drawing/2014/main" id="{1D608C5A-8032-47C8-BA45-CFCA046509C1}"/>
              </a:ext>
            </a:extLst>
          </p:cNvPr>
          <p:cNvPicPr>
            <a:picLocks noChangeAspect="1"/>
          </p:cNvPicPr>
          <p:nvPr/>
        </p:nvPicPr>
        <p:blipFill rotWithShape="1">
          <a:blip r:embed="rId4"/>
          <a:srcRect l="17827" r="17820" b="2903"/>
          <a:stretch/>
        </p:blipFill>
        <p:spPr>
          <a:xfrm>
            <a:off x="315993" y="3019926"/>
            <a:ext cx="2355017" cy="3553301"/>
          </a:xfrm>
          <a:prstGeom prst="rect">
            <a:avLst/>
          </a:prstGeom>
        </p:spPr>
      </p:pic>
      <p:sp>
        <p:nvSpPr>
          <p:cNvPr id="6" name="Rectangle 5">
            <a:extLst>
              <a:ext uri="{FF2B5EF4-FFF2-40B4-BE49-F238E27FC236}">
                <a16:creationId xmlns:a16="http://schemas.microsoft.com/office/drawing/2014/main" id="{B998924E-64C0-4AA4-A33D-795473ADAD6E}"/>
              </a:ext>
            </a:extLst>
          </p:cNvPr>
          <p:cNvSpPr/>
          <p:nvPr/>
        </p:nvSpPr>
        <p:spPr>
          <a:xfrm>
            <a:off x="5000927" y="345558"/>
            <a:ext cx="3810676" cy="1384995"/>
          </a:xfrm>
          <a:prstGeom prst="rect">
            <a:avLst/>
          </a:prstGeom>
        </p:spPr>
        <p:txBody>
          <a:bodyPr wrap="square">
            <a:spAutoFit/>
          </a:bodyPr>
          <a:lstStyle/>
          <a:p>
            <a:r>
              <a:rPr lang="en-US" sz="2800" b="1" dirty="0">
                <a:solidFill>
                  <a:srgbClr val="FF0000"/>
                </a:solidFill>
              </a:rPr>
              <a:t>A five-time Olympic </a:t>
            </a:r>
            <a:r>
              <a:rPr lang="en-US" sz="2800" b="1" dirty="0">
                <a:solidFill>
                  <a:schemeClr val="accent4">
                    <a:lumMod val="75000"/>
                  </a:schemeClr>
                </a:solidFill>
              </a:rPr>
              <a:t>gold</a:t>
            </a:r>
            <a:r>
              <a:rPr lang="en-US" sz="2800" b="1" dirty="0">
                <a:solidFill>
                  <a:srgbClr val="FF0000"/>
                </a:solidFill>
              </a:rPr>
              <a:t> medalist, all in individual events.</a:t>
            </a:r>
          </a:p>
        </p:txBody>
      </p:sp>
      <p:sp>
        <p:nvSpPr>
          <p:cNvPr id="7" name="Rectangle 6">
            <a:extLst>
              <a:ext uri="{FF2B5EF4-FFF2-40B4-BE49-F238E27FC236}">
                <a16:creationId xmlns:a16="http://schemas.microsoft.com/office/drawing/2014/main" id="{2C859071-5B28-4046-B495-9157598E9951}"/>
              </a:ext>
            </a:extLst>
          </p:cNvPr>
          <p:cNvSpPr/>
          <p:nvPr/>
        </p:nvSpPr>
        <p:spPr>
          <a:xfrm>
            <a:off x="2763047" y="3630743"/>
            <a:ext cx="5034529" cy="2677656"/>
          </a:xfrm>
          <a:prstGeom prst="rect">
            <a:avLst/>
          </a:prstGeom>
        </p:spPr>
        <p:txBody>
          <a:bodyPr wrap="square">
            <a:spAutoFit/>
          </a:bodyPr>
          <a:lstStyle/>
          <a:p>
            <a:r>
              <a:rPr lang="en-US" sz="2800" b="1" dirty="0"/>
              <a:t>First gymnast to be awarded a perfect score of 10.0 at the Olympic Games(1976), and then, at the same Games, she received six more perfect 10s </a:t>
            </a:r>
            <a:r>
              <a:rPr lang="en-US" sz="2800" b="1" dirty="0" err="1"/>
              <a:t>en</a:t>
            </a:r>
            <a:r>
              <a:rPr lang="en-US" sz="2800" b="1" dirty="0"/>
              <a:t> route to winning three gold medals.</a:t>
            </a:r>
          </a:p>
        </p:txBody>
      </p:sp>
      <p:pic>
        <p:nvPicPr>
          <p:cNvPr id="8" name="Picture 7">
            <a:extLst>
              <a:ext uri="{FF2B5EF4-FFF2-40B4-BE49-F238E27FC236}">
                <a16:creationId xmlns:a16="http://schemas.microsoft.com/office/drawing/2014/main" id="{F1FFD806-E8B1-4F08-ABD8-CACA89F0DC1C}"/>
              </a:ext>
            </a:extLst>
          </p:cNvPr>
          <p:cNvPicPr>
            <a:picLocks noChangeAspect="1"/>
          </p:cNvPicPr>
          <p:nvPr/>
        </p:nvPicPr>
        <p:blipFill rotWithShape="1">
          <a:blip r:embed="rId5"/>
          <a:srcRect r="8245" b="6970"/>
          <a:stretch/>
        </p:blipFill>
        <p:spPr>
          <a:xfrm>
            <a:off x="7889613" y="3649486"/>
            <a:ext cx="3923875" cy="2658913"/>
          </a:xfrm>
          <a:prstGeom prst="rect">
            <a:avLst/>
          </a:prstGeom>
        </p:spPr>
      </p:pic>
    </p:spTree>
    <p:extLst>
      <p:ext uri="{BB962C8B-B14F-4D97-AF65-F5344CB8AC3E}">
        <p14:creationId xmlns:p14="http://schemas.microsoft.com/office/powerpoint/2010/main" val="988507548"/>
      </p:ext>
    </p:extLst>
  </p:cSld>
  <p:clrMapOvr>
    <a:masterClrMapping/>
  </p:clrMapOvr>
  <mc:AlternateContent xmlns:mc="http://schemas.openxmlformats.org/markup-compatibility/2006" xmlns:p14="http://schemas.microsoft.com/office/powerpoint/2010/main">
    <mc:Choice Requires="p14">
      <p:transition spd="slow" p14:dur="1500" advTm="25000">
        <p:checker/>
      </p:transition>
    </mc:Choice>
    <mc:Fallback xmlns="">
      <p:transition spd="slow" advTm="2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4000"/>
                            </p:stCondLst>
                            <p:childTnLst>
                              <p:par>
                                <p:cTn id="12" presetID="18" presetClass="entr" presetSubtype="12" fill="hold" nodeType="after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1000"/>
                                        <p:tgtEl>
                                          <p:spTgt spid="4"/>
                                        </p:tgtEl>
                                      </p:cBhvr>
                                    </p:animEffect>
                                  </p:childTnLst>
                                </p:cTn>
                              </p:par>
                            </p:childTnLst>
                          </p:cTn>
                        </p:par>
                        <p:par>
                          <p:cTn id="15" fill="hold">
                            <p:stCondLst>
                              <p:cond delay="8000"/>
                            </p:stCondLst>
                            <p:childTnLst>
                              <p:par>
                                <p:cTn id="16" presetID="3" presetClass="entr" presetSubtype="10" fill="hold" grpId="0" nodeType="afterEffect">
                                  <p:stCondLst>
                                    <p:cond delay="200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1000"/>
                                        <p:tgtEl>
                                          <p:spTgt spid="7"/>
                                        </p:tgtEl>
                                      </p:cBhvr>
                                    </p:animEffect>
                                  </p:childTnLst>
                                </p:cTn>
                              </p:par>
                            </p:childTnLst>
                          </p:cTn>
                        </p:par>
                        <p:par>
                          <p:cTn id="19" fill="hold">
                            <p:stCondLst>
                              <p:cond delay="11000"/>
                            </p:stCondLst>
                            <p:childTnLst>
                              <p:par>
                                <p:cTn id="20" presetID="2" presetClass="entr" presetSubtype="9" fill="hold" nodeType="afterEffect">
                                  <p:stCondLst>
                                    <p:cond delay="4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16000"/>
                            </p:stCondLst>
                            <p:childTnLst>
                              <p:par>
                                <p:cTn id="25" presetID="21" presetClass="entr" presetSubtype="1" fill="hold" nodeType="afterEffect">
                                  <p:stCondLst>
                                    <p:cond delay="200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1000"/>
                                        <p:tgtEl>
                                          <p:spTgt spid="5"/>
                                        </p:tgtEl>
                                      </p:cBhvr>
                                    </p:animEffect>
                                  </p:childTnLst>
                                </p:cTn>
                              </p:par>
                            </p:childTnLst>
                          </p:cTn>
                        </p:par>
                        <p:par>
                          <p:cTn id="28" fill="hold">
                            <p:stCondLst>
                              <p:cond delay="19000"/>
                            </p:stCondLst>
                            <p:childTnLst>
                              <p:par>
                                <p:cTn id="29" presetID="42" presetClass="entr" presetSubtype="0" fill="hold" grpId="0" nodeType="afterEffect">
                                  <p:stCondLst>
                                    <p:cond delay="2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F24CDA-F0C3-464E-B4C0-CE1DD5EAFDAD}"/>
              </a:ext>
            </a:extLst>
          </p:cNvPr>
          <p:cNvSpPr/>
          <p:nvPr/>
        </p:nvSpPr>
        <p:spPr>
          <a:xfrm>
            <a:off x="8783151" y="3892242"/>
            <a:ext cx="2434384" cy="707886"/>
          </a:xfrm>
          <a:prstGeom prst="rect">
            <a:avLst/>
          </a:prstGeom>
        </p:spPr>
        <p:txBody>
          <a:bodyPr wrap="none">
            <a:spAutoFit/>
          </a:bodyPr>
          <a:lstStyle/>
          <a:p>
            <a:r>
              <a:rPr lang="en-US" sz="4000" b="1" dirty="0"/>
              <a:t>Carl Lewis </a:t>
            </a:r>
          </a:p>
        </p:txBody>
      </p:sp>
      <p:pic>
        <p:nvPicPr>
          <p:cNvPr id="3" name="Picture 2">
            <a:extLst>
              <a:ext uri="{FF2B5EF4-FFF2-40B4-BE49-F238E27FC236}">
                <a16:creationId xmlns:a16="http://schemas.microsoft.com/office/drawing/2014/main" id="{2DE4A867-5CDC-4E44-8932-93F625F21F8D}"/>
              </a:ext>
            </a:extLst>
          </p:cNvPr>
          <p:cNvPicPr>
            <a:picLocks noChangeAspect="1"/>
          </p:cNvPicPr>
          <p:nvPr/>
        </p:nvPicPr>
        <p:blipFill rotWithShape="1">
          <a:blip r:embed="rId2"/>
          <a:srcRect l="32499" r="19430"/>
          <a:stretch/>
        </p:blipFill>
        <p:spPr>
          <a:xfrm>
            <a:off x="624114" y="665162"/>
            <a:ext cx="3744686" cy="4378079"/>
          </a:xfrm>
          <a:prstGeom prst="rect">
            <a:avLst/>
          </a:prstGeom>
        </p:spPr>
      </p:pic>
      <p:pic>
        <p:nvPicPr>
          <p:cNvPr id="4" name="Picture 3">
            <a:extLst>
              <a:ext uri="{FF2B5EF4-FFF2-40B4-BE49-F238E27FC236}">
                <a16:creationId xmlns:a16="http://schemas.microsoft.com/office/drawing/2014/main" id="{B60C09FD-E25C-45E1-A0E6-F493885F6CFE}"/>
              </a:ext>
            </a:extLst>
          </p:cNvPr>
          <p:cNvPicPr>
            <a:picLocks noChangeAspect="1"/>
          </p:cNvPicPr>
          <p:nvPr/>
        </p:nvPicPr>
        <p:blipFill rotWithShape="1">
          <a:blip r:embed="rId3"/>
          <a:srcRect l="10641" r="12316"/>
          <a:stretch/>
        </p:blipFill>
        <p:spPr>
          <a:xfrm>
            <a:off x="4651828" y="700302"/>
            <a:ext cx="3556000" cy="3457202"/>
          </a:xfrm>
          <a:prstGeom prst="rect">
            <a:avLst/>
          </a:prstGeom>
        </p:spPr>
      </p:pic>
      <p:pic>
        <p:nvPicPr>
          <p:cNvPr id="5" name="Picture 4">
            <a:extLst>
              <a:ext uri="{FF2B5EF4-FFF2-40B4-BE49-F238E27FC236}">
                <a16:creationId xmlns:a16="http://schemas.microsoft.com/office/drawing/2014/main" id="{9B52F7D9-EF53-4640-9458-0E95EC9F21C7}"/>
              </a:ext>
            </a:extLst>
          </p:cNvPr>
          <p:cNvPicPr>
            <a:picLocks noChangeAspect="1"/>
          </p:cNvPicPr>
          <p:nvPr/>
        </p:nvPicPr>
        <p:blipFill rotWithShape="1">
          <a:blip r:embed="rId4"/>
          <a:srcRect l="10614" r="14488" b="7505"/>
          <a:stretch/>
        </p:blipFill>
        <p:spPr>
          <a:xfrm>
            <a:off x="8352971" y="700302"/>
            <a:ext cx="3556000" cy="2512019"/>
          </a:xfrm>
          <a:prstGeom prst="rect">
            <a:avLst/>
          </a:prstGeom>
        </p:spPr>
      </p:pic>
      <p:sp>
        <p:nvSpPr>
          <p:cNvPr id="6" name="Rectangle 5">
            <a:extLst>
              <a:ext uri="{FF2B5EF4-FFF2-40B4-BE49-F238E27FC236}">
                <a16:creationId xmlns:a16="http://schemas.microsoft.com/office/drawing/2014/main" id="{B51BFFB7-9162-42C7-8F83-79EB6128BB62}"/>
              </a:ext>
            </a:extLst>
          </p:cNvPr>
          <p:cNvSpPr/>
          <p:nvPr/>
        </p:nvSpPr>
        <p:spPr>
          <a:xfrm>
            <a:off x="616857" y="5209517"/>
            <a:ext cx="11625942" cy="1200329"/>
          </a:xfrm>
          <a:prstGeom prst="rect">
            <a:avLst/>
          </a:prstGeom>
        </p:spPr>
        <p:txBody>
          <a:bodyPr wrap="square">
            <a:spAutoFit/>
          </a:bodyPr>
          <a:lstStyle/>
          <a:p>
            <a:r>
              <a:rPr lang="en-US" sz="2400" b="1" dirty="0"/>
              <a:t>American former track and field athlete who won nine Olympic gold medals in four Olympics (2 in the 100 m, 1 in the 200m, 2 in the 4x100m, and 4 in the long jump), one silver medal, and 10 World Championships medals, including eight gold.</a:t>
            </a:r>
          </a:p>
        </p:txBody>
      </p:sp>
      <p:sp>
        <p:nvSpPr>
          <p:cNvPr id="7" name="Rectangle 6">
            <a:extLst>
              <a:ext uri="{FF2B5EF4-FFF2-40B4-BE49-F238E27FC236}">
                <a16:creationId xmlns:a16="http://schemas.microsoft.com/office/drawing/2014/main" id="{DB8E40A6-0561-4CCA-A9FC-AF2710CA78B2}"/>
              </a:ext>
            </a:extLst>
          </p:cNvPr>
          <p:cNvSpPr/>
          <p:nvPr/>
        </p:nvSpPr>
        <p:spPr>
          <a:xfrm>
            <a:off x="4318000" y="3357469"/>
            <a:ext cx="3556000" cy="369332"/>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2518865582"/>
      </p:ext>
    </p:extLst>
  </p:cSld>
  <p:clrMapOvr>
    <a:masterClrMapping/>
  </p:clrMapOvr>
  <mc:AlternateContent xmlns:mc="http://schemas.openxmlformats.org/markup-compatibility/2006" xmlns:p14="http://schemas.microsoft.com/office/powerpoint/2010/main">
    <mc:Choice Requires="p14">
      <p:transition spd="slow" p14:dur="1250" advTm="23000">
        <p:blinds dir="vert"/>
      </p:transition>
    </mc:Choice>
    <mc:Fallback xmlns="">
      <p:transition spd="slow" advTm="2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4000"/>
                            </p:stCondLst>
                            <p:childTnLst>
                              <p:par>
                                <p:cTn id="11" presetID="2" presetClass="entr" presetSubtype="4" fill="hold" nodeType="afterEffect">
                                  <p:stCondLst>
                                    <p:cond delay="3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8000"/>
                            </p:stCondLst>
                            <p:childTnLst>
                              <p:par>
                                <p:cTn id="16" presetID="6" presetClass="entr" presetSubtype="16" fill="hold" nodeType="afterEffect">
                                  <p:stCondLst>
                                    <p:cond delay="300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1000"/>
                                        <p:tgtEl>
                                          <p:spTgt spid="3"/>
                                        </p:tgtEl>
                                      </p:cBhvr>
                                    </p:animEffect>
                                  </p:childTnLst>
                                </p:cTn>
                              </p:par>
                            </p:childTnLst>
                          </p:cTn>
                        </p:par>
                        <p:par>
                          <p:cTn id="19" fill="hold">
                            <p:stCondLst>
                              <p:cond delay="12000"/>
                            </p:stCondLst>
                            <p:childTnLst>
                              <p:par>
                                <p:cTn id="20" presetID="42" presetClass="entr" presetSubtype="0" fill="hold" grpId="0" nodeType="afterEffect">
                                  <p:stCondLst>
                                    <p:cond delay="30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B2A72-5702-4C1C-826A-1B389299BB2B}"/>
              </a:ext>
            </a:extLst>
          </p:cNvPr>
          <p:cNvSpPr/>
          <p:nvPr/>
        </p:nvSpPr>
        <p:spPr>
          <a:xfrm>
            <a:off x="8277998" y="5215549"/>
            <a:ext cx="3546292" cy="707886"/>
          </a:xfrm>
          <a:prstGeom prst="rect">
            <a:avLst/>
          </a:prstGeom>
        </p:spPr>
        <p:txBody>
          <a:bodyPr wrap="none">
            <a:spAutoFit/>
          </a:bodyPr>
          <a:lstStyle/>
          <a:p>
            <a:r>
              <a:rPr lang="en-US" sz="4000" b="1" dirty="0">
                <a:solidFill>
                  <a:srgbClr val="FF0000"/>
                </a:solidFill>
              </a:rPr>
              <a:t>Michael Jordan </a:t>
            </a:r>
          </a:p>
        </p:txBody>
      </p:sp>
      <p:pic>
        <p:nvPicPr>
          <p:cNvPr id="3" name="Picture 2">
            <a:extLst>
              <a:ext uri="{FF2B5EF4-FFF2-40B4-BE49-F238E27FC236}">
                <a16:creationId xmlns:a16="http://schemas.microsoft.com/office/drawing/2014/main" id="{2742D8EF-F974-4340-B2C1-FC8EE0CC6778}"/>
              </a:ext>
            </a:extLst>
          </p:cNvPr>
          <p:cNvPicPr>
            <a:picLocks noChangeAspect="1"/>
          </p:cNvPicPr>
          <p:nvPr/>
        </p:nvPicPr>
        <p:blipFill rotWithShape="1">
          <a:blip r:embed="rId2"/>
          <a:srcRect l="9788" r="12752" b="14529"/>
          <a:stretch/>
        </p:blipFill>
        <p:spPr>
          <a:xfrm>
            <a:off x="8360230" y="444046"/>
            <a:ext cx="3381828" cy="4664450"/>
          </a:xfrm>
          <a:prstGeom prst="rect">
            <a:avLst/>
          </a:prstGeom>
        </p:spPr>
      </p:pic>
      <p:pic>
        <p:nvPicPr>
          <p:cNvPr id="4" name="Picture 3">
            <a:extLst>
              <a:ext uri="{FF2B5EF4-FFF2-40B4-BE49-F238E27FC236}">
                <a16:creationId xmlns:a16="http://schemas.microsoft.com/office/drawing/2014/main" id="{ED244E84-0658-4AD9-AC84-86C0B25D3BC7}"/>
              </a:ext>
            </a:extLst>
          </p:cNvPr>
          <p:cNvPicPr>
            <a:picLocks noChangeAspect="1"/>
          </p:cNvPicPr>
          <p:nvPr/>
        </p:nvPicPr>
        <p:blipFill rotWithShape="1">
          <a:blip r:embed="rId3"/>
          <a:srcRect l="11194" r="17919" b="969"/>
          <a:stretch/>
        </p:blipFill>
        <p:spPr>
          <a:xfrm>
            <a:off x="449941" y="444045"/>
            <a:ext cx="4954929" cy="4771503"/>
          </a:xfrm>
          <a:prstGeom prst="rect">
            <a:avLst/>
          </a:prstGeom>
        </p:spPr>
      </p:pic>
      <p:pic>
        <p:nvPicPr>
          <p:cNvPr id="5" name="Picture 4">
            <a:extLst>
              <a:ext uri="{FF2B5EF4-FFF2-40B4-BE49-F238E27FC236}">
                <a16:creationId xmlns:a16="http://schemas.microsoft.com/office/drawing/2014/main" id="{5AD3040F-8E9C-49FB-9A63-AFA8A7C2EDB9}"/>
              </a:ext>
            </a:extLst>
          </p:cNvPr>
          <p:cNvPicPr>
            <a:picLocks noChangeAspect="1"/>
          </p:cNvPicPr>
          <p:nvPr/>
        </p:nvPicPr>
        <p:blipFill>
          <a:blip r:embed="rId4"/>
          <a:stretch>
            <a:fillRect/>
          </a:stretch>
        </p:blipFill>
        <p:spPr>
          <a:xfrm>
            <a:off x="449940" y="3044480"/>
            <a:ext cx="3207659" cy="2126817"/>
          </a:xfrm>
          <a:prstGeom prst="rect">
            <a:avLst/>
          </a:prstGeom>
        </p:spPr>
      </p:pic>
      <p:sp>
        <p:nvSpPr>
          <p:cNvPr id="7" name="Rectangle 6">
            <a:extLst>
              <a:ext uri="{FF2B5EF4-FFF2-40B4-BE49-F238E27FC236}">
                <a16:creationId xmlns:a16="http://schemas.microsoft.com/office/drawing/2014/main" id="{59A6F665-8E51-4BB9-89FF-C59B3784300C}"/>
              </a:ext>
            </a:extLst>
          </p:cNvPr>
          <p:cNvSpPr/>
          <p:nvPr/>
        </p:nvSpPr>
        <p:spPr>
          <a:xfrm>
            <a:off x="449940" y="5569492"/>
            <a:ext cx="7295843" cy="830997"/>
          </a:xfrm>
          <a:prstGeom prst="rect">
            <a:avLst/>
          </a:prstGeom>
        </p:spPr>
        <p:txBody>
          <a:bodyPr wrap="none">
            <a:spAutoFit/>
          </a:bodyPr>
          <a:lstStyle/>
          <a:p>
            <a:r>
              <a:rPr lang="en-US" sz="2400" b="1" dirty="0"/>
              <a:t>Won six titles with the Chicago Bulls.</a:t>
            </a:r>
          </a:p>
          <a:p>
            <a:r>
              <a:rPr lang="en-US" sz="2400" b="1" dirty="0"/>
              <a:t>Regarded by many as the NBA's greatest all-time player.</a:t>
            </a:r>
          </a:p>
        </p:txBody>
      </p:sp>
      <p:sp>
        <p:nvSpPr>
          <p:cNvPr id="9" name="Rectangle 8">
            <a:extLst>
              <a:ext uri="{FF2B5EF4-FFF2-40B4-BE49-F238E27FC236}">
                <a16:creationId xmlns:a16="http://schemas.microsoft.com/office/drawing/2014/main" id="{E981BE92-D8A3-447E-A92D-C7565947EBB2}"/>
              </a:ext>
            </a:extLst>
          </p:cNvPr>
          <p:cNvSpPr/>
          <p:nvPr/>
        </p:nvSpPr>
        <p:spPr>
          <a:xfrm>
            <a:off x="5567930" y="322237"/>
            <a:ext cx="2792299" cy="3785652"/>
          </a:xfrm>
          <a:prstGeom prst="rect">
            <a:avLst/>
          </a:prstGeom>
        </p:spPr>
        <p:txBody>
          <a:bodyPr wrap="square">
            <a:spAutoFit/>
          </a:bodyPr>
          <a:lstStyle/>
          <a:p>
            <a:r>
              <a:rPr lang="en-US" sz="2400" b="1" dirty="0"/>
              <a:t>Hit the game-winning shot in the 1982 NCAA national title game.  In addition to basketball, he played minor league baseball and was a much better than average golfer.</a:t>
            </a:r>
          </a:p>
        </p:txBody>
      </p:sp>
    </p:spTree>
    <p:extLst>
      <p:ext uri="{BB962C8B-B14F-4D97-AF65-F5344CB8AC3E}">
        <p14:creationId xmlns:p14="http://schemas.microsoft.com/office/powerpoint/2010/main" val="301160017"/>
      </p:ext>
    </p:extLst>
  </p:cSld>
  <p:clrMapOvr>
    <a:masterClrMapping/>
  </p:clrMapOvr>
  <p:transition spd="slow" advTm="23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4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5500"/>
                            </p:stCondLst>
                            <p:childTnLst>
                              <p:par>
                                <p:cTn id="22" presetID="31" presetClass="entr" presetSubtype="0" fill="hold" grpId="0" nodeType="afterEffect">
                                  <p:stCondLst>
                                    <p:cond delay="40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10500"/>
                            </p:stCondLst>
                            <p:childTnLst>
                              <p:par>
                                <p:cTn id="29" presetID="2" presetClass="entr" presetSubtype="3" fill="hold" nodeType="afterEffect">
                                  <p:stCondLst>
                                    <p:cond delay="30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4500"/>
                            </p:stCondLst>
                            <p:childTnLst>
                              <p:par>
                                <p:cTn id="34" presetID="20" presetClass="entr" presetSubtype="0" fill="hold" nodeType="afterEffect">
                                  <p:stCondLst>
                                    <p:cond delay="3000"/>
                                  </p:stCondLst>
                                  <p:childTnLst>
                                    <p:set>
                                      <p:cBhvr>
                                        <p:cTn id="35" dur="1" fill="hold">
                                          <p:stCondLst>
                                            <p:cond delay="0"/>
                                          </p:stCondLst>
                                        </p:cTn>
                                        <p:tgtEl>
                                          <p:spTgt spid="3"/>
                                        </p:tgtEl>
                                        <p:attrNameLst>
                                          <p:attrName>style.visibility</p:attrName>
                                        </p:attrNameLst>
                                      </p:cBhvr>
                                      <p:to>
                                        <p:strVal val="visible"/>
                                      </p:to>
                                    </p:set>
                                    <p:animEffect transition="in" filter="wedge">
                                      <p:cBhvr>
                                        <p:cTn id="36" dur="1000"/>
                                        <p:tgtEl>
                                          <p:spTgt spid="3"/>
                                        </p:tgtEl>
                                      </p:cBhvr>
                                    </p:animEffect>
                                  </p:childTnLst>
                                </p:cTn>
                              </p:par>
                            </p:childTnLst>
                          </p:cTn>
                        </p:par>
                        <p:par>
                          <p:cTn id="37" fill="hold">
                            <p:stCondLst>
                              <p:cond delay="18500"/>
                            </p:stCondLst>
                            <p:childTnLst>
                              <p:par>
                                <p:cTn id="38" presetID="6" presetClass="entr" presetSubtype="16" fill="hold" nodeType="afterEffect">
                                  <p:stCondLst>
                                    <p:cond delay="300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circle(in)">
                                      <p:cBhvr>
                                        <p:cTn id="4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0ADC0C-958D-4F9E-A858-B39B580CDFBD}"/>
              </a:ext>
            </a:extLst>
          </p:cNvPr>
          <p:cNvSpPr/>
          <p:nvPr/>
        </p:nvSpPr>
        <p:spPr>
          <a:xfrm>
            <a:off x="619240" y="4136571"/>
            <a:ext cx="2507418" cy="707886"/>
          </a:xfrm>
          <a:prstGeom prst="rect">
            <a:avLst/>
          </a:prstGeom>
        </p:spPr>
        <p:txBody>
          <a:bodyPr wrap="none">
            <a:spAutoFit/>
          </a:bodyPr>
          <a:lstStyle/>
          <a:p>
            <a:r>
              <a:rPr lang="en-US" sz="4000" b="1" dirty="0">
                <a:solidFill>
                  <a:srgbClr val="7030A0"/>
                </a:solidFill>
              </a:rPr>
              <a:t>Babe Ruth </a:t>
            </a:r>
          </a:p>
        </p:txBody>
      </p:sp>
      <p:pic>
        <p:nvPicPr>
          <p:cNvPr id="3" name="Picture 2">
            <a:extLst>
              <a:ext uri="{FF2B5EF4-FFF2-40B4-BE49-F238E27FC236}">
                <a16:creationId xmlns:a16="http://schemas.microsoft.com/office/drawing/2014/main" id="{C33792E3-FBA9-45C2-A0D4-1D50DD372FDA}"/>
              </a:ext>
            </a:extLst>
          </p:cNvPr>
          <p:cNvPicPr>
            <a:picLocks noChangeAspect="1"/>
          </p:cNvPicPr>
          <p:nvPr/>
        </p:nvPicPr>
        <p:blipFill>
          <a:blip r:embed="rId2"/>
          <a:stretch>
            <a:fillRect/>
          </a:stretch>
        </p:blipFill>
        <p:spPr>
          <a:xfrm>
            <a:off x="450623" y="767669"/>
            <a:ext cx="2697806" cy="3368902"/>
          </a:xfrm>
          <a:prstGeom prst="rect">
            <a:avLst/>
          </a:prstGeom>
        </p:spPr>
      </p:pic>
      <p:pic>
        <p:nvPicPr>
          <p:cNvPr id="4" name="Picture 3">
            <a:extLst>
              <a:ext uri="{FF2B5EF4-FFF2-40B4-BE49-F238E27FC236}">
                <a16:creationId xmlns:a16="http://schemas.microsoft.com/office/drawing/2014/main" id="{4D31163C-EE50-4650-8FD2-944E413BB01F}"/>
              </a:ext>
            </a:extLst>
          </p:cNvPr>
          <p:cNvPicPr>
            <a:picLocks noChangeAspect="1"/>
          </p:cNvPicPr>
          <p:nvPr/>
        </p:nvPicPr>
        <p:blipFill rotWithShape="1">
          <a:blip r:embed="rId3"/>
          <a:srcRect l="16191" r="31905"/>
          <a:stretch/>
        </p:blipFill>
        <p:spPr>
          <a:xfrm>
            <a:off x="7257144" y="509813"/>
            <a:ext cx="4310742" cy="4671617"/>
          </a:xfrm>
          <a:prstGeom prst="rect">
            <a:avLst/>
          </a:prstGeom>
        </p:spPr>
      </p:pic>
      <p:sp>
        <p:nvSpPr>
          <p:cNvPr id="5" name="Rectangle 4">
            <a:extLst>
              <a:ext uri="{FF2B5EF4-FFF2-40B4-BE49-F238E27FC236}">
                <a16:creationId xmlns:a16="http://schemas.microsoft.com/office/drawing/2014/main" id="{553D039A-42E3-4D63-8A00-978BEB67C50E}"/>
              </a:ext>
            </a:extLst>
          </p:cNvPr>
          <p:cNvSpPr/>
          <p:nvPr/>
        </p:nvSpPr>
        <p:spPr>
          <a:xfrm>
            <a:off x="3229286" y="767669"/>
            <a:ext cx="3894207" cy="1938992"/>
          </a:xfrm>
          <a:prstGeom prst="rect">
            <a:avLst/>
          </a:prstGeom>
        </p:spPr>
        <p:txBody>
          <a:bodyPr wrap="square">
            <a:spAutoFit/>
          </a:bodyPr>
          <a:lstStyle/>
          <a:p>
            <a:r>
              <a:rPr lang="en-US" sz="2400" b="1" dirty="0"/>
              <a:t>American professional baseball player whose career in Major League Baseball (MLB) spanned 22 seasons, from 1914 through 1935.</a:t>
            </a:r>
          </a:p>
        </p:txBody>
      </p:sp>
      <p:sp>
        <p:nvSpPr>
          <p:cNvPr id="6" name="Rectangle 5">
            <a:extLst>
              <a:ext uri="{FF2B5EF4-FFF2-40B4-BE49-F238E27FC236}">
                <a16:creationId xmlns:a16="http://schemas.microsoft.com/office/drawing/2014/main" id="{15CDE5D0-818B-49BB-B4B5-416C037B26BA}"/>
              </a:ext>
            </a:extLst>
          </p:cNvPr>
          <p:cNvSpPr/>
          <p:nvPr/>
        </p:nvSpPr>
        <p:spPr>
          <a:xfrm>
            <a:off x="450623" y="5475398"/>
            <a:ext cx="8664348" cy="1200329"/>
          </a:xfrm>
          <a:prstGeom prst="rect">
            <a:avLst/>
          </a:prstGeom>
        </p:spPr>
        <p:txBody>
          <a:bodyPr wrap="square">
            <a:spAutoFit/>
          </a:bodyPr>
          <a:lstStyle/>
          <a:p>
            <a:r>
              <a:rPr lang="en-US" sz="2400" b="1" dirty="0"/>
              <a:t>Holds the record for the most seasons (11) with 40+ home runs in MLB.  In 1927 when, as a member of “Murderer’s Row”, he set a new home run record of 60, a record that would stand for 34 years.</a:t>
            </a:r>
          </a:p>
        </p:txBody>
      </p:sp>
    </p:spTree>
    <p:extLst>
      <p:ext uri="{BB962C8B-B14F-4D97-AF65-F5344CB8AC3E}">
        <p14:creationId xmlns:p14="http://schemas.microsoft.com/office/powerpoint/2010/main" val="921970557"/>
      </p:ext>
    </p:extLst>
  </p:cSld>
  <p:clrMapOvr>
    <a:masterClrMapping/>
  </p:clrMapOvr>
  <mc:AlternateContent xmlns:mc="http://schemas.openxmlformats.org/markup-compatibility/2006" xmlns:p14="http://schemas.microsoft.com/office/powerpoint/2010/main">
    <mc:Choice Requires="p14">
      <p:transition spd="slow" p14:dur="1250" advTm="23000">
        <p14:ripple/>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5000"/>
                            </p:stCondLst>
                            <p:childTnLst>
                              <p:par>
                                <p:cTn id="9" presetID="31" presetClass="entr" presetSubtype="0" fill="hold" grpId="0" nodeType="afterEffect">
                                  <p:stCondLst>
                                    <p:cond delay="3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par>
                          <p:cTn id="15" fill="hold">
                            <p:stCondLst>
                              <p:cond delay="9500"/>
                            </p:stCondLst>
                            <p:childTnLst>
                              <p:par>
                                <p:cTn id="16" presetID="13" presetClass="entr" presetSubtype="16" fill="hold" nodeType="afterEffect">
                                  <p:stCondLst>
                                    <p:cond delay="300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1000"/>
                                        <p:tgtEl>
                                          <p:spTgt spid="4"/>
                                        </p:tgtEl>
                                      </p:cBhvr>
                                    </p:animEffect>
                                  </p:childTnLst>
                                </p:cTn>
                              </p:par>
                            </p:childTnLst>
                          </p:cTn>
                        </p:par>
                        <p:par>
                          <p:cTn id="19" fill="hold">
                            <p:stCondLst>
                              <p:cond delay="13500"/>
                            </p:stCondLst>
                            <p:childTnLst>
                              <p:par>
                                <p:cTn id="20" presetID="2" presetClass="entr" presetSubtype="6" fill="hold" grpId="0" nodeType="afterEffect">
                                  <p:stCondLst>
                                    <p:cond delay="35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000" fill="hold"/>
                                        <p:tgtEl>
                                          <p:spTgt spid="2"/>
                                        </p:tgtEl>
                                        <p:attrNameLst>
                                          <p:attrName>ppt_x</p:attrName>
                                        </p:attrNameLst>
                                      </p:cBhvr>
                                      <p:tavLst>
                                        <p:tav tm="0">
                                          <p:val>
                                            <p:strVal val="1+#ppt_w/2"/>
                                          </p:val>
                                        </p:tav>
                                        <p:tav tm="100000">
                                          <p:val>
                                            <p:strVal val="#ppt_x"/>
                                          </p:val>
                                        </p:tav>
                                      </p:tavLst>
                                    </p:anim>
                                    <p:anim calcmode="lin" valueType="num">
                                      <p:cBhvr additive="base">
                                        <p:cTn id="2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D68AAC-44E4-4028-8767-18A3F74263BE}"/>
              </a:ext>
            </a:extLst>
          </p:cNvPr>
          <p:cNvSpPr/>
          <p:nvPr/>
        </p:nvSpPr>
        <p:spPr>
          <a:xfrm>
            <a:off x="3188585" y="5820397"/>
            <a:ext cx="4905830" cy="646331"/>
          </a:xfrm>
          <a:prstGeom prst="rect">
            <a:avLst/>
          </a:prstGeom>
        </p:spPr>
        <p:txBody>
          <a:bodyPr wrap="none">
            <a:spAutoFit/>
          </a:bodyPr>
          <a:lstStyle/>
          <a:p>
            <a:r>
              <a:rPr lang="en-US" sz="3600" b="1" dirty="0"/>
              <a:t>Babe Didrikson Zaharias </a:t>
            </a:r>
          </a:p>
        </p:txBody>
      </p:sp>
      <p:sp>
        <p:nvSpPr>
          <p:cNvPr id="3" name="Rectangle 2">
            <a:extLst>
              <a:ext uri="{FF2B5EF4-FFF2-40B4-BE49-F238E27FC236}">
                <a16:creationId xmlns:a16="http://schemas.microsoft.com/office/drawing/2014/main" id="{A6BEE103-E305-4BB4-9E89-3F0E727BAE63}"/>
              </a:ext>
            </a:extLst>
          </p:cNvPr>
          <p:cNvSpPr/>
          <p:nvPr/>
        </p:nvSpPr>
        <p:spPr>
          <a:xfrm>
            <a:off x="2926390" y="408154"/>
            <a:ext cx="1898273" cy="3046988"/>
          </a:xfrm>
          <a:prstGeom prst="rect">
            <a:avLst/>
          </a:prstGeom>
        </p:spPr>
        <p:txBody>
          <a:bodyPr wrap="square">
            <a:spAutoFit/>
          </a:bodyPr>
          <a:lstStyle/>
          <a:p>
            <a:r>
              <a:rPr lang="en-US" sz="2400" b="1" dirty="0"/>
              <a:t>An American athlete who excelled in golf, basketball, baseball and track and field.</a:t>
            </a:r>
          </a:p>
        </p:txBody>
      </p:sp>
      <p:sp>
        <p:nvSpPr>
          <p:cNvPr id="4" name="Rectangle 3">
            <a:extLst>
              <a:ext uri="{FF2B5EF4-FFF2-40B4-BE49-F238E27FC236}">
                <a16:creationId xmlns:a16="http://schemas.microsoft.com/office/drawing/2014/main" id="{2AC480DF-BA78-456F-861F-2B82595D6C95}"/>
              </a:ext>
            </a:extLst>
          </p:cNvPr>
          <p:cNvSpPr/>
          <p:nvPr/>
        </p:nvSpPr>
        <p:spPr>
          <a:xfrm>
            <a:off x="278346" y="4029051"/>
            <a:ext cx="6096000" cy="1569660"/>
          </a:xfrm>
          <a:prstGeom prst="rect">
            <a:avLst/>
          </a:prstGeom>
        </p:spPr>
        <p:txBody>
          <a:bodyPr>
            <a:spAutoFit/>
          </a:bodyPr>
          <a:lstStyle/>
          <a:p>
            <a:r>
              <a:rPr lang="en-US" sz="2400" b="1" dirty="0">
                <a:solidFill>
                  <a:srgbClr val="FF0000"/>
                </a:solidFill>
              </a:rPr>
              <a:t>Won two gold medals in track and field at the 1932 Summer Olympics, before turning to professional golf and winning 10 LPGA major championships and a total of 82 wins. </a:t>
            </a:r>
          </a:p>
        </p:txBody>
      </p:sp>
      <p:sp>
        <p:nvSpPr>
          <p:cNvPr id="5" name="Rectangle 4">
            <a:extLst>
              <a:ext uri="{FF2B5EF4-FFF2-40B4-BE49-F238E27FC236}">
                <a16:creationId xmlns:a16="http://schemas.microsoft.com/office/drawing/2014/main" id="{8E7A9B29-81AD-474C-AD6C-720D6C7F99E0}"/>
              </a:ext>
            </a:extLst>
          </p:cNvPr>
          <p:cNvSpPr/>
          <p:nvPr/>
        </p:nvSpPr>
        <p:spPr>
          <a:xfrm>
            <a:off x="1664368" y="4814181"/>
            <a:ext cx="6096000" cy="369332"/>
          </a:xfrm>
          <a:prstGeom prst="rect">
            <a:avLst/>
          </a:prstGeom>
        </p:spPr>
        <p:txBody>
          <a:bodyPr>
            <a:spAutoFit/>
          </a:bodyPr>
          <a:lstStyle/>
          <a:p>
            <a:endParaRPr lang="en-US" dirty="0"/>
          </a:p>
        </p:txBody>
      </p:sp>
      <p:sp>
        <p:nvSpPr>
          <p:cNvPr id="7" name="Rectangle 6">
            <a:extLst>
              <a:ext uri="{FF2B5EF4-FFF2-40B4-BE49-F238E27FC236}">
                <a16:creationId xmlns:a16="http://schemas.microsoft.com/office/drawing/2014/main" id="{8F72237C-E0EA-46DF-A6DC-8151E88B6C95}"/>
              </a:ext>
            </a:extLst>
          </p:cNvPr>
          <p:cNvSpPr/>
          <p:nvPr/>
        </p:nvSpPr>
        <p:spPr>
          <a:xfrm>
            <a:off x="6374346" y="4352516"/>
            <a:ext cx="5817654" cy="830997"/>
          </a:xfrm>
          <a:prstGeom prst="rect">
            <a:avLst/>
          </a:prstGeom>
        </p:spPr>
        <p:txBody>
          <a:bodyPr wrap="square">
            <a:spAutoFit/>
          </a:bodyPr>
          <a:lstStyle/>
          <a:p>
            <a:r>
              <a:rPr lang="en-US" sz="2400" b="1" dirty="0"/>
              <a:t>Earned her nickname "Babe" by hitting five home runs in one childhood baseball game.</a:t>
            </a:r>
          </a:p>
        </p:txBody>
      </p:sp>
      <p:pic>
        <p:nvPicPr>
          <p:cNvPr id="8" name="Picture 7">
            <a:extLst>
              <a:ext uri="{FF2B5EF4-FFF2-40B4-BE49-F238E27FC236}">
                <a16:creationId xmlns:a16="http://schemas.microsoft.com/office/drawing/2014/main" id="{3A00C6D4-A7FF-473B-8C7F-BB51573F8346}"/>
              </a:ext>
            </a:extLst>
          </p:cNvPr>
          <p:cNvPicPr>
            <a:picLocks noChangeAspect="1"/>
          </p:cNvPicPr>
          <p:nvPr/>
        </p:nvPicPr>
        <p:blipFill>
          <a:blip r:embed="rId2"/>
          <a:stretch>
            <a:fillRect/>
          </a:stretch>
        </p:blipFill>
        <p:spPr>
          <a:xfrm>
            <a:off x="408070" y="498149"/>
            <a:ext cx="2490181" cy="3015072"/>
          </a:xfrm>
          <a:prstGeom prst="rect">
            <a:avLst/>
          </a:prstGeom>
        </p:spPr>
      </p:pic>
      <p:pic>
        <p:nvPicPr>
          <p:cNvPr id="9" name="Picture 8">
            <a:extLst>
              <a:ext uri="{FF2B5EF4-FFF2-40B4-BE49-F238E27FC236}">
                <a16:creationId xmlns:a16="http://schemas.microsoft.com/office/drawing/2014/main" id="{C727C7C6-266F-460A-85B8-696628D689D1}"/>
              </a:ext>
            </a:extLst>
          </p:cNvPr>
          <p:cNvPicPr>
            <a:picLocks noChangeAspect="1"/>
          </p:cNvPicPr>
          <p:nvPr/>
        </p:nvPicPr>
        <p:blipFill>
          <a:blip r:embed="rId3"/>
          <a:stretch>
            <a:fillRect/>
          </a:stretch>
        </p:blipFill>
        <p:spPr>
          <a:xfrm>
            <a:off x="4824663" y="500219"/>
            <a:ext cx="4882233" cy="3401436"/>
          </a:xfrm>
          <a:prstGeom prst="rect">
            <a:avLst/>
          </a:prstGeom>
        </p:spPr>
      </p:pic>
      <p:pic>
        <p:nvPicPr>
          <p:cNvPr id="10" name="Picture 9">
            <a:extLst>
              <a:ext uri="{FF2B5EF4-FFF2-40B4-BE49-F238E27FC236}">
                <a16:creationId xmlns:a16="http://schemas.microsoft.com/office/drawing/2014/main" id="{80CD2B7A-704B-4D40-9060-FD57FC44DFD7}"/>
              </a:ext>
            </a:extLst>
          </p:cNvPr>
          <p:cNvPicPr>
            <a:picLocks noChangeAspect="1"/>
          </p:cNvPicPr>
          <p:nvPr/>
        </p:nvPicPr>
        <p:blipFill rotWithShape="1">
          <a:blip r:embed="rId4"/>
          <a:srcRect l="6317" r="10721"/>
          <a:stretch/>
        </p:blipFill>
        <p:spPr>
          <a:xfrm>
            <a:off x="9706896" y="498149"/>
            <a:ext cx="1930066" cy="3389664"/>
          </a:xfrm>
          <a:prstGeom prst="rect">
            <a:avLst/>
          </a:prstGeom>
        </p:spPr>
      </p:pic>
    </p:spTree>
    <p:extLst>
      <p:ext uri="{BB962C8B-B14F-4D97-AF65-F5344CB8AC3E}">
        <p14:creationId xmlns:p14="http://schemas.microsoft.com/office/powerpoint/2010/main" val="3327754348"/>
      </p:ext>
    </p:extLst>
  </p:cSld>
  <p:clrMapOvr>
    <a:masterClrMapping/>
  </p:clrMapOvr>
  <mc:AlternateContent xmlns:mc="http://schemas.openxmlformats.org/markup-compatibility/2006" xmlns:p14="http://schemas.microsoft.com/office/powerpoint/2010/main">
    <mc:Choice Requires="p14">
      <p:transition spd="slow" p14:dur="1500" advTm="25000">
        <p14:honeycomb/>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400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000"/>
                                        <p:tgtEl>
                                          <p:spTgt spid="8"/>
                                        </p:tgtEl>
                                      </p:cBhvr>
                                    </p:animEffect>
                                  </p:childTnLst>
                                </p:cTn>
                              </p:par>
                            </p:childTnLst>
                          </p:cTn>
                        </p:par>
                        <p:par>
                          <p:cTn id="8" fill="hold">
                            <p:stCondLst>
                              <p:cond delay="5000"/>
                            </p:stCondLst>
                            <p:childTnLst>
                              <p:par>
                                <p:cTn id="9" presetID="31" presetClass="entr" presetSubtype="0" fill="hold" grpId="0" nodeType="afterEffect">
                                  <p:stCondLst>
                                    <p:cond delay="3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9000"/>
                            </p:stCondLst>
                            <p:childTnLst>
                              <p:par>
                                <p:cTn id="16" presetID="2" presetClass="entr" presetSubtype="4" fill="hold" nodeType="afterEffect">
                                  <p:stCondLst>
                                    <p:cond delay="4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14500"/>
                            </p:stCondLst>
                            <p:childTnLst>
                              <p:par>
                                <p:cTn id="21" presetID="26"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145">
                                          <p:stCondLst>
                                            <p:cond delay="0"/>
                                          </p:stCondLst>
                                        </p:cTn>
                                        <p:tgtEl>
                                          <p:spTgt spid="10"/>
                                        </p:tgtEl>
                                      </p:cBhvr>
                                    </p:animEffect>
                                    <p:anim calcmode="lin" valueType="num">
                                      <p:cBhvr>
                                        <p:cTn id="24"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9" dur="7">
                                          <p:stCondLst>
                                            <p:cond delay="162"/>
                                          </p:stCondLst>
                                        </p:cTn>
                                        <p:tgtEl>
                                          <p:spTgt spid="10"/>
                                        </p:tgtEl>
                                      </p:cBhvr>
                                      <p:to x="100000" y="60000"/>
                                    </p:animScale>
                                    <p:animScale>
                                      <p:cBhvr>
                                        <p:cTn id="30" dur="41" decel="50000">
                                          <p:stCondLst>
                                            <p:cond delay="169"/>
                                          </p:stCondLst>
                                        </p:cTn>
                                        <p:tgtEl>
                                          <p:spTgt spid="10"/>
                                        </p:tgtEl>
                                      </p:cBhvr>
                                      <p:to x="100000" y="100000"/>
                                    </p:animScale>
                                    <p:animScale>
                                      <p:cBhvr>
                                        <p:cTn id="31" dur="7">
                                          <p:stCondLst>
                                            <p:cond delay="328"/>
                                          </p:stCondLst>
                                        </p:cTn>
                                        <p:tgtEl>
                                          <p:spTgt spid="10"/>
                                        </p:tgtEl>
                                      </p:cBhvr>
                                      <p:to x="100000" y="80000"/>
                                    </p:animScale>
                                    <p:animScale>
                                      <p:cBhvr>
                                        <p:cTn id="32" dur="41" decel="50000">
                                          <p:stCondLst>
                                            <p:cond delay="335"/>
                                          </p:stCondLst>
                                        </p:cTn>
                                        <p:tgtEl>
                                          <p:spTgt spid="10"/>
                                        </p:tgtEl>
                                      </p:cBhvr>
                                      <p:to x="100000" y="100000"/>
                                    </p:animScale>
                                    <p:animScale>
                                      <p:cBhvr>
                                        <p:cTn id="33" dur="7">
                                          <p:stCondLst>
                                            <p:cond delay="410"/>
                                          </p:stCondLst>
                                        </p:cTn>
                                        <p:tgtEl>
                                          <p:spTgt spid="10"/>
                                        </p:tgtEl>
                                      </p:cBhvr>
                                      <p:to x="100000" y="90000"/>
                                    </p:animScale>
                                    <p:animScale>
                                      <p:cBhvr>
                                        <p:cTn id="34" dur="41" decel="50000">
                                          <p:stCondLst>
                                            <p:cond delay="417"/>
                                          </p:stCondLst>
                                        </p:cTn>
                                        <p:tgtEl>
                                          <p:spTgt spid="10"/>
                                        </p:tgtEl>
                                      </p:cBhvr>
                                      <p:to x="100000" y="100000"/>
                                    </p:animScale>
                                    <p:animScale>
                                      <p:cBhvr>
                                        <p:cTn id="35" dur="7">
                                          <p:stCondLst>
                                            <p:cond delay="452"/>
                                          </p:stCondLst>
                                        </p:cTn>
                                        <p:tgtEl>
                                          <p:spTgt spid="10"/>
                                        </p:tgtEl>
                                      </p:cBhvr>
                                      <p:to x="100000" y="95000"/>
                                    </p:animScale>
                                    <p:animScale>
                                      <p:cBhvr>
                                        <p:cTn id="36" dur="41" decel="50000">
                                          <p:stCondLst>
                                            <p:cond delay="459"/>
                                          </p:stCondLst>
                                        </p:cTn>
                                        <p:tgtEl>
                                          <p:spTgt spid="10"/>
                                        </p:tgtEl>
                                      </p:cBhvr>
                                      <p:to x="100000" y="100000"/>
                                    </p:animScale>
                                  </p:childTnLst>
                                </p:cTn>
                              </p:par>
                            </p:childTnLst>
                          </p:cTn>
                        </p:par>
                        <p:par>
                          <p:cTn id="37" fill="hold">
                            <p:stCondLst>
                              <p:cond delay="15000"/>
                            </p:stCondLst>
                            <p:childTnLst>
                              <p:par>
                                <p:cTn id="38" presetID="8" presetClass="entr" presetSubtype="16" fill="hold" grpId="0" nodeType="afterEffect">
                                  <p:stCondLst>
                                    <p:cond delay="3000"/>
                                  </p:stCondLst>
                                  <p:childTnLst>
                                    <p:set>
                                      <p:cBhvr>
                                        <p:cTn id="39" dur="1" fill="hold">
                                          <p:stCondLst>
                                            <p:cond delay="0"/>
                                          </p:stCondLst>
                                        </p:cTn>
                                        <p:tgtEl>
                                          <p:spTgt spid="7"/>
                                        </p:tgtEl>
                                        <p:attrNameLst>
                                          <p:attrName>style.visibility</p:attrName>
                                        </p:attrNameLst>
                                      </p:cBhvr>
                                      <p:to>
                                        <p:strVal val="visible"/>
                                      </p:to>
                                    </p:set>
                                    <p:animEffect transition="in" filter="diamond(in)">
                                      <p:cBhvr>
                                        <p:cTn id="40" dur="1000"/>
                                        <p:tgtEl>
                                          <p:spTgt spid="7"/>
                                        </p:tgtEl>
                                      </p:cBhvr>
                                    </p:animEffect>
                                  </p:childTnLst>
                                </p:cTn>
                              </p:par>
                            </p:childTnLst>
                          </p:cTn>
                        </p:par>
                        <p:par>
                          <p:cTn id="41" fill="hold">
                            <p:stCondLst>
                              <p:cond delay="19000"/>
                            </p:stCondLst>
                            <p:childTnLst>
                              <p:par>
                                <p:cTn id="42" presetID="42" presetClass="entr" presetSubtype="0" fill="hold" grpId="0" nodeType="afterEffect">
                                  <p:stCondLst>
                                    <p:cond delay="300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DE0D54-024A-4CE9-8CF1-8B86778BB949}"/>
              </a:ext>
            </a:extLst>
          </p:cNvPr>
          <p:cNvSpPr/>
          <p:nvPr/>
        </p:nvSpPr>
        <p:spPr>
          <a:xfrm>
            <a:off x="671865" y="4628495"/>
            <a:ext cx="2524153" cy="707886"/>
          </a:xfrm>
          <a:prstGeom prst="rect">
            <a:avLst/>
          </a:prstGeom>
        </p:spPr>
        <p:txBody>
          <a:bodyPr wrap="none">
            <a:spAutoFit/>
          </a:bodyPr>
          <a:lstStyle/>
          <a:p>
            <a:r>
              <a:rPr lang="en-US" sz="4000" b="1" dirty="0"/>
              <a:t>Jim Brown </a:t>
            </a:r>
          </a:p>
        </p:txBody>
      </p:sp>
      <p:pic>
        <p:nvPicPr>
          <p:cNvPr id="3" name="Picture 2">
            <a:extLst>
              <a:ext uri="{FF2B5EF4-FFF2-40B4-BE49-F238E27FC236}">
                <a16:creationId xmlns:a16="http://schemas.microsoft.com/office/drawing/2014/main" id="{9AF1827E-B018-44B9-9E4C-02EAC348CF53}"/>
              </a:ext>
            </a:extLst>
          </p:cNvPr>
          <p:cNvPicPr>
            <a:picLocks noChangeAspect="1"/>
          </p:cNvPicPr>
          <p:nvPr/>
        </p:nvPicPr>
        <p:blipFill rotWithShape="1">
          <a:blip r:embed="rId2"/>
          <a:srcRect r="31714" b="39863"/>
          <a:stretch/>
        </p:blipFill>
        <p:spPr>
          <a:xfrm>
            <a:off x="493031" y="537482"/>
            <a:ext cx="3193598" cy="3847458"/>
          </a:xfrm>
          <a:prstGeom prst="rect">
            <a:avLst/>
          </a:prstGeom>
        </p:spPr>
      </p:pic>
      <p:pic>
        <p:nvPicPr>
          <p:cNvPr id="5" name="Picture 4">
            <a:extLst>
              <a:ext uri="{FF2B5EF4-FFF2-40B4-BE49-F238E27FC236}">
                <a16:creationId xmlns:a16="http://schemas.microsoft.com/office/drawing/2014/main" id="{459959D8-B3C6-493D-9AE9-00672E58A278}"/>
              </a:ext>
            </a:extLst>
          </p:cNvPr>
          <p:cNvPicPr>
            <a:picLocks noChangeAspect="1"/>
          </p:cNvPicPr>
          <p:nvPr/>
        </p:nvPicPr>
        <p:blipFill rotWithShape="1">
          <a:blip r:embed="rId3"/>
          <a:srcRect l="22751" r="18254"/>
          <a:stretch/>
        </p:blipFill>
        <p:spPr>
          <a:xfrm>
            <a:off x="7471025" y="537482"/>
            <a:ext cx="4227944" cy="4031242"/>
          </a:xfrm>
          <a:prstGeom prst="rect">
            <a:avLst/>
          </a:prstGeom>
        </p:spPr>
      </p:pic>
      <p:sp>
        <p:nvSpPr>
          <p:cNvPr id="6" name="Rectangle 5">
            <a:extLst>
              <a:ext uri="{FF2B5EF4-FFF2-40B4-BE49-F238E27FC236}">
                <a16:creationId xmlns:a16="http://schemas.microsoft.com/office/drawing/2014/main" id="{E1F56242-CF84-49D2-8CD6-40B5E81F208A}"/>
              </a:ext>
            </a:extLst>
          </p:cNvPr>
          <p:cNvSpPr/>
          <p:nvPr/>
        </p:nvSpPr>
        <p:spPr>
          <a:xfrm>
            <a:off x="4416551" y="4827619"/>
            <a:ext cx="7503885" cy="830997"/>
          </a:xfrm>
          <a:prstGeom prst="rect">
            <a:avLst/>
          </a:prstGeom>
        </p:spPr>
        <p:txBody>
          <a:bodyPr wrap="square">
            <a:spAutoFit/>
          </a:bodyPr>
          <a:lstStyle/>
          <a:p>
            <a:r>
              <a:rPr lang="en-US" dirty="0"/>
              <a:t> </a:t>
            </a:r>
            <a:r>
              <a:rPr lang="en-US" sz="2400" b="1" dirty="0"/>
              <a:t>Carried the ball 2,359 times for 12,312 rushing yards and 106 touchdowns, which were all records when he retired.</a:t>
            </a:r>
          </a:p>
        </p:txBody>
      </p:sp>
      <p:sp>
        <p:nvSpPr>
          <p:cNvPr id="7" name="Rectangle 6">
            <a:extLst>
              <a:ext uri="{FF2B5EF4-FFF2-40B4-BE49-F238E27FC236}">
                <a16:creationId xmlns:a16="http://schemas.microsoft.com/office/drawing/2014/main" id="{5C2EDD91-818F-4BCE-8366-A83E292A73D0}"/>
              </a:ext>
            </a:extLst>
          </p:cNvPr>
          <p:cNvSpPr/>
          <p:nvPr/>
        </p:nvSpPr>
        <p:spPr>
          <a:xfrm>
            <a:off x="5907314" y="5058452"/>
            <a:ext cx="6096000" cy="369332"/>
          </a:xfrm>
          <a:prstGeom prst="rect">
            <a:avLst/>
          </a:prstGeom>
        </p:spPr>
        <p:txBody>
          <a:bodyPr>
            <a:spAutoFit/>
          </a:bodyPr>
          <a:lstStyle/>
          <a:p>
            <a:r>
              <a:rPr lang="en-US" dirty="0"/>
              <a:t> </a:t>
            </a:r>
          </a:p>
        </p:txBody>
      </p:sp>
      <p:sp>
        <p:nvSpPr>
          <p:cNvPr id="8" name="Rectangle 7">
            <a:extLst>
              <a:ext uri="{FF2B5EF4-FFF2-40B4-BE49-F238E27FC236}">
                <a16:creationId xmlns:a16="http://schemas.microsoft.com/office/drawing/2014/main" id="{EC091978-8465-4DF3-8E01-775E61B1A2C2}"/>
              </a:ext>
            </a:extLst>
          </p:cNvPr>
          <p:cNvSpPr/>
          <p:nvPr/>
        </p:nvSpPr>
        <p:spPr>
          <a:xfrm>
            <a:off x="3907194" y="645386"/>
            <a:ext cx="4000239" cy="1569660"/>
          </a:xfrm>
          <a:prstGeom prst="rect">
            <a:avLst/>
          </a:prstGeom>
        </p:spPr>
        <p:txBody>
          <a:bodyPr wrap="square">
            <a:spAutoFit/>
          </a:bodyPr>
          <a:lstStyle/>
          <a:p>
            <a:r>
              <a:rPr lang="en-US" dirty="0"/>
              <a:t> </a:t>
            </a:r>
            <a:r>
              <a:rPr lang="en-US" sz="2400" b="1" dirty="0"/>
              <a:t>A running back for the Cleveland Browns of the National Football League from 1957 through 1965.</a:t>
            </a:r>
          </a:p>
        </p:txBody>
      </p:sp>
    </p:spTree>
    <p:extLst>
      <p:ext uri="{BB962C8B-B14F-4D97-AF65-F5344CB8AC3E}">
        <p14:creationId xmlns:p14="http://schemas.microsoft.com/office/powerpoint/2010/main" val="624189397"/>
      </p:ext>
    </p:extLst>
  </p:cSld>
  <p:clrMapOvr>
    <a:masterClrMapping/>
  </p:clrMapOvr>
  <mc:AlternateContent xmlns:mc="http://schemas.openxmlformats.org/markup-compatibility/2006" xmlns:p14="http://schemas.microsoft.com/office/powerpoint/2010/main">
    <mc:Choice Requires="p14">
      <p:transition spd="slow" p14:dur="1500" advTm="23000">
        <p14:glitter pattern="hexagon"/>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childTnLst>
                          </p:cTn>
                        </p:par>
                        <p:par>
                          <p:cTn id="8" fill="hold">
                            <p:stCondLst>
                              <p:cond delay="4000"/>
                            </p:stCondLst>
                            <p:childTnLst>
                              <p:par>
                                <p:cTn id="9" presetID="6" presetClass="entr" presetSubtype="16" fill="hold"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childTnLst>
                          </p:cTn>
                        </p:par>
                        <p:par>
                          <p:cTn id="12" fill="hold">
                            <p:stCondLst>
                              <p:cond delay="9000"/>
                            </p:stCondLst>
                            <p:childTnLst>
                              <p:par>
                                <p:cTn id="13" presetID="26" presetClass="entr" presetSubtype="0" fill="hold" grpId="0" nodeType="after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90">
                                          <p:stCondLst>
                                            <p:cond delay="0"/>
                                          </p:stCondLst>
                                        </p:cTn>
                                        <p:tgtEl>
                                          <p:spTgt spid="6"/>
                                        </p:tgtEl>
                                      </p:cBhvr>
                                    </p:animEffect>
                                    <p:anim calcmode="lin" valueType="num">
                                      <p:cBhvr>
                                        <p:cTn id="1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1" dur="13">
                                          <p:stCondLst>
                                            <p:cond delay="325"/>
                                          </p:stCondLst>
                                        </p:cTn>
                                        <p:tgtEl>
                                          <p:spTgt spid="6"/>
                                        </p:tgtEl>
                                      </p:cBhvr>
                                      <p:to x="100000" y="60000"/>
                                    </p:animScale>
                                    <p:animScale>
                                      <p:cBhvr>
                                        <p:cTn id="22" dur="83" decel="50000">
                                          <p:stCondLst>
                                            <p:cond delay="338"/>
                                          </p:stCondLst>
                                        </p:cTn>
                                        <p:tgtEl>
                                          <p:spTgt spid="6"/>
                                        </p:tgtEl>
                                      </p:cBhvr>
                                      <p:to x="100000" y="100000"/>
                                    </p:animScale>
                                    <p:animScale>
                                      <p:cBhvr>
                                        <p:cTn id="23" dur="13">
                                          <p:stCondLst>
                                            <p:cond delay="656"/>
                                          </p:stCondLst>
                                        </p:cTn>
                                        <p:tgtEl>
                                          <p:spTgt spid="6"/>
                                        </p:tgtEl>
                                      </p:cBhvr>
                                      <p:to x="100000" y="80000"/>
                                    </p:animScale>
                                    <p:animScale>
                                      <p:cBhvr>
                                        <p:cTn id="24" dur="83" decel="50000">
                                          <p:stCondLst>
                                            <p:cond delay="669"/>
                                          </p:stCondLst>
                                        </p:cTn>
                                        <p:tgtEl>
                                          <p:spTgt spid="6"/>
                                        </p:tgtEl>
                                      </p:cBhvr>
                                      <p:to x="100000" y="100000"/>
                                    </p:animScale>
                                    <p:animScale>
                                      <p:cBhvr>
                                        <p:cTn id="25" dur="13">
                                          <p:stCondLst>
                                            <p:cond delay="821"/>
                                          </p:stCondLst>
                                        </p:cTn>
                                        <p:tgtEl>
                                          <p:spTgt spid="6"/>
                                        </p:tgtEl>
                                      </p:cBhvr>
                                      <p:to x="100000" y="90000"/>
                                    </p:animScale>
                                    <p:animScale>
                                      <p:cBhvr>
                                        <p:cTn id="26" dur="83" decel="50000">
                                          <p:stCondLst>
                                            <p:cond delay="834"/>
                                          </p:stCondLst>
                                        </p:cTn>
                                        <p:tgtEl>
                                          <p:spTgt spid="6"/>
                                        </p:tgtEl>
                                      </p:cBhvr>
                                      <p:to x="100000" y="100000"/>
                                    </p:animScale>
                                    <p:animScale>
                                      <p:cBhvr>
                                        <p:cTn id="27" dur="13">
                                          <p:stCondLst>
                                            <p:cond delay="904"/>
                                          </p:stCondLst>
                                        </p:cTn>
                                        <p:tgtEl>
                                          <p:spTgt spid="6"/>
                                        </p:tgtEl>
                                      </p:cBhvr>
                                      <p:to x="100000" y="95000"/>
                                    </p:animScale>
                                    <p:animScale>
                                      <p:cBhvr>
                                        <p:cTn id="28" dur="83" decel="50000">
                                          <p:stCondLst>
                                            <p:cond delay="917"/>
                                          </p:stCondLst>
                                        </p:cTn>
                                        <p:tgtEl>
                                          <p:spTgt spid="6"/>
                                        </p:tgtEl>
                                      </p:cBhvr>
                                      <p:to x="100000" y="100000"/>
                                    </p:animScale>
                                  </p:childTnLst>
                                </p:cTn>
                              </p:par>
                            </p:childTnLst>
                          </p:cTn>
                        </p:par>
                        <p:par>
                          <p:cTn id="29" fill="hold">
                            <p:stCondLst>
                              <p:cond delay="14000"/>
                            </p:stCondLst>
                            <p:childTnLst>
                              <p:par>
                                <p:cTn id="30" presetID="31" presetClass="entr" presetSubtype="0" fill="hold" grpId="0" nodeType="afterEffect">
                                  <p:stCondLst>
                                    <p:cond delay="400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anim calcmode="lin" valueType="num">
                                      <p:cBhvr>
                                        <p:cTn id="34" dur="1000" fill="hold"/>
                                        <p:tgtEl>
                                          <p:spTgt spid="2"/>
                                        </p:tgtEl>
                                        <p:attrNameLst>
                                          <p:attrName>style.rotation</p:attrName>
                                        </p:attrNameLst>
                                      </p:cBhvr>
                                      <p:tavLst>
                                        <p:tav tm="0">
                                          <p:val>
                                            <p:fltVal val="90"/>
                                          </p:val>
                                        </p:tav>
                                        <p:tav tm="100000">
                                          <p:val>
                                            <p:fltVal val="0"/>
                                          </p:val>
                                        </p:tav>
                                      </p:tavLst>
                                    </p:anim>
                                    <p:animEffect transition="in" filter="fade">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9148FF-56BE-499C-B51B-44765A475E76}"/>
              </a:ext>
            </a:extLst>
          </p:cNvPr>
          <p:cNvSpPr/>
          <p:nvPr/>
        </p:nvSpPr>
        <p:spPr>
          <a:xfrm>
            <a:off x="471232" y="4026704"/>
            <a:ext cx="2794483" cy="707886"/>
          </a:xfrm>
          <a:prstGeom prst="rect">
            <a:avLst/>
          </a:prstGeom>
        </p:spPr>
        <p:txBody>
          <a:bodyPr wrap="none">
            <a:spAutoFit/>
          </a:bodyPr>
          <a:lstStyle/>
          <a:p>
            <a:r>
              <a:rPr lang="en-US" sz="4000" b="1" dirty="0">
                <a:solidFill>
                  <a:srgbClr val="FF0000"/>
                </a:solidFill>
              </a:rPr>
              <a:t>BOBBY ORR </a:t>
            </a:r>
          </a:p>
        </p:txBody>
      </p:sp>
      <p:pic>
        <p:nvPicPr>
          <p:cNvPr id="3" name="Picture 2">
            <a:extLst>
              <a:ext uri="{FF2B5EF4-FFF2-40B4-BE49-F238E27FC236}">
                <a16:creationId xmlns:a16="http://schemas.microsoft.com/office/drawing/2014/main" id="{4382396F-4219-45DF-A0A1-C9A178EA40B9}"/>
              </a:ext>
            </a:extLst>
          </p:cNvPr>
          <p:cNvPicPr>
            <a:picLocks noChangeAspect="1"/>
          </p:cNvPicPr>
          <p:nvPr/>
        </p:nvPicPr>
        <p:blipFill rotWithShape="1">
          <a:blip r:embed="rId2"/>
          <a:srcRect l="32730" t="8095" r="25544" b="26597"/>
          <a:stretch/>
        </p:blipFill>
        <p:spPr>
          <a:xfrm>
            <a:off x="319314" y="306615"/>
            <a:ext cx="2946401" cy="3720089"/>
          </a:xfrm>
          <a:prstGeom prst="rect">
            <a:avLst/>
          </a:prstGeom>
        </p:spPr>
      </p:pic>
      <p:pic>
        <p:nvPicPr>
          <p:cNvPr id="4" name="Picture 3">
            <a:extLst>
              <a:ext uri="{FF2B5EF4-FFF2-40B4-BE49-F238E27FC236}">
                <a16:creationId xmlns:a16="http://schemas.microsoft.com/office/drawing/2014/main" id="{00480C05-C997-4E5D-991B-7CCEAB83F7CB}"/>
              </a:ext>
            </a:extLst>
          </p:cNvPr>
          <p:cNvPicPr>
            <a:picLocks noChangeAspect="1"/>
          </p:cNvPicPr>
          <p:nvPr/>
        </p:nvPicPr>
        <p:blipFill rotWithShape="1">
          <a:blip r:embed="rId3"/>
          <a:srcRect l="24603" r="24603"/>
          <a:stretch/>
        </p:blipFill>
        <p:spPr>
          <a:xfrm>
            <a:off x="7968343" y="306615"/>
            <a:ext cx="3788229" cy="5593556"/>
          </a:xfrm>
          <a:prstGeom prst="rect">
            <a:avLst/>
          </a:prstGeom>
        </p:spPr>
      </p:pic>
      <p:sp>
        <p:nvSpPr>
          <p:cNvPr id="5" name="Rectangle 4">
            <a:extLst>
              <a:ext uri="{FF2B5EF4-FFF2-40B4-BE49-F238E27FC236}">
                <a16:creationId xmlns:a16="http://schemas.microsoft.com/office/drawing/2014/main" id="{DB295D11-2C1C-4338-89EE-373745223DE2}"/>
              </a:ext>
            </a:extLst>
          </p:cNvPr>
          <p:cNvSpPr/>
          <p:nvPr/>
        </p:nvSpPr>
        <p:spPr>
          <a:xfrm>
            <a:off x="3370944" y="425737"/>
            <a:ext cx="4107543" cy="2677656"/>
          </a:xfrm>
          <a:prstGeom prst="rect">
            <a:avLst/>
          </a:prstGeom>
        </p:spPr>
        <p:txBody>
          <a:bodyPr wrap="square">
            <a:spAutoFit/>
          </a:bodyPr>
          <a:lstStyle/>
          <a:p>
            <a:r>
              <a:rPr lang="en-US" sz="2400" b="1" dirty="0"/>
              <a:t>Used his ice skating speed, scoring, and play-making abilities to revolutionize the position of  a defense man. For two seasons he was the leading scorer in the entire National Hockey League (NHL) </a:t>
            </a:r>
          </a:p>
        </p:txBody>
      </p:sp>
      <p:sp>
        <p:nvSpPr>
          <p:cNvPr id="6" name="Rectangle 5">
            <a:extLst>
              <a:ext uri="{FF2B5EF4-FFF2-40B4-BE49-F238E27FC236}">
                <a16:creationId xmlns:a16="http://schemas.microsoft.com/office/drawing/2014/main" id="{11F540A3-D4FE-4043-AFE7-6AED70F36A32}"/>
              </a:ext>
            </a:extLst>
          </p:cNvPr>
          <p:cNvSpPr/>
          <p:nvPr/>
        </p:nvSpPr>
        <p:spPr>
          <a:xfrm>
            <a:off x="471232" y="4734590"/>
            <a:ext cx="6589485" cy="1938992"/>
          </a:xfrm>
          <a:prstGeom prst="rect">
            <a:avLst/>
          </a:prstGeom>
        </p:spPr>
        <p:txBody>
          <a:bodyPr wrap="square">
            <a:spAutoFit/>
          </a:bodyPr>
          <a:lstStyle/>
          <a:p>
            <a:r>
              <a:rPr lang="en-US" sz="2400" b="1" dirty="0"/>
              <a:t>From the time he joined the Boston Bruins at the age of eighteen, he revolutionized the way hockey was played. He kept possession of the puck rather than simply clearing it, and he frequently crossed the blue line to participate in offensive plays.</a:t>
            </a:r>
          </a:p>
        </p:txBody>
      </p:sp>
    </p:spTree>
    <p:extLst>
      <p:ext uri="{BB962C8B-B14F-4D97-AF65-F5344CB8AC3E}">
        <p14:creationId xmlns:p14="http://schemas.microsoft.com/office/powerpoint/2010/main" val="2202172521"/>
      </p:ext>
    </p:extLst>
  </p:cSld>
  <p:clrMapOvr>
    <a:masterClrMapping/>
  </p:clrMapOvr>
  <mc:AlternateContent xmlns:mc="http://schemas.openxmlformats.org/markup-compatibility/2006" xmlns:p14="http://schemas.microsoft.com/office/powerpoint/2010/main">
    <mc:Choice Requires="p14">
      <p:transition spd="slow" p14:dur="1500" advTm="25000">
        <p14:honeycomb/>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4000"/>
                            </p:stCondLst>
                            <p:childTnLst>
                              <p:par>
                                <p:cTn id="9" presetID="21" presetClass="entr" presetSubtype="1"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childTnLst>
                          </p:cTn>
                        </p:par>
                        <p:par>
                          <p:cTn id="12" fill="hold">
                            <p:stCondLst>
                              <p:cond delay="10000"/>
                            </p:stCondLst>
                            <p:childTnLst>
                              <p:par>
                                <p:cTn id="13" presetID="26" presetClass="entr" presetSubtype="0" fill="hold" grpId="0" nodeType="after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90">
                                          <p:stCondLst>
                                            <p:cond delay="0"/>
                                          </p:stCondLst>
                                        </p:cTn>
                                        <p:tgtEl>
                                          <p:spTgt spid="6"/>
                                        </p:tgtEl>
                                      </p:cBhvr>
                                    </p:animEffect>
                                    <p:anim calcmode="lin" valueType="num">
                                      <p:cBhvr>
                                        <p:cTn id="1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1" dur="13">
                                          <p:stCondLst>
                                            <p:cond delay="325"/>
                                          </p:stCondLst>
                                        </p:cTn>
                                        <p:tgtEl>
                                          <p:spTgt spid="6"/>
                                        </p:tgtEl>
                                      </p:cBhvr>
                                      <p:to x="100000" y="60000"/>
                                    </p:animScale>
                                    <p:animScale>
                                      <p:cBhvr>
                                        <p:cTn id="22" dur="83" decel="50000">
                                          <p:stCondLst>
                                            <p:cond delay="338"/>
                                          </p:stCondLst>
                                        </p:cTn>
                                        <p:tgtEl>
                                          <p:spTgt spid="6"/>
                                        </p:tgtEl>
                                      </p:cBhvr>
                                      <p:to x="100000" y="100000"/>
                                    </p:animScale>
                                    <p:animScale>
                                      <p:cBhvr>
                                        <p:cTn id="23" dur="13">
                                          <p:stCondLst>
                                            <p:cond delay="656"/>
                                          </p:stCondLst>
                                        </p:cTn>
                                        <p:tgtEl>
                                          <p:spTgt spid="6"/>
                                        </p:tgtEl>
                                      </p:cBhvr>
                                      <p:to x="100000" y="80000"/>
                                    </p:animScale>
                                    <p:animScale>
                                      <p:cBhvr>
                                        <p:cTn id="24" dur="83" decel="50000">
                                          <p:stCondLst>
                                            <p:cond delay="669"/>
                                          </p:stCondLst>
                                        </p:cTn>
                                        <p:tgtEl>
                                          <p:spTgt spid="6"/>
                                        </p:tgtEl>
                                      </p:cBhvr>
                                      <p:to x="100000" y="100000"/>
                                    </p:animScale>
                                    <p:animScale>
                                      <p:cBhvr>
                                        <p:cTn id="25" dur="13">
                                          <p:stCondLst>
                                            <p:cond delay="821"/>
                                          </p:stCondLst>
                                        </p:cTn>
                                        <p:tgtEl>
                                          <p:spTgt spid="6"/>
                                        </p:tgtEl>
                                      </p:cBhvr>
                                      <p:to x="100000" y="90000"/>
                                    </p:animScale>
                                    <p:animScale>
                                      <p:cBhvr>
                                        <p:cTn id="26" dur="83" decel="50000">
                                          <p:stCondLst>
                                            <p:cond delay="834"/>
                                          </p:stCondLst>
                                        </p:cTn>
                                        <p:tgtEl>
                                          <p:spTgt spid="6"/>
                                        </p:tgtEl>
                                      </p:cBhvr>
                                      <p:to x="100000" y="100000"/>
                                    </p:animScale>
                                    <p:animScale>
                                      <p:cBhvr>
                                        <p:cTn id="27" dur="13">
                                          <p:stCondLst>
                                            <p:cond delay="904"/>
                                          </p:stCondLst>
                                        </p:cTn>
                                        <p:tgtEl>
                                          <p:spTgt spid="6"/>
                                        </p:tgtEl>
                                      </p:cBhvr>
                                      <p:to x="100000" y="95000"/>
                                    </p:animScale>
                                    <p:animScale>
                                      <p:cBhvr>
                                        <p:cTn id="28" dur="83" decel="50000">
                                          <p:stCondLst>
                                            <p:cond delay="917"/>
                                          </p:stCondLst>
                                        </p:cTn>
                                        <p:tgtEl>
                                          <p:spTgt spid="6"/>
                                        </p:tgtEl>
                                      </p:cBhvr>
                                      <p:to x="100000" y="100000"/>
                                    </p:animScale>
                                  </p:childTnLst>
                                </p:cTn>
                              </p:par>
                            </p:childTnLst>
                          </p:cTn>
                        </p:par>
                        <p:par>
                          <p:cTn id="29" fill="hold">
                            <p:stCondLst>
                              <p:cond delay="15000"/>
                            </p:stCondLst>
                            <p:childTnLst>
                              <p:par>
                                <p:cTn id="30" presetID="42" presetClass="entr" presetSubtype="0" fill="hold" grpId="0" nodeType="afterEffect">
                                  <p:stCondLst>
                                    <p:cond delay="50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03BA20-4231-4E56-9316-77F689EE2515}"/>
              </a:ext>
            </a:extLst>
          </p:cNvPr>
          <p:cNvSpPr/>
          <p:nvPr/>
        </p:nvSpPr>
        <p:spPr>
          <a:xfrm>
            <a:off x="7553642" y="5592455"/>
            <a:ext cx="4515019" cy="707886"/>
          </a:xfrm>
          <a:prstGeom prst="rect">
            <a:avLst/>
          </a:prstGeom>
        </p:spPr>
        <p:txBody>
          <a:bodyPr wrap="none">
            <a:spAutoFit/>
          </a:bodyPr>
          <a:lstStyle/>
          <a:p>
            <a:r>
              <a:rPr lang="en-US" sz="4000" b="1" dirty="0"/>
              <a:t>Jackie Joyner </a:t>
            </a:r>
            <a:r>
              <a:rPr lang="en-US" sz="4000" b="1" dirty="0" err="1"/>
              <a:t>Kersee</a:t>
            </a:r>
            <a:endParaRPr lang="en-US" sz="4000" b="1" dirty="0"/>
          </a:p>
        </p:txBody>
      </p:sp>
      <p:sp>
        <p:nvSpPr>
          <p:cNvPr id="3" name="Rectangle 2">
            <a:extLst>
              <a:ext uri="{FF2B5EF4-FFF2-40B4-BE49-F238E27FC236}">
                <a16:creationId xmlns:a16="http://schemas.microsoft.com/office/drawing/2014/main" id="{8C2705F5-8261-46DF-BA35-EE10B27E5420}"/>
              </a:ext>
            </a:extLst>
          </p:cNvPr>
          <p:cNvSpPr/>
          <p:nvPr/>
        </p:nvSpPr>
        <p:spPr>
          <a:xfrm>
            <a:off x="4154036" y="292266"/>
            <a:ext cx="3542081" cy="1815882"/>
          </a:xfrm>
          <a:prstGeom prst="rect">
            <a:avLst/>
          </a:prstGeom>
        </p:spPr>
        <p:txBody>
          <a:bodyPr wrap="square">
            <a:spAutoFit/>
          </a:bodyPr>
          <a:lstStyle/>
          <a:p>
            <a:r>
              <a:rPr lang="en-US" sz="2800" b="1" dirty="0">
                <a:solidFill>
                  <a:srgbClr val="FF0000"/>
                </a:solidFill>
              </a:rPr>
              <a:t>Ranked among the all-time greatest athletes in the heptathlon as well as long jump. </a:t>
            </a:r>
          </a:p>
        </p:txBody>
      </p:sp>
      <p:sp>
        <p:nvSpPr>
          <p:cNvPr id="4" name="Rectangle 3">
            <a:extLst>
              <a:ext uri="{FF2B5EF4-FFF2-40B4-BE49-F238E27FC236}">
                <a16:creationId xmlns:a16="http://schemas.microsoft.com/office/drawing/2014/main" id="{AF921E9F-8C25-4DE5-B097-0C6A44338F32}"/>
              </a:ext>
            </a:extLst>
          </p:cNvPr>
          <p:cNvSpPr/>
          <p:nvPr/>
        </p:nvSpPr>
        <p:spPr>
          <a:xfrm>
            <a:off x="4377434" y="3725682"/>
            <a:ext cx="3226265" cy="2677656"/>
          </a:xfrm>
          <a:prstGeom prst="rect">
            <a:avLst/>
          </a:prstGeom>
        </p:spPr>
        <p:txBody>
          <a:bodyPr wrap="square">
            <a:spAutoFit/>
          </a:bodyPr>
          <a:lstStyle/>
          <a:p>
            <a:r>
              <a:rPr lang="en-US" sz="2400" b="1" dirty="0">
                <a:solidFill>
                  <a:srgbClr val="7030A0"/>
                </a:solidFill>
              </a:rPr>
              <a:t>She won three gold, one silver, and two bronze Olympic medals, in the heptathlon and the long jump at four different Olympic Games (1984 – 1996).</a:t>
            </a:r>
          </a:p>
        </p:txBody>
      </p:sp>
      <p:pic>
        <p:nvPicPr>
          <p:cNvPr id="5" name="Picture 4">
            <a:extLst>
              <a:ext uri="{FF2B5EF4-FFF2-40B4-BE49-F238E27FC236}">
                <a16:creationId xmlns:a16="http://schemas.microsoft.com/office/drawing/2014/main" id="{E53AA893-313A-4238-81A1-8C062D9C3074}"/>
              </a:ext>
            </a:extLst>
          </p:cNvPr>
          <p:cNvPicPr>
            <a:picLocks noChangeAspect="1"/>
          </p:cNvPicPr>
          <p:nvPr/>
        </p:nvPicPr>
        <p:blipFill>
          <a:blip r:embed="rId2"/>
          <a:stretch>
            <a:fillRect/>
          </a:stretch>
        </p:blipFill>
        <p:spPr>
          <a:xfrm>
            <a:off x="296779" y="292266"/>
            <a:ext cx="3685521" cy="5029200"/>
          </a:xfrm>
          <a:prstGeom prst="rect">
            <a:avLst/>
          </a:prstGeom>
        </p:spPr>
      </p:pic>
      <p:pic>
        <p:nvPicPr>
          <p:cNvPr id="6" name="Picture 5">
            <a:extLst>
              <a:ext uri="{FF2B5EF4-FFF2-40B4-BE49-F238E27FC236}">
                <a16:creationId xmlns:a16="http://schemas.microsoft.com/office/drawing/2014/main" id="{7CA8DD43-1EA5-45A8-86E3-45D0E1866ED4}"/>
              </a:ext>
            </a:extLst>
          </p:cNvPr>
          <p:cNvPicPr>
            <a:picLocks noChangeAspect="1"/>
          </p:cNvPicPr>
          <p:nvPr/>
        </p:nvPicPr>
        <p:blipFill>
          <a:blip r:embed="rId3"/>
          <a:stretch>
            <a:fillRect/>
          </a:stretch>
        </p:blipFill>
        <p:spPr>
          <a:xfrm>
            <a:off x="7867853" y="292266"/>
            <a:ext cx="4027368" cy="5029200"/>
          </a:xfrm>
          <a:prstGeom prst="rect">
            <a:avLst/>
          </a:prstGeom>
        </p:spPr>
      </p:pic>
    </p:spTree>
    <p:extLst>
      <p:ext uri="{BB962C8B-B14F-4D97-AF65-F5344CB8AC3E}">
        <p14:creationId xmlns:p14="http://schemas.microsoft.com/office/powerpoint/2010/main" val="3658010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drape"/>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5000"/>
                            </p:stCondLst>
                            <p:childTnLst>
                              <p:par>
                                <p:cTn id="12" presetID="26" presetClass="entr" presetSubtype="0" fill="hold" nodeType="after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par>
                          <p:cTn id="28" fill="hold">
                            <p:stCondLst>
                              <p:cond delay="9000"/>
                            </p:stCondLst>
                            <p:childTnLst>
                              <p:par>
                                <p:cTn id="29" presetID="42" presetClass="entr" presetSubtype="0" fill="hold" grpId="0" nodeType="afterEffect">
                                  <p:stCondLst>
                                    <p:cond delay="4000"/>
                                  </p:stCondLst>
                                  <p:iterate type="wd">
                                    <p:tmPct val="2000"/>
                                  </p:iterate>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14600"/>
                            </p:stCondLst>
                            <p:childTnLst>
                              <p:par>
                                <p:cTn id="35" presetID="5" presetClass="entr" presetSubtype="10" fill="hold" grpId="0" nodeType="afterEffect">
                                  <p:stCondLst>
                                    <p:cond delay="4000"/>
                                  </p:stCondLst>
                                  <p:iterate type="lt">
                                    <p:tmPct val="10000"/>
                                  </p:iterate>
                                  <p:childTnLst>
                                    <p:set>
                                      <p:cBhvr>
                                        <p:cTn id="36" dur="1" fill="hold">
                                          <p:stCondLst>
                                            <p:cond delay="0"/>
                                          </p:stCondLst>
                                        </p:cTn>
                                        <p:tgtEl>
                                          <p:spTgt spid="2"/>
                                        </p:tgtEl>
                                        <p:attrNameLst>
                                          <p:attrName>style.visibility</p:attrName>
                                        </p:attrNameLst>
                                      </p:cBhvr>
                                      <p:to>
                                        <p:strVal val="visible"/>
                                      </p:to>
                                    </p:set>
                                    <p:animEffect transition="in" filter="checkerboard(across)">
                                      <p:cBhvr>
                                        <p:cTn id="3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C2362A-CDE9-4204-A4FC-EB177967EAB8}"/>
              </a:ext>
            </a:extLst>
          </p:cNvPr>
          <p:cNvSpPr/>
          <p:nvPr/>
        </p:nvSpPr>
        <p:spPr>
          <a:xfrm>
            <a:off x="8895793" y="4404668"/>
            <a:ext cx="2615396" cy="707886"/>
          </a:xfrm>
          <a:prstGeom prst="rect">
            <a:avLst/>
          </a:prstGeom>
        </p:spPr>
        <p:txBody>
          <a:bodyPr wrap="none">
            <a:spAutoFit/>
          </a:bodyPr>
          <a:lstStyle/>
          <a:p>
            <a:r>
              <a:rPr lang="en-US" sz="4000" b="1" dirty="0"/>
              <a:t>Bo Jackson </a:t>
            </a:r>
          </a:p>
        </p:txBody>
      </p:sp>
      <p:sp>
        <p:nvSpPr>
          <p:cNvPr id="3" name="Rectangle 2">
            <a:extLst>
              <a:ext uri="{FF2B5EF4-FFF2-40B4-BE49-F238E27FC236}">
                <a16:creationId xmlns:a16="http://schemas.microsoft.com/office/drawing/2014/main" id="{970497DB-34A8-4E0C-B36E-8EEB9BABA57B}"/>
              </a:ext>
            </a:extLst>
          </p:cNvPr>
          <p:cNvSpPr/>
          <p:nvPr/>
        </p:nvSpPr>
        <p:spPr>
          <a:xfrm>
            <a:off x="6716346" y="5388326"/>
            <a:ext cx="5428343" cy="830997"/>
          </a:xfrm>
          <a:prstGeom prst="rect">
            <a:avLst/>
          </a:prstGeom>
        </p:spPr>
        <p:txBody>
          <a:bodyPr wrap="square">
            <a:spAutoFit/>
          </a:bodyPr>
          <a:lstStyle/>
          <a:p>
            <a:r>
              <a:rPr lang="en-US" dirty="0"/>
              <a:t> </a:t>
            </a:r>
            <a:r>
              <a:rPr lang="en-US" sz="2400" b="1" dirty="0"/>
              <a:t>Only athlete in history to be named an All-Star in both baseball and football.</a:t>
            </a:r>
          </a:p>
        </p:txBody>
      </p:sp>
      <p:sp>
        <p:nvSpPr>
          <p:cNvPr id="4" name="Rectangle 3">
            <a:extLst>
              <a:ext uri="{FF2B5EF4-FFF2-40B4-BE49-F238E27FC236}">
                <a16:creationId xmlns:a16="http://schemas.microsoft.com/office/drawing/2014/main" id="{4ED8D347-7A44-46F8-B4FC-77CD6C68DB36}"/>
              </a:ext>
            </a:extLst>
          </p:cNvPr>
          <p:cNvSpPr/>
          <p:nvPr/>
        </p:nvSpPr>
        <p:spPr>
          <a:xfrm>
            <a:off x="328775" y="4404668"/>
            <a:ext cx="5883339" cy="2308324"/>
          </a:xfrm>
          <a:prstGeom prst="rect">
            <a:avLst/>
          </a:prstGeom>
        </p:spPr>
        <p:txBody>
          <a:bodyPr wrap="square">
            <a:spAutoFit/>
          </a:bodyPr>
          <a:lstStyle/>
          <a:p>
            <a:r>
              <a:rPr lang="en-US" sz="2400" b="1" dirty="0"/>
              <a:t>Starred for the Kansas City Royals of Major League Baseball and the Los Angeles Raiders of the National Football League (NFL) during his short but storied professional career and is widely considered one of the greatest all-around athletes in history.</a:t>
            </a:r>
          </a:p>
        </p:txBody>
      </p:sp>
      <p:pic>
        <p:nvPicPr>
          <p:cNvPr id="5" name="Picture 4">
            <a:extLst>
              <a:ext uri="{FF2B5EF4-FFF2-40B4-BE49-F238E27FC236}">
                <a16:creationId xmlns:a16="http://schemas.microsoft.com/office/drawing/2014/main" id="{CFF63C07-DDBE-4939-BEA2-9CE405F9A9D4}"/>
              </a:ext>
            </a:extLst>
          </p:cNvPr>
          <p:cNvPicPr>
            <a:picLocks noChangeAspect="1"/>
          </p:cNvPicPr>
          <p:nvPr/>
        </p:nvPicPr>
        <p:blipFill rotWithShape="1">
          <a:blip r:embed="rId2"/>
          <a:srcRect l="14286" r="12063" b="9896"/>
          <a:stretch/>
        </p:blipFill>
        <p:spPr>
          <a:xfrm>
            <a:off x="8474983" y="449526"/>
            <a:ext cx="3232918" cy="3955142"/>
          </a:xfrm>
          <a:prstGeom prst="rect">
            <a:avLst/>
          </a:prstGeom>
        </p:spPr>
      </p:pic>
      <p:pic>
        <p:nvPicPr>
          <p:cNvPr id="6" name="Picture 5">
            <a:extLst>
              <a:ext uri="{FF2B5EF4-FFF2-40B4-BE49-F238E27FC236}">
                <a16:creationId xmlns:a16="http://schemas.microsoft.com/office/drawing/2014/main" id="{AF6A1647-04C3-4EBD-B467-F0BDA608C950}"/>
              </a:ext>
            </a:extLst>
          </p:cNvPr>
          <p:cNvPicPr>
            <a:picLocks noChangeAspect="1"/>
          </p:cNvPicPr>
          <p:nvPr/>
        </p:nvPicPr>
        <p:blipFill rotWithShape="1">
          <a:blip r:embed="rId3"/>
          <a:srcRect l="17148" r="12859"/>
          <a:stretch/>
        </p:blipFill>
        <p:spPr>
          <a:xfrm>
            <a:off x="420916" y="449528"/>
            <a:ext cx="4919875" cy="3955143"/>
          </a:xfrm>
          <a:prstGeom prst="rect">
            <a:avLst/>
          </a:prstGeom>
        </p:spPr>
      </p:pic>
      <p:pic>
        <p:nvPicPr>
          <p:cNvPr id="7" name="Picture 6">
            <a:extLst>
              <a:ext uri="{FF2B5EF4-FFF2-40B4-BE49-F238E27FC236}">
                <a16:creationId xmlns:a16="http://schemas.microsoft.com/office/drawing/2014/main" id="{E5C31B44-9552-414D-AD2D-A6E9ED11E43C}"/>
              </a:ext>
            </a:extLst>
          </p:cNvPr>
          <p:cNvPicPr>
            <a:picLocks noChangeAspect="1"/>
          </p:cNvPicPr>
          <p:nvPr/>
        </p:nvPicPr>
        <p:blipFill>
          <a:blip r:embed="rId4"/>
          <a:stretch>
            <a:fillRect/>
          </a:stretch>
        </p:blipFill>
        <p:spPr>
          <a:xfrm>
            <a:off x="5597746" y="449526"/>
            <a:ext cx="2620282" cy="3955143"/>
          </a:xfrm>
          <a:prstGeom prst="rect">
            <a:avLst/>
          </a:prstGeom>
        </p:spPr>
      </p:pic>
    </p:spTree>
    <p:extLst>
      <p:ext uri="{BB962C8B-B14F-4D97-AF65-F5344CB8AC3E}">
        <p14:creationId xmlns:p14="http://schemas.microsoft.com/office/powerpoint/2010/main" val="3551720801"/>
      </p:ext>
    </p:extLst>
  </p:cSld>
  <p:clrMapOvr>
    <a:masterClrMapping/>
  </p:clrMapOvr>
  <mc:AlternateContent xmlns:mc="http://schemas.openxmlformats.org/markup-compatibility/2006" xmlns:p14="http://schemas.microsoft.com/office/powerpoint/2010/main">
    <mc:Choice Requires="p14">
      <p:transition spd="slow" p14:dur="1500" advTm="23000">
        <p14:glitter pattern="hexagon"/>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4000"/>
                            </p:stCondLst>
                            <p:childTnLst>
                              <p:par>
                                <p:cTn id="9" presetID="14" presetClass="entr" presetSubtype="10" fill="hold"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1000"/>
                                        <p:tgtEl>
                                          <p:spTgt spid="6"/>
                                        </p:tgtEl>
                                      </p:cBhvr>
                                    </p:animEffect>
                                  </p:childTnLst>
                                </p:cTn>
                              </p:par>
                            </p:childTnLst>
                          </p:cTn>
                        </p:par>
                        <p:par>
                          <p:cTn id="12" fill="hold">
                            <p:stCondLst>
                              <p:cond delay="8000"/>
                            </p:stCondLst>
                            <p:childTnLst>
                              <p:par>
                                <p:cTn id="13" presetID="9" presetClass="entr" presetSubtype="0" fill="hold" nodeType="afterEffect">
                                  <p:stCondLst>
                                    <p:cond delay="30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par>
                          <p:cTn id="16" fill="hold">
                            <p:stCondLst>
                              <p:cond delay="12000"/>
                            </p:stCondLst>
                            <p:childTnLst>
                              <p:par>
                                <p:cTn id="17" presetID="31" presetClass="entr" presetSubtype="0" fill="hold" grpId="0" nodeType="afterEffect">
                                  <p:stCondLst>
                                    <p:cond delay="3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16000"/>
                            </p:stCondLst>
                            <p:childTnLst>
                              <p:par>
                                <p:cTn id="24" presetID="2" presetClass="entr" presetSubtype="12" fill="hold" grpId="0" nodeType="afterEffect">
                                  <p:stCondLst>
                                    <p:cond delay="40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000" fill="hold"/>
                                        <p:tgtEl>
                                          <p:spTgt spid="2"/>
                                        </p:tgtEl>
                                        <p:attrNameLst>
                                          <p:attrName>ppt_x</p:attrName>
                                        </p:attrNameLst>
                                      </p:cBhvr>
                                      <p:tavLst>
                                        <p:tav tm="0">
                                          <p:val>
                                            <p:strVal val="0-#ppt_w/2"/>
                                          </p:val>
                                        </p:tav>
                                        <p:tav tm="100000">
                                          <p:val>
                                            <p:strVal val="#ppt_x"/>
                                          </p:val>
                                        </p:tav>
                                      </p:tavLst>
                                    </p:anim>
                                    <p:anim calcmode="lin" valueType="num">
                                      <p:cBhvr additive="base">
                                        <p:cTn id="2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ED363E-37C7-4747-9F2D-733A766E9B16}"/>
              </a:ext>
            </a:extLst>
          </p:cNvPr>
          <p:cNvSpPr/>
          <p:nvPr/>
        </p:nvSpPr>
        <p:spPr>
          <a:xfrm>
            <a:off x="5429016" y="1517134"/>
            <a:ext cx="2031325" cy="1323439"/>
          </a:xfrm>
          <a:prstGeom prst="rect">
            <a:avLst/>
          </a:prstGeom>
        </p:spPr>
        <p:txBody>
          <a:bodyPr wrap="none">
            <a:spAutoFit/>
          </a:bodyPr>
          <a:lstStyle/>
          <a:p>
            <a:r>
              <a:rPr lang="en-US" sz="4000" b="1" dirty="0">
                <a:solidFill>
                  <a:srgbClr val="FF0000"/>
                </a:solidFill>
              </a:rPr>
              <a:t>Serena</a:t>
            </a:r>
          </a:p>
          <a:p>
            <a:r>
              <a:rPr lang="en-US" sz="4000" b="1" dirty="0">
                <a:solidFill>
                  <a:srgbClr val="FF0000"/>
                </a:solidFill>
              </a:rPr>
              <a:t>Williams</a:t>
            </a:r>
          </a:p>
        </p:txBody>
      </p:sp>
      <p:pic>
        <p:nvPicPr>
          <p:cNvPr id="3" name="Picture 2">
            <a:extLst>
              <a:ext uri="{FF2B5EF4-FFF2-40B4-BE49-F238E27FC236}">
                <a16:creationId xmlns:a16="http://schemas.microsoft.com/office/drawing/2014/main" id="{F59F2633-C123-4760-B5A3-976442F28D12}"/>
              </a:ext>
            </a:extLst>
          </p:cNvPr>
          <p:cNvPicPr>
            <a:picLocks noChangeAspect="1"/>
          </p:cNvPicPr>
          <p:nvPr/>
        </p:nvPicPr>
        <p:blipFill rotWithShape="1">
          <a:blip r:embed="rId2"/>
          <a:srcRect l="24505" r="21533" b="30448"/>
          <a:stretch/>
        </p:blipFill>
        <p:spPr>
          <a:xfrm>
            <a:off x="7619999" y="467378"/>
            <a:ext cx="4412343" cy="4429445"/>
          </a:xfrm>
          <a:prstGeom prst="rect">
            <a:avLst/>
          </a:prstGeom>
        </p:spPr>
      </p:pic>
      <p:pic>
        <p:nvPicPr>
          <p:cNvPr id="4" name="Picture 3">
            <a:extLst>
              <a:ext uri="{FF2B5EF4-FFF2-40B4-BE49-F238E27FC236}">
                <a16:creationId xmlns:a16="http://schemas.microsoft.com/office/drawing/2014/main" id="{9403C79A-A78A-4E23-A2CF-82DA424C7E6D}"/>
              </a:ext>
            </a:extLst>
          </p:cNvPr>
          <p:cNvPicPr>
            <a:picLocks noChangeAspect="1"/>
          </p:cNvPicPr>
          <p:nvPr/>
        </p:nvPicPr>
        <p:blipFill rotWithShape="1">
          <a:blip r:embed="rId3"/>
          <a:srcRect l="10838" r="11296"/>
          <a:stretch/>
        </p:blipFill>
        <p:spPr>
          <a:xfrm>
            <a:off x="159658" y="467379"/>
            <a:ext cx="5171006" cy="4429445"/>
          </a:xfrm>
          <a:prstGeom prst="rect">
            <a:avLst/>
          </a:prstGeom>
        </p:spPr>
      </p:pic>
      <p:sp>
        <p:nvSpPr>
          <p:cNvPr id="5" name="Rectangle 4">
            <a:extLst>
              <a:ext uri="{FF2B5EF4-FFF2-40B4-BE49-F238E27FC236}">
                <a16:creationId xmlns:a16="http://schemas.microsoft.com/office/drawing/2014/main" id="{D96AB2D6-7424-4518-A628-C09F1E27B5E2}"/>
              </a:ext>
            </a:extLst>
          </p:cNvPr>
          <p:cNvSpPr/>
          <p:nvPr/>
        </p:nvSpPr>
        <p:spPr>
          <a:xfrm>
            <a:off x="261258" y="4896823"/>
            <a:ext cx="4513943" cy="1569660"/>
          </a:xfrm>
          <a:prstGeom prst="rect">
            <a:avLst/>
          </a:prstGeom>
        </p:spPr>
        <p:txBody>
          <a:bodyPr wrap="square">
            <a:spAutoFit/>
          </a:bodyPr>
          <a:lstStyle/>
          <a:p>
            <a:r>
              <a:rPr lang="en-US" sz="2400" b="1" dirty="0"/>
              <a:t>The Women's Tennis Association ranked her world No. 1 in singles on eight separate occasions between 2002 and 2017.</a:t>
            </a:r>
          </a:p>
        </p:txBody>
      </p:sp>
      <p:sp>
        <p:nvSpPr>
          <p:cNvPr id="6" name="Rectangle 5">
            <a:extLst>
              <a:ext uri="{FF2B5EF4-FFF2-40B4-BE49-F238E27FC236}">
                <a16:creationId xmlns:a16="http://schemas.microsoft.com/office/drawing/2014/main" id="{4AE2B58E-86AD-484D-AB4E-489325FAF791}"/>
              </a:ext>
            </a:extLst>
          </p:cNvPr>
          <p:cNvSpPr/>
          <p:nvPr/>
        </p:nvSpPr>
        <p:spPr>
          <a:xfrm>
            <a:off x="6096000" y="4896823"/>
            <a:ext cx="6096000" cy="1569660"/>
          </a:xfrm>
          <a:prstGeom prst="rect">
            <a:avLst/>
          </a:prstGeom>
        </p:spPr>
        <p:txBody>
          <a:bodyPr>
            <a:spAutoFit/>
          </a:bodyPr>
          <a:lstStyle/>
          <a:p>
            <a:r>
              <a:rPr lang="en-US" sz="2400" b="1" dirty="0"/>
              <a:t>Revolutionized women's tennis with her powerful style of play and won more Grand Slam singles titles (23) than any other woman or man during the open era.</a:t>
            </a:r>
          </a:p>
        </p:txBody>
      </p:sp>
    </p:spTree>
    <p:extLst>
      <p:ext uri="{BB962C8B-B14F-4D97-AF65-F5344CB8AC3E}">
        <p14:creationId xmlns:p14="http://schemas.microsoft.com/office/powerpoint/2010/main" val="1527445864"/>
      </p:ext>
    </p:extLst>
  </p:cSld>
  <p:clrMapOvr>
    <a:masterClrMapping/>
  </p:clrMapOvr>
  <mc:AlternateContent xmlns:mc="http://schemas.openxmlformats.org/markup-compatibility/2006" xmlns:p14="http://schemas.microsoft.com/office/powerpoint/2010/main">
    <mc:Choice Requires="p14">
      <p:transition spd="slow" p14:dur="1500" advTm="23000">
        <p14:vortex dir="r"/>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6000"/>
                            </p:stCondLst>
                            <p:childTnLst>
                              <p:par>
                                <p:cTn id="10" presetID="26" presetClass="entr" presetSubtype="0" fill="hold" grpId="0" nodeType="afterEffect">
                                  <p:stCondLst>
                                    <p:cond delay="40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12000"/>
                            </p:stCondLst>
                            <p:childTnLst>
                              <p:par>
                                <p:cTn id="27" presetID="53" presetClass="entr" presetSubtype="16" fill="hold" nodeType="afterEffect">
                                  <p:stCondLst>
                                    <p:cond delay="3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Effect transition="in" filter="fade">
                                      <p:cBhvr>
                                        <p:cTn id="31" dur="1000"/>
                                        <p:tgtEl>
                                          <p:spTgt spid="4"/>
                                        </p:tgtEl>
                                      </p:cBhvr>
                                    </p:animEffect>
                                  </p:childTnLst>
                                </p:cTn>
                              </p:par>
                            </p:childTnLst>
                          </p:cTn>
                        </p:par>
                        <p:par>
                          <p:cTn id="32" fill="hold">
                            <p:stCondLst>
                              <p:cond delay="16000"/>
                            </p:stCondLst>
                            <p:childTnLst>
                              <p:par>
                                <p:cTn id="33" presetID="16" presetClass="entr" presetSubtype="21" fill="hold" grpId="0" nodeType="afterEffect">
                                  <p:stCondLst>
                                    <p:cond delay="400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4A4F5F-3989-42A0-913B-1AFD01C58345}"/>
              </a:ext>
            </a:extLst>
          </p:cNvPr>
          <p:cNvSpPr/>
          <p:nvPr/>
        </p:nvSpPr>
        <p:spPr>
          <a:xfrm>
            <a:off x="4726153" y="480269"/>
            <a:ext cx="3084371" cy="984885"/>
          </a:xfrm>
          <a:prstGeom prst="rect">
            <a:avLst/>
          </a:prstGeom>
        </p:spPr>
        <p:txBody>
          <a:bodyPr wrap="none">
            <a:spAutoFit/>
          </a:bodyPr>
          <a:lstStyle/>
          <a:p>
            <a:r>
              <a:rPr lang="en-US" sz="4000" b="1" dirty="0"/>
              <a:t>	</a:t>
            </a:r>
            <a:r>
              <a:rPr lang="en-US" sz="4000" b="1" dirty="0">
                <a:solidFill>
                  <a:srgbClr val="FF0000"/>
                </a:solidFill>
              </a:rPr>
              <a:t>Pele</a:t>
            </a:r>
          </a:p>
          <a:p>
            <a:r>
              <a:rPr lang="en-US" b="1" dirty="0"/>
              <a:t>Edson </a:t>
            </a:r>
            <a:r>
              <a:rPr lang="en-US" b="1" dirty="0" err="1"/>
              <a:t>Arantes</a:t>
            </a:r>
            <a:r>
              <a:rPr lang="en-US" b="1" dirty="0"/>
              <a:t> do Nascimento </a:t>
            </a:r>
          </a:p>
        </p:txBody>
      </p:sp>
      <p:pic>
        <p:nvPicPr>
          <p:cNvPr id="3" name="Picture 2">
            <a:extLst>
              <a:ext uri="{FF2B5EF4-FFF2-40B4-BE49-F238E27FC236}">
                <a16:creationId xmlns:a16="http://schemas.microsoft.com/office/drawing/2014/main" id="{A59B1436-EDF9-4071-B5BF-7C834B6E2641}"/>
              </a:ext>
            </a:extLst>
          </p:cNvPr>
          <p:cNvPicPr>
            <a:picLocks noChangeAspect="1"/>
          </p:cNvPicPr>
          <p:nvPr/>
        </p:nvPicPr>
        <p:blipFill>
          <a:blip r:embed="rId2"/>
          <a:stretch>
            <a:fillRect/>
          </a:stretch>
        </p:blipFill>
        <p:spPr>
          <a:xfrm>
            <a:off x="452209" y="480269"/>
            <a:ext cx="3932073" cy="3932073"/>
          </a:xfrm>
          <a:prstGeom prst="rect">
            <a:avLst/>
          </a:prstGeom>
        </p:spPr>
      </p:pic>
      <p:pic>
        <p:nvPicPr>
          <p:cNvPr id="4" name="Picture 3">
            <a:extLst>
              <a:ext uri="{FF2B5EF4-FFF2-40B4-BE49-F238E27FC236}">
                <a16:creationId xmlns:a16="http://schemas.microsoft.com/office/drawing/2014/main" id="{F31C5328-209C-44E8-A8F8-A399E321446B}"/>
              </a:ext>
            </a:extLst>
          </p:cNvPr>
          <p:cNvPicPr>
            <a:picLocks noChangeAspect="1"/>
          </p:cNvPicPr>
          <p:nvPr/>
        </p:nvPicPr>
        <p:blipFill rotWithShape="1">
          <a:blip r:embed="rId3"/>
          <a:srcRect l="32883"/>
          <a:stretch/>
        </p:blipFill>
        <p:spPr>
          <a:xfrm>
            <a:off x="8152395" y="480269"/>
            <a:ext cx="3587397" cy="3001992"/>
          </a:xfrm>
          <a:prstGeom prst="rect">
            <a:avLst/>
          </a:prstGeom>
        </p:spPr>
      </p:pic>
      <p:pic>
        <p:nvPicPr>
          <p:cNvPr id="5" name="Picture 4">
            <a:extLst>
              <a:ext uri="{FF2B5EF4-FFF2-40B4-BE49-F238E27FC236}">
                <a16:creationId xmlns:a16="http://schemas.microsoft.com/office/drawing/2014/main" id="{45EAE82D-89D8-45C5-B4B4-1F389E8B5749}"/>
              </a:ext>
            </a:extLst>
          </p:cNvPr>
          <p:cNvPicPr>
            <a:picLocks noChangeAspect="1"/>
          </p:cNvPicPr>
          <p:nvPr/>
        </p:nvPicPr>
        <p:blipFill rotWithShape="1">
          <a:blip r:embed="rId4"/>
          <a:srcRect l="5714"/>
          <a:stretch/>
        </p:blipFill>
        <p:spPr>
          <a:xfrm>
            <a:off x="8152395" y="3675743"/>
            <a:ext cx="3587396" cy="2948731"/>
          </a:xfrm>
          <a:prstGeom prst="rect">
            <a:avLst/>
          </a:prstGeom>
        </p:spPr>
      </p:pic>
      <p:sp>
        <p:nvSpPr>
          <p:cNvPr id="6" name="Rectangle 5">
            <a:extLst>
              <a:ext uri="{FF2B5EF4-FFF2-40B4-BE49-F238E27FC236}">
                <a16:creationId xmlns:a16="http://schemas.microsoft.com/office/drawing/2014/main" id="{9F969D76-916E-4E20-9606-C7B946BF989C}"/>
              </a:ext>
            </a:extLst>
          </p:cNvPr>
          <p:cNvSpPr/>
          <p:nvPr/>
        </p:nvSpPr>
        <p:spPr>
          <a:xfrm>
            <a:off x="4815960" y="1743226"/>
            <a:ext cx="3165499" cy="1200329"/>
          </a:xfrm>
          <a:prstGeom prst="rect">
            <a:avLst/>
          </a:prstGeom>
        </p:spPr>
        <p:txBody>
          <a:bodyPr wrap="square">
            <a:spAutoFit/>
          </a:bodyPr>
          <a:lstStyle/>
          <a:p>
            <a:r>
              <a:rPr lang="en-US" sz="2400" b="1" dirty="0"/>
              <a:t>The most iconic footballer of the Twentieth Century.</a:t>
            </a:r>
          </a:p>
        </p:txBody>
      </p:sp>
      <p:sp>
        <p:nvSpPr>
          <p:cNvPr id="7" name="Rectangle 6">
            <a:extLst>
              <a:ext uri="{FF2B5EF4-FFF2-40B4-BE49-F238E27FC236}">
                <a16:creationId xmlns:a16="http://schemas.microsoft.com/office/drawing/2014/main" id="{32AFB30A-D631-4FE9-912E-F94104708202}"/>
              </a:ext>
            </a:extLst>
          </p:cNvPr>
          <p:cNvSpPr/>
          <p:nvPr/>
        </p:nvSpPr>
        <p:spPr>
          <a:xfrm>
            <a:off x="693017" y="4690414"/>
            <a:ext cx="6693177" cy="1569660"/>
          </a:xfrm>
          <a:prstGeom prst="rect">
            <a:avLst/>
          </a:prstGeom>
        </p:spPr>
        <p:txBody>
          <a:bodyPr wrap="square">
            <a:spAutoFit/>
          </a:bodyPr>
          <a:lstStyle/>
          <a:p>
            <a:r>
              <a:rPr lang="en-US" sz="2400" b="1" dirty="0"/>
              <a:t>Brazilian soccer legend who became a superstar with his performance in the 1958 World Cup.  He played professionally in Brazil for two decades, winning three World Cups along the way,</a:t>
            </a:r>
          </a:p>
        </p:txBody>
      </p:sp>
    </p:spTree>
    <p:extLst>
      <p:ext uri="{BB962C8B-B14F-4D97-AF65-F5344CB8AC3E}">
        <p14:creationId xmlns:p14="http://schemas.microsoft.com/office/powerpoint/2010/main" val="3526197004"/>
      </p:ext>
    </p:extLst>
  </p:cSld>
  <p:clrMapOvr>
    <a:masterClrMapping/>
  </p:clrMapOvr>
  <mc:AlternateContent xmlns:mc="http://schemas.openxmlformats.org/markup-compatibility/2006" xmlns:p14="http://schemas.microsoft.com/office/powerpoint/2010/main">
    <mc:Choice Requires="p14">
      <p:transition spd="slow" p14:dur="1500" advTm="23000">
        <p14:shred/>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3500"/>
                            </p:stCondLst>
                            <p:childTnLst>
                              <p:par>
                                <p:cTn id="9" presetID="2" presetClass="entr" presetSubtype="8" fill="hold" nodeType="afterEffect">
                                  <p:stCondLst>
                                    <p:cond delay="2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000"/>
                            </p:stCondLst>
                            <p:childTnLst>
                              <p:par>
                                <p:cTn id="14" presetID="5" presetClass="entr" presetSubtype="10" fill="hold" grpId="0" nodeType="afterEffect">
                                  <p:stCondLst>
                                    <p:cond delay="300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1000"/>
                                        <p:tgtEl>
                                          <p:spTgt spid="7"/>
                                        </p:tgtEl>
                                      </p:cBhvr>
                                    </p:animEffect>
                                  </p:childTnLst>
                                </p:cTn>
                              </p:par>
                            </p:childTnLst>
                          </p:cTn>
                        </p:par>
                        <p:par>
                          <p:cTn id="17" fill="hold">
                            <p:stCondLst>
                              <p:cond delay="14200"/>
                            </p:stCondLst>
                            <p:childTnLst>
                              <p:par>
                                <p:cTn id="18" presetID="16" presetClass="entr" presetSubtype="21" fill="hold" nodeType="afterEffect">
                                  <p:stCondLst>
                                    <p:cond delay="200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1000"/>
                                        <p:tgtEl>
                                          <p:spTgt spid="4"/>
                                        </p:tgtEl>
                                      </p:cBhvr>
                                    </p:animEffect>
                                  </p:childTnLst>
                                </p:cTn>
                              </p:par>
                            </p:childTnLst>
                          </p:cTn>
                        </p:par>
                        <p:par>
                          <p:cTn id="21" fill="hold">
                            <p:stCondLst>
                              <p:cond delay="17200"/>
                            </p:stCondLst>
                            <p:childTnLst>
                              <p:par>
                                <p:cTn id="22" presetID="42" presetClass="entr" presetSubtype="0" fill="hold" grpId="0" nodeType="afterEffect">
                                  <p:stCondLst>
                                    <p:cond delay="30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31A45-3DAB-4B55-B8BC-98601030F1AD}"/>
              </a:ext>
            </a:extLst>
          </p:cNvPr>
          <p:cNvSpPr/>
          <p:nvPr/>
        </p:nvSpPr>
        <p:spPr>
          <a:xfrm>
            <a:off x="7151812" y="1406175"/>
            <a:ext cx="1888659" cy="1323439"/>
          </a:xfrm>
          <a:prstGeom prst="rect">
            <a:avLst/>
          </a:prstGeom>
        </p:spPr>
        <p:txBody>
          <a:bodyPr wrap="none">
            <a:spAutoFit/>
          </a:bodyPr>
          <a:lstStyle/>
          <a:p>
            <a:r>
              <a:rPr lang="en-US" sz="4000" b="1" dirty="0">
                <a:solidFill>
                  <a:srgbClr val="FF0000"/>
                </a:solidFill>
              </a:rPr>
              <a:t>Michael</a:t>
            </a:r>
          </a:p>
          <a:p>
            <a:r>
              <a:rPr lang="en-US" sz="4000" b="1" dirty="0">
                <a:solidFill>
                  <a:srgbClr val="FF0000"/>
                </a:solidFill>
              </a:rPr>
              <a:t>Phelps</a:t>
            </a:r>
            <a:r>
              <a:rPr lang="en-US" sz="4000" b="1" dirty="0"/>
              <a:t> </a:t>
            </a:r>
          </a:p>
        </p:txBody>
      </p:sp>
      <p:pic>
        <p:nvPicPr>
          <p:cNvPr id="3" name="Picture 2">
            <a:extLst>
              <a:ext uri="{FF2B5EF4-FFF2-40B4-BE49-F238E27FC236}">
                <a16:creationId xmlns:a16="http://schemas.microsoft.com/office/drawing/2014/main" id="{0E703525-4FA6-47C5-A1E0-7F287E0B1267}"/>
              </a:ext>
            </a:extLst>
          </p:cNvPr>
          <p:cNvPicPr>
            <a:picLocks noChangeAspect="1"/>
          </p:cNvPicPr>
          <p:nvPr/>
        </p:nvPicPr>
        <p:blipFill rotWithShape="1">
          <a:blip r:embed="rId2"/>
          <a:srcRect b="28209"/>
          <a:stretch/>
        </p:blipFill>
        <p:spPr>
          <a:xfrm>
            <a:off x="9040471" y="380294"/>
            <a:ext cx="2820876" cy="3375202"/>
          </a:xfrm>
          <a:prstGeom prst="rect">
            <a:avLst/>
          </a:prstGeom>
        </p:spPr>
      </p:pic>
      <p:pic>
        <p:nvPicPr>
          <p:cNvPr id="5" name="Picture 4">
            <a:extLst>
              <a:ext uri="{FF2B5EF4-FFF2-40B4-BE49-F238E27FC236}">
                <a16:creationId xmlns:a16="http://schemas.microsoft.com/office/drawing/2014/main" id="{7185A44E-D8AD-47F0-A6A0-B029660BCEBA}"/>
              </a:ext>
            </a:extLst>
          </p:cNvPr>
          <p:cNvPicPr>
            <a:picLocks noChangeAspect="1"/>
          </p:cNvPicPr>
          <p:nvPr/>
        </p:nvPicPr>
        <p:blipFill>
          <a:blip r:embed="rId3"/>
          <a:stretch>
            <a:fillRect/>
          </a:stretch>
        </p:blipFill>
        <p:spPr>
          <a:xfrm>
            <a:off x="478971" y="380295"/>
            <a:ext cx="6458858" cy="3375202"/>
          </a:xfrm>
          <a:prstGeom prst="rect">
            <a:avLst/>
          </a:prstGeom>
        </p:spPr>
      </p:pic>
      <p:sp>
        <p:nvSpPr>
          <p:cNvPr id="6" name="Rectangle 5">
            <a:extLst>
              <a:ext uri="{FF2B5EF4-FFF2-40B4-BE49-F238E27FC236}">
                <a16:creationId xmlns:a16="http://schemas.microsoft.com/office/drawing/2014/main" id="{900488B1-D0AD-4DAC-AA31-9CD5CDFFAAA2}"/>
              </a:ext>
            </a:extLst>
          </p:cNvPr>
          <p:cNvSpPr/>
          <p:nvPr/>
        </p:nvSpPr>
        <p:spPr>
          <a:xfrm>
            <a:off x="103529" y="4466105"/>
            <a:ext cx="6096000" cy="1569660"/>
          </a:xfrm>
          <a:prstGeom prst="rect">
            <a:avLst/>
          </a:prstGeom>
        </p:spPr>
        <p:txBody>
          <a:bodyPr>
            <a:spAutoFit/>
          </a:bodyPr>
          <a:lstStyle/>
          <a:p>
            <a:r>
              <a:rPr lang="en-US" sz="2400" b="1" dirty="0"/>
              <a:t>Most successful and most decorated Olympian of all time, with a total of 28 medals including a record 23 gold and was the first athlete to win eight gold medals at a single Olympics.</a:t>
            </a:r>
          </a:p>
        </p:txBody>
      </p:sp>
      <p:sp>
        <p:nvSpPr>
          <p:cNvPr id="7" name="Rectangle 6">
            <a:extLst>
              <a:ext uri="{FF2B5EF4-FFF2-40B4-BE49-F238E27FC236}">
                <a16:creationId xmlns:a16="http://schemas.microsoft.com/office/drawing/2014/main" id="{A9A810B2-16FA-4F84-87D1-B160B453C017}"/>
              </a:ext>
            </a:extLst>
          </p:cNvPr>
          <p:cNvSpPr/>
          <p:nvPr/>
        </p:nvSpPr>
        <p:spPr>
          <a:xfrm>
            <a:off x="5355771" y="5620489"/>
            <a:ext cx="6096000" cy="369332"/>
          </a:xfrm>
          <a:prstGeom prst="rect">
            <a:avLst/>
          </a:prstGeom>
        </p:spPr>
        <p:txBody>
          <a:bodyPr>
            <a:spAutoFit/>
          </a:bodyPr>
          <a:lstStyle/>
          <a:p>
            <a:endParaRPr lang="en-US" dirty="0"/>
          </a:p>
        </p:txBody>
      </p:sp>
      <p:sp>
        <p:nvSpPr>
          <p:cNvPr id="8" name="Rectangle 7">
            <a:extLst>
              <a:ext uri="{FF2B5EF4-FFF2-40B4-BE49-F238E27FC236}">
                <a16:creationId xmlns:a16="http://schemas.microsoft.com/office/drawing/2014/main" id="{545330BC-7EE9-4EDD-A142-FDFBA7C73489}"/>
              </a:ext>
            </a:extLst>
          </p:cNvPr>
          <p:cNvSpPr/>
          <p:nvPr/>
        </p:nvSpPr>
        <p:spPr>
          <a:xfrm>
            <a:off x="6937829" y="4466105"/>
            <a:ext cx="5169015" cy="1938992"/>
          </a:xfrm>
          <a:prstGeom prst="rect">
            <a:avLst/>
          </a:prstGeom>
        </p:spPr>
        <p:txBody>
          <a:bodyPr wrap="square">
            <a:spAutoFit/>
          </a:bodyPr>
          <a:lstStyle/>
          <a:p>
            <a:r>
              <a:rPr lang="en-US" sz="2400" b="1" dirty="0"/>
              <a:t>At the end of the 2008 Olympics, he held 7 world records and 1 Olympic record in swimming.  He still holds six world records (three individual and three relays).</a:t>
            </a:r>
          </a:p>
        </p:txBody>
      </p:sp>
    </p:spTree>
    <p:extLst>
      <p:ext uri="{BB962C8B-B14F-4D97-AF65-F5344CB8AC3E}">
        <p14:creationId xmlns:p14="http://schemas.microsoft.com/office/powerpoint/2010/main" val="3641605328"/>
      </p:ext>
    </p:extLst>
  </p:cSld>
  <p:clrMapOvr>
    <a:masterClrMapping/>
  </p:clrMapOvr>
  <mc:AlternateContent xmlns:mc="http://schemas.openxmlformats.org/markup-compatibility/2006" xmlns:p14="http://schemas.microsoft.com/office/powerpoint/2010/main">
    <mc:Choice Requires="p14">
      <p:transition spd="slow" p14:dur="1250" advTm="23000">
        <p14:switch dir="r"/>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5000"/>
                            </p:stCondLst>
                            <p:childTnLst>
                              <p:par>
                                <p:cTn id="9" presetID="42" presetClass="entr" presetSubtype="0" fill="hold" grpId="0" nodeType="afterEffect">
                                  <p:stCondLst>
                                    <p:cond delay="4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0"/>
                            </p:stCondLst>
                            <p:childTnLst>
                              <p:par>
                                <p:cTn id="15" presetID="16" presetClass="entr" presetSubtype="21" fill="hold" nodeType="afterEffect">
                                  <p:stCondLst>
                                    <p:cond delay="350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1000"/>
                                        <p:tgtEl>
                                          <p:spTgt spid="3"/>
                                        </p:tgtEl>
                                      </p:cBhvr>
                                    </p:animEffect>
                                  </p:childTnLst>
                                </p:cTn>
                              </p:par>
                            </p:childTnLst>
                          </p:cTn>
                        </p:par>
                        <p:par>
                          <p:cTn id="18" fill="hold">
                            <p:stCondLst>
                              <p:cond delay="14500"/>
                            </p:stCondLst>
                            <p:childTnLst>
                              <p:par>
                                <p:cTn id="19" presetID="14" presetClass="entr" presetSubtype="10" fill="hold" grpId="0" nodeType="afterEffect">
                                  <p:stCondLst>
                                    <p:cond delay="400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EB368A-3E13-4762-8F68-424CA35FB23A}"/>
              </a:ext>
            </a:extLst>
          </p:cNvPr>
          <p:cNvSpPr/>
          <p:nvPr/>
        </p:nvSpPr>
        <p:spPr>
          <a:xfrm>
            <a:off x="10137952" y="2717174"/>
            <a:ext cx="1380506" cy="1323439"/>
          </a:xfrm>
          <a:prstGeom prst="rect">
            <a:avLst/>
          </a:prstGeom>
        </p:spPr>
        <p:txBody>
          <a:bodyPr wrap="none">
            <a:spAutoFit/>
          </a:bodyPr>
          <a:lstStyle/>
          <a:p>
            <a:r>
              <a:rPr lang="en-US" sz="4000" b="1" dirty="0">
                <a:ln w="22225">
                  <a:solidFill>
                    <a:schemeClr val="accent2"/>
                  </a:solidFill>
                  <a:prstDash val="solid"/>
                </a:ln>
                <a:solidFill>
                  <a:srgbClr val="FFFF00"/>
                </a:solidFill>
              </a:rPr>
              <a:t>Usain</a:t>
            </a:r>
          </a:p>
          <a:p>
            <a:r>
              <a:rPr lang="en-US" sz="4000" b="1" dirty="0">
                <a:ln w="22225">
                  <a:solidFill>
                    <a:schemeClr val="accent2"/>
                  </a:solidFill>
                  <a:prstDash val="solid"/>
                </a:ln>
                <a:solidFill>
                  <a:srgbClr val="FFFF00"/>
                </a:solidFill>
              </a:rPr>
              <a:t> Bolt</a:t>
            </a:r>
          </a:p>
        </p:txBody>
      </p:sp>
      <p:pic>
        <p:nvPicPr>
          <p:cNvPr id="3" name="Picture 2">
            <a:extLst>
              <a:ext uri="{FF2B5EF4-FFF2-40B4-BE49-F238E27FC236}">
                <a16:creationId xmlns:a16="http://schemas.microsoft.com/office/drawing/2014/main" id="{8C544CCE-9C65-49ED-B2BF-3D4778745702}"/>
              </a:ext>
            </a:extLst>
          </p:cNvPr>
          <p:cNvPicPr>
            <a:picLocks noChangeAspect="1"/>
          </p:cNvPicPr>
          <p:nvPr/>
        </p:nvPicPr>
        <p:blipFill rotWithShape="1">
          <a:blip r:embed="rId2"/>
          <a:srcRect l="24042" t="8483" r="29693" b="5421"/>
          <a:stretch/>
        </p:blipFill>
        <p:spPr>
          <a:xfrm>
            <a:off x="478971" y="580571"/>
            <a:ext cx="2859316" cy="3550211"/>
          </a:xfrm>
          <a:prstGeom prst="rect">
            <a:avLst/>
          </a:prstGeom>
        </p:spPr>
      </p:pic>
      <p:pic>
        <p:nvPicPr>
          <p:cNvPr id="4" name="Picture 3">
            <a:extLst>
              <a:ext uri="{FF2B5EF4-FFF2-40B4-BE49-F238E27FC236}">
                <a16:creationId xmlns:a16="http://schemas.microsoft.com/office/drawing/2014/main" id="{1FB984DC-1B0F-4D1B-B968-081D428FE331}"/>
              </a:ext>
            </a:extLst>
          </p:cNvPr>
          <p:cNvPicPr>
            <a:picLocks noChangeAspect="1"/>
          </p:cNvPicPr>
          <p:nvPr/>
        </p:nvPicPr>
        <p:blipFill>
          <a:blip r:embed="rId3"/>
          <a:stretch>
            <a:fillRect/>
          </a:stretch>
        </p:blipFill>
        <p:spPr>
          <a:xfrm>
            <a:off x="3573725" y="580570"/>
            <a:ext cx="5992264" cy="3550211"/>
          </a:xfrm>
          <a:prstGeom prst="rect">
            <a:avLst/>
          </a:prstGeom>
        </p:spPr>
      </p:pic>
      <p:pic>
        <p:nvPicPr>
          <p:cNvPr id="5" name="Picture 4">
            <a:extLst>
              <a:ext uri="{FF2B5EF4-FFF2-40B4-BE49-F238E27FC236}">
                <a16:creationId xmlns:a16="http://schemas.microsoft.com/office/drawing/2014/main" id="{9EE0778D-ABAD-4D01-AF83-BE7B710AA5DD}"/>
              </a:ext>
            </a:extLst>
          </p:cNvPr>
          <p:cNvPicPr>
            <a:picLocks noChangeAspect="1"/>
          </p:cNvPicPr>
          <p:nvPr/>
        </p:nvPicPr>
        <p:blipFill>
          <a:blip r:embed="rId4"/>
          <a:stretch>
            <a:fillRect/>
          </a:stretch>
        </p:blipFill>
        <p:spPr>
          <a:xfrm>
            <a:off x="9756643" y="580571"/>
            <a:ext cx="2143125" cy="2143125"/>
          </a:xfrm>
          <a:prstGeom prst="rect">
            <a:avLst/>
          </a:prstGeom>
        </p:spPr>
      </p:pic>
      <p:pic>
        <p:nvPicPr>
          <p:cNvPr id="6" name="Picture 5">
            <a:extLst>
              <a:ext uri="{FF2B5EF4-FFF2-40B4-BE49-F238E27FC236}">
                <a16:creationId xmlns:a16="http://schemas.microsoft.com/office/drawing/2014/main" id="{DA9FD47B-C2B0-4B4E-AA23-FC68CA96ECF1}"/>
              </a:ext>
            </a:extLst>
          </p:cNvPr>
          <p:cNvPicPr>
            <a:picLocks noChangeAspect="1"/>
          </p:cNvPicPr>
          <p:nvPr/>
        </p:nvPicPr>
        <p:blipFill rotWithShape="1">
          <a:blip r:embed="rId5"/>
          <a:srcRect l="6419" r="25924" b="6800"/>
          <a:stretch/>
        </p:blipFill>
        <p:spPr>
          <a:xfrm>
            <a:off x="5815764" y="1422400"/>
            <a:ext cx="1281722" cy="1080550"/>
          </a:xfrm>
          <a:prstGeom prst="rect">
            <a:avLst/>
          </a:prstGeom>
        </p:spPr>
      </p:pic>
      <p:sp>
        <p:nvSpPr>
          <p:cNvPr id="7" name="Rectangle 6">
            <a:extLst>
              <a:ext uri="{FF2B5EF4-FFF2-40B4-BE49-F238E27FC236}">
                <a16:creationId xmlns:a16="http://schemas.microsoft.com/office/drawing/2014/main" id="{2F324359-355B-4C34-93FF-174882521E0F}"/>
              </a:ext>
            </a:extLst>
          </p:cNvPr>
          <p:cNvSpPr/>
          <p:nvPr/>
        </p:nvSpPr>
        <p:spPr>
          <a:xfrm>
            <a:off x="250921" y="4192412"/>
            <a:ext cx="5196114" cy="830997"/>
          </a:xfrm>
          <a:prstGeom prst="rect">
            <a:avLst/>
          </a:prstGeom>
        </p:spPr>
        <p:txBody>
          <a:bodyPr wrap="square">
            <a:spAutoFit/>
          </a:bodyPr>
          <a:lstStyle/>
          <a:p>
            <a:r>
              <a:rPr lang="en-US" sz="2400" b="1" dirty="0"/>
              <a:t>He became the first junior sprinter to break 20 seconds for the 200 </a:t>
            </a:r>
            <a:r>
              <a:rPr lang="en-US" sz="2400" b="1" dirty="0" err="1"/>
              <a:t>metres</a:t>
            </a:r>
            <a:r>
              <a:rPr lang="en-US" sz="2400" b="1" dirty="0"/>
              <a:t>.</a:t>
            </a:r>
          </a:p>
        </p:txBody>
      </p:sp>
      <p:sp>
        <p:nvSpPr>
          <p:cNvPr id="8" name="Rectangle 7">
            <a:extLst>
              <a:ext uri="{FF2B5EF4-FFF2-40B4-BE49-F238E27FC236}">
                <a16:creationId xmlns:a16="http://schemas.microsoft.com/office/drawing/2014/main" id="{2DC1D9E8-744C-4489-BF43-5949FA705DAE}"/>
              </a:ext>
            </a:extLst>
          </p:cNvPr>
          <p:cNvSpPr/>
          <p:nvPr/>
        </p:nvSpPr>
        <p:spPr>
          <a:xfrm>
            <a:off x="5133881" y="4338437"/>
            <a:ext cx="6765888" cy="1938992"/>
          </a:xfrm>
          <a:prstGeom prst="rect">
            <a:avLst/>
          </a:prstGeom>
        </p:spPr>
        <p:txBody>
          <a:bodyPr wrap="square">
            <a:spAutoFit/>
          </a:bodyPr>
          <a:lstStyle/>
          <a:p>
            <a:r>
              <a:rPr lang="en-US" sz="2400" b="1" dirty="0"/>
              <a:t> Arguably the fastest man ever timed, winning three gold medals at the 2008 Olympic Games in Beijing, China, and becoming the first man in Olympic history to win the 100-meter and 200-meter and 4x100m races in world record times.</a:t>
            </a:r>
          </a:p>
        </p:txBody>
      </p:sp>
      <p:sp>
        <p:nvSpPr>
          <p:cNvPr id="10" name="Rectangle 9">
            <a:extLst>
              <a:ext uri="{FF2B5EF4-FFF2-40B4-BE49-F238E27FC236}">
                <a16:creationId xmlns:a16="http://schemas.microsoft.com/office/drawing/2014/main" id="{92FFA1B7-03FB-40D3-AEAB-ADA35FC057ED}"/>
              </a:ext>
            </a:extLst>
          </p:cNvPr>
          <p:cNvSpPr/>
          <p:nvPr/>
        </p:nvSpPr>
        <p:spPr>
          <a:xfrm>
            <a:off x="250921" y="5068490"/>
            <a:ext cx="4987901" cy="1569660"/>
          </a:xfrm>
          <a:prstGeom prst="rect">
            <a:avLst/>
          </a:prstGeom>
        </p:spPr>
        <p:txBody>
          <a:bodyPr wrap="square">
            <a:spAutoFit/>
          </a:bodyPr>
          <a:lstStyle/>
          <a:p>
            <a:r>
              <a:rPr lang="en-US" sz="2400" b="1" dirty="0"/>
              <a:t>Created history at the 2016 Olympic Games in Rio when he achieved the ‘Triple </a:t>
            </a:r>
            <a:r>
              <a:rPr lang="en-US" sz="2400" b="1" dirty="0" err="1"/>
              <a:t>Triple</a:t>
            </a:r>
            <a:r>
              <a:rPr lang="en-US" sz="2400" b="1" dirty="0"/>
              <a:t>’, three gold medals at three consecutive Olympic Games.  </a:t>
            </a:r>
          </a:p>
        </p:txBody>
      </p:sp>
      <p:sp>
        <p:nvSpPr>
          <p:cNvPr id="12" name="TextBox 11">
            <a:extLst>
              <a:ext uri="{FF2B5EF4-FFF2-40B4-BE49-F238E27FC236}">
                <a16:creationId xmlns:a16="http://schemas.microsoft.com/office/drawing/2014/main" id="{9FFD57F3-B49D-4339-B5C2-99C35E693E55}"/>
              </a:ext>
            </a:extLst>
          </p:cNvPr>
          <p:cNvSpPr txBox="1"/>
          <p:nvPr/>
        </p:nvSpPr>
        <p:spPr>
          <a:xfrm>
            <a:off x="7785847" y="3059668"/>
            <a:ext cx="645459" cy="369332"/>
          </a:xfrm>
          <a:prstGeom prst="rect">
            <a:avLst/>
          </a:prstGeom>
          <a:solidFill>
            <a:schemeClr val="bg1"/>
          </a:solid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F2A73202-5523-4E25-9820-EABE4458D6D1}"/>
              </a:ext>
            </a:extLst>
          </p:cNvPr>
          <p:cNvPicPr>
            <a:picLocks noChangeAspect="1"/>
          </p:cNvPicPr>
          <p:nvPr/>
        </p:nvPicPr>
        <p:blipFill>
          <a:blip r:embed="rId6"/>
          <a:stretch>
            <a:fillRect/>
          </a:stretch>
        </p:blipFill>
        <p:spPr>
          <a:xfrm rot="19899544">
            <a:off x="4927007" y="2223200"/>
            <a:ext cx="356184" cy="183549"/>
          </a:xfrm>
          <a:prstGeom prst="rect">
            <a:avLst/>
          </a:prstGeom>
        </p:spPr>
      </p:pic>
    </p:spTree>
    <p:extLst>
      <p:ext uri="{BB962C8B-B14F-4D97-AF65-F5344CB8AC3E}">
        <p14:creationId xmlns:p14="http://schemas.microsoft.com/office/powerpoint/2010/main" val="2794914233"/>
      </p:ext>
    </p:extLst>
  </p:cSld>
  <p:clrMapOvr>
    <a:masterClrMapping/>
  </p:clrMapOvr>
  <mc:AlternateContent xmlns:mc="http://schemas.openxmlformats.org/markup-compatibility/2006" xmlns:p14="http://schemas.microsoft.com/office/powerpoint/2010/main">
    <mc:Choice Requires="p14">
      <p:transition spd="slow" p14:dur="1200" advTm="27000">
        <p14:prism/>
      </p:transition>
    </mc:Choice>
    <mc:Fallback xmlns="">
      <p:transition spd="slow"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21" presetClass="entr" presetSubtype="1" fill="hold" grpId="0" nodeType="afterEffect">
                                  <p:stCondLst>
                                    <p:cond delay="400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par>
                          <p:cTn id="13" fill="hold">
                            <p:stCondLst>
                              <p:cond delay="9000"/>
                            </p:stCondLst>
                            <p:childTnLst>
                              <p:par>
                                <p:cTn id="14" presetID="26" presetClass="entr" presetSubtype="0" fill="hold" nodeType="afterEffect">
                                  <p:stCondLst>
                                    <p:cond delay="250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par>
                          <p:cTn id="30" fill="hold">
                            <p:stCondLst>
                              <p:cond delay="12500"/>
                            </p:stCondLst>
                            <p:childTnLst>
                              <p:par>
                                <p:cTn id="31" presetID="13" presetClass="entr" presetSubtype="16" fill="hold" nodeType="afterEffect">
                                  <p:stCondLst>
                                    <p:cond delay="2500"/>
                                  </p:stCondLst>
                                  <p:childTnLst>
                                    <p:set>
                                      <p:cBhvr>
                                        <p:cTn id="32" dur="1" fill="hold">
                                          <p:stCondLst>
                                            <p:cond delay="0"/>
                                          </p:stCondLst>
                                        </p:cTn>
                                        <p:tgtEl>
                                          <p:spTgt spid="4"/>
                                        </p:tgtEl>
                                        <p:attrNameLst>
                                          <p:attrName>style.visibility</p:attrName>
                                        </p:attrNameLst>
                                      </p:cBhvr>
                                      <p:to>
                                        <p:strVal val="visible"/>
                                      </p:to>
                                    </p:set>
                                    <p:animEffect transition="in" filter="plus(in)">
                                      <p:cBhvr>
                                        <p:cTn id="33" dur="1000"/>
                                        <p:tgtEl>
                                          <p:spTgt spid="4"/>
                                        </p:tgtEl>
                                      </p:cBhvr>
                                    </p:animEffect>
                                  </p:childTnLst>
                                </p:cTn>
                              </p:par>
                            </p:childTnLst>
                          </p:cTn>
                        </p:par>
                        <p:par>
                          <p:cTn id="34" fill="hold">
                            <p:stCondLst>
                              <p:cond delay="16000"/>
                            </p:stCondLst>
                            <p:childTnLst>
                              <p:par>
                                <p:cTn id="35" presetID="1" presetClass="entr" presetSubtype="0" fill="hold" nodeType="afterEffect">
                                  <p:stCondLst>
                                    <p:cond delay="500"/>
                                  </p:stCondLst>
                                  <p:childTnLst>
                                    <p:set>
                                      <p:cBhvr>
                                        <p:cTn id="36" dur="1" fill="hold">
                                          <p:stCondLst>
                                            <p:cond delay="0"/>
                                          </p:stCondLst>
                                        </p:cTn>
                                        <p:tgtEl>
                                          <p:spTgt spid="6"/>
                                        </p:tgtEl>
                                        <p:attrNameLst>
                                          <p:attrName>style.visibility</p:attrName>
                                        </p:attrNameLst>
                                      </p:cBhvr>
                                      <p:to>
                                        <p:strVal val="visible"/>
                                      </p:to>
                                    </p:set>
                                  </p:childTnLst>
                                </p:cTn>
                              </p:par>
                            </p:childTnLst>
                          </p:cTn>
                        </p:par>
                        <p:par>
                          <p:cTn id="37" fill="hold">
                            <p:stCondLst>
                              <p:cond delay="16500"/>
                            </p:stCondLst>
                            <p:childTnLst>
                              <p:par>
                                <p:cTn id="38" presetID="31" presetClass="entr" presetSubtype="0" fill="hold" grpId="0" nodeType="afterEffect">
                                  <p:stCondLst>
                                    <p:cond delay="350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fltVal val="0"/>
                                          </p:val>
                                        </p:tav>
                                        <p:tav tm="100000">
                                          <p:val>
                                            <p:strVal val="#ppt_w"/>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style.rotation</p:attrName>
                                        </p:attrNameLst>
                                      </p:cBhvr>
                                      <p:tavLst>
                                        <p:tav tm="0">
                                          <p:val>
                                            <p:fltVal val="90"/>
                                          </p:val>
                                        </p:tav>
                                        <p:tav tm="100000">
                                          <p:val>
                                            <p:fltVal val="0"/>
                                          </p:val>
                                        </p:tav>
                                      </p:tavLst>
                                    </p:anim>
                                    <p:animEffect transition="in" filter="fade">
                                      <p:cBhvr>
                                        <p:cTn id="43" dur="1000"/>
                                        <p:tgtEl>
                                          <p:spTgt spid="8"/>
                                        </p:tgtEl>
                                      </p:cBhvr>
                                    </p:animEffect>
                                  </p:childTnLst>
                                </p:cTn>
                              </p:par>
                            </p:childTnLst>
                          </p:cTn>
                        </p:par>
                        <p:par>
                          <p:cTn id="44" fill="hold">
                            <p:stCondLst>
                              <p:cond delay="21000"/>
                            </p:stCondLst>
                            <p:childTnLst>
                              <p:par>
                                <p:cTn id="45" presetID="16" presetClass="entr" presetSubtype="21" fill="hold" grpId="0" nodeType="afterEffect">
                                  <p:stCondLst>
                                    <p:cond delay="400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E8984E-7991-4817-B274-26F1EE2FF428}"/>
              </a:ext>
            </a:extLst>
          </p:cNvPr>
          <p:cNvSpPr/>
          <p:nvPr/>
        </p:nvSpPr>
        <p:spPr>
          <a:xfrm>
            <a:off x="4594820" y="5885934"/>
            <a:ext cx="3186193" cy="707886"/>
          </a:xfrm>
          <a:prstGeom prst="rect">
            <a:avLst/>
          </a:prstGeom>
        </p:spPr>
        <p:txBody>
          <a:bodyPr wrap="none">
            <a:spAutoFit/>
          </a:bodyPr>
          <a:lstStyle/>
          <a:p>
            <a:r>
              <a:rPr lang="en-US" sz="4000" b="1" dirty="0">
                <a:solidFill>
                  <a:srgbClr val="7030A0"/>
                </a:solidFill>
              </a:rPr>
              <a:t>Althea Gibson</a:t>
            </a:r>
          </a:p>
        </p:txBody>
      </p:sp>
      <p:sp>
        <p:nvSpPr>
          <p:cNvPr id="4" name="Rectangle 3">
            <a:extLst>
              <a:ext uri="{FF2B5EF4-FFF2-40B4-BE49-F238E27FC236}">
                <a16:creationId xmlns:a16="http://schemas.microsoft.com/office/drawing/2014/main" id="{27B705B2-5541-4062-BD14-B89E9845D2B6}"/>
              </a:ext>
            </a:extLst>
          </p:cNvPr>
          <p:cNvSpPr/>
          <p:nvPr/>
        </p:nvSpPr>
        <p:spPr>
          <a:xfrm>
            <a:off x="4142548" y="491085"/>
            <a:ext cx="3693696" cy="1200329"/>
          </a:xfrm>
          <a:prstGeom prst="rect">
            <a:avLst/>
          </a:prstGeom>
        </p:spPr>
        <p:txBody>
          <a:bodyPr wrap="square">
            <a:spAutoFit/>
          </a:bodyPr>
          <a:lstStyle/>
          <a:p>
            <a:r>
              <a:rPr lang="en-US" sz="2400" b="1" dirty="0"/>
              <a:t>The first African American athlete to cross the color line of international tennis.</a:t>
            </a:r>
          </a:p>
        </p:txBody>
      </p:sp>
      <p:sp>
        <p:nvSpPr>
          <p:cNvPr id="5" name="Rectangle 4">
            <a:extLst>
              <a:ext uri="{FF2B5EF4-FFF2-40B4-BE49-F238E27FC236}">
                <a16:creationId xmlns:a16="http://schemas.microsoft.com/office/drawing/2014/main" id="{B4243852-E64E-43F4-803F-809FCB43E424}"/>
              </a:ext>
            </a:extLst>
          </p:cNvPr>
          <p:cNvSpPr/>
          <p:nvPr/>
        </p:nvSpPr>
        <p:spPr>
          <a:xfrm>
            <a:off x="1399672" y="5032940"/>
            <a:ext cx="10126580" cy="461665"/>
          </a:xfrm>
          <a:prstGeom prst="rect">
            <a:avLst/>
          </a:prstGeom>
        </p:spPr>
        <p:txBody>
          <a:bodyPr wrap="square">
            <a:spAutoFit/>
          </a:bodyPr>
          <a:lstStyle/>
          <a:p>
            <a:r>
              <a:rPr lang="en-US" sz="2400" b="1" dirty="0"/>
              <a:t>First African American to win a Grand Slam title (the French Championships).</a:t>
            </a:r>
          </a:p>
        </p:txBody>
      </p:sp>
      <p:sp>
        <p:nvSpPr>
          <p:cNvPr id="6" name="Rectangle 5">
            <a:extLst>
              <a:ext uri="{FF2B5EF4-FFF2-40B4-BE49-F238E27FC236}">
                <a16:creationId xmlns:a16="http://schemas.microsoft.com/office/drawing/2014/main" id="{95A0DBDE-850E-4AC9-BAC5-D39F584A75B7}"/>
              </a:ext>
            </a:extLst>
          </p:cNvPr>
          <p:cNvSpPr/>
          <p:nvPr/>
        </p:nvSpPr>
        <p:spPr>
          <a:xfrm>
            <a:off x="4234553" y="2076040"/>
            <a:ext cx="3509210" cy="2308324"/>
          </a:xfrm>
          <a:prstGeom prst="rect">
            <a:avLst/>
          </a:prstGeom>
        </p:spPr>
        <p:txBody>
          <a:bodyPr wrap="square">
            <a:spAutoFit/>
          </a:bodyPr>
          <a:lstStyle/>
          <a:p>
            <a:r>
              <a:rPr lang="en-US" sz="2400" b="1" dirty="0"/>
              <a:t>For a short time, she turned to golf, making history again as the first African American woman ever to compete on the pro tour.</a:t>
            </a:r>
          </a:p>
        </p:txBody>
      </p:sp>
      <p:pic>
        <p:nvPicPr>
          <p:cNvPr id="8" name="Picture 7">
            <a:extLst>
              <a:ext uri="{FF2B5EF4-FFF2-40B4-BE49-F238E27FC236}">
                <a16:creationId xmlns:a16="http://schemas.microsoft.com/office/drawing/2014/main" id="{88B27BAA-FD5B-40F5-B20C-9F177BC8257C}"/>
              </a:ext>
            </a:extLst>
          </p:cNvPr>
          <p:cNvPicPr>
            <a:picLocks noChangeAspect="1"/>
          </p:cNvPicPr>
          <p:nvPr/>
        </p:nvPicPr>
        <p:blipFill rotWithShape="1">
          <a:blip r:embed="rId2"/>
          <a:srcRect r="6160" b="13772"/>
          <a:stretch/>
        </p:blipFill>
        <p:spPr>
          <a:xfrm>
            <a:off x="508834" y="491085"/>
            <a:ext cx="3387677" cy="4150526"/>
          </a:xfrm>
          <a:prstGeom prst="rect">
            <a:avLst/>
          </a:prstGeom>
        </p:spPr>
      </p:pic>
      <p:pic>
        <p:nvPicPr>
          <p:cNvPr id="9" name="Picture 8">
            <a:extLst>
              <a:ext uri="{FF2B5EF4-FFF2-40B4-BE49-F238E27FC236}">
                <a16:creationId xmlns:a16="http://schemas.microsoft.com/office/drawing/2014/main" id="{9A12D461-D9E0-4CA9-9F3C-C1523C0AEE69}"/>
              </a:ext>
            </a:extLst>
          </p:cNvPr>
          <p:cNvPicPr>
            <a:picLocks noChangeAspect="1"/>
          </p:cNvPicPr>
          <p:nvPr/>
        </p:nvPicPr>
        <p:blipFill rotWithShape="1">
          <a:blip r:embed="rId3"/>
          <a:srcRect l="15521" r="18863"/>
          <a:stretch/>
        </p:blipFill>
        <p:spPr>
          <a:xfrm>
            <a:off x="7836244" y="584997"/>
            <a:ext cx="4002831" cy="4056614"/>
          </a:xfrm>
          <a:prstGeom prst="rect">
            <a:avLst/>
          </a:prstGeom>
        </p:spPr>
      </p:pic>
    </p:spTree>
    <p:extLst>
      <p:ext uri="{BB962C8B-B14F-4D97-AF65-F5344CB8AC3E}">
        <p14:creationId xmlns:p14="http://schemas.microsoft.com/office/powerpoint/2010/main" val="2961400237"/>
      </p:ext>
    </p:extLst>
  </p:cSld>
  <p:clrMapOvr>
    <a:masterClrMapping/>
  </p:clrMapOvr>
  <p:transition spd="slow" advTm="2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cTn>
                              </p:par>
                            </p:childTnLst>
                          </p:cTn>
                        </p:par>
                        <p:par>
                          <p:cTn id="8" fill="hold">
                            <p:stCondLst>
                              <p:cond delay="5500"/>
                            </p:stCondLst>
                            <p:childTnLst>
                              <p:par>
                                <p:cTn id="9" presetID="26" presetClass="entr" presetSubtype="0" fill="hold" grpId="0"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90">
                                          <p:stCondLst>
                                            <p:cond delay="0"/>
                                          </p:stCondLst>
                                        </p:cTn>
                                        <p:tgtEl>
                                          <p:spTgt spid="6"/>
                                        </p:tgtEl>
                                      </p:cBhvr>
                                    </p:animEffect>
                                    <p:anim calcmode="lin" valueType="num">
                                      <p:cBhvr>
                                        <p:cTn id="1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7" dur="13">
                                          <p:stCondLst>
                                            <p:cond delay="325"/>
                                          </p:stCondLst>
                                        </p:cTn>
                                        <p:tgtEl>
                                          <p:spTgt spid="6"/>
                                        </p:tgtEl>
                                      </p:cBhvr>
                                      <p:to x="100000" y="60000"/>
                                    </p:animScale>
                                    <p:animScale>
                                      <p:cBhvr>
                                        <p:cTn id="18" dur="83" decel="50000">
                                          <p:stCondLst>
                                            <p:cond delay="338"/>
                                          </p:stCondLst>
                                        </p:cTn>
                                        <p:tgtEl>
                                          <p:spTgt spid="6"/>
                                        </p:tgtEl>
                                      </p:cBhvr>
                                      <p:to x="100000" y="100000"/>
                                    </p:animScale>
                                    <p:animScale>
                                      <p:cBhvr>
                                        <p:cTn id="19" dur="13">
                                          <p:stCondLst>
                                            <p:cond delay="656"/>
                                          </p:stCondLst>
                                        </p:cTn>
                                        <p:tgtEl>
                                          <p:spTgt spid="6"/>
                                        </p:tgtEl>
                                      </p:cBhvr>
                                      <p:to x="100000" y="80000"/>
                                    </p:animScale>
                                    <p:animScale>
                                      <p:cBhvr>
                                        <p:cTn id="20" dur="83" decel="50000">
                                          <p:stCondLst>
                                            <p:cond delay="669"/>
                                          </p:stCondLst>
                                        </p:cTn>
                                        <p:tgtEl>
                                          <p:spTgt spid="6"/>
                                        </p:tgtEl>
                                      </p:cBhvr>
                                      <p:to x="100000" y="100000"/>
                                    </p:animScale>
                                    <p:animScale>
                                      <p:cBhvr>
                                        <p:cTn id="21" dur="13">
                                          <p:stCondLst>
                                            <p:cond delay="821"/>
                                          </p:stCondLst>
                                        </p:cTn>
                                        <p:tgtEl>
                                          <p:spTgt spid="6"/>
                                        </p:tgtEl>
                                      </p:cBhvr>
                                      <p:to x="100000" y="90000"/>
                                    </p:animScale>
                                    <p:animScale>
                                      <p:cBhvr>
                                        <p:cTn id="22" dur="83" decel="50000">
                                          <p:stCondLst>
                                            <p:cond delay="834"/>
                                          </p:stCondLst>
                                        </p:cTn>
                                        <p:tgtEl>
                                          <p:spTgt spid="6"/>
                                        </p:tgtEl>
                                      </p:cBhvr>
                                      <p:to x="100000" y="100000"/>
                                    </p:animScale>
                                    <p:animScale>
                                      <p:cBhvr>
                                        <p:cTn id="23" dur="13">
                                          <p:stCondLst>
                                            <p:cond delay="904"/>
                                          </p:stCondLst>
                                        </p:cTn>
                                        <p:tgtEl>
                                          <p:spTgt spid="6"/>
                                        </p:tgtEl>
                                      </p:cBhvr>
                                      <p:to x="100000" y="95000"/>
                                    </p:animScale>
                                    <p:animScale>
                                      <p:cBhvr>
                                        <p:cTn id="24" dur="83" decel="50000">
                                          <p:stCondLst>
                                            <p:cond delay="917"/>
                                          </p:stCondLst>
                                        </p:cTn>
                                        <p:tgtEl>
                                          <p:spTgt spid="6"/>
                                        </p:tgtEl>
                                      </p:cBhvr>
                                      <p:to x="100000" y="100000"/>
                                    </p:animScale>
                                  </p:childTnLst>
                                </p:cTn>
                              </p:par>
                            </p:childTnLst>
                          </p:cTn>
                        </p:par>
                        <p:par>
                          <p:cTn id="25" fill="hold">
                            <p:stCondLst>
                              <p:cond delay="9500"/>
                            </p:stCondLst>
                            <p:childTnLst>
                              <p:par>
                                <p:cTn id="26" presetID="14" presetClass="entr" presetSubtype="10" fill="hold" nodeType="afterEffect">
                                  <p:stCondLst>
                                    <p:cond delay="300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1000"/>
                                        <p:tgtEl>
                                          <p:spTgt spid="9"/>
                                        </p:tgtEl>
                                      </p:cBhvr>
                                    </p:animEffect>
                                  </p:childTnLst>
                                </p:cTn>
                              </p:par>
                            </p:childTnLst>
                          </p:cTn>
                        </p:par>
                        <p:par>
                          <p:cTn id="29" fill="hold">
                            <p:stCondLst>
                              <p:cond delay="13500"/>
                            </p:stCondLst>
                            <p:childTnLst>
                              <p:par>
                                <p:cTn id="30" presetID="31" presetClass="entr" presetSubtype="0" fill="hold" grpId="0" nodeType="afterEffect">
                                  <p:stCondLst>
                                    <p:cond delay="250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par>
                          <p:cTn id="36" fill="hold">
                            <p:stCondLst>
                              <p:cond delay="17000"/>
                            </p:stCondLst>
                            <p:childTnLst>
                              <p:par>
                                <p:cTn id="37" presetID="53" presetClass="entr" presetSubtype="16" fill="hold" grpId="0" nodeType="afterEffect">
                                  <p:stCondLst>
                                    <p:cond delay="300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Effect transition="in" filter="fade">
                                      <p:cBhvr>
                                        <p:cTn id="4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5BC87-D7BB-421C-889C-898C472DC0C8}"/>
              </a:ext>
            </a:extLst>
          </p:cNvPr>
          <p:cNvSpPr/>
          <p:nvPr/>
        </p:nvSpPr>
        <p:spPr>
          <a:xfrm>
            <a:off x="356400" y="4614992"/>
            <a:ext cx="3480440" cy="707886"/>
          </a:xfrm>
          <a:prstGeom prst="rect">
            <a:avLst/>
          </a:prstGeom>
        </p:spPr>
        <p:txBody>
          <a:bodyPr wrap="none">
            <a:spAutoFit/>
          </a:bodyPr>
          <a:lstStyle/>
          <a:p>
            <a:r>
              <a:rPr lang="en-US" sz="4000" b="1" dirty="0">
                <a:solidFill>
                  <a:srgbClr val="FF0000"/>
                </a:solidFill>
              </a:rPr>
              <a:t>Muhammad Ali</a:t>
            </a:r>
          </a:p>
        </p:txBody>
      </p:sp>
      <p:pic>
        <p:nvPicPr>
          <p:cNvPr id="3" name="Picture 2">
            <a:extLst>
              <a:ext uri="{FF2B5EF4-FFF2-40B4-BE49-F238E27FC236}">
                <a16:creationId xmlns:a16="http://schemas.microsoft.com/office/drawing/2014/main" id="{6E88D2F5-D28C-41C5-946D-8442238454D3}"/>
              </a:ext>
            </a:extLst>
          </p:cNvPr>
          <p:cNvPicPr>
            <a:picLocks noChangeAspect="1"/>
          </p:cNvPicPr>
          <p:nvPr/>
        </p:nvPicPr>
        <p:blipFill rotWithShape="1">
          <a:blip r:embed="rId2"/>
          <a:srcRect l="18146" r="27249"/>
          <a:stretch/>
        </p:blipFill>
        <p:spPr>
          <a:xfrm>
            <a:off x="304104" y="586156"/>
            <a:ext cx="3705726" cy="4071929"/>
          </a:xfrm>
          <a:prstGeom prst="rect">
            <a:avLst/>
          </a:prstGeom>
        </p:spPr>
      </p:pic>
      <p:pic>
        <p:nvPicPr>
          <p:cNvPr id="4" name="Picture 3">
            <a:extLst>
              <a:ext uri="{FF2B5EF4-FFF2-40B4-BE49-F238E27FC236}">
                <a16:creationId xmlns:a16="http://schemas.microsoft.com/office/drawing/2014/main" id="{508DFCFE-ED95-44D2-ABDA-929725A46BEA}"/>
              </a:ext>
            </a:extLst>
          </p:cNvPr>
          <p:cNvPicPr>
            <a:picLocks noChangeAspect="1"/>
          </p:cNvPicPr>
          <p:nvPr/>
        </p:nvPicPr>
        <p:blipFill rotWithShape="1">
          <a:blip r:embed="rId3"/>
          <a:srcRect r="9309"/>
          <a:stretch/>
        </p:blipFill>
        <p:spPr>
          <a:xfrm>
            <a:off x="6778424" y="437433"/>
            <a:ext cx="5269514" cy="3631483"/>
          </a:xfrm>
          <a:prstGeom prst="rect">
            <a:avLst/>
          </a:prstGeom>
        </p:spPr>
      </p:pic>
      <p:sp>
        <p:nvSpPr>
          <p:cNvPr id="5" name="Rectangle 4">
            <a:extLst>
              <a:ext uri="{FF2B5EF4-FFF2-40B4-BE49-F238E27FC236}">
                <a16:creationId xmlns:a16="http://schemas.microsoft.com/office/drawing/2014/main" id="{BF192E5F-322B-42F0-BBBA-4836511D11FE}"/>
              </a:ext>
            </a:extLst>
          </p:cNvPr>
          <p:cNvSpPr/>
          <p:nvPr/>
        </p:nvSpPr>
        <p:spPr>
          <a:xfrm>
            <a:off x="5639117" y="4280917"/>
            <a:ext cx="6438020" cy="1200329"/>
          </a:xfrm>
          <a:prstGeom prst="rect">
            <a:avLst/>
          </a:prstGeom>
        </p:spPr>
        <p:txBody>
          <a:bodyPr wrap="square">
            <a:spAutoFit/>
          </a:bodyPr>
          <a:lstStyle/>
          <a:p>
            <a:r>
              <a:rPr lang="en-US" sz="2400" b="1" dirty="0"/>
              <a:t>Widely regarded as one of the most significant and celebrated sports figures of the 20th century and as one of the greatest boxers of all time.</a:t>
            </a:r>
          </a:p>
        </p:txBody>
      </p:sp>
      <p:sp>
        <p:nvSpPr>
          <p:cNvPr id="6" name="Rectangle 5">
            <a:extLst>
              <a:ext uri="{FF2B5EF4-FFF2-40B4-BE49-F238E27FC236}">
                <a16:creationId xmlns:a16="http://schemas.microsoft.com/office/drawing/2014/main" id="{F808DEFF-A398-4412-89CF-95272CCB3416}"/>
              </a:ext>
            </a:extLst>
          </p:cNvPr>
          <p:cNvSpPr/>
          <p:nvPr/>
        </p:nvSpPr>
        <p:spPr>
          <a:xfrm>
            <a:off x="114863" y="5322878"/>
            <a:ext cx="6096000" cy="1661993"/>
          </a:xfrm>
          <a:prstGeom prst="rect">
            <a:avLst/>
          </a:prstGeom>
        </p:spPr>
        <p:txBody>
          <a:bodyPr>
            <a:spAutoFit/>
          </a:bodyPr>
          <a:lstStyle/>
          <a:p>
            <a:r>
              <a:rPr lang="en-US" sz="2800" b="1" dirty="0"/>
              <a:t>An American professional boxer, activist, and philanthropist. He was nicknamed "The Greatest.“</a:t>
            </a:r>
          </a:p>
          <a:p>
            <a:endParaRPr lang="en-US" dirty="0"/>
          </a:p>
        </p:txBody>
      </p:sp>
      <p:sp>
        <p:nvSpPr>
          <p:cNvPr id="8" name="Rectangle 7">
            <a:extLst>
              <a:ext uri="{FF2B5EF4-FFF2-40B4-BE49-F238E27FC236}">
                <a16:creationId xmlns:a16="http://schemas.microsoft.com/office/drawing/2014/main" id="{1FFF6D82-68FC-48F8-9AF4-E8D0F31579A9}"/>
              </a:ext>
            </a:extLst>
          </p:cNvPr>
          <p:cNvSpPr/>
          <p:nvPr/>
        </p:nvSpPr>
        <p:spPr>
          <a:xfrm>
            <a:off x="5639117" y="5539447"/>
            <a:ext cx="6438020" cy="1200329"/>
          </a:xfrm>
          <a:prstGeom prst="rect">
            <a:avLst/>
          </a:prstGeom>
        </p:spPr>
        <p:txBody>
          <a:bodyPr wrap="square">
            <a:spAutoFit/>
          </a:bodyPr>
          <a:lstStyle/>
          <a:p>
            <a:r>
              <a:rPr lang="en-US" dirty="0"/>
              <a:t> </a:t>
            </a:r>
            <a:r>
              <a:rPr lang="en-US" sz="2400" b="1" dirty="0"/>
              <a:t>An Olympic gold medalist and the first fighter to capture the heavyweight title three times, He won 56 times in his 21-year professional career.</a:t>
            </a:r>
          </a:p>
        </p:txBody>
      </p:sp>
    </p:spTree>
    <p:extLst>
      <p:ext uri="{BB962C8B-B14F-4D97-AF65-F5344CB8AC3E}">
        <p14:creationId xmlns:p14="http://schemas.microsoft.com/office/powerpoint/2010/main" val="1622736422"/>
      </p:ext>
    </p:extLst>
  </p:cSld>
  <p:clrMapOvr>
    <a:masterClrMapping/>
  </p:clrMapOvr>
  <mc:AlternateContent xmlns:mc="http://schemas.openxmlformats.org/markup-compatibility/2006" xmlns:p14="http://schemas.microsoft.com/office/powerpoint/2010/main">
    <mc:Choice Requires="p14">
      <p:transition spd="slow" p14:dur="1250" advTm="25000">
        <p14:conveyor dir="l"/>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350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par>
                          <p:cTn id="8" fill="hold">
                            <p:stCondLst>
                              <p:cond delay="4500"/>
                            </p:stCondLst>
                            <p:childTnLst>
                              <p:par>
                                <p:cTn id="9" presetID="20" presetClass="entr" presetSubtype="0" fill="hold" nodeType="afterEffect">
                                  <p:stCondLst>
                                    <p:cond delay="350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1000"/>
                                        <p:tgtEl>
                                          <p:spTgt spid="4"/>
                                        </p:tgtEl>
                                      </p:cBhvr>
                                    </p:animEffect>
                                  </p:childTnLst>
                                </p:cTn>
                              </p:par>
                            </p:childTnLst>
                          </p:cTn>
                        </p:par>
                        <p:par>
                          <p:cTn id="12" fill="hold">
                            <p:stCondLst>
                              <p:cond delay="9000"/>
                            </p:stCondLst>
                            <p:childTnLst>
                              <p:par>
                                <p:cTn id="13" presetID="21" presetClass="entr" presetSubtype="1" fill="hold" grpId="0" nodeType="afterEffect">
                                  <p:stCondLst>
                                    <p:cond delay="300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1000"/>
                                        <p:tgtEl>
                                          <p:spTgt spid="5"/>
                                        </p:tgtEl>
                                      </p:cBhvr>
                                    </p:animEffect>
                                  </p:childTnLst>
                                </p:cTn>
                              </p:par>
                            </p:childTnLst>
                          </p:cTn>
                        </p:par>
                        <p:par>
                          <p:cTn id="16" fill="hold">
                            <p:stCondLst>
                              <p:cond delay="13000"/>
                            </p:stCondLst>
                            <p:childTnLst>
                              <p:par>
                                <p:cTn id="17" presetID="2" presetClass="entr" presetSubtype="4" fill="hold" nodeType="afterEffect">
                                  <p:stCondLst>
                                    <p:cond delay="2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16500"/>
                            </p:stCondLst>
                            <p:childTnLst>
                              <p:par>
                                <p:cTn id="22" presetID="26" presetClass="entr" presetSubtype="0" fill="hold" grpId="0" nodeType="afterEffect">
                                  <p:stCondLst>
                                    <p:cond delay="3000"/>
                                  </p:stCondLst>
                                  <p:iterate type="lt">
                                    <p:tmPct val="5000"/>
                                  </p:iterate>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7E70AB-6C42-4976-8820-537E8304A692}"/>
              </a:ext>
            </a:extLst>
          </p:cNvPr>
          <p:cNvSpPr/>
          <p:nvPr/>
        </p:nvSpPr>
        <p:spPr>
          <a:xfrm>
            <a:off x="6001429" y="591276"/>
            <a:ext cx="1604927" cy="1323439"/>
          </a:xfrm>
          <a:prstGeom prst="rect">
            <a:avLst/>
          </a:prstGeom>
        </p:spPr>
        <p:txBody>
          <a:bodyPr wrap="none">
            <a:spAutoFit/>
          </a:bodyPr>
          <a:lstStyle/>
          <a:p>
            <a:r>
              <a:rPr lang="en-US" sz="4000" b="1" dirty="0">
                <a:solidFill>
                  <a:srgbClr val="002060"/>
                </a:solidFill>
              </a:rPr>
              <a:t>WILLIE</a:t>
            </a:r>
          </a:p>
          <a:p>
            <a:r>
              <a:rPr lang="en-US" sz="4000" b="1" dirty="0">
                <a:solidFill>
                  <a:srgbClr val="002060"/>
                </a:solidFill>
              </a:rPr>
              <a:t>MAYS</a:t>
            </a:r>
          </a:p>
        </p:txBody>
      </p:sp>
      <p:pic>
        <p:nvPicPr>
          <p:cNvPr id="3" name="Picture 2">
            <a:extLst>
              <a:ext uri="{FF2B5EF4-FFF2-40B4-BE49-F238E27FC236}">
                <a16:creationId xmlns:a16="http://schemas.microsoft.com/office/drawing/2014/main" id="{F3EE2326-9669-4480-98DB-1723E5FE3360}"/>
              </a:ext>
            </a:extLst>
          </p:cNvPr>
          <p:cNvPicPr>
            <a:picLocks noChangeAspect="1"/>
          </p:cNvPicPr>
          <p:nvPr/>
        </p:nvPicPr>
        <p:blipFill rotWithShape="1">
          <a:blip r:embed="rId2"/>
          <a:srcRect l="15848" r="5556" b="22585"/>
          <a:stretch/>
        </p:blipFill>
        <p:spPr>
          <a:xfrm>
            <a:off x="7795909" y="467729"/>
            <a:ext cx="3722324" cy="4582970"/>
          </a:xfrm>
          <a:prstGeom prst="rect">
            <a:avLst/>
          </a:prstGeom>
        </p:spPr>
      </p:pic>
      <p:pic>
        <p:nvPicPr>
          <p:cNvPr id="7" name="Picture 6">
            <a:extLst>
              <a:ext uri="{FF2B5EF4-FFF2-40B4-BE49-F238E27FC236}">
                <a16:creationId xmlns:a16="http://schemas.microsoft.com/office/drawing/2014/main" id="{EACE18B6-5517-47BF-B42F-A2C8886B985D}"/>
              </a:ext>
            </a:extLst>
          </p:cNvPr>
          <p:cNvPicPr>
            <a:picLocks noChangeAspect="1"/>
          </p:cNvPicPr>
          <p:nvPr/>
        </p:nvPicPr>
        <p:blipFill rotWithShape="1">
          <a:blip r:embed="rId3"/>
          <a:srcRect l="37684" t="16353" r="36843"/>
          <a:stretch/>
        </p:blipFill>
        <p:spPr>
          <a:xfrm>
            <a:off x="352927" y="467727"/>
            <a:ext cx="1860884" cy="4582971"/>
          </a:xfrm>
          <a:prstGeom prst="rect">
            <a:avLst/>
          </a:prstGeom>
        </p:spPr>
      </p:pic>
      <p:pic>
        <p:nvPicPr>
          <p:cNvPr id="8" name="Picture 7">
            <a:extLst>
              <a:ext uri="{FF2B5EF4-FFF2-40B4-BE49-F238E27FC236}">
                <a16:creationId xmlns:a16="http://schemas.microsoft.com/office/drawing/2014/main" id="{F31DD04F-E1D9-43D4-AA28-32B888C1DF0E}"/>
              </a:ext>
            </a:extLst>
          </p:cNvPr>
          <p:cNvPicPr>
            <a:picLocks noChangeAspect="1"/>
          </p:cNvPicPr>
          <p:nvPr/>
        </p:nvPicPr>
        <p:blipFill>
          <a:blip r:embed="rId4"/>
          <a:stretch>
            <a:fillRect/>
          </a:stretch>
        </p:blipFill>
        <p:spPr>
          <a:xfrm>
            <a:off x="2404519" y="467727"/>
            <a:ext cx="3407358" cy="4548657"/>
          </a:xfrm>
          <a:prstGeom prst="rect">
            <a:avLst/>
          </a:prstGeom>
        </p:spPr>
      </p:pic>
      <p:sp>
        <p:nvSpPr>
          <p:cNvPr id="9" name="Rectangle 8">
            <a:extLst>
              <a:ext uri="{FF2B5EF4-FFF2-40B4-BE49-F238E27FC236}">
                <a16:creationId xmlns:a16="http://schemas.microsoft.com/office/drawing/2014/main" id="{75AC8B8A-4438-4394-8991-9A2106F3536E}"/>
              </a:ext>
            </a:extLst>
          </p:cNvPr>
          <p:cNvSpPr/>
          <p:nvPr/>
        </p:nvSpPr>
        <p:spPr>
          <a:xfrm>
            <a:off x="352927" y="5122653"/>
            <a:ext cx="4774904" cy="1569660"/>
          </a:xfrm>
          <a:prstGeom prst="rect">
            <a:avLst/>
          </a:prstGeom>
        </p:spPr>
        <p:txBody>
          <a:bodyPr wrap="square">
            <a:spAutoFit/>
          </a:bodyPr>
          <a:lstStyle/>
          <a:p>
            <a:r>
              <a:rPr lang="en-US" sz="2400" b="1" dirty="0"/>
              <a:t>Celebrated for his superb all-around play, he was twice named MVP and finished among the all-time leaders in home runs and hits.</a:t>
            </a:r>
          </a:p>
        </p:txBody>
      </p:sp>
      <p:sp>
        <p:nvSpPr>
          <p:cNvPr id="10" name="Rectangle 9">
            <a:extLst>
              <a:ext uri="{FF2B5EF4-FFF2-40B4-BE49-F238E27FC236}">
                <a16:creationId xmlns:a16="http://schemas.microsoft.com/office/drawing/2014/main" id="{8D7DCAD2-D924-45F7-8391-71ECD510F5D5}"/>
              </a:ext>
            </a:extLst>
          </p:cNvPr>
          <p:cNvSpPr/>
          <p:nvPr/>
        </p:nvSpPr>
        <p:spPr>
          <a:xfrm>
            <a:off x="5811877" y="5122653"/>
            <a:ext cx="6096000" cy="1569660"/>
          </a:xfrm>
          <a:prstGeom prst="rect">
            <a:avLst/>
          </a:prstGeom>
        </p:spPr>
        <p:txBody>
          <a:bodyPr>
            <a:spAutoFit/>
          </a:bodyPr>
          <a:lstStyle/>
          <a:p>
            <a:r>
              <a:rPr lang="en-US" sz="2400" b="1" dirty="0" err="1"/>
              <a:t>Ncknamed</a:t>
            </a:r>
            <a:r>
              <a:rPr lang="en-US" sz="2400" b="1" dirty="0"/>
              <a:t> "The Say Hey Kid", is an American former Major League Baseball center fielder who spent almost all of his 22-season career playing for the New York/San Francisco Giants. </a:t>
            </a:r>
          </a:p>
        </p:txBody>
      </p:sp>
      <p:sp>
        <p:nvSpPr>
          <p:cNvPr id="11" name="TextBox 10">
            <a:extLst>
              <a:ext uri="{FF2B5EF4-FFF2-40B4-BE49-F238E27FC236}">
                <a16:creationId xmlns:a16="http://schemas.microsoft.com/office/drawing/2014/main" id="{95138771-54F4-4AD2-91C9-92F1429DDE71}"/>
              </a:ext>
            </a:extLst>
          </p:cNvPr>
          <p:cNvSpPr txBox="1"/>
          <p:nvPr/>
        </p:nvSpPr>
        <p:spPr>
          <a:xfrm>
            <a:off x="510797" y="4308498"/>
            <a:ext cx="1604927" cy="707886"/>
          </a:xfrm>
          <a:prstGeom prst="rect">
            <a:avLst/>
          </a:prstGeom>
          <a:noFill/>
        </p:spPr>
        <p:txBody>
          <a:bodyPr wrap="square" rtlCol="0">
            <a:spAutoFit/>
          </a:bodyPr>
          <a:lstStyle/>
          <a:p>
            <a:r>
              <a:rPr lang="en-US" sz="2000" b="1" dirty="0">
                <a:solidFill>
                  <a:srgbClr val="FFFF00"/>
                </a:solidFill>
              </a:rPr>
              <a:t>Famous for “the Catch.”</a:t>
            </a:r>
          </a:p>
        </p:txBody>
      </p:sp>
    </p:spTree>
    <p:extLst>
      <p:ext uri="{BB962C8B-B14F-4D97-AF65-F5344CB8AC3E}">
        <p14:creationId xmlns:p14="http://schemas.microsoft.com/office/powerpoint/2010/main" val="29986026"/>
      </p:ext>
    </p:extLst>
  </p:cSld>
  <p:clrMapOvr>
    <a:masterClrMapping/>
  </p:clrMapOvr>
  <mc:AlternateContent xmlns:mc="http://schemas.openxmlformats.org/markup-compatibility/2006" xmlns:p14="http://schemas.microsoft.com/office/powerpoint/2010/main">
    <mc:Choice Requires="p14">
      <p:transition spd="slow" p14:dur="1250" advTm="25000">
        <p14:flythrough/>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35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4500"/>
                            </p:stCondLst>
                            <p:childTnLst>
                              <p:par>
                                <p:cTn id="9" presetID="6" presetClass="entr" presetSubtype="16"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childTnLst>
                          </p:cTn>
                        </p:par>
                        <p:par>
                          <p:cTn id="12" fill="hold">
                            <p:stCondLst>
                              <p:cond delay="8500"/>
                            </p:stCondLst>
                            <p:childTnLst>
                              <p:par>
                                <p:cTn id="13" presetID="26" presetClass="entr" presetSubtype="0" fill="hold" grpId="0" nodeType="afterEffect">
                                  <p:stCondLst>
                                    <p:cond delay="15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290">
                                          <p:stCondLst>
                                            <p:cond delay="0"/>
                                          </p:stCondLst>
                                        </p:cTn>
                                        <p:tgtEl>
                                          <p:spTgt spid="11"/>
                                        </p:tgtEl>
                                      </p:cBhvr>
                                    </p:animEffect>
                                    <p:anim calcmode="lin" valueType="num">
                                      <p:cBhvr>
                                        <p:cTn id="1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21" dur="13">
                                          <p:stCondLst>
                                            <p:cond delay="325"/>
                                          </p:stCondLst>
                                        </p:cTn>
                                        <p:tgtEl>
                                          <p:spTgt spid="11"/>
                                        </p:tgtEl>
                                      </p:cBhvr>
                                      <p:to x="100000" y="60000"/>
                                    </p:animScale>
                                    <p:animScale>
                                      <p:cBhvr>
                                        <p:cTn id="22" dur="83" decel="50000">
                                          <p:stCondLst>
                                            <p:cond delay="338"/>
                                          </p:stCondLst>
                                        </p:cTn>
                                        <p:tgtEl>
                                          <p:spTgt spid="11"/>
                                        </p:tgtEl>
                                      </p:cBhvr>
                                      <p:to x="100000" y="100000"/>
                                    </p:animScale>
                                    <p:animScale>
                                      <p:cBhvr>
                                        <p:cTn id="23" dur="13">
                                          <p:stCondLst>
                                            <p:cond delay="656"/>
                                          </p:stCondLst>
                                        </p:cTn>
                                        <p:tgtEl>
                                          <p:spTgt spid="11"/>
                                        </p:tgtEl>
                                      </p:cBhvr>
                                      <p:to x="100000" y="80000"/>
                                    </p:animScale>
                                    <p:animScale>
                                      <p:cBhvr>
                                        <p:cTn id="24" dur="83" decel="50000">
                                          <p:stCondLst>
                                            <p:cond delay="669"/>
                                          </p:stCondLst>
                                        </p:cTn>
                                        <p:tgtEl>
                                          <p:spTgt spid="11"/>
                                        </p:tgtEl>
                                      </p:cBhvr>
                                      <p:to x="100000" y="100000"/>
                                    </p:animScale>
                                    <p:animScale>
                                      <p:cBhvr>
                                        <p:cTn id="25" dur="13">
                                          <p:stCondLst>
                                            <p:cond delay="821"/>
                                          </p:stCondLst>
                                        </p:cTn>
                                        <p:tgtEl>
                                          <p:spTgt spid="11"/>
                                        </p:tgtEl>
                                      </p:cBhvr>
                                      <p:to x="100000" y="90000"/>
                                    </p:animScale>
                                    <p:animScale>
                                      <p:cBhvr>
                                        <p:cTn id="26" dur="83" decel="50000">
                                          <p:stCondLst>
                                            <p:cond delay="834"/>
                                          </p:stCondLst>
                                        </p:cTn>
                                        <p:tgtEl>
                                          <p:spTgt spid="11"/>
                                        </p:tgtEl>
                                      </p:cBhvr>
                                      <p:to x="100000" y="100000"/>
                                    </p:animScale>
                                    <p:animScale>
                                      <p:cBhvr>
                                        <p:cTn id="27" dur="13">
                                          <p:stCondLst>
                                            <p:cond delay="904"/>
                                          </p:stCondLst>
                                        </p:cTn>
                                        <p:tgtEl>
                                          <p:spTgt spid="11"/>
                                        </p:tgtEl>
                                      </p:cBhvr>
                                      <p:to x="100000" y="95000"/>
                                    </p:animScale>
                                    <p:animScale>
                                      <p:cBhvr>
                                        <p:cTn id="28" dur="83" decel="50000">
                                          <p:stCondLst>
                                            <p:cond delay="917"/>
                                          </p:stCondLst>
                                        </p:cTn>
                                        <p:tgtEl>
                                          <p:spTgt spid="11"/>
                                        </p:tgtEl>
                                      </p:cBhvr>
                                      <p:to x="100000" y="100000"/>
                                    </p:animScale>
                                  </p:childTnLst>
                                </p:cTn>
                              </p:par>
                            </p:childTnLst>
                          </p:cTn>
                        </p:par>
                        <p:par>
                          <p:cTn id="29" fill="hold">
                            <p:stCondLst>
                              <p:cond delay="11000"/>
                            </p:stCondLst>
                            <p:childTnLst>
                              <p:par>
                                <p:cTn id="30" presetID="42" presetClass="entr" presetSubtype="0" fill="hold" nodeType="afterEffect">
                                  <p:stCondLst>
                                    <p:cond delay="3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15000"/>
                            </p:stCondLst>
                            <p:childTnLst>
                              <p:par>
                                <p:cTn id="36" presetID="45" presetClass="entr" presetSubtype="0" fill="hold" grpId="0" nodeType="afterEffect">
                                  <p:stCondLst>
                                    <p:cond delay="2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ppt_w</p:attrName>
                                        </p:attrNameLst>
                                      </p:cBhvr>
                                      <p:tavLst>
                                        <p:tav tm="0" fmla="#ppt_w*sin(2.5*pi*$)">
                                          <p:val>
                                            <p:fltVal val="0"/>
                                          </p:val>
                                        </p:tav>
                                        <p:tav tm="100000">
                                          <p:val>
                                            <p:fltVal val="1"/>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childTnLst>
                                </p:cTn>
                              </p:par>
                            </p:childTnLst>
                          </p:cTn>
                        </p:par>
                        <p:par>
                          <p:cTn id="41" fill="hold">
                            <p:stCondLst>
                              <p:cond delay="18500"/>
                            </p:stCondLst>
                            <p:childTnLst>
                              <p:par>
                                <p:cTn id="42" presetID="2" presetClass="entr" presetSubtype="4" fill="hold" grpId="0" nodeType="afterEffect">
                                  <p:stCondLst>
                                    <p:cond delay="450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1000" fill="hold"/>
                                        <p:tgtEl>
                                          <p:spTgt spid="2"/>
                                        </p:tgtEl>
                                        <p:attrNameLst>
                                          <p:attrName>ppt_x</p:attrName>
                                        </p:attrNameLst>
                                      </p:cBhvr>
                                      <p:tavLst>
                                        <p:tav tm="0">
                                          <p:val>
                                            <p:strVal val="#ppt_x"/>
                                          </p:val>
                                        </p:tav>
                                        <p:tav tm="100000">
                                          <p:val>
                                            <p:strVal val="#ppt_x"/>
                                          </p:val>
                                        </p:tav>
                                      </p:tavLst>
                                    </p:anim>
                                    <p:anim calcmode="lin" valueType="num">
                                      <p:cBhvr additive="base">
                                        <p:cTn id="4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13F107-78E1-44F3-BD1D-C401F1B2B454}"/>
              </a:ext>
            </a:extLst>
          </p:cNvPr>
          <p:cNvSpPr/>
          <p:nvPr/>
        </p:nvSpPr>
        <p:spPr>
          <a:xfrm>
            <a:off x="767770" y="3954209"/>
            <a:ext cx="2652457" cy="707886"/>
          </a:xfrm>
          <a:prstGeom prst="rect">
            <a:avLst/>
          </a:prstGeom>
        </p:spPr>
        <p:txBody>
          <a:bodyPr wrap="none">
            <a:spAutoFit/>
          </a:bodyPr>
          <a:lstStyle/>
          <a:p>
            <a:r>
              <a:rPr lang="en-US" sz="4000" b="1" dirty="0"/>
              <a:t>DAN GABLE</a:t>
            </a:r>
          </a:p>
        </p:txBody>
      </p:sp>
      <p:sp>
        <p:nvSpPr>
          <p:cNvPr id="3" name="Rectangle 2">
            <a:extLst>
              <a:ext uri="{FF2B5EF4-FFF2-40B4-BE49-F238E27FC236}">
                <a16:creationId xmlns:a16="http://schemas.microsoft.com/office/drawing/2014/main" id="{3A3A901B-A399-4B30-8DF2-0863445F2A25}"/>
              </a:ext>
            </a:extLst>
          </p:cNvPr>
          <p:cNvSpPr/>
          <p:nvPr/>
        </p:nvSpPr>
        <p:spPr>
          <a:xfrm>
            <a:off x="259932" y="4855955"/>
            <a:ext cx="6096000" cy="1569660"/>
          </a:xfrm>
          <a:prstGeom prst="rect">
            <a:avLst/>
          </a:prstGeom>
        </p:spPr>
        <p:txBody>
          <a:bodyPr>
            <a:spAutoFit/>
          </a:bodyPr>
          <a:lstStyle/>
          <a:p>
            <a:r>
              <a:rPr lang="en-US" sz="2400" b="1" dirty="0"/>
              <a:t>At Iowa State, he won 117 wrestling matches in a row, along with two NCAA championships and three All-America titles. In his career, he compiled an unbelievable record of 181-1.</a:t>
            </a:r>
          </a:p>
        </p:txBody>
      </p:sp>
      <p:sp>
        <p:nvSpPr>
          <p:cNvPr id="4" name="Rectangle 3">
            <a:extLst>
              <a:ext uri="{FF2B5EF4-FFF2-40B4-BE49-F238E27FC236}">
                <a16:creationId xmlns:a16="http://schemas.microsoft.com/office/drawing/2014/main" id="{E4C5F4FE-F1E2-4DB7-87F1-76205FB1F3FA}"/>
              </a:ext>
            </a:extLst>
          </p:cNvPr>
          <p:cNvSpPr/>
          <p:nvPr/>
        </p:nvSpPr>
        <p:spPr>
          <a:xfrm>
            <a:off x="7229477" y="5558055"/>
            <a:ext cx="3975428" cy="830997"/>
          </a:xfrm>
          <a:prstGeom prst="rect">
            <a:avLst/>
          </a:prstGeom>
        </p:spPr>
        <p:txBody>
          <a:bodyPr wrap="square">
            <a:spAutoFit/>
          </a:bodyPr>
          <a:lstStyle/>
          <a:p>
            <a:r>
              <a:rPr lang="en-US" sz="2400" b="1" dirty="0"/>
              <a:t>A world gold medalist, and an Olympic gold medalist. </a:t>
            </a:r>
          </a:p>
        </p:txBody>
      </p:sp>
      <p:pic>
        <p:nvPicPr>
          <p:cNvPr id="5" name="Picture 4">
            <a:extLst>
              <a:ext uri="{FF2B5EF4-FFF2-40B4-BE49-F238E27FC236}">
                <a16:creationId xmlns:a16="http://schemas.microsoft.com/office/drawing/2014/main" id="{A94C80F5-FADB-460E-91E0-C32836D1AA74}"/>
              </a:ext>
            </a:extLst>
          </p:cNvPr>
          <p:cNvPicPr>
            <a:picLocks noChangeAspect="1"/>
          </p:cNvPicPr>
          <p:nvPr/>
        </p:nvPicPr>
        <p:blipFill>
          <a:blip r:embed="rId2"/>
          <a:stretch>
            <a:fillRect/>
          </a:stretch>
        </p:blipFill>
        <p:spPr>
          <a:xfrm>
            <a:off x="372227" y="432385"/>
            <a:ext cx="3521824" cy="3521824"/>
          </a:xfrm>
          <a:prstGeom prst="rect">
            <a:avLst/>
          </a:prstGeom>
        </p:spPr>
      </p:pic>
      <p:pic>
        <p:nvPicPr>
          <p:cNvPr id="6" name="Picture 5">
            <a:extLst>
              <a:ext uri="{FF2B5EF4-FFF2-40B4-BE49-F238E27FC236}">
                <a16:creationId xmlns:a16="http://schemas.microsoft.com/office/drawing/2014/main" id="{EA9EE2EE-0440-4D9E-B146-F4C8BD9DD6D9}"/>
              </a:ext>
            </a:extLst>
          </p:cNvPr>
          <p:cNvPicPr>
            <a:picLocks noChangeAspect="1"/>
          </p:cNvPicPr>
          <p:nvPr/>
        </p:nvPicPr>
        <p:blipFill rotWithShape="1">
          <a:blip r:embed="rId3"/>
          <a:srcRect l="30424"/>
          <a:stretch/>
        </p:blipFill>
        <p:spPr>
          <a:xfrm>
            <a:off x="6653580" y="468948"/>
            <a:ext cx="5075204" cy="4857031"/>
          </a:xfrm>
          <a:prstGeom prst="rect">
            <a:avLst/>
          </a:prstGeom>
        </p:spPr>
      </p:pic>
    </p:spTree>
    <p:extLst>
      <p:ext uri="{BB962C8B-B14F-4D97-AF65-F5344CB8AC3E}">
        <p14:creationId xmlns:p14="http://schemas.microsoft.com/office/powerpoint/2010/main" val="728651577"/>
      </p:ext>
    </p:extLst>
  </p:cSld>
  <p:clrMapOvr>
    <a:masterClrMapping/>
  </p:clrMapOvr>
  <mc:AlternateContent xmlns:mc="http://schemas.openxmlformats.org/markup-compatibility/2006" xmlns:p14="http://schemas.microsoft.com/office/powerpoint/2010/main">
    <mc:Choice Requires="p14">
      <p:transition spd="slow" p14:dur="1250" advTm="23000">
        <p14:prism isContent="1"/>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4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5500"/>
                            </p:stCondLst>
                            <p:childTnLst>
                              <p:par>
                                <p:cTn id="9" presetID="14" presetClass="entr" presetSubtype="10" fill="hold" nodeType="afterEffect">
                                  <p:stCondLst>
                                    <p:cond delay="400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1000"/>
                                        <p:tgtEl>
                                          <p:spTgt spid="6"/>
                                        </p:tgtEl>
                                      </p:cBhvr>
                                    </p:animEffect>
                                  </p:childTnLst>
                                </p:cTn>
                              </p:par>
                            </p:childTnLst>
                          </p:cTn>
                        </p:par>
                        <p:par>
                          <p:cTn id="12" fill="hold">
                            <p:stCondLst>
                              <p:cond delay="10500"/>
                            </p:stCondLst>
                            <p:childTnLst>
                              <p:par>
                                <p:cTn id="13" presetID="16" presetClass="entr" presetSubtype="21" fill="hold" grpId="0" nodeType="afterEffect">
                                  <p:stCondLst>
                                    <p:cond delay="300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1000"/>
                                        <p:tgtEl>
                                          <p:spTgt spid="4"/>
                                        </p:tgtEl>
                                      </p:cBhvr>
                                    </p:animEffect>
                                  </p:childTnLst>
                                </p:cTn>
                              </p:par>
                            </p:childTnLst>
                          </p:cTn>
                        </p:par>
                        <p:par>
                          <p:cTn id="16" fill="hold">
                            <p:stCondLst>
                              <p:cond delay="14500"/>
                            </p:stCondLst>
                            <p:childTnLst>
                              <p:par>
                                <p:cTn id="17" presetID="42" presetClass="entr" presetSubtype="0" fill="hold" grpId="0" nodeType="afterEffect">
                                  <p:stCondLst>
                                    <p:cond delay="4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D6534-4AC8-4F1A-93DE-3EF552C2520C}"/>
              </a:ext>
            </a:extLst>
          </p:cNvPr>
          <p:cNvSpPr txBox="1"/>
          <p:nvPr/>
        </p:nvSpPr>
        <p:spPr>
          <a:xfrm>
            <a:off x="8070293" y="4234228"/>
            <a:ext cx="2329420" cy="707886"/>
          </a:xfrm>
          <a:prstGeom prst="rect">
            <a:avLst/>
          </a:prstGeom>
          <a:noFill/>
        </p:spPr>
        <p:txBody>
          <a:bodyPr wrap="none" rtlCol="0">
            <a:spAutoFit/>
          </a:bodyPr>
          <a:lstStyle/>
          <a:p>
            <a:r>
              <a:rPr lang="en-US" sz="4000" b="1" dirty="0">
                <a:solidFill>
                  <a:srgbClr val="FF0000"/>
                </a:solidFill>
              </a:rPr>
              <a:t>Steffi Graf</a:t>
            </a:r>
          </a:p>
        </p:txBody>
      </p:sp>
      <p:pic>
        <p:nvPicPr>
          <p:cNvPr id="3" name="Picture 2">
            <a:extLst>
              <a:ext uri="{FF2B5EF4-FFF2-40B4-BE49-F238E27FC236}">
                <a16:creationId xmlns:a16="http://schemas.microsoft.com/office/drawing/2014/main" id="{221C01FE-51B3-4CD8-A5CB-12CCE9FC3EEC}"/>
              </a:ext>
            </a:extLst>
          </p:cNvPr>
          <p:cNvPicPr>
            <a:picLocks noChangeAspect="1"/>
          </p:cNvPicPr>
          <p:nvPr/>
        </p:nvPicPr>
        <p:blipFill rotWithShape="1">
          <a:blip r:embed="rId2"/>
          <a:srcRect l="5905" t="-920" r="15090" b="920"/>
          <a:stretch/>
        </p:blipFill>
        <p:spPr>
          <a:xfrm>
            <a:off x="7283116" y="524319"/>
            <a:ext cx="4443663" cy="3742881"/>
          </a:xfrm>
          <a:prstGeom prst="rect">
            <a:avLst/>
          </a:prstGeom>
        </p:spPr>
      </p:pic>
      <p:pic>
        <p:nvPicPr>
          <p:cNvPr id="4" name="Picture 3">
            <a:extLst>
              <a:ext uri="{FF2B5EF4-FFF2-40B4-BE49-F238E27FC236}">
                <a16:creationId xmlns:a16="http://schemas.microsoft.com/office/drawing/2014/main" id="{B4721AF7-E3D2-40F7-8AC4-AA0B41384A50}"/>
              </a:ext>
            </a:extLst>
          </p:cNvPr>
          <p:cNvPicPr>
            <a:picLocks noChangeAspect="1"/>
          </p:cNvPicPr>
          <p:nvPr/>
        </p:nvPicPr>
        <p:blipFill rotWithShape="1">
          <a:blip r:embed="rId3"/>
          <a:srcRect l="7112" r="5579"/>
          <a:stretch/>
        </p:blipFill>
        <p:spPr>
          <a:xfrm>
            <a:off x="465221" y="533086"/>
            <a:ext cx="5790380" cy="3734114"/>
          </a:xfrm>
          <a:prstGeom prst="rect">
            <a:avLst/>
          </a:prstGeom>
        </p:spPr>
      </p:pic>
      <p:sp>
        <p:nvSpPr>
          <p:cNvPr id="5" name="Rectangle 4">
            <a:extLst>
              <a:ext uri="{FF2B5EF4-FFF2-40B4-BE49-F238E27FC236}">
                <a16:creationId xmlns:a16="http://schemas.microsoft.com/office/drawing/2014/main" id="{22859E69-CB49-4A09-89C7-F78CBC571386}"/>
              </a:ext>
            </a:extLst>
          </p:cNvPr>
          <p:cNvSpPr/>
          <p:nvPr/>
        </p:nvSpPr>
        <p:spPr>
          <a:xfrm>
            <a:off x="257892" y="4757448"/>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B2B989C1-3C2B-40FD-8131-C5BAF5BF0652}"/>
              </a:ext>
            </a:extLst>
          </p:cNvPr>
          <p:cNvSpPr/>
          <p:nvPr/>
        </p:nvSpPr>
        <p:spPr>
          <a:xfrm>
            <a:off x="188180" y="4588171"/>
            <a:ext cx="6470512" cy="1938992"/>
          </a:xfrm>
          <a:prstGeom prst="rect">
            <a:avLst/>
          </a:prstGeom>
        </p:spPr>
        <p:txBody>
          <a:bodyPr wrap="square">
            <a:spAutoFit/>
          </a:bodyPr>
          <a:lstStyle/>
          <a:p>
            <a:r>
              <a:rPr lang="en-US" sz="2400" b="1" dirty="0"/>
              <a:t>She won 22 Grand Slam singles titles, and more than one hundred tournament victories in all. Her titles include 7 Wimbledon victories, 6 victories at Roland Garros, 5 in the US Open, 4 at the Australian Open and 5 WTA Tour Championships. </a:t>
            </a:r>
          </a:p>
        </p:txBody>
      </p:sp>
      <p:sp>
        <p:nvSpPr>
          <p:cNvPr id="8" name="Rectangle 7">
            <a:extLst>
              <a:ext uri="{FF2B5EF4-FFF2-40B4-BE49-F238E27FC236}">
                <a16:creationId xmlns:a16="http://schemas.microsoft.com/office/drawing/2014/main" id="{A37E6EF1-D067-4885-B4A2-61DDEE2EE99F}"/>
              </a:ext>
            </a:extLst>
          </p:cNvPr>
          <p:cNvSpPr/>
          <p:nvPr/>
        </p:nvSpPr>
        <p:spPr>
          <a:xfrm>
            <a:off x="7405279" y="4958649"/>
            <a:ext cx="4598541" cy="1569660"/>
          </a:xfrm>
          <a:prstGeom prst="rect">
            <a:avLst/>
          </a:prstGeom>
        </p:spPr>
        <p:txBody>
          <a:bodyPr wrap="square">
            <a:spAutoFit/>
          </a:bodyPr>
          <a:lstStyle/>
          <a:p>
            <a:r>
              <a:rPr lang="en-US" sz="2400" b="1" dirty="0"/>
              <a:t>Her best year was 1988 when she became the first woman in 18 years to win all Grand Slam tournaments in a single season.</a:t>
            </a:r>
          </a:p>
        </p:txBody>
      </p:sp>
    </p:spTree>
    <p:extLst>
      <p:ext uri="{BB962C8B-B14F-4D97-AF65-F5344CB8AC3E}">
        <p14:creationId xmlns:p14="http://schemas.microsoft.com/office/powerpoint/2010/main" val="1520379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3000">
        <p15:prstTrans prst="curtains"/>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par>
                          <p:cTn id="8" fill="hold">
                            <p:stCondLst>
                              <p:cond delay="4000"/>
                            </p:stCondLst>
                            <p:childTnLst>
                              <p:par>
                                <p:cTn id="9" presetID="45" presetClass="entr" presetSubtype="0" fill="hold" grpId="0" nodeType="afterEffect">
                                  <p:stCondLst>
                                    <p:cond delay="3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ppt_w</p:attrName>
                                        </p:attrNameLst>
                                      </p:cBhvr>
                                      <p:tavLst>
                                        <p:tav tm="0" fmla="#ppt_w*sin(2.5*pi*$)">
                                          <p:val>
                                            <p:fltVal val="0"/>
                                          </p:val>
                                        </p:tav>
                                        <p:tav tm="100000">
                                          <p:val>
                                            <p:fltVal val="1"/>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8500"/>
                            </p:stCondLst>
                            <p:childTnLst>
                              <p:par>
                                <p:cTn id="15" presetID="45" presetClass="entr" presetSubtype="0" fill="hold" nodeType="afterEffect">
                                  <p:stCondLst>
                                    <p:cond delay="3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ppt_w</p:attrName>
                                        </p:attrNameLst>
                                      </p:cBhvr>
                                      <p:tavLst>
                                        <p:tav tm="0" fmla="#ppt_w*sin(2.5*pi*$)">
                                          <p:val>
                                            <p:fltVal val="0"/>
                                          </p:val>
                                        </p:tav>
                                        <p:tav tm="100000">
                                          <p:val>
                                            <p:fltVal val="1"/>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childTnLst>
                                </p:cTn>
                              </p:par>
                            </p:childTnLst>
                          </p:cTn>
                        </p:par>
                        <p:par>
                          <p:cTn id="20" fill="hold">
                            <p:stCondLst>
                              <p:cond delay="13000"/>
                            </p:stCondLst>
                            <p:childTnLst>
                              <p:par>
                                <p:cTn id="21" presetID="16" presetClass="entr" presetSubtype="21" fill="hold" grpId="0" nodeType="afterEffect">
                                  <p:stCondLst>
                                    <p:cond delay="400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97AAF0-F5A0-455D-AAA9-AFA825E43007}"/>
              </a:ext>
            </a:extLst>
          </p:cNvPr>
          <p:cNvSpPr/>
          <p:nvPr/>
        </p:nvSpPr>
        <p:spPr>
          <a:xfrm>
            <a:off x="501969" y="5503692"/>
            <a:ext cx="3398431" cy="707886"/>
          </a:xfrm>
          <a:prstGeom prst="rect">
            <a:avLst/>
          </a:prstGeom>
        </p:spPr>
        <p:txBody>
          <a:bodyPr wrap="none">
            <a:spAutoFit/>
          </a:bodyPr>
          <a:lstStyle/>
          <a:p>
            <a:r>
              <a:rPr lang="en-US" sz="4000" b="1" dirty="0">
                <a:solidFill>
                  <a:srgbClr val="FF0000"/>
                </a:solidFill>
              </a:rPr>
              <a:t>Wayne Gretzky</a:t>
            </a:r>
          </a:p>
        </p:txBody>
      </p:sp>
      <p:pic>
        <p:nvPicPr>
          <p:cNvPr id="3" name="Picture 2">
            <a:extLst>
              <a:ext uri="{FF2B5EF4-FFF2-40B4-BE49-F238E27FC236}">
                <a16:creationId xmlns:a16="http://schemas.microsoft.com/office/drawing/2014/main" id="{7A59DDF7-A298-41DF-AE2B-2B967744DD89}"/>
              </a:ext>
            </a:extLst>
          </p:cNvPr>
          <p:cNvPicPr>
            <a:picLocks noChangeAspect="1"/>
          </p:cNvPicPr>
          <p:nvPr/>
        </p:nvPicPr>
        <p:blipFill>
          <a:blip r:embed="rId2"/>
          <a:stretch>
            <a:fillRect/>
          </a:stretch>
        </p:blipFill>
        <p:spPr>
          <a:xfrm>
            <a:off x="8295332" y="337066"/>
            <a:ext cx="3654552" cy="5029200"/>
          </a:xfrm>
          <a:prstGeom prst="rect">
            <a:avLst/>
          </a:prstGeom>
        </p:spPr>
      </p:pic>
      <p:pic>
        <p:nvPicPr>
          <p:cNvPr id="4" name="Picture 3">
            <a:extLst>
              <a:ext uri="{FF2B5EF4-FFF2-40B4-BE49-F238E27FC236}">
                <a16:creationId xmlns:a16="http://schemas.microsoft.com/office/drawing/2014/main" id="{290A4BBA-25D2-4C60-A094-1591A24C0BDB}"/>
              </a:ext>
            </a:extLst>
          </p:cNvPr>
          <p:cNvPicPr>
            <a:picLocks noChangeAspect="1"/>
          </p:cNvPicPr>
          <p:nvPr/>
        </p:nvPicPr>
        <p:blipFill>
          <a:blip r:embed="rId3"/>
          <a:stretch>
            <a:fillRect/>
          </a:stretch>
        </p:blipFill>
        <p:spPr>
          <a:xfrm>
            <a:off x="222341" y="337066"/>
            <a:ext cx="3352800" cy="5029200"/>
          </a:xfrm>
          <a:prstGeom prst="rect">
            <a:avLst/>
          </a:prstGeom>
        </p:spPr>
      </p:pic>
      <p:sp>
        <p:nvSpPr>
          <p:cNvPr id="5" name="Rectangle 4">
            <a:extLst>
              <a:ext uri="{FF2B5EF4-FFF2-40B4-BE49-F238E27FC236}">
                <a16:creationId xmlns:a16="http://schemas.microsoft.com/office/drawing/2014/main" id="{BCB20136-F206-48EA-93D3-C4424B6EC465}"/>
              </a:ext>
            </a:extLst>
          </p:cNvPr>
          <p:cNvSpPr/>
          <p:nvPr/>
        </p:nvSpPr>
        <p:spPr>
          <a:xfrm>
            <a:off x="6096000" y="5543797"/>
            <a:ext cx="5853884" cy="1200329"/>
          </a:xfrm>
          <a:prstGeom prst="rect">
            <a:avLst/>
          </a:prstGeom>
        </p:spPr>
        <p:txBody>
          <a:bodyPr wrap="square">
            <a:spAutoFit/>
          </a:bodyPr>
          <a:lstStyle/>
          <a:p>
            <a:r>
              <a:rPr lang="en-US" sz="2400" b="1" dirty="0">
                <a:highlight>
                  <a:srgbClr val="FFFF00"/>
                </a:highlight>
              </a:rPr>
              <a:t>He is considered by many to be the greatest player in the history of the National Hockey League and was nicknamed The Great One.</a:t>
            </a:r>
          </a:p>
        </p:txBody>
      </p:sp>
      <p:sp>
        <p:nvSpPr>
          <p:cNvPr id="6" name="Rectangle 5">
            <a:extLst>
              <a:ext uri="{FF2B5EF4-FFF2-40B4-BE49-F238E27FC236}">
                <a16:creationId xmlns:a16="http://schemas.microsoft.com/office/drawing/2014/main" id="{5AC5903C-FE51-44F4-B1D0-3CCEC6731DE1}"/>
              </a:ext>
            </a:extLst>
          </p:cNvPr>
          <p:cNvSpPr/>
          <p:nvPr/>
        </p:nvSpPr>
        <p:spPr>
          <a:xfrm>
            <a:off x="3672682" y="337066"/>
            <a:ext cx="4652450" cy="1938992"/>
          </a:xfrm>
          <a:prstGeom prst="rect">
            <a:avLst/>
          </a:prstGeom>
        </p:spPr>
        <p:txBody>
          <a:bodyPr wrap="square">
            <a:spAutoFit/>
          </a:bodyPr>
          <a:lstStyle/>
          <a:p>
            <a:r>
              <a:rPr lang="en-US" sz="2400" b="1" dirty="0"/>
              <a:t>Began skating at age two and a half and was first taught hockey by his father. By age 6 he was playing as an all-star in novice hockey with boys 10 and 11 years old.</a:t>
            </a:r>
          </a:p>
        </p:txBody>
      </p:sp>
      <p:sp>
        <p:nvSpPr>
          <p:cNvPr id="7" name="Rectangle 6">
            <a:extLst>
              <a:ext uri="{FF2B5EF4-FFF2-40B4-BE49-F238E27FC236}">
                <a16:creationId xmlns:a16="http://schemas.microsoft.com/office/drawing/2014/main" id="{6ABECDA5-8B37-4BD6-9AC3-E05D1A6A925A}"/>
              </a:ext>
            </a:extLst>
          </p:cNvPr>
          <p:cNvSpPr/>
          <p:nvPr/>
        </p:nvSpPr>
        <p:spPr>
          <a:xfrm>
            <a:off x="3565117" y="2322439"/>
            <a:ext cx="4726485" cy="3416320"/>
          </a:xfrm>
          <a:prstGeom prst="rect">
            <a:avLst/>
          </a:prstGeom>
        </p:spPr>
        <p:txBody>
          <a:bodyPr wrap="square">
            <a:spAutoFit/>
          </a:bodyPr>
          <a:lstStyle/>
          <a:p>
            <a:r>
              <a:rPr lang="en-US" sz="2400" b="1" dirty="0">
                <a:solidFill>
                  <a:schemeClr val="accent6">
                    <a:lumMod val="50000"/>
                  </a:schemeClr>
                </a:solidFill>
              </a:rPr>
              <a:t>His finesse and speed revolutionized the sport, which had been known for its physical play. In his first season with the Oilers, he scored 51 goals and 86 assists (137 total points). In the 1980–81 season he became the first player in NHL history to average more than two points a game.</a:t>
            </a:r>
          </a:p>
        </p:txBody>
      </p:sp>
    </p:spTree>
    <p:extLst>
      <p:ext uri="{BB962C8B-B14F-4D97-AF65-F5344CB8AC3E}">
        <p14:creationId xmlns:p14="http://schemas.microsoft.com/office/powerpoint/2010/main" val="256540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00">
        <p15:prstTrans prst="wind"/>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cTn>
                              </p:par>
                            </p:childTnLst>
                          </p:cTn>
                        </p:par>
                        <p:par>
                          <p:cTn id="8" fill="hold">
                            <p:stCondLst>
                              <p:cond delay="4000"/>
                            </p:stCondLst>
                            <p:childTnLst>
                              <p:par>
                                <p:cTn id="9" presetID="45" presetClass="entr" presetSubtype="0" fill="hold" grpId="0"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9000"/>
                            </p:stCondLst>
                            <p:childTnLst>
                              <p:par>
                                <p:cTn id="15" presetID="26" presetClass="entr" presetSubtype="0"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290">
                                          <p:stCondLst>
                                            <p:cond delay="0"/>
                                          </p:stCondLst>
                                        </p:cTn>
                                        <p:tgtEl>
                                          <p:spTgt spid="4"/>
                                        </p:tgtEl>
                                      </p:cBhvr>
                                    </p:animEffect>
                                    <p:anim calcmode="lin" valueType="num">
                                      <p:cBhvr>
                                        <p:cTn id="1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3" dur="13">
                                          <p:stCondLst>
                                            <p:cond delay="325"/>
                                          </p:stCondLst>
                                        </p:cTn>
                                        <p:tgtEl>
                                          <p:spTgt spid="4"/>
                                        </p:tgtEl>
                                      </p:cBhvr>
                                      <p:to x="100000" y="60000"/>
                                    </p:animScale>
                                    <p:animScale>
                                      <p:cBhvr>
                                        <p:cTn id="24" dur="83" decel="50000">
                                          <p:stCondLst>
                                            <p:cond delay="338"/>
                                          </p:stCondLst>
                                        </p:cTn>
                                        <p:tgtEl>
                                          <p:spTgt spid="4"/>
                                        </p:tgtEl>
                                      </p:cBhvr>
                                      <p:to x="100000" y="100000"/>
                                    </p:animScale>
                                    <p:animScale>
                                      <p:cBhvr>
                                        <p:cTn id="25" dur="13">
                                          <p:stCondLst>
                                            <p:cond delay="656"/>
                                          </p:stCondLst>
                                        </p:cTn>
                                        <p:tgtEl>
                                          <p:spTgt spid="4"/>
                                        </p:tgtEl>
                                      </p:cBhvr>
                                      <p:to x="100000" y="80000"/>
                                    </p:animScale>
                                    <p:animScale>
                                      <p:cBhvr>
                                        <p:cTn id="26" dur="83" decel="50000">
                                          <p:stCondLst>
                                            <p:cond delay="669"/>
                                          </p:stCondLst>
                                        </p:cTn>
                                        <p:tgtEl>
                                          <p:spTgt spid="4"/>
                                        </p:tgtEl>
                                      </p:cBhvr>
                                      <p:to x="100000" y="100000"/>
                                    </p:animScale>
                                    <p:animScale>
                                      <p:cBhvr>
                                        <p:cTn id="27" dur="13">
                                          <p:stCondLst>
                                            <p:cond delay="821"/>
                                          </p:stCondLst>
                                        </p:cTn>
                                        <p:tgtEl>
                                          <p:spTgt spid="4"/>
                                        </p:tgtEl>
                                      </p:cBhvr>
                                      <p:to x="100000" y="90000"/>
                                    </p:animScale>
                                    <p:animScale>
                                      <p:cBhvr>
                                        <p:cTn id="28" dur="83" decel="50000">
                                          <p:stCondLst>
                                            <p:cond delay="834"/>
                                          </p:stCondLst>
                                        </p:cTn>
                                        <p:tgtEl>
                                          <p:spTgt spid="4"/>
                                        </p:tgtEl>
                                      </p:cBhvr>
                                      <p:to x="100000" y="100000"/>
                                    </p:animScale>
                                    <p:animScale>
                                      <p:cBhvr>
                                        <p:cTn id="29" dur="13">
                                          <p:stCondLst>
                                            <p:cond delay="904"/>
                                          </p:stCondLst>
                                        </p:cTn>
                                        <p:tgtEl>
                                          <p:spTgt spid="4"/>
                                        </p:tgtEl>
                                      </p:cBhvr>
                                      <p:to x="100000" y="95000"/>
                                    </p:animScale>
                                    <p:animScale>
                                      <p:cBhvr>
                                        <p:cTn id="30" dur="83" decel="50000">
                                          <p:stCondLst>
                                            <p:cond delay="917"/>
                                          </p:stCondLst>
                                        </p:cTn>
                                        <p:tgtEl>
                                          <p:spTgt spid="4"/>
                                        </p:tgtEl>
                                      </p:cBhvr>
                                      <p:to x="100000" y="100000"/>
                                    </p:animScale>
                                  </p:childTnLst>
                                </p:cTn>
                              </p:par>
                            </p:childTnLst>
                          </p:cTn>
                        </p:par>
                        <p:par>
                          <p:cTn id="31" fill="hold">
                            <p:stCondLst>
                              <p:cond delay="12000"/>
                            </p:stCondLst>
                            <p:childTnLst>
                              <p:par>
                                <p:cTn id="32" presetID="12" presetClass="entr" presetSubtype="4" fill="hold" grpId="0" nodeType="afterEffect">
                                  <p:stCondLst>
                                    <p:cond delay="20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000"/>
                                        <p:tgtEl>
                                          <p:spTgt spid="5"/>
                                        </p:tgtEl>
                                        <p:attrNameLst>
                                          <p:attrName>ppt_y</p:attrName>
                                        </p:attrNameLst>
                                      </p:cBhvr>
                                      <p:tavLst>
                                        <p:tav tm="0">
                                          <p:val>
                                            <p:strVal val="#ppt_y+#ppt_h*1.125000"/>
                                          </p:val>
                                        </p:tav>
                                        <p:tav tm="100000">
                                          <p:val>
                                            <p:strVal val="#ppt_y"/>
                                          </p:val>
                                        </p:tav>
                                      </p:tavLst>
                                    </p:anim>
                                    <p:animEffect transition="in" filter="wipe(up)">
                                      <p:cBhvr>
                                        <p:cTn id="35" dur="1000"/>
                                        <p:tgtEl>
                                          <p:spTgt spid="5"/>
                                        </p:tgtEl>
                                      </p:cBhvr>
                                    </p:animEffect>
                                  </p:childTnLst>
                                </p:cTn>
                              </p:par>
                            </p:childTnLst>
                          </p:cTn>
                        </p:par>
                        <p:par>
                          <p:cTn id="36" fill="hold">
                            <p:stCondLst>
                              <p:cond delay="15000"/>
                            </p:stCondLst>
                            <p:childTnLst>
                              <p:par>
                                <p:cTn id="37" presetID="2" presetClass="entr" presetSubtype="4" fill="hold" nodeType="afterEffect">
                                  <p:stCondLst>
                                    <p:cond delay="3000"/>
                                  </p:stCondLst>
                                  <p:childTnLst>
                                    <p:set>
                                      <p:cBhvr>
                                        <p:cTn id="38" dur="1" fill="hold">
                                          <p:stCondLst>
                                            <p:cond delay="0"/>
                                          </p:stCondLst>
                                        </p:cTn>
                                        <p:tgtEl>
                                          <p:spTgt spid="2">
                                            <p:txEl>
                                              <p:pRg st="0" end="0"/>
                                            </p:txEl>
                                          </p:spTgt>
                                        </p:tgtEl>
                                        <p:attrNameLst>
                                          <p:attrName>style.visibility</p:attrName>
                                        </p:attrNameLst>
                                      </p:cBhvr>
                                      <p:to>
                                        <p:strVal val="visible"/>
                                      </p:to>
                                    </p:set>
                                    <p:anim calcmode="lin" valueType="num">
                                      <p:cBhvr additive="base">
                                        <p:cTn id="3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249278-73C7-4395-9A3A-B35A589AF44E}"/>
              </a:ext>
            </a:extLst>
          </p:cNvPr>
          <p:cNvSpPr/>
          <p:nvPr/>
        </p:nvSpPr>
        <p:spPr>
          <a:xfrm>
            <a:off x="6575119" y="568711"/>
            <a:ext cx="1934884" cy="2308324"/>
          </a:xfrm>
          <a:prstGeom prst="rect">
            <a:avLst/>
          </a:prstGeom>
        </p:spPr>
        <p:txBody>
          <a:bodyPr wrap="square">
            <a:spAutoFit/>
          </a:bodyPr>
          <a:lstStyle/>
          <a:p>
            <a:r>
              <a:rPr lang="en-US" sz="3600" b="1" dirty="0"/>
              <a:t>Deion</a:t>
            </a:r>
          </a:p>
          <a:p>
            <a:r>
              <a:rPr lang="en-US" sz="3600" b="1" dirty="0"/>
              <a:t>Sanders.</a:t>
            </a:r>
          </a:p>
          <a:p>
            <a:r>
              <a:rPr lang="en-US" sz="2400" b="1" dirty="0"/>
              <a:t>His other nickname is  </a:t>
            </a:r>
            <a:r>
              <a:rPr lang="en-US" sz="2400" b="1" i="1" dirty="0"/>
              <a:t>Neon Deion.</a:t>
            </a:r>
          </a:p>
        </p:txBody>
      </p:sp>
      <p:pic>
        <p:nvPicPr>
          <p:cNvPr id="3" name="Picture 2">
            <a:extLst>
              <a:ext uri="{FF2B5EF4-FFF2-40B4-BE49-F238E27FC236}">
                <a16:creationId xmlns:a16="http://schemas.microsoft.com/office/drawing/2014/main" id="{F2D3FF7C-7C0E-4006-802A-89F46DBD5954}"/>
              </a:ext>
            </a:extLst>
          </p:cNvPr>
          <p:cNvPicPr>
            <a:picLocks noChangeAspect="1"/>
          </p:cNvPicPr>
          <p:nvPr/>
        </p:nvPicPr>
        <p:blipFill>
          <a:blip r:embed="rId2"/>
          <a:stretch>
            <a:fillRect/>
          </a:stretch>
        </p:blipFill>
        <p:spPr>
          <a:xfrm>
            <a:off x="8505373" y="296707"/>
            <a:ext cx="3206976" cy="4004731"/>
          </a:xfrm>
          <a:prstGeom prst="rect">
            <a:avLst/>
          </a:prstGeom>
        </p:spPr>
      </p:pic>
      <p:pic>
        <p:nvPicPr>
          <p:cNvPr id="5" name="Picture 4">
            <a:extLst>
              <a:ext uri="{FF2B5EF4-FFF2-40B4-BE49-F238E27FC236}">
                <a16:creationId xmlns:a16="http://schemas.microsoft.com/office/drawing/2014/main" id="{57579FFD-FDB5-402E-9E45-60C06AFCE4D7}"/>
              </a:ext>
            </a:extLst>
          </p:cNvPr>
          <p:cNvPicPr>
            <a:picLocks noChangeAspect="1"/>
          </p:cNvPicPr>
          <p:nvPr/>
        </p:nvPicPr>
        <p:blipFill rotWithShape="1">
          <a:blip r:embed="rId3"/>
          <a:srcRect l="6222" t="5114" r="4012" b="9715"/>
          <a:stretch/>
        </p:blipFill>
        <p:spPr>
          <a:xfrm>
            <a:off x="479651" y="403516"/>
            <a:ext cx="5971285" cy="3897922"/>
          </a:xfrm>
          <a:prstGeom prst="rect">
            <a:avLst/>
          </a:prstGeom>
        </p:spPr>
      </p:pic>
      <p:sp>
        <p:nvSpPr>
          <p:cNvPr id="6" name="Rectangle 5">
            <a:extLst>
              <a:ext uri="{FF2B5EF4-FFF2-40B4-BE49-F238E27FC236}">
                <a16:creationId xmlns:a16="http://schemas.microsoft.com/office/drawing/2014/main" id="{567C1B7B-27FB-407B-AEAF-AFB91D0E3794}"/>
              </a:ext>
            </a:extLst>
          </p:cNvPr>
          <p:cNvSpPr/>
          <p:nvPr/>
        </p:nvSpPr>
        <p:spPr>
          <a:xfrm>
            <a:off x="2089467" y="5135127"/>
            <a:ext cx="8722938" cy="830997"/>
          </a:xfrm>
          <a:prstGeom prst="rect">
            <a:avLst/>
          </a:prstGeom>
        </p:spPr>
        <p:txBody>
          <a:bodyPr wrap="square">
            <a:spAutoFit/>
          </a:bodyPr>
          <a:lstStyle/>
          <a:p>
            <a:r>
              <a:rPr lang="en-US" sz="2400" b="1" dirty="0"/>
              <a:t>Athlete who played professional football and baseball and is the only person to play in both a Super Bowl and the World Series.</a:t>
            </a:r>
          </a:p>
        </p:txBody>
      </p:sp>
      <p:sp>
        <p:nvSpPr>
          <p:cNvPr id="7" name="Rectangle 6">
            <a:extLst>
              <a:ext uri="{FF2B5EF4-FFF2-40B4-BE49-F238E27FC236}">
                <a16:creationId xmlns:a16="http://schemas.microsoft.com/office/drawing/2014/main" id="{A58A2758-6FA8-41B9-AE0E-F09A452F29BD}"/>
              </a:ext>
            </a:extLst>
          </p:cNvPr>
          <p:cNvSpPr/>
          <p:nvPr/>
        </p:nvSpPr>
        <p:spPr>
          <a:xfrm>
            <a:off x="6510712" y="2863517"/>
            <a:ext cx="1934884" cy="1200329"/>
          </a:xfrm>
          <a:prstGeom prst="rect">
            <a:avLst/>
          </a:prstGeom>
        </p:spPr>
        <p:txBody>
          <a:bodyPr wrap="square">
            <a:spAutoFit/>
          </a:bodyPr>
          <a:lstStyle/>
          <a:p>
            <a:r>
              <a:rPr lang="en-US" sz="2400" b="1" dirty="0"/>
              <a:t>One of his nicknames is</a:t>
            </a:r>
          </a:p>
          <a:p>
            <a:r>
              <a:rPr lang="en-US" sz="2400" b="1" i="1" dirty="0"/>
              <a:t>Prime Time</a:t>
            </a:r>
            <a:r>
              <a:rPr lang="en-US" sz="2400" b="1" dirty="0"/>
              <a:t>.</a:t>
            </a:r>
          </a:p>
        </p:txBody>
      </p:sp>
    </p:spTree>
    <p:extLst>
      <p:ext uri="{BB962C8B-B14F-4D97-AF65-F5344CB8AC3E}">
        <p14:creationId xmlns:p14="http://schemas.microsoft.com/office/powerpoint/2010/main" val="368004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3000">
        <p15:prstTrans prst="prestige"/>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6000"/>
                            </p:stCondLst>
                            <p:childTnLst>
                              <p:par>
                                <p:cTn id="11" presetID="14" presetClass="entr" presetSubtype="10" fill="hold" nodeType="after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1000"/>
                                        <p:tgtEl>
                                          <p:spTgt spid="3"/>
                                        </p:tgtEl>
                                      </p:cBhvr>
                                    </p:animEffect>
                                  </p:childTnLst>
                                </p:cTn>
                              </p:par>
                            </p:childTnLst>
                          </p:cTn>
                        </p:par>
                        <p:par>
                          <p:cTn id="14" fill="hold">
                            <p:stCondLst>
                              <p:cond delay="10000"/>
                            </p:stCondLst>
                            <p:childTnLst>
                              <p:par>
                                <p:cTn id="15" presetID="2" presetClass="entr" presetSubtype="4" fill="hold" grpId="0" nodeType="afterEffect">
                                  <p:stCondLst>
                                    <p:cond delay="2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3500"/>
                            </p:stCondLst>
                            <p:childTnLst>
                              <p:par>
                                <p:cTn id="20" presetID="26" presetClass="entr" presetSubtype="0" fill="hold" grpId="0" nodeType="afterEffect">
                                  <p:stCondLst>
                                    <p:cond delay="4000"/>
                                  </p:stCondLst>
                                  <p:iterate type="lt">
                                    <p:tmPct val="5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290">
                                          <p:stCondLst>
                                            <p:cond delay="0"/>
                                          </p:stCondLst>
                                        </p:cTn>
                                        <p:tgtEl>
                                          <p:spTgt spid="2"/>
                                        </p:tgtEl>
                                      </p:cBhvr>
                                    </p:animEffect>
                                    <p:anim calcmode="lin" valueType="num">
                                      <p:cBhvr>
                                        <p:cTn id="23"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8" dur="13">
                                          <p:stCondLst>
                                            <p:cond delay="325"/>
                                          </p:stCondLst>
                                        </p:cTn>
                                        <p:tgtEl>
                                          <p:spTgt spid="2"/>
                                        </p:tgtEl>
                                      </p:cBhvr>
                                      <p:to x="100000" y="60000"/>
                                    </p:animScale>
                                    <p:animScale>
                                      <p:cBhvr>
                                        <p:cTn id="29" dur="83" decel="50000">
                                          <p:stCondLst>
                                            <p:cond delay="338"/>
                                          </p:stCondLst>
                                        </p:cTn>
                                        <p:tgtEl>
                                          <p:spTgt spid="2"/>
                                        </p:tgtEl>
                                      </p:cBhvr>
                                      <p:to x="100000" y="100000"/>
                                    </p:animScale>
                                    <p:animScale>
                                      <p:cBhvr>
                                        <p:cTn id="30" dur="13">
                                          <p:stCondLst>
                                            <p:cond delay="656"/>
                                          </p:stCondLst>
                                        </p:cTn>
                                        <p:tgtEl>
                                          <p:spTgt spid="2"/>
                                        </p:tgtEl>
                                      </p:cBhvr>
                                      <p:to x="100000" y="80000"/>
                                    </p:animScale>
                                    <p:animScale>
                                      <p:cBhvr>
                                        <p:cTn id="31" dur="83" decel="50000">
                                          <p:stCondLst>
                                            <p:cond delay="669"/>
                                          </p:stCondLst>
                                        </p:cTn>
                                        <p:tgtEl>
                                          <p:spTgt spid="2"/>
                                        </p:tgtEl>
                                      </p:cBhvr>
                                      <p:to x="100000" y="100000"/>
                                    </p:animScale>
                                    <p:animScale>
                                      <p:cBhvr>
                                        <p:cTn id="32" dur="13">
                                          <p:stCondLst>
                                            <p:cond delay="821"/>
                                          </p:stCondLst>
                                        </p:cTn>
                                        <p:tgtEl>
                                          <p:spTgt spid="2"/>
                                        </p:tgtEl>
                                      </p:cBhvr>
                                      <p:to x="100000" y="90000"/>
                                    </p:animScale>
                                    <p:animScale>
                                      <p:cBhvr>
                                        <p:cTn id="33" dur="83" decel="50000">
                                          <p:stCondLst>
                                            <p:cond delay="834"/>
                                          </p:stCondLst>
                                        </p:cTn>
                                        <p:tgtEl>
                                          <p:spTgt spid="2"/>
                                        </p:tgtEl>
                                      </p:cBhvr>
                                      <p:to x="100000" y="100000"/>
                                    </p:animScale>
                                    <p:animScale>
                                      <p:cBhvr>
                                        <p:cTn id="34" dur="13">
                                          <p:stCondLst>
                                            <p:cond delay="904"/>
                                          </p:stCondLst>
                                        </p:cTn>
                                        <p:tgtEl>
                                          <p:spTgt spid="2"/>
                                        </p:tgtEl>
                                      </p:cBhvr>
                                      <p:to x="100000" y="95000"/>
                                    </p:animScale>
                                    <p:animScale>
                                      <p:cBhvr>
                                        <p:cTn id="35"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B97BC6-A065-4DB3-AFF7-AF8199E4C265}"/>
              </a:ext>
            </a:extLst>
          </p:cNvPr>
          <p:cNvSpPr/>
          <p:nvPr/>
        </p:nvSpPr>
        <p:spPr>
          <a:xfrm>
            <a:off x="4384502" y="5784334"/>
            <a:ext cx="184731" cy="707886"/>
          </a:xfrm>
          <a:prstGeom prst="rect">
            <a:avLst/>
          </a:prstGeom>
        </p:spPr>
        <p:txBody>
          <a:bodyPr wrap="none">
            <a:spAutoFit/>
          </a:bodyPr>
          <a:lstStyle/>
          <a:p>
            <a:endParaRPr lang="en-US" sz="4000" b="1" dirty="0"/>
          </a:p>
        </p:txBody>
      </p:sp>
      <p:sp>
        <p:nvSpPr>
          <p:cNvPr id="3" name="Rectangle 2">
            <a:extLst>
              <a:ext uri="{FF2B5EF4-FFF2-40B4-BE49-F238E27FC236}">
                <a16:creationId xmlns:a16="http://schemas.microsoft.com/office/drawing/2014/main" id="{8B3460A7-549B-49C3-A0C0-5C36FE86F082}"/>
              </a:ext>
            </a:extLst>
          </p:cNvPr>
          <p:cNvSpPr/>
          <p:nvPr/>
        </p:nvSpPr>
        <p:spPr>
          <a:xfrm>
            <a:off x="294102" y="3749308"/>
            <a:ext cx="4895856" cy="1077218"/>
          </a:xfrm>
          <a:prstGeom prst="rect">
            <a:avLst/>
          </a:prstGeom>
        </p:spPr>
        <p:txBody>
          <a:bodyPr wrap="square">
            <a:spAutoFit/>
          </a:bodyPr>
          <a:lstStyle/>
          <a:p>
            <a:r>
              <a:rPr lang="en-US" sz="2400" b="1" dirty="0">
                <a:solidFill>
                  <a:srgbClr val="FF0000"/>
                </a:solidFill>
              </a:rPr>
              <a:t>Lee Jun-fan known professionally as </a:t>
            </a:r>
          </a:p>
          <a:p>
            <a:r>
              <a:rPr lang="en-US" sz="4000" b="1" dirty="0">
                <a:solidFill>
                  <a:srgbClr val="FF0000"/>
                </a:solidFill>
              </a:rPr>
              <a:t>Bruce Lee </a:t>
            </a:r>
            <a:r>
              <a:rPr lang="en-US" sz="2400" b="1" dirty="0">
                <a:solidFill>
                  <a:srgbClr val="FF0000"/>
                </a:solidFill>
              </a:rPr>
              <a:t>(Chinese: </a:t>
            </a:r>
            <a:r>
              <a:rPr lang="ja-JP" altLang="en-US" sz="2400" b="1" dirty="0">
                <a:solidFill>
                  <a:srgbClr val="FF0000"/>
                </a:solidFill>
              </a:rPr>
              <a:t>李小龙</a:t>
            </a:r>
            <a:r>
              <a:rPr lang="en-US" altLang="ja-JP" sz="2400" b="1" dirty="0">
                <a:solidFill>
                  <a:srgbClr val="FF0000"/>
                </a:solidFill>
              </a:rPr>
              <a:t>)</a:t>
            </a:r>
            <a:endParaRPr lang="en-US" sz="2400" b="1" dirty="0">
              <a:solidFill>
                <a:srgbClr val="FF0000"/>
              </a:solidFill>
            </a:endParaRPr>
          </a:p>
        </p:txBody>
      </p:sp>
      <p:sp>
        <p:nvSpPr>
          <p:cNvPr id="4" name="Rectangle 3">
            <a:extLst>
              <a:ext uri="{FF2B5EF4-FFF2-40B4-BE49-F238E27FC236}">
                <a16:creationId xmlns:a16="http://schemas.microsoft.com/office/drawing/2014/main" id="{B6844597-9CB2-44BE-A841-8DBB31CEFD51}"/>
              </a:ext>
            </a:extLst>
          </p:cNvPr>
          <p:cNvSpPr/>
          <p:nvPr/>
        </p:nvSpPr>
        <p:spPr>
          <a:xfrm>
            <a:off x="3534608" y="503505"/>
            <a:ext cx="2481182" cy="1569660"/>
          </a:xfrm>
          <a:prstGeom prst="rect">
            <a:avLst/>
          </a:prstGeom>
        </p:spPr>
        <p:txBody>
          <a:bodyPr wrap="square">
            <a:spAutoFit/>
          </a:bodyPr>
          <a:lstStyle/>
          <a:p>
            <a:r>
              <a:rPr lang="en-US" sz="2400" b="1" dirty="0"/>
              <a:t>He was the founder of the hybrid martial arts Jeet Kune Do.</a:t>
            </a:r>
          </a:p>
        </p:txBody>
      </p:sp>
      <p:sp>
        <p:nvSpPr>
          <p:cNvPr id="5" name="Rectangle 4">
            <a:extLst>
              <a:ext uri="{FF2B5EF4-FFF2-40B4-BE49-F238E27FC236}">
                <a16:creationId xmlns:a16="http://schemas.microsoft.com/office/drawing/2014/main" id="{2E4289B5-473D-4703-81C0-19DA3C822F01}"/>
              </a:ext>
            </a:extLst>
          </p:cNvPr>
          <p:cNvSpPr/>
          <p:nvPr/>
        </p:nvSpPr>
        <p:spPr>
          <a:xfrm>
            <a:off x="2469314" y="5215722"/>
            <a:ext cx="9054261" cy="1200329"/>
          </a:xfrm>
          <a:prstGeom prst="rect">
            <a:avLst/>
          </a:prstGeom>
        </p:spPr>
        <p:txBody>
          <a:bodyPr wrap="square">
            <a:spAutoFit/>
          </a:bodyPr>
          <a:lstStyle/>
          <a:p>
            <a:r>
              <a:rPr lang="en-US" sz="2400" b="1" dirty="0"/>
              <a:t>Considered by commentators, critics, media, and other martial artists to be the most influential martial artist and pop culture icon of the 20th century, who bridged the gap between East and West.</a:t>
            </a:r>
          </a:p>
        </p:txBody>
      </p:sp>
      <p:pic>
        <p:nvPicPr>
          <p:cNvPr id="6" name="Picture 5">
            <a:extLst>
              <a:ext uri="{FF2B5EF4-FFF2-40B4-BE49-F238E27FC236}">
                <a16:creationId xmlns:a16="http://schemas.microsoft.com/office/drawing/2014/main" id="{F8D76692-E190-4D03-8A8E-BB12F0A2DEEB}"/>
              </a:ext>
            </a:extLst>
          </p:cNvPr>
          <p:cNvPicPr>
            <a:picLocks noChangeAspect="1"/>
          </p:cNvPicPr>
          <p:nvPr/>
        </p:nvPicPr>
        <p:blipFill rotWithShape="1">
          <a:blip r:embed="rId2"/>
          <a:srcRect l="26223" r="32526" b="30309"/>
          <a:stretch/>
        </p:blipFill>
        <p:spPr>
          <a:xfrm>
            <a:off x="320841" y="521504"/>
            <a:ext cx="3141462" cy="3184495"/>
          </a:xfrm>
          <a:prstGeom prst="rect">
            <a:avLst/>
          </a:prstGeom>
        </p:spPr>
      </p:pic>
      <p:pic>
        <p:nvPicPr>
          <p:cNvPr id="7" name="Picture 6">
            <a:extLst>
              <a:ext uri="{FF2B5EF4-FFF2-40B4-BE49-F238E27FC236}">
                <a16:creationId xmlns:a16="http://schemas.microsoft.com/office/drawing/2014/main" id="{881C2C7C-ED4C-4CA3-970A-076D9DD4F38F}"/>
              </a:ext>
            </a:extLst>
          </p:cNvPr>
          <p:cNvPicPr>
            <a:picLocks noChangeAspect="1"/>
          </p:cNvPicPr>
          <p:nvPr/>
        </p:nvPicPr>
        <p:blipFill>
          <a:blip r:embed="rId3"/>
          <a:stretch>
            <a:fillRect/>
          </a:stretch>
        </p:blipFill>
        <p:spPr>
          <a:xfrm>
            <a:off x="5965659" y="503505"/>
            <a:ext cx="5905500" cy="3933825"/>
          </a:xfrm>
          <a:prstGeom prst="rect">
            <a:avLst/>
          </a:prstGeom>
        </p:spPr>
      </p:pic>
    </p:spTree>
    <p:extLst>
      <p:ext uri="{BB962C8B-B14F-4D97-AF65-F5344CB8AC3E}">
        <p14:creationId xmlns:p14="http://schemas.microsoft.com/office/powerpoint/2010/main" val="2572657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3000">
        <p15:prstTrans prst="fracture"/>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5000"/>
                            </p:stCondLst>
                            <p:childTnLst>
                              <p:par>
                                <p:cTn id="9" presetID="6" presetClass="entr" presetSubtype="16" fill="hold" grpId="0"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par>
                                <p:cTn id="12" presetID="42" presetClass="entr" presetSubtype="0" fill="hold" nodeType="withEffect">
                                  <p:stCondLst>
                                    <p:cond delay="6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2000"/>
                            </p:stCondLst>
                            <p:childTnLst>
                              <p:par>
                                <p:cTn id="18" presetID="2" presetClass="entr" presetSubtype="2" fill="hold" grpId="0" nodeType="afterEffect">
                                  <p:stCondLst>
                                    <p:cond delay="3500"/>
                                  </p:stCondLst>
                                  <p:iterate type="wd">
                                    <p:tmPct val="10000"/>
                                  </p:iterate>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1+#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A24299-ABEA-45F5-BE33-1693F3A7CA3D}"/>
              </a:ext>
            </a:extLst>
          </p:cNvPr>
          <p:cNvSpPr/>
          <p:nvPr/>
        </p:nvSpPr>
        <p:spPr>
          <a:xfrm>
            <a:off x="7209739" y="5633652"/>
            <a:ext cx="4982261" cy="646331"/>
          </a:xfrm>
          <a:prstGeom prst="rect">
            <a:avLst/>
          </a:prstGeom>
        </p:spPr>
        <p:txBody>
          <a:bodyPr wrap="none">
            <a:spAutoFit/>
          </a:bodyPr>
          <a:lstStyle/>
          <a:p>
            <a:r>
              <a:rPr lang="en-US" sz="3600" b="1" dirty="0"/>
              <a:t>KAREEM ABDUL-JABBAR </a:t>
            </a:r>
          </a:p>
        </p:txBody>
      </p:sp>
      <p:pic>
        <p:nvPicPr>
          <p:cNvPr id="3" name="Picture 2">
            <a:extLst>
              <a:ext uri="{FF2B5EF4-FFF2-40B4-BE49-F238E27FC236}">
                <a16:creationId xmlns:a16="http://schemas.microsoft.com/office/drawing/2014/main" id="{82502E39-3824-4681-9C4B-D63B0AE4DC8E}"/>
              </a:ext>
            </a:extLst>
          </p:cNvPr>
          <p:cNvPicPr>
            <a:picLocks noChangeAspect="1"/>
          </p:cNvPicPr>
          <p:nvPr/>
        </p:nvPicPr>
        <p:blipFill rotWithShape="1">
          <a:blip r:embed="rId2"/>
          <a:srcRect l="30845" r="20918" b="5944"/>
          <a:stretch/>
        </p:blipFill>
        <p:spPr>
          <a:xfrm>
            <a:off x="8309812" y="578017"/>
            <a:ext cx="3625516" cy="4689999"/>
          </a:xfrm>
          <a:prstGeom prst="rect">
            <a:avLst/>
          </a:prstGeom>
        </p:spPr>
      </p:pic>
      <p:pic>
        <p:nvPicPr>
          <p:cNvPr id="5" name="Picture 4">
            <a:extLst>
              <a:ext uri="{FF2B5EF4-FFF2-40B4-BE49-F238E27FC236}">
                <a16:creationId xmlns:a16="http://schemas.microsoft.com/office/drawing/2014/main" id="{4ED653BB-8323-4684-95BF-A36A8497D831}"/>
              </a:ext>
            </a:extLst>
          </p:cNvPr>
          <p:cNvPicPr>
            <a:picLocks noChangeAspect="1"/>
          </p:cNvPicPr>
          <p:nvPr/>
        </p:nvPicPr>
        <p:blipFill rotWithShape="1">
          <a:blip r:embed="rId3"/>
          <a:srcRect l="14872" r="31847" b="5965"/>
          <a:stretch/>
        </p:blipFill>
        <p:spPr>
          <a:xfrm>
            <a:off x="593557" y="409074"/>
            <a:ext cx="3625516" cy="6448926"/>
          </a:xfrm>
          <a:prstGeom prst="rect">
            <a:avLst/>
          </a:prstGeom>
        </p:spPr>
      </p:pic>
      <p:sp>
        <p:nvSpPr>
          <p:cNvPr id="6" name="Rectangle 5">
            <a:extLst>
              <a:ext uri="{FF2B5EF4-FFF2-40B4-BE49-F238E27FC236}">
                <a16:creationId xmlns:a16="http://schemas.microsoft.com/office/drawing/2014/main" id="{56A609FE-C04E-41BF-8149-5DBC9B479670}"/>
              </a:ext>
            </a:extLst>
          </p:cNvPr>
          <p:cNvSpPr/>
          <p:nvPr/>
        </p:nvSpPr>
        <p:spPr>
          <a:xfrm>
            <a:off x="4523709" y="578017"/>
            <a:ext cx="3481466" cy="830997"/>
          </a:xfrm>
          <a:prstGeom prst="rect">
            <a:avLst/>
          </a:prstGeom>
        </p:spPr>
        <p:txBody>
          <a:bodyPr wrap="none">
            <a:spAutoFit/>
          </a:bodyPr>
          <a:lstStyle/>
          <a:p>
            <a:r>
              <a:rPr lang="en-US" sz="2400" b="1" dirty="0"/>
              <a:t>Led UCLA to three</a:t>
            </a:r>
          </a:p>
          <a:p>
            <a:r>
              <a:rPr lang="en-US" sz="2400" b="1" dirty="0"/>
              <a:t>national basketball titles. </a:t>
            </a:r>
          </a:p>
        </p:txBody>
      </p:sp>
      <p:sp>
        <p:nvSpPr>
          <p:cNvPr id="7" name="Rectangle 6">
            <a:extLst>
              <a:ext uri="{FF2B5EF4-FFF2-40B4-BE49-F238E27FC236}">
                <a16:creationId xmlns:a16="http://schemas.microsoft.com/office/drawing/2014/main" id="{735A9C19-6825-4DA8-9B32-C2A071EE6663}"/>
              </a:ext>
            </a:extLst>
          </p:cNvPr>
          <p:cNvSpPr/>
          <p:nvPr/>
        </p:nvSpPr>
        <p:spPr>
          <a:xfrm>
            <a:off x="4523709" y="2590360"/>
            <a:ext cx="3449220" cy="2308324"/>
          </a:xfrm>
          <a:prstGeom prst="rect">
            <a:avLst/>
          </a:prstGeom>
        </p:spPr>
        <p:txBody>
          <a:bodyPr wrap="square">
            <a:spAutoFit/>
          </a:bodyPr>
          <a:lstStyle/>
          <a:p>
            <a:r>
              <a:rPr lang="en-US" sz="2400" b="1" dirty="0"/>
              <a:t>The NBA's all-time leading scorer. He won six NBA titles, five with the Los Angeles Lakers, over 20 years and was MVP a record 6 times.</a:t>
            </a:r>
          </a:p>
        </p:txBody>
      </p:sp>
    </p:spTree>
    <p:extLst>
      <p:ext uri="{BB962C8B-B14F-4D97-AF65-F5344CB8AC3E}">
        <p14:creationId xmlns:p14="http://schemas.microsoft.com/office/powerpoint/2010/main" val="1181694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3000">
        <p15:prstTrans prst="crush"/>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3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4500"/>
                            </p:stCondLst>
                            <p:childTnLst>
                              <p:par>
                                <p:cTn id="11" presetID="21" presetClass="entr" presetSubtype="1" fill="hold" grpId="0" nodeType="afterEffect">
                                  <p:stCondLst>
                                    <p:cond delay="400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1000"/>
                                        <p:tgtEl>
                                          <p:spTgt spid="7"/>
                                        </p:tgtEl>
                                      </p:cBhvr>
                                    </p:animEffect>
                                  </p:childTnLst>
                                </p:cTn>
                              </p:par>
                            </p:childTnLst>
                          </p:cTn>
                        </p:par>
                        <p:par>
                          <p:cTn id="14" fill="hold">
                            <p:stCondLst>
                              <p:cond delay="9500"/>
                            </p:stCondLst>
                            <p:childTnLst>
                              <p:par>
                                <p:cTn id="15" presetID="2" presetClass="entr" presetSubtype="2" fill="hold" nodeType="afterEffect">
                                  <p:stCondLst>
                                    <p:cond delay="4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4500"/>
                            </p:stCondLst>
                            <p:childTnLst>
                              <p:par>
                                <p:cTn id="20" presetID="26" presetClass="entr" presetSubtype="0" fill="hold" grpId="0" nodeType="afterEffect">
                                  <p:stCondLst>
                                    <p:cond delay="3500"/>
                                  </p:stCondLst>
                                  <p:iterate type="lt">
                                    <p:tmPct val="10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290">
                                          <p:stCondLst>
                                            <p:cond delay="0"/>
                                          </p:stCondLst>
                                        </p:cTn>
                                        <p:tgtEl>
                                          <p:spTgt spid="2"/>
                                        </p:tgtEl>
                                      </p:cBhvr>
                                    </p:animEffect>
                                    <p:anim calcmode="lin" valueType="num">
                                      <p:cBhvr>
                                        <p:cTn id="23"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8" dur="13">
                                          <p:stCondLst>
                                            <p:cond delay="325"/>
                                          </p:stCondLst>
                                        </p:cTn>
                                        <p:tgtEl>
                                          <p:spTgt spid="2"/>
                                        </p:tgtEl>
                                      </p:cBhvr>
                                      <p:to x="100000" y="60000"/>
                                    </p:animScale>
                                    <p:animScale>
                                      <p:cBhvr>
                                        <p:cTn id="29" dur="83" decel="50000">
                                          <p:stCondLst>
                                            <p:cond delay="338"/>
                                          </p:stCondLst>
                                        </p:cTn>
                                        <p:tgtEl>
                                          <p:spTgt spid="2"/>
                                        </p:tgtEl>
                                      </p:cBhvr>
                                      <p:to x="100000" y="100000"/>
                                    </p:animScale>
                                    <p:animScale>
                                      <p:cBhvr>
                                        <p:cTn id="30" dur="13">
                                          <p:stCondLst>
                                            <p:cond delay="656"/>
                                          </p:stCondLst>
                                        </p:cTn>
                                        <p:tgtEl>
                                          <p:spTgt spid="2"/>
                                        </p:tgtEl>
                                      </p:cBhvr>
                                      <p:to x="100000" y="80000"/>
                                    </p:animScale>
                                    <p:animScale>
                                      <p:cBhvr>
                                        <p:cTn id="31" dur="83" decel="50000">
                                          <p:stCondLst>
                                            <p:cond delay="669"/>
                                          </p:stCondLst>
                                        </p:cTn>
                                        <p:tgtEl>
                                          <p:spTgt spid="2"/>
                                        </p:tgtEl>
                                      </p:cBhvr>
                                      <p:to x="100000" y="100000"/>
                                    </p:animScale>
                                    <p:animScale>
                                      <p:cBhvr>
                                        <p:cTn id="32" dur="13">
                                          <p:stCondLst>
                                            <p:cond delay="821"/>
                                          </p:stCondLst>
                                        </p:cTn>
                                        <p:tgtEl>
                                          <p:spTgt spid="2"/>
                                        </p:tgtEl>
                                      </p:cBhvr>
                                      <p:to x="100000" y="90000"/>
                                    </p:animScale>
                                    <p:animScale>
                                      <p:cBhvr>
                                        <p:cTn id="33" dur="83" decel="50000">
                                          <p:stCondLst>
                                            <p:cond delay="834"/>
                                          </p:stCondLst>
                                        </p:cTn>
                                        <p:tgtEl>
                                          <p:spTgt spid="2"/>
                                        </p:tgtEl>
                                      </p:cBhvr>
                                      <p:to x="100000" y="100000"/>
                                    </p:animScale>
                                    <p:animScale>
                                      <p:cBhvr>
                                        <p:cTn id="34" dur="13">
                                          <p:stCondLst>
                                            <p:cond delay="904"/>
                                          </p:stCondLst>
                                        </p:cTn>
                                        <p:tgtEl>
                                          <p:spTgt spid="2"/>
                                        </p:tgtEl>
                                      </p:cBhvr>
                                      <p:to x="100000" y="95000"/>
                                    </p:animScale>
                                    <p:animScale>
                                      <p:cBhvr>
                                        <p:cTn id="35"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572A39-473E-4BC5-94AE-89F774D483C3}"/>
              </a:ext>
            </a:extLst>
          </p:cNvPr>
          <p:cNvSpPr/>
          <p:nvPr/>
        </p:nvSpPr>
        <p:spPr>
          <a:xfrm>
            <a:off x="3601878" y="596817"/>
            <a:ext cx="2386423" cy="1200329"/>
          </a:xfrm>
          <a:prstGeom prst="rect">
            <a:avLst/>
          </a:prstGeom>
        </p:spPr>
        <p:txBody>
          <a:bodyPr wrap="none">
            <a:spAutoFit/>
          </a:bodyPr>
          <a:lstStyle/>
          <a:p>
            <a:r>
              <a:rPr lang="en-US" sz="3600" b="1" dirty="0">
                <a:solidFill>
                  <a:srgbClr val="002060"/>
                </a:solidFill>
              </a:rPr>
              <a:t>SUGAR RAY</a:t>
            </a:r>
          </a:p>
          <a:p>
            <a:r>
              <a:rPr lang="en-US" sz="3600" b="1" dirty="0">
                <a:solidFill>
                  <a:srgbClr val="002060"/>
                </a:solidFill>
              </a:rPr>
              <a:t>ROBINSON </a:t>
            </a:r>
          </a:p>
        </p:txBody>
      </p:sp>
      <p:pic>
        <p:nvPicPr>
          <p:cNvPr id="3" name="Picture 2">
            <a:extLst>
              <a:ext uri="{FF2B5EF4-FFF2-40B4-BE49-F238E27FC236}">
                <a16:creationId xmlns:a16="http://schemas.microsoft.com/office/drawing/2014/main" id="{D18DDD4D-D60B-4673-AF05-5C0052B5FD54}"/>
              </a:ext>
            </a:extLst>
          </p:cNvPr>
          <p:cNvPicPr>
            <a:picLocks noChangeAspect="1"/>
          </p:cNvPicPr>
          <p:nvPr/>
        </p:nvPicPr>
        <p:blipFill>
          <a:blip r:embed="rId2"/>
          <a:stretch>
            <a:fillRect/>
          </a:stretch>
        </p:blipFill>
        <p:spPr>
          <a:xfrm>
            <a:off x="249655" y="452438"/>
            <a:ext cx="3151271" cy="4201695"/>
          </a:xfrm>
          <a:prstGeom prst="rect">
            <a:avLst/>
          </a:prstGeom>
        </p:spPr>
      </p:pic>
      <p:pic>
        <p:nvPicPr>
          <p:cNvPr id="4" name="Picture 3">
            <a:extLst>
              <a:ext uri="{FF2B5EF4-FFF2-40B4-BE49-F238E27FC236}">
                <a16:creationId xmlns:a16="http://schemas.microsoft.com/office/drawing/2014/main" id="{AC00F8D1-DF23-4C5C-B21D-E87ECF22B540}"/>
              </a:ext>
            </a:extLst>
          </p:cNvPr>
          <p:cNvPicPr>
            <a:picLocks noChangeAspect="1"/>
          </p:cNvPicPr>
          <p:nvPr/>
        </p:nvPicPr>
        <p:blipFill>
          <a:blip r:embed="rId3"/>
          <a:stretch>
            <a:fillRect/>
          </a:stretch>
        </p:blipFill>
        <p:spPr>
          <a:xfrm>
            <a:off x="6203700" y="596817"/>
            <a:ext cx="5617241" cy="4201696"/>
          </a:xfrm>
          <a:prstGeom prst="rect">
            <a:avLst/>
          </a:prstGeom>
        </p:spPr>
      </p:pic>
      <p:sp>
        <p:nvSpPr>
          <p:cNvPr id="6" name="Rectangle 5">
            <a:extLst>
              <a:ext uri="{FF2B5EF4-FFF2-40B4-BE49-F238E27FC236}">
                <a16:creationId xmlns:a16="http://schemas.microsoft.com/office/drawing/2014/main" id="{BB2E7A5D-4259-4EBB-BFBD-B07A9EA1FCDC}"/>
              </a:ext>
            </a:extLst>
          </p:cNvPr>
          <p:cNvSpPr/>
          <p:nvPr/>
        </p:nvSpPr>
        <p:spPr>
          <a:xfrm>
            <a:off x="7711295" y="5172906"/>
            <a:ext cx="3855063" cy="1200329"/>
          </a:xfrm>
          <a:prstGeom prst="rect">
            <a:avLst/>
          </a:prstGeom>
        </p:spPr>
        <p:txBody>
          <a:bodyPr wrap="square">
            <a:spAutoFit/>
          </a:bodyPr>
          <a:lstStyle/>
          <a:p>
            <a:r>
              <a:rPr lang="en-US" sz="2400" b="1" dirty="0"/>
              <a:t>Amassed 175 wins in boxing including 110 knockouts and just 19 losses.</a:t>
            </a:r>
          </a:p>
        </p:txBody>
      </p:sp>
      <p:sp>
        <p:nvSpPr>
          <p:cNvPr id="7" name="Rectangle 6">
            <a:extLst>
              <a:ext uri="{FF2B5EF4-FFF2-40B4-BE49-F238E27FC236}">
                <a16:creationId xmlns:a16="http://schemas.microsoft.com/office/drawing/2014/main" id="{1F55A703-06A0-4EEE-854A-422633B7351A}"/>
              </a:ext>
            </a:extLst>
          </p:cNvPr>
          <p:cNvSpPr/>
          <p:nvPr/>
        </p:nvSpPr>
        <p:spPr>
          <a:xfrm>
            <a:off x="214357" y="4747081"/>
            <a:ext cx="6775042" cy="2000548"/>
          </a:xfrm>
          <a:prstGeom prst="rect">
            <a:avLst/>
          </a:prstGeom>
        </p:spPr>
        <p:txBody>
          <a:bodyPr wrap="square">
            <a:spAutoFit/>
          </a:bodyPr>
          <a:lstStyle/>
          <a:p>
            <a:r>
              <a:rPr lang="en-US" sz="2400" b="1" dirty="0"/>
              <a:t>Six times a world champion: once as a welterweight (147 pounds), from 1946 to 1951, and five times as a middleweight (160 pounds), between 1951 and 1960. He is considered by many authorities to have been </a:t>
            </a:r>
            <a:r>
              <a:rPr lang="en-US" sz="2800" b="1" i="1" dirty="0">
                <a:solidFill>
                  <a:srgbClr val="FF0000"/>
                </a:solidFill>
              </a:rPr>
              <a:t>the best </a:t>
            </a:r>
            <a:r>
              <a:rPr lang="en-US" sz="2400" b="1" dirty="0"/>
              <a:t>fighter in history.</a:t>
            </a:r>
          </a:p>
        </p:txBody>
      </p:sp>
    </p:spTree>
    <p:extLst>
      <p:ext uri="{BB962C8B-B14F-4D97-AF65-F5344CB8AC3E}">
        <p14:creationId xmlns:p14="http://schemas.microsoft.com/office/powerpoint/2010/main" val="1872890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airplane"/>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350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par>
                          <p:cTn id="8" fill="hold">
                            <p:stCondLst>
                              <p:cond delay="4500"/>
                            </p:stCondLst>
                            <p:childTnLst>
                              <p:par>
                                <p:cTn id="9" presetID="2" presetClass="entr" presetSubtype="1" fill="hold" grpId="0" nodeType="afterEffect">
                                  <p:stCondLst>
                                    <p:cond delay="3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9000"/>
                            </p:stCondLst>
                            <p:childTnLst>
                              <p:par>
                                <p:cTn id="14" presetID="26" presetClass="entr" presetSubtype="0" fill="hold" nodeType="afterEffect">
                                  <p:stCondLst>
                                    <p:cond delay="500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15000"/>
                            </p:stCondLst>
                            <p:childTnLst>
                              <p:par>
                                <p:cTn id="31" presetID="6" presetClass="entr" presetSubtype="16" fill="hold" grpId="0" nodeType="afterEffect">
                                  <p:stCondLst>
                                    <p:cond delay="350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07DB4D-4AEC-4956-9FE1-A4BFA6BBF3E8}"/>
              </a:ext>
            </a:extLst>
          </p:cNvPr>
          <p:cNvSpPr txBox="1"/>
          <p:nvPr/>
        </p:nvSpPr>
        <p:spPr>
          <a:xfrm>
            <a:off x="8604176" y="4443663"/>
            <a:ext cx="2539478" cy="707886"/>
          </a:xfrm>
          <a:prstGeom prst="rect">
            <a:avLst/>
          </a:prstGeom>
          <a:noFill/>
        </p:spPr>
        <p:txBody>
          <a:bodyPr wrap="none" rtlCol="0">
            <a:spAutoFit/>
          </a:bodyPr>
          <a:lstStyle/>
          <a:p>
            <a:r>
              <a:rPr lang="en-US" sz="4000" b="1" dirty="0"/>
              <a:t>Mia Hamm</a:t>
            </a:r>
          </a:p>
        </p:txBody>
      </p:sp>
      <p:pic>
        <p:nvPicPr>
          <p:cNvPr id="5" name="Picture 4">
            <a:extLst>
              <a:ext uri="{FF2B5EF4-FFF2-40B4-BE49-F238E27FC236}">
                <a16:creationId xmlns:a16="http://schemas.microsoft.com/office/drawing/2014/main" id="{A8B6EB69-F535-402C-B9AA-33351F6E3C89}"/>
              </a:ext>
            </a:extLst>
          </p:cNvPr>
          <p:cNvPicPr>
            <a:picLocks noChangeAspect="1"/>
          </p:cNvPicPr>
          <p:nvPr/>
        </p:nvPicPr>
        <p:blipFill rotWithShape="1">
          <a:blip r:embed="rId2"/>
          <a:srcRect b="16075"/>
          <a:stretch/>
        </p:blipFill>
        <p:spPr>
          <a:xfrm>
            <a:off x="8117304" y="376239"/>
            <a:ext cx="3513221" cy="3762375"/>
          </a:xfrm>
          <a:prstGeom prst="rect">
            <a:avLst/>
          </a:prstGeom>
        </p:spPr>
      </p:pic>
      <p:pic>
        <p:nvPicPr>
          <p:cNvPr id="6" name="Picture 5">
            <a:extLst>
              <a:ext uri="{FF2B5EF4-FFF2-40B4-BE49-F238E27FC236}">
                <a16:creationId xmlns:a16="http://schemas.microsoft.com/office/drawing/2014/main" id="{64B93482-5A5A-4DC1-BFBE-A5E1DB16222A}"/>
              </a:ext>
            </a:extLst>
          </p:cNvPr>
          <p:cNvPicPr>
            <a:picLocks noChangeAspect="1"/>
          </p:cNvPicPr>
          <p:nvPr/>
        </p:nvPicPr>
        <p:blipFill rotWithShape="1">
          <a:blip r:embed="rId3"/>
          <a:srcRect t="18479" r="6262" b="32866"/>
          <a:stretch/>
        </p:blipFill>
        <p:spPr>
          <a:xfrm>
            <a:off x="297180" y="567460"/>
            <a:ext cx="4422660" cy="2861539"/>
          </a:xfrm>
          <a:prstGeom prst="rect">
            <a:avLst/>
          </a:prstGeom>
        </p:spPr>
      </p:pic>
      <p:pic>
        <p:nvPicPr>
          <p:cNvPr id="7" name="Picture 6">
            <a:extLst>
              <a:ext uri="{FF2B5EF4-FFF2-40B4-BE49-F238E27FC236}">
                <a16:creationId xmlns:a16="http://schemas.microsoft.com/office/drawing/2014/main" id="{6DF13C7C-B199-4380-ADD8-026D13A9F90E}"/>
              </a:ext>
            </a:extLst>
          </p:cNvPr>
          <p:cNvPicPr>
            <a:picLocks noChangeAspect="1"/>
          </p:cNvPicPr>
          <p:nvPr/>
        </p:nvPicPr>
        <p:blipFill>
          <a:blip r:embed="rId4"/>
          <a:stretch>
            <a:fillRect/>
          </a:stretch>
        </p:blipFill>
        <p:spPr>
          <a:xfrm>
            <a:off x="5019176" y="513598"/>
            <a:ext cx="2857500" cy="3762375"/>
          </a:xfrm>
          <a:prstGeom prst="rect">
            <a:avLst/>
          </a:prstGeom>
        </p:spPr>
      </p:pic>
      <p:sp>
        <p:nvSpPr>
          <p:cNvPr id="8" name="Rectangle 7">
            <a:extLst>
              <a:ext uri="{FF2B5EF4-FFF2-40B4-BE49-F238E27FC236}">
                <a16:creationId xmlns:a16="http://schemas.microsoft.com/office/drawing/2014/main" id="{4490C66D-506E-4DE2-83FC-44818F2DD7CB}"/>
              </a:ext>
            </a:extLst>
          </p:cNvPr>
          <p:cNvSpPr/>
          <p:nvPr/>
        </p:nvSpPr>
        <p:spPr>
          <a:xfrm>
            <a:off x="457199" y="4797606"/>
            <a:ext cx="5240805" cy="1200329"/>
          </a:xfrm>
          <a:prstGeom prst="rect">
            <a:avLst/>
          </a:prstGeom>
        </p:spPr>
        <p:txBody>
          <a:bodyPr wrap="square">
            <a:spAutoFit/>
          </a:bodyPr>
          <a:lstStyle/>
          <a:p>
            <a:r>
              <a:rPr lang="en-US" sz="2400" b="1" dirty="0"/>
              <a:t>Former American soccer player who competed on the U.S. women's national soccer team for 17 years. </a:t>
            </a:r>
          </a:p>
        </p:txBody>
      </p:sp>
      <p:sp>
        <p:nvSpPr>
          <p:cNvPr id="9" name="Rectangle 8">
            <a:extLst>
              <a:ext uri="{FF2B5EF4-FFF2-40B4-BE49-F238E27FC236}">
                <a16:creationId xmlns:a16="http://schemas.microsoft.com/office/drawing/2014/main" id="{C0808BEF-DEE7-4124-9B3F-D29D5505B061}"/>
              </a:ext>
            </a:extLst>
          </p:cNvPr>
          <p:cNvSpPr/>
          <p:nvPr/>
        </p:nvSpPr>
        <p:spPr>
          <a:xfrm>
            <a:off x="5638801" y="5281432"/>
            <a:ext cx="6096000" cy="1200329"/>
          </a:xfrm>
          <a:prstGeom prst="rect">
            <a:avLst/>
          </a:prstGeom>
        </p:spPr>
        <p:txBody>
          <a:bodyPr>
            <a:spAutoFit/>
          </a:bodyPr>
          <a:lstStyle/>
          <a:p>
            <a:r>
              <a:rPr lang="en-US" sz="2400" b="1" dirty="0"/>
              <a:t>She was on the winning Women's World Cup team in 1991 and 1999, and took home Olympic gold medals in 1996 and 2004. </a:t>
            </a:r>
          </a:p>
        </p:txBody>
      </p:sp>
    </p:spTree>
    <p:extLst>
      <p:ext uri="{BB962C8B-B14F-4D97-AF65-F5344CB8AC3E}">
        <p14:creationId xmlns:p14="http://schemas.microsoft.com/office/powerpoint/2010/main" val="217635946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350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par>
                          <p:cTn id="8" fill="hold">
                            <p:stCondLst>
                              <p:cond delay="4500"/>
                            </p:stCondLst>
                            <p:childTnLst>
                              <p:par>
                                <p:cTn id="9" presetID="42" presetClass="entr" presetSubtype="0" fill="hold" nodeType="afterEffect">
                                  <p:stCondLst>
                                    <p:cond delay="3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9000"/>
                            </p:stCondLst>
                            <p:childTnLst>
                              <p:par>
                                <p:cTn id="15" presetID="21" presetClass="entr" presetSubtype="1" fill="hold" grpId="0" nodeType="afterEffect">
                                  <p:stCondLst>
                                    <p:cond delay="3000"/>
                                  </p:stCondLst>
                                  <p:iterate type="wd">
                                    <p:tmPct val="10000"/>
                                  </p:iterate>
                                  <p:childTnLst>
                                    <p:set>
                                      <p:cBhvr>
                                        <p:cTn id="16" dur="1" fill="hold">
                                          <p:stCondLst>
                                            <p:cond delay="0"/>
                                          </p:stCondLst>
                                        </p:cTn>
                                        <p:tgtEl>
                                          <p:spTgt spid="9"/>
                                        </p:tgtEl>
                                        <p:attrNameLst>
                                          <p:attrName>style.visibility</p:attrName>
                                        </p:attrNameLst>
                                      </p:cBhvr>
                                      <p:to>
                                        <p:strVal val="visible"/>
                                      </p:to>
                                    </p:set>
                                    <p:animEffect transition="in" filter="wheel(1)">
                                      <p:cBhvr>
                                        <p:cTn id="17" dur="1000"/>
                                        <p:tgtEl>
                                          <p:spTgt spid="9"/>
                                        </p:tgtEl>
                                      </p:cBhvr>
                                    </p:animEffect>
                                  </p:childTnLst>
                                </p:cTn>
                              </p:par>
                            </p:childTnLst>
                          </p:cTn>
                        </p:par>
                        <p:par>
                          <p:cTn id="18" fill="hold">
                            <p:stCondLst>
                              <p:cond delay="15400"/>
                            </p:stCondLst>
                            <p:childTnLst>
                              <p:par>
                                <p:cTn id="19" presetID="6" presetClass="entr" presetSubtype="16" fill="hold" nodeType="afterEffect">
                                  <p:stCondLst>
                                    <p:cond delay="350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childTnLst>
                          </p:cTn>
                        </p:par>
                        <p:par>
                          <p:cTn id="22" fill="hold">
                            <p:stCondLst>
                              <p:cond delay="19900"/>
                            </p:stCondLst>
                            <p:childTnLst>
                              <p:par>
                                <p:cTn id="23" presetID="26" presetClass="entr" presetSubtype="0" fill="hold" grpId="0" nodeType="afterEffect">
                                  <p:stCondLst>
                                    <p:cond delay="300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290">
                                          <p:stCondLst>
                                            <p:cond delay="0"/>
                                          </p:stCondLst>
                                        </p:cTn>
                                        <p:tgtEl>
                                          <p:spTgt spid="4"/>
                                        </p:tgtEl>
                                      </p:cBhvr>
                                    </p:animEffect>
                                    <p:anim calcmode="lin" valueType="num">
                                      <p:cBhvr>
                                        <p:cTn id="26"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31" dur="13">
                                          <p:stCondLst>
                                            <p:cond delay="325"/>
                                          </p:stCondLst>
                                        </p:cTn>
                                        <p:tgtEl>
                                          <p:spTgt spid="4"/>
                                        </p:tgtEl>
                                      </p:cBhvr>
                                      <p:to x="100000" y="60000"/>
                                    </p:animScale>
                                    <p:animScale>
                                      <p:cBhvr>
                                        <p:cTn id="32" dur="83" decel="50000">
                                          <p:stCondLst>
                                            <p:cond delay="338"/>
                                          </p:stCondLst>
                                        </p:cTn>
                                        <p:tgtEl>
                                          <p:spTgt spid="4"/>
                                        </p:tgtEl>
                                      </p:cBhvr>
                                      <p:to x="100000" y="100000"/>
                                    </p:animScale>
                                    <p:animScale>
                                      <p:cBhvr>
                                        <p:cTn id="33" dur="13">
                                          <p:stCondLst>
                                            <p:cond delay="656"/>
                                          </p:stCondLst>
                                        </p:cTn>
                                        <p:tgtEl>
                                          <p:spTgt spid="4"/>
                                        </p:tgtEl>
                                      </p:cBhvr>
                                      <p:to x="100000" y="80000"/>
                                    </p:animScale>
                                    <p:animScale>
                                      <p:cBhvr>
                                        <p:cTn id="34" dur="83" decel="50000">
                                          <p:stCondLst>
                                            <p:cond delay="669"/>
                                          </p:stCondLst>
                                        </p:cTn>
                                        <p:tgtEl>
                                          <p:spTgt spid="4"/>
                                        </p:tgtEl>
                                      </p:cBhvr>
                                      <p:to x="100000" y="100000"/>
                                    </p:animScale>
                                    <p:animScale>
                                      <p:cBhvr>
                                        <p:cTn id="35" dur="13">
                                          <p:stCondLst>
                                            <p:cond delay="821"/>
                                          </p:stCondLst>
                                        </p:cTn>
                                        <p:tgtEl>
                                          <p:spTgt spid="4"/>
                                        </p:tgtEl>
                                      </p:cBhvr>
                                      <p:to x="100000" y="90000"/>
                                    </p:animScale>
                                    <p:animScale>
                                      <p:cBhvr>
                                        <p:cTn id="36" dur="83" decel="50000">
                                          <p:stCondLst>
                                            <p:cond delay="834"/>
                                          </p:stCondLst>
                                        </p:cTn>
                                        <p:tgtEl>
                                          <p:spTgt spid="4"/>
                                        </p:tgtEl>
                                      </p:cBhvr>
                                      <p:to x="100000" y="100000"/>
                                    </p:animScale>
                                    <p:animScale>
                                      <p:cBhvr>
                                        <p:cTn id="37" dur="13">
                                          <p:stCondLst>
                                            <p:cond delay="904"/>
                                          </p:stCondLst>
                                        </p:cTn>
                                        <p:tgtEl>
                                          <p:spTgt spid="4"/>
                                        </p:tgtEl>
                                      </p:cBhvr>
                                      <p:to x="100000" y="95000"/>
                                    </p:animScale>
                                    <p:animScale>
                                      <p:cBhvr>
                                        <p:cTn id="38"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57E1FE-DCE0-4CDA-B338-1BB9A2A35405}"/>
              </a:ext>
            </a:extLst>
          </p:cNvPr>
          <p:cNvSpPr/>
          <p:nvPr/>
        </p:nvSpPr>
        <p:spPr>
          <a:xfrm>
            <a:off x="412628" y="4432383"/>
            <a:ext cx="3081421" cy="707886"/>
          </a:xfrm>
          <a:prstGeom prst="rect">
            <a:avLst/>
          </a:prstGeom>
        </p:spPr>
        <p:txBody>
          <a:bodyPr wrap="none">
            <a:spAutoFit/>
          </a:bodyPr>
          <a:lstStyle/>
          <a:p>
            <a:r>
              <a:rPr lang="en-US" sz="4000" b="1" dirty="0">
                <a:solidFill>
                  <a:srgbClr val="FF0000"/>
                </a:solidFill>
              </a:rPr>
              <a:t>Lebron James</a:t>
            </a:r>
          </a:p>
        </p:txBody>
      </p:sp>
      <p:sp>
        <p:nvSpPr>
          <p:cNvPr id="3" name="Rectangle 2">
            <a:extLst>
              <a:ext uri="{FF2B5EF4-FFF2-40B4-BE49-F238E27FC236}">
                <a16:creationId xmlns:a16="http://schemas.microsoft.com/office/drawing/2014/main" id="{8C2A01C5-B422-4707-818E-367C8FFB78DE}"/>
              </a:ext>
            </a:extLst>
          </p:cNvPr>
          <p:cNvSpPr/>
          <p:nvPr/>
        </p:nvSpPr>
        <p:spPr>
          <a:xfrm>
            <a:off x="6205623" y="5238261"/>
            <a:ext cx="5520939" cy="1200329"/>
          </a:xfrm>
          <a:prstGeom prst="rect">
            <a:avLst/>
          </a:prstGeom>
        </p:spPr>
        <p:txBody>
          <a:bodyPr wrap="square">
            <a:spAutoFit/>
          </a:bodyPr>
          <a:lstStyle/>
          <a:p>
            <a:r>
              <a:rPr lang="en-US" sz="2400" b="1" dirty="0"/>
              <a:t>He is often considered the best basketball player in the world and regarded by some as the greatest player of all time. </a:t>
            </a:r>
          </a:p>
        </p:txBody>
      </p:sp>
      <p:sp>
        <p:nvSpPr>
          <p:cNvPr id="4" name="Rectangle 3">
            <a:extLst>
              <a:ext uri="{FF2B5EF4-FFF2-40B4-BE49-F238E27FC236}">
                <a16:creationId xmlns:a16="http://schemas.microsoft.com/office/drawing/2014/main" id="{D2833199-BCF0-4578-AB9C-752CF07C60DC}"/>
              </a:ext>
            </a:extLst>
          </p:cNvPr>
          <p:cNvSpPr/>
          <p:nvPr/>
        </p:nvSpPr>
        <p:spPr>
          <a:xfrm>
            <a:off x="319541" y="5250760"/>
            <a:ext cx="4801923" cy="1200329"/>
          </a:xfrm>
          <a:prstGeom prst="rect">
            <a:avLst/>
          </a:prstGeom>
        </p:spPr>
        <p:txBody>
          <a:bodyPr wrap="square">
            <a:spAutoFit/>
          </a:bodyPr>
          <a:lstStyle/>
          <a:p>
            <a:r>
              <a:rPr lang="en-US" sz="2400" b="1" dirty="0"/>
              <a:t>With his unique combination of size, athleticism and court vision, he became a four-time NBA MVP.</a:t>
            </a:r>
          </a:p>
        </p:txBody>
      </p:sp>
      <p:pic>
        <p:nvPicPr>
          <p:cNvPr id="5" name="Picture 4">
            <a:extLst>
              <a:ext uri="{FF2B5EF4-FFF2-40B4-BE49-F238E27FC236}">
                <a16:creationId xmlns:a16="http://schemas.microsoft.com/office/drawing/2014/main" id="{2FC95A24-9C35-4FF3-9BA7-D12CE0C4DC9A}"/>
              </a:ext>
            </a:extLst>
          </p:cNvPr>
          <p:cNvPicPr>
            <a:picLocks noChangeAspect="1"/>
          </p:cNvPicPr>
          <p:nvPr/>
        </p:nvPicPr>
        <p:blipFill rotWithShape="1">
          <a:blip r:embed="rId2"/>
          <a:srcRect l="17974" r="19251"/>
          <a:stretch/>
        </p:blipFill>
        <p:spPr>
          <a:xfrm>
            <a:off x="319541" y="418416"/>
            <a:ext cx="3267596" cy="3903930"/>
          </a:xfrm>
          <a:prstGeom prst="rect">
            <a:avLst/>
          </a:prstGeom>
        </p:spPr>
      </p:pic>
      <p:pic>
        <p:nvPicPr>
          <p:cNvPr id="6" name="Picture 5">
            <a:extLst>
              <a:ext uri="{FF2B5EF4-FFF2-40B4-BE49-F238E27FC236}">
                <a16:creationId xmlns:a16="http://schemas.microsoft.com/office/drawing/2014/main" id="{EB18FA28-41EE-42E3-A9AC-B7A37867B21B}"/>
              </a:ext>
            </a:extLst>
          </p:cNvPr>
          <p:cNvPicPr>
            <a:picLocks noChangeAspect="1"/>
          </p:cNvPicPr>
          <p:nvPr/>
        </p:nvPicPr>
        <p:blipFill rotWithShape="1">
          <a:blip r:embed="rId3"/>
          <a:srcRect l="28662" r="30018"/>
          <a:stretch/>
        </p:blipFill>
        <p:spPr>
          <a:xfrm>
            <a:off x="8824110" y="376294"/>
            <a:ext cx="3037378" cy="4360658"/>
          </a:xfrm>
          <a:prstGeom prst="rect">
            <a:avLst/>
          </a:prstGeom>
        </p:spPr>
      </p:pic>
      <p:pic>
        <p:nvPicPr>
          <p:cNvPr id="7" name="Picture 6">
            <a:extLst>
              <a:ext uri="{FF2B5EF4-FFF2-40B4-BE49-F238E27FC236}">
                <a16:creationId xmlns:a16="http://schemas.microsoft.com/office/drawing/2014/main" id="{B637DEFD-BC6F-46E9-ADB5-12511A7787C9}"/>
              </a:ext>
            </a:extLst>
          </p:cNvPr>
          <p:cNvPicPr>
            <a:picLocks noChangeAspect="1"/>
          </p:cNvPicPr>
          <p:nvPr/>
        </p:nvPicPr>
        <p:blipFill>
          <a:blip r:embed="rId4"/>
          <a:stretch>
            <a:fillRect/>
          </a:stretch>
        </p:blipFill>
        <p:spPr>
          <a:xfrm>
            <a:off x="3750490" y="391180"/>
            <a:ext cx="4910267" cy="3273511"/>
          </a:xfrm>
          <a:prstGeom prst="rect">
            <a:avLst/>
          </a:prstGeom>
        </p:spPr>
      </p:pic>
    </p:spTree>
    <p:extLst>
      <p:ext uri="{BB962C8B-B14F-4D97-AF65-F5344CB8AC3E}">
        <p14:creationId xmlns:p14="http://schemas.microsoft.com/office/powerpoint/2010/main" val="236465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5000">
        <p15:prstTrans prst="origami"/>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4000"/>
                            </p:stCondLst>
                            <p:childTnLst>
                              <p:par>
                                <p:cTn id="10" presetID="26" presetClass="entr" presetSubtype="0" fill="hold" grpId="0" nodeType="afterEffect">
                                  <p:stCondLst>
                                    <p:cond delay="300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90">
                                          <p:stCondLst>
                                            <p:cond delay="0"/>
                                          </p:stCondLst>
                                        </p:cTn>
                                        <p:tgtEl>
                                          <p:spTgt spid="3"/>
                                        </p:tgtEl>
                                      </p:cBhvr>
                                    </p:animEffect>
                                    <p:anim calcmode="lin" valueType="num">
                                      <p:cBhvr>
                                        <p:cTn id="13"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8" dur="13">
                                          <p:stCondLst>
                                            <p:cond delay="325"/>
                                          </p:stCondLst>
                                        </p:cTn>
                                        <p:tgtEl>
                                          <p:spTgt spid="3"/>
                                        </p:tgtEl>
                                      </p:cBhvr>
                                      <p:to x="100000" y="60000"/>
                                    </p:animScale>
                                    <p:animScale>
                                      <p:cBhvr>
                                        <p:cTn id="19" dur="83" decel="50000">
                                          <p:stCondLst>
                                            <p:cond delay="338"/>
                                          </p:stCondLst>
                                        </p:cTn>
                                        <p:tgtEl>
                                          <p:spTgt spid="3"/>
                                        </p:tgtEl>
                                      </p:cBhvr>
                                      <p:to x="100000" y="100000"/>
                                    </p:animScale>
                                    <p:animScale>
                                      <p:cBhvr>
                                        <p:cTn id="20" dur="13">
                                          <p:stCondLst>
                                            <p:cond delay="656"/>
                                          </p:stCondLst>
                                        </p:cTn>
                                        <p:tgtEl>
                                          <p:spTgt spid="3"/>
                                        </p:tgtEl>
                                      </p:cBhvr>
                                      <p:to x="100000" y="80000"/>
                                    </p:animScale>
                                    <p:animScale>
                                      <p:cBhvr>
                                        <p:cTn id="21" dur="83" decel="50000">
                                          <p:stCondLst>
                                            <p:cond delay="669"/>
                                          </p:stCondLst>
                                        </p:cTn>
                                        <p:tgtEl>
                                          <p:spTgt spid="3"/>
                                        </p:tgtEl>
                                      </p:cBhvr>
                                      <p:to x="100000" y="100000"/>
                                    </p:animScale>
                                    <p:animScale>
                                      <p:cBhvr>
                                        <p:cTn id="22" dur="13">
                                          <p:stCondLst>
                                            <p:cond delay="821"/>
                                          </p:stCondLst>
                                        </p:cTn>
                                        <p:tgtEl>
                                          <p:spTgt spid="3"/>
                                        </p:tgtEl>
                                      </p:cBhvr>
                                      <p:to x="100000" y="90000"/>
                                    </p:animScale>
                                    <p:animScale>
                                      <p:cBhvr>
                                        <p:cTn id="23" dur="83" decel="50000">
                                          <p:stCondLst>
                                            <p:cond delay="834"/>
                                          </p:stCondLst>
                                        </p:cTn>
                                        <p:tgtEl>
                                          <p:spTgt spid="3"/>
                                        </p:tgtEl>
                                      </p:cBhvr>
                                      <p:to x="100000" y="100000"/>
                                    </p:animScale>
                                    <p:animScale>
                                      <p:cBhvr>
                                        <p:cTn id="24" dur="13">
                                          <p:stCondLst>
                                            <p:cond delay="904"/>
                                          </p:stCondLst>
                                        </p:cTn>
                                        <p:tgtEl>
                                          <p:spTgt spid="3"/>
                                        </p:tgtEl>
                                      </p:cBhvr>
                                      <p:to x="100000" y="95000"/>
                                    </p:animScale>
                                    <p:animScale>
                                      <p:cBhvr>
                                        <p:cTn id="25" dur="83" decel="50000">
                                          <p:stCondLst>
                                            <p:cond delay="917"/>
                                          </p:stCondLst>
                                        </p:cTn>
                                        <p:tgtEl>
                                          <p:spTgt spid="3"/>
                                        </p:tgtEl>
                                      </p:cBhvr>
                                      <p:to x="100000" y="100000"/>
                                    </p:animScale>
                                  </p:childTnLst>
                                </p:cTn>
                              </p:par>
                            </p:childTnLst>
                          </p:cTn>
                        </p:par>
                        <p:par>
                          <p:cTn id="26" fill="hold">
                            <p:stCondLst>
                              <p:cond delay="8000"/>
                            </p:stCondLst>
                            <p:childTnLst>
                              <p:par>
                                <p:cTn id="27" presetID="31" presetClass="entr" presetSubtype="0" fill="hold" nodeType="afterEffect">
                                  <p:stCondLst>
                                    <p:cond delay="350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par>
                          <p:cTn id="33" fill="hold">
                            <p:stCondLst>
                              <p:cond delay="12500"/>
                            </p:stCondLst>
                            <p:childTnLst>
                              <p:par>
                                <p:cTn id="34" presetID="6" presetClass="entr" presetSubtype="16" fill="hold" nodeType="afterEffect">
                                  <p:stCondLst>
                                    <p:cond delay="300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1000"/>
                                        <p:tgtEl>
                                          <p:spTgt spid="5"/>
                                        </p:tgtEl>
                                      </p:cBhvr>
                                    </p:animEffect>
                                  </p:childTnLst>
                                </p:cTn>
                              </p:par>
                            </p:childTnLst>
                          </p:cTn>
                        </p:par>
                        <p:par>
                          <p:cTn id="37" fill="hold">
                            <p:stCondLst>
                              <p:cond delay="16500"/>
                            </p:stCondLst>
                            <p:childTnLst>
                              <p:par>
                                <p:cTn id="38" presetID="42" presetClass="entr" presetSubtype="0" fill="hold" grpId="0" nodeType="afterEffect">
                                  <p:stCondLst>
                                    <p:cond delay="30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88C89A-B08D-43FE-8729-9585611BB915}"/>
              </a:ext>
            </a:extLst>
          </p:cNvPr>
          <p:cNvSpPr/>
          <p:nvPr/>
        </p:nvSpPr>
        <p:spPr>
          <a:xfrm>
            <a:off x="4492611" y="393090"/>
            <a:ext cx="1923412" cy="1200329"/>
          </a:xfrm>
          <a:prstGeom prst="rect">
            <a:avLst/>
          </a:prstGeom>
        </p:spPr>
        <p:txBody>
          <a:bodyPr wrap="none">
            <a:spAutoFit/>
          </a:bodyPr>
          <a:lstStyle/>
          <a:p>
            <a:r>
              <a:rPr lang="en-US" sz="3600" b="1" dirty="0"/>
              <a:t>Donald</a:t>
            </a:r>
          </a:p>
          <a:p>
            <a:r>
              <a:rPr lang="en-US" sz="3600" b="1" dirty="0"/>
              <a:t>Bradman</a:t>
            </a:r>
          </a:p>
        </p:txBody>
      </p:sp>
      <p:pic>
        <p:nvPicPr>
          <p:cNvPr id="3" name="Picture 2">
            <a:extLst>
              <a:ext uri="{FF2B5EF4-FFF2-40B4-BE49-F238E27FC236}">
                <a16:creationId xmlns:a16="http://schemas.microsoft.com/office/drawing/2014/main" id="{91B8DF87-044A-4DC0-A7C8-7C741AB6F4CF}"/>
              </a:ext>
            </a:extLst>
          </p:cNvPr>
          <p:cNvPicPr>
            <a:picLocks noChangeAspect="1"/>
          </p:cNvPicPr>
          <p:nvPr/>
        </p:nvPicPr>
        <p:blipFill rotWithShape="1">
          <a:blip r:embed="rId2"/>
          <a:srcRect l="13977" b="18022"/>
          <a:stretch/>
        </p:blipFill>
        <p:spPr>
          <a:xfrm>
            <a:off x="304799" y="445167"/>
            <a:ext cx="3769895" cy="4480755"/>
          </a:xfrm>
          <a:prstGeom prst="rect">
            <a:avLst/>
          </a:prstGeom>
        </p:spPr>
      </p:pic>
      <p:pic>
        <p:nvPicPr>
          <p:cNvPr id="4" name="Picture 3">
            <a:extLst>
              <a:ext uri="{FF2B5EF4-FFF2-40B4-BE49-F238E27FC236}">
                <a16:creationId xmlns:a16="http://schemas.microsoft.com/office/drawing/2014/main" id="{6F06A246-DAD7-4C2F-ABA8-54434CB8BF9E}"/>
              </a:ext>
            </a:extLst>
          </p:cNvPr>
          <p:cNvPicPr>
            <a:picLocks noChangeAspect="1"/>
          </p:cNvPicPr>
          <p:nvPr/>
        </p:nvPicPr>
        <p:blipFill rotWithShape="1">
          <a:blip r:embed="rId3"/>
          <a:srcRect l="16877" t="25649" r="27263" b="22140"/>
          <a:stretch/>
        </p:blipFill>
        <p:spPr>
          <a:xfrm>
            <a:off x="6737684" y="445167"/>
            <a:ext cx="4892843" cy="4573211"/>
          </a:xfrm>
          <a:prstGeom prst="rect">
            <a:avLst/>
          </a:prstGeom>
        </p:spPr>
      </p:pic>
      <p:sp>
        <p:nvSpPr>
          <p:cNvPr id="5" name="Rectangle 4">
            <a:extLst>
              <a:ext uri="{FF2B5EF4-FFF2-40B4-BE49-F238E27FC236}">
                <a16:creationId xmlns:a16="http://schemas.microsoft.com/office/drawing/2014/main" id="{E8531068-CEB5-4977-9E29-7FD4AB446EBF}"/>
              </a:ext>
            </a:extLst>
          </p:cNvPr>
          <p:cNvSpPr/>
          <p:nvPr/>
        </p:nvSpPr>
        <p:spPr>
          <a:xfrm>
            <a:off x="304799" y="5295254"/>
            <a:ext cx="4989095" cy="830997"/>
          </a:xfrm>
          <a:prstGeom prst="rect">
            <a:avLst/>
          </a:prstGeom>
        </p:spPr>
        <p:txBody>
          <a:bodyPr wrap="square">
            <a:spAutoFit/>
          </a:bodyPr>
          <a:lstStyle/>
          <a:p>
            <a:r>
              <a:rPr lang="en-US" sz="2400" b="1" dirty="0"/>
              <a:t>Australian, widely acknowledged as the greatest batsman of all time.</a:t>
            </a:r>
          </a:p>
        </p:txBody>
      </p:sp>
      <p:sp>
        <p:nvSpPr>
          <p:cNvPr id="6" name="Rectangle 5">
            <a:extLst>
              <a:ext uri="{FF2B5EF4-FFF2-40B4-BE49-F238E27FC236}">
                <a16:creationId xmlns:a16="http://schemas.microsoft.com/office/drawing/2014/main" id="{DA2B45F1-8235-498F-AF29-95D37DC4AEBE}"/>
              </a:ext>
            </a:extLst>
          </p:cNvPr>
          <p:cNvSpPr/>
          <p:nvPr/>
        </p:nvSpPr>
        <p:spPr>
          <a:xfrm>
            <a:off x="6641432" y="5212504"/>
            <a:ext cx="5085347" cy="1200329"/>
          </a:xfrm>
          <a:prstGeom prst="rect">
            <a:avLst/>
          </a:prstGeom>
        </p:spPr>
        <p:txBody>
          <a:bodyPr wrap="square">
            <a:spAutoFit/>
          </a:bodyPr>
          <a:lstStyle/>
          <a:p>
            <a:r>
              <a:rPr lang="en-US" sz="2400" b="1" dirty="0"/>
              <a:t>Test batting average of 99.94 has been cited as the greatest achievement by any sportsman in any major sport.</a:t>
            </a:r>
          </a:p>
        </p:txBody>
      </p:sp>
      <p:pic>
        <p:nvPicPr>
          <p:cNvPr id="7" name="Picture 6">
            <a:extLst>
              <a:ext uri="{FF2B5EF4-FFF2-40B4-BE49-F238E27FC236}">
                <a16:creationId xmlns:a16="http://schemas.microsoft.com/office/drawing/2014/main" id="{6BA339B3-F3D1-4846-9C4B-29A319FD1AA6}"/>
              </a:ext>
            </a:extLst>
          </p:cNvPr>
          <p:cNvPicPr>
            <a:picLocks noChangeAspect="1"/>
          </p:cNvPicPr>
          <p:nvPr/>
        </p:nvPicPr>
        <p:blipFill>
          <a:blip r:embed="rId4"/>
          <a:stretch>
            <a:fillRect/>
          </a:stretch>
        </p:blipFill>
        <p:spPr>
          <a:xfrm>
            <a:off x="4181522" y="1593419"/>
            <a:ext cx="2449331" cy="1629919"/>
          </a:xfrm>
          <a:prstGeom prst="rect">
            <a:avLst/>
          </a:prstGeom>
        </p:spPr>
      </p:pic>
      <p:pic>
        <p:nvPicPr>
          <p:cNvPr id="8" name="Picture 7">
            <a:extLst>
              <a:ext uri="{FF2B5EF4-FFF2-40B4-BE49-F238E27FC236}">
                <a16:creationId xmlns:a16="http://schemas.microsoft.com/office/drawing/2014/main" id="{64A8E2E1-2C01-48B6-BEF4-BC831E91243E}"/>
              </a:ext>
            </a:extLst>
          </p:cNvPr>
          <p:cNvPicPr>
            <a:picLocks noChangeAspect="1"/>
          </p:cNvPicPr>
          <p:nvPr/>
        </p:nvPicPr>
        <p:blipFill>
          <a:blip r:embed="rId5"/>
          <a:stretch>
            <a:fillRect/>
          </a:stretch>
        </p:blipFill>
        <p:spPr>
          <a:xfrm>
            <a:off x="4223198" y="3223338"/>
            <a:ext cx="2365981" cy="1574453"/>
          </a:xfrm>
          <a:prstGeom prst="rect">
            <a:avLst/>
          </a:prstGeom>
        </p:spPr>
      </p:pic>
    </p:spTree>
    <p:extLst>
      <p:ext uri="{BB962C8B-B14F-4D97-AF65-F5344CB8AC3E}">
        <p14:creationId xmlns:p14="http://schemas.microsoft.com/office/powerpoint/2010/main" val="1157969386"/>
      </p:ext>
    </p:extLst>
  </p:cSld>
  <p:clrMapOvr>
    <a:masterClrMapping/>
  </p:clrMapOvr>
  <mc:AlternateContent xmlns:mc="http://schemas.openxmlformats.org/markup-compatibility/2006" xmlns:p14="http://schemas.microsoft.com/office/powerpoint/2010/main">
    <mc:Choice Requires="p14">
      <p:transition spd="slow" p14:dur="1200" advTm="25000">
        <p:dissolve/>
      </p:transition>
    </mc:Choice>
    <mc:Fallback xmlns="">
      <p:transition spd="slow" advTm="2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35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4500"/>
                            </p:stCondLst>
                            <p:childTnLst>
                              <p:par>
                                <p:cTn id="9" presetID="21" presetClass="entr" presetSubtype="1" fill="hold" nodeType="afterEffect">
                                  <p:stCondLst>
                                    <p:cond delay="350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childTnLst>
                          </p:cTn>
                        </p:par>
                        <p:par>
                          <p:cTn id="12" fill="hold">
                            <p:stCondLst>
                              <p:cond delay="9000"/>
                            </p:stCondLst>
                            <p:childTnLst>
                              <p:par>
                                <p:cTn id="13" presetID="5" presetClass="entr" presetSubtype="10" fill="hold" grpId="0" nodeType="afterEffect">
                                  <p:stCondLst>
                                    <p:cond delay="350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1000"/>
                                        <p:tgtEl>
                                          <p:spTgt spid="6"/>
                                        </p:tgtEl>
                                      </p:cBhvr>
                                    </p:animEffect>
                                  </p:childTnLst>
                                </p:cTn>
                              </p:par>
                            </p:childTnLst>
                          </p:cTn>
                        </p:par>
                        <p:par>
                          <p:cTn id="16" fill="hold">
                            <p:stCondLst>
                              <p:cond delay="13500"/>
                            </p:stCondLst>
                            <p:childTnLst>
                              <p:par>
                                <p:cTn id="17" presetID="42" presetClass="entr" presetSubtype="0" fill="hold" nodeType="afterEffect">
                                  <p:stCondLst>
                                    <p:cond delay="3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8000"/>
                            </p:stCondLst>
                            <p:childTnLst>
                              <p:par>
                                <p:cTn id="23" presetID="1" presetClass="entr" presetSubtype="0" fill="hold"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9000"/>
                            </p:stCondLst>
                            <p:childTnLst>
                              <p:par>
                                <p:cTn id="26" presetID="2" presetClass="entr" presetSubtype="4" fill="hold" grpId="0" nodeType="afterEffect">
                                  <p:stCondLst>
                                    <p:cond delay="300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ppt_x"/>
                                          </p:val>
                                        </p:tav>
                                        <p:tav tm="100000">
                                          <p:val>
                                            <p:strVal val="#ppt_x"/>
                                          </p:val>
                                        </p:tav>
                                      </p:tavLst>
                                    </p:anim>
                                    <p:anim calcmode="lin" valueType="num">
                                      <p:cBhvr additive="base">
                                        <p:cTn id="29"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4D7CD6-CF14-4FF1-8B83-E011C8E9EB98}"/>
              </a:ext>
            </a:extLst>
          </p:cNvPr>
          <p:cNvSpPr/>
          <p:nvPr/>
        </p:nvSpPr>
        <p:spPr>
          <a:xfrm>
            <a:off x="3721298" y="1545083"/>
            <a:ext cx="1476815" cy="1323439"/>
          </a:xfrm>
          <a:prstGeom prst="rect">
            <a:avLst/>
          </a:prstGeom>
        </p:spPr>
        <p:txBody>
          <a:bodyPr wrap="none">
            <a:spAutoFit/>
          </a:bodyPr>
          <a:lstStyle/>
          <a:p>
            <a:r>
              <a:rPr lang="en-US" sz="4000" b="1" dirty="0"/>
              <a:t>Hank</a:t>
            </a:r>
          </a:p>
          <a:p>
            <a:r>
              <a:rPr lang="en-US" sz="4000" b="1" dirty="0"/>
              <a:t>Aaron</a:t>
            </a:r>
          </a:p>
        </p:txBody>
      </p:sp>
      <p:pic>
        <p:nvPicPr>
          <p:cNvPr id="3" name="Picture 2">
            <a:extLst>
              <a:ext uri="{FF2B5EF4-FFF2-40B4-BE49-F238E27FC236}">
                <a16:creationId xmlns:a16="http://schemas.microsoft.com/office/drawing/2014/main" id="{37A1D627-21E5-41EB-B4D1-410990AD8D96}"/>
              </a:ext>
            </a:extLst>
          </p:cNvPr>
          <p:cNvPicPr>
            <a:picLocks noChangeAspect="1"/>
          </p:cNvPicPr>
          <p:nvPr/>
        </p:nvPicPr>
        <p:blipFill rotWithShape="1">
          <a:blip r:embed="rId2"/>
          <a:srcRect t="5234" b="13673"/>
          <a:stretch/>
        </p:blipFill>
        <p:spPr>
          <a:xfrm>
            <a:off x="412089" y="422136"/>
            <a:ext cx="3036964" cy="4488970"/>
          </a:xfrm>
          <a:prstGeom prst="rect">
            <a:avLst/>
          </a:prstGeom>
        </p:spPr>
      </p:pic>
      <p:pic>
        <p:nvPicPr>
          <p:cNvPr id="5" name="Picture 4">
            <a:extLst>
              <a:ext uri="{FF2B5EF4-FFF2-40B4-BE49-F238E27FC236}">
                <a16:creationId xmlns:a16="http://schemas.microsoft.com/office/drawing/2014/main" id="{402DBC9E-5F97-49E6-8E24-1FDAB21991B9}"/>
              </a:ext>
            </a:extLst>
          </p:cNvPr>
          <p:cNvPicPr>
            <a:picLocks noChangeAspect="1"/>
          </p:cNvPicPr>
          <p:nvPr/>
        </p:nvPicPr>
        <p:blipFill rotWithShape="1">
          <a:blip r:embed="rId3"/>
          <a:srcRect l="4802"/>
          <a:stretch/>
        </p:blipFill>
        <p:spPr>
          <a:xfrm>
            <a:off x="5470358" y="422136"/>
            <a:ext cx="6041857" cy="4759992"/>
          </a:xfrm>
          <a:prstGeom prst="rect">
            <a:avLst/>
          </a:prstGeom>
        </p:spPr>
      </p:pic>
      <p:sp>
        <p:nvSpPr>
          <p:cNvPr id="6" name="Rectangle 5">
            <a:extLst>
              <a:ext uri="{FF2B5EF4-FFF2-40B4-BE49-F238E27FC236}">
                <a16:creationId xmlns:a16="http://schemas.microsoft.com/office/drawing/2014/main" id="{9DE2D025-AA5A-42E9-99C9-4026F8AB6AC8}"/>
              </a:ext>
            </a:extLst>
          </p:cNvPr>
          <p:cNvSpPr/>
          <p:nvPr/>
        </p:nvSpPr>
        <p:spPr>
          <a:xfrm>
            <a:off x="4560635" y="5334767"/>
            <a:ext cx="7315201" cy="1200329"/>
          </a:xfrm>
          <a:prstGeom prst="rect">
            <a:avLst/>
          </a:prstGeom>
        </p:spPr>
        <p:txBody>
          <a:bodyPr wrap="square">
            <a:spAutoFit/>
          </a:bodyPr>
          <a:lstStyle/>
          <a:p>
            <a:r>
              <a:rPr lang="en-US" sz="2400" b="1" dirty="0"/>
              <a:t>Retired as the all-time leader in career home runs after playing from 1954 to 1976 with the Milwaukee/Atlanta Braves and the Milwaukee Brewers.</a:t>
            </a:r>
          </a:p>
        </p:txBody>
      </p:sp>
      <p:sp>
        <p:nvSpPr>
          <p:cNvPr id="7" name="Rectangle 6">
            <a:extLst>
              <a:ext uri="{FF2B5EF4-FFF2-40B4-BE49-F238E27FC236}">
                <a16:creationId xmlns:a16="http://schemas.microsoft.com/office/drawing/2014/main" id="{2BB76860-226A-41BD-B857-D78B5E883016}"/>
              </a:ext>
            </a:extLst>
          </p:cNvPr>
          <p:cNvSpPr/>
          <p:nvPr/>
        </p:nvSpPr>
        <p:spPr>
          <a:xfrm>
            <a:off x="316164" y="5182128"/>
            <a:ext cx="3893554" cy="1200329"/>
          </a:xfrm>
          <a:prstGeom prst="rect">
            <a:avLst/>
          </a:prstGeom>
        </p:spPr>
        <p:txBody>
          <a:bodyPr wrap="square">
            <a:spAutoFit/>
          </a:bodyPr>
          <a:lstStyle/>
          <a:p>
            <a:r>
              <a:rPr lang="en-US" sz="2400" b="1" dirty="0"/>
              <a:t>The baseball slugger who broke Babe Ruth's legendary record of 714 homers.</a:t>
            </a:r>
          </a:p>
        </p:txBody>
      </p:sp>
    </p:spTree>
    <p:extLst>
      <p:ext uri="{BB962C8B-B14F-4D97-AF65-F5344CB8AC3E}">
        <p14:creationId xmlns:p14="http://schemas.microsoft.com/office/powerpoint/2010/main" val="3528028388"/>
      </p:ext>
    </p:extLst>
  </p:cSld>
  <p:clrMapOvr>
    <a:masterClrMapping/>
  </p:clrMapOvr>
  <mc:AlternateContent xmlns:mc="http://schemas.openxmlformats.org/markup-compatibility/2006" xmlns:p14="http://schemas.microsoft.com/office/powerpoint/2010/main">
    <mc:Choice Requires="p14">
      <p:transition spd="slow" p14:dur="1500" advTm="23000">
        <p:checker/>
      </p:transition>
    </mc:Choice>
    <mc:Fallback xmlns="">
      <p:transition spd="slow" advTm="2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3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4500"/>
                            </p:stCondLst>
                            <p:childTnLst>
                              <p:par>
                                <p:cTn id="11" presetID="31" presetClass="entr" presetSubtype="0" fill="hold" nodeType="afterEffect">
                                  <p:stCondLst>
                                    <p:cond delay="3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par>
                          <p:cTn id="17" fill="hold">
                            <p:stCondLst>
                              <p:cond delay="8500"/>
                            </p:stCondLst>
                            <p:childTnLst>
                              <p:par>
                                <p:cTn id="18" presetID="14" presetClass="entr" presetSubtype="10" fill="hold" grpId="0" nodeType="afterEffect">
                                  <p:stCondLst>
                                    <p:cond delay="350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1000"/>
                                        <p:tgtEl>
                                          <p:spTgt spid="6"/>
                                        </p:tgtEl>
                                      </p:cBhvr>
                                    </p:animEffect>
                                  </p:childTnLst>
                                </p:cTn>
                              </p:par>
                            </p:childTnLst>
                          </p:cTn>
                        </p:par>
                        <p:par>
                          <p:cTn id="21" fill="hold">
                            <p:stCondLst>
                              <p:cond delay="13000"/>
                            </p:stCondLst>
                            <p:childTnLst>
                              <p:par>
                                <p:cTn id="22" presetID="26" presetClass="entr" presetSubtype="0" fill="hold" grpId="0" nodeType="afterEffect">
                                  <p:stCondLst>
                                    <p:cond delay="350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290">
                                          <p:stCondLst>
                                            <p:cond delay="0"/>
                                          </p:stCondLst>
                                        </p:cTn>
                                        <p:tgtEl>
                                          <p:spTgt spid="2"/>
                                        </p:tgtEl>
                                      </p:cBhvr>
                                    </p:animEffect>
                                    <p:anim calcmode="lin" valueType="num">
                                      <p:cBhvr>
                                        <p:cTn id="25"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0" dur="13">
                                          <p:stCondLst>
                                            <p:cond delay="325"/>
                                          </p:stCondLst>
                                        </p:cTn>
                                        <p:tgtEl>
                                          <p:spTgt spid="2"/>
                                        </p:tgtEl>
                                      </p:cBhvr>
                                      <p:to x="100000" y="60000"/>
                                    </p:animScale>
                                    <p:animScale>
                                      <p:cBhvr>
                                        <p:cTn id="31" dur="83" decel="50000">
                                          <p:stCondLst>
                                            <p:cond delay="338"/>
                                          </p:stCondLst>
                                        </p:cTn>
                                        <p:tgtEl>
                                          <p:spTgt spid="2"/>
                                        </p:tgtEl>
                                      </p:cBhvr>
                                      <p:to x="100000" y="100000"/>
                                    </p:animScale>
                                    <p:animScale>
                                      <p:cBhvr>
                                        <p:cTn id="32" dur="13">
                                          <p:stCondLst>
                                            <p:cond delay="656"/>
                                          </p:stCondLst>
                                        </p:cTn>
                                        <p:tgtEl>
                                          <p:spTgt spid="2"/>
                                        </p:tgtEl>
                                      </p:cBhvr>
                                      <p:to x="100000" y="80000"/>
                                    </p:animScale>
                                    <p:animScale>
                                      <p:cBhvr>
                                        <p:cTn id="33" dur="83" decel="50000">
                                          <p:stCondLst>
                                            <p:cond delay="669"/>
                                          </p:stCondLst>
                                        </p:cTn>
                                        <p:tgtEl>
                                          <p:spTgt spid="2"/>
                                        </p:tgtEl>
                                      </p:cBhvr>
                                      <p:to x="100000" y="100000"/>
                                    </p:animScale>
                                    <p:animScale>
                                      <p:cBhvr>
                                        <p:cTn id="34" dur="13">
                                          <p:stCondLst>
                                            <p:cond delay="821"/>
                                          </p:stCondLst>
                                        </p:cTn>
                                        <p:tgtEl>
                                          <p:spTgt spid="2"/>
                                        </p:tgtEl>
                                      </p:cBhvr>
                                      <p:to x="100000" y="90000"/>
                                    </p:animScale>
                                    <p:animScale>
                                      <p:cBhvr>
                                        <p:cTn id="35" dur="83" decel="50000">
                                          <p:stCondLst>
                                            <p:cond delay="834"/>
                                          </p:stCondLst>
                                        </p:cTn>
                                        <p:tgtEl>
                                          <p:spTgt spid="2"/>
                                        </p:tgtEl>
                                      </p:cBhvr>
                                      <p:to x="100000" y="100000"/>
                                    </p:animScale>
                                    <p:animScale>
                                      <p:cBhvr>
                                        <p:cTn id="36" dur="13">
                                          <p:stCondLst>
                                            <p:cond delay="904"/>
                                          </p:stCondLst>
                                        </p:cTn>
                                        <p:tgtEl>
                                          <p:spTgt spid="2"/>
                                        </p:tgtEl>
                                      </p:cBhvr>
                                      <p:to x="100000" y="95000"/>
                                    </p:animScale>
                                    <p:animScale>
                                      <p:cBhvr>
                                        <p:cTn id="37"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A20C14-184D-4FF1-954C-1E60F9566474}"/>
              </a:ext>
            </a:extLst>
          </p:cNvPr>
          <p:cNvSpPr/>
          <p:nvPr/>
        </p:nvSpPr>
        <p:spPr>
          <a:xfrm>
            <a:off x="4352296" y="378492"/>
            <a:ext cx="2714269" cy="1138773"/>
          </a:xfrm>
          <a:prstGeom prst="rect">
            <a:avLst/>
          </a:prstGeom>
        </p:spPr>
        <p:txBody>
          <a:bodyPr wrap="none">
            <a:spAutoFit/>
          </a:bodyPr>
          <a:lstStyle/>
          <a:p>
            <a:r>
              <a:rPr lang="en-US" sz="4000" b="1" dirty="0"/>
              <a:t>Joe Namath</a:t>
            </a:r>
          </a:p>
          <a:p>
            <a:r>
              <a:rPr lang="en-US" sz="2800" b="1" dirty="0">
                <a:solidFill>
                  <a:srgbClr val="FF0000"/>
                </a:solidFill>
              </a:rPr>
              <a:t>Broadway Joe</a:t>
            </a:r>
          </a:p>
        </p:txBody>
      </p:sp>
      <p:pic>
        <p:nvPicPr>
          <p:cNvPr id="3" name="Picture 2">
            <a:extLst>
              <a:ext uri="{FF2B5EF4-FFF2-40B4-BE49-F238E27FC236}">
                <a16:creationId xmlns:a16="http://schemas.microsoft.com/office/drawing/2014/main" id="{EB06AE72-2991-48A0-8E11-AC2B93BC24D6}"/>
              </a:ext>
            </a:extLst>
          </p:cNvPr>
          <p:cNvPicPr>
            <a:picLocks noChangeAspect="1"/>
          </p:cNvPicPr>
          <p:nvPr/>
        </p:nvPicPr>
        <p:blipFill rotWithShape="1">
          <a:blip r:embed="rId2"/>
          <a:srcRect l="19684" r="28948"/>
          <a:stretch/>
        </p:blipFill>
        <p:spPr>
          <a:xfrm>
            <a:off x="689810" y="554957"/>
            <a:ext cx="3309559" cy="4273717"/>
          </a:xfrm>
          <a:prstGeom prst="rect">
            <a:avLst/>
          </a:prstGeom>
        </p:spPr>
      </p:pic>
      <p:pic>
        <p:nvPicPr>
          <p:cNvPr id="5" name="Picture 4">
            <a:extLst>
              <a:ext uri="{FF2B5EF4-FFF2-40B4-BE49-F238E27FC236}">
                <a16:creationId xmlns:a16="http://schemas.microsoft.com/office/drawing/2014/main" id="{D83E67D8-4D38-4702-B420-0CD652193DF4}"/>
              </a:ext>
            </a:extLst>
          </p:cNvPr>
          <p:cNvPicPr>
            <a:picLocks noChangeAspect="1"/>
          </p:cNvPicPr>
          <p:nvPr/>
        </p:nvPicPr>
        <p:blipFill rotWithShape="1">
          <a:blip r:embed="rId3"/>
          <a:srcRect l="17720" r="25517" b="8092"/>
          <a:stretch/>
        </p:blipFill>
        <p:spPr>
          <a:xfrm>
            <a:off x="7828547" y="385009"/>
            <a:ext cx="3898232" cy="4207801"/>
          </a:xfrm>
          <a:prstGeom prst="rect">
            <a:avLst/>
          </a:prstGeom>
        </p:spPr>
      </p:pic>
      <p:sp>
        <p:nvSpPr>
          <p:cNvPr id="6" name="Rectangle 5">
            <a:extLst>
              <a:ext uri="{FF2B5EF4-FFF2-40B4-BE49-F238E27FC236}">
                <a16:creationId xmlns:a16="http://schemas.microsoft.com/office/drawing/2014/main" id="{45397BFA-385E-4D82-9247-1B7AE73DA34C}"/>
              </a:ext>
            </a:extLst>
          </p:cNvPr>
          <p:cNvSpPr/>
          <p:nvPr/>
        </p:nvSpPr>
        <p:spPr>
          <a:xfrm>
            <a:off x="3999369" y="1469350"/>
            <a:ext cx="3898232" cy="3416320"/>
          </a:xfrm>
          <a:prstGeom prst="rect">
            <a:avLst/>
          </a:prstGeom>
        </p:spPr>
        <p:txBody>
          <a:bodyPr wrap="square">
            <a:spAutoFit/>
          </a:bodyPr>
          <a:lstStyle/>
          <a:p>
            <a:r>
              <a:rPr lang="en-US" sz="2400" b="1" dirty="0"/>
              <a:t>Ranked as one of the greatest players of the NFL, he is a legendary quarterback.  He completed 1,886 passes for 27,663 yards, threw 173 touchdowns, and had 220 interceptions, for a career passer rating of 65.5.</a:t>
            </a:r>
          </a:p>
        </p:txBody>
      </p:sp>
      <p:sp>
        <p:nvSpPr>
          <p:cNvPr id="7" name="Rectangle 6">
            <a:extLst>
              <a:ext uri="{FF2B5EF4-FFF2-40B4-BE49-F238E27FC236}">
                <a16:creationId xmlns:a16="http://schemas.microsoft.com/office/drawing/2014/main" id="{E7AAA3BF-EE02-42F0-B237-853ECA49F8F5}"/>
              </a:ext>
            </a:extLst>
          </p:cNvPr>
          <p:cNvSpPr/>
          <p:nvPr/>
        </p:nvSpPr>
        <p:spPr>
          <a:xfrm>
            <a:off x="336883" y="4796590"/>
            <a:ext cx="11389896" cy="1938992"/>
          </a:xfrm>
          <a:prstGeom prst="rect">
            <a:avLst/>
          </a:prstGeom>
        </p:spPr>
        <p:txBody>
          <a:bodyPr wrap="square">
            <a:spAutoFit/>
          </a:bodyPr>
          <a:lstStyle/>
          <a:p>
            <a:r>
              <a:rPr lang="en-US" sz="2400" b="1" dirty="0"/>
              <a:t>His guarantee that came true of victory over the Baltimore Colts in the third Super Bowl helped make the game the media event that it continues to be today.  He played for three division champions (the 1968 and 1969 AFL East Champion Jets and the 1977 NFC West Champion Rams), earned one league championship (1968 AFL Championship), and one Super Bowl victory (Super Bowl III). </a:t>
            </a:r>
          </a:p>
        </p:txBody>
      </p:sp>
    </p:spTree>
    <p:extLst>
      <p:ext uri="{BB962C8B-B14F-4D97-AF65-F5344CB8AC3E}">
        <p14:creationId xmlns:p14="http://schemas.microsoft.com/office/powerpoint/2010/main" val="1561960999"/>
      </p:ext>
    </p:extLst>
  </p:cSld>
  <p:clrMapOvr>
    <a:masterClrMapping/>
  </p:clrMapOvr>
  <mc:AlternateContent xmlns:mc="http://schemas.openxmlformats.org/markup-compatibility/2006" xmlns:p14="http://schemas.microsoft.com/office/powerpoint/2010/main">
    <mc:Choice Requires="p14">
      <p:transition spd="slow" p14:dur="1250" advTm="25000">
        <p14:rippl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35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par>
                          <p:cTn id="8" fill="hold">
                            <p:stCondLst>
                              <p:cond delay="4500"/>
                            </p:stCondLst>
                            <p:childTnLst>
                              <p:par>
                                <p:cTn id="9" presetID="31" presetClass="entr" presetSubtype="0" fill="hold" nodeType="afterEffect">
                                  <p:stCondLst>
                                    <p:cond delay="3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8500"/>
                            </p:stCondLst>
                            <p:childTnLst>
                              <p:par>
                                <p:cTn id="16" presetID="6" presetClass="entr" presetSubtype="16" fill="hold" grpId="0" nodeType="afterEffect">
                                  <p:stCondLst>
                                    <p:cond delay="350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1000"/>
                                        <p:tgtEl>
                                          <p:spTgt spid="7"/>
                                        </p:tgtEl>
                                      </p:cBhvr>
                                    </p:animEffect>
                                  </p:childTnLst>
                                </p:cTn>
                              </p:par>
                            </p:childTnLst>
                          </p:cTn>
                        </p:par>
                        <p:par>
                          <p:cTn id="19" fill="hold">
                            <p:stCondLst>
                              <p:cond delay="13000"/>
                            </p:stCondLst>
                            <p:childTnLst>
                              <p:par>
                                <p:cTn id="20" presetID="21" presetClass="entr" presetSubtype="1" fill="hold" grpId="0" nodeType="afterEffect">
                                  <p:stCondLst>
                                    <p:cond delay="550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6A01B-09D4-404B-A1F7-689E09077FE5}"/>
              </a:ext>
            </a:extLst>
          </p:cNvPr>
          <p:cNvSpPr/>
          <p:nvPr/>
        </p:nvSpPr>
        <p:spPr>
          <a:xfrm>
            <a:off x="457113" y="3930316"/>
            <a:ext cx="3566810" cy="646331"/>
          </a:xfrm>
          <a:prstGeom prst="rect">
            <a:avLst/>
          </a:prstGeom>
        </p:spPr>
        <p:txBody>
          <a:bodyPr wrap="none">
            <a:spAutoFit/>
          </a:bodyPr>
          <a:lstStyle/>
          <a:p>
            <a:r>
              <a:rPr lang="en-US" sz="3600" b="1" dirty="0"/>
              <a:t>Yelena </a:t>
            </a:r>
            <a:r>
              <a:rPr lang="en-US" sz="3600" b="1" dirty="0" err="1"/>
              <a:t>Isinbayeva</a:t>
            </a:r>
            <a:endParaRPr lang="en-US" sz="3600" b="1" dirty="0"/>
          </a:p>
        </p:txBody>
      </p:sp>
      <p:pic>
        <p:nvPicPr>
          <p:cNvPr id="3" name="Picture 2">
            <a:extLst>
              <a:ext uri="{FF2B5EF4-FFF2-40B4-BE49-F238E27FC236}">
                <a16:creationId xmlns:a16="http://schemas.microsoft.com/office/drawing/2014/main" id="{926D9A63-256E-464E-A3E6-FCF575913E45}"/>
              </a:ext>
            </a:extLst>
          </p:cNvPr>
          <p:cNvPicPr>
            <a:picLocks noChangeAspect="1"/>
          </p:cNvPicPr>
          <p:nvPr/>
        </p:nvPicPr>
        <p:blipFill rotWithShape="1">
          <a:blip r:embed="rId2"/>
          <a:srcRect r="4386" b="13333"/>
          <a:stretch/>
        </p:blipFill>
        <p:spPr>
          <a:xfrm>
            <a:off x="324680" y="457200"/>
            <a:ext cx="3831677" cy="3473116"/>
          </a:xfrm>
          <a:prstGeom prst="rect">
            <a:avLst/>
          </a:prstGeom>
        </p:spPr>
      </p:pic>
      <p:pic>
        <p:nvPicPr>
          <p:cNvPr id="4" name="Picture 3">
            <a:extLst>
              <a:ext uri="{FF2B5EF4-FFF2-40B4-BE49-F238E27FC236}">
                <a16:creationId xmlns:a16="http://schemas.microsoft.com/office/drawing/2014/main" id="{24E55EB2-BEDB-4D9E-BCDF-354FC879391F}"/>
              </a:ext>
            </a:extLst>
          </p:cNvPr>
          <p:cNvPicPr>
            <a:picLocks noChangeAspect="1"/>
          </p:cNvPicPr>
          <p:nvPr/>
        </p:nvPicPr>
        <p:blipFill>
          <a:blip r:embed="rId3"/>
          <a:stretch>
            <a:fillRect/>
          </a:stretch>
        </p:blipFill>
        <p:spPr>
          <a:xfrm>
            <a:off x="4848726" y="457200"/>
            <a:ext cx="6858000" cy="4505325"/>
          </a:xfrm>
          <a:prstGeom prst="rect">
            <a:avLst/>
          </a:prstGeom>
        </p:spPr>
      </p:pic>
      <p:sp>
        <p:nvSpPr>
          <p:cNvPr id="5" name="Rectangle 4">
            <a:extLst>
              <a:ext uri="{FF2B5EF4-FFF2-40B4-BE49-F238E27FC236}">
                <a16:creationId xmlns:a16="http://schemas.microsoft.com/office/drawing/2014/main" id="{CF927583-4904-42C7-B200-50F6D60B1F9B}"/>
              </a:ext>
            </a:extLst>
          </p:cNvPr>
          <p:cNvSpPr/>
          <p:nvPr/>
        </p:nvSpPr>
        <p:spPr>
          <a:xfrm>
            <a:off x="196342" y="5000124"/>
            <a:ext cx="6573425" cy="1569660"/>
          </a:xfrm>
          <a:prstGeom prst="rect">
            <a:avLst/>
          </a:prstGeom>
        </p:spPr>
        <p:txBody>
          <a:bodyPr wrap="square">
            <a:spAutoFit/>
          </a:bodyPr>
          <a:lstStyle/>
          <a:p>
            <a:r>
              <a:rPr lang="en-US" sz="2400" b="1" dirty="0"/>
              <a:t>She is a two-time Olympic gold medalist, a three-time World Champion, the current world record holder in the event, and is widely considered the greatest female pole-vaulter of all time.</a:t>
            </a:r>
          </a:p>
        </p:txBody>
      </p:sp>
      <p:sp>
        <p:nvSpPr>
          <p:cNvPr id="6" name="Rectangle 5">
            <a:extLst>
              <a:ext uri="{FF2B5EF4-FFF2-40B4-BE49-F238E27FC236}">
                <a16:creationId xmlns:a16="http://schemas.microsoft.com/office/drawing/2014/main" id="{EEA5CC07-ECBC-4C5B-B5A0-22C1136A8023}"/>
              </a:ext>
            </a:extLst>
          </p:cNvPr>
          <p:cNvSpPr/>
          <p:nvPr/>
        </p:nvSpPr>
        <p:spPr>
          <a:xfrm>
            <a:off x="6769767" y="5048752"/>
            <a:ext cx="5618574" cy="1569660"/>
          </a:xfrm>
          <a:prstGeom prst="rect">
            <a:avLst/>
          </a:prstGeom>
        </p:spPr>
        <p:txBody>
          <a:bodyPr wrap="square">
            <a:spAutoFit/>
          </a:bodyPr>
          <a:lstStyle/>
          <a:p>
            <a:r>
              <a:rPr lang="en-US" sz="2400" b="1" dirty="0"/>
              <a:t>Russian pole-vaulter who achieved numerous world records and became the first woman to clear the 5-metre (16-foot 4.75-inch) mark in the sport's history.</a:t>
            </a:r>
          </a:p>
        </p:txBody>
      </p:sp>
    </p:spTree>
    <p:extLst>
      <p:ext uri="{BB962C8B-B14F-4D97-AF65-F5344CB8AC3E}">
        <p14:creationId xmlns:p14="http://schemas.microsoft.com/office/powerpoint/2010/main" val="3382045617"/>
      </p:ext>
    </p:extLst>
  </p:cSld>
  <p:clrMapOvr>
    <a:masterClrMapping/>
  </p:clrMapOvr>
  <mc:AlternateContent xmlns:mc="http://schemas.openxmlformats.org/markup-compatibility/2006" xmlns:p14="http://schemas.microsoft.com/office/powerpoint/2010/main">
    <mc:Choice Requires="p14">
      <p:transition spd="slow" p14:dur="1500" advTm="25000">
        <p14:honeycomb/>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6" presetClass="entr" presetSubtype="16" fill="hold" nodeType="afterEffect">
                                  <p:stCondLst>
                                    <p:cond delay="400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childTnLst>
                          </p:cTn>
                        </p:par>
                        <p:par>
                          <p:cTn id="13" fill="hold">
                            <p:stCondLst>
                              <p:cond delay="11000"/>
                            </p:stCondLst>
                            <p:childTnLst>
                              <p:par>
                                <p:cTn id="14" presetID="45" presetClass="entr" presetSubtype="0" fill="hold" grpId="0" nodeType="afterEffect">
                                  <p:stCondLst>
                                    <p:cond delay="3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ppt_w</p:attrName>
                                        </p:attrNameLst>
                                      </p:cBhvr>
                                      <p:tavLst>
                                        <p:tav tm="0" fmla="#ppt_w*sin(2.5*pi*$)">
                                          <p:val>
                                            <p:fltVal val="0"/>
                                          </p:val>
                                        </p:tav>
                                        <p:tav tm="100000">
                                          <p:val>
                                            <p:fltVal val="1"/>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15500"/>
                            </p:stCondLst>
                            <p:childTnLst>
                              <p:par>
                                <p:cTn id="20" presetID="42" presetClass="entr" presetSubtype="0" fill="hold" grpId="0" nodeType="afterEffect">
                                  <p:stCondLst>
                                    <p:cond delay="3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A79BD2-436B-4F7A-BA65-AA92A2422DA5}"/>
              </a:ext>
            </a:extLst>
          </p:cNvPr>
          <p:cNvSpPr/>
          <p:nvPr/>
        </p:nvSpPr>
        <p:spPr>
          <a:xfrm>
            <a:off x="351792" y="5650588"/>
            <a:ext cx="3712427" cy="769441"/>
          </a:xfrm>
          <a:prstGeom prst="rect">
            <a:avLst/>
          </a:prstGeom>
        </p:spPr>
        <p:txBody>
          <a:bodyPr wrap="none">
            <a:spAutoFit/>
          </a:bodyPr>
          <a:lstStyle/>
          <a:p>
            <a:r>
              <a:rPr lang="en-US" sz="4400" b="1" dirty="0">
                <a:solidFill>
                  <a:srgbClr val="FF0000"/>
                </a:solidFill>
              </a:rPr>
              <a:t>TIGER WOODS </a:t>
            </a:r>
          </a:p>
        </p:txBody>
      </p:sp>
      <p:sp>
        <p:nvSpPr>
          <p:cNvPr id="3" name="Rectangle 2">
            <a:extLst>
              <a:ext uri="{FF2B5EF4-FFF2-40B4-BE49-F238E27FC236}">
                <a16:creationId xmlns:a16="http://schemas.microsoft.com/office/drawing/2014/main" id="{A222124A-2D7C-4476-A96D-A7A0445E83A3}"/>
              </a:ext>
            </a:extLst>
          </p:cNvPr>
          <p:cNvSpPr/>
          <p:nvPr/>
        </p:nvSpPr>
        <p:spPr>
          <a:xfrm>
            <a:off x="2542965" y="437971"/>
            <a:ext cx="5795174" cy="1200329"/>
          </a:xfrm>
          <a:prstGeom prst="rect">
            <a:avLst/>
          </a:prstGeom>
        </p:spPr>
        <p:txBody>
          <a:bodyPr wrap="square">
            <a:spAutoFit/>
          </a:bodyPr>
          <a:lstStyle/>
          <a:p>
            <a:r>
              <a:rPr lang="en-US" sz="2400" b="1" dirty="0">
                <a:highlight>
                  <a:srgbClr val="FFFF00"/>
                </a:highlight>
              </a:rPr>
              <a:t>Ranks second in both major championships (15) and PGA Tour (81) wins and also holds numerous records in golf.</a:t>
            </a:r>
            <a:r>
              <a:rPr lang="en-US" sz="2400" b="1" dirty="0"/>
              <a:t> </a:t>
            </a:r>
          </a:p>
        </p:txBody>
      </p:sp>
      <p:sp>
        <p:nvSpPr>
          <p:cNvPr id="4" name="Rectangle 3">
            <a:extLst>
              <a:ext uri="{FF2B5EF4-FFF2-40B4-BE49-F238E27FC236}">
                <a16:creationId xmlns:a16="http://schemas.microsoft.com/office/drawing/2014/main" id="{0E7F8690-5035-4AA9-B2CE-57116BF5E8DC}"/>
              </a:ext>
            </a:extLst>
          </p:cNvPr>
          <p:cNvSpPr/>
          <p:nvPr/>
        </p:nvSpPr>
        <p:spPr>
          <a:xfrm>
            <a:off x="2542965" y="1624013"/>
            <a:ext cx="5974922" cy="830997"/>
          </a:xfrm>
          <a:prstGeom prst="rect">
            <a:avLst/>
          </a:prstGeom>
        </p:spPr>
        <p:txBody>
          <a:bodyPr wrap="square">
            <a:spAutoFit/>
          </a:bodyPr>
          <a:lstStyle/>
          <a:p>
            <a:r>
              <a:rPr lang="en-US" sz="2400" b="1" dirty="0">
                <a:solidFill>
                  <a:srgbClr val="002060"/>
                </a:solidFill>
              </a:rPr>
              <a:t>With his victory at the 2019 Masters, He claimed his first major title in nearly 11 years.</a:t>
            </a:r>
          </a:p>
        </p:txBody>
      </p:sp>
      <p:sp>
        <p:nvSpPr>
          <p:cNvPr id="6" name="AutoShape 1" descr="United States">
            <a:extLst>
              <a:ext uri="{FF2B5EF4-FFF2-40B4-BE49-F238E27FC236}">
                <a16:creationId xmlns:a16="http://schemas.microsoft.com/office/drawing/2014/main" id="{A37753CB-2B8D-43B2-AD6D-BCD91D6925D5}"/>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Spain">
            <a:extLst>
              <a:ext uri="{FF2B5EF4-FFF2-40B4-BE49-F238E27FC236}">
                <a16:creationId xmlns:a16="http://schemas.microsoft.com/office/drawing/2014/main" id="{42D62845-D5EF-4555-A94E-1EA55BAA6DA4}"/>
              </a:ext>
            </a:extLst>
          </p:cNvPr>
          <p:cNvSpPr>
            <a:spLocks noChangeAspect="1" noChangeArrowheads="1"/>
          </p:cNvSpPr>
          <p:nvPr/>
        </p:nvSpPr>
        <p:spPr bwMode="auto">
          <a:xfrm>
            <a:off x="8221436" y="140896"/>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South Africa">
            <a:extLst>
              <a:ext uri="{FF2B5EF4-FFF2-40B4-BE49-F238E27FC236}">
                <a16:creationId xmlns:a16="http://schemas.microsoft.com/office/drawing/2014/main" id="{3BF507C8-806E-44DA-97C7-E24DC00ED8F5}"/>
              </a:ext>
            </a:extLst>
          </p:cNvPr>
          <p:cNvSpPr>
            <a:spLocks noChangeAspect="1" noChangeArrowheads="1"/>
          </p:cNvSpPr>
          <p:nvPr/>
        </p:nvSpPr>
        <p:spPr bwMode="auto">
          <a:xfrm>
            <a:off x="8221436" y="140896"/>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Spain">
            <a:extLst>
              <a:ext uri="{FF2B5EF4-FFF2-40B4-BE49-F238E27FC236}">
                <a16:creationId xmlns:a16="http://schemas.microsoft.com/office/drawing/2014/main" id="{D9D9F4C2-932D-4717-959F-F62DD39EADEC}"/>
              </a:ext>
            </a:extLst>
          </p:cNvPr>
          <p:cNvSpPr>
            <a:spLocks noChangeAspect="1" noChangeArrowheads="1"/>
          </p:cNvSpPr>
          <p:nvPr/>
        </p:nvSpPr>
        <p:spPr bwMode="auto">
          <a:xfrm>
            <a:off x="8221436" y="140896"/>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Denmark">
            <a:extLst>
              <a:ext uri="{FF2B5EF4-FFF2-40B4-BE49-F238E27FC236}">
                <a16:creationId xmlns:a16="http://schemas.microsoft.com/office/drawing/2014/main" id="{B2EC49C5-F241-4A3E-B31E-8068E8C3C93F}"/>
              </a:ext>
            </a:extLst>
          </p:cNvPr>
          <p:cNvSpPr>
            <a:spLocks noChangeAspect="1" noChangeArrowheads="1"/>
          </p:cNvSpPr>
          <p:nvPr/>
        </p:nvSpPr>
        <p:spPr bwMode="auto">
          <a:xfrm>
            <a:off x="8221436" y="140896"/>
            <a:ext cx="190500"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South Africa">
            <a:extLst>
              <a:ext uri="{FF2B5EF4-FFF2-40B4-BE49-F238E27FC236}">
                <a16:creationId xmlns:a16="http://schemas.microsoft.com/office/drawing/2014/main" id="{64C076ED-4834-4114-9313-2D224FA696A6}"/>
              </a:ext>
            </a:extLst>
          </p:cNvPr>
          <p:cNvSpPr>
            <a:spLocks noChangeAspect="1" noChangeArrowheads="1"/>
          </p:cNvSpPr>
          <p:nvPr/>
        </p:nvSpPr>
        <p:spPr bwMode="auto">
          <a:xfrm>
            <a:off x="8221436" y="140896"/>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7" descr="United States">
            <a:extLst>
              <a:ext uri="{FF2B5EF4-FFF2-40B4-BE49-F238E27FC236}">
                <a16:creationId xmlns:a16="http://schemas.microsoft.com/office/drawing/2014/main" id="{D81EBCFC-E759-4BEB-8179-A6E9B2F0FB20}"/>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United States">
            <a:extLst>
              <a:ext uri="{FF2B5EF4-FFF2-40B4-BE49-F238E27FC236}">
                <a16:creationId xmlns:a16="http://schemas.microsoft.com/office/drawing/2014/main" id="{DB9CC8B6-72EA-4FE1-8942-0BDDA873FA6E}"/>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South Africa">
            <a:extLst>
              <a:ext uri="{FF2B5EF4-FFF2-40B4-BE49-F238E27FC236}">
                <a16:creationId xmlns:a16="http://schemas.microsoft.com/office/drawing/2014/main" id="{5468D1AE-4E32-47AF-92F4-80E72AFC0E43}"/>
              </a:ext>
            </a:extLst>
          </p:cNvPr>
          <p:cNvSpPr>
            <a:spLocks noChangeAspect="1" noChangeArrowheads="1"/>
          </p:cNvSpPr>
          <p:nvPr/>
        </p:nvSpPr>
        <p:spPr bwMode="auto">
          <a:xfrm>
            <a:off x="8221436" y="140896"/>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nited States">
            <a:extLst>
              <a:ext uri="{FF2B5EF4-FFF2-40B4-BE49-F238E27FC236}">
                <a16:creationId xmlns:a16="http://schemas.microsoft.com/office/drawing/2014/main" id="{B58A7315-80EC-4B76-A607-ACCB42239B2D}"/>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United States">
            <a:extLst>
              <a:ext uri="{FF2B5EF4-FFF2-40B4-BE49-F238E27FC236}">
                <a16:creationId xmlns:a16="http://schemas.microsoft.com/office/drawing/2014/main" id="{DD5BA8FC-BEE2-4C32-927C-53989F3E0264}"/>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Scotland">
            <a:extLst>
              <a:ext uri="{FF2B5EF4-FFF2-40B4-BE49-F238E27FC236}">
                <a16:creationId xmlns:a16="http://schemas.microsoft.com/office/drawing/2014/main" id="{D7B0743E-2DCD-4007-A49E-5C724091DB28}"/>
              </a:ext>
            </a:extLst>
          </p:cNvPr>
          <p:cNvSpPr>
            <a:spLocks noChangeAspect="1" noChangeArrowheads="1"/>
          </p:cNvSpPr>
          <p:nvPr/>
        </p:nvSpPr>
        <p:spPr bwMode="auto">
          <a:xfrm>
            <a:off x="8221436" y="140896"/>
            <a:ext cx="219075" cy="13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3" descr="United States">
            <a:extLst>
              <a:ext uri="{FF2B5EF4-FFF2-40B4-BE49-F238E27FC236}">
                <a16:creationId xmlns:a16="http://schemas.microsoft.com/office/drawing/2014/main" id="{1235A299-0E6F-4304-9FAC-FD7EFE9335E5}"/>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4" descr="United States">
            <a:extLst>
              <a:ext uri="{FF2B5EF4-FFF2-40B4-BE49-F238E27FC236}">
                <a16:creationId xmlns:a16="http://schemas.microsoft.com/office/drawing/2014/main" id="{0C0B6EC2-ED55-4565-B0FD-3DBBCCDC5F8B}"/>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5" descr="United States">
            <a:extLst>
              <a:ext uri="{FF2B5EF4-FFF2-40B4-BE49-F238E27FC236}">
                <a16:creationId xmlns:a16="http://schemas.microsoft.com/office/drawing/2014/main" id="{1865E1C7-22EA-4CB9-9655-F7D050A54FEC}"/>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16" descr="United States">
            <a:extLst>
              <a:ext uri="{FF2B5EF4-FFF2-40B4-BE49-F238E27FC236}">
                <a16:creationId xmlns:a16="http://schemas.microsoft.com/office/drawing/2014/main" id="{A2FC0739-B9A9-4AA3-AE67-6AE66A3C9B95}"/>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7" descr="United States">
            <a:extLst>
              <a:ext uri="{FF2B5EF4-FFF2-40B4-BE49-F238E27FC236}">
                <a16:creationId xmlns:a16="http://schemas.microsoft.com/office/drawing/2014/main" id="{A610D2EC-9F91-4BF4-B6AF-B4E3BA58F337}"/>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8" descr="United States">
            <a:extLst>
              <a:ext uri="{FF2B5EF4-FFF2-40B4-BE49-F238E27FC236}">
                <a16:creationId xmlns:a16="http://schemas.microsoft.com/office/drawing/2014/main" id="{F67C74DD-D588-4BD7-B70F-CB6636A28FC3}"/>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19" descr="United States">
            <a:extLst>
              <a:ext uri="{FF2B5EF4-FFF2-40B4-BE49-F238E27FC236}">
                <a16:creationId xmlns:a16="http://schemas.microsoft.com/office/drawing/2014/main" id="{DE48960F-C526-44AD-A7E5-E8A3AC6E959F}"/>
              </a:ext>
            </a:extLst>
          </p:cNvPr>
          <p:cNvSpPr>
            <a:spLocks noChangeAspect="1" noChangeArrowheads="1"/>
          </p:cNvSpPr>
          <p:nvPr/>
        </p:nvSpPr>
        <p:spPr bwMode="auto">
          <a:xfrm>
            <a:off x="8221436" y="140896"/>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20" descr="United States">
            <a:extLst>
              <a:ext uri="{FF2B5EF4-FFF2-40B4-BE49-F238E27FC236}">
                <a16:creationId xmlns:a16="http://schemas.microsoft.com/office/drawing/2014/main" id="{A35573D8-B43B-4248-8D8B-0935DA0F2FC0}"/>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AutoShape 21" descr="Spain">
            <a:extLst>
              <a:ext uri="{FF2B5EF4-FFF2-40B4-BE49-F238E27FC236}">
                <a16:creationId xmlns:a16="http://schemas.microsoft.com/office/drawing/2014/main" id="{3D6B2B41-2BDD-4CEA-AF7F-F79CE0602D1A}"/>
              </a:ext>
            </a:extLst>
          </p:cNvPr>
          <p:cNvSpPr>
            <a:spLocks noChangeAspect="1" noChangeArrowheads="1"/>
          </p:cNvSpPr>
          <p:nvPr/>
        </p:nvSpPr>
        <p:spPr bwMode="auto">
          <a:xfrm>
            <a:off x="4171950" y="1652588"/>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oShape 22" descr="South Africa">
            <a:extLst>
              <a:ext uri="{FF2B5EF4-FFF2-40B4-BE49-F238E27FC236}">
                <a16:creationId xmlns:a16="http://schemas.microsoft.com/office/drawing/2014/main" id="{9DFF2BFE-87E0-4923-AC15-0B173749BC8D}"/>
              </a:ext>
            </a:extLst>
          </p:cNvPr>
          <p:cNvSpPr>
            <a:spLocks noChangeAspect="1" noChangeArrowheads="1"/>
          </p:cNvSpPr>
          <p:nvPr/>
        </p:nvSpPr>
        <p:spPr bwMode="auto">
          <a:xfrm>
            <a:off x="4171950" y="1652588"/>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23" descr="Spain">
            <a:extLst>
              <a:ext uri="{FF2B5EF4-FFF2-40B4-BE49-F238E27FC236}">
                <a16:creationId xmlns:a16="http://schemas.microsoft.com/office/drawing/2014/main" id="{7854D674-8416-4722-A0C0-A9C77105AAAF}"/>
              </a:ext>
            </a:extLst>
          </p:cNvPr>
          <p:cNvSpPr>
            <a:spLocks noChangeAspect="1" noChangeArrowheads="1"/>
          </p:cNvSpPr>
          <p:nvPr/>
        </p:nvSpPr>
        <p:spPr bwMode="auto">
          <a:xfrm>
            <a:off x="4171950" y="1652588"/>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AutoShape 24" descr="Denmark">
            <a:extLst>
              <a:ext uri="{FF2B5EF4-FFF2-40B4-BE49-F238E27FC236}">
                <a16:creationId xmlns:a16="http://schemas.microsoft.com/office/drawing/2014/main" id="{5B702AFD-2ED2-464A-939A-978799E748C4}"/>
              </a:ext>
            </a:extLst>
          </p:cNvPr>
          <p:cNvSpPr>
            <a:spLocks noChangeAspect="1" noChangeArrowheads="1"/>
          </p:cNvSpPr>
          <p:nvPr/>
        </p:nvSpPr>
        <p:spPr bwMode="auto">
          <a:xfrm>
            <a:off x="4171950" y="1652588"/>
            <a:ext cx="190500"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AutoShape 25" descr="South Africa">
            <a:extLst>
              <a:ext uri="{FF2B5EF4-FFF2-40B4-BE49-F238E27FC236}">
                <a16:creationId xmlns:a16="http://schemas.microsoft.com/office/drawing/2014/main" id="{969BA757-041E-47AC-A9F1-E9E6136408DE}"/>
              </a:ext>
            </a:extLst>
          </p:cNvPr>
          <p:cNvSpPr>
            <a:spLocks noChangeAspect="1" noChangeArrowheads="1"/>
          </p:cNvSpPr>
          <p:nvPr/>
        </p:nvSpPr>
        <p:spPr bwMode="auto">
          <a:xfrm>
            <a:off x="4171950" y="1652588"/>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26" descr="United States">
            <a:extLst>
              <a:ext uri="{FF2B5EF4-FFF2-40B4-BE49-F238E27FC236}">
                <a16:creationId xmlns:a16="http://schemas.microsoft.com/office/drawing/2014/main" id="{C01C3051-45F5-491E-8C65-CC4BE4B5FF85}"/>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27" descr="United States">
            <a:extLst>
              <a:ext uri="{FF2B5EF4-FFF2-40B4-BE49-F238E27FC236}">
                <a16:creationId xmlns:a16="http://schemas.microsoft.com/office/drawing/2014/main" id="{839CDB8A-2EA5-4A0B-BB3D-CF26900313D3}"/>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AutoShape 28" descr="South Africa">
            <a:extLst>
              <a:ext uri="{FF2B5EF4-FFF2-40B4-BE49-F238E27FC236}">
                <a16:creationId xmlns:a16="http://schemas.microsoft.com/office/drawing/2014/main" id="{12319121-43CE-4103-9560-4D8AD207C9C0}"/>
              </a:ext>
            </a:extLst>
          </p:cNvPr>
          <p:cNvSpPr>
            <a:spLocks noChangeAspect="1" noChangeArrowheads="1"/>
          </p:cNvSpPr>
          <p:nvPr/>
        </p:nvSpPr>
        <p:spPr bwMode="auto">
          <a:xfrm>
            <a:off x="4171950" y="1652588"/>
            <a:ext cx="219075" cy="142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29" descr="United States">
            <a:extLst>
              <a:ext uri="{FF2B5EF4-FFF2-40B4-BE49-F238E27FC236}">
                <a16:creationId xmlns:a16="http://schemas.microsoft.com/office/drawing/2014/main" id="{9FC2AB1D-E451-4473-B33A-D822FB0EA563}"/>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AutoShape 30" descr="United States">
            <a:extLst>
              <a:ext uri="{FF2B5EF4-FFF2-40B4-BE49-F238E27FC236}">
                <a16:creationId xmlns:a16="http://schemas.microsoft.com/office/drawing/2014/main" id="{8E9BB326-D450-47C0-97D2-66DE368EE8FB}"/>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AutoShape 31" descr="Scotland">
            <a:extLst>
              <a:ext uri="{FF2B5EF4-FFF2-40B4-BE49-F238E27FC236}">
                <a16:creationId xmlns:a16="http://schemas.microsoft.com/office/drawing/2014/main" id="{471B4EBB-B20E-43A9-94F3-99D69DFDF94A}"/>
              </a:ext>
            </a:extLst>
          </p:cNvPr>
          <p:cNvSpPr>
            <a:spLocks noChangeAspect="1" noChangeArrowheads="1"/>
          </p:cNvSpPr>
          <p:nvPr/>
        </p:nvSpPr>
        <p:spPr bwMode="auto">
          <a:xfrm>
            <a:off x="4171950" y="1652588"/>
            <a:ext cx="219075" cy="13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AutoShape 32" descr="United States">
            <a:extLst>
              <a:ext uri="{FF2B5EF4-FFF2-40B4-BE49-F238E27FC236}">
                <a16:creationId xmlns:a16="http://schemas.microsoft.com/office/drawing/2014/main" id="{0CDA03F0-0D35-4430-868C-88BD464008DA}"/>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AutoShape 33" descr="United States">
            <a:extLst>
              <a:ext uri="{FF2B5EF4-FFF2-40B4-BE49-F238E27FC236}">
                <a16:creationId xmlns:a16="http://schemas.microsoft.com/office/drawing/2014/main" id="{D44235A5-2257-4D2C-965A-9E748CA9856D}"/>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AutoShape 34" descr="United States">
            <a:extLst>
              <a:ext uri="{FF2B5EF4-FFF2-40B4-BE49-F238E27FC236}">
                <a16:creationId xmlns:a16="http://schemas.microsoft.com/office/drawing/2014/main" id="{23A34622-7223-4761-98AC-30B2C0D7722F}"/>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AutoShape 35" descr="United States">
            <a:extLst>
              <a:ext uri="{FF2B5EF4-FFF2-40B4-BE49-F238E27FC236}">
                <a16:creationId xmlns:a16="http://schemas.microsoft.com/office/drawing/2014/main" id="{6555D2F7-EF59-4AAB-A7CD-56AE865220FB}"/>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AutoShape 36" descr="United States">
            <a:extLst>
              <a:ext uri="{FF2B5EF4-FFF2-40B4-BE49-F238E27FC236}">
                <a16:creationId xmlns:a16="http://schemas.microsoft.com/office/drawing/2014/main" id="{144F527E-6C80-470C-8DB8-C7D4B2A5A659}"/>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AutoShape 37" descr="United States">
            <a:extLst>
              <a:ext uri="{FF2B5EF4-FFF2-40B4-BE49-F238E27FC236}">
                <a16:creationId xmlns:a16="http://schemas.microsoft.com/office/drawing/2014/main" id="{BD66A79B-77D3-41E3-AE4A-285C5D26B67C}"/>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AutoShape 38" descr="United States">
            <a:extLst>
              <a:ext uri="{FF2B5EF4-FFF2-40B4-BE49-F238E27FC236}">
                <a16:creationId xmlns:a16="http://schemas.microsoft.com/office/drawing/2014/main" id="{3B40BA42-C509-447F-8603-BF4AB0B0D2EE}"/>
              </a:ext>
            </a:extLst>
          </p:cNvPr>
          <p:cNvSpPr>
            <a:spLocks noChangeAspect="1" noChangeArrowheads="1"/>
          </p:cNvSpPr>
          <p:nvPr/>
        </p:nvSpPr>
        <p:spPr bwMode="auto">
          <a:xfrm>
            <a:off x="4171950" y="1652588"/>
            <a:ext cx="219075"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 name="Picture 45">
            <a:extLst>
              <a:ext uri="{FF2B5EF4-FFF2-40B4-BE49-F238E27FC236}">
                <a16:creationId xmlns:a16="http://schemas.microsoft.com/office/drawing/2014/main" id="{D95DD042-15A2-44E7-88DD-FC5B1F375A00}"/>
              </a:ext>
            </a:extLst>
          </p:cNvPr>
          <p:cNvPicPr>
            <a:picLocks noChangeAspect="1"/>
          </p:cNvPicPr>
          <p:nvPr/>
        </p:nvPicPr>
        <p:blipFill>
          <a:blip r:embed="rId2"/>
          <a:stretch>
            <a:fillRect/>
          </a:stretch>
        </p:blipFill>
        <p:spPr>
          <a:xfrm>
            <a:off x="4358190" y="2483585"/>
            <a:ext cx="7711925" cy="4296643"/>
          </a:xfrm>
          <a:prstGeom prst="rect">
            <a:avLst/>
          </a:prstGeom>
        </p:spPr>
      </p:pic>
      <p:pic>
        <p:nvPicPr>
          <p:cNvPr id="47" name="Picture 46">
            <a:extLst>
              <a:ext uri="{FF2B5EF4-FFF2-40B4-BE49-F238E27FC236}">
                <a16:creationId xmlns:a16="http://schemas.microsoft.com/office/drawing/2014/main" id="{EACD20AE-8252-40DC-B1A8-07DA8464922B}"/>
              </a:ext>
            </a:extLst>
          </p:cNvPr>
          <p:cNvPicPr>
            <a:picLocks noChangeAspect="1"/>
          </p:cNvPicPr>
          <p:nvPr/>
        </p:nvPicPr>
        <p:blipFill rotWithShape="1">
          <a:blip r:embed="rId3"/>
          <a:srcRect l="19943" t="3015" r="23463" b="7192"/>
          <a:stretch/>
        </p:blipFill>
        <p:spPr>
          <a:xfrm>
            <a:off x="377134" y="522885"/>
            <a:ext cx="2112856" cy="2230829"/>
          </a:xfrm>
          <a:prstGeom prst="rect">
            <a:avLst/>
          </a:prstGeom>
        </p:spPr>
      </p:pic>
      <p:pic>
        <p:nvPicPr>
          <p:cNvPr id="48" name="Picture 47">
            <a:extLst>
              <a:ext uri="{FF2B5EF4-FFF2-40B4-BE49-F238E27FC236}">
                <a16:creationId xmlns:a16="http://schemas.microsoft.com/office/drawing/2014/main" id="{9E1231B9-10DD-4C9C-A923-3E1DDDDA0E36}"/>
              </a:ext>
            </a:extLst>
          </p:cNvPr>
          <p:cNvPicPr>
            <a:picLocks noChangeAspect="1"/>
          </p:cNvPicPr>
          <p:nvPr/>
        </p:nvPicPr>
        <p:blipFill>
          <a:blip r:embed="rId4"/>
          <a:stretch>
            <a:fillRect/>
          </a:stretch>
        </p:blipFill>
        <p:spPr>
          <a:xfrm>
            <a:off x="232067" y="3145929"/>
            <a:ext cx="3951876" cy="2462965"/>
          </a:xfrm>
          <a:prstGeom prst="rect">
            <a:avLst/>
          </a:prstGeom>
        </p:spPr>
      </p:pic>
      <p:pic>
        <p:nvPicPr>
          <p:cNvPr id="49" name="Picture 48">
            <a:extLst>
              <a:ext uri="{FF2B5EF4-FFF2-40B4-BE49-F238E27FC236}">
                <a16:creationId xmlns:a16="http://schemas.microsoft.com/office/drawing/2014/main" id="{24ED2559-458D-4BED-B28F-7F03CD191DB7}"/>
              </a:ext>
            </a:extLst>
          </p:cNvPr>
          <p:cNvPicPr>
            <a:picLocks noChangeAspect="1"/>
          </p:cNvPicPr>
          <p:nvPr/>
        </p:nvPicPr>
        <p:blipFill>
          <a:blip r:embed="rId5"/>
          <a:stretch>
            <a:fillRect/>
          </a:stretch>
        </p:blipFill>
        <p:spPr>
          <a:xfrm>
            <a:off x="8623837" y="474590"/>
            <a:ext cx="3302125" cy="1849190"/>
          </a:xfrm>
          <a:prstGeom prst="rect">
            <a:avLst/>
          </a:prstGeom>
        </p:spPr>
      </p:pic>
    </p:spTree>
    <p:extLst>
      <p:ext uri="{BB962C8B-B14F-4D97-AF65-F5344CB8AC3E}">
        <p14:creationId xmlns:p14="http://schemas.microsoft.com/office/powerpoint/2010/main" val="358981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5000">
        <p15:prstTrans prst="prestig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6000"/>
                            </p:stCondLst>
                            <p:childTnLst>
                              <p:par>
                                <p:cTn id="22" presetID="9" presetClass="entr" presetSubtype="0" fill="hold" nodeType="afterEffect">
                                  <p:stCondLst>
                                    <p:cond delay="3000"/>
                                  </p:stCondLst>
                                  <p:childTnLst>
                                    <p:set>
                                      <p:cBhvr>
                                        <p:cTn id="23" dur="1" fill="hold">
                                          <p:stCondLst>
                                            <p:cond delay="0"/>
                                          </p:stCondLst>
                                        </p:cTn>
                                        <p:tgtEl>
                                          <p:spTgt spid="48"/>
                                        </p:tgtEl>
                                        <p:attrNameLst>
                                          <p:attrName>style.visibility</p:attrName>
                                        </p:attrNameLst>
                                      </p:cBhvr>
                                      <p:to>
                                        <p:strVal val="visible"/>
                                      </p:to>
                                    </p:set>
                                    <p:animEffect transition="in" filter="dissolve">
                                      <p:cBhvr>
                                        <p:cTn id="24" dur="1000"/>
                                        <p:tgtEl>
                                          <p:spTgt spid="48"/>
                                        </p:tgtEl>
                                      </p:cBhvr>
                                    </p:animEffect>
                                  </p:childTnLst>
                                </p:cTn>
                              </p:par>
                            </p:childTnLst>
                          </p:cTn>
                        </p:par>
                        <p:par>
                          <p:cTn id="25" fill="hold">
                            <p:stCondLst>
                              <p:cond delay="10000"/>
                            </p:stCondLst>
                            <p:childTnLst>
                              <p:par>
                                <p:cTn id="26" presetID="2" presetClass="entr" presetSubtype="4" fill="hold" nodeType="afterEffect">
                                  <p:stCondLst>
                                    <p:cond delay="300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1000" fill="hold"/>
                                        <p:tgtEl>
                                          <p:spTgt spid="46"/>
                                        </p:tgtEl>
                                        <p:attrNameLst>
                                          <p:attrName>ppt_x</p:attrName>
                                        </p:attrNameLst>
                                      </p:cBhvr>
                                      <p:tavLst>
                                        <p:tav tm="0">
                                          <p:val>
                                            <p:strVal val="#ppt_x"/>
                                          </p:val>
                                        </p:tav>
                                        <p:tav tm="100000">
                                          <p:val>
                                            <p:strVal val="#ppt_x"/>
                                          </p:val>
                                        </p:tav>
                                      </p:tavLst>
                                    </p:anim>
                                    <p:anim calcmode="lin" valueType="num">
                                      <p:cBhvr additive="base">
                                        <p:cTn id="29" dur="1000" fill="hold"/>
                                        <p:tgtEl>
                                          <p:spTgt spid="46"/>
                                        </p:tgtEl>
                                        <p:attrNameLst>
                                          <p:attrName>ppt_y</p:attrName>
                                        </p:attrNameLst>
                                      </p:cBhvr>
                                      <p:tavLst>
                                        <p:tav tm="0">
                                          <p:val>
                                            <p:strVal val="1+#ppt_h/2"/>
                                          </p:val>
                                        </p:tav>
                                        <p:tav tm="100000">
                                          <p:val>
                                            <p:strVal val="#ppt_y"/>
                                          </p:val>
                                        </p:tav>
                                      </p:tavLst>
                                    </p:anim>
                                  </p:childTnLst>
                                </p:cTn>
                              </p:par>
                            </p:childTnLst>
                          </p:cTn>
                        </p:par>
                        <p:par>
                          <p:cTn id="30" fill="hold">
                            <p:stCondLst>
                              <p:cond delay="14000"/>
                            </p:stCondLst>
                            <p:childTnLst>
                              <p:par>
                                <p:cTn id="31" presetID="42" presetClass="entr" presetSubtype="0" fill="hold" nodeType="afterEffect">
                                  <p:stCondLst>
                                    <p:cond delay="200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par>
                          <p:cTn id="36" fill="hold">
                            <p:stCondLst>
                              <p:cond delay="17000"/>
                            </p:stCondLst>
                            <p:childTnLst>
                              <p:par>
                                <p:cTn id="37" presetID="2" presetClass="entr" presetSubtype="6" fill="hold" nodeType="afterEffect">
                                  <p:stCondLst>
                                    <p:cond delay="200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1000" fill="hold"/>
                                        <p:tgtEl>
                                          <p:spTgt spid="47"/>
                                        </p:tgtEl>
                                        <p:attrNameLst>
                                          <p:attrName>ppt_x</p:attrName>
                                        </p:attrNameLst>
                                      </p:cBhvr>
                                      <p:tavLst>
                                        <p:tav tm="0">
                                          <p:val>
                                            <p:strVal val="1+#ppt_w/2"/>
                                          </p:val>
                                        </p:tav>
                                        <p:tav tm="100000">
                                          <p:val>
                                            <p:strVal val="#ppt_x"/>
                                          </p:val>
                                        </p:tav>
                                      </p:tavLst>
                                    </p:anim>
                                    <p:anim calcmode="lin" valueType="num">
                                      <p:cBhvr additive="base">
                                        <p:cTn id="40" dur="1000" fill="hold"/>
                                        <p:tgtEl>
                                          <p:spTgt spid="47"/>
                                        </p:tgtEl>
                                        <p:attrNameLst>
                                          <p:attrName>ppt_y</p:attrName>
                                        </p:attrNameLst>
                                      </p:cBhvr>
                                      <p:tavLst>
                                        <p:tav tm="0">
                                          <p:val>
                                            <p:strVal val="1+#ppt_h/2"/>
                                          </p:val>
                                        </p:tav>
                                        <p:tav tm="100000">
                                          <p:val>
                                            <p:strVal val="#ppt_y"/>
                                          </p:val>
                                        </p:tav>
                                      </p:tavLst>
                                    </p:anim>
                                  </p:childTnLst>
                                </p:cTn>
                              </p:par>
                            </p:childTnLst>
                          </p:cTn>
                        </p:par>
                        <p:par>
                          <p:cTn id="41" fill="hold">
                            <p:stCondLst>
                              <p:cond delay="20000"/>
                            </p:stCondLst>
                            <p:childTnLst>
                              <p:par>
                                <p:cTn id="42" presetID="20" presetClass="entr" presetSubtype="0" fill="hold" grpId="0" nodeType="afterEffect">
                                  <p:stCondLst>
                                    <p:cond delay="3000"/>
                                  </p:stCondLst>
                                  <p:childTnLst>
                                    <p:set>
                                      <p:cBhvr>
                                        <p:cTn id="43" dur="1" fill="hold">
                                          <p:stCondLst>
                                            <p:cond delay="0"/>
                                          </p:stCondLst>
                                        </p:cTn>
                                        <p:tgtEl>
                                          <p:spTgt spid="2"/>
                                        </p:tgtEl>
                                        <p:attrNameLst>
                                          <p:attrName>style.visibility</p:attrName>
                                        </p:attrNameLst>
                                      </p:cBhvr>
                                      <p:to>
                                        <p:strVal val="visible"/>
                                      </p:to>
                                    </p:set>
                                    <p:animEffect transition="in" filter="wedge">
                                      <p:cBhvr>
                                        <p:cTn id="4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A5A0A-AE52-4874-A492-7AB2341FB51B}"/>
              </a:ext>
            </a:extLst>
          </p:cNvPr>
          <p:cNvSpPr txBox="1"/>
          <p:nvPr/>
        </p:nvSpPr>
        <p:spPr>
          <a:xfrm>
            <a:off x="6341979" y="1250706"/>
            <a:ext cx="1972015" cy="1323439"/>
          </a:xfrm>
          <a:prstGeom prst="rect">
            <a:avLst/>
          </a:prstGeom>
          <a:noFill/>
        </p:spPr>
        <p:txBody>
          <a:bodyPr wrap="none" rtlCol="0">
            <a:spAutoFit/>
          </a:bodyPr>
          <a:lstStyle/>
          <a:p>
            <a:r>
              <a:rPr lang="en-US" sz="4000" b="1" dirty="0">
                <a:solidFill>
                  <a:srgbClr val="C00000"/>
                </a:solidFill>
              </a:rPr>
              <a:t>Jack</a:t>
            </a:r>
          </a:p>
          <a:p>
            <a:r>
              <a:rPr lang="en-US" sz="4000" b="1" dirty="0">
                <a:solidFill>
                  <a:srgbClr val="C00000"/>
                </a:solidFill>
              </a:rPr>
              <a:t>Nicklaus</a:t>
            </a:r>
          </a:p>
        </p:txBody>
      </p:sp>
      <p:pic>
        <p:nvPicPr>
          <p:cNvPr id="3" name="Picture 2">
            <a:extLst>
              <a:ext uri="{FF2B5EF4-FFF2-40B4-BE49-F238E27FC236}">
                <a16:creationId xmlns:a16="http://schemas.microsoft.com/office/drawing/2014/main" id="{6587F651-1123-4F15-B4FF-CB9DF815AB12}"/>
              </a:ext>
            </a:extLst>
          </p:cNvPr>
          <p:cNvPicPr>
            <a:picLocks noChangeAspect="1"/>
          </p:cNvPicPr>
          <p:nvPr/>
        </p:nvPicPr>
        <p:blipFill rotWithShape="1">
          <a:blip r:embed="rId2"/>
          <a:srcRect l="13723" t="9622" r="15453"/>
          <a:stretch/>
        </p:blipFill>
        <p:spPr>
          <a:xfrm>
            <a:off x="8598569" y="481264"/>
            <a:ext cx="3144252" cy="4012393"/>
          </a:xfrm>
          <a:prstGeom prst="rect">
            <a:avLst/>
          </a:prstGeom>
        </p:spPr>
      </p:pic>
      <p:pic>
        <p:nvPicPr>
          <p:cNvPr id="4" name="Picture 3">
            <a:extLst>
              <a:ext uri="{FF2B5EF4-FFF2-40B4-BE49-F238E27FC236}">
                <a16:creationId xmlns:a16="http://schemas.microsoft.com/office/drawing/2014/main" id="{D62E0CA7-F110-415D-A871-64628DB2DAAA}"/>
              </a:ext>
            </a:extLst>
          </p:cNvPr>
          <p:cNvPicPr>
            <a:picLocks noChangeAspect="1"/>
          </p:cNvPicPr>
          <p:nvPr/>
        </p:nvPicPr>
        <p:blipFill rotWithShape="1">
          <a:blip r:embed="rId3"/>
          <a:srcRect l="25804" r="9368"/>
          <a:stretch/>
        </p:blipFill>
        <p:spPr>
          <a:xfrm>
            <a:off x="449178" y="481263"/>
            <a:ext cx="5675929" cy="4924925"/>
          </a:xfrm>
          <a:prstGeom prst="rect">
            <a:avLst/>
          </a:prstGeom>
        </p:spPr>
      </p:pic>
      <p:sp>
        <p:nvSpPr>
          <p:cNvPr id="5" name="Rectangle 4">
            <a:extLst>
              <a:ext uri="{FF2B5EF4-FFF2-40B4-BE49-F238E27FC236}">
                <a16:creationId xmlns:a16="http://schemas.microsoft.com/office/drawing/2014/main" id="{5B03EC50-3216-4B91-964A-861C57DF4698}"/>
              </a:ext>
            </a:extLst>
          </p:cNvPr>
          <p:cNvSpPr/>
          <p:nvPr/>
        </p:nvSpPr>
        <p:spPr>
          <a:xfrm>
            <a:off x="6125107" y="4549676"/>
            <a:ext cx="6096000" cy="2308324"/>
          </a:xfrm>
          <a:prstGeom prst="rect">
            <a:avLst/>
          </a:prstGeom>
        </p:spPr>
        <p:txBody>
          <a:bodyPr>
            <a:spAutoFit/>
          </a:bodyPr>
          <a:lstStyle/>
          <a:p>
            <a:r>
              <a:rPr lang="en-US" sz="2400" b="1" dirty="0"/>
              <a:t>Won two U.S. Amateur titles while attending Ohio State University. After turning pro in 1961, the "Golden Bear" won six Masters Tournaments, five PGA Championships, four U.S. Open titles and three British Opens for a record 18 major championships.</a:t>
            </a:r>
          </a:p>
        </p:txBody>
      </p:sp>
      <p:sp>
        <p:nvSpPr>
          <p:cNvPr id="6" name="Rectangle 5">
            <a:extLst>
              <a:ext uri="{FF2B5EF4-FFF2-40B4-BE49-F238E27FC236}">
                <a16:creationId xmlns:a16="http://schemas.microsoft.com/office/drawing/2014/main" id="{51732173-B91E-49DA-8152-B6B08BC2B5A2}"/>
              </a:ext>
            </a:extLst>
          </p:cNvPr>
          <p:cNvSpPr/>
          <p:nvPr/>
        </p:nvSpPr>
        <p:spPr>
          <a:xfrm>
            <a:off x="237375" y="5531929"/>
            <a:ext cx="5675929" cy="1200329"/>
          </a:xfrm>
          <a:prstGeom prst="rect">
            <a:avLst/>
          </a:prstGeom>
        </p:spPr>
        <p:txBody>
          <a:bodyPr wrap="square">
            <a:spAutoFit/>
          </a:bodyPr>
          <a:lstStyle/>
          <a:p>
            <a:r>
              <a:rPr lang="en-US" sz="2400" b="1" dirty="0"/>
              <a:t>Many observers regard him as the greatest golfer of all time, a dominating figure in world golf from the 1960s to the '80s.</a:t>
            </a:r>
            <a:r>
              <a:rPr lang="en-US" dirty="0"/>
              <a:t>  </a:t>
            </a:r>
          </a:p>
        </p:txBody>
      </p:sp>
    </p:spTree>
    <p:extLst>
      <p:ext uri="{BB962C8B-B14F-4D97-AF65-F5344CB8AC3E}">
        <p14:creationId xmlns:p14="http://schemas.microsoft.com/office/powerpoint/2010/main" val="3596783036"/>
      </p:ext>
    </p:extLst>
  </p:cSld>
  <p:clrMapOvr>
    <a:masterClrMapping/>
  </p:clrMapOvr>
  <mc:AlternateContent xmlns:mc="http://schemas.openxmlformats.org/markup-compatibility/2006" xmlns:p14="http://schemas.microsoft.com/office/powerpoint/2010/main">
    <mc:Choice Requires="p14">
      <p:transition spd="slow" p14:dur="1500" advTm="23000">
        <p14:glitter pattern="hexagon"/>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par>
                          <p:cTn id="21" fill="hold">
                            <p:stCondLst>
                              <p:cond delay="5000"/>
                            </p:stCondLst>
                            <p:childTnLst>
                              <p:par>
                                <p:cTn id="22" presetID="31" presetClass="entr" presetSubtype="0" fill="hold" nodeType="afterEffect">
                                  <p:stCondLst>
                                    <p:cond delay="40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par>
                          <p:cTn id="28" fill="hold">
                            <p:stCondLst>
                              <p:cond delay="10000"/>
                            </p:stCondLst>
                            <p:childTnLst>
                              <p:par>
                                <p:cTn id="29" presetID="22" presetClass="entr" presetSubtype="4" fill="hold" nodeType="afterEffect">
                                  <p:stCondLst>
                                    <p:cond delay="350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1000"/>
                                        <p:tgtEl>
                                          <p:spTgt spid="3"/>
                                        </p:tgtEl>
                                      </p:cBhvr>
                                    </p:animEffect>
                                  </p:childTnLst>
                                </p:cTn>
                              </p:par>
                            </p:childTnLst>
                          </p:cTn>
                        </p:par>
                        <p:par>
                          <p:cTn id="32" fill="hold">
                            <p:stCondLst>
                              <p:cond delay="14500"/>
                            </p:stCondLst>
                            <p:childTnLst>
                              <p:par>
                                <p:cTn id="33" presetID="17" presetClass="entr" presetSubtype="10" fill="hold" grpId="0" nodeType="afterEffect">
                                  <p:stCondLst>
                                    <p:cond delay="350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63C5D4-91C2-4E82-A021-AFA514B40EDA}"/>
              </a:ext>
            </a:extLst>
          </p:cNvPr>
          <p:cNvSpPr txBox="1"/>
          <p:nvPr/>
        </p:nvSpPr>
        <p:spPr>
          <a:xfrm>
            <a:off x="3441032" y="304435"/>
            <a:ext cx="3944285" cy="707886"/>
          </a:xfrm>
          <a:prstGeom prst="rect">
            <a:avLst/>
          </a:prstGeom>
          <a:noFill/>
        </p:spPr>
        <p:txBody>
          <a:bodyPr wrap="none" rtlCol="0">
            <a:spAutoFit/>
          </a:bodyPr>
          <a:lstStyle/>
          <a:p>
            <a:r>
              <a:rPr lang="en-US" sz="4000" b="1" dirty="0"/>
              <a:t>Julius Erving, Dr. J</a:t>
            </a:r>
          </a:p>
        </p:txBody>
      </p:sp>
      <p:pic>
        <p:nvPicPr>
          <p:cNvPr id="3" name="Picture 2">
            <a:extLst>
              <a:ext uri="{FF2B5EF4-FFF2-40B4-BE49-F238E27FC236}">
                <a16:creationId xmlns:a16="http://schemas.microsoft.com/office/drawing/2014/main" id="{ED7281F8-64EE-49EB-B853-DB7CE4808A0F}"/>
              </a:ext>
            </a:extLst>
          </p:cNvPr>
          <p:cNvPicPr>
            <a:picLocks noChangeAspect="1"/>
          </p:cNvPicPr>
          <p:nvPr/>
        </p:nvPicPr>
        <p:blipFill rotWithShape="1">
          <a:blip r:embed="rId2"/>
          <a:srcRect l="15662" r="13209" b="14952"/>
          <a:stretch/>
        </p:blipFill>
        <p:spPr>
          <a:xfrm>
            <a:off x="401053" y="501817"/>
            <a:ext cx="2839452" cy="4037853"/>
          </a:xfrm>
          <a:prstGeom prst="rect">
            <a:avLst/>
          </a:prstGeom>
        </p:spPr>
      </p:pic>
      <p:pic>
        <p:nvPicPr>
          <p:cNvPr id="4" name="Picture 3">
            <a:extLst>
              <a:ext uri="{FF2B5EF4-FFF2-40B4-BE49-F238E27FC236}">
                <a16:creationId xmlns:a16="http://schemas.microsoft.com/office/drawing/2014/main" id="{F36EA4B8-61C4-4B29-A60A-44D2DAF355A8}"/>
              </a:ext>
            </a:extLst>
          </p:cNvPr>
          <p:cNvPicPr>
            <a:picLocks noChangeAspect="1"/>
          </p:cNvPicPr>
          <p:nvPr/>
        </p:nvPicPr>
        <p:blipFill rotWithShape="1">
          <a:blip r:embed="rId3"/>
          <a:srcRect r="11840"/>
          <a:stretch/>
        </p:blipFill>
        <p:spPr>
          <a:xfrm>
            <a:off x="7523748" y="501816"/>
            <a:ext cx="4267200" cy="6050311"/>
          </a:xfrm>
          <a:prstGeom prst="rect">
            <a:avLst/>
          </a:prstGeom>
        </p:spPr>
      </p:pic>
      <p:sp>
        <p:nvSpPr>
          <p:cNvPr id="5" name="Rectangle 4">
            <a:extLst>
              <a:ext uri="{FF2B5EF4-FFF2-40B4-BE49-F238E27FC236}">
                <a16:creationId xmlns:a16="http://schemas.microsoft.com/office/drawing/2014/main" id="{613CA045-9F06-4DB1-866D-C381337E2E64}"/>
              </a:ext>
            </a:extLst>
          </p:cNvPr>
          <p:cNvSpPr/>
          <p:nvPr/>
        </p:nvSpPr>
        <p:spPr>
          <a:xfrm>
            <a:off x="3240505" y="1012321"/>
            <a:ext cx="4199023" cy="3416320"/>
          </a:xfrm>
          <a:prstGeom prst="rect">
            <a:avLst/>
          </a:prstGeom>
        </p:spPr>
        <p:txBody>
          <a:bodyPr wrap="square">
            <a:spAutoFit/>
          </a:bodyPr>
          <a:lstStyle/>
          <a:p>
            <a:r>
              <a:rPr lang="en-US" sz="2400" b="1" dirty="0"/>
              <a:t>An American retired basketball player who helped popularize a modern style of play that emphasizes leaping and playing above the rim.  He became known for his style and grace on and off the court during his 16-year professional basketball career. </a:t>
            </a:r>
          </a:p>
        </p:txBody>
      </p:sp>
      <p:sp>
        <p:nvSpPr>
          <p:cNvPr id="6" name="Rectangle 5">
            <a:extLst>
              <a:ext uri="{FF2B5EF4-FFF2-40B4-BE49-F238E27FC236}">
                <a16:creationId xmlns:a16="http://schemas.microsoft.com/office/drawing/2014/main" id="{BFA39C33-ADB2-42AA-BC82-EAE3595D547D}"/>
              </a:ext>
            </a:extLst>
          </p:cNvPr>
          <p:cNvSpPr/>
          <p:nvPr/>
        </p:nvSpPr>
        <p:spPr>
          <a:xfrm>
            <a:off x="211502" y="4539670"/>
            <a:ext cx="7312246" cy="2308324"/>
          </a:xfrm>
          <a:prstGeom prst="rect">
            <a:avLst/>
          </a:prstGeom>
        </p:spPr>
        <p:txBody>
          <a:bodyPr wrap="square">
            <a:spAutoFit/>
          </a:bodyPr>
          <a:lstStyle/>
          <a:p>
            <a:r>
              <a:rPr lang="en-US" sz="2400" b="1" dirty="0"/>
              <a:t>Won three championships, four Most Valuable Player Awards, and three scoring titles with the ABA's Virginia Squires and New York Nets (now the NBA's Brooklyn Nets) and the NBA's Philadelphia 76ers. He is the eighth-highest scorer in ABA/NBA history with 30,026 points (NBA and ABA combined).</a:t>
            </a:r>
          </a:p>
        </p:txBody>
      </p:sp>
    </p:spTree>
    <p:extLst>
      <p:ext uri="{BB962C8B-B14F-4D97-AF65-F5344CB8AC3E}">
        <p14:creationId xmlns:p14="http://schemas.microsoft.com/office/powerpoint/2010/main" val="1894019694"/>
      </p:ext>
    </p:extLst>
  </p:cSld>
  <p:clrMapOvr>
    <a:masterClrMapping/>
  </p:clrMapOvr>
  <mc:AlternateContent xmlns:mc="http://schemas.openxmlformats.org/markup-compatibility/2006" xmlns:p14="http://schemas.microsoft.com/office/powerpoint/2010/main">
    <mc:Choice Requires="p14">
      <p:transition spd="slow" p14:dur="1500" advTm="25000">
        <p14:vortex dir="r"/>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5000"/>
                            </p:stCondLst>
                            <p:childTnLst>
                              <p:par>
                                <p:cTn id="9" presetID="9" presetClass="entr" presetSubtype="0" fill="hold" grpId="0" nodeType="afterEffect">
                                  <p:stCondLst>
                                    <p:cond delay="5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000"/>
                                        <p:tgtEl>
                                          <p:spTgt spid="6"/>
                                        </p:tgtEl>
                                      </p:cBhvr>
                                    </p:animEffect>
                                  </p:childTnLst>
                                </p:cTn>
                              </p:par>
                            </p:childTnLst>
                          </p:cTn>
                        </p:par>
                        <p:par>
                          <p:cTn id="12" fill="hold">
                            <p:stCondLst>
                              <p:cond delay="11000"/>
                            </p:stCondLst>
                            <p:childTnLst>
                              <p:par>
                                <p:cTn id="13" presetID="2" presetClass="entr" presetSubtype="4" fill="hold" nodeType="afterEffect">
                                  <p:stCondLst>
                                    <p:cond delay="5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7000"/>
                            </p:stCondLst>
                            <p:childTnLst>
                              <p:par>
                                <p:cTn id="18" presetID="8" presetClass="entr" presetSubtype="16" fill="hold" nodeType="afterEffect">
                                  <p:stCondLst>
                                    <p:cond delay="400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diamond(in)">
                                      <p:cBhvr>
                                        <p:cTn id="2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C227B3-2E78-48C1-B2F5-2072B2E7A81D}"/>
              </a:ext>
            </a:extLst>
          </p:cNvPr>
          <p:cNvSpPr txBox="1"/>
          <p:nvPr/>
        </p:nvSpPr>
        <p:spPr>
          <a:xfrm>
            <a:off x="5694748" y="830817"/>
            <a:ext cx="1938351" cy="1323439"/>
          </a:xfrm>
          <a:prstGeom prst="rect">
            <a:avLst/>
          </a:prstGeom>
          <a:noFill/>
        </p:spPr>
        <p:txBody>
          <a:bodyPr wrap="none" rtlCol="0">
            <a:spAutoFit/>
          </a:bodyPr>
          <a:lstStyle/>
          <a:p>
            <a:r>
              <a:rPr lang="en-US" sz="4000" b="1" dirty="0" err="1">
                <a:solidFill>
                  <a:srgbClr val="FF0000"/>
                </a:solidFill>
              </a:rPr>
              <a:t>Rafer</a:t>
            </a:r>
            <a:endParaRPr lang="en-US" sz="4000" b="1" dirty="0">
              <a:solidFill>
                <a:srgbClr val="FF0000"/>
              </a:solidFill>
            </a:endParaRPr>
          </a:p>
          <a:p>
            <a:r>
              <a:rPr lang="en-US" sz="4000" b="1" dirty="0">
                <a:solidFill>
                  <a:srgbClr val="FF0000"/>
                </a:solidFill>
              </a:rPr>
              <a:t>Johnson</a:t>
            </a:r>
          </a:p>
        </p:txBody>
      </p:sp>
      <p:pic>
        <p:nvPicPr>
          <p:cNvPr id="3" name="Picture 2">
            <a:extLst>
              <a:ext uri="{FF2B5EF4-FFF2-40B4-BE49-F238E27FC236}">
                <a16:creationId xmlns:a16="http://schemas.microsoft.com/office/drawing/2014/main" id="{18D9BBD5-59E7-4EA7-8059-C4373C9A416F}"/>
              </a:ext>
            </a:extLst>
          </p:cNvPr>
          <p:cNvPicPr>
            <a:picLocks noChangeAspect="1"/>
          </p:cNvPicPr>
          <p:nvPr/>
        </p:nvPicPr>
        <p:blipFill rotWithShape="1">
          <a:blip r:embed="rId2"/>
          <a:srcRect l="8104" t="3876" r="7686" b="11629"/>
          <a:stretch/>
        </p:blipFill>
        <p:spPr>
          <a:xfrm>
            <a:off x="8085221" y="465221"/>
            <a:ext cx="3673643" cy="5446494"/>
          </a:xfrm>
          <a:prstGeom prst="rect">
            <a:avLst/>
          </a:prstGeom>
        </p:spPr>
      </p:pic>
      <p:pic>
        <p:nvPicPr>
          <p:cNvPr id="4" name="Picture 3">
            <a:extLst>
              <a:ext uri="{FF2B5EF4-FFF2-40B4-BE49-F238E27FC236}">
                <a16:creationId xmlns:a16="http://schemas.microsoft.com/office/drawing/2014/main" id="{ABFDB683-3E9E-41B8-8825-B2E6AFBF9AF2}"/>
              </a:ext>
            </a:extLst>
          </p:cNvPr>
          <p:cNvPicPr>
            <a:picLocks noChangeAspect="1"/>
          </p:cNvPicPr>
          <p:nvPr/>
        </p:nvPicPr>
        <p:blipFill>
          <a:blip r:embed="rId3"/>
          <a:stretch>
            <a:fillRect/>
          </a:stretch>
        </p:blipFill>
        <p:spPr>
          <a:xfrm>
            <a:off x="3097286" y="465220"/>
            <a:ext cx="2430792" cy="4366692"/>
          </a:xfrm>
          <a:prstGeom prst="rect">
            <a:avLst/>
          </a:prstGeom>
        </p:spPr>
      </p:pic>
      <p:pic>
        <p:nvPicPr>
          <p:cNvPr id="5" name="Picture 4">
            <a:extLst>
              <a:ext uri="{FF2B5EF4-FFF2-40B4-BE49-F238E27FC236}">
                <a16:creationId xmlns:a16="http://schemas.microsoft.com/office/drawing/2014/main" id="{481A9319-57FC-4EC7-B292-5A7AE3519228}"/>
              </a:ext>
            </a:extLst>
          </p:cNvPr>
          <p:cNvPicPr>
            <a:picLocks noChangeAspect="1"/>
          </p:cNvPicPr>
          <p:nvPr/>
        </p:nvPicPr>
        <p:blipFill rotWithShape="1">
          <a:blip r:embed="rId4"/>
          <a:srcRect l="8667" r="11014" b="4263"/>
          <a:stretch/>
        </p:blipFill>
        <p:spPr>
          <a:xfrm>
            <a:off x="433136" y="465220"/>
            <a:ext cx="2518611" cy="4366693"/>
          </a:xfrm>
          <a:prstGeom prst="rect">
            <a:avLst/>
          </a:prstGeom>
        </p:spPr>
      </p:pic>
      <p:sp>
        <p:nvSpPr>
          <p:cNvPr id="6" name="Rectangle 5">
            <a:extLst>
              <a:ext uri="{FF2B5EF4-FFF2-40B4-BE49-F238E27FC236}">
                <a16:creationId xmlns:a16="http://schemas.microsoft.com/office/drawing/2014/main" id="{8B2508C6-2F56-4229-8902-3456A40CF873}"/>
              </a:ext>
            </a:extLst>
          </p:cNvPr>
          <p:cNvSpPr/>
          <p:nvPr/>
        </p:nvSpPr>
        <p:spPr>
          <a:xfrm>
            <a:off x="295506" y="5192451"/>
            <a:ext cx="7726539" cy="1200329"/>
          </a:xfrm>
          <a:prstGeom prst="rect">
            <a:avLst/>
          </a:prstGeom>
        </p:spPr>
        <p:txBody>
          <a:bodyPr wrap="square">
            <a:spAutoFit/>
          </a:bodyPr>
          <a:lstStyle/>
          <a:p>
            <a:r>
              <a:rPr lang="en-US" sz="2400" b="1" dirty="0"/>
              <a:t>He was the 1960 Olympic gold medalist in the decathlon, having won silver in 1956 with an injured knee. He had previously won a gold in the 1955 Pan American Games.</a:t>
            </a:r>
          </a:p>
        </p:txBody>
      </p:sp>
      <p:sp>
        <p:nvSpPr>
          <p:cNvPr id="8" name="Rectangle 7">
            <a:extLst>
              <a:ext uri="{FF2B5EF4-FFF2-40B4-BE49-F238E27FC236}">
                <a16:creationId xmlns:a16="http://schemas.microsoft.com/office/drawing/2014/main" id="{C6AD20E6-B74D-4A55-9486-8C109A7D18AC}"/>
              </a:ext>
            </a:extLst>
          </p:cNvPr>
          <p:cNvSpPr/>
          <p:nvPr/>
        </p:nvSpPr>
        <p:spPr>
          <a:xfrm>
            <a:off x="5591253" y="2154256"/>
            <a:ext cx="2430792" cy="2677656"/>
          </a:xfrm>
          <a:prstGeom prst="rect">
            <a:avLst/>
          </a:prstGeom>
        </p:spPr>
        <p:txBody>
          <a:bodyPr wrap="square">
            <a:spAutoFit/>
          </a:bodyPr>
          <a:lstStyle/>
          <a:p>
            <a:r>
              <a:rPr lang="en-US" sz="2400" b="1" dirty="0"/>
              <a:t>USA team's flag bearer at the 1960 Olympics and lit the Olympic flame at the Los Angeles Games in 1984. </a:t>
            </a:r>
          </a:p>
        </p:txBody>
      </p:sp>
    </p:spTree>
    <p:extLst>
      <p:ext uri="{BB962C8B-B14F-4D97-AF65-F5344CB8AC3E}">
        <p14:creationId xmlns:p14="http://schemas.microsoft.com/office/powerpoint/2010/main" val="2163023082"/>
      </p:ext>
    </p:extLst>
  </p:cSld>
  <p:clrMapOvr>
    <a:masterClrMapping/>
  </p:clrMapOvr>
  <mc:AlternateContent xmlns:mc="http://schemas.openxmlformats.org/markup-compatibility/2006" xmlns:p14="http://schemas.microsoft.com/office/powerpoint/2010/main">
    <mc:Choice Requires="p14">
      <p:transition spd="slow" p14:dur="1500" advTm="25000">
        <p14:vortex dir="r"/>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5000"/>
                            </p:stCondLst>
                            <p:childTnLst>
                              <p:par>
                                <p:cTn id="9" presetID="31" presetClass="entr" presetSubtype="0" fill="hold" grpId="0" nodeType="afterEffect">
                                  <p:stCondLst>
                                    <p:cond delay="4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par>
                          <p:cTn id="15" fill="hold">
                            <p:stCondLst>
                              <p:cond delay="10000"/>
                            </p:stCondLst>
                            <p:childTnLst>
                              <p:par>
                                <p:cTn id="16" presetID="2" presetClass="entr" presetSubtype="6" fill="hold" nodeType="afterEffect">
                                  <p:stCondLst>
                                    <p:cond delay="35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14500"/>
                            </p:stCondLst>
                            <p:childTnLst>
                              <p:par>
                                <p:cTn id="21" presetID="42" presetClass="entr" presetSubtype="0" fill="hold" nodeType="afterEffect">
                                  <p:stCondLst>
                                    <p:cond delay="2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7500"/>
                            </p:stCondLst>
                            <p:childTnLst>
                              <p:par>
                                <p:cTn id="27" presetID="20" presetClass="entr" presetSubtype="0" fill="hold" grpId="0" nodeType="afterEffect">
                                  <p:stCondLst>
                                    <p:cond delay="3500"/>
                                  </p:stCondLst>
                                  <p:childTnLst>
                                    <p:set>
                                      <p:cBhvr>
                                        <p:cTn id="28" dur="1" fill="hold">
                                          <p:stCondLst>
                                            <p:cond delay="0"/>
                                          </p:stCondLst>
                                        </p:cTn>
                                        <p:tgtEl>
                                          <p:spTgt spid="2"/>
                                        </p:tgtEl>
                                        <p:attrNameLst>
                                          <p:attrName>style.visibility</p:attrName>
                                        </p:attrNameLst>
                                      </p:cBhvr>
                                      <p:to>
                                        <p:strVal val="visible"/>
                                      </p:to>
                                    </p:set>
                                    <p:animEffect transition="in" filter="wedge">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7FB758-E8CE-4E11-836B-12CE3C936DEF}"/>
              </a:ext>
            </a:extLst>
          </p:cNvPr>
          <p:cNvSpPr/>
          <p:nvPr/>
        </p:nvSpPr>
        <p:spPr>
          <a:xfrm>
            <a:off x="3553622" y="1299955"/>
            <a:ext cx="2501006" cy="1200329"/>
          </a:xfrm>
          <a:prstGeom prst="rect">
            <a:avLst/>
          </a:prstGeom>
        </p:spPr>
        <p:txBody>
          <a:bodyPr wrap="none">
            <a:spAutoFit/>
          </a:bodyPr>
          <a:lstStyle/>
          <a:p>
            <a:r>
              <a:rPr lang="en-US" sz="3600" b="1" dirty="0"/>
              <a:t>Jean-Claude</a:t>
            </a:r>
          </a:p>
          <a:p>
            <a:r>
              <a:rPr lang="en-US" sz="3600" b="1" dirty="0" err="1"/>
              <a:t>Killy</a:t>
            </a:r>
            <a:endParaRPr lang="en-US" sz="3600" b="1" dirty="0"/>
          </a:p>
        </p:txBody>
      </p:sp>
      <p:pic>
        <p:nvPicPr>
          <p:cNvPr id="3" name="Picture 2">
            <a:extLst>
              <a:ext uri="{FF2B5EF4-FFF2-40B4-BE49-F238E27FC236}">
                <a16:creationId xmlns:a16="http://schemas.microsoft.com/office/drawing/2014/main" id="{9C83033C-E575-41EC-A443-F4D6DC9739B5}"/>
              </a:ext>
            </a:extLst>
          </p:cNvPr>
          <p:cNvPicPr>
            <a:picLocks noChangeAspect="1"/>
          </p:cNvPicPr>
          <p:nvPr/>
        </p:nvPicPr>
        <p:blipFill rotWithShape="1">
          <a:blip r:embed="rId2"/>
          <a:srcRect l="14258" r="10515" b="9018"/>
          <a:stretch/>
        </p:blipFill>
        <p:spPr>
          <a:xfrm>
            <a:off x="208547" y="371631"/>
            <a:ext cx="3222715" cy="3897620"/>
          </a:xfrm>
          <a:prstGeom prst="rect">
            <a:avLst/>
          </a:prstGeom>
        </p:spPr>
      </p:pic>
      <p:pic>
        <p:nvPicPr>
          <p:cNvPr id="5" name="Picture 4">
            <a:extLst>
              <a:ext uri="{FF2B5EF4-FFF2-40B4-BE49-F238E27FC236}">
                <a16:creationId xmlns:a16="http://schemas.microsoft.com/office/drawing/2014/main" id="{2EAE312D-E87F-44C9-961F-565C80B14E7C}"/>
              </a:ext>
            </a:extLst>
          </p:cNvPr>
          <p:cNvPicPr>
            <a:picLocks noChangeAspect="1"/>
          </p:cNvPicPr>
          <p:nvPr/>
        </p:nvPicPr>
        <p:blipFill>
          <a:blip r:embed="rId3"/>
          <a:stretch>
            <a:fillRect/>
          </a:stretch>
        </p:blipFill>
        <p:spPr>
          <a:xfrm>
            <a:off x="6176988" y="348163"/>
            <a:ext cx="5857080" cy="3897620"/>
          </a:xfrm>
          <a:prstGeom prst="rect">
            <a:avLst/>
          </a:prstGeom>
        </p:spPr>
      </p:pic>
      <p:sp>
        <p:nvSpPr>
          <p:cNvPr id="6" name="Rectangle 5">
            <a:extLst>
              <a:ext uri="{FF2B5EF4-FFF2-40B4-BE49-F238E27FC236}">
                <a16:creationId xmlns:a16="http://schemas.microsoft.com/office/drawing/2014/main" id="{8513D260-D033-4A4A-8CC1-0738BC074925}"/>
              </a:ext>
            </a:extLst>
          </p:cNvPr>
          <p:cNvSpPr/>
          <p:nvPr/>
        </p:nvSpPr>
        <p:spPr>
          <a:xfrm>
            <a:off x="509337" y="4741363"/>
            <a:ext cx="4932948" cy="1569660"/>
          </a:xfrm>
          <a:prstGeom prst="rect">
            <a:avLst/>
          </a:prstGeom>
        </p:spPr>
        <p:txBody>
          <a:bodyPr wrap="square">
            <a:spAutoFit/>
          </a:bodyPr>
          <a:lstStyle/>
          <a:p>
            <a:r>
              <a:rPr lang="en-US" sz="2400" b="1" dirty="0"/>
              <a:t>He was a triple Olympic champion, winning the three alpine events at the 1968 Winter Olympics, becoming the most successful athlete there.</a:t>
            </a:r>
          </a:p>
        </p:txBody>
      </p:sp>
      <p:sp>
        <p:nvSpPr>
          <p:cNvPr id="7" name="Rectangle 6">
            <a:extLst>
              <a:ext uri="{FF2B5EF4-FFF2-40B4-BE49-F238E27FC236}">
                <a16:creationId xmlns:a16="http://schemas.microsoft.com/office/drawing/2014/main" id="{0DC7CDCA-2934-45F8-A673-7ECD9B26ECA9}"/>
              </a:ext>
            </a:extLst>
          </p:cNvPr>
          <p:cNvSpPr/>
          <p:nvPr/>
        </p:nvSpPr>
        <p:spPr>
          <a:xfrm>
            <a:off x="6962277" y="4739078"/>
            <a:ext cx="4592052" cy="1569660"/>
          </a:xfrm>
          <a:prstGeom prst="rect">
            <a:avLst/>
          </a:prstGeom>
        </p:spPr>
        <p:txBody>
          <a:bodyPr wrap="square">
            <a:spAutoFit/>
          </a:bodyPr>
          <a:lstStyle/>
          <a:p>
            <a:r>
              <a:rPr lang="en-US" sz="2400" b="1" dirty="0"/>
              <a:t>In the 1960-1961 season, he won the slalom, giant slalom, downhill, and combined gold medals in the French junior championships. </a:t>
            </a:r>
          </a:p>
        </p:txBody>
      </p:sp>
    </p:spTree>
    <p:extLst>
      <p:ext uri="{BB962C8B-B14F-4D97-AF65-F5344CB8AC3E}">
        <p14:creationId xmlns:p14="http://schemas.microsoft.com/office/powerpoint/2010/main" val="71427242"/>
      </p:ext>
    </p:extLst>
  </p:cSld>
  <p:clrMapOvr>
    <a:masterClrMapping/>
  </p:clrMapOvr>
  <mc:AlternateContent xmlns:mc="http://schemas.openxmlformats.org/markup-compatibility/2006" xmlns:p14="http://schemas.microsoft.com/office/powerpoint/2010/main">
    <mc:Choice Requires="p14">
      <p:transition spd="slow" p14:dur="1250" advTm="23000">
        <p14:vortex dir="r"/>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6000"/>
                            </p:stCondLst>
                            <p:childTnLst>
                              <p:par>
                                <p:cTn id="22" presetID="42" presetClass="entr" presetSubtype="0" fill="hold" nodeType="afterEffect">
                                  <p:stCondLst>
                                    <p:cond delay="3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0000"/>
                            </p:stCondLst>
                            <p:childTnLst>
                              <p:par>
                                <p:cTn id="28" presetID="6" presetClass="entr" presetSubtype="16" fill="hold" grpId="0" nodeType="afterEffect">
                                  <p:stCondLst>
                                    <p:cond delay="500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1000"/>
                                        <p:tgtEl>
                                          <p:spTgt spid="7"/>
                                        </p:tgtEl>
                                      </p:cBhvr>
                                    </p:animEffect>
                                  </p:childTnLst>
                                </p:cTn>
                              </p:par>
                            </p:childTnLst>
                          </p:cTn>
                        </p:par>
                        <p:par>
                          <p:cTn id="31" fill="hold">
                            <p:stCondLst>
                              <p:cond delay="16000"/>
                            </p:stCondLst>
                            <p:childTnLst>
                              <p:par>
                                <p:cTn id="32" presetID="45" presetClass="entr" presetSubtype="0" fill="hold" grpId="0" nodeType="afterEffect">
                                  <p:stCondLst>
                                    <p:cond delay="30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ppt_w</p:attrName>
                                        </p:attrNameLst>
                                      </p:cBhvr>
                                      <p:tavLst>
                                        <p:tav tm="0" fmla="#ppt_w*sin(2.5*pi*$)">
                                          <p:val>
                                            <p:fltVal val="0"/>
                                          </p:val>
                                        </p:tav>
                                        <p:tav tm="100000">
                                          <p:val>
                                            <p:fltVal val="1"/>
                                          </p:val>
                                        </p:tav>
                                      </p:tavLst>
                                    </p:anim>
                                    <p:anim calcmode="lin" valueType="num">
                                      <p:cBhvr>
                                        <p:cTn id="36"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89C35F-4E2C-4EB8-9405-0C799844354E}"/>
              </a:ext>
            </a:extLst>
          </p:cNvPr>
          <p:cNvSpPr txBox="1"/>
          <p:nvPr/>
        </p:nvSpPr>
        <p:spPr>
          <a:xfrm>
            <a:off x="4945707" y="3610327"/>
            <a:ext cx="3161571" cy="646331"/>
          </a:xfrm>
          <a:prstGeom prst="rect">
            <a:avLst/>
          </a:prstGeom>
          <a:noFill/>
        </p:spPr>
        <p:txBody>
          <a:bodyPr wrap="none" rtlCol="0">
            <a:spAutoFit/>
          </a:bodyPr>
          <a:lstStyle/>
          <a:p>
            <a:r>
              <a:rPr lang="en-US" sz="3600" b="1" dirty="0">
                <a:solidFill>
                  <a:srgbClr val="FF0000"/>
                </a:solidFill>
              </a:rPr>
              <a:t>Walter Johnson</a:t>
            </a:r>
          </a:p>
        </p:txBody>
      </p:sp>
      <p:pic>
        <p:nvPicPr>
          <p:cNvPr id="3" name="Picture 2">
            <a:extLst>
              <a:ext uri="{FF2B5EF4-FFF2-40B4-BE49-F238E27FC236}">
                <a16:creationId xmlns:a16="http://schemas.microsoft.com/office/drawing/2014/main" id="{D955D088-2BAD-41A2-BF2F-613160ABA38E}"/>
              </a:ext>
            </a:extLst>
          </p:cNvPr>
          <p:cNvPicPr>
            <a:picLocks noChangeAspect="1"/>
          </p:cNvPicPr>
          <p:nvPr/>
        </p:nvPicPr>
        <p:blipFill rotWithShape="1">
          <a:blip r:embed="rId2"/>
          <a:srcRect l="4535" b="14606"/>
          <a:stretch/>
        </p:blipFill>
        <p:spPr>
          <a:xfrm>
            <a:off x="8818676" y="380999"/>
            <a:ext cx="3020147" cy="4058654"/>
          </a:xfrm>
          <a:prstGeom prst="rect">
            <a:avLst/>
          </a:prstGeom>
        </p:spPr>
      </p:pic>
      <p:pic>
        <p:nvPicPr>
          <p:cNvPr id="4" name="Picture 3">
            <a:extLst>
              <a:ext uri="{FF2B5EF4-FFF2-40B4-BE49-F238E27FC236}">
                <a16:creationId xmlns:a16="http://schemas.microsoft.com/office/drawing/2014/main" id="{048B7975-9444-4B7C-B532-C2910D3961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21355" y="419099"/>
            <a:ext cx="3464845" cy="5474455"/>
          </a:xfrm>
          <a:prstGeom prst="rect">
            <a:avLst/>
          </a:prstGeom>
        </p:spPr>
      </p:pic>
      <p:sp>
        <p:nvSpPr>
          <p:cNvPr id="5" name="Rectangle 4">
            <a:extLst>
              <a:ext uri="{FF2B5EF4-FFF2-40B4-BE49-F238E27FC236}">
                <a16:creationId xmlns:a16="http://schemas.microsoft.com/office/drawing/2014/main" id="{B9064ADD-686A-40A4-A3D3-61102A805A8A}"/>
              </a:ext>
            </a:extLst>
          </p:cNvPr>
          <p:cNvSpPr/>
          <p:nvPr/>
        </p:nvSpPr>
        <p:spPr>
          <a:xfrm>
            <a:off x="4161365" y="541267"/>
            <a:ext cx="4382146" cy="2677656"/>
          </a:xfrm>
          <a:prstGeom prst="rect">
            <a:avLst/>
          </a:prstGeom>
        </p:spPr>
        <p:txBody>
          <a:bodyPr wrap="square">
            <a:spAutoFit/>
          </a:bodyPr>
          <a:lstStyle/>
          <a:p>
            <a:r>
              <a:rPr lang="en-US" sz="2400" b="1" dirty="0"/>
              <a:t>He delivered the fastball with the speed of a locomotive, hence the name "Big Train." His control was phenomenal, most thought because he lived in daily fear of injuring another player with his awesome speed.</a:t>
            </a:r>
          </a:p>
        </p:txBody>
      </p:sp>
      <p:sp>
        <p:nvSpPr>
          <p:cNvPr id="6" name="Rectangle 5">
            <a:extLst>
              <a:ext uri="{FF2B5EF4-FFF2-40B4-BE49-F238E27FC236}">
                <a16:creationId xmlns:a16="http://schemas.microsoft.com/office/drawing/2014/main" id="{B7A852C1-D3AF-4114-8935-8DD9246C78B2}"/>
              </a:ext>
            </a:extLst>
          </p:cNvPr>
          <p:cNvSpPr/>
          <p:nvPr/>
        </p:nvSpPr>
        <p:spPr>
          <a:xfrm>
            <a:off x="4560093" y="4648062"/>
            <a:ext cx="7542375" cy="1938992"/>
          </a:xfrm>
          <a:prstGeom prst="rect">
            <a:avLst/>
          </a:prstGeom>
        </p:spPr>
        <p:txBody>
          <a:bodyPr wrap="square">
            <a:spAutoFit/>
          </a:bodyPr>
          <a:lstStyle/>
          <a:p>
            <a:r>
              <a:rPr lang="en-US" sz="2400" b="1" dirty="0"/>
              <a:t>He recorded statistics which seem beyond belief — 417 wins and 279 losses, 3,509 strikeouts, 110 shutouts, 12 20-win seasons, 11 seasons with an earned run average below 2.00, and what seems almost incomprehensible a century later, 531 complete games in 666 starts. </a:t>
            </a:r>
          </a:p>
        </p:txBody>
      </p:sp>
    </p:spTree>
    <p:extLst>
      <p:ext uri="{BB962C8B-B14F-4D97-AF65-F5344CB8AC3E}">
        <p14:creationId xmlns:p14="http://schemas.microsoft.com/office/powerpoint/2010/main" val="2928971760"/>
      </p:ext>
    </p:extLst>
  </p:cSld>
  <p:clrMapOvr>
    <a:masterClrMapping/>
  </p:clrMapOvr>
  <mc:AlternateContent xmlns:mc="http://schemas.openxmlformats.org/markup-compatibility/2006" xmlns:p14="http://schemas.microsoft.com/office/powerpoint/2010/main">
    <mc:Choice Requires="p14">
      <p:transition spd="slow" p14:dur="1500" advTm="23000">
        <p14:shred/>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5000"/>
                            </p:stCondLst>
                            <p:childTnLst>
                              <p:par>
                                <p:cTn id="9" presetID="21" presetClass="entr" presetSubtype="1" fill="hold" nodeType="afterEffect">
                                  <p:stCondLst>
                                    <p:cond delay="400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childTnLst>
                          </p:cTn>
                        </p:par>
                        <p:par>
                          <p:cTn id="12" fill="hold">
                            <p:stCondLst>
                              <p:cond delay="10000"/>
                            </p:stCondLst>
                            <p:childTnLst>
                              <p:par>
                                <p:cTn id="13" presetID="16" presetClass="entr" presetSubtype="21" fill="hold" grpId="0" nodeType="afterEffect">
                                  <p:stCondLst>
                                    <p:cond delay="3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par>
                          <p:cTn id="16" fill="hold">
                            <p:stCondLst>
                              <p:cond delay="14500"/>
                            </p:stCondLst>
                            <p:childTnLst>
                              <p:par>
                                <p:cTn id="17" presetID="2" presetClass="entr" presetSubtype="4" fill="hold" grpId="0" nodeType="afterEffect">
                                  <p:stCondLst>
                                    <p:cond delay="45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719B1C-1E68-455D-87CE-55CB1E7EE6FE}"/>
              </a:ext>
            </a:extLst>
          </p:cNvPr>
          <p:cNvSpPr/>
          <p:nvPr/>
        </p:nvSpPr>
        <p:spPr>
          <a:xfrm>
            <a:off x="453191" y="4589634"/>
            <a:ext cx="6753726" cy="369332"/>
          </a:xfrm>
          <a:prstGeom prst="rect">
            <a:avLst/>
          </a:prstGeom>
        </p:spPr>
        <p:txBody>
          <a:bodyPr wrap="square">
            <a:spAutoFit/>
          </a:bodyPr>
          <a:lstStyle/>
          <a:p>
            <a:r>
              <a:rPr lang="en-US" b="1" dirty="0">
                <a:hlinkClick r:id="rId2"/>
              </a:rPr>
              <a:t>https://list25.com/25-most-iconic-athletes-in-the-history-of-sports/</a:t>
            </a:r>
            <a:r>
              <a:rPr lang="en-US" b="1" dirty="0"/>
              <a:t> </a:t>
            </a:r>
          </a:p>
        </p:txBody>
      </p:sp>
      <p:sp>
        <p:nvSpPr>
          <p:cNvPr id="8" name="Rectangle 7">
            <a:extLst>
              <a:ext uri="{FF2B5EF4-FFF2-40B4-BE49-F238E27FC236}">
                <a16:creationId xmlns:a16="http://schemas.microsoft.com/office/drawing/2014/main" id="{D96417FC-B014-4604-8CF9-851093DD411D}"/>
              </a:ext>
            </a:extLst>
          </p:cNvPr>
          <p:cNvSpPr/>
          <p:nvPr/>
        </p:nvSpPr>
        <p:spPr>
          <a:xfrm>
            <a:off x="453191" y="5953196"/>
            <a:ext cx="8137356" cy="369332"/>
          </a:xfrm>
          <a:prstGeom prst="rect">
            <a:avLst/>
          </a:prstGeom>
        </p:spPr>
        <p:txBody>
          <a:bodyPr wrap="square">
            <a:spAutoFit/>
          </a:bodyPr>
          <a:lstStyle/>
          <a:p>
            <a:r>
              <a:rPr lang="en-US" b="1" dirty="0">
                <a:hlinkClick r:id="rId3"/>
              </a:rPr>
              <a:t>https://www.ranker.com/list/most-influential-athletes-of-all-time/ranker-sports</a:t>
            </a:r>
            <a:r>
              <a:rPr lang="en-US" b="1" dirty="0"/>
              <a:t> </a:t>
            </a:r>
          </a:p>
        </p:txBody>
      </p:sp>
      <p:sp>
        <p:nvSpPr>
          <p:cNvPr id="9" name="Rectangle 8">
            <a:extLst>
              <a:ext uri="{FF2B5EF4-FFF2-40B4-BE49-F238E27FC236}">
                <a16:creationId xmlns:a16="http://schemas.microsoft.com/office/drawing/2014/main" id="{F85A1310-462D-4127-B506-EDA666E8109B}"/>
              </a:ext>
            </a:extLst>
          </p:cNvPr>
          <p:cNvSpPr/>
          <p:nvPr/>
        </p:nvSpPr>
        <p:spPr>
          <a:xfrm>
            <a:off x="453191" y="5475013"/>
            <a:ext cx="6239978" cy="369332"/>
          </a:xfrm>
          <a:prstGeom prst="rect">
            <a:avLst/>
          </a:prstGeom>
        </p:spPr>
        <p:txBody>
          <a:bodyPr wrap="none">
            <a:spAutoFit/>
          </a:bodyPr>
          <a:lstStyle/>
          <a:p>
            <a:r>
              <a:rPr lang="en-US" b="1" dirty="0">
                <a:hlinkClick r:id="rId4"/>
              </a:rPr>
              <a:t>https://thegruelingtruth.net/top10/20-greatest-athletes-time/</a:t>
            </a:r>
            <a:r>
              <a:rPr lang="en-US" b="1" dirty="0"/>
              <a:t> </a:t>
            </a:r>
          </a:p>
        </p:txBody>
      </p:sp>
      <p:sp>
        <p:nvSpPr>
          <p:cNvPr id="10" name="Rectangle 9">
            <a:extLst>
              <a:ext uri="{FF2B5EF4-FFF2-40B4-BE49-F238E27FC236}">
                <a16:creationId xmlns:a16="http://schemas.microsoft.com/office/drawing/2014/main" id="{D53BCAC7-1AAE-4112-AA55-CDBC98C7DB7C}"/>
              </a:ext>
            </a:extLst>
          </p:cNvPr>
          <p:cNvSpPr/>
          <p:nvPr/>
        </p:nvSpPr>
        <p:spPr>
          <a:xfrm>
            <a:off x="453191" y="5013391"/>
            <a:ext cx="8570493" cy="369332"/>
          </a:xfrm>
          <a:prstGeom prst="rect">
            <a:avLst/>
          </a:prstGeom>
        </p:spPr>
        <p:txBody>
          <a:bodyPr wrap="square">
            <a:spAutoFit/>
          </a:bodyPr>
          <a:lstStyle/>
          <a:p>
            <a:r>
              <a:rPr lang="en-US" b="1" dirty="0">
                <a:hlinkClick r:id="rId5"/>
              </a:rPr>
              <a:t>https://bleacherreport.com/articles/130288-the-25-greatest-athletes-of-all-time</a:t>
            </a:r>
            <a:r>
              <a:rPr lang="en-US" b="1" dirty="0"/>
              <a:t> </a:t>
            </a:r>
          </a:p>
        </p:txBody>
      </p:sp>
      <p:sp>
        <p:nvSpPr>
          <p:cNvPr id="3" name="TextBox 2">
            <a:extLst>
              <a:ext uri="{FF2B5EF4-FFF2-40B4-BE49-F238E27FC236}">
                <a16:creationId xmlns:a16="http://schemas.microsoft.com/office/drawing/2014/main" id="{8C0A3359-2167-44BE-B1D5-CAE1181B4685}"/>
              </a:ext>
            </a:extLst>
          </p:cNvPr>
          <p:cNvSpPr txBox="1"/>
          <p:nvPr/>
        </p:nvSpPr>
        <p:spPr>
          <a:xfrm>
            <a:off x="325167" y="4180705"/>
            <a:ext cx="10635284" cy="400110"/>
          </a:xfrm>
          <a:prstGeom prst="rect">
            <a:avLst/>
          </a:prstGeom>
          <a:noFill/>
        </p:spPr>
        <p:txBody>
          <a:bodyPr wrap="none" rtlCol="0">
            <a:spAutoFit/>
          </a:bodyPr>
          <a:lstStyle/>
          <a:p>
            <a:r>
              <a:rPr lang="en-US" sz="2000" b="1" dirty="0"/>
              <a:t>Selection of athletes was based </a:t>
            </a:r>
            <a:r>
              <a:rPr lang="en-US" sz="2000" b="1"/>
              <a:t>primarily on </a:t>
            </a:r>
            <a:r>
              <a:rPr lang="en-US" sz="2000" b="1" dirty="0"/>
              <a:t>a consensus of web sites including those listed below. </a:t>
            </a:r>
          </a:p>
        </p:txBody>
      </p:sp>
      <p:pic>
        <p:nvPicPr>
          <p:cNvPr id="6" name="Picture 5">
            <a:extLst>
              <a:ext uri="{FF2B5EF4-FFF2-40B4-BE49-F238E27FC236}">
                <a16:creationId xmlns:a16="http://schemas.microsoft.com/office/drawing/2014/main" id="{B135CE08-3353-4B8D-8708-0E96E14CB608}"/>
              </a:ext>
            </a:extLst>
          </p:cNvPr>
          <p:cNvPicPr>
            <a:picLocks noChangeAspect="1"/>
          </p:cNvPicPr>
          <p:nvPr/>
        </p:nvPicPr>
        <p:blipFill rotWithShape="1">
          <a:blip r:embed="rId6"/>
          <a:srcRect b="6409"/>
          <a:stretch/>
        </p:blipFill>
        <p:spPr>
          <a:xfrm>
            <a:off x="453191" y="474451"/>
            <a:ext cx="4848589" cy="3183245"/>
          </a:xfrm>
          <a:prstGeom prst="rect">
            <a:avLst/>
          </a:prstGeom>
        </p:spPr>
      </p:pic>
      <p:sp>
        <p:nvSpPr>
          <p:cNvPr id="2" name="Rectangle 1">
            <a:extLst>
              <a:ext uri="{FF2B5EF4-FFF2-40B4-BE49-F238E27FC236}">
                <a16:creationId xmlns:a16="http://schemas.microsoft.com/office/drawing/2014/main" id="{C54FB0AE-256E-4214-BE1B-E74F6DE8A5E3}"/>
              </a:ext>
            </a:extLst>
          </p:cNvPr>
          <p:cNvSpPr/>
          <p:nvPr/>
        </p:nvSpPr>
        <p:spPr>
          <a:xfrm>
            <a:off x="5642809" y="878974"/>
            <a:ext cx="5763128" cy="2246769"/>
          </a:xfrm>
          <a:prstGeom prst="rect">
            <a:avLst/>
          </a:prstGeom>
        </p:spPr>
        <p:txBody>
          <a:bodyPr wrap="square">
            <a:spAutoFit/>
          </a:bodyPr>
          <a:lstStyle/>
          <a:p>
            <a:r>
              <a:rPr lang="en-US" sz="2000" b="1" dirty="0"/>
              <a:t>If you have suggestions or comments, please send an e-mail to </a:t>
            </a:r>
            <a:r>
              <a:rPr lang="en-US" sz="2000" b="1" dirty="0">
                <a:hlinkClick r:id="rId7"/>
              </a:rPr>
              <a:t>murovs@yosemite.edu</a:t>
            </a:r>
            <a:r>
              <a:rPr lang="en-US" sz="2000" b="1" dirty="0"/>
              <a:t> .  For a similar PowerPoint presentation on the most prominent athletes of the 21</a:t>
            </a:r>
            <a:r>
              <a:rPr lang="en-US" sz="2000" b="1" baseline="30000" dirty="0"/>
              <a:t>st</a:t>
            </a:r>
            <a:r>
              <a:rPr lang="en-US" sz="2000" b="1" dirty="0"/>
              <a:t> century, please visit:</a:t>
            </a:r>
          </a:p>
          <a:p>
            <a:r>
              <a:rPr lang="en-US" sz="2000" b="1" dirty="0">
                <a:hlinkClick r:id="rId8"/>
              </a:rPr>
              <a:t>http://murov.info/athletes21stcent.pptx</a:t>
            </a:r>
            <a:r>
              <a:rPr lang="en-US" sz="2000" b="1" dirty="0"/>
              <a:t> </a:t>
            </a:r>
          </a:p>
          <a:p>
            <a:r>
              <a:rPr lang="en-US" sz="2000" b="1" dirty="0"/>
              <a:t>For many other PowerPoint exercises, please visit:  </a:t>
            </a:r>
            <a:r>
              <a:rPr lang="en-US" sz="2000" b="1" dirty="0">
                <a:hlinkClick r:id="rId9"/>
              </a:rPr>
              <a:t>http://murov.info/PPTPreshows.htm</a:t>
            </a:r>
            <a:r>
              <a:rPr lang="en-US" sz="2000" b="1" dirty="0"/>
              <a:t>  </a:t>
            </a:r>
          </a:p>
        </p:txBody>
      </p:sp>
    </p:spTree>
    <p:extLst>
      <p:ext uri="{BB962C8B-B14F-4D97-AF65-F5344CB8AC3E}">
        <p14:creationId xmlns:p14="http://schemas.microsoft.com/office/powerpoint/2010/main" val="2212785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3000">
        <p15:prstTrans prst="fracture"/>
      </p:transition>
    </mc:Choice>
    <mc:Fallback xmlns="">
      <p:transition spd="slow" advTm="2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BF830-4D24-4168-AEBC-715823639509}"/>
              </a:ext>
            </a:extLst>
          </p:cNvPr>
          <p:cNvPicPr>
            <a:picLocks noChangeAspect="1"/>
          </p:cNvPicPr>
          <p:nvPr/>
        </p:nvPicPr>
        <p:blipFill rotWithShape="1">
          <a:blip r:embed="rId2"/>
          <a:srcRect l="14604" r="19057"/>
          <a:stretch/>
        </p:blipFill>
        <p:spPr>
          <a:xfrm>
            <a:off x="8432801" y="483053"/>
            <a:ext cx="3303132" cy="3881429"/>
          </a:xfrm>
          <a:prstGeom prst="rect">
            <a:avLst/>
          </a:prstGeom>
        </p:spPr>
      </p:pic>
      <p:pic>
        <p:nvPicPr>
          <p:cNvPr id="4" name="Picture 3">
            <a:extLst>
              <a:ext uri="{FF2B5EF4-FFF2-40B4-BE49-F238E27FC236}">
                <a16:creationId xmlns:a16="http://schemas.microsoft.com/office/drawing/2014/main" id="{C04078DB-724D-4205-9019-910AF00F2929}"/>
              </a:ext>
            </a:extLst>
          </p:cNvPr>
          <p:cNvPicPr>
            <a:picLocks noChangeAspect="1"/>
          </p:cNvPicPr>
          <p:nvPr/>
        </p:nvPicPr>
        <p:blipFill rotWithShape="1">
          <a:blip r:embed="rId3"/>
          <a:srcRect t="6733" b="8629"/>
          <a:stretch/>
        </p:blipFill>
        <p:spPr>
          <a:xfrm>
            <a:off x="456067" y="483052"/>
            <a:ext cx="4856162" cy="6134573"/>
          </a:xfrm>
          <a:prstGeom prst="rect">
            <a:avLst/>
          </a:prstGeom>
        </p:spPr>
      </p:pic>
      <p:sp>
        <p:nvSpPr>
          <p:cNvPr id="5" name="Rectangle 4">
            <a:extLst>
              <a:ext uri="{FF2B5EF4-FFF2-40B4-BE49-F238E27FC236}">
                <a16:creationId xmlns:a16="http://schemas.microsoft.com/office/drawing/2014/main" id="{372D45FD-990F-4838-AC00-AE6CFE1D0494}"/>
              </a:ext>
            </a:extLst>
          </p:cNvPr>
          <p:cNvSpPr/>
          <p:nvPr/>
        </p:nvSpPr>
        <p:spPr>
          <a:xfrm>
            <a:off x="5448983" y="443862"/>
            <a:ext cx="2983818" cy="2308324"/>
          </a:xfrm>
          <a:prstGeom prst="rect">
            <a:avLst/>
          </a:prstGeom>
        </p:spPr>
        <p:txBody>
          <a:bodyPr wrap="square">
            <a:spAutoFit/>
          </a:bodyPr>
          <a:lstStyle/>
          <a:p>
            <a:r>
              <a:rPr lang="en-US" sz="2400" b="1" dirty="0"/>
              <a:t>Often considered the best player in the world and widely regarded as one of the greatest players of all time of ….</a:t>
            </a:r>
          </a:p>
        </p:txBody>
      </p:sp>
      <p:sp>
        <p:nvSpPr>
          <p:cNvPr id="6" name="Rectangle 5">
            <a:extLst>
              <a:ext uri="{FF2B5EF4-FFF2-40B4-BE49-F238E27FC236}">
                <a16:creationId xmlns:a16="http://schemas.microsoft.com/office/drawing/2014/main" id="{00E4A455-41E9-4681-9388-45B222B15D87}"/>
              </a:ext>
            </a:extLst>
          </p:cNvPr>
          <p:cNvSpPr/>
          <p:nvPr/>
        </p:nvSpPr>
        <p:spPr>
          <a:xfrm>
            <a:off x="5289326" y="2791377"/>
            <a:ext cx="3303132" cy="2308324"/>
          </a:xfrm>
          <a:prstGeom prst="rect">
            <a:avLst/>
          </a:prstGeom>
        </p:spPr>
        <p:txBody>
          <a:bodyPr wrap="square">
            <a:spAutoFit/>
          </a:bodyPr>
          <a:lstStyle/>
          <a:p>
            <a:r>
              <a:rPr lang="en-US" sz="2400" b="1" dirty="0">
                <a:solidFill>
                  <a:srgbClr val="002060"/>
                </a:solidFill>
              </a:rPr>
              <a:t>A Portuguese professional footballer who has played for Manchester United, Real Madrid and Portugal.</a:t>
            </a:r>
          </a:p>
        </p:txBody>
      </p:sp>
      <p:sp>
        <p:nvSpPr>
          <p:cNvPr id="7" name="Rectangle 6">
            <a:extLst>
              <a:ext uri="{FF2B5EF4-FFF2-40B4-BE49-F238E27FC236}">
                <a16:creationId xmlns:a16="http://schemas.microsoft.com/office/drawing/2014/main" id="{1435DF49-F960-4E40-A604-CE9092A7E99E}"/>
              </a:ext>
            </a:extLst>
          </p:cNvPr>
          <p:cNvSpPr/>
          <p:nvPr/>
        </p:nvSpPr>
        <p:spPr>
          <a:xfrm>
            <a:off x="7863681" y="4364482"/>
            <a:ext cx="4093030" cy="2308324"/>
          </a:xfrm>
          <a:prstGeom prst="rect">
            <a:avLst/>
          </a:prstGeom>
        </p:spPr>
        <p:txBody>
          <a:bodyPr wrap="square">
            <a:spAutoFit/>
          </a:bodyPr>
          <a:lstStyle/>
          <a:p>
            <a:r>
              <a:rPr lang="en-US" sz="2400" b="1" dirty="0"/>
              <a:t>His sustained performance has enabled him to break numerous records for goal scoring and has been named FIFA player of the year (</a:t>
            </a:r>
            <a:r>
              <a:rPr lang="en-US" sz="2400" b="1" dirty="0" err="1"/>
              <a:t>Ballon</a:t>
            </a:r>
            <a:r>
              <a:rPr lang="en-US" sz="2400" b="1" dirty="0"/>
              <a:t> d’Or) five times.</a:t>
            </a:r>
          </a:p>
        </p:txBody>
      </p:sp>
      <p:sp>
        <p:nvSpPr>
          <p:cNvPr id="8" name="TextBox 7">
            <a:extLst>
              <a:ext uri="{FF2B5EF4-FFF2-40B4-BE49-F238E27FC236}">
                <a16:creationId xmlns:a16="http://schemas.microsoft.com/office/drawing/2014/main" id="{9184B39F-9E6F-4B22-947F-B12C91033E7B}"/>
              </a:ext>
            </a:extLst>
          </p:cNvPr>
          <p:cNvSpPr txBox="1"/>
          <p:nvPr/>
        </p:nvSpPr>
        <p:spPr>
          <a:xfrm>
            <a:off x="7153619" y="2274528"/>
            <a:ext cx="1048877" cy="461665"/>
          </a:xfrm>
          <a:prstGeom prst="rect">
            <a:avLst/>
          </a:prstGeom>
          <a:noFill/>
        </p:spPr>
        <p:txBody>
          <a:bodyPr wrap="none" rtlCol="0">
            <a:spAutoFit/>
          </a:bodyPr>
          <a:lstStyle/>
          <a:p>
            <a:r>
              <a:rPr lang="en-US" sz="2400" b="1" dirty="0">
                <a:solidFill>
                  <a:srgbClr val="FF0000"/>
                </a:solidFill>
              </a:rPr>
              <a:t>soccer.</a:t>
            </a:r>
          </a:p>
        </p:txBody>
      </p:sp>
      <p:sp>
        <p:nvSpPr>
          <p:cNvPr id="9" name="TextBox 8">
            <a:extLst>
              <a:ext uri="{FF2B5EF4-FFF2-40B4-BE49-F238E27FC236}">
                <a16:creationId xmlns:a16="http://schemas.microsoft.com/office/drawing/2014/main" id="{7FC79303-8B9D-4625-89E0-F3D8B058E4CE}"/>
              </a:ext>
            </a:extLst>
          </p:cNvPr>
          <p:cNvSpPr txBox="1"/>
          <p:nvPr/>
        </p:nvSpPr>
        <p:spPr>
          <a:xfrm>
            <a:off x="3011187" y="5251581"/>
            <a:ext cx="2349361" cy="1323439"/>
          </a:xfrm>
          <a:prstGeom prst="rect">
            <a:avLst/>
          </a:prstGeom>
          <a:noFill/>
        </p:spPr>
        <p:txBody>
          <a:bodyPr wrap="none" rtlCol="0">
            <a:spAutoFit/>
          </a:bodyPr>
          <a:lstStyle/>
          <a:p>
            <a:r>
              <a:rPr lang="en-US" sz="4000" b="1" dirty="0" err="1"/>
              <a:t>Christiano</a:t>
            </a:r>
            <a:endParaRPr lang="en-US" sz="4000" b="1" dirty="0"/>
          </a:p>
          <a:p>
            <a:r>
              <a:rPr lang="en-US" sz="4000" b="1" dirty="0"/>
              <a:t>Ronaldo</a:t>
            </a:r>
          </a:p>
        </p:txBody>
      </p:sp>
    </p:spTree>
    <p:extLst>
      <p:ext uri="{BB962C8B-B14F-4D97-AF65-F5344CB8AC3E}">
        <p14:creationId xmlns:p14="http://schemas.microsoft.com/office/powerpoint/2010/main" val="3189014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5000">
        <p15:prstTrans prst="fractur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3500"/>
                            </p:stCondLst>
                            <p:childTnLst>
                              <p:par>
                                <p:cTn id="9" presetID="26" presetClass="entr" presetSubtype="0" fill="hold" grpId="0" nodeType="afterEffect">
                                  <p:stCondLst>
                                    <p:cond delay="300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290">
                                          <p:stCondLst>
                                            <p:cond delay="0"/>
                                          </p:stCondLst>
                                        </p:cTn>
                                        <p:tgtEl>
                                          <p:spTgt spid="8"/>
                                        </p:tgtEl>
                                      </p:cBhvr>
                                    </p:animEffect>
                                    <p:anim calcmode="lin" valueType="num">
                                      <p:cBhvr>
                                        <p:cTn id="1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7" dur="13">
                                          <p:stCondLst>
                                            <p:cond delay="325"/>
                                          </p:stCondLst>
                                        </p:cTn>
                                        <p:tgtEl>
                                          <p:spTgt spid="8"/>
                                        </p:tgtEl>
                                      </p:cBhvr>
                                      <p:to x="100000" y="60000"/>
                                    </p:animScale>
                                    <p:animScale>
                                      <p:cBhvr>
                                        <p:cTn id="18" dur="83" decel="50000">
                                          <p:stCondLst>
                                            <p:cond delay="338"/>
                                          </p:stCondLst>
                                        </p:cTn>
                                        <p:tgtEl>
                                          <p:spTgt spid="8"/>
                                        </p:tgtEl>
                                      </p:cBhvr>
                                      <p:to x="100000" y="100000"/>
                                    </p:animScale>
                                    <p:animScale>
                                      <p:cBhvr>
                                        <p:cTn id="19" dur="13">
                                          <p:stCondLst>
                                            <p:cond delay="656"/>
                                          </p:stCondLst>
                                        </p:cTn>
                                        <p:tgtEl>
                                          <p:spTgt spid="8"/>
                                        </p:tgtEl>
                                      </p:cBhvr>
                                      <p:to x="100000" y="80000"/>
                                    </p:animScale>
                                    <p:animScale>
                                      <p:cBhvr>
                                        <p:cTn id="20" dur="83" decel="50000">
                                          <p:stCondLst>
                                            <p:cond delay="669"/>
                                          </p:stCondLst>
                                        </p:cTn>
                                        <p:tgtEl>
                                          <p:spTgt spid="8"/>
                                        </p:tgtEl>
                                      </p:cBhvr>
                                      <p:to x="100000" y="100000"/>
                                    </p:animScale>
                                    <p:animScale>
                                      <p:cBhvr>
                                        <p:cTn id="21" dur="13">
                                          <p:stCondLst>
                                            <p:cond delay="821"/>
                                          </p:stCondLst>
                                        </p:cTn>
                                        <p:tgtEl>
                                          <p:spTgt spid="8"/>
                                        </p:tgtEl>
                                      </p:cBhvr>
                                      <p:to x="100000" y="90000"/>
                                    </p:animScale>
                                    <p:animScale>
                                      <p:cBhvr>
                                        <p:cTn id="22" dur="83" decel="50000">
                                          <p:stCondLst>
                                            <p:cond delay="834"/>
                                          </p:stCondLst>
                                        </p:cTn>
                                        <p:tgtEl>
                                          <p:spTgt spid="8"/>
                                        </p:tgtEl>
                                      </p:cBhvr>
                                      <p:to x="100000" y="100000"/>
                                    </p:animScale>
                                    <p:animScale>
                                      <p:cBhvr>
                                        <p:cTn id="23" dur="13">
                                          <p:stCondLst>
                                            <p:cond delay="904"/>
                                          </p:stCondLst>
                                        </p:cTn>
                                        <p:tgtEl>
                                          <p:spTgt spid="8"/>
                                        </p:tgtEl>
                                      </p:cBhvr>
                                      <p:to x="100000" y="95000"/>
                                    </p:animScale>
                                    <p:animScale>
                                      <p:cBhvr>
                                        <p:cTn id="24" dur="83" decel="50000">
                                          <p:stCondLst>
                                            <p:cond delay="917"/>
                                          </p:stCondLst>
                                        </p:cTn>
                                        <p:tgtEl>
                                          <p:spTgt spid="8"/>
                                        </p:tgtEl>
                                      </p:cBhvr>
                                      <p:to x="100000" y="100000"/>
                                    </p:animScale>
                                  </p:childTnLst>
                                </p:cTn>
                              </p:par>
                            </p:childTnLst>
                          </p:cTn>
                        </p:par>
                        <p:par>
                          <p:cTn id="25" fill="hold">
                            <p:stCondLst>
                              <p:cond delay="7500"/>
                            </p:stCondLst>
                            <p:childTnLst>
                              <p:par>
                                <p:cTn id="26" presetID="45" presetClass="entr" presetSubtype="0" fill="hold" grpId="0" nodeType="afterEffect">
                                  <p:stCondLst>
                                    <p:cond delay="3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ppt_w</p:attrName>
                                        </p:attrNameLst>
                                      </p:cBhvr>
                                      <p:tavLst>
                                        <p:tav tm="0" fmla="#ppt_w*sin(2.5*pi*$)">
                                          <p:val>
                                            <p:fltVal val="0"/>
                                          </p:val>
                                        </p:tav>
                                        <p:tav tm="100000">
                                          <p:val>
                                            <p:fltVal val="1"/>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childTnLst>
                                </p:cTn>
                              </p:par>
                            </p:childTnLst>
                          </p:cTn>
                        </p:par>
                        <p:par>
                          <p:cTn id="31" fill="hold">
                            <p:stCondLst>
                              <p:cond delay="12000"/>
                            </p:stCondLst>
                            <p:childTnLst>
                              <p:par>
                                <p:cTn id="32" presetID="3" presetClass="entr" presetSubtype="10" fill="hold" nodeType="afterEffect">
                                  <p:stCondLst>
                                    <p:cond delay="300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1000"/>
                                        <p:tgtEl>
                                          <p:spTgt spid="4"/>
                                        </p:tgtEl>
                                      </p:cBhvr>
                                    </p:animEffect>
                                  </p:childTnLst>
                                </p:cTn>
                              </p:par>
                            </p:childTnLst>
                          </p:cTn>
                        </p:par>
                        <p:par>
                          <p:cTn id="35" fill="hold">
                            <p:stCondLst>
                              <p:cond delay="16000"/>
                            </p:stCondLst>
                            <p:childTnLst>
                              <p:par>
                                <p:cTn id="36" presetID="21" presetClass="entr" presetSubtype="1" fill="hold" grpId="0" nodeType="afterEffect">
                                  <p:stCondLst>
                                    <p:cond delay="3500"/>
                                  </p:stCondLst>
                                  <p:iterate type="wd">
                                    <p:tmPct val="10000"/>
                                  </p:iterate>
                                  <p:childTnLst>
                                    <p:set>
                                      <p:cBhvr>
                                        <p:cTn id="37" dur="1" fill="hold">
                                          <p:stCondLst>
                                            <p:cond delay="0"/>
                                          </p:stCondLst>
                                        </p:cTn>
                                        <p:tgtEl>
                                          <p:spTgt spid="7"/>
                                        </p:tgtEl>
                                        <p:attrNameLst>
                                          <p:attrName>style.visibility</p:attrName>
                                        </p:attrNameLst>
                                      </p:cBhvr>
                                      <p:to>
                                        <p:strVal val="visible"/>
                                      </p:to>
                                    </p:set>
                                    <p:animEffect transition="in" filter="wheel(1)">
                                      <p:cBhvr>
                                        <p:cTn id="38" dur="1000"/>
                                        <p:tgtEl>
                                          <p:spTgt spid="7"/>
                                        </p:tgtEl>
                                      </p:cBhvr>
                                    </p:animEffect>
                                  </p:childTnLst>
                                </p:cTn>
                              </p:par>
                            </p:childTnLst>
                          </p:cTn>
                        </p:par>
                        <p:par>
                          <p:cTn id="39" fill="hold">
                            <p:stCondLst>
                              <p:cond delay="23300"/>
                            </p:stCondLst>
                            <p:childTnLst>
                              <p:par>
                                <p:cTn id="40" presetID="2" presetClass="entr" presetSubtype="3" fill="hold" grpId="0" nodeType="afterEffect">
                                  <p:stCondLst>
                                    <p:cond delay="3500"/>
                                  </p:stCondLst>
                                  <p:iterate type="wd">
                                    <p:tmPct val="2000"/>
                                  </p:iterate>
                                  <p:childTnLst>
                                    <p:set>
                                      <p:cBhvr>
                                        <p:cTn id="41" dur="1" fill="hold">
                                          <p:stCondLst>
                                            <p:cond delay="0"/>
                                          </p:stCondLst>
                                        </p:cTn>
                                        <p:tgtEl>
                                          <p:spTgt spid="9"/>
                                        </p:tgtEl>
                                        <p:attrNameLst>
                                          <p:attrName>style.visibility</p:attrName>
                                        </p:attrNameLst>
                                      </p:cBhvr>
                                      <p:to>
                                        <p:strVal val="visible"/>
                                      </p:to>
                                    </p:set>
                                    <p:anim calcmode="lin" valueType="num">
                                      <p:cBhvr additive="base">
                                        <p:cTn id="42" dur="1000" fill="hold"/>
                                        <p:tgtEl>
                                          <p:spTgt spid="9"/>
                                        </p:tgtEl>
                                        <p:attrNameLst>
                                          <p:attrName>ppt_x</p:attrName>
                                        </p:attrNameLst>
                                      </p:cBhvr>
                                      <p:tavLst>
                                        <p:tav tm="0">
                                          <p:val>
                                            <p:strVal val="1+#ppt_w/2"/>
                                          </p:val>
                                        </p:tav>
                                        <p:tav tm="100000">
                                          <p:val>
                                            <p:strVal val="#ppt_x"/>
                                          </p:val>
                                        </p:tav>
                                      </p:tavLst>
                                    </p:anim>
                                    <p:anim calcmode="lin" valueType="num">
                                      <p:cBhvr additive="base">
                                        <p:cTn id="43"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D21CC-9A89-4E3C-8F43-3A3DC9C16209}"/>
              </a:ext>
            </a:extLst>
          </p:cNvPr>
          <p:cNvSpPr/>
          <p:nvPr/>
        </p:nvSpPr>
        <p:spPr>
          <a:xfrm>
            <a:off x="4571224" y="5747091"/>
            <a:ext cx="2756332" cy="646331"/>
          </a:xfrm>
          <a:prstGeom prst="rect">
            <a:avLst/>
          </a:prstGeom>
        </p:spPr>
        <p:txBody>
          <a:bodyPr wrap="none">
            <a:spAutoFit/>
          </a:bodyPr>
          <a:lstStyle/>
          <a:p>
            <a:r>
              <a:rPr lang="en-US" sz="3600" b="1" dirty="0"/>
              <a:t>Cheryl Miller </a:t>
            </a:r>
          </a:p>
        </p:txBody>
      </p:sp>
      <p:pic>
        <p:nvPicPr>
          <p:cNvPr id="3" name="Picture 2">
            <a:extLst>
              <a:ext uri="{FF2B5EF4-FFF2-40B4-BE49-F238E27FC236}">
                <a16:creationId xmlns:a16="http://schemas.microsoft.com/office/drawing/2014/main" id="{1AFD371C-6ABA-449E-8E19-5E88935166F2}"/>
              </a:ext>
            </a:extLst>
          </p:cNvPr>
          <p:cNvPicPr>
            <a:picLocks noChangeAspect="1"/>
          </p:cNvPicPr>
          <p:nvPr/>
        </p:nvPicPr>
        <p:blipFill>
          <a:blip r:embed="rId2"/>
          <a:stretch>
            <a:fillRect/>
          </a:stretch>
        </p:blipFill>
        <p:spPr>
          <a:xfrm>
            <a:off x="416525" y="386833"/>
            <a:ext cx="3180665" cy="3180665"/>
          </a:xfrm>
          <a:prstGeom prst="rect">
            <a:avLst/>
          </a:prstGeom>
        </p:spPr>
      </p:pic>
      <p:pic>
        <p:nvPicPr>
          <p:cNvPr id="4" name="Picture 3">
            <a:extLst>
              <a:ext uri="{FF2B5EF4-FFF2-40B4-BE49-F238E27FC236}">
                <a16:creationId xmlns:a16="http://schemas.microsoft.com/office/drawing/2014/main" id="{DDAC1733-A918-4381-AC6A-DCC9E3829718}"/>
              </a:ext>
            </a:extLst>
          </p:cNvPr>
          <p:cNvPicPr>
            <a:picLocks noChangeAspect="1"/>
          </p:cNvPicPr>
          <p:nvPr/>
        </p:nvPicPr>
        <p:blipFill rotWithShape="1">
          <a:blip r:embed="rId3"/>
          <a:srcRect l="20771" r="8238" b="21261"/>
          <a:stretch/>
        </p:blipFill>
        <p:spPr>
          <a:xfrm>
            <a:off x="7327556" y="386833"/>
            <a:ext cx="4621426" cy="3417197"/>
          </a:xfrm>
          <a:prstGeom prst="rect">
            <a:avLst/>
          </a:prstGeom>
        </p:spPr>
      </p:pic>
      <p:sp>
        <p:nvSpPr>
          <p:cNvPr id="5" name="Rectangle 4">
            <a:extLst>
              <a:ext uri="{FF2B5EF4-FFF2-40B4-BE49-F238E27FC236}">
                <a16:creationId xmlns:a16="http://schemas.microsoft.com/office/drawing/2014/main" id="{9CC5C249-633F-4D87-B3D9-A89109C3BA0B}"/>
              </a:ext>
            </a:extLst>
          </p:cNvPr>
          <p:cNvSpPr/>
          <p:nvPr/>
        </p:nvSpPr>
        <p:spPr>
          <a:xfrm>
            <a:off x="7327556" y="3936830"/>
            <a:ext cx="4864444" cy="1569660"/>
          </a:xfrm>
          <a:prstGeom prst="rect">
            <a:avLst/>
          </a:prstGeom>
        </p:spPr>
        <p:txBody>
          <a:bodyPr wrap="square">
            <a:spAutoFit/>
          </a:bodyPr>
          <a:lstStyle/>
          <a:p>
            <a:r>
              <a:rPr lang="en-US" sz="2400" b="1" dirty="0">
                <a:solidFill>
                  <a:srgbClr val="7030A0"/>
                </a:solidFill>
              </a:rPr>
              <a:t>The first woman to dunk in organized play and one of the greatest players in the history of women's basketball.</a:t>
            </a:r>
          </a:p>
        </p:txBody>
      </p:sp>
      <p:sp>
        <p:nvSpPr>
          <p:cNvPr id="6" name="Rectangle 5">
            <a:extLst>
              <a:ext uri="{FF2B5EF4-FFF2-40B4-BE49-F238E27FC236}">
                <a16:creationId xmlns:a16="http://schemas.microsoft.com/office/drawing/2014/main" id="{65BAFB79-35F1-4A18-96E6-0702BFD4C4A5}"/>
              </a:ext>
            </a:extLst>
          </p:cNvPr>
          <p:cNvSpPr/>
          <p:nvPr/>
        </p:nvSpPr>
        <p:spPr>
          <a:xfrm>
            <a:off x="416525" y="3567498"/>
            <a:ext cx="3628056" cy="2677656"/>
          </a:xfrm>
          <a:prstGeom prst="rect">
            <a:avLst/>
          </a:prstGeom>
        </p:spPr>
        <p:txBody>
          <a:bodyPr wrap="square">
            <a:spAutoFit/>
          </a:bodyPr>
          <a:lstStyle/>
          <a:p>
            <a:r>
              <a:rPr lang="en-US" sz="2400" b="1" dirty="0">
                <a:solidFill>
                  <a:srgbClr val="FF0000"/>
                </a:solidFill>
              </a:rPr>
              <a:t>She was a four-time college All-American and three-time national Player of the Year, along with being a member of the 1984 gold medal-winning Olympic team.</a:t>
            </a:r>
          </a:p>
        </p:txBody>
      </p:sp>
      <p:sp>
        <p:nvSpPr>
          <p:cNvPr id="7" name="Rectangle 6">
            <a:extLst>
              <a:ext uri="{FF2B5EF4-FFF2-40B4-BE49-F238E27FC236}">
                <a16:creationId xmlns:a16="http://schemas.microsoft.com/office/drawing/2014/main" id="{ACF09921-344C-4020-B20C-4806002E1942}"/>
              </a:ext>
            </a:extLst>
          </p:cNvPr>
          <p:cNvSpPr/>
          <p:nvPr/>
        </p:nvSpPr>
        <p:spPr>
          <a:xfrm>
            <a:off x="3699500" y="269343"/>
            <a:ext cx="3628056" cy="1938992"/>
          </a:xfrm>
          <a:prstGeom prst="rect">
            <a:avLst/>
          </a:prstGeom>
        </p:spPr>
        <p:txBody>
          <a:bodyPr wrap="square">
            <a:spAutoFit/>
          </a:bodyPr>
          <a:lstStyle/>
          <a:p>
            <a:r>
              <a:rPr lang="en-US" dirty="0"/>
              <a:t> </a:t>
            </a:r>
            <a:r>
              <a:rPr lang="en-US" sz="2400" b="1" dirty="0"/>
              <a:t>The women's basketball coach at Cal State LA and a former college basketball player and sportscaster for TNT.</a:t>
            </a:r>
          </a:p>
        </p:txBody>
      </p:sp>
    </p:spTree>
    <p:extLst>
      <p:ext uri="{BB962C8B-B14F-4D97-AF65-F5344CB8AC3E}">
        <p14:creationId xmlns:p14="http://schemas.microsoft.com/office/powerpoint/2010/main" val="2190653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4000">
        <p15:prstTrans prst="crush"/>
      </p:transition>
    </mc:Choice>
    <mc:Fallback xmlns="">
      <p:transition spd="slow"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par>
                          <p:cTn id="8" fill="hold">
                            <p:stCondLst>
                              <p:cond delay="3000"/>
                            </p:stCondLst>
                            <p:childTnLst>
                              <p:par>
                                <p:cTn id="9" presetID="26"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90">
                                          <p:stCondLst>
                                            <p:cond delay="0"/>
                                          </p:stCondLst>
                                        </p:cTn>
                                        <p:tgtEl>
                                          <p:spTgt spid="6"/>
                                        </p:tgtEl>
                                      </p:cBhvr>
                                    </p:animEffect>
                                    <p:anim calcmode="lin" valueType="num">
                                      <p:cBhvr>
                                        <p:cTn id="1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7" dur="13">
                                          <p:stCondLst>
                                            <p:cond delay="325"/>
                                          </p:stCondLst>
                                        </p:cTn>
                                        <p:tgtEl>
                                          <p:spTgt spid="6"/>
                                        </p:tgtEl>
                                      </p:cBhvr>
                                      <p:to x="100000" y="60000"/>
                                    </p:animScale>
                                    <p:animScale>
                                      <p:cBhvr>
                                        <p:cTn id="18" dur="83" decel="50000">
                                          <p:stCondLst>
                                            <p:cond delay="338"/>
                                          </p:stCondLst>
                                        </p:cTn>
                                        <p:tgtEl>
                                          <p:spTgt spid="6"/>
                                        </p:tgtEl>
                                      </p:cBhvr>
                                      <p:to x="100000" y="100000"/>
                                    </p:animScale>
                                    <p:animScale>
                                      <p:cBhvr>
                                        <p:cTn id="19" dur="13">
                                          <p:stCondLst>
                                            <p:cond delay="656"/>
                                          </p:stCondLst>
                                        </p:cTn>
                                        <p:tgtEl>
                                          <p:spTgt spid="6"/>
                                        </p:tgtEl>
                                      </p:cBhvr>
                                      <p:to x="100000" y="80000"/>
                                    </p:animScale>
                                    <p:animScale>
                                      <p:cBhvr>
                                        <p:cTn id="20" dur="83" decel="50000">
                                          <p:stCondLst>
                                            <p:cond delay="669"/>
                                          </p:stCondLst>
                                        </p:cTn>
                                        <p:tgtEl>
                                          <p:spTgt spid="6"/>
                                        </p:tgtEl>
                                      </p:cBhvr>
                                      <p:to x="100000" y="100000"/>
                                    </p:animScale>
                                    <p:animScale>
                                      <p:cBhvr>
                                        <p:cTn id="21" dur="13">
                                          <p:stCondLst>
                                            <p:cond delay="821"/>
                                          </p:stCondLst>
                                        </p:cTn>
                                        <p:tgtEl>
                                          <p:spTgt spid="6"/>
                                        </p:tgtEl>
                                      </p:cBhvr>
                                      <p:to x="100000" y="90000"/>
                                    </p:animScale>
                                    <p:animScale>
                                      <p:cBhvr>
                                        <p:cTn id="22" dur="83" decel="50000">
                                          <p:stCondLst>
                                            <p:cond delay="834"/>
                                          </p:stCondLst>
                                        </p:cTn>
                                        <p:tgtEl>
                                          <p:spTgt spid="6"/>
                                        </p:tgtEl>
                                      </p:cBhvr>
                                      <p:to x="100000" y="100000"/>
                                    </p:animScale>
                                    <p:animScale>
                                      <p:cBhvr>
                                        <p:cTn id="23" dur="13">
                                          <p:stCondLst>
                                            <p:cond delay="904"/>
                                          </p:stCondLst>
                                        </p:cTn>
                                        <p:tgtEl>
                                          <p:spTgt spid="6"/>
                                        </p:tgtEl>
                                      </p:cBhvr>
                                      <p:to x="100000" y="95000"/>
                                    </p:animScale>
                                    <p:animScale>
                                      <p:cBhvr>
                                        <p:cTn id="24" dur="83" decel="50000">
                                          <p:stCondLst>
                                            <p:cond delay="917"/>
                                          </p:stCondLst>
                                        </p:cTn>
                                        <p:tgtEl>
                                          <p:spTgt spid="6"/>
                                        </p:tgtEl>
                                      </p:cBhvr>
                                      <p:to x="100000" y="100000"/>
                                    </p:animScale>
                                  </p:childTnLst>
                                </p:cTn>
                              </p:par>
                            </p:childTnLst>
                          </p:cTn>
                        </p:par>
                        <p:par>
                          <p:cTn id="25" fill="hold">
                            <p:stCondLst>
                              <p:cond delay="6000"/>
                            </p:stCondLst>
                            <p:childTnLst>
                              <p:par>
                                <p:cTn id="26" presetID="20" presetClass="entr" presetSubtype="0" fill="hold" nodeType="afterEffect">
                                  <p:stCondLst>
                                    <p:cond delay="4000"/>
                                  </p:stCondLst>
                                  <p:childTnLst>
                                    <p:set>
                                      <p:cBhvr>
                                        <p:cTn id="27" dur="1" fill="hold">
                                          <p:stCondLst>
                                            <p:cond delay="0"/>
                                          </p:stCondLst>
                                        </p:cTn>
                                        <p:tgtEl>
                                          <p:spTgt spid="4"/>
                                        </p:tgtEl>
                                        <p:attrNameLst>
                                          <p:attrName>style.visibility</p:attrName>
                                        </p:attrNameLst>
                                      </p:cBhvr>
                                      <p:to>
                                        <p:strVal val="visible"/>
                                      </p:to>
                                    </p:set>
                                    <p:animEffect transition="in" filter="wedge">
                                      <p:cBhvr>
                                        <p:cTn id="28" dur="2000"/>
                                        <p:tgtEl>
                                          <p:spTgt spid="4"/>
                                        </p:tgtEl>
                                      </p:cBhvr>
                                    </p:animEffect>
                                  </p:childTnLst>
                                </p:cTn>
                              </p:par>
                            </p:childTnLst>
                          </p:cTn>
                        </p:par>
                        <p:par>
                          <p:cTn id="29" fill="hold">
                            <p:stCondLst>
                              <p:cond delay="12000"/>
                            </p:stCondLst>
                            <p:childTnLst>
                              <p:par>
                                <p:cTn id="30" presetID="5" presetClass="entr" presetSubtype="10" fill="hold" grpId="0" nodeType="afterEffect">
                                  <p:stCondLst>
                                    <p:cond delay="200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1000"/>
                                        <p:tgtEl>
                                          <p:spTgt spid="5"/>
                                        </p:tgtEl>
                                      </p:cBhvr>
                                    </p:animEffect>
                                  </p:childTnLst>
                                </p:cTn>
                              </p:par>
                            </p:childTnLst>
                          </p:cTn>
                        </p:par>
                        <p:par>
                          <p:cTn id="33" fill="hold">
                            <p:stCondLst>
                              <p:cond delay="15000"/>
                            </p:stCondLst>
                            <p:childTnLst>
                              <p:par>
                                <p:cTn id="34" presetID="31" presetClass="entr" presetSubtype="0" fill="hold" grpId="0" nodeType="afterEffect">
                                  <p:stCondLst>
                                    <p:cond delay="350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 calcmode="lin" valueType="num">
                                      <p:cBhvr>
                                        <p:cTn id="38" dur="1000" fill="hold"/>
                                        <p:tgtEl>
                                          <p:spTgt spid="2"/>
                                        </p:tgtEl>
                                        <p:attrNameLst>
                                          <p:attrName>style.rotation</p:attrName>
                                        </p:attrNameLst>
                                      </p:cBhvr>
                                      <p:tavLst>
                                        <p:tav tm="0">
                                          <p:val>
                                            <p:fltVal val="90"/>
                                          </p:val>
                                        </p:tav>
                                        <p:tav tm="100000">
                                          <p:val>
                                            <p:fltVal val="0"/>
                                          </p:val>
                                        </p:tav>
                                      </p:tavLst>
                                    </p:anim>
                                    <p:animEffect transition="in" filter="fade">
                                      <p:cBhvr>
                                        <p:cTn id="3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B9D09-9D83-4235-A0D7-816209CFF0AC}"/>
              </a:ext>
            </a:extLst>
          </p:cNvPr>
          <p:cNvSpPr/>
          <p:nvPr/>
        </p:nvSpPr>
        <p:spPr>
          <a:xfrm>
            <a:off x="791134" y="5273319"/>
            <a:ext cx="2859244" cy="707886"/>
          </a:xfrm>
          <a:prstGeom prst="rect">
            <a:avLst/>
          </a:prstGeom>
        </p:spPr>
        <p:txBody>
          <a:bodyPr wrap="none">
            <a:spAutoFit/>
          </a:bodyPr>
          <a:lstStyle/>
          <a:p>
            <a:r>
              <a:rPr lang="en-US" sz="4000" b="1" dirty="0">
                <a:solidFill>
                  <a:srgbClr val="002060"/>
                </a:solidFill>
              </a:rPr>
              <a:t>Jesse Owens</a:t>
            </a:r>
          </a:p>
        </p:txBody>
      </p:sp>
      <p:pic>
        <p:nvPicPr>
          <p:cNvPr id="3" name="Picture 2">
            <a:extLst>
              <a:ext uri="{FF2B5EF4-FFF2-40B4-BE49-F238E27FC236}">
                <a16:creationId xmlns:a16="http://schemas.microsoft.com/office/drawing/2014/main" id="{C622D9AF-3883-41D0-B479-C2E480B6F6C4}"/>
              </a:ext>
            </a:extLst>
          </p:cNvPr>
          <p:cNvPicPr>
            <a:picLocks noChangeAspect="1"/>
          </p:cNvPicPr>
          <p:nvPr/>
        </p:nvPicPr>
        <p:blipFill rotWithShape="1">
          <a:blip r:embed="rId2"/>
          <a:srcRect l="5862" b="12299"/>
          <a:stretch/>
        </p:blipFill>
        <p:spPr>
          <a:xfrm>
            <a:off x="339567" y="703496"/>
            <a:ext cx="3310811" cy="4116136"/>
          </a:xfrm>
          <a:prstGeom prst="rect">
            <a:avLst/>
          </a:prstGeom>
        </p:spPr>
      </p:pic>
      <p:pic>
        <p:nvPicPr>
          <p:cNvPr id="4" name="Picture 3">
            <a:extLst>
              <a:ext uri="{FF2B5EF4-FFF2-40B4-BE49-F238E27FC236}">
                <a16:creationId xmlns:a16="http://schemas.microsoft.com/office/drawing/2014/main" id="{96E8CBA6-8672-4561-8395-193E9972FD20}"/>
              </a:ext>
            </a:extLst>
          </p:cNvPr>
          <p:cNvPicPr>
            <a:picLocks noChangeAspect="1"/>
          </p:cNvPicPr>
          <p:nvPr/>
        </p:nvPicPr>
        <p:blipFill rotWithShape="1">
          <a:blip r:embed="rId3"/>
          <a:srcRect l="31482" r="5771"/>
          <a:stretch/>
        </p:blipFill>
        <p:spPr>
          <a:xfrm>
            <a:off x="6879773" y="569124"/>
            <a:ext cx="4891314" cy="4384882"/>
          </a:xfrm>
          <a:prstGeom prst="rect">
            <a:avLst/>
          </a:prstGeom>
        </p:spPr>
      </p:pic>
      <p:sp>
        <p:nvSpPr>
          <p:cNvPr id="6" name="Rectangle 5">
            <a:extLst>
              <a:ext uri="{FF2B5EF4-FFF2-40B4-BE49-F238E27FC236}">
                <a16:creationId xmlns:a16="http://schemas.microsoft.com/office/drawing/2014/main" id="{252091C9-1480-4901-B5A6-BFC428A3C2E5}"/>
              </a:ext>
            </a:extLst>
          </p:cNvPr>
          <p:cNvSpPr/>
          <p:nvPr/>
        </p:nvSpPr>
        <p:spPr>
          <a:xfrm>
            <a:off x="5308618" y="5167018"/>
            <a:ext cx="6908801" cy="1569660"/>
          </a:xfrm>
          <a:prstGeom prst="rect">
            <a:avLst/>
          </a:prstGeom>
        </p:spPr>
        <p:txBody>
          <a:bodyPr wrap="square">
            <a:spAutoFit/>
          </a:bodyPr>
          <a:lstStyle/>
          <a:p>
            <a:r>
              <a:rPr lang="en-US" sz="2400" b="1" dirty="0">
                <a:solidFill>
                  <a:srgbClr val="FF0000"/>
                </a:solidFill>
              </a:rPr>
              <a:t>Known as "The Buckeye Bullet," he was an American track and field athlete who won four gold medals and broke two world records at the 1936 Olympic Games in Berlin. </a:t>
            </a:r>
          </a:p>
        </p:txBody>
      </p:sp>
      <p:sp>
        <p:nvSpPr>
          <p:cNvPr id="7" name="Rectangle 6">
            <a:extLst>
              <a:ext uri="{FF2B5EF4-FFF2-40B4-BE49-F238E27FC236}">
                <a16:creationId xmlns:a16="http://schemas.microsoft.com/office/drawing/2014/main" id="{0CD02C12-7956-4C5B-A007-4CE8880E7ADD}"/>
              </a:ext>
            </a:extLst>
          </p:cNvPr>
          <p:cNvSpPr/>
          <p:nvPr/>
        </p:nvSpPr>
        <p:spPr>
          <a:xfrm>
            <a:off x="3737464" y="537357"/>
            <a:ext cx="3142309" cy="4154984"/>
          </a:xfrm>
          <a:prstGeom prst="rect">
            <a:avLst/>
          </a:prstGeom>
        </p:spPr>
        <p:txBody>
          <a:bodyPr wrap="square">
            <a:spAutoFit/>
          </a:bodyPr>
          <a:lstStyle/>
          <a:p>
            <a:r>
              <a:rPr lang="en-US" sz="2400" b="1" dirty="0"/>
              <a:t>Specialized in the sprints and the long jump, and was recognized in his lifetime as "perhaps the greatest and most famous athlete in track and field history.  Set a long jump world record of 26 ft., 8 inches that lasted 25 years.</a:t>
            </a:r>
          </a:p>
        </p:txBody>
      </p:sp>
      <p:sp>
        <p:nvSpPr>
          <p:cNvPr id="8" name="TextBox 7">
            <a:extLst>
              <a:ext uri="{FF2B5EF4-FFF2-40B4-BE49-F238E27FC236}">
                <a16:creationId xmlns:a16="http://schemas.microsoft.com/office/drawing/2014/main" id="{506133C6-26D1-4D3F-B5B6-87755CF9745A}"/>
              </a:ext>
            </a:extLst>
          </p:cNvPr>
          <p:cNvSpPr txBox="1"/>
          <p:nvPr/>
        </p:nvSpPr>
        <p:spPr>
          <a:xfrm>
            <a:off x="4557486" y="757665"/>
            <a:ext cx="1872343"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468813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pageCurlDouble"/>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cTn>
                              </p:par>
                            </p:childTnLst>
                          </p:cTn>
                        </p:par>
                        <p:par>
                          <p:cTn id="8" fill="hold">
                            <p:stCondLst>
                              <p:cond delay="5000"/>
                            </p:stCondLst>
                            <p:childTnLst>
                              <p:par>
                                <p:cTn id="9" presetID="26" presetClass="entr" presetSubtype="0" fill="hold" nodeType="afterEffect">
                                  <p:stCondLst>
                                    <p:cond delay="3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90">
                                          <p:stCondLst>
                                            <p:cond delay="0"/>
                                          </p:stCondLst>
                                        </p:cTn>
                                        <p:tgtEl>
                                          <p:spTgt spid="4"/>
                                        </p:tgtEl>
                                      </p:cBhvr>
                                    </p:animEffect>
                                    <p:anim calcmode="lin" valueType="num">
                                      <p:cBhvr>
                                        <p:cTn id="12"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7" dur="13">
                                          <p:stCondLst>
                                            <p:cond delay="325"/>
                                          </p:stCondLst>
                                        </p:cTn>
                                        <p:tgtEl>
                                          <p:spTgt spid="4"/>
                                        </p:tgtEl>
                                      </p:cBhvr>
                                      <p:to x="100000" y="60000"/>
                                    </p:animScale>
                                    <p:animScale>
                                      <p:cBhvr>
                                        <p:cTn id="18" dur="83" decel="50000">
                                          <p:stCondLst>
                                            <p:cond delay="338"/>
                                          </p:stCondLst>
                                        </p:cTn>
                                        <p:tgtEl>
                                          <p:spTgt spid="4"/>
                                        </p:tgtEl>
                                      </p:cBhvr>
                                      <p:to x="100000" y="100000"/>
                                    </p:animScale>
                                    <p:animScale>
                                      <p:cBhvr>
                                        <p:cTn id="19" dur="13">
                                          <p:stCondLst>
                                            <p:cond delay="656"/>
                                          </p:stCondLst>
                                        </p:cTn>
                                        <p:tgtEl>
                                          <p:spTgt spid="4"/>
                                        </p:tgtEl>
                                      </p:cBhvr>
                                      <p:to x="100000" y="80000"/>
                                    </p:animScale>
                                    <p:animScale>
                                      <p:cBhvr>
                                        <p:cTn id="20" dur="83" decel="50000">
                                          <p:stCondLst>
                                            <p:cond delay="669"/>
                                          </p:stCondLst>
                                        </p:cTn>
                                        <p:tgtEl>
                                          <p:spTgt spid="4"/>
                                        </p:tgtEl>
                                      </p:cBhvr>
                                      <p:to x="100000" y="100000"/>
                                    </p:animScale>
                                    <p:animScale>
                                      <p:cBhvr>
                                        <p:cTn id="21" dur="13">
                                          <p:stCondLst>
                                            <p:cond delay="821"/>
                                          </p:stCondLst>
                                        </p:cTn>
                                        <p:tgtEl>
                                          <p:spTgt spid="4"/>
                                        </p:tgtEl>
                                      </p:cBhvr>
                                      <p:to x="100000" y="90000"/>
                                    </p:animScale>
                                    <p:animScale>
                                      <p:cBhvr>
                                        <p:cTn id="22" dur="83" decel="50000">
                                          <p:stCondLst>
                                            <p:cond delay="834"/>
                                          </p:stCondLst>
                                        </p:cTn>
                                        <p:tgtEl>
                                          <p:spTgt spid="4"/>
                                        </p:tgtEl>
                                      </p:cBhvr>
                                      <p:to x="100000" y="100000"/>
                                    </p:animScale>
                                    <p:animScale>
                                      <p:cBhvr>
                                        <p:cTn id="23" dur="13">
                                          <p:stCondLst>
                                            <p:cond delay="904"/>
                                          </p:stCondLst>
                                        </p:cTn>
                                        <p:tgtEl>
                                          <p:spTgt spid="4"/>
                                        </p:tgtEl>
                                      </p:cBhvr>
                                      <p:to x="100000" y="95000"/>
                                    </p:animScale>
                                    <p:animScale>
                                      <p:cBhvr>
                                        <p:cTn id="24" dur="83" decel="50000">
                                          <p:stCondLst>
                                            <p:cond delay="917"/>
                                          </p:stCondLst>
                                        </p:cTn>
                                        <p:tgtEl>
                                          <p:spTgt spid="4"/>
                                        </p:tgtEl>
                                      </p:cBhvr>
                                      <p:to x="100000" y="100000"/>
                                    </p:animScale>
                                  </p:childTnLst>
                                </p:cTn>
                              </p:par>
                            </p:childTnLst>
                          </p:cTn>
                        </p:par>
                        <p:par>
                          <p:cTn id="25" fill="hold">
                            <p:stCondLst>
                              <p:cond delay="9000"/>
                            </p:stCondLst>
                            <p:childTnLst>
                              <p:par>
                                <p:cTn id="26" presetID="20" presetClass="entr" presetSubtype="0" fill="hold" grpId="0" nodeType="after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wedge">
                                      <p:cBhvr>
                                        <p:cTn id="28" dur="1000"/>
                                        <p:tgtEl>
                                          <p:spTgt spid="6"/>
                                        </p:tgtEl>
                                      </p:cBhvr>
                                    </p:animEffect>
                                  </p:childTnLst>
                                </p:cTn>
                              </p:par>
                            </p:childTnLst>
                          </p:cTn>
                        </p:par>
                        <p:par>
                          <p:cTn id="29" fill="hold">
                            <p:stCondLst>
                              <p:cond delay="13000"/>
                            </p:stCondLst>
                            <p:childTnLst>
                              <p:par>
                                <p:cTn id="30" presetID="2" presetClass="entr" presetSubtype="4" fill="hold" grpId="0" nodeType="afterEffect">
                                  <p:stCondLst>
                                    <p:cond delay="400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additive="base">
                                        <p:cTn id="32" dur="1000" fill="hold"/>
                                        <p:tgtEl>
                                          <p:spTgt spid="2"/>
                                        </p:tgtEl>
                                        <p:attrNameLst>
                                          <p:attrName>ppt_x</p:attrName>
                                        </p:attrNameLst>
                                      </p:cBhvr>
                                      <p:tavLst>
                                        <p:tav tm="0">
                                          <p:val>
                                            <p:strVal val="#ppt_x"/>
                                          </p:val>
                                        </p:tav>
                                        <p:tav tm="100000">
                                          <p:val>
                                            <p:strVal val="#ppt_x"/>
                                          </p:val>
                                        </p:tav>
                                      </p:tavLst>
                                    </p:anim>
                                    <p:anim calcmode="lin" valueType="num">
                                      <p:cBhvr additive="base">
                                        <p:cTn id="3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823DAF-50EE-41F1-87E2-EED45D2863D3}"/>
              </a:ext>
            </a:extLst>
          </p:cNvPr>
          <p:cNvSpPr/>
          <p:nvPr/>
        </p:nvSpPr>
        <p:spPr>
          <a:xfrm>
            <a:off x="4197178" y="441700"/>
            <a:ext cx="2584362" cy="1200329"/>
          </a:xfrm>
          <a:prstGeom prst="rect">
            <a:avLst/>
          </a:prstGeom>
        </p:spPr>
        <p:txBody>
          <a:bodyPr wrap="none">
            <a:spAutoFit/>
          </a:bodyPr>
          <a:lstStyle/>
          <a:p>
            <a:r>
              <a:rPr lang="en-US" sz="3600" b="1" dirty="0">
                <a:solidFill>
                  <a:srgbClr val="FF0000"/>
                </a:solidFill>
                <a:latin typeface="Broadway" panose="04040905080B02020502" pitchFamily="82" charset="0"/>
              </a:rPr>
              <a:t>ROGER</a:t>
            </a:r>
          </a:p>
          <a:p>
            <a:r>
              <a:rPr lang="en-US" sz="3600" b="1" dirty="0">
                <a:solidFill>
                  <a:srgbClr val="FF0000"/>
                </a:solidFill>
                <a:latin typeface="Broadway" panose="04040905080B02020502" pitchFamily="82" charset="0"/>
              </a:rPr>
              <a:t>FEDERER </a:t>
            </a:r>
          </a:p>
        </p:txBody>
      </p:sp>
      <p:pic>
        <p:nvPicPr>
          <p:cNvPr id="3" name="Picture 2">
            <a:extLst>
              <a:ext uri="{FF2B5EF4-FFF2-40B4-BE49-F238E27FC236}">
                <a16:creationId xmlns:a16="http://schemas.microsoft.com/office/drawing/2014/main" id="{4C4B8334-3FFD-4961-B6A3-91379AB8EEC5}"/>
              </a:ext>
            </a:extLst>
          </p:cNvPr>
          <p:cNvPicPr>
            <a:picLocks noChangeAspect="1"/>
          </p:cNvPicPr>
          <p:nvPr/>
        </p:nvPicPr>
        <p:blipFill rotWithShape="1">
          <a:blip r:embed="rId2"/>
          <a:srcRect l="24417" r="15298" b="13686"/>
          <a:stretch/>
        </p:blipFill>
        <p:spPr>
          <a:xfrm>
            <a:off x="263805" y="477837"/>
            <a:ext cx="3933373" cy="3165249"/>
          </a:xfrm>
          <a:prstGeom prst="rect">
            <a:avLst/>
          </a:prstGeom>
        </p:spPr>
      </p:pic>
      <p:pic>
        <p:nvPicPr>
          <p:cNvPr id="4" name="Picture 3">
            <a:extLst>
              <a:ext uri="{FF2B5EF4-FFF2-40B4-BE49-F238E27FC236}">
                <a16:creationId xmlns:a16="http://schemas.microsoft.com/office/drawing/2014/main" id="{C94CB1CE-449D-4679-9DC9-4CB544E5C944}"/>
              </a:ext>
            </a:extLst>
          </p:cNvPr>
          <p:cNvPicPr>
            <a:picLocks noChangeAspect="1"/>
          </p:cNvPicPr>
          <p:nvPr/>
        </p:nvPicPr>
        <p:blipFill>
          <a:blip r:embed="rId3"/>
          <a:stretch>
            <a:fillRect/>
          </a:stretch>
        </p:blipFill>
        <p:spPr>
          <a:xfrm>
            <a:off x="6734630" y="526947"/>
            <a:ext cx="5193565" cy="3116139"/>
          </a:xfrm>
          <a:prstGeom prst="rect">
            <a:avLst/>
          </a:prstGeom>
        </p:spPr>
      </p:pic>
      <p:pic>
        <p:nvPicPr>
          <p:cNvPr id="5" name="Picture 4">
            <a:extLst>
              <a:ext uri="{FF2B5EF4-FFF2-40B4-BE49-F238E27FC236}">
                <a16:creationId xmlns:a16="http://schemas.microsoft.com/office/drawing/2014/main" id="{BD59B77C-1C3D-42D7-98C9-3F200E529FC7}"/>
              </a:ext>
            </a:extLst>
          </p:cNvPr>
          <p:cNvPicPr>
            <a:picLocks noChangeAspect="1"/>
          </p:cNvPicPr>
          <p:nvPr/>
        </p:nvPicPr>
        <p:blipFill>
          <a:blip r:embed="rId4"/>
          <a:stretch>
            <a:fillRect/>
          </a:stretch>
        </p:blipFill>
        <p:spPr>
          <a:xfrm>
            <a:off x="7356195" y="3728333"/>
            <a:ext cx="4572000" cy="2857500"/>
          </a:xfrm>
          <a:prstGeom prst="rect">
            <a:avLst/>
          </a:prstGeom>
        </p:spPr>
      </p:pic>
      <p:sp>
        <p:nvSpPr>
          <p:cNvPr id="6" name="Rectangle 5">
            <a:extLst>
              <a:ext uri="{FF2B5EF4-FFF2-40B4-BE49-F238E27FC236}">
                <a16:creationId xmlns:a16="http://schemas.microsoft.com/office/drawing/2014/main" id="{F01A88F5-097F-41ED-A15C-738D00AAAC21}"/>
              </a:ext>
            </a:extLst>
          </p:cNvPr>
          <p:cNvSpPr/>
          <p:nvPr/>
        </p:nvSpPr>
        <p:spPr>
          <a:xfrm>
            <a:off x="2109408" y="5549166"/>
            <a:ext cx="4572000" cy="830997"/>
          </a:xfrm>
          <a:prstGeom prst="rect">
            <a:avLst/>
          </a:prstGeom>
        </p:spPr>
        <p:txBody>
          <a:bodyPr wrap="square">
            <a:spAutoFit/>
          </a:bodyPr>
          <a:lstStyle/>
          <a:p>
            <a:r>
              <a:rPr lang="en-US" sz="2400" b="1" dirty="0"/>
              <a:t>Has won a record-setting 20 Grand Slam singles championships.</a:t>
            </a:r>
          </a:p>
        </p:txBody>
      </p:sp>
      <p:sp>
        <p:nvSpPr>
          <p:cNvPr id="7" name="Rectangle 6">
            <a:extLst>
              <a:ext uri="{FF2B5EF4-FFF2-40B4-BE49-F238E27FC236}">
                <a16:creationId xmlns:a16="http://schemas.microsoft.com/office/drawing/2014/main" id="{3B2949F3-70C3-4080-8C2B-C497904AA82C}"/>
              </a:ext>
            </a:extLst>
          </p:cNvPr>
          <p:cNvSpPr/>
          <p:nvPr/>
        </p:nvSpPr>
        <p:spPr>
          <a:xfrm>
            <a:off x="263805" y="3728333"/>
            <a:ext cx="6949795" cy="1569660"/>
          </a:xfrm>
          <a:prstGeom prst="rect">
            <a:avLst/>
          </a:prstGeom>
        </p:spPr>
        <p:txBody>
          <a:bodyPr wrap="square">
            <a:spAutoFit/>
          </a:bodyPr>
          <a:lstStyle/>
          <a:p>
            <a:r>
              <a:rPr lang="en-US" sz="2400" b="1" dirty="0"/>
              <a:t>Among his country's top junior tennis players by age 11. He turned pro in 1998, and with his victory at Wimbledon in 2003 he became the first Swiss man to win a Grand Slam singles title.</a:t>
            </a:r>
          </a:p>
        </p:txBody>
      </p:sp>
    </p:spTree>
    <p:extLst>
      <p:ext uri="{BB962C8B-B14F-4D97-AF65-F5344CB8AC3E}">
        <p14:creationId xmlns:p14="http://schemas.microsoft.com/office/powerpoint/2010/main" val="1701675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pageCurlDouble"/>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350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1000"/>
                                        <p:tgtEl>
                                          <p:spTgt spid="3"/>
                                        </p:tgtEl>
                                      </p:cBhvr>
                                    </p:animEffect>
                                  </p:childTnLst>
                                </p:cTn>
                              </p:par>
                            </p:childTnLst>
                          </p:cTn>
                        </p:par>
                        <p:par>
                          <p:cTn id="8" fill="hold">
                            <p:stCondLst>
                              <p:cond delay="4500"/>
                            </p:stCondLst>
                            <p:childTnLst>
                              <p:par>
                                <p:cTn id="9" presetID="14" presetClass="entr" presetSubtype="10" fill="hold" grpId="0" nodeType="afterEffect">
                                  <p:stCondLst>
                                    <p:cond delay="3000"/>
                                  </p:stCondLst>
                                  <p:iterate type="wd">
                                    <p:tmPct val="3000"/>
                                  </p:iterate>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1000"/>
                                        <p:tgtEl>
                                          <p:spTgt spid="7"/>
                                        </p:tgtEl>
                                      </p:cBhvr>
                                    </p:animEffect>
                                  </p:childTnLst>
                                </p:cTn>
                              </p:par>
                            </p:childTnLst>
                          </p:cTn>
                        </p:par>
                        <p:par>
                          <p:cTn id="12" fill="hold">
                            <p:stCondLst>
                              <p:cond delay="9640"/>
                            </p:stCondLst>
                            <p:childTnLst>
                              <p:par>
                                <p:cTn id="13" presetID="13" presetClass="entr" presetSubtype="16" fill="hold" nodeType="afterEffect">
                                  <p:stCondLst>
                                    <p:cond delay="4000"/>
                                  </p:stCondLst>
                                  <p:childTnLst>
                                    <p:set>
                                      <p:cBhvr>
                                        <p:cTn id="14" dur="1" fill="hold">
                                          <p:stCondLst>
                                            <p:cond delay="0"/>
                                          </p:stCondLst>
                                        </p:cTn>
                                        <p:tgtEl>
                                          <p:spTgt spid="4"/>
                                        </p:tgtEl>
                                        <p:attrNameLst>
                                          <p:attrName>style.visibility</p:attrName>
                                        </p:attrNameLst>
                                      </p:cBhvr>
                                      <p:to>
                                        <p:strVal val="visible"/>
                                      </p:to>
                                    </p:set>
                                    <p:animEffect transition="in" filter="plus(in)">
                                      <p:cBhvr>
                                        <p:cTn id="15" dur="1000"/>
                                        <p:tgtEl>
                                          <p:spTgt spid="4"/>
                                        </p:tgtEl>
                                      </p:cBhvr>
                                    </p:animEffect>
                                  </p:childTnLst>
                                </p:cTn>
                              </p:par>
                            </p:childTnLst>
                          </p:cTn>
                        </p:par>
                        <p:par>
                          <p:cTn id="16" fill="hold">
                            <p:stCondLst>
                              <p:cond delay="14640"/>
                            </p:stCondLst>
                            <p:childTnLst>
                              <p:par>
                                <p:cTn id="17" presetID="45" presetClass="entr" presetSubtype="0" fill="hold" nodeType="afterEffect">
                                  <p:stCondLst>
                                    <p:cond delay="2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ppt_w</p:attrName>
                                        </p:attrNameLst>
                                      </p:cBhvr>
                                      <p:tavLst>
                                        <p:tav tm="0" fmla="#ppt_w*sin(2.5*pi*$)">
                                          <p:val>
                                            <p:fltVal val="0"/>
                                          </p:val>
                                        </p:tav>
                                        <p:tav tm="100000">
                                          <p:val>
                                            <p:fltVal val="1"/>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18140"/>
                            </p:stCondLst>
                            <p:childTnLst>
                              <p:par>
                                <p:cTn id="23" presetID="26" presetClass="entr" presetSubtype="0" fill="hold" grpId="0" nodeType="afterEffect">
                                  <p:stCondLst>
                                    <p:cond delay="300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290">
                                          <p:stCondLst>
                                            <p:cond delay="0"/>
                                          </p:stCondLst>
                                        </p:cTn>
                                        <p:tgtEl>
                                          <p:spTgt spid="2"/>
                                        </p:tgtEl>
                                      </p:cBhvr>
                                    </p:animEffect>
                                    <p:anim calcmode="lin" valueType="num">
                                      <p:cBhvr>
                                        <p:cTn id="26"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1" dur="13">
                                          <p:stCondLst>
                                            <p:cond delay="325"/>
                                          </p:stCondLst>
                                        </p:cTn>
                                        <p:tgtEl>
                                          <p:spTgt spid="2"/>
                                        </p:tgtEl>
                                      </p:cBhvr>
                                      <p:to x="100000" y="60000"/>
                                    </p:animScale>
                                    <p:animScale>
                                      <p:cBhvr>
                                        <p:cTn id="32" dur="83" decel="50000">
                                          <p:stCondLst>
                                            <p:cond delay="338"/>
                                          </p:stCondLst>
                                        </p:cTn>
                                        <p:tgtEl>
                                          <p:spTgt spid="2"/>
                                        </p:tgtEl>
                                      </p:cBhvr>
                                      <p:to x="100000" y="100000"/>
                                    </p:animScale>
                                    <p:animScale>
                                      <p:cBhvr>
                                        <p:cTn id="33" dur="13">
                                          <p:stCondLst>
                                            <p:cond delay="656"/>
                                          </p:stCondLst>
                                        </p:cTn>
                                        <p:tgtEl>
                                          <p:spTgt spid="2"/>
                                        </p:tgtEl>
                                      </p:cBhvr>
                                      <p:to x="100000" y="80000"/>
                                    </p:animScale>
                                    <p:animScale>
                                      <p:cBhvr>
                                        <p:cTn id="34" dur="83" decel="50000">
                                          <p:stCondLst>
                                            <p:cond delay="669"/>
                                          </p:stCondLst>
                                        </p:cTn>
                                        <p:tgtEl>
                                          <p:spTgt spid="2"/>
                                        </p:tgtEl>
                                      </p:cBhvr>
                                      <p:to x="100000" y="100000"/>
                                    </p:animScale>
                                    <p:animScale>
                                      <p:cBhvr>
                                        <p:cTn id="35" dur="13">
                                          <p:stCondLst>
                                            <p:cond delay="821"/>
                                          </p:stCondLst>
                                        </p:cTn>
                                        <p:tgtEl>
                                          <p:spTgt spid="2"/>
                                        </p:tgtEl>
                                      </p:cBhvr>
                                      <p:to x="100000" y="90000"/>
                                    </p:animScale>
                                    <p:animScale>
                                      <p:cBhvr>
                                        <p:cTn id="36" dur="83" decel="50000">
                                          <p:stCondLst>
                                            <p:cond delay="834"/>
                                          </p:stCondLst>
                                        </p:cTn>
                                        <p:tgtEl>
                                          <p:spTgt spid="2"/>
                                        </p:tgtEl>
                                      </p:cBhvr>
                                      <p:to x="100000" y="100000"/>
                                    </p:animScale>
                                    <p:animScale>
                                      <p:cBhvr>
                                        <p:cTn id="37" dur="13">
                                          <p:stCondLst>
                                            <p:cond delay="904"/>
                                          </p:stCondLst>
                                        </p:cTn>
                                        <p:tgtEl>
                                          <p:spTgt spid="2"/>
                                        </p:tgtEl>
                                      </p:cBhvr>
                                      <p:to x="100000" y="95000"/>
                                    </p:animScale>
                                    <p:animScale>
                                      <p:cBhvr>
                                        <p:cTn id="38"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108E6F-4A99-4376-B798-ACA00B9CFD61}"/>
              </a:ext>
            </a:extLst>
          </p:cNvPr>
          <p:cNvSpPr/>
          <p:nvPr/>
        </p:nvSpPr>
        <p:spPr>
          <a:xfrm>
            <a:off x="5758730" y="3066882"/>
            <a:ext cx="3326423" cy="646331"/>
          </a:xfrm>
          <a:prstGeom prst="rect">
            <a:avLst/>
          </a:prstGeom>
        </p:spPr>
        <p:txBody>
          <a:bodyPr wrap="none">
            <a:spAutoFit/>
          </a:bodyPr>
          <a:lstStyle/>
          <a:p>
            <a:r>
              <a:rPr lang="en-US" sz="3600" b="1" dirty="0">
                <a:solidFill>
                  <a:srgbClr val="7030A0"/>
                </a:solidFill>
              </a:rPr>
              <a:t>Jackie Robinson </a:t>
            </a:r>
          </a:p>
        </p:txBody>
      </p:sp>
      <p:pic>
        <p:nvPicPr>
          <p:cNvPr id="3" name="Picture 2">
            <a:extLst>
              <a:ext uri="{FF2B5EF4-FFF2-40B4-BE49-F238E27FC236}">
                <a16:creationId xmlns:a16="http://schemas.microsoft.com/office/drawing/2014/main" id="{CA5A7A0D-85BB-43B5-93CF-7238DFDAD75C}"/>
              </a:ext>
            </a:extLst>
          </p:cNvPr>
          <p:cNvPicPr>
            <a:picLocks noChangeAspect="1"/>
          </p:cNvPicPr>
          <p:nvPr/>
        </p:nvPicPr>
        <p:blipFill rotWithShape="1">
          <a:blip r:embed="rId2"/>
          <a:srcRect l="17160" b="13962"/>
          <a:stretch/>
        </p:blipFill>
        <p:spPr>
          <a:xfrm>
            <a:off x="9152711" y="348344"/>
            <a:ext cx="2647797" cy="3555999"/>
          </a:xfrm>
          <a:prstGeom prst="rect">
            <a:avLst/>
          </a:prstGeom>
        </p:spPr>
      </p:pic>
      <p:pic>
        <p:nvPicPr>
          <p:cNvPr id="4" name="Picture 3">
            <a:extLst>
              <a:ext uri="{FF2B5EF4-FFF2-40B4-BE49-F238E27FC236}">
                <a16:creationId xmlns:a16="http://schemas.microsoft.com/office/drawing/2014/main" id="{3DEB5583-8989-465D-9112-D3177CC2417E}"/>
              </a:ext>
            </a:extLst>
          </p:cNvPr>
          <p:cNvPicPr>
            <a:picLocks noChangeAspect="1"/>
          </p:cNvPicPr>
          <p:nvPr/>
        </p:nvPicPr>
        <p:blipFill rotWithShape="1">
          <a:blip r:embed="rId3"/>
          <a:srcRect l="9524" r="6349"/>
          <a:stretch/>
        </p:blipFill>
        <p:spPr>
          <a:xfrm>
            <a:off x="391492" y="493486"/>
            <a:ext cx="4732051" cy="3164001"/>
          </a:xfrm>
          <a:prstGeom prst="rect">
            <a:avLst/>
          </a:prstGeom>
        </p:spPr>
      </p:pic>
      <p:pic>
        <p:nvPicPr>
          <p:cNvPr id="5" name="Picture 4">
            <a:extLst>
              <a:ext uri="{FF2B5EF4-FFF2-40B4-BE49-F238E27FC236}">
                <a16:creationId xmlns:a16="http://schemas.microsoft.com/office/drawing/2014/main" id="{3C7CA5BD-09F2-44A8-A834-780B2D80B54B}"/>
              </a:ext>
            </a:extLst>
          </p:cNvPr>
          <p:cNvPicPr>
            <a:picLocks noChangeAspect="1"/>
          </p:cNvPicPr>
          <p:nvPr/>
        </p:nvPicPr>
        <p:blipFill>
          <a:blip r:embed="rId4"/>
          <a:stretch>
            <a:fillRect/>
          </a:stretch>
        </p:blipFill>
        <p:spPr>
          <a:xfrm>
            <a:off x="391492" y="4049485"/>
            <a:ext cx="1983067" cy="2642436"/>
          </a:xfrm>
          <a:prstGeom prst="rect">
            <a:avLst/>
          </a:prstGeom>
        </p:spPr>
      </p:pic>
      <p:sp>
        <p:nvSpPr>
          <p:cNvPr id="6" name="Rectangle 5">
            <a:extLst>
              <a:ext uri="{FF2B5EF4-FFF2-40B4-BE49-F238E27FC236}">
                <a16:creationId xmlns:a16="http://schemas.microsoft.com/office/drawing/2014/main" id="{3C7AF929-2AA4-477A-8392-0189A5A66E59}"/>
              </a:ext>
            </a:extLst>
          </p:cNvPr>
          <p:cNvSpPr/>
          <p:nvPr/>
        </p:nvSpPr>
        <p:spPr>
          <a:xfrm>
            <a:off x="2390972" y="3768939"/>
            <a:ext cx="4249456" cy="3046988"/>
          </a:xfrm>
          <a:prstGeom prst="rect">
            <a:avLst/>
          </a:prstGeom>
        </p:spPr>
        <p:txBody>
          <a:bodyPr wrap="square">
            <a:spAutoFit/>
          </a:bodyPr>
          <a:lstStyle/>
          <a:p>
            <a:r>
              <a:rPr lang="en-US" sz="2400" b="1" dirty="0">
                <a:solidFill>
                  <a:srgbClr val="FF0000"/>
                </a:solidFill>
              </a:rPr>
              <a:t>An American professional baseball player who became the first African American to play in Major League Baseball in the modern era. He broke the baseball color line when the Brooklyn Dodgers started him at first base on April 15, 1947.</a:t>
            </a:r>
            <a:r>
              <a:rPr lang="en-US" dirty="0">
                <a:solidFill>
                  <a:srgbClr val="FF0000"/>
                </a:solidFill>
              </a:rPr>
              <a:t> </a:t>
            </a:r>
          </a:p>
        </p:txBody>
      </p:sp>
      <p:sp>
        <p:nvSpPr>
          <p:cNvPr id="7" name="Rectangle 6">
            <a:extLst>
              <a:ext uri="{FF2B5EF4-FFF2-40B4-BE49-F238E27FC236}">
                <a16:creationId xmlns:a16="http://schemas.microsoft.com/office/drawing/2014/main" id="{DE964A86-F22B-4228-9920-6D372FF97BDC}"/>
              </a:ext>
            </a:extLst>
          </p:cNvPr>
          <p:cNvSpPr/>
          <p:nvPr/>
        </p:nvSpPr>
        <p:spPr>
          <a:xfrm>
            <a:off x="5258658" y="394611"/>
            <a:ext cx="3894053" cy="2677656"/>
          </a:xfrm>
          <a:prstGeom prst="rect">
            <a:avLst/>
          </a:prstGeom>
        </p:spPr>
        <p:txBody>
          <a:bodyPr wrap="square">
            <a:spAutoFit/>
          </a:bodyPr>
          <a:lstStyle/>
          <a:p>
            <a:r>
              <a:rPr lang="en-US" sz="2400" b="1" dirty="0"/>
              <a:t>At UCLA, he became the first athlete to win varsity letters in four sports: baseball, basketball, football and track. In 1941, he was named to the All-American football team. </a:t>
            </a:r>
          </a:p>
        </p:txBody>
      </p:sp>
      <p:sp>
        <p:nvSpPr>
          <p:cNvPr id="8" name="Rectangle 7">
            <a:extLst>
              <a:ext uri="{FF2B5EF4-FFF2-40B4-BE49-F238E27FC236}">
                <a16:creationId xmlns:a16="http://schemas.microsoft.com/office/drawing/2014/main" id="{A9747023-F06B-4D93-A7D6-CB608B39D52B}"/>
              </a:ext>
            </a:extLst>
          </p:cNvPr>
          <p:cNvSpPr/>
          <p:nvPr/>
        </p:nvSpPr>
        <p:spPr>
          <a:xfrm>
            <a:off x="6656841" y="4137376"/>
            <a:ext cx="5543913" cy="2554545"/>
          </a:xfrm>
          <a:prstGeom prst="rect">
            <a:avLst/>
          </a:prstGeom>
        </p:spPr>
        <p:txBody>
          <a:bodyPr wrap="square">
            <a:spAutoFit/>
          </a:bodyPr>
          <a:lstStyle/>
          <a:p>
            <a:r>
              <a:rPr lang="en-US" sz="2000" b="1" dirty="0"/>
              <a:t>At the end of his rookie season with the Brooklyn Dodgers, he had become National League Rookie of the Year with 12 homers, a league-leading 29 steals, and a .297 average. In 1949, he was selected as the NL’s MVP and also won the batting title with a .342 average that same year. As a result of his great success, Jackie was eventually inducted into the Baseball Hall of Fame in 1962.</a:t>
            </a:r>
          </a:p>
        </p:txBody>
      </p:sp>
    </p:spTree>
    <p:extLst>
      <p:ext uri="{BB962C8B-B14F-4D97-AF65-F5344CB8AC3E}">
        <p14:creationId xmlns:p14="http://schemas.microsoft.com/office/powerpoint/2010/main" val="2496915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000">
        <p15:prstTrans prst="airplane"/>
      </p:transition>
    </mc:Choice>
    <mc:Fallback xmlns="">
      <p:transition spd="slow"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3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4500"/>
                            </p:stCondLst>
                            <p:childTnLst>
                              <p:par>
                                <p:cTn id="22" presetID="18" presetClass="entr" presetSubtype="12" fill="hold" nodeType="afterEffect">
                                  <p:stCondLst>
                                    <p:cond delay="3000"/>
                                  </p:stCondLst>
                                  <p:childTnLst>
                                    <p:set>
                                      <p:cBhvr>
                                        <p:cTn id="23" dur="1" fill="hold">
                                          <p:stCondLst>
                                            <p:cond delay="0"/>
                                          </p:stCondLst>
                                        </p:cTn>
                                        <p:tgtEl>
                                          <p:spTgt spid="3"/>
                                        </p:tgtEl>
                                        <p:attrNameLst>
                                          <p:attrName>style.visibility</p:attrName>
                                        </p:attrNameLst>
                                      </p:cBhvr>
                                      <p:to>
                                        <p:strVal val="visible"/>
                                      </p:to>
                                    </p:set>
                                    <p:animEffect transition="in" filter="strips(downLeft)">
                                      <p:cBhvr>
                                        <p:cTn id="24" dur="1000"/>
                                        <p:tgtEl>
                                          <p:spTgt spid="3"/>
                                        </p:tgtEl>
                                      </p:cBhvr>
                                    </p:animEffect>
                                  </p:childTnLst>
                                </p:cTn>
                              </p:par>
                            </p:childTnLst>
                          </p:cTn>
                        </p:par>
                        <p:par>
                          <p:cTn id="25" fill="hold">
                            <p:stCondLst>
                              <p:cond delay="8500"/>
                            </p:stCondLst>
                            <p:childTnLst>
                              <p:par>
                                <p:cTn id="26" presetID="13" presetClass="entr" presetSubtype="16" fill="hold" grpId="0" nodeType="afterEffect">
                                  <p:stCondLst>
                                    <p:cond delay="2000"/>
                                  </p:stCondLst>
                                  <p:childTnLst>
                                    <p:set>
                                      <p:cBhvr>
                                        <p:cTn id="27" dur="1" fill="hold">
                                          <p:stCondLst>
                                            <p:cond delay="0"/>
                                          </p:stCondLst>
                                        </p:cTn>
                                        <p:tgtEl>
                                          <p:spTgt spid="6"/>
                                        </p:tgtEl>
                                        <p:attrNameLst>
                                          <p:attrName>style.visibility</p:attrName>
                                        </p:attrNameLst>
                                      </p:cBhvr>
                                      <p:to>
                                        <p:strVal val="visible"/>
                                      </p:to>
                                    </p:set>
                                    <p:animEffect transition="in" filter="plus(in)">
                                      <p:cBhvr>
                                        <p:cTn id="28" dur="1000"/>
                                        <p:tgtEl>
                                          <p:spTgt spid="6"/>
                                        </p:tgtEl>
                                      </p:cBhvr>
                                    </p:animEffect>
                                  </p:childTnLst>
                                </p:cTn>
                              </p:par>
                            </p:childTnLst>
                          </p:cTn>
                        </p:par>
                        <p:par>
                          <p:cTn id="29" fill="hold">
                            <p:stCondLst>
                              <p:cond delay="11500"/>
                            </p:stCondLst>
                            <p:childTnLst>
                              <p:par>
                                <p:cTn id="30" presetID="31" presetClass="entr" presetSubtype="0" fill="hold" nodeType="afterEffect">
                                  <p:stCondLst>
                                    <p:cond delay="300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par>
                          <p:cTn id="36" fill="hold">
                            <p:stCondLst>
                              <p:cond delay="15500"/>
                            </p:stCondLst>
                            <p:childTnLst>
                              <p:par>
                                <p:cTn id="37" presetID="8" presetClass="entr" presetSubtype="16" fill="hold" grpId="0" nodeType="afterEffect">
                                  <p:stCondLst>
                                    <p:cond delay="4000"/>
                                  </p:stCondLst>
                                  <p:childTnLst>
                                    <p:set>
                                      <p:cBhvr>
                                        <p:cTn id="38" dur="1" fill="hold">
                                          <p:stCondLst>
                                            <p:cond delay="0"/>
                                          </p:stCondLst>
                                        </p:cTn>
                                        <p:tgtEl>
                                          <p:spTgt spid="8"/>
                                        </p:tgtEl>
                                        <p:attrNameLst>
                                          <p:attrName>style.visibility</p:attrName>
                                        </p:attrNameLst>
                                      </p:cBhvr>
                                      <p:to>
                                        <p:strVal val="visible"/>
                                      </p:to>
                                    </p:set>
                                    <p:animEffect transition="in" filter="diamond(in)">
                                      <p:cBhvr>
                                        <p:cTn id="39" dur="1000"/>
                                        <p:tgtEl>
                                          <p:spTgt spid="8"/>
                                        </p:tgtEl>
                                      </p:cBhvr>
                                    </p:animEffect>
                                  </p:childTnLst>
                                </p:cTn>
                              </p:par>
                            </p:childTnLst>
                          </p:cTn>
                        </p:par>
                        <p:par>
                          <p:cTn id="40" fill="hold">
                            <p:stCondLst>
                              <p:cond delay="20500"/>
                            </p:stCondLst>
                            <p:childTnLst>
                              <p:par>
                                <p:cTn id="41" presetID="43" presetClass="entr" presetSubtype="0" fill="hold" grpId="0" nodeType="afterEffect">
                                  <p:stCondLst>
                                    <p:cond delay="350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
                                        <p:tgtEl>
                                          <p:spTgt spid="2"/>
                                        </p:tgtEl>
                                      </p:cBhvr>
                                    </p:animEffect>
                                    <p:anim calcmode="lin" valueType="num">
                                      <p:cBhvr>
                                        <p:cTn id="44" dur="400" fill="hold"/>
                                        <p:tgtEl>
                                          <p:spTgt spid="2"/>
                                        </p:tgtEl>
                                        <p:attrNameLst>
                                          <p:attrName>ppt_x</p:attrName>
                                        </p:attrNameLst>
                                      </p:cBhvr>
                                      <p:tavLst>
                                        <p:tav tm="0">
                                          <p:val>
                                            <p:strVal val="#ppt_x"/>
                                          </p:val>
                                        </p:tav>
                                        <p:tav tm="100000">
                                          <p:val>
                                            <p:strVal val="#ppt_x"/>
                                          </p:val>
                                        </p:tav>
                                      </p:tavLst>
                                    </p:anim>
                                    <p:anim calcmode="lin" valueType="num">
                                      <p:cBhvr>
                                        <p:cTn id="45" dur="400" fill="hold"/>
                                        <p:tgtEl>
                                          <p:spTgt spid="2"/>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TotalTime>
  <Words>3151</Words>
  <Application>Microsoft Office PowerPoint</Application>
  <PresentationFormat>Widescreen</PresentationFormat>
  <Paragraphs>174</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Broadway</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 of the Most Prominent Athletes of Modern Time</dc:title>
  <dc:creator>Steven Murov</dc:creator>
  <cp:keywords>Athletes</cp:keywords>
  <cp:lastModifiedBy>Steven Murov</cp:lastModifiedBy>
  <cp:revision>144</cp:revision>
  <dcterms:created xsi:type="dcterms:W3CDTF">2019-03-11T16:57:25Z</dcterms:created>
  <dcterms:modified xsi:type="dcterms:W3CDTF">2019-05-14T16:25:35Z</dcterms:modified>
  <cp:category>Athletes, famous, all time</cp:category>
</cp:coreProperties>
</file>