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7" r:id="rId2"/>
    <p:sldId id="258" r:id="rId3"/>
    <p:sldId id="262" r:id="rId4"/>
    <p:sldId id="270" r:id="rId5"/>
    <p:sldId id="265" r:id="rId6"/>
    <p:sldId id="267" r:id="rId7"/>
    <p:sldId id="269" r:id="rId8"/>
    <p:sldId id="256"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60" r:id="rId25"/>
    <p:sldId id="259" r:id="rId26"/>
    <p:sldId id="263" r:id="rId27"/>
    <p:sldId id="261" r:id="rId28"/>
    <p:sldId id="264"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735" autoAdjust="0"/>
    <p:restoredTop sz="93837" autoAdjust="0"/>
  </p:normalViewPr>
  <p:slideViewPr>
    <p:cSldViewPr snapToGrid="0">
      <p:cViewPr varScale="1">
        <p:scale>
          <a:sx n="63" d="100"/>
          <a:sy n="63" d="100"/>
        </p:scale>
        <p:origin x="498" y="108"/>
      </p:cViewPr>
      <p:guideLst/>
    </p:cSldViewPr>
  </p:slideViewPr>
  <p:notesTextViewPr>
    <p:cViewPr>
      <p:scale>
        <a:sx n="1" d="1"/>
        <a:sy n="1" d="1"/>
      </p:scale>
      <p:origin x="0" y="0"/>
    </p:cViewPr>
  </p:notesTextViewPr>
  <p:sorterViewPr>
    <p:cViewPr>
      <p:scale>
        <a:sx n="100" d="100"/>
        <a:sy n="100" d="100"/>
      </p:scale>
      <p:origin x="0" y="-26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AB872C-4DC0-431E-BE76-BB534E1396BD}" type="datetimeFigureOut">
              <a:rPr lang="en-US" smtClean="0"/>
              <a:t>6/26/2021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E965CE-6870-4092-8D51-8616AD627596}" type="slidenum">
              <a:rPr lang="en-US" smtClean="0"/>
              <a:t>‹#›</a:t>
            </a:fld>
            <a:endParaRPr lang="en-US"/>
          </a:p>
        </p:txBody>
      </p:sp>
    </p:spTree>
    <p:extLst>
      <p:ext uri="{BB962C8B-B14F-4D97-AF65-F5344CB8AC3E}">
        <p14:creationId xmlns:p14="http://schemas.microsoft.com/office/powerpoint/2010/main" val="3001281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E965CE-6870-4092-8D51-8616AD627596}" type="slidenum">
              <a:rPr lang="en-US" smtClean="0"/>
              <a:t>12</a:t>
            </a:fld>
            <a:endParaRPr lang="en-US"/>
          </a:p>
        </p:txBody>
      </p:sp>
    </p:spTree>
    <p:extLst>
      <p:ext uri="{BB962C8B-B14F-4D97-AF65-F5344CB8AC3E}">
        <p14:creationId xmlns:p14="http://schemas.microsoft.com/office/powerpoint/2010/main" val="763427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E965CE-6870-4092-8D51-8616AD627596}" type="slidenum">
              <a:rPr lang="en-US" smtClean="0"/>
              <a:t>14</a:t>
            </a:fld>
            <a:endParaRPr lang="en-US"/>
          </a:p>
        </p:txBody>
      </p:sp>
    </p:spTree>
    <p:extLst>
      <p:ext uri="{BB962C8B-B14F-4D97-AF65-F5344CB8AC3E}">
        <p14:creationId xmlns:p14="http://schemas.microsoft.com/office/powerpoint/2010/main" val="3225397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E965CE-6870-4092-8D51-8616AD627596}" type="slidenum">
              <a:rPr lang="en-US" smtClean="0"/>
              <a:t>30</a:t>
            </a:fld>
            <a:endParaRPr lang="en-US"/>
          </a:p>
        </p:txBody>
      </p:sp>
    </p:spTree>
    <p:extLst>
      <p:ext uri="{BB962C8B-B14F-4D97-AF65-F5344CB8AC3E}">
        <p14:creationId xmlns:p14="http://schemas.microsoft.com/office/powerpoint/2010/main" val="3021416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E965CE-6870-4092-8D51-8616AD627596}" type="slidenum">
              <a:rPr lang="en-US" smtClean="0"/>
              <a:t>31</a:t>
            </a:fld>
            <a:endParaRPr lang="en-US"/>
          </a:p>
        </p:txBody>
      </p:sp>
    </p:spTree>
    <p:extLst>
      <p:ext uri="{BB962C8B-B14F-4D97-AF65-F5344CB8AC3E}">
        <p14:creationId xmlns:p14="http://schemas.microsoft.com/office/powerpoint/2010/main" val="1090766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7461-B98B-464C-924B-F96871FA8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EEC16D-3004-488E-836E-691B7461B9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01F56A-11EA-4352-8BF9-1E642BFFDEB6}"/>
              </a:ext>
            </a:extLst>
          </p:cNvPr>
          <p:cNvSpPr>
            <a:spLocks noGrp="1"/>
          </p:cNvSpPr>
          <p:nvPr>
            <p:ph type="dt" sz="half" idx="10"/>
          </p:nvPr>
        </p:nvSpPr>
        <p:spPr/>
        <p:txBody>
          <a:bodyPr/>
          <a:lstStyle/>
          <a:p>
            <a:fld id="{95B11ADE-22B6-44D2-A8EE-BE847117C483}" type="datetimeFigureOut">
              <a:rPr lang="en-US" smtClean="0"/>
              <a:t>6/26/2021</a:t>
            </a:fld>
            <a:endParaRPr lang="en-US" dirty="0"/>
          </a:p>
        </p:txBody>
      </p:sp>
      <p:sp>
        <p:nvSpPr>
          <p:cNvPr id="5" name="Footer Placeholder 4">
            <a:extLst>
              <a:ext uri="{FF2B5EF4-FFF2-40B4-BE49-F238E27FC236}">
                <a16:creationId xmlns:a16="http://schemas.microsoft.com/office/drawing/2014/main" id="{CC2C7B4C-12DB-444D-8B8B-F6444433BB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B65084-8D53-4877-BF74-F7C025C986CC}"/>
              </a:ext>
            </a:extLst>
          </p:cNvPr>
          <p:cNvSpPr>
            <a:spLocks noGrp="1"/>
          </p:cNvSpPr>
          <p:nvPr>
            <p:ph type="sldNum" sz="quarter" idx="12"/>
          </p:nvPr>
        </p:nvSpPr>
        <p:spPr/>
        <p:txBody>
          <a:bodyPr/>
          <a:lstStyle/>
          <a:p>
            <a:fld id="{9A7401A7-E12B-4B54-9B57-BBBFFE361D74}" type="slidenum">
              <a:rPr lang="en-US" smtClean="0"/>
              <a:t>‹#›</a:t>
            </a:fld>
            <a:endParaRPr lang="en-US" dirty="0"/>
          </a:p>
        </p:txBody>
      </p:sp>
    </p:spTree>
    <p:extLst>
      <p:ext uri="{BB962C8B-B14F-4D97-AF65-F5344CB8AC3E}">
        <p14:creationId xmlns:p14="http://schemas.microsoft.com/office/powerpoint/2010/main" val="3603126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FDA1C-8ED8-4976-BCAB-3ABCB4D936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5862B4-621D-43C2-9D95-7DB930D524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2DD79C-C9F4-4238-8F94-DCFD22C24B0C}"/>
              </a:ext>
            </a:extLst>
          </p:cNvPr>
          <p:cNvSpPr>
            <a:spLocks noGrp="1"/>
          </p:cNvSpPr>
          <p:nvPr>
            <p:ph type="dt" sz="half" idx="10"/>
          </p:nvPr>
        </p:nvSpPr>
        <p:spPr/>
        <p:txBody>
          <a:bodyPr/>
          <a:lstStyle/>
          <a:p>
            <a:fld id="{95B11ADE-22B6-44D2-A8EE-BE847117C483}" type="datetimeFigureOut">
              <a:rPr lang="en-US" smtClean="0"/>
              <a:t>6/26/2021</a:t>
            </a:fld>
            <a:endParaRPr lang="en-US" dirty="0"/>
          </a:p>
        </p:txBody>
      </p:sp>
      <p:sp>
        <p:nvSpPr>
          <p:cNvPr id="5" name="Footer Placeholder 4">
            <a:extLst>
              <a:ext uri="{FF2B5EF4-FFF2-40B4-BE49-F238E27FC236}">
                <a16:creationId xmlns:a16="http://schemas.microsoft.com/office/drawing/2014/main" id="{E85C09B2-81B4-43F5-BF22-F1403F5E5E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2167E8-12C6-4015-AB0D-A8AAED136456}"/>
              </a:ext>
            </a:extLst>
          </p:cNvPr>
          <p:cNvSpPr>
            <a:spLocks noGrp="1"/>
          </p:cNvSpPr>
          <p:nvPr>
            <p:ph type="sldNum" sz="quarter" idx="12"/>
          </p:nvPr>
        </p:nvSpPr>
        <p:spPr/>
        <p:txBody>
          <a:bodyPr/>
          <a:lstStyle/>
          <a:p>
            <a:fld id="{9A7401A7-E12B-4B54-9B57-BBBFFE361D74}" type="slidenum">
              <a:rPr lang="en-US" smtClean="0"/>
              <a:t>‹#›</a:t>
            </a:fld>
            <a:endParaRPr lang="en-US" dirty="0"/>
          </a:p>
        </p:txBody>
      </p:sp>
    </p:spTree>
    <p:extLst>
      <p:ext uri="{BB962C8B-B14F-4D97-AF65-F5344CB8AC3E}">
        <p14:creationId xmlns:p14="http://schemas.microsoft.com/office/powerpoint/2010/main" val="3774440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94EF77-03C1-457A-A79D-0A5BAC1E52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BA10A9-CABA-4ECB-8B74-93C7D83842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3F665-4D2B-4F09-9532-15A2D9AF81E5}"/>
              </a:ext>
            </a:extLst>
          </p:cNvPr>
          <p:cNvSpPr>
            <a:spLocks noGrp="1"/>
          </p:cNvSpPr>
          <p:nvPr>
            <p:ph type="dt" sz="half" idx="10"/>
          </p:nvPr>
        </p:nvSpPr>
        <p:spPr/>
        <p:txBody>
          <a:bodyPr/>
          <a:lstStyle/>
          <a:p>
            <a:fld id="{95B11ADE-22B6-44D2-A8EE-BE847117C483}" type="datetimeFigureOut">
              <a:rPr lang="en-US" smtClean="0"/>
              <a:t>6/26/2021</a:t>
            </a:fld>
            <a:endParaRPr lang="en-US" dirty="0"/>
          </a:p>
        </p:txBody>
      </p:sp>
      <p:sp>
        <p:nvSpPr>
          <p:cNvPr id="5" name="Footer Placeholder 4">
            <a:extLst>
              <a:ext uri="{FF2B5EF4-FFF2-40B4-BE49-F238E27FC236}">
                <a16:creationId xmlns:a16="http://schemas.microsoft.com/office/drawing/2014/main" id="{E28BD3D6-BC0F-4021-A2A8-F1D7036D64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583DF6-0D44-4774-93FD-5A106F3EDF7E}"/>
              </a:ext>
            </a:extLst>
          </p:cNvPr>
          <p:cNvSpPr>
            <a:spLocks noGrp="1"/>
          </p:cNvSpPr>
          <p:nvPr>
            <p:ph type="sldNum" sz="quarter" idx="12"/>
          </p:nvPr>
        </p:nvSpPr>
        <p:spPr/>
        <p:txBody>
          <a:bodyPr/>
          <a:lstStyle/>
          <a:p>
            <a:fld id="{9A7401A7-E12B-4B54-9B57-BBBFFE361D74}" type="slidenum">
              <a:rPr lang="en-US" smtClean="0"/>
              <a:t>‹#›</a:t>
            </a:fld>
            <a:endParaRPr lang="en-US" dirty="0"/>
          </a:p>
        </p:txBody>
      </p:sp>
    </p:spTree>
    <p:extLst>
      <p:ext uri="{BB962C8B-B14F-4D97-AF65-F5344CB8AC3E}">
        <p14:creationId xmlns:p14="http://schemas.microsoft.com/office/powerpoint/2010/main" val="3955330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EE3CC-3C32-4719-B45F-D2698999A3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9BBED7-F50A-4A66-BAEC-6C4A8D84F0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0447B-E922-45A3-A5FB-5F8204774407}"/>
              </a:ext>
            </a:extLst>
          </p:cNvPr>
          <p:cNvSpPr>
            <a:spLocks noGrp="1"/>
          </p:cNvSpPr>
          <p:nvPr>
            <p:ph type="dt" sz="half" idx="10"/>
          </p:nvPr>
        </p:nvSpPr>
        <p:spPr/>
        <p:txBody>
          <a:bodyPr/>
          <a:lstStyle/>
          <a:p>
            <a:fld id="{95B11ADE-22B6-44D2-A8EE-BE847117C483}" type="datetimeFigureOut">
              <a:rPr lang="en-US" smtClean="0"/>
              <a:t>6/26/2021</a:t>
            </a:fld>
            <a:endParaRPr lang="en-US" dirty="0"/>
          </a:p>
        </p:txBody>
      </p:sp>
      <p:sp>
        <p:nvSpPr>
          <p:cNvPr id="5" name="Footer Placeholder 4">
            <a:extLst>
              <a:ext uri="{FF2B5EF4-FFF2-40B4-BE49-F238E27FC236}">
                <a16:creationId xmlns:a16="http://schemas.microsoft.com/office/drawing/2014/main" id="{A595C30F-C3BC-49EA-9122-23AD3A4F2D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41ECB7-A4B2-46BB-86CE-2EAC9EBE4AD6}"/>
              </a:ext>
            </a:extLst>
          </p:cNvPr>
          <p:cNvSpPr>
            <a:spLocks noGrp="1"/>
          </p:cNvSpPr>
          <p:nvPr>
            <p:ph type="sldNum" sz="quarter" idx="12"/>
          </p:nvPr>
        </p:nvSpPr>
        <p:spPr/>
        <p:txBody>
          <a:bodyPr/>
          <a:lstStyle/>
          <a:p>
            <a:fld id="{9A7401A7-E12B-4B54-9B57-BBBFFE361D74}" type="slidenum">
              <a:rPr lang="en-US" smtClean="0"/>
              <a:t>‹#›</a:t>
            </a:fld>
            <a:endParaRPr lang="en-US" dirty="0"/>
          </a:p>
        </p:txBody>
      </p:sp>
    </p:spTree>
    <p:extLst>
      <p:ext uri="{BB962C8B-B14F-4D97-AF65-F5344CB8AC3E}">
        <p14:creationId xmlns:p14="http://schemas.microsoft.com/office/powerpoint/2010/main" val="1393763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EA86-1EA0-45A6-9005-9D56A50276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96DA32-AA13-407B-B202-D2DBC10C94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DE32DA-B845-4553-9EDB-06FBD8ADFB1B}"/>
              </a:ext>
            </a:extLst>
          </p:cNvPr>
          <p:cNvSpPr>
            <a:spLocks noGrp="1"/>
          </p:cNvSpPr>
          <p:nvPr>
            <p:ph type="dt" sz="half" idx="10"/>
          </p:nvPr>
        </p:nvSpPr>
        <p:spPr/>
        <p:txBody>
          <a:bodyPr/>
          <a:lstStyle/>
          <a:p>
            <a:fld id="{95B11ADE-22B6-44D2-A8EE-BE847117C483}" type="datetimeFigureOut">
              <a:rPr lang="en-US" smtClean="0"/>
              <a:t>6/26/2021</a:t>
            </a:fld>
            <a:endParaRPr lang="en-US" dirty="0"/>
          </a:p>
        </p:txBody>
      </p:sp>
      <p:sp>
        <p:nvSpPr>
          <p:cNvPr id="5" name="Footer Placeholder 4">
            <a:extLst>
              <a:ext uri="{FF2B5EF4-FFF2-40B4-BE49-F238E27FC236}">
                <a16:creationId xmlns:a16="http://schemas.microsoft.com/office/drawing/2014/main" id="{5FEE6721-8B2A-44E0-A83A-0FBFF8BC601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951F28-236A-4A96-BC79-458900C4E405}"/>
              </a:ext>
            </a:extLst>
          </p:cNvPr>
          <p:cNvSpPr>
            <a:spLocks noGrp="1"/>
          </p:cNvSpPr>
          <p:nvPr>
            <p:ph type="sldNum" sz="quarter" idx="12"/>
          </p:nvPr>
        </p:nvSpPr>
        <p:spPr/>
        <p:txBody>
          <a:bodyPr/>
          <a:lstStyle/>
          <a:p>
            <a:fld id="{9A7401A7-E12B-4B54-9B57-BBBFFE361D74}" type="slidenum">
              <a:rPr lang="en-US" smtClean="0"/>
              <a:t>‹#›</a:t>
            </a:fld>
            <a:endParaRPr lang="en-US" dirty="0"/>
          </a:p>
        </p:txBody>
      </p:sp>
    </p:spTree>
    <p:extLst>
      <p:ext uri="{BB962C8B-B14F-4D97-AF65-F5344CB8AC3E}">
        <p14:creationId xmlns:p14="http://schemas.microsoft.com/office/powerpoint/2010/main" val="3908787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F822F-C963-44E3-8250-215840CDF2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6D41BC-DE47-44DF-B54A-31F972CD5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50D30C-F68D-4326-B816-C69FF21D33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6AF91A-9095-4259-BB33-473425B35F98}"/>
              </a:ext>
            </a:extLst>
          </p:cNvPr>
          <p:cNvSpPr>
            <a:spLocks noGrp="1"/>
          </p:cNvSpPr>
          <p:nvPr>
            <p:ph type="dt" sz="half" idx="10"/>
          </p:nvPr>
        </p:nvSpPr>
        <p:spPr/>
        <p:txBody>
          <a:bodyPr/>
          <a:lstStyle/>
          <a:p>
            <a:fld id="{95B11ADE-22B6-44D2-A8EE-BE847117C483}" type="datetimeFigureOut">
              <a:rPr lang="en-US" smtClean="0"/>
              <a:t>6/26/2021</a:t>
            </a:fld>
            <a:endParaRPr lang="en-US" dirty="0"/>
          </a:p>
        </p:txBody>
      </p:sp>
      <p:sp>
        <p:nvSpPr>
          <p:cNvPr id="6" name="Footer Placeholder 5">
            <a:extLst>
              <a:ext uri="{FF2B5EF4-FFF2-40B4-BE49-F238E27FC236}">
                <a16:creationId xmlns:a16="http://schemas.microsoft.com/office/drawing/2014/main" id="{DCB70AC1-FE79-423C-9983-13871318997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46AA2C-54B9-418B-B096-6EF6489043FF}"/>
              </a:ext>
            </a:extLst>
          </p:cNvPr>
          <p:cNvSpPr>
            <a:spLocks noGrp="1"/>
          </p:cNvSpPr>
          <p:nvPr>
            <p:ph type="sldNum" sz="quarter" idx="12"/>
          </p:nvPr>
        </p:nvSpPr>
        <p:spPr/>
        <p:txBody>
          <a:bodyPr/>
          <a:lstStyle/>
          <a:p>
            <a:fld id="{9A7401A7-E12B-4B54-9B57-BBBFFE361D74}" type="slidenum">
              <a:rPr lang="en-US" smtClean="0"/>
              <a:t>‹#›</a:t>
            </a:fld>
            <a:endParaRPr lang="en-US" dirty="0"/>
          </a:p>
        </p:txBody>
      </p:sp>
    </p:spTree>
    <p:extLst>
      <p:ext uri="{BB962C8B-B14F-4D97-AF65-F5344CB8AC3E}">
        <p14:creationId xmlns:p14="http://schemas.microsoft.com/office/powerpoint/2010/main" val="3055023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29C75-2850-40C3-8931-DF918691EF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021A3D-4836-420C-8308-B0BDBDADD8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EE889B-65F9-437C-9316-5183C358E1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DB79E7-2680-40D4-8E8C-1F127788DB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6DCF00-C2A1-4617-9F7A-7E92810A60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D6C877-560B-409C-801E-6F7589A7A0CC}"/>
              </a:ext>
            </a:extLst>
          </p:cNvPr>
          <p:cNvSpPr>
            <a:spLocks noGrp="1"/>
          </p:cNvSpPr>
          <p:nvPr>
            <p:ph type="dt" sz="half" idx="10"/>
          </p:nvPr>
        </p:nvSpPr>
        <p:spPr/>
        <p:txBody>
          <a:bodyPr/>
          <a:lstStyle/>
          <a:p>
            <a:fld id="{95B11ADE-22B6-44D2-A8EE-BE847117C483}" type="datetimeFigureOut">
              <a:rPr lang="en-US" smtClean="0"/>
              <a:t>6/26/2021</a:t>
            </a:fld>
            <a:endParaRPr lang="en-US" dirty="0"/>
          </a:p>
        </p:txBody>
      </p:sp>
      <p:sp>
        <p:nvSpPr>
          <p:cNvPr id="8" name="Footer Placeholder 7">
            <a:extLst>
              <a:ext uri="{FF2B5EF4-FFF2-40B4-BE49-F238E27FC236}">
                <a16:creationId xmlns:a16="http://schemas.microsoft.com/office/drawing/2014/main" id="{21FB85EA-EB3B-4531-8919-3BC9F97E0A7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B896F69-05BB-4A84-8CE1-5BED20AE05DD}"/>
              </a:ext>
            </a:extLst>
          </p:cNvPr>
          <p:cNvSpPr>
            <a:spLocks noGrp="1"/>
          </p:cNvSpPr>
          <p:nvPr>
            <p:ph type="sldNum" sz="quarter" idx="12"/>
          </p:nvPr>
        </p:nvSpPr>
        <p:spPr/>
        <p:txBody>
          <a:bodyPr/>
          <a:lstStyle/>
          <a:p>
            <a:fld id="{9A7401A7-E12B-4B54-9B57-BBBFFE361D74}" type="slidenum">
              <a:rPr lang="en-US" smtClean="0"/>
              <a:t>‹#›</a:t>
            </a:fld>
            <a:endParaRPr lang="en-US" dirty="0"/>
          </a:p>
        </p:txBody>
      </p:sp>
    </p:spTree>
    <p:extLst>
      <p:ext uri="{BB962C8B-B14F-4D97-AF65-F5344CB8AC3E}">
        <p14:creationId xmlns:p14="http://schemas.microsoft.com/office/powerpoint/2010/main" val="2385447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99FDD-F1E5-4EA3-91B9-F680477A2F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9D5ADC-5549-4885-867D-87F588ECCDA3}"/>
              </a:ext>
            </a:extLst>
          </p:cNvPr>
          <p:cNvSpPr>
            <a:spLocks noGrp="1"/>
          </p:cNvSpPr>
          <p:nvPr>
            <p:ph type="dt" sz="half" idx="10"/>
          </p:nvPr>
        </p:nvSpPr>
        <p:spPr/>
        <p:txBody>
          <a:bodyPr/>
          <a:lstStyle/>
          <a:p>
            <a:fld id="{95B11ADE-22B6-44D2-A8EE-BE847117C483}" type="datetimeFigureOut">
              <a:rPr lang="en-US" smtClean="0"/>
              <a:t>6/26/2021</a:t>
            </a:fld>
            <a:endParaRPr lang="en-US" dirty="0"/>
          </a:p>
        </p:txBody>
      </p:sp>
      <p:sp>
        <p:nvSpPr>
          <p:cNvPr id="4" name="Footer Placeholder 3">
            <a:extLst>
              <a:ext uri="{FF2B5EF4-FFF2-40B4-BE49-F238E27FC236}">
                <a16:creationId xmlns:a16="http://schemas.microsoft.com/office/drawing/2014/main" id="{7CBBB5E1-7949-49EF-A4C7-60E5A9F474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A237087-81BA-4414-887E-470CA9F7DFA3}"/>
              </a:ext>
            </a:extLst>
          </p:cNvPr>
          <p:cNvSpPr>
            <a:spLocks noGrp="1"/>
          </p:cNvSpPr>
          <p:nvPr>
            <p:ph type="sldNum" sz="quarter" idx="12"/>
          </p:nvPr>
        </p:nvSpPr>
        <p:spPr/>
        <p:txBody>
          <a:bodyPr/>
          <a:lstStyle/>
          <a:p>
            <a:fld id="{9A7401A7-E12B-4B54-9B57-BBBFFE361D74}" type="slidenum">
              <a:rPr lang="en-US" smtClean="0"/>
              <a:t>‹#›</a:t>
            </a:fld>
            <a:endParaRPr lang="en-US" dirty="0"/>
          </a:p>
        </p:txBody>
      </p:sp>
    </p:spTree>
    <p:extLst>
      <p:ext uri="{BB962C8B-B14F-4D97-AF65-F5344CB8AC3E}">
        <p14:creationId xmlns:p14="http://schemas.microsoft.com/office/powerpoint/2010/main" val="832992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15B16C-FCFD-46D3-BF97-6ED0C852919B}"/>
              </a:ext>
            </a:extLst>
          </p:cNvPr>
          <p:cNvSpPr>
            <a:spLocks noGrp="1"/>
          </p:cNvSpPr>
          <p:nvPr>
            <p:ph type="dt" sz="half" idx="10"/>
          </p:nvPr>
        </p:nvSpPr>
        <p:spPr/>
        <p:txBody>
          <a:bodyPr/>
          <a:lstStyle/>
          <a:p>
            <a:fld id="{95B11ADE-22B6-44D2-A8EE-BE847117C483}" type="datetimeFigureOut">
              <a:rPr lang="en-US" smtClean="0"/>
              <a:t>6/26/2021</a:t>
            </a:fld>
            <a:endParaRPr lang="en-US" dirty="0"/>
          </a:p>
        </p:txBody>
      </p:sp>
      <p:sp>
        <p:nvSpPr>
          <p:cNvPr id="3" name="Footer Placeholder 2">
            <a:extLst>
              <a:ext uri="{FF2B5EF4-FFF2-40B4-BE49-F238E27FC236}">
                <a16:creationId xmlns:a16="http://schemas.microsoft.com/office/drawing/2014/main" id="{65DF19BE-63FD-41E0-A537-831D7757FDF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96F8112-EB99-4ECE-A3CE-F4947AD2511A}"/>
              </a:ext>
            </a:extLst>
          </p:cNvPr>
          <p:cNvSpPr>
            <a:spLocks noGrp="1"/>
          </p:cNvSpPr>
          <p:nvPr>
            <p:ph type="sldNum" sz="quarter" idx="12"/>
          </p:nvPr>
        </p:nvSpPr>
        <p:spPr/>
        <p:txBody>
          <a:bodyPr/>
          <a:lstStyle/>
          <a:p>
            <a:fld id="{9A7401A7-E12B-4B54-9B57-BBBFFE361D74}" type="slidenum">
              <a:rPr lang="en-US" smtClean="0"/>
              <a:t>‹#›</a:t>
            </a:fld>
            <a:endParaRPr lang="en-US" dirty="0"/>
          </a:p>
        </p:txBody>
      </p:sp>
    </p:spTree>
    <p:extLst>
      <p:ext uri="{BB962C8B-B14F-4D97-AF65-F5344CB8AC3E}">
        <p14:creationId xmlns:p14="http://schemas.microsoft.com/office/powerpoint/2010/main" val="2296527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09552-8E64-4232-9449-E32395DA56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F4687D-28FA-4AB7-97AE-382D562C7D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E27160-C6F9-465A-B794-D9B006A856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DE7C8F-43CA-470A-9450-1C98D2F196A5}"/>
              </a:ext>
            </a:extLst>
          </p:cNvPr>
          <p:cNvSpPr>
            <a:spLocks noGrp="1"/>
          </p:cNvSpPr>
          <p:nvPr>
            <p:ph type="dt" sz="half" idx="10"/>
          </p:nvPr>
        </p:nvSpPr>
        <p:spPr/>
        <p:txBody>
          <a:bodyPr/>
          <a:lstStyle/>
          <a:p>
            <a:fld id="{95B11ADE-22B6-44D2-A8EE-BE847117C483}" type="datetimeFigureOut">
              <a:rPr lang="en-US" smtClean="0"/>
              <a:t>6/26/2021</a:t>
            </a:fld>
            <a:endParaRPr lang="en-US" dirty="0"/>
          </a:p>
        </p:txBody>
      </p:sp>
      <p:sp>
        <p:nvSpPr>
          <p:cNvPr id="6" name="Footer Placeholder 5">
            <a:extLst>
              <a:ext uri="{FF2B5EF4-FFF2-40B4-BE49-F238E27FC236}">
                <a16:creationId xmlns:a16="http://schemas.microsoft.com/office/drawing/2014/main" id="{7C57118E-5EF1-4C3F-B5A2-32414A6CF06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CA00D9-4335-4B1A-8C50-620F464BD17E}"/>
              </a:ext>
            </a:extLst>
          </p:cNvPr>
          <p:cNvSpPr>
            <a:spLocks noGrp="1"/>
          </p:cNvSpPr>
          <p:nvPr>
            <p:ph type="sldNum" sz="quarter" idx="12"/>
          </p:nvPr>
        </p:nvSpPr>
        <p:spPr/>
        <p:txBody>
          <a:bodyPr/>
          <a:lstStyle/>
          <a:p>
            <a:fld id="{9A7401A7-E12B-4B54-9B57-BBBFFE361D74}" type="slidenum">
              <a:rPr lang="en-US" smtClean="0"/>
              <a:t>‹#›</a:t>
            </a:fld>
            <a:endParaRPr lang="en-US" dirty="0"/>
          </a:p>
        </p:txBody>
      </p:sp>
    </p:spTree>
    <p:extLst>
      <p:ext uri="{BB962C8B-B14F-4D97-AF65-F5344CB8AC3E}">
        <p14:creationId xmlns:p14="http://schemas.microsoft.com/office/powerpoint/2010/main" val="3285959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5DF0A-637B-44D8-A325-4CFA729A37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C0FDF9-00FB-41EF-BC7F-11A8B752FD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6D86104-5D74-48CD-B192-4BF9959CB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885327-63CC-4568-B02B-CB42F6AAB168}"/>
              </a:ext>
            </a:extLst>
          </p:cNvPr>
          <p:cNvSpPr>
            <a:spLocks noGrp="1"/>
          </p:cNvSpPr>
          <p:nvPr>
            <p:ph type="dt" sz="half" idx="10"/>
          </p:nvPr>
        </p:nvSpPr>
        <p:spPr/>
        <p:txBody>
          <a:bodyPr/>
          <a:lstStyle/>
          <a:p>
            <a:fld id="{95B11ADE-22B6-44D2-A8EE-BE847117C483}" type="datetimeFigureOut">
              <a:rPr lang="en-US" smtClean="0"/>
              <a:t>6/26/2021</a:t>
            </a:fld>
            <a:endParaRPr lang="en-US" dirty="0"/>
          </a:p>
        </p:txBody>
      </p:sp>
      <p:sp>
        <p:nvSpPr>
          <p:cNvPr id="6" name="Footer Placeholder 5">
            <a:extLst>
              <a:ext uri="{FF2B5EF4-FFF2-40B4-BE49-F238E27FC236}">
                <a16:creationId xmlns:a16="http://schemas.microsoft.com/office/drawing/2014/main" id="{5A0BF3DD-90C8-46BD-8E2F-9B7CE6249C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088A8B7-B82C-44A5-AEC7-7B79C0474E4F}"/>
              </a:ext>
            </a:extLst>
          </p:cNvPr>
          <p:cNvSpPr>
            <a:spLocks noGrp="1"/>
          </p:cNvSpPr>
          <p:nvPr>
            <p:ph type="sldNum" sz="quarter" idx="12"/>
          </p:nvPr>
        </p:nvSpPr>
        <p:spPr/>
        <p:txBody>
          <a:bodyPr/>
          <a:lstStyle/>
          <a:p>
            <a:fld id="{9A7401A7-E12B-4B54-9B57-BBBFFE361D74}" type="slidenum">
              <a:rPr lang="en-US" smtClean="0"/>
              <a:t>‹#›</a:t>
            </a:fld>
            <a:endParaRPr lang="en-US" dirty="0"/>
          </a:p>
        </p:txBody>
      </p:sp>
    </p:spTree>
    <p:extLst>
      <p:ext uri="{BB962C8B-B14F-4D97-AF65-F5344CB8AC3E}">
        <p14:creationId xmlns:p14="http://schemas.microsoft.com/office/powerpoint/2010/main" val="1084474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B81A60-AD72-4396-8630-8118AFD2EF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77D665-47B6-4B08-977E-81B8A82361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7AB328-CE07-4A24-AB39-04B8B97FD8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11ADE-22B6-44D2-A8EE-BE847117C483}" type="datetimeFigureOut">
              <a:rPr lang="en-US" smtClean="0"/>
              <a:t>6/26/2021</a:t>
            </a:fld>
            <a:endParaRPr lang="en-US" dirty="0"/>
          </a:p>
        </p:txBody>
      </p:sp>
      <p:sp>
        <p:nvSpPr>
          <p:cNvPr id="5" name="Footer Placeholder 4">
            <a:extLst>
              <a:ext uri="{FF2B5EF4-FFF2-40B4-BE49-F238E27FC236}">
                <a16:creationId xmlns:a16="http://schemas.microsoft.com/office/drawing/2014/main" id="{B7E16C46-28A4-4F2A-884B-32D403E62D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1470CC6-7439-41C6-90D6-106C42C93C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7401A7-E12B-4B54-9B57-BBBFFE361D74}" type="slidenum">
              <a:rPr lang="en-US" smtClean="0"/>
              <a:t>‹#›</a:t>
            </a:fld>
            <a:endParaRPr lang="en-US" dirty="0"/>
          </a:p>
        </p:txBody>
      </p:sp>
    </p:spTree>
    <p:extLst>
      <p:ext uri="{BB962C8B-B14F-4D97-AF65-F5344CB8AC3E}">
        <p14:creationId xmlns:p14="http://schemas.microsoft.com/office/powerpoint/2010/main" val="1894991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exercises.murov.info/chemexercises.htm" TargetMode="External"/><Relationship Id="rId2" Type="http://schemas.openxmlformats.org/officeDocument/2006/relationships/hyperlink" Target="http://murov.info/chemexe.htm" TargetMode="External"/><Relationship Id="rId1" Type="http://schemas.openxmlformats.org/officeDocument/2006/relationships/slideLayout" Target="../slideLayouts/slideLayout7.xml"/><Relationship Id="rId6" Type="http://schemas.openxmlformats.org/officeDocument/2006/relationships/hyperlink" Target="http://murov.info/chemprob/chemprob.htm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hyperlink" Target="http://exercises.murov.info/ex1-2.htm"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exercises.murov.info/ex1-2.htm"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http://exercises.murov.info/ex2-1.ht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hyperlink" Target="http://exercises.murov.info/ex2-2.ht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exercises.murov.info/ex2-2.htm" TargetMode="External"/><Relationship Id="rId2" Type="http://schemas.openxmlformats.org/officeDocument/2006/relationships/image" Target="../media/image12.gi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exercises.murov.info/ex3-1.ht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exercises.murov.info/ex3-2.ht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hyperlink" Target="http://exercises.murov.info/ex3-1.ht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exercises.murov.info/ex4-2.htm" TargetMode="External"/><Relationship Id="rId2" Type="http://schemas.openxmlformats.org/officeDocument/2006/relationships/hyperlink" Target="http://exercises.murov.info/ex4-1.htm" TargetMode="Externa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exercises.murov.info/ex4-3.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exercises.murov.info/ex4-2.htm"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exercises.murov.info/ex4-3.htm" TargetMode="Externa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http://exercises.murov.info/ex5-2.htm" TargetMode="External"/><Relationship Id="rId2" Type="http://schemas.openxmlformats.org/officeDocument/2006/relationships/hyperlink" Target="http://exercises.murov.info/ex5-1.htm" TargetMode="Externa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39.xml"/><Relationship Id="rId18" Type="http://schemas.openxmlformats.org/officeDocument/2006/relationships/hyperlink" Target="http://murov.info/chemexe.htm" TargetMode="External"/><Relationship Id="rId3" Type="http://schemas.openxmlformats.org/officeDocument/2006/relationships/slide" Target="slide12.xml"/><Relationship Id="rId7" Type="http://schemas.openxmlformats.org/officeDocument/2006/relationships/slide" Target="slide21.xml"/><Relationship Id="rId12" Type="http://schemas.openxmlformats.org/officeDocument/2006/relationships/slide" Target="slide37.xml"/><Relationship Id="rId17" Type="http://schemas.openxmlformats.org/officeDocument/2006/relationships/slide" Target="slide44.xml"/><Relationship Id="rId2" Type="http://schemas.openxmlformats.org/officeDocument/2006/relationships/slide" Target="slide4.xml"/><Relationship Id="rId16" Type="http://schemas.openxmlformats.org/officeDocument/2006/relationships/slide" Target="slide43.xml"/><Relationship Id="rId1" Type="http://schemas.openxmlformats.org/officeDocument/2006/relationships/slideLayout" Target="../slideLayouts/slideLayout7.xml"/><Relationship Id="rId6" Type="http://schemas.openxmlformats.org/officeDocument/2006/relationships/slide" Target="slide19.xml"/><Relationship Id="rId11" Type="http://schemas.openxmlformats.org/officeDocument/2006/relationships/slide" Target="slide36.xml"/><Relationship Id="rId5" Type="http://schemas.openxmlformats.org/officeDocument/2006/relationships/slide" Target="slide16.xml"/><Relationship Id="rId15" Type="http://schemas.openxmlformats.org/officeDocument/2006/relationships/slide" Target="slide42.xml"/><Relationship Id="rId10" Type="http://schemas.openxmlformats.org/officeDocument/2006/relationships/slide" Target="slide33.xml"/><Relationship Id="rId19" Type="http://schemas.openxmlformats.org/officeDocument/2006/relationships/hyperlink" Target="http://exercises.murov.info/chemexercises.htm" TargetMode="External"/><Relationship Id="rId4" Type="http://schemas.openxmlformats.org/officeDocument/2006/relationships/slide" Target="slide14.xml"/><Relationship Id="rId9" Type="http://schemas.openxmlformats.org/officeDocument/2006/relationships/slide" Target="slide29.xml"/><Relationship Id="rId14" Type="http://schemas.openxmlformats.org/officeDocument/2006/relationships/slide" Target="slide4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exercises.murov.info/ex5-2.htm" TargetMode="External"/><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hyperlink" Target="http://exercises.murov.info/ex6-2.htm" TargetMode="External"/><Relationship Id="rId7" Type="http://schemas.openxmlformats.org/officeDocument/2006/relationships/image" Target="../media/image29.png"/><Relationship Id="rId2" Type="http://schemas.openxmlformats.org/officeDocument/2006/relationships/hyperlink" Target="http://exercises.murov.info/ex6-1.htm" TargetMode="Externa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exercises.murov.info/ex6-3.ht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hyperlink" Target="http://exercises.murov.info/ex6-2.ht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hyperlink" Target="http://exercises.murov.info/ex6-3.htm" TargetMode="Externa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hyperlink" Target="http://exercises.murov.info/ex7-2.htm" TargetMode="External"/><Relationship Id="rId2" Type="http://schemas.openxmlformats.org/officeDocument/2006/relationships/hyperlink" Target="http://exercises.murov.info/ex7-1.htm" TargetMode="Externa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hyperlink" Target="http://exercises.murov.info/ex7-1.htm"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exercises.murov.info/ex7-1.htm"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exercises.murov.info/ex7-1.htm"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exercises.murov.info/ex7-2.htm" TargetMode="External"/><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exercises.murov.info/ex8-2.htm" TargetMode="External"/><Relationship Id="rId2" Type="http://schemas.openxmlformats.org/officeDocument/2006/relationships/hyperlink" Target="http://exercises.murov.info/ex8-1.htm" TargetMode="Externa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hyperlink" Target="http://exercises.murov.info/ex8-3.htm"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murov.info/webercises.htm" TargetMode="External"/><Relationship Id="rId3" Type="http://schemas.openxmlformats.org/officeDocument/2006/relationships/hyperlink" Target="https://chemfiesta.org/" TargetMode="External"/><Relationship Id="rId7" Type="http://schemas.openxmlformats.org/officeDocument/2006/relationships/hyperlink" Target="https://www.khanacademy.org/science/chemistry" TargetMode="External"/><Relationship Id="rId2" Type="http://schemas.openxmlformats.org/officeDocument/2006/relationships/hyperlink" Target="http://www.chemteam.info/ChemTeamIndex.html" TargetMode="External"/><Relationship Id="rId1" Type="http://schemas.openxmlformats.org/officeDocument/2006/relationships/slideLayout" Target="../slideLayouts/slideLayout7.xml"/><Relationship Id="rId6" Type="http://schemas.openxmlformats.org/officeDocument/2006/relationships/hyperlink" Target="https://opentextbc.ca/chemistry/" TargetMode="External"/><Relationship Id="rId5" Type="http://schemas.openxmlformats.org/officeDocument/2006/relationships/hyperlink" Target="https://openstax.org/details/books/chemistry-2e" TargetMode="External"/><Relationship Id="rId10" Type="http://schemas.openxmlformats.org/officeDocument/2006/relationships/image" Target="../media/image3.png"/><Relationship Id="rId4" Type="http://schemas.openxmlformats.org/officeDocument/2006/relationships/hyperlink" Target="https://en.wikibooks.org/wiki/General_Chemistry" TargetMode="External"/><Relationship Id="rId9" Type="http://schemas.openxmlformats.org/officeDocument/2006/relationships/hyperlink" Target="http://exercises.murov.info/chemexercises.ht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exercises.murov.info/ex8-2.htm" TargetMode="Externa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hyperlink" Target="http://exercises.murov.info/ex8-3.htm"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7.xml"/><Relationship Id="rId5" Type="http://schemas.openxmlformats.org/officeDocument/2006/relationships/image" Target="../media/image48.gif"/><Relationship Id="rId4" Type="http://schemas.openxmlformats.org/officeDocument/2006/relationships/hyperlink" Target="http://exercises.murov.info/ex8-3.ht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exercises.murov.info/ex9-2.htm" TargetMode="External"/><Relationship Id="rId2" Type="http://schemas.openxmlformats.org/officeDocument/2006/relationships/hyperlink" Target="http://exercises.murov.info/ex9-1.htm"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http://exercises.murov.info/ex9-1.htm" TargetMode="External"/><Relationship Id="rId3" Type="http://schemas.openxmlformats.org/officeDocument/2006/relationships/image" Target="../media/image50.gif"/><Relationship Id="rId7" Type="http://schemas.openxmlformats.org/officeDocument/2006/relationships/image" Target="../media/image54.gif"/><Relationship Id="rId2" Type="http://schemas.openxmlformats.org/officeDocument/2006/relationships/image" Target="../media/image49.gif"/><Relationship Id="rId1" Type="http://schemas.openxmlformats.org/officeDocument/2006/relationships/slideLayout" Target="../slideLayouts/slideLayout7.xml"/><Relationship Id="rId6" Type="http://schemas.openxmlformats.org/officeDocument/2006/relationships/image" Target="../media/image53.gif"/><Relationship Id="rId5" Type="http://schemas.openxmlformats.org/officeDocument/2006/relationships/image" Target="../media/image52.gif"/><Relationship Id="rId4" Type="http://schemas.openxmlformats.org/officeDocument/2006/relationships/image" Target="../media/image51.gif"/></Relationships>
</file>

<file path=ppt/slides/_rels/slide35.xml.rels><?xml version="1.0" encoding="UTF-8" standalone="yes"?>
<Relationships xmlns="http://schemas.openxmlformats.org/package/2006/relationships"><Relationship Id="rId3" Type="http://schemas.openxmlformats.org/officeDocument/2006/relationships/hyperlink" Target="http://exercises.murov.info/ex9-2.htm" TargetMode="External"/><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exercises.murov.info/ex10-1.htm"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exercises.murov.info/ex11-1.htm"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exercises.murov.info/ex11-1.htm" TargetMode="External"/><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exercises.murov.info/ex12-1.htm"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exercises.murov.info/ex1-2.htm" TargetMode="External"/><Relationship Id="rId2" Type="http://schemas.openxmlformats.org/officeDocument/2006/relationships/hyperlink" Target="http://exercises.murov.info/ex1-1.htm" TargetMode="Externa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hyperlink" Target="http://exercises.murov.info/ex12-1.htm"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exercises.murov.info/ex13-1.htm"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exercises.murov.info/ex14-1.htm"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exercises.murov.info/ex15-1.htm" TargetMode="Externa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hyperlink" Target="http://exercises.murov.info/ex16-1.htm" TargetMode="Externa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hyperlink" Target="http://murov.info/chemexe.htm" TargetMode="External"/><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hyperlink" Target="http://murov.info/resume.htm" TargetMode="External"/><Relationship Id="rId5" Type="http://schemas.openxmlformats.org/officeDocument/2006/relationships/hyperlink" Target="http://murov.info/" TargetMode="External"/><Relationship Id="rId4" Type="http://schemas.openxmlformats.org/officeDocument/2006/relationships/hyperlink" Target="http://exercises.murov.info/chemexercises.ht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exercises.murov.info/ex1-1.htm"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exercises.murov.info/ex1-2.htm"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C1646E-FB17-44B3-ACC5-F01A91F12F45}"/>
              </a:ext>
            </a:extLst>
          </p:cNvPr>
          <p:cNvSpPr txBox="1"/>
          <p:nvPr/>
        </p:nvSpPr>
        <p:spPr>
          <a:xfrm>
            <a:off x="132081" y="1264448"/>
            <a:ext cx="4729479" cy="5509200"/>
          </a:xfrm>
          <a:prstGeom prst="rect">
            <a:avLst/>
          </a:prstGeom>
          <a:noFill/>
        </p:spPr>
        <p:txBody>
          <a:bodyPr wrap="square" rtlCol="0">
            <a:spAutoFit/>
          </a:bodyPr>
          <a:lstStyle/>
          <a:p>
            <a:r>
              <a:rPr lang="en-US" sz="2400" b="1" dirty="0"/>
              <a:t>This presentation will use 2 or 3 examples from each of the 28 exercises at:  </a:t>
            </a:r>
            <a:r>
              <a:rPr lang="en-US" sz="2400" b="1" dirty="0">
                <a:hlinkClick r:id="rId2"/>
              </a:rPr>
              <a:t>http://murov.info/chemexe.htm</a:t>
            </a:r>
            <a:r>
              <a:rPr lang="en-US" sz="2400" b="1" dirty="0"/>
              <a:t> or  </a:t>
            </a:r>
            <a:r>
              <a:rPr lang="en-US" sz="1600" b="1" i="0" dirty="0">
                <a:effectLst/>
                <a:latin typeface="Arial" panose="020B0604020202020204" pitchFamily="34" charset="0"/>
                <a:hlinkClick r:id="rId3"/>
              </a:rPr>
              <a:t>http://exercises.murov.info/chemexercises.htm</a:t>
            </a:r>
            <a:r>
              <a:rPr lang="en-US" sz="2400" b="1" dirty="0"/>
              <a:t>to demonstrate approaches and methods for solving chemistry problems commonly encountered in high school and college chemistry courses.  The use of PowerPoint enables the inclusion of simple animation to enhance the lessons.  The pptx files created have been converted to html files to avoid time consuming downloads.</a:t>
            </a:r>
          </a:p>
        </p:txBody>
      </p:sp>
      <p:pic>
        <p:nvPicPr>
          <p:cNvPr id="8" name="Picture 7">
            <a:extLst>
              <a:ext uri="{FF2B5EF4-FFF2-40B4-BE49-F238E27FC236}">
                <a16:creationId xmlns:a16="http://schemas.microsoft.com/office/drawing/2014/main" id="{EE092C1E-D516-42D2-B51A-5B6FA1798764}"/>
              </a:ext>
            </a:extLst>
          </p:cNvPr>
          <p:cNvPicPr>
            <a:picLocks noChangeAspect="1"/>
          </p:cNvPicPr>
          <p:nvPr/>
        </p:nvPicPr>
        <p:blipFill>
          <a:blip r:embed="rId4"/>
          <a:stretch>
            <a:fillRect/>
          </a:stretch>
        </p:blipFill>
        <p:spPr>
          <a:xfrm>
            <a:off x="4861560" y="787609"/>
            <a:ext cx="7035643" cy="5282782"/>
          </a:xfrm>
          <a:prstGeom prst="rect">
            <a:avLst/>
          </a:prstGeom>
        </p:spPr>
      </p:pic>
      <p:pic>
        <p:nvPicPr>
          <p:cNvPr id="10" name="Picture 9">
            <a:extLst>
              <a:ext uri="{FF2B5EF4-FFF2-40B4-BE49-F238E27FC236}">
                <a16:creationId xmlns:a16="http://schemas.microsoft.com/office/drawing/2014/main" id="{399034D8-34FC-43FE-ABC5-89254F303432}"/>
              </a:ext>
            </a:extLst>
          </p:cNvPr>
          <p:cNvPicPr>
            <a:picLocks noChangeAspect="1"/>
          </p:cNvPicPr>
          <p:nvPr/>
        </p:nvPicPr>
        <p:blipFill>
          <a:blip r:embed="rId5"/>
          <a:stretch>
            <a:fillRect/>
          </a:stretch>
        </p:blipFill>
        <p:spPr>
          <a:xfrm>
            <a:off x="1048074" y="-186526"/>
            <a:ext cx="10095851" cy="1450974"/>
          </a:xfrm>
          <a:prstGeom prst="rect">
            <a:avLst/>
          </a:prstGeom>
        </p:spPr>
      </p:pic>
      <p:sp>
        <p:nvSpPr>
          <p:cNvPr id="3" name="TextBox 2">
            <a:extLst>
              <a:ext uri="{FF2B5EF4-FFF2-40B4-BE49-F238E27FC236}">
                <a16:creationId xmlns:a16="http://schemas.microsoft.com/office/drawing/2014/main" id="{E2D61B26-94A8-4877-8A7B-79B8B172F60C}"/>
              </a:ext>
            </a:extLst>
          </p:cNvPr>
          <p:cNvSpPr txBox="1"/>
          <p:nvPr/>
        </p:nvSpPr>
        <p:spPr>
          <a:xfrm>
            <a:off x="6090293" y="6098854"/>
            <a:ext cx="4578176" cy="646331"/>
          </a:xfrm>
          <a:prstGeom prst="rect">
            <a:avLst/>
          </a:prstGeom>
          <a:noFill/>
        </p:spPr>
        <p:txBody>
          <a:bodyPr wrap="none" rtlCol="0">
            <a:spAutoFit/>
          </a:bodyPr>
          <a:lstStyle/>
          <a:p>
            <a:r>
              <a:rPr lang="en-US" dirty="0"/>
              <a:t>Available without download at:  </a:t>
            </a:r>
          </a:p>
          <a:p>
            <a:r>
              <a:rPr lang="en-US" b="1" dirty="0">
                <a:hlinkClick r:id="rId6"/>
              </a:rPr>
              <a:t>http://murov.info/chemprob/chemprob.html</a:t>
            </a:r>
            <a:r>
              <a:rPr lang="en-US" b="1" dirty="0"/>
              <a:t> </a:t>
            </a:r>
          </a:p>
        </p:txBody>
      </p:sp>
    </p:spTree>
    <p:extLst>
      <p:ext uri="{BB962C8B-B14F-4D97-AF65-F5344CB8AC3E}">
        <p14:creationId xmlns:p14="http://schemas.microsoft.com/office/powerpoint/2010/main" val="4015243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DCD7D3-E307-4308-9DED-64C9196BE370}"/>
              </a:ext>
            </a:extLst>
          </p:cNvPr>
          <p:cNvSpPr txBox="1"/>
          <p:nvPr/>
        </p:nvSpPr>
        <p:spPr>
          <a:xfrm>
            <a:off x="193431" y="827248"/>
            <a:ext cx="7350369" cy="707886"/>
          </a:xfrm>
          <a:prstGeom prst="rect">
            <a:avLst/>
          </a:prstGeom>
          <a:noFill/>
        </p:spPr>
        <p:txBody>
          <a:bodyPr wrap="square" rtlCol="0">
            <a:spAutoFit/>
          </a:bodyPr>
          <a:lstStyle/>
          <a:p>
            <a:r>
              <a:rPr lang="en-US" sz="2000" b="1" dirty="0"/>
              <a:t>In multiplication and division, the result should have  the same number of sig. figs as the factor with the least number of sig. figs.</a:t>
            </a:r>
          </a:p>
        </p:txBody>
      </p:sp>
      <p:sp>
        <p:nvSpPr>
          <p:cNvPr id="6" name="TextBox 5">
            <a:extLst>
              <a:ext uri="{FF2B5EF4-FFF2-40B4-BE49-F238E27FC236}">
                <a16:creationId xmlns:a16="http://schemas.microsoft.com/office/drawing/2014/main" id="{60D3A7AC-BDDA-466F-85D6-F4613154096D}"/>
              </a:ext>
            </a:extLst>
          </p:cNvPr>
          <p:cNvSpPr txBox="1"/>
          <p:nvPr/>
        </p:nvSpPr>
        <p:spPr>
          <a:xfrm>
            <a:off x="193430" y="1896215"/>
            <a:ext cx="11236569" cy="830997"/>
          </a:xfrm>
          <a:prstGeom prst="rect">
            <a:avLst/>
          </a:prstGeom>
          <a:noFill/>
        </p:spPr>
        <p:txBody>
          <a:bodyPr wrap="square">
            <a:spAutoFit/>
          </a:bodyPr>
          <a:lstStyle/>
          <a:p>
            <a:r>
              <a:rPr lang="en-US" sz="2400" b="1" dirty="0"/>
              <a:t>18.  How many significant figures should be expressed in the answer to the following:   (2.30x10</a:t>
            </a:r>
            <a:r>
              <a:rPr lang="en-US" sz="2400" b="1" baseline="30000" dirty="0"/>
              <a:t>4</a:t>
            </a:r>
            <a:r>
              <a:rPr lang="en-US" sz="2400" b="1" dirty="0"/>
              <a:t>)(1.11x10</a:t>
            </a:r>
            <a:r>
              <a:rPr lang="en-US" sz="2400" b="1" baseline="30000" dirty="0"/>
              <a:t>5</a:t>
            </a:r>
            <a:r>
              <a:rPr lang="en-US" sz="2400" b="1" dirty="0"/>
              <a:t>) =</a:t>
            </a:r>
          </a:p>
        </p:txBody>
      </p:sp>
      <p:sp>
        <p:nvSpPr>
          <p:cNvPr id="8" name="TextBox 7">
            <a:extLst>
              <a:ext uri="{FF2B5EF4-FFF2-40B4-BE49-F238E27FC236}">
                <a16:creationId xmlns:a16="http://schemas.microsoft.com/office/drawing/2014/main" id="{B6197881-6D7E-4CFE-91E5-79E86E4D2354}"/>
              </a:ext>
            </a:extLst>
          </p:cNvPr>
          <p:cNvSpPr txBox="1"/>
          <p:nvPr/>
        </p:nvSpPr>
        <p:spPr>
          <a:xfrm>
            <a:off x="193431" y="244944"/>
            <a:ext cx="6093068" cy="369332"/>
          </a:xfrm>
          <a:prstGeom prst="rect">
            <a:avLst/>
          </a:prstGeom>
          <a:noFill/>
        </p:spPr>
        <p:txBody>
          <a:bodyPr wrap="square">
            <a:spAutoFit/>
          </a:bodyPr>
          <a:lstStyle/>
          <a:p>
            <a:r>
              <a:rPr lang="en-US" dirty="0">
                <a:hlinkClick r:id="rId2"/>
              </a:rPr>
              <a:t>http://exercises.murov.info/ex1-2.htm</a:t>
            </a:r>
            <a:r>
              <a:rPr lang="en-US" dirty="0"/>
              <a:t>      problems 18, 20 </a:t>
            </a:r>
          </a:p>
        </p:txBody>
      </p:sp>
      <p:sp>
        <p:nvSpPr>
          <p:cNvPr id="7" name="TextBox 6">
            <a:extLst>
              <a:ext uri="{FF2B5EF4-FFF2-40B4-BE49-F238E27FC236}">
                <a16:creationId xmlns:a16="http://schemas.microsoft.com/office/drawing/2014/main" id="{E67D2563-E84B-43BE-8441-DF206350B5BB}"/>
              </a:ext>
            </a:extLst>
          </p:cNvPr>
          <p:cNvSpPr txBox="1"/>
          <p:nvPr/>
        </p:nvSpPr>
        <p:spPr>
          <a:xfrm>
            <a:off x="3141994" y="2274960"/>
            <a:ext cx="1289135" cy="461665"/>
          </a:xfrm>
          <a:prstGeom prst="rect">
            <a:avLst/>
          </a:prstGeom>
          <a:noFill/>
        </p:spPr>
        <p:txBody>
          <a:bodyPr wrap="none" rtlCol="0">
            <a:spAutoFit/>
          </a:bodyPr>
          <a:lstStyle/>
          <a:p>
            <a:r>
              <a:rPr lang="en-US" sz="2400" b="1" dirty="0">
                <a:solidFill>
                  <a:srgbClr val="FF0000"/>
                </a:solidFill>
              </a:rPr>
              <a:t>2.55x10</a:t>
            </a:r>
            <a:r>
              <a:rPr lang="en-US" sz="2400" b="1" baseline="30000" dirty="0">
                <a:solidFill>
                  <a:srgbClr val="FF0000"/>
                </a:solidFill>
              </a:rPr>
              <a:t>9</a:t>
            </a:r>
          </a:p>
        </p:txBody>
      </p:sp>
      <p:sp>
        <p:nvSpPr>
          <p:cNvPr id="12" name="TextBox 11">
            <a:extLst>
              <a:ext uri="{FF2B5EF4-FFF2-40B4-BE49-F238E27FC236}">
                <a16:creationId xmlns:a16="http://schemas.microsoft.com/office/drawing/2014/main" id="{6C4FA84E-6FAD-4685-8BB0-2531F5FDC11E}"/>
              </a:ext>
            </a:extLst>
          </p:cNvPr>
          <p:cNvSpPr txBox="1"/>
          <p:nvPr/>
        </p:nvSpPr>
        <p:spPr>
          <a:xfrm>
            <a:off x="193431" y="4822417"/>
            <a:ext cx="6093068" cy="1200329"/>
          </a:xfrm>
          <a:prstGeom prst="rect">
            <a:avLst/>
          </a:prstGeom>
          <a:noFill/>
        </p:spPr>
        <p:txBody>
          <a:bodyPr wrap="square">
            <a:spAutoFit/>
          </a:bodyPr>
          <a:lstStyle/>
          <a:p>
            <a:r>
              <a:rPr lang="en-US" sz="2400" b="1" dirty="0"/>
              <a:t>20,  How many significant figures should be expressed in the answer to the following:</a:t>
            </a:r>
          </a:p>
          <a:p>
            <a:r>
              <a:rPr lang="en-US" sz="2400" b="1" dirty="0"/>
              <a:t>2.333x10</a:t>
            </a:r>
            <a:r>
              <a:rPr lang="en-US" sz="2400" b="1" baseline="30000" dirty="0"/>
              <a:t>3</a:t>
            </a:r>
            <a:r>
              <a:rPr lang="en-US" sz="2400" b="1" dirty="0"/>
              <a:t> + 1.1x10</a:t>
            </a:r>
            <a:r>
              <a:rPr lang="en-US" sz="2400" b="1" baseline="30000" dirty="0"/>
              <a:t>2 </a:t>
            </a:r>
            <a:r>
              <a:rPr lang="en-US" sz="2400" b="1" dirty="0"/>
              <a:t>=</a:t>
            </a:r>
          </a:p>
        </p:txBody>
      </p:sp>
      <p:sp>
        <p:nvSpPr>
          <p:cNvPr id="13" name="TextBox 12">
            <a:extLst>
              <a:ext uri="{FF2B5EF4-FFF2-40B4-BE49-F238E27FC236}">
                <a16:creationId xmlns:a16="http://schemas.microsoft.com/office/drawing/2014/main" id="{BB811969-2B4F-41EC-99D1-6E28EB7E8D9B}"/>
              </a:ext>
            </a:extLst>
          </p:cNvPr>
          <p:cNvSpPr txBox="1"/>
          <p:nvPr/>
        </p:nvSpPr>
        <p:spPr>
          <a:xfrm>
            <a:off x="193431" y="3913314"/>
            <a:ext cx="10086607" cy="707886"/>
          </a:xfrm>
          <a:prstGeom prst="rect">
            <a:avLst/>
          </a:prstGeom>
          <a:noFill/>
        </p:spPr>
        <p:txBody>
          <a:bodyPr wrap="none" rtlCol="0">
            <a:spAutoFit/>
          </a:bodyPr>
          <a:lstStyle/>
          <a:p>
            <a:r>
              <a:rPr lang="en-US" sz="2000" b="1" dirty="0"/>
              <a:t>For addition and subtraction, the number of sig. figs. in the numbers is not the consideration.</a:t>
            </a:r>
          </a:p>
          <a:p>
            <a:r>
              <a:rPr lang="en-US" sz="2000" b="1" dirty="0"/>
              <a:t>It is the last position of confidence on the right with respect to the position of the decimal.</a:t>
            </a:r>
          </a:p>
        </p:txBody>
      </p:sp>
      <p:sp>
        <p:nvSpPr>
          <p:cNvPr id="14" name="TextBox 13">
            <a:extLst>
              <a:ext uri="{FF2B5EF4-FFF2-40B4-BE49-F238E27FC236}">
                <a16:creationId xmlns:a16="http://schemas.microsoft.com/office/drawing/2014/main" id="{3D74033F-F0C2-4BAE-BBA9-ECAED8F93FCD}"/>
              </a:ext>
            </a:extLst>
          </p:cNvPr>
          <p:cNvSpPr txBox="1"/>
          <p:nvPr/>
        </p:nvSpPr>
        <p:spPr>
          <a:xfrm>
            <a:off x="5911936" y="4745246"/>
            <a:ext cx="6096000" cy="2031325"/>
          </a:xfrm>
          <a:prstGeom prst="rect">
            <a:avLst/>
          </a:prstGeom>
          <a:noFill/>
        </p:spPr>
        <p:txBody>
          <a:bodyPr wrap="square" rtlCol="0">
            <a:spAutoFit/>
          </a:bodyPr>
          <a:lstStyle/>
          <a:p>
            <a:r>
              <a:rPr lang="en-US" b="1" dirty="0"/>
              <a:t> 2333 </a:t>
            </a:r>
          </a:p>
          <a:p>
            <a:r>
              <a:rPr lang="en-US" b="1" u="sng" dirty="0"/>
              <a:t>+ 110  </a:t>
            </a:r>
            <a:r>
              <a:rPr lang="en-US" b="1" dirty="0"/>
              <a:t>the zero is not a </a:t>
            </a:r>
            <a:r>
              <a:rPr lang="en-US" b="1" dirty="0" err="1"/>
              <a:t>sig.fig</a:t>
            </a:r>
            <a:r>
              <a:rPr lang="en-US" b="1" dirty="0"/>
              <a:t>.</a:t>
            </a:r>
          </a:p>
          <a:p>
            <a:r>
              <a:rPr lang="en-US" b="1" dirty="0"/>
              <a:t> 2443   the final 3 is not significant as the zero above it is not significant.  Although the first number has 4 sig. figs. and the second only 2, the sum in this case has </a:t>
            </a:r>
            <a:r>
              <a:rPr lang="en-US" b="1" u="sng" dirty="0">
                <a:solidFill>
                  <a:schemeClr val="accent6">
                    <a:lumMod val="50000"/>
                  </a:schemeClr>
                </a:solidFill>
              </a:rPr>
              <a:t>3 sig. figs</a:t>
            </a:r>
            <a:r>
              <a:rPr lang="en-US" b="1" dirty="0">
                <a:solidFill>
                  <a:schemeClr val="accent6">
                    <a:lumMod val="50000"/>
                  </a:schemeClr>
                </a:solidFill>
              </a:rPr>
              <a:t>.</a:t>
            </a:r>
            <a:r>
              <a:rPr lang="en-US" b="1" dirty="0"/>
              <a:t>, because of the confidence with respect to the decimal position.</a:t>
            </a:r>
          </a:p>
          <a:p>
            <a:endParaRPr lang="en-US" dirty="0"/>
          </a:p>
        </p:txBody>
      </p:sp>
      <p:sp>
        <p:nvSpPr>
          <p:cNvPr id="15" name="TextBox 14">
            <a:extLst>
              <a:ext uri="{FF2B5EF4-FFF2-40B4-BE49-F238E27FC236}">
                <a16:creationId xmlns:a16="http://schemas.microsoft.com/office/drawing/2014/main" id="{18AC9510-60E8-43F6-8F92-1275DE67FD83}"/>
              </a:ext>
            </a:extLst>
          </p:cNvPr>
          <p:cNvSpPr txBox="1"/>
          <p:nvPr/>
        </p:nvSpPr>
        <p:spPr>
          <a:xfrm>
            <a:off x="2963008" y="5569087"/>
            <a:ext cx="1289135" cy="461665"/>
          </a:xfrm>
          <a:prstGeom prst="rect">
            <a:avLst/>
          </a:prstGeom>
          <a:noFill/>
        </p:spPr>
        <p:txBody>
          <a:bodyPr wrap="none" rtlCol="0">
            <a:spAutoFit/>
          </a:bodyPr>
          <a:lstStyle/>
          <a:p>
            <a:r>
              <a:rPr lang="en-US" sz="2400" b="1" dirty="0">
                <a:solidFill>
                  <a:srgbClr val="FF0000"/>
                </a:solidFill>
              </a:rPr>
              <a:t>2.44x10</a:t>
            </a:r>
            <a:r>
              <a:rPr lang="en-US" sz="2400" b="1" baseline="30000" dirty="0">
                <a:solidFill>
                  <a:srgbClr val="FF0000"/>
                </a:solidFill>
              </a:rPr>
              <a:t>3</a:t>
            </a:r>
          </a:p>
        </p:txBody>
      </p:sp>
      <p:sp>
        <p:nvSpPr>
          <p:cNvPr id="11" name="TextBox 10">
            <a:extLst>
              <a:ext uri="{FF2B5EF4-FFF2-40B4-BE49-F238E27FC236}">
                <a16:creationId xmlns:a16="http://schemas.microsoft.com/office/drawing/2014/main" id="{EA498639-CDF1-4912-AE5B-9B593C2127BC}"/>
              </a:ext>
            </a:extLst>
          </p:cNvPr>
          <p:cNvSpPr txBox="1"/>
          <p:nvPr/>
        </p:nvSpPr>
        <p:spPr>
          <a:xfrm>
            <a:off x="193430" y="2759594"/>
            <a:ext cx="783894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Both numbers have 3 sig. figs. so the product should have </a:t>
            </a:r>
            <a:r>
              <a:rPr kumimoji="0" lang="en-US" sz="2000" b="1" i="0" u="sng" strike="noStrike" kern="1200" cap="none" spc="0" normalizeH="0" baseline="0" noProof="0" dirty="0">
                <a:ln>
                  <a:noFill/>
                </a:ln>
                <a:solidFill>
                  <a:srgbClr val="70AD47">
                    <a:lumMod val="50000"/>
                  </a:srgbClr>
                </a:solidFill>
                <a:effectLst/>
                <a:uLnTx/>
                <a:uFillTx/>
                <a:latin typeface="Calibri" panose="020F0502020204030204"/>
                <a:ea typeface="+mn-ea"/>
                <a:cs typeface="+mn-cs"/>
              </a:rPr>
              <a:t>3 sig. figs.</a:t>
            </a:r>
          </a:p>
        </p:txBody>
      </p:sp>
    </p:spTree>
    <p:extLst>
      <p:ext uri="{BB962C8B-B14F-4D97-AF65-F5344CB8AC3E}">
        <p14:creationId xmlns:p14="http://schemas.microsoft.com/office/powerpoint/2010/main" val="113945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2000" fill="hold"/>
                                        <p:tgtEl>
                                          <p:spTgt spid="15"/>
                                        </p:tgtEl>
                                        <p:attrNameLst>
                                          <p:attrName>ppt_w</p:attrName>
                                        </p:attrNameLst>
                                      </p:cBhvr>
                                      <p:tavLst>
                                        <p:tav tm="0">
                                          <p:val>
                                            <p:fltVal val="0"/>
                                          </p:val>
                                        </p:tav>
                                        <p:tav tm="100000">
                                          <p:val>
                                            <p:strVal val="#ppt_w"/>
                                          </p:val>
                                        </p:tav>
                                      </p:tavLst>
                                    </p:anim>
                                    <p:anim calcmode="lin" valueType="num">
                                      <p:cBhvr>
                                        <p:cTn id="20"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D6A7AA3-838A-47F4-9856-9D8B72436AFA}"/>
              </a:ext>
            </a:extLst>
          </p:cNvPr>
          <p:cNvSpPr txBox="1"/>
          <p:nvPr/>
        </p:nvSpPr>
        <p:spPr>
          <a:xfrm>
            <a:off x="162560" y="95436"/>
            <a:ext cx="7128498" cy="369332"/>
          </a:xfrm>
          <a:prstGeom prst="rect">
            <a:avLst/>
          </a:prstGeom>
          <a:noFill/>
        </p:spPr>
        <p:txBody>
          <a:bodyPr wrap="square">
            <a:spAutoFit/>
          </a:bodyPr>
          <a:lstStyle/>
          <a:p>
            <a:r>
              <a:rPr lang="en-US" dirty="0">
                <a:hlinkClick r:id="rId2"/>
              </a:rPr>
              <a:t>http://exercises.murov.info/ex1-2.htm</a:t>
            </a:r>
            <a:r>
              <a:rPr lang="en-US" dirty="0"/>
              <a:t> problems 6, 15</a:t>
            </a:r>
          </a:p>
        </p:txBody>
      </p:sp>
      <p:sp>
        <p:nvSpPr>
          <p:cNvPr id="7" name="TextBox 6">
            <a:extLst>
              <a:ext uri="{FF2B5EF4-FFF2-40B4-BE49-F238E27FC236}">
                <a16:creationId xmlns:a16="http://schemas.microsoft.com/office/drawing/2014/main" id="{17FF82D4-954D-4278-B685-90F2EC4F1274}"/>
              </a:ext>
            </a:extLst>
          </p:cNvPr>
          <p:cNvSpPr txBox="1"/>
          <p:nvPr/>
        </p:nvSpPr>
        <p:spPr>
          <a:xfrm>
            <a:off x="162560" y="489379"/>
            <a:ext cx="7680677" cy="1077218"/>
          </a:xfrm>
          <a:prstGeom prst="rect">
            <a:avLst/>
          </a:prstGeom>
          <a:noFill/>
        </p:spPr>
        <p:txBody>
          <a:bodyPr wrap="square">
            <a:spAutoFit/>
          </a:bodyPr>
          <a:lstStyle/>
          <a:p>
            <a:r>
              <a:rPr lang="en-US" sz="2400" b="1" dirty="0"/>
              <a:t>6.  Convert 7.90x10</a:t>
            </a:r>
            <a:r>
              <a:rPr lang="en-US" sz="2400" b="1" baseline="30000" dirty="0"/>
              <a:t>-1</a:t>
            </a:r>
            <a:r>
              <a:rPr lang="en-US" sz="2400" b="1" dirty="0"/>
              <a:t> km to cm.</a:t>
            </a:r>
          </a:p>
          <a:p>
            <a:r>
              <a:rPr lang="en-US" sz="2000" dirty="0"/>
              <a:t>Unless you know the direct unit conversion or have confidence that you can figure it out in your head, two unit conversions will be needed.</a:t>
            </a:r>
          </a:p>
        </p:txBody>
      </p:sp>
      <p:sp>
        <p:nvSpPr>
          <p:cNvPr id="11" name="TextBox 10">
            <a:extLst>
              <a:ext uri="{FF2B5EF4-FFF2-40B4-BE49-F238E27FC236}">
                <a16:creationId xmlns:a16="http://schemas.microsoft.com/office/drawing/2014/main" id="{28A6FCEB-423A-4203-AEF6-8DB48574AF3A}"/>
              </a:ext>
            </a:extLst>
          </p:cNvPr>
          <p:cNvSpPr txBox="1"/>
          <p:nvPr/>
        </p:nvSpPr>
        <p:spPr>
          <a:xfrm>
            <a:off x="222286" y="1632329"/>
            <a:ext cx="2088173" cy="461665"/>
          </a:xfrm>
          <a:prstGeom prst="rect">
            <a:avLst/>
          </a:prstGeom>
          <a:noFill/>
        </p:spPr>
        <p:txBody>
          <a:bodyPr wrap="square">
            <a:spAutoFit/>
          </a:bodyPr>
          <a:lstStyle/>
          <a:p>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7.90x10</a:t>
            </a:r>
            <a:r>
              <a:rPr kumimoji="0" lang="en-US" sz="2400" b="1" i="0" u="none" strike="noStrike" kern="1200" cap="none" spc="0" normalizeH="0" baseline="30000" noProof="0" dirty="0">
                <a:ln>
                  <a:noFill/>
                </a:ln>
                <a:solidFill>
                  <a:srgbClr val="FF0000"/>
                </a:solidFill>
                <a:effectLst/>
                <a:uLnTx/>
                <a:uFillTx/>
                <a:latin typeface="Calibri" panose="020F0502020204030204"/>
                <a:ea typeface="+mn-ea"/>
                <a:cs typeface="+mn-cs"/>
              </a:rPr>
              <a:t>-1</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km </a:t>
            </a:r>
            <a:endParaRPr lang="en-US" dirty="0">
              <a:solidFill>
                <a:srgbClr val="FF0000"/>
              </a:solidFill>
            </a:endParaRPr>
          </a:p>
        </p:txBody>
      </p:sp>
      <p:sp>
        <p:nvSpPr>
          <p:cNvPr id="12" name="TextBox 11">
            <a:extLst>
              <a:ext uri="{FF2B5EF4-FFF2-40B4-BE49-F238E27FC236}">
                <a16:creationId xmlns:a16="http://schemas.microsoft.com/office/drawing/2014/main" id="{349C99BD-4ADF-444D-9B32-0B162DDCA717}"/>
              </a:ext>
            </a:extLst>
          </p:cNvPr>
          <p:cNvSpPr txBox="1"/>
          <p:nvPr/>
        </p:nvSpPr>
        <p:spPr>
          <a:xfrm>
            <a:off x="1910425" y="1583981"/>
            <a:ext cx="1111202" cy="830997"/>
          </a:xfrm>
          <a:prstGeom prst="rect">
            <a:avLst/>
          </a:prstGeom>
          <a:noFill/>
        </p:spPr>
        <p:txBody>
          <a:bodyPr wrap="none" rtlCol="0">
            <a:spAutoFit/>
          </a:bodyPr>
          <a:lstStyle/>
          <a:p>
            <a:r>
              <a:rPr lang="en-US" sz="2400" b="1" u="sng" dirty="0">
                <a:solidFill>
                  <a:srgbClr val="FF0000"/>
                </a:solidFill>
              </a:rPr>
              <a:t>(10</a:t>
            </a:r>
            <a:r>
              <a:rPr lang="en-US" sz="2400" b="1" u="sng" baseline="30000" dirty="0">
                <a:solidFill>
                  <a:srgbClr val="FF0000"/>
                </a:solidFill>
              </a:rPr>
              <a:t>3</a:t>
            </a:r>
            <a:r>
              <a:rPr lang="en-US" sz="2400" b="1" u="sng" dirty="0">
                <a:solidFill>
                  <a:srgbClr val="FF0000"/>
                </a:solidFill>
              </a:rPr>
              <a:t> m)</a:t>
            </a:r>
          </a:p>
          <a:p>
            <a:r>
              <a:rPr lang="en-US" sz="2400" b="1" dirty="0">
                <a:solidFill>
                  <a:srgbClr val="FF0000"/>
                </a:solidFill>
              </a:rPr>
              <a:t>(1 km )</a:t>
            </a:r>
          </a:p>
        </p:txBody>
      </p:sp>
      <p:sp>
        <p:nvSpPr>
          <p:cNvPr id="13" name="TextBox 12">
            <a:extLst>
              <a:ext uri="{FF2B5EF4-FFF2-40B4-BE49-F238E27FC236}">
                <a16:creationId xmlns:a16="http://schemas.microsoft.com/office/drawing/2014/main" id="{965EEB7C-00C1-4439-98D5-EEA63D4A3FCF}"/>
              </a:ext>
            </a:extLst>
          </p:cNvPr>
          <p:cNvSpPr txBox="1"/>
          <p:nvPr/>
        </p:nvSpPr>
        <p:spPr>
          <a:xfrm>
            <a:off x="2950659" y="1566597"/>
            <a:ext cx="1701312" cy="830997"/>
          </a:xfrm>
          <a:prstGeom prst="rect">
            <a:avLst/>
          </a:prstGeom>
          <a:noFill/>
        </p:spPr>
        <p:txBody>
          <a:bodyPr wrap="square" rtlCol="0">
            <a:spAutoFit/>
          </a:bodyPr>
          <a:lstStyle/>
          <a:p>
            <a:r>
              <a:rPr lang="en-US" sz="2400" b="1" u="sng" dirty="0">
                <a:solidFill>
                  <a:srgbClr val="FF0000"/>
                </a:solidFill>
              </a:rPr>
              <a:t>(10</a:t>
            </a:r>
            <a:r>
              <a:rPr lang="en-US" sz="2400" b="1" u="sng" baseline="30000" dirty="0">
                <a:solidFill>
                  <a:srgbClr val="FF0000"/>
                </a:solidFill>
              </a:rPr>
              <a:t>2</a:t>
            </a:r>
            <a:r>
              <a:rPr lang="en-US" sz="2400" b="1" u="sng" dirty="0">
                <a:solidFill>
                  <a:srgbClr val="FF0000"/>
                </a:solidFill>
              </a:rPr>
              <a:t> cm</a:t>
            </a:r>
            <a:r>
              <a:rPr lang="en-US" sz="2400" b="1" dirty="0">
                <a:solidFill>
                  <a:srgbClr val="FF0000"/>
                </a:solidFill>
              </a:rPr>
              <a:t>)   =</a:t>
            </a:r>
          </a:p>
          <a:p>
            <a:r>
              <a:rPr lang="en-US" sz="2400" b="1" dirty="0">
                <a:solidFill>
                  <a:srgbClr val="FF0000"/>
                </a:solidFill>
              </a:rPr>
              <a:t>  (1 m)</a:t>
            </a:r>
          </a:p>
        </p:txBody>
      </p:sp>
      <p:sp>
        <p:nvSpPr>
          <p:cNvPr id="14" name="TextBox 13">
            <a:extLst>
              <a:ext uri="{FF2B5EF4-FFF2-40B4-BE49-F238E27FC236}">
                <a16:creationId xmlns:a16="http://schemas.microsoft.com/office/drawing/2014/main" id="{1C0D7334-1208-4AAD-917C-D14A51114205}"/>
              </a:ext>
            </a:extLst>
          </p:cNvPr>
          <p:cNvSpPr txBox="1"/>
          <p:nvPr/>
        </p:nvSpPr>
        <p:spPr>
          <a:xfrm>
            <a:off x="4430741" y="1549926"/>
            <a:ext cx="2087431" cy="523220"/>
          </a:xfrm>
          <a:prstGeom prst="rect">
            <a:avLst/>
          </a:prstGeom>
          <a:noFill/>
        </p:spPr>
        <p:txBody>
          <a:bodyPr wrap="none" rtlCol="0">
            <a:spAutoFit/>
          </a:bodyPr>
          <a:lstStyle/>
          <a:p>
            <a:r>
              <a:rPr lang="en-US" sz="2800" b="1" dirty="0">
                <a:solidFill>
                  <a:schemeClr val="accent4">
                    <a:lumMod val="50000"/>
                  </a:schemeClr>
                </a:solidFill>
              </a:rPr>
              <a:t>7.90x10</a:t>
            </a:r>
            <a:r>
              <a:rPr lang="en-US" sz="2800" b="1" baseline="30000" dirty="0">
                <a:solidFill>
                  <a:schemeClr val="accent4">
                    <a:lumMod val="50000"/>
                  </a:schemeClr>
                </a:solidFill>
              </a:rPr>
              <a:t>4</a:t>
            </a:r>
            <a:r>
              <a:rPr lang="en-US" sz="2800" b="1" dirty="0">
                <a:solidFill>
                  <a:schemeClr val="accent4">
                    <a:lumMod val="50000"/>
                  </a:schemeClr>
                </a:solidFill>
              </a:rPr>
              <a:t> cm </a:t>
            </a:r>
          </a:p>
        </p:txBody>
      </p:sp>
      <p:sp>
        <p:nvSpPr>
          <p:cNvPr id="15" name="TextBox 14">
            <a:extLst>
              <a:ext uri="{FF2B5EF4-FFF2-40B4-BE49-F238E27FC236}">
                <a16:creationId xmlns:a16="http://schemas.microsoft.com/office/drawing/2014/main" id="{0B67A6C1-19D1-43AA-80AF-53B0A7DDB49B}"/>
              </a:ext>
            </a:extLst>
          </p:cNvPr>
          <p:cNvSpPr txBox="1"/>
          <p:nvPr/>
        </p:nvSpPr>
        <p:spPr>
          <a:xfrm>
            <a:off x="246611" y="3108542"/>
            <a:ext cx="7680676" cy="1384995"/>
          </a:xfrm>
          <a:prstGeom prst="rect">
            <a:avLst/>
          </a:prstGeom>
          <a:noFill/>
        </p:spPr>
        <p:txBody>
          <a:bodyPr wrap="square">
            <a:spAutoFit/>
          </a:bodyPr>
          <a:lstStyle/>
          <a:p>
            <a:r>
              <a:rPr lang="en-US" sz="2400" b="1" dirty="0"/>
              <a:t>15.  Convert 1.00 ft</a:t>
            </a:r>
            <a:r>
              <a:rPr lang="en-US" sz="2400" b="1" baseline="30000" dirty="0"/>
              <a:t>3</a:t>
            </a:r>
            <a:r>
              <a:rPr lang="en-US" sz="2400" b="1" dirty="0"/>
              <a:t> to gallons.</a:t>
            </a:r>
          </a:p>
          <a:p>
            <a:r>
              <a:rPr lang="en-US" sz="2000" dirty="0"/>
              <a:t>When people are asked how many gallons would it take to fill a cubic foot, most underestimate and give an average answer of about 3 gallons. Let’s calculate the number.</a:t>
            </a:r>
          </a:p>
        </p:txBody>
      </p:sp>
      <p:sp>
        <p:nvSpPr>
          <p:cNvPr id="16" name="TextBox 15">
            <a:extLst>
              <a:ext uri="{FF2B5EF4-FFF2-40B4-BE49-F238E27FC236}">
                <a16:creationId xmlns:a16="http://schemas.microsoft.com/office/drawing/2014/main" id="{0C541FD5-CB38-442A-9866-A243625674A6}"/>
              </a:ext>
            </a:extLst>
          </p:cNvPr>
          <p:cNvSpPr txBox="1"/>
          <p:nvPr/>
        </p:nvSpPr>
        <p:spPr>
          <a:xfrm>
            <a:off x="272364" y="4696298"/>
            <a:ext cx="1169574" cy="461665"/>
          </a:xfrm>
          <a:prstGeom prst="rect">
            <a:avLst/>
          </a:prstGeom>
          <a:noFill/>
        </p:spPr>
        <p:txBody>
          <a:bodyPr wrap="square">
            <a:spAutoFit/>
          </a:bodyPr>
          <a:lstStyle/>
          <a:p>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1.00 ft</a:t>
            </a:r>
            <a:r>
              <a:rPr kumimoji="0" lang="en-US" sz="2400" b="1" i="0" u="none" strike="noStrike" kern="1200" cap="none" spc="0" normalizeH="0" baseline="30000" noProof="0" dirty="0">
                <a:ln>
                  <a:noFill/>
                </a:ln>
                <a:solidFill>
                  <a:srgbClr val="FF0000"/>
                </a:solidFill>
                <a:effectLst/>
                <a:uLnTx/>
                <a:uFillTx/>
                <a:latin typeface="Calibri" panose="020F0502020204030204"/>
                <a:ea typeface="+mn-ea"/>
                <a:cs typeface="+mn-cs"/>
              </a:rPr>
              <a:t>3</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endParaRPr lang="en-US" dirty="0">
              <a:solidFill>
                <a:srgbClr val="FF0000"/>
              </a:solidFill>
            </a:endParaRPr>
          </a:p>
        </p:txBody>
      </p:sp>
      <p:sp>
        <p:nvSpPr>
          <p:cNvPr id="9" name="TextBox 8">
            <a:extLst>
              <a:ext uri="{FF2B5EF4-FFF2-40B4-BE49-F238E27FC236}">
                <a16:creationId xmlns:a16="http://schemas.microsoft.com/office/drawing/2014/main" id="{3F11FE2D-5603-41C3-A7C4-67463217A1E1}"/>
              </a:ext>
            </a:extLst>
          </p:cNvPr>
          <p:cNvSpPr txBox="1"/>
          <p:nvPr/>
        </p:nvSpPr>
        <p:spPr>
          <a:xfrm>
            <a:off x="1294666" y="4704789"/>
            <a:ext cx="1673856" cy="830997"/>
          </a:xfrm>
          <a:prstGeom prst="rect">
            <a:avLst/>
          </a:prstGeom>
          <a:noFill/>
        </p:spPr>
        <p:txBody>
          <a:bodyPr wrap="none" rtlCol="0">
            <a:spAutoFit/>
          </a:bodyPr>
          <a:lstStyle/>
          <a:p>
            <a:r>
              <a:rPr lang="en-US" sz="2400" b="1" u="sng" dirty="0">
                <a:solidFill>
                  <a:srgbClr val="FF0000"/>
                </a:solidFill>
              </a:rPr>
              <a:t>(12 inches)</a:t>
            </a:r>
            <a:r>
              <a:rPr lang="en-US" sz="2400" b="1" u="sng" baseline="30000" dirty="0">
                <a:solidFill>
                  <a:srgbClr val="FF0000"/>
                </a:solidFill>
              </a:rPr>
              <a:t>3</a:t>
            </a:r>
          </a:p>
          <a:p>
            <a:r>
              <a:rPr lang="en-US" sz="2400" b="1" dirty="0">
                <a:solidFill>
                  <a:srgbClr val="FF0000"/>
                </a:solidFill>
              </a:rPr>
              <a:t>   ( 1 ft.)</a:t>
            </a:r>
            <a:r>
              <a:rPr lang="en-US" sz="2400" b="1" baseline="30000" dirty="0">
                <a:solidFill>
                  <a:srgbClr val="FF0000"/>
                </a:solidFill>
              </a:rPr>
              <a:t>3</a:t>
            </a:r>
          </a:p>
        </p:txBody>
      </p:sp>
      <p:sp>
        <p:nvSpPr>
          <p:cNvPr id="10" name="TextBox 9">
            <a:extLst>
              <a:ext uri="{FF2B5EF4-FFF2-40B4-BE49-F238E27FC236}">
                <a16:creationId xmlns:a16="http://schemas.microsoft.com/office/drawing/2014/main" id="{9D9AC724-2319-42C2-A458-B79D29CD29F3}"/>
              </a:ext>
            </a:extLst>
          </p:cNvPr>
          <p:cNvSpPr txBox="1"/>
          <p:nvPr/>
        </p:nvSpPr>
        <p:spPr>
          <a:xfrm>
            <a:off x="2954001" y="4713280"/>
            <a:ext cx="1545616" cy="830997"/>
          </a:xfrm>
          <a:prstGeom prst="rect">
            <a:avLst/>
          </a:prstGeom>
          <a:noFill/>
        </p:spPr>
        <p:txBody>
          <a:bodyPr wrap="none" rtlCol="0">
            <a:spAutoFit/>
          </a:bodyPr>
          <a:lstStyle/>
          <a:p>
            <a:r>
              <a:rPr lang="en-US" sz="2400" b="1" u="sng" dirty="0">
                <a:solidFill>
                  <a:srgbClr val="FF0000"/>
                </a:solidFill>
              </a:rPr>
              <a:t>( 2.54 cm)</a:t>
            </a:r>
            <a:r>
              <a:rPr lang="en-US" sz="2400" b="1" u="sng" baseline="30000" dirty="0">
                <a:solidFill>
                  <a:srgbClr val="FF0000"/>
                </a:solidFill>
              </a:rPr>
              <a:t>3</a:t>
            </a:r>
          </a:p>
          <a:p>
            <a:r>
              <a:rPr lang="en-US" sz="2400" b="1" dirty="0">
                <a:solidFill>
                  <a:srgbClr val="FF0000"/>
                </a:solidFill>
              </a:rPr>
              <a:t>  (1 inch)</a:t>
            </a:r>
            <a:r>
              <a:rPr lang="en-US" sz="2400" b="1" baseline="30000" dirty="0">
                <a:solidFill>
                  <a:srgbClr val="FF0000"/>
                </a:solidFill>
              </a:rPr>
              <a:t>3</a:t>
            </a:r>
          </a:p>
        </p:txBody>
      </p:sp>
      <p:sp>
        <p:nvSpPr>
          <p:cNvPr id="18" name="TextBox 17">
            <a:extLst>
              <a:ext uri="{FF2B5EF4-FFF2-40B4-BE49-F238E27FC236}">
                <a16:creationId xmlns:a16="http://schemas.microsoft.com/office/drawing/2014/main" id="{6FD5ED6A-485A-46D6-B594-C42D5577007B}"/>
              </a:ext>
            </a:extLst>
          </p:cNvPr>
          <p:cNvSpPr txBox="1"/>
          <p:nvPr/>
        </p:nvSpPr>
        <p:spPr>
          <a:xfrm>
            <a:off x="4499617" y="4696298"/>
            <a:ext cx="1083951" cy="830997"/>
          </a:xfrm>
          <a:prstGeom prst="rect">
            <a:avLst/>
          </a:prstGeom>
          <a:noFill/>
        </p:spPr>
        <p:txBody>
          <a:bodyPr wrap="none" rtlCol="0">
            <a:spAutoFit/>
          </a:bodyPr>
          <a:lstStyle/>
          <a:p>
            <a:r>
              <a:rPr lang="en-US" sz="2400" b="1" u="sng" dirty="0">
                <a:solidFill>
                  <a:srgbClr val="FF0000"/>
                </a:solidFill>
              </a:rPr>
              <a:t>( 1 mL)</a:t>
            </a:r>
          </a:p>
          <a:p>
            <a:r>
              <a:rPr lang="en-US" sz="2400" b="1" dirty="0">
                <a:solidFill>
                  <a:srgbClr val="FF0000"/>
                </a:solidFill>
              </a:rPr>
              <a:t>(1 cm</a:t>
            </a:r>
            <a:r>
              <a:rPr lang="en-US" sz="2400" b="1" baseline="30000" dirty="0">
                <a:solidFill>
                  <a:srgbClr val="FF0000"/>
                </a:solidFill>
              </a:rPr>
              <a:t>3</a:t>
            </a:r>
            <a:r>
              <a:rPr lang="en-US" sz="2400" b="1" dirty="0">
                <a:solidFill>
                  <a:srgbClr val="FF0000"/>
                </a:solidFill>
              </a:rPr>
              <a:t>)</a:t>
            </a:r>
          </a:p>
        </p:txBody>
      </p:sp>
      <p:sp>
        <p:nvSpPr>
          <p:cNvPr id="19" name="TextBox 18">
            <a:extLst>
              <a:ext uri="{FF2B5EF4-FFF2-40B4-BE49-F238E27FC236}">
                <a16:creationId xmlns:a16="http://schemas.microsoft.com/office/drawing/2014/main" id="{02888458-296A-4577-B20E-81E65D91AF37}"/>
              </a:ext>
            </a:extLst>
          </p:cNvPr>
          <p:cNvSpPr txBox="1"/>
          <p:nvPr/>
        </p:nvSpPr>
        <p:spPr>
          <a:xfrm>
            <a:off x="5475477" y="4678202"/>
            <a:ext cx="1241045" cy="830997"/>
          </a:xfrm>
          <a:prstGeom prst="rect">
            <a:avLst/>
          </a:prstGeom>
          <a:noFill/>
        </p:spPr>
        <p:txBody>
          <a:bodyPr wrap="none" rtlCol="0">
            <a:spAutoFit/>
          </a:bodyPr>
          <a:lstStyle/>
          <a:p>
            <a:r>
              <a:rPr lang="en-US" sz="2400" b="1" u="sng" dirty="0"/>
              <a:t>   </a:t>
            </a:r>
            <a:r>
              <a:rPr lang="en-US" sz="2400" b="1" u="sng" dirty="0">
                <a:solidFill>
                  <a:srgbClr val="FF0000"/>
                </a:solidFill>
              </a:rPr>
              <a:t>( 1 L   )</a:t>
            </a:r>
          </a:p>
          <a:p>
            <a:r>
              <a:rPr lang="en-US" sz="2400" b="1" dirty="0">
                <a:solidFill>
                  <a:srgbClr val="FF0000"/>
                </a:solidFill>
              </a:rPr>
              <a:t>(10</a:t>
            </a:r>
            <a:r>
              <a:rPr lang="en-US" sz="2400" b="1" baseline="30000" dirty="0">
                <a:solidFill>
                  <a:srgbClr val="FF0000"/>
                </a:solidFill>
              </a:rPr>
              <a:t>3</a:t>
            </a:r>
            <a:r>
              <a:rPr lang="en-US" sz="2400" b="1" dirty="0">
                <a:solidFill>
                  <a:srgbClr val="FF0000"/>
                </a:solidFill>
              </a:rPr>
              <a:t> mL)</a:t>
            </a:r>
          </a:p>
        </p:txBody>
      </p:sp>
      <p:sp>
        <p:nvSpPr>
          <p:cNvPr id="20" name="TextBox 19">
            <a:extLst>
              <a:ext uri="{FF2B5EF4-FFF2-40B4-BE49-F238E27FC236}">
                <a16:creationId xmlns:a16="http://schemas.microsoft.com/office/drawing/2014/main" id="{A40BA676-FD49-4B04-8742-C52B6B3284A1}"/>
              </a:ext>
            </a:extLst>
          </p:cNvPr>
          <p:cNvSpPr txBox="1"/>
          <p:nvPr/>
        </p:nvSpPr>
        <p:spPr>
          <a:xfrm>
            <a:off x="0" y="5508085"/>
            <a:ext cx="12192000" cy="1323439"/>
          </a:xfrm>
          <a:prstGeom prst="rect">
            <a:avLst/>
          </a:prstGeom>
          <a:noFill/>
        </p:spPr>
        <p:txBody>
          <a:bodyPr wrap="square" rtlCol="0">
            <a:spAutoFit/>
          </a:bodyPr>
          <a:lstStyle/>
          <a:p>
            <a:r>
              <a:rPr lang="en-US" sz="2000" dirty="0"/>
              <a:t>Please notice that this calculation demonstrates one of the big advantages of the metric system over the American system.  Conversions in the American system involves factors of 3, 4, 12, 16, 36, 5280 and other clumsy numbers.  In the metric system, distance cubed defines volume measurements and most factors are powers of 10.  To determine this relationship in # 15 without using a reference, the value was converted to metric and back.</a:t>
            </a:r>
          </a:p>
        </p:txBody>
      </p:sp>
      <p:sp>
        <p:nvSpPr>
          <p:cNvPr id="21" name="TextBox 20">
            <a:extLst>
              <a:ext uri="{FF2B5EF4-FFF2-40B4-BE49-F238E27FC236}">
                <a16:creationId xmlns:a16="http://schemas.microsoft.com/office/drawing/2014/main" id="{42018D35-22B0-4AD8-9B21-01D5557C3625}"/>
              </a:ext>
            </a:extLst>
          </p:cNvPr>
          <p:cNvSpPr txBox="1"/>
          <p:nvPr/>
        </p:nvSpPr>
        <p:spPr>
          <a:xfrm>
            <a:off x="6608434" y="4660106"/>
            <a:ext cx="1627369" cy="830997"/>
          </a:xfrm>
          <a:prstGeom prst="rect">
            <a:avLst/>
          </a:prstGeom>
          <a:noFill/>
        </p:spPr>
        <p:txBody>
          <a:bodyPr wrap="none" rtlCol="0">
            <a:spAutoFit/>
          </a:bodyPr>
          <a:lstStyle/>
          <a:p>
            <a:r>
              <a:rPr lang="en-US" sz="2400" b="1" u="sng" dirty="0">
                <a:solidFill>
                  <a:srgbClr val="FF0000"/>
                </a:solidFill>
              </a:rPr>
              <a:t>(1.057 </a:t>
            </a:r>
            <a:r>
              <a:rPr lang="en-US" sz="2400" b="1" u="sng" dirty="0" err="1">
                <a:solidFill>
                  <a:srgbClr val="FF0000"/>
                </a:solidFill>
              </a:rPr>
              <a:t>qts</a:t>
            </a:r>
            <a:r>
              <a:rPr lang="en-US" sz="2400" b="1" u="sng" dirty="0">
                <a:solidFill>
                  <a:srgbClr val="FF0000"/>
                </a:solidFill>
              </a:rPr>
              <a:t>.)</a:t>
            </a:r>
          </a:p>
          <a:p>
            <a:r>
              <a:rPr lang="en-US" sz="2400" b="1" dirty="0">
                <a:solidFill>
                  <a:srgbClr val="FF0000"/>
                </a:solidFill>
              </a:rPr>
              <a:t>    ( 1 L)</a:t>
            </a:r>
          </a:p>
        </p:txBody>
      </p:sp>
      <p:sp>
        <p:nvSpPr>
          <p:cNvPr id="22" name="TextBox 21">
            <a:extLst>
              <a:ext uri="{FF2B5EF4-FFF2-40B4-BE49-F238E27FC236}">
                <a16:creationId xmlns:a16="http://schemas.microsoft.com/office/drawing/2014/main" id="{E622885D-46C8-4F2B-96A0-3FE44CF170A0}"/>
              </a:ext>
            </a:extLst>
          </p:cNvPr>
          <p:cNvSpPr txBox="1"/>
          <p:nvPr/>
        </p:nvSpPr>
        <p:spPr>
          <a:xfrm>
            <a:off x="8101676" y="4642010"/>
            <a:ext cx="1681422" cy="830997"/>
          </a:xfrm>
          <a:prstGeom prst="rect">
            <a:avLst/>
          </a:prstGeom>
          <a:noFill/>
        </p:spPr>
        <p:txBody>
          <a:bodyPr wrap="none" rtlCol="0">
            <a:spAutoFit/>
          </a:bodyPr>
          <a:lstStyle/>
          <a:p>
            <a:r>
              <a:rPr lang="en-US" sz="2400" b="1" u="sng" dirty="0">
                <a:solidFill>
                  <a:srgbClr val="FF0000"/>
                </a:solidFill>
              </a:rPr>
              <a:t>( 1 </a:t>
            </a:r>
            <a:r>
              <a:rPr lang="en-US" sz="2400" b="1" u="sng" dirty="0" err="1">
                <a:solidFill>
                  <a:srgbClr val="FF0000"/>
                </a:solidFill>
              </a:rPr>
              <a:t>ga</a:t>
            </a:r>
            <a:r>
              <a:rPr lang="en-US" sz="2400" b="1" dirty="0" err="1">
                <a:solidFill>
                  <a:srgbClr val="FF0000"/>
                </a:solidFill>
              </a:rPr>
              <a:t>.</a:t>
            </a:r>
            <a:r>
              <a:rPr lang="en-US" sz="2400" b="1" dirty="0">
                <a:solidFill>
                  <a:srgbClr val="FF0000"/>
                </a:solidFill>
              </a:rPr>
              <a:t>)    =   </a:t>
            </a:r>
          </a:p>
          <a:p>
            <a:r>
              <a:rPr lang="en-US" sz="2400" b="1" dirty="0">
                <a:solidFill>
                  <a:srgbClr val="FF0000"/>
                </a:solidFill>
              </a:rPr>
              <a:t>(4 </a:t>
            </a:r>
            <a:r>
              <a:rPr lang="en-US" sz="2400" b="1" dirty="0" err="1">
                <a:solidFill>
                  <a:srgbClr val="FF0000"/>
                </a:solidFill>
              </a:rPr>
              <a:t>qts</a:t>
            </a:r>
            <a:r>
              <a:rPr lang="en-US" sz="2400" b="1" dirty="0">
                <a:solidFill>
                  <a:srgbClr val="FF0000"/>
                </a:solidFill>
              </a:rPr>
              <a:t>.)</a:t>
            </a:r>
          </a:p>
        </p:txBody>
      </p:sp>
      <p:sp>
        <p:nvSpPr>
          <p:cNvPr id="23" name="TextBox 22">
            <a:extLst>
              <a:ext uri="{FF2B5EF4-FFF2-40B4-BE49-F238E27FC236}">
                <a16:creationId xmlns:a16="http://schemas.microsoft.com/office/drawing/2014/main" id="{503D78C1-C460-4D9A-9F27-008BA4EF7F71}"/>
              </a:ext>
            </a:extLst>
          </p:cNvPr>
          <p:cNvSpPr txBox="1"/>
          <p:nvPr/>
        </p:nvSpPr>
        <p:spPr>
          <a:xfrm>
            <a:off x="9573585" y="4670829"/>
            <a:ext cx="1348703" cy="523220"/>
          </a:xfrm>
          <a:prstGeom prst="rect">
            <a:avLst/>
          </a:prstGeom>
          <a:noFill/>
        </p:spPr>
        <p:txBody>
          <a:bodyPr wrap="none" rtlCol="0">
            <a:spAutoFit/>
          </a:bodyPr>
          <a:lstStyle/>
          <a:p>
            <a:r>
              <a:rPr lang="en-US" sz="2800" b="1" dirty="0">
                <a:solidFill>
                  <a:schemeClr val="accent4">
                    <a:lumMod val="50000"/>
                  </a:schemeClr>
                </a:solidFill>
              </a:rPr>
              <a:t>7.48 </a:t>
            </a:r>
            <a:r>
              <a:rPr lang="en-US" sz="2800" b="1" dirty="0" err="1">
                <a:solidFill>
                  <a:schemeClr val="accent4">
                    <a:lumMod val="50000"/>
                  </a:schemeClr>
                </a:solidFill>
              </a:rPr>
              <a:t>ga.</a:t>
            </a:r>
            <a:endParaRPr lang="en-US" sz="2800" b="1" dirty="0">
              <a:solidFill>
                <a:schemeClr val="accent4">
                  <a:lumMod val="50000"/>
                </a:schemeClr>
              </a:solidFill>
            </a:endParaRPr>
          </a:p>
        </p:txBody>
      </p:sp>
      <p:sp>
        <p:nvSpPr>
          <p:cNvPr id="24" name="TextBox 23">
            <a:extLst>
              <a:ext uri="{FF2B5EF4-FFF2-40B4-BE49-F238E27FC236}">
                <a16:creationId xmlns:a16="http://schemas.microsoft.com/office/drawing/2014/main" id="{2541115B-CFF3-4D57-A5A0-027D9C2A1AD2}"/>
              </a:ext>
            </a:extLst>
          </p:cNvPr>
          <p:cNvSpPr txBox="1"/>
          <p:nvPr/>
        </p:nvSpPr>
        <p:spPr>
          <a:xfrm>
            <a:off x="7579868" y="3680635"/>
            <a:ext cx="4557789" cy="1015663"/>
          </a:xfrm>
          <a:prstGeom prst="rect">
            <a:avLst/>
          </a:prstGeom>
          <a:noFill/>
        </p:spPr>
        <p:txBody>
          <a:bodyPr wrap="square" rtlCol="0">
            <a:spAutoFit/>
          </a:bodyPr>
          <a:lstStyle/>
          <a:p>
            <a:r>
              <a:rPr lang="en-US" sz="2000" dirty="0"/>
              <a:t>In this case the # of </a:t>
            </a:r>
            <a:r>
              <a:rPr lang="en-US" sz="2000" dirty="0" err="1"/>
              <a:t>sig.figs</a:t>
            </a:r>
            <a:r>
              <a:rPr lang="en-US" sz="2000" dirty="0"/>
              <a:t>. Is determined by  the 1.00 ft</a:t>
            </a:r>
            <a:r>
              <a:rPr lang="en-US" sz="2000" baseline="30000" dirty="0"/>
              <a:t>3</a:t>
            </a:r>
            <a:r>
              <a:rPr lang="en-US" sz="2000" dirty="0"/>
              <a:t> or 3.   The other factors except the 1.057 (4 sig. figs.) are exact.</a:t>
            </a:r>
          </a:p>
        </p:txBody>
      </p:sp>
      <p:pic>
        <p:nvPicPr>
          <p:cNvPr id="26" name="Picture 25">
            <a:extLst>
              <a:ext uri="{FF2B5EF4-FFF2-40B4-BE49-F238E27FC236}">
                <a16:creationId xmlns:a16="http://schemas.microsoft.com/office/drawing/2014/main" id="{6FCA150B-6CF6-4179-8407-A6DCAFF6B98B}"/>
              </a:ext>
            </a:extLst>
          </p:cNvPr>
          <p:cNvPicPr>
            <a:picLocks noChangeAspect="1"/>
          </p:cNvPicPr>
          <p:nvPr/>
        </p:nvPicPr>
        <p:blipFill rotWithShape="1">
          <a:blip r:embed="rId3"/>
          <a:srcRect l="8247" t="10662"/>
          <a:stretch/>
        </p:blipFill>
        <p:spPr>
          <a:xfrm>
            <a:off x="7662567" y="1550244"/>
            <a:ext cx="2619008" cy="2250795"/>
          </a:xfrm>
          <a:prstGeom prst="rect">
            <a:avLst/>
          </a:prstGeom>
        </p:spPr>
      </p:pic>
      <p:pic>
        <p:nvPicPr>
          <p:cNvPr id="27" name="Picture 26">
            <a:extLst>
              <a:ext uri="{FF2B5EF4-FFF2-40B4-BE49-F238E27FC236}">
                <a16:creationId xmlns:a16="http://schemas.microsoft.com/office/drawing/2014/main" id="{E91C8163-88FF-4216-BF6E-D0B084FB2D75}"/>
              </a:ext>
            </a:extLst>
          </p:cNvPr>
          <p:cNvPicPr>
            <a:picLocks noChangeAspect="1"/>
          </p:cNvPicPr>
          <p:nvPr/>
        </p:nvPicPr>
        <p:blipFill rotWithShape="1">
          <a:blip r:embed="rId4"/>
          <a:srcRect l="16985" t="1392" r="16914" b="3334"/>
          <a:stretch/>
        </p:blipFill>
        <p:spPr>
          <a:xfrm>
            <a:off x="10383800" y="1258672"/>
            <a:ext cx="1680326" cy="2421963"/>
          </a:xfrm>
          <a:prstGeom prst="rect">
            <a:avLst/>
          </a:prstGeom>
        </p:spPr>
      </p:pic>
    </p:spTree>
    <p:extLst>
      <p:ext uri="{BB962C8B-B14F-4D97-AF65-F5344CB8AC3E}">
        <p14:creationId xmlns:p14="http://schemas.microsoft.com/office/powerpoint/2010/main" val="253984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80">
                                          <p:stCondLst>
                                            <p:cond delay="0"/>
                                          </p:stCondLst>
                                        </p:cTn>
                                        <p:tgtEl>
                                          <p:spTgt spid="12"/>
                                        </p:tgtEl>
                                      </p:cBhvr>
                                    </p:animEffect>
                                    <p:anim calcmode="lin" valueType="num">
                                      <p:cBhvr>
                                        <p:cTn id="1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 dur="26">
                                          <p:stCondLst>
                                            <p:cond delay="650"/>
                                          </p:stCondLst>
                                        </p:cTn>
                                        <p:tgtEl>
                                          <p:spTgt spid="12"/>
                                        </p:tgtEl>
                                      </p:cBhvr>
                                      <p:to x="100000" y="60000"/>
                                    </p:animScale>
                                    <p:animScale>
                                      <p:cBhvr>
                                        <p:cTn id="21" dur="166" decel="50000">
                                          <p:stCondLst>
                                            <p:cond delay="676"/>
                                          </p:stCondLst>
                                        </p:cTn>
                                        <p:tgtEl>
                                          <p:spTgt spid="12"/>
                                        </p:tgtEl>
                                      </p:cBhvr>
                                      <p:to x="100000" y="100000"/>
                                    </p:animScale>
                                    <p:animScale>
                                      <p:cBhvr>
                                        <p:cTn id="22" dur="26">
                                          <p:stCondLst>
                                            <p:cond delay="1312"/>
                                          </p:stCondLst>
                                        </p:cTn>
                                        <p:tgtEl>
                                          <p:spTgt spid="12"/>
                                        </p:tgtEl>
                                      </p:cBhvr>
                                      <p:to x="100000" y="80000"/>
                                    </p:animScale>
                                    <p:animScale>
                                      <p:cBhvr>
                                        <p:cTn id="23" dur="166" decel="50000">
                                          <p:stCondLst>
                                            <p:cond delay="1338"/>
                                          </p:stCondLst>
                                        </p:cTn>
                                        <p:tgtEl>
                                          <p:spTgt spid="12"/>
                                        </p:tgtEl>
                                      </p:cBhvr>
                                      <p:to x="100000" y="100000"/>
                                    </p:animScale>
                                    <p:animScale>
                                      <p:cBhvr>
                                        <p:cTn id="24" dur="26">
                                          <p:stCondLst>
                                            <p:cond delay="1642"/>
                                          </p:stCondLst>
                                        </p:cTn>
                                        <p:tgtEl>
                                          <p:spTgt spid="12"/>
                                        </p:tgtEl>
                                      </p:cBhvr>
                                      <p:to x="100000" y="90000"/>
                                    </p:animScale>
                                    <p:animScale>
                                      <p:cBhvr>
                                        <p:cTn id="25" dur="166" decel="50000">
                                          <p:stCondLst>
                                            <p:cond delay="1668"/>
                                          </p:stCondLst>
                                        </p:cTn>
                                        <p:tgtEl>
                                          <p:spTgt spid="12"/>
                                        </p:tgtEl>
                                      </p:cBhvr>
                                      <p:to x="100000" y="100000"/>
                                    </p:animScale>
                                    <p:animScale>
                                      <p:cBhvr>
                                        <p:cTn id="26" dur="26">
                                          <p:stCondLst>
                                            <p:cond delay="1808"/>
                                          </p:stCondLst>
                                        </p:cTn>
                                        <p:tgtEl>
                                          <p:spTgt spid="12"/>
                                        </p:tgtEl>
                                      </p:cBhvr>
                                      <p:to x="100000" y="95000"/>
                                    </p:animScale>
                                    <p:animScale>
                                      <p:cBhvr>
                                        <p:cTn id="27" dur="166" decel="50000">
                                          <p:stCondLst>
                                            <p:cond delay="1834"/>
                                          </p:stCondLst>
                                        </p:cTn>
                                        <p:tgtEl>
                                          <p:spTgt spid="12"/>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Effect transition="in" filter="fade">
                                      <p:cBhvr>
                                        <p:cTn id="37" dur="2000"/>
                                        <p:tgtEl>
                                          <p:spTgt spid="14"/>
                                        </p:tgtEl>
                                      </p:cBhvr>
                                    </p:animEffect>
                                    <p:anim calcmode="lin" valueType="num">
                                      <p:cBhvr>
                                        <p:cTn id="38" dur="2000" fill="hold"/>
                                        <p:tgtEl>
                                          <p:spTgt spid="14"/>
                                        </p:tgtEl>
                                        <p:attrNameLst>
                                          <p:attrName>ppt_x</p:attrName>
                                        </p:attrNameLst>
                                      </p:cBhvr>
                                      <p:tavLst>
                                        <p:tav tm="0">
                                          <p:val>
                                            <p:strVal val="#ppt_x"/>
                                          </p:val>
                                        </p:tav>
                                        <p:tav tm="100000">
                                          <p:val>
                                            <p:strVal val="#ppt_x"/>
                                          </p:val>
                                        </p:tav>
                                      </p:tavLst>
                                    </p:anim>
                                    <p:anim calcmode="lin" valueType="num">
                                      <p:cBhvr>
                                        <p:cTn id="39" dur="2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2000" fill="hold"/>
                                        <p:tgtEl>
                                          <p:spTgt spid="16"/>
                                        </p:tgtEl>
                                        <p:attrNameLst>
                                          <p:attrName>ppt_w</p:attrName>
                                        </p:attrNameLst>
                                      </p:cBhvr>
                                      <p:tavLst>
                                        <p:tav tm="0">
                                          <p:val>
                                            <p:fltVal val="0"/>
                                          </p:val>
                                        </p:tav>
                                        <p:tav tm="100000">
                                          <p:val>
                                            <p:strVal val="#ppt_w"/>
                                          </p:val>
                                        </p:tav>
                                      </p:tavLst>
                                    </p:anim>
                                    <p:anim calcmode="lin" valueType="num">
                                      <p:cBhvr>
                                        <p:cTn id="45" dur="2000" fill="hold"/>
                                        <p:tgtEl>
                                          <p:spTgt spid="16"/>
                                        </p:tgtEl>
                                        <p:attrNameLst>
                                          <p:attrName>ppt_h</p:attrName>
                                        </p:attrNameLst>
                                      </p:cBhvr>
                                      <p:tavLst>
                                        <p:tav tm="0">
                                          <p:val>
                                            <p:fltVal val="0"/>
                                          </p:val>
                                        </p:tav>
                                        <p:tav tm="100000">
                                          <p:val>
                                            <p:strVal val="#ppt_h"/>
                                          </p:val>
                                        </p:tav>
                                      </p:tavLst>
                                    </p:anim>
                                    <p:anim calcmode="lin" valueType="num">
                                      <p:cBhvr>
                                        <p:cTn id="46" dur="2000" fill="hold"/>
                                        <p:tgtEl>
                                          <p:spTgt spid="16"/>
                                        </p:tgtEl>
                                        <p:attrNameLst>
                                          <p:attrName>style.rotation</p:attrName>
                                        </p:attrNameLst>
                                      </p:cBhvr>
                                      <p:tavLst>
                                        <p:tav tm="0">
                                          <p:val>
                                            <p:fltVal val="90"/>
                                          </p:val>
                                        </p:tav>
                                        <p:tav tm="100000">
                                          <p:val>
                                            <p:fltVal val="0"/>
                                          </p:val>
                                        </p:tav>
                                      </p:tavLst>
                                    </p:anim>
                                    <p:animEffect transition="in" filter="fade">
                                      <p:cBhvr>
                                        <p:cTn id="47" dur="2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20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0"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edge">
                                      <p:cBhvr>
                                        <p:cTn id="57" dur="20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7" presetClass="entr" presetSubtype="1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2000" fill="hold"/>
                                        <p:tgtEl>
                                          <p:spTgt spid="18"/>
                                        </p:tgtEl>
                                        <p:attrNameLst>
                                          <p:attrName>ppt_w</p:attrName>
                                        </p:attrNameLst>
                                      </p:cBhvr>
                                      <p:tavLst>
                                        <p:tav tm="0">
                                          <p:val>
                                            <p:fltVal val="0"/>
                                          </p:val>
                                        </p:tav>
                                        <p:tav tm="100000">
                                          <p:val>
                                            <p:strVal val="#ppt_w"/>
                                          </p:val>
                                        </p:tav>
                                      </p:tavLst>
                                    </p:anim>
                                    <p:anim calcmode="lin" valueType="num">
                                      <p:cBhvr>
                                        <p:cTn id="63"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blinds(horizontal)">
                                      <p:cBhvr>
                                        <p:cTn id="68" dur="20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down)">
                                      <p:cBhvr>
                                        <p:cTn id="73" dur="580">
                                          <p:stCondLst>
                                            <p:cond delay="0"/>
                                          </p:stCondLst>
                                        </p:cTn>
                                        <p:tgtEl>
                                          <p:spTgt spid="21"/>
                                        </p:tgtEl>
                                      </p:cBhvr>
                                    </p:animEffect>
                                    <p:anim calcmode="lin" valueType="num">
                                      <p:cBhvr>
                                        <p:cTn id="7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79" dur="26">
                                          <p:stCondLst>
                                            <p:cond delay="650"/>
                                          </p:stCondLst>
                                        </p:cTn>
                                        <p:tgtEl>
                                          <p:spTgt spid="21"/>
                                        </p:tgtEl>
                                      </p:cBhvr>
                                      <p:to x="100000" y="60000"/>
                                    </p:animScale>
                                    <p:animScale>
                                      <p:cBhvr>
                                        <p:cTn id="80" dur="166" decel="50000">
                                          <p:stCondLst>
                                            <p:cond delay="676"/>
                                          </p:stCondLst>
                                        </p:cTn>
                                        <p:tgtEl>
                                          <p:spTgt spid="21"/>
                                        </p:tgtEl>
                                      </p:cBhvr>
                                      <p:to x="100000" y="100000"/>
                                    </p:animScale>
                                    <p:animScale>
                                      <p:cBhvr>
                                        <p:cTn id="81" dur="26">
                                          <p:stCondLst>
                                            <p:cond delay="1312"/>
                                          </p:stCondLst>
                                        </p:cTn>
                                        <p:tgtEl>
                                          <p:spTgt spid="21"/>
                                        </p:tgtEl>
                                      </p:cBhvr>
                                      <p:to x="100000" y="80000"/>
                                    </p:animScale>
                                    <p:animScale>
                                      <p:cBhvr>
                                        <p:cTn id="82" dur="166" decel="50000">
                                          <p:stCondLst>
                                            <p:cond delay="1338"/>
                                          </p:stCondLst>
                                        </p:cTn>
                                        <p:tgtEl>
                                          <p:spTgt spid="21"/>
                                        </p:tgtEl>
                                      </p:cBhvr>
                                      <p:to x="100000" y="100000"/>
                                    </p:animScale>
                                    <p:animScale>
                                      <p:cBhvr>
                                        <p:cTn id="83" dur="26">
                                          <p:stCondLst>
                                            <p:cond delay="1642"/>
                                          </p:stCondLst>
                                        </p:cTn>
                                        <p:tgtEl>
                                          <p:spTgt spid="21"/>
                                        </p:tgtEl>
                                      </p:cBhvr>
                                      <p:to x="100000" y="90000"/>
                                    </p:animScale>
                                    <p:animScale>
                                      <p:cBhvr>
                                        <p:cTn id="84" dur="166" decel="50000">
                                          <p:stCondLst>
                                            <p:cond delay="1668"/>
                                          </p:stCondLst>
                                        </p:cTn>
                                        <p:tgtEl>
                                          <p:spTgt spid="21"/>
                                        </p:tgtEl>
                                      </p:cBhvr>
                                      <p:to x="100000" y="100000"/>
                                    </p:animScale>
                                    <p:animScale>
                                      <p:cBhvr>
                                        <p:cTn id="85" dur="26">
                                          <p:stCondLst>
                                            <p:cond delay="1808"/>
                                          </p:stCondLst>
                                        </p:cTn>
                                        <p:tgtEl>
                                          <p:spTgt spid="21"/>
                                        </p:tgtEl>
                                      </p:cBhvr>
                                      <p:to x="100000" y="95000"/>
                                    </p:animScale>
                                    <p:animScale>
                                      <p:cBhvr>
                                        <p:cTn id="86" dur="166" decel="50000">
                                          <p:stCondLst>
                                            <p:cond delay="1834"/>
                                          </p:stCondLst>
                                        </p:cTn>
                                        <p:tgtEl>
                                          <p:spTgt spid="21"/>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p:cTn id="91" dur="2000" fill="hold"/>
                                        <p:tgtEl>
                                          <p:spTgt spid="22"/>
                                        </p:tgtEl>
                                        <p:attrNameLst>
                                          <p:attrName>ppt_w</p:attrName>
                                        </p:attrNameLst>
                                      </p:cBhvr>
                                      <p:tavLst>
                                        <p:tav tm="0">
                                          <p:val>
                                            <p:fltVal val="0"/>
                                          </p:val>
                                        </p:tav>
                                        <p:tav tm="100000">
                                          <p:val>
                                            <p:strVal val="#ppt_w"/>
                                          </p:val>
                                        </p:tav>
                                      </p:tavLst>
                                    </p:anim>
                                    <p:anim calcmode="lin" valueType="num">
                                      <p:cBhvr>
                                        <p:cTn id="92" dur="2000" fill="hold"/>
                                        <p:tgtEl>
                                          <p:spTgt spid="22"/>
                                        </p:tgtEl>
                                        <p:attrNameLst>
                                          <p:attrName>ppt_h</p:attrName>
                                        </p:attrNameLst>
                                      </p:cBhvr>
                                      <p:tavLst>
                                        <p:tav tm="0">
                                          <p:val>
                                            <p:fltVal val="0"/>
                                          </p:val>
                                        </p:tav>
                                        <p:tav tm="100000">
                                          <p:val>
                                            <p:strVal val="#ppt_h"/>
                                          </p:val>
                                        </p:tav>
                                      </p:tavLst>
                                    </p:anim>
                                    <p:animEffect transition="in" filter="fade">
                                      <p:cBhvr>
                                        <p:cTn id="93" dur="2000"/>
                                        <p:tgtEl>
                                          <p:spTgt spid="22"/>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9" fill="hold" grpId="0" nodeType="clickEffect">
                                  <p:stCondLst>
                                    <p:cond delay="0"/>
                                  </p:stCondLst>
                                  <p:iterate type="lt">
                                    <p:tmPct val="10000"/>
                                  </p:iterate>
                                  <p:childTnLst>
                                    <p:set>
                                      <p:cBhvr>
                                        <p:cTn id="97" dur="1" fill="hold">
                                          <p:stCondLst>
                                            <p:cond delay="0"/>
                                          </p:stCondLst>
                                        </p:cTn>
                                        <p:tgtEl>
                                          <p:spTgt spid="23"/>
                                        </p:tgtEl>
                                        <p:attrNameLst>
                                          <p:attrName>style.visibility</p:attrName>
                                        </p:attrNameLst>
                                      </p:cBhvr>
                                      <p:to>
                                        <p:strVal val="visible"/>
                                      </p:to>
                                    </p:set>
                                    <p:anim calcmode="lin" valueType="num">
                                      <p:cBhvr additive="base">
                                        <p:cTn id="98" dur="2000" fill="hold"/>
                                        <p:tgtEl>
                                          <p:spTgt spid="23"/>
                                        </p:tgtEl>
                                        <p:attrNameLst>
                                          <p:attrName>ppt_x</p:attrName>
                                        </p:attrNameLst>
                                      </p:cBhvr>
                                      <p:tavLst>
                                        <p:tav tm="0">
                                          <p:val>
                                            <p:strVal val="0-#ppt_w/2"/>
                                          </p:val>
                                        </p:tav>
                                        <p:tav tm="100000">
                                          <p:val>
                                            <p:strVal val="#ppt_x"/>
                                          </p:val>
                                        </p:tav>
                                      </p:tavLst>
                                    </p:anim>
                                    <p:anim calcmode="lin" valueType="num">
                                      <p:cBhvr additive="base">
                                        <p:cTn id="99" dur="20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randombar(horizontal)">
                                      <p:cBhvr>
                                        <p:cTn id="10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P spid="9" grpId="0"/>
      <p:bldP spid="10" grpId="0"/>
      <p:bldP spid="18" grpId="0"/>
      <p:bldP spid="19" grpId="0"/>
      <p:bldP spid="21"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C852E2-5F1E-46B7-96E9-C7E862AEC49C}"/>
              </a:ext>
            </a:extLst>
          </p:cNvPr>
          <p:cNvSpPr txBox="1"/>
          <p:nvPr/>
        </p:nvSpPr>
        <p:spPr>
          <a:xfrm>
            <a:off x="178778" y="354383"/>
            <a:ext cx="6093068" cy="1477328"/>
          </a:xfrm>
          <a:prstGeom prst="rect">
            <a:avLst/>
          </a:prstGeom>
          <a:noFill/>
        </p:spPr>
        <p:txBody>
          <a:bodyPr wrap="square">
            <a:spAutoFit/>
          </a:bodyPr>
          <a:lstStyle/>
          <a:p>
            <a:r>
              <a:rPr lang="en-US" b="1" i="0" dirty="0">
                <a:solidFill>
                  <a:srgbClr val="000000"/>
                </a:solidFill>
                <a:effectLst/>
                <a:latin typeface="Times New Roman" panose="02020603050405020304" pitchFamily="18" charset="0"/>
              </a:rPr>
              <a:t>CHAPTER 2 - Matter, Changes and Energy</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Times New Roman" panose="02020603050405020304" pitchFamily="18" charset="0"/>
              </a:rPr>
              <a:t>Exercise 2-1    Density -</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Arial" panose="020B0604020202020204" pitchFamily="34" charset="0"/>
                <a:hlinkClick r:id="rId3"/>
              </a:rPr>
              <a:t>Exercise 2-1</a:t>
            </a:r>
            <a:br>
              <a:rPr lang="en-US" b="1" i="0" dirty="0">
                <a:solidFill>
                  <a:srgbClr val="000000"/>
                </a:solidFill>
                <a:effectLst/>
                <a:latin typeface="Arial" panose="020B0604020202020204" pitchFamily="34"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Times New Roman" panose="02020603050405020304" pitchFamily="18" charset="0"/>
              </a:rPr>
              <a:t>2-2     Terminology -</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Arial" panose="020B0604020202020204" pitchFamily="34" charset="0"/>
                <a:hlinkClick r:id="rId4"/>
              </a:rPr>
              <a:t>Exercise 2-2</a:t>
            </a:r>
            <a:endParaRPr lang="en-US" dirty="0"/>
          </a:p>
        </p:txBody>
      </p:sp>
      <p:sp>
        <p:nvSpPr>
          <p:cNvPr id="2" name="TextBox 1">
            <a:extLst>
              <a:ext uri="{FF2B5EF4-FFF2-40B4-BE49-F238E27FC236}">
                <a16:creationId xmlns:a16="http://schemas.microsoft.com/office/drawing/2014/main" id="{1BA0245D-3522-4736-B48D-18A53697B2DD}"/>
              </a:ext>
            </a:extLst>
          </p:cNvPr>
          <p:cNvSpPr txBox="1"/>
          <p:nvPr/>
        </p:nvSpPr>
        <p:spPr>
          <a:xfrm>
            <a:off x="178778" y="1800328"/>
            <a:ext cx="9337755" cy="1938992"/>
          </a:xfrm>
          <a:prstGeom prst="rect">
            <a:avLst/>
          </a:prstGeom>
          <a:noFill/>
        </p:spPr>
        <p:txBody>
          <a:bodyPr wrap="square" rtlCol="0">
            <a:spAutoFit/>
          </a:bodyPr>
          <a:lstStyle/>
          <a:p>
            <a:r>
              <a:rPr lang="en-US" sz="2000" b="1" dirty="0"/>
              <a:t>The density of a substance is a very useful property that assists  with identification and provides useful information for application purposes.  Determination of density requires two measurements.  The mass of a sample is divided by the volume although there are tools such as a (hydrometer) that read out density out directly.  In addition, density should be considered to be a unit conversion.  Given the density and the mass or the volume, it is straightforward to calculate the remaining parameter.</a:t>
            </a:r>
          </a:p>
        </p:txBody>
      </p:sp>
      <p:pic>
        <p:nvPicPr>
          <p:cNvPr id="4" name="Picture 3">
            <a:extLst>
              <a:ext uri="{FF2B5EF4-FFF2-40B4-BE49-F238E27FC236}">
                <a16:creationId xmlns:a16="http://schemas.microsoft.com/office/drawing/2014/main" id="{C4962276-4A13-4512-B0E8-F3261543AC20}"/>
              </a:ext>
            </a:extLst>
          </p:cNvPr>
          <p:cNvPicPr>
            <a:picLocks noChangeAspect="1"/>
          </p:cNvPicPr>
          <p:nvPr/>
        </p:nvPicPr>
        <p:blipFill>
          <a:blip r:embed="rId5"/>
          <a:stretch>
            <a:fillRect/>
          </a:stretch>
        </p:blipFill>
        <p:spPr>
          <a:xfrm>
            <a:off x="9439275" y="154952"/>
            <a:ext cx="2752725" cy="3876675"/>
          </a:xfrm>
          <a:prstGeom prst="rect">
            <a:avLst/>
          </a:prstGeom>
        </p:spPr>
      </p:pic>
      <p:sp>
        <p:nvSpPr>
          <p:cNvPr id="8" name="TextBox 7">
            <a:extLst>
              <a:ext uri="{FF2B5EF4-FFF2-40B4-BE49-F238E27FC236}">
                <a16:creationId xmlns:a16="http://schemas.microsoft.com/office/drawing/2014/main" id="{85C20733-7DBC-45E8-9DB5-B0346D4CF433}"/>
              </a:ext>
            </a:extLst>
          </p:cNvPr>
          <p:cNvSpPr txBox="1"/>
          <p:nvPr/>
        </p:nvSpPr>
        <p:spPr>
          <a:xfrm>
            <a:off x="137745" y="3739320"/>
            <a:ext cx="8212666" cy="1938992"/>
          </a:xfrm>
          <a:prstGeom prst="rect">
            <a:avLst/>
          </a:prstGeom>
          <a:noFill/>
        </p:spPr>
        <p:txBody>
          <a:bodyPr wrap="square">
            <a:spAutoFit/>
          </a:bodyPr>
          <a:lstStyle/>
          <a:p>
            <a:r>
              <a:rPr lang="en-US" sz="2400" b="1" dirty="0"/>
              <a:t>4.  An irregular 77.7 g piece of silver is placed into a graduated cylinder that has 15.0 mL of water in it. The new water level is 22.4 </a:t>
            </a:r>
            <a:r>
              <a:rPr lang="en-US" sz="2400" b="1" dirty="0" err="1"/>
              <a:t>mL.</a:t>
            </a:r>
            <a:r>
              <a:rPr lang="en-US" sz="2400" b="1" dirty="0"/>
              <a:t> What is the density of the silver?</a:t>
            </a:r>
          </a:p>
          <a:p>
            <a:endParaRPr lang="en-US" sz="2400" b="1" dirty="0"/>
          </a:p>
          <a:p>
            <a:r>
              <a:rPr lang="en-US" sz="2400" b="1" dirty="0"/>
              <a:t>(note after subtraction, only 2 sig. figs. remain)</a:t>
            </a:r>
          </a:p>
        </p:txBody>
      </p:sp>
      <p:sp>
        <p:nvSpPr>
          <p:cNvPr id="12" name="TextBox 11">
            <a:extLst>
              <a:ext uri="{FF2B5EF4-FFF2-40B4-BE49-F238E27FC236}">
                <a16:creationId xmlns:a16="http://schemas.microsoft.com/office/drawing/2014/main" id="{93612E47-57A8-47F4-80A2-9F7D6642D5B0}"/>
              </a:ext>
            </a:extLst>
          </p:cNvPr>
          <p:cNvSpPr txBox="1"/>
          <p:nvPr/>
        </p:nvSpPr>
        <p:spPr>
          <a:xfrm>
            <a:off x="178778" y="5564275"/>
            <a:ext cx="10026579" cy="1138773"/>
          </a:xfrm>
          <a:prstGeom prst="rect">
            <a:avLst/>
          </a:prstGeom>
          <a:noFill/>
        </p:spPr>
        <p:txBody>
          <a:bodyPr wrap="square">
            <a:spAutoFit/>
          </a:bodyPr>
          <a:lstStyle/>
          <a:p>
            <a:r>
              <a:rPr lang="en-US" sz="2400" b="1" dirty="0"/>
              <a:t>13.  The density of copper is 8.92 g/</a:t>
            </a:r>
            <a:r>
              <a:rPr lang="en-US" sz="2400" b="1" dirty="0" err="1"/>
              <a:t>mL.</a:t>
            </a:r>
            <a:r>
              <a:rPr lang="en-US" sz="2400" b="1" dirty="0"/>
              <a:t> The volume of a piece of copper that has a mass of 10.0 g is</a:t>
            </a:r>
            <a:r>
              <a:rPr lang="en-US" sz="2400" b="1" dirty="0">
                <a:solidFill>
                  <a:srgbClr val="C00000"/>
                </a:solidFill>
              </a:rPr>
              <a:t>:</a:t>
            </a:r>
            <a:endParaRPr lang="en-US" sz="2400" b="1" baseline="30000" dirty="0">
              <a:solidFill>
                <a:srgbClr val="C00000"/>
              </a:solidFill>
            </a:endParaRPr>
          </a:p>
          <a:p>
            <a:r>
              <a:rPr lang="en-US" sz="2000" dirty="0">
                <a:solidFill>
                  <a:srgbClr val="C00000"/>
                </a:solidFill>
              </a:rPr>
              <a:t>Note the inversion of the density.</a:t>
            </a:r>
          </a:p>
        </p:txBody>
      </p:sp>
      <p:sp>
        <p:nvSpPr>
          <p:cNvPr id="14" name="TextBox 13">
            <a:extLst>
              <a:ext uri="{FF2B5EF4-FFF2-40B4-BE49-F238E27FC236}">
                <a16:creationId xmlns:a16="http://schemas.microsoft.com/office/drawing/2014/main" id="{6FD0C01A-7E3D-4E69-B634-893BCAEF2E92}"/>
              </a:ext>
            </a:extLst>
          </p:cNvPr>
          <p:cNvSpPr txBox="1"/>
          <p:nvPr/>
        </p:nvSpPr>
        <p:spPr>
          <a:xfrm>
            <a:off x="137746" y="4810303"/>
            <a:ext cx="9301529" cy="461665"/>
          </a:xfrm>
          <a:prstGeom prst="rect">
            <a:avLst/>
          </a:prstGeom>
          <a:noFill/>
        </p:spPr>
        <p:txBody>
          <a:bodyPr wrap="square">
            <a:spAutoFit/>
          </a:bodyPr>
          <a:lstStyle/>
          <a:p>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Density  =  m/v    =    77.7 g/[(22.4 – 15.0) mL]   =   1.0x10</a:t>
            </a:r>
            <a:r>
              <a:rPr kumimoji="0" lang="en-US" sz="2400" b="1" i="0" u="none" strike="noStrike" kern="1200" cap="none" spc="0" normalizeH="0" baseline="30000" noProof="0" dirty="0">
                <a:ln>
                  <a:noFill/>
                </a:ln>
                <a:solidFill>
                  <a:srgbClr val="FF0000"/>
                </a:solidFill>
                <a:effectLst/>
                <a:uLnTx/>
                <a:uFillTx/>
                <a:latin typeface="Calibri" panose="020F0502020204030204"/>
                <a:ea typeface="+mn-ea"/>
                <a:cs typeface="+mn-cs"/>
              </a:rPr>
              <a:t>1</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g/mL </a:t>
            </a:r>
            <a:endParaRPr lang="en-US" dirty="0"/>
          </a:p>
        </p:txBody>
      </p:sp>
      <p:sp>
        <p:nvSpPr>
          <p:cNvPr id="15" name="TextBox 14">
            <a:extLst>
              <a:ext uri="{FF2B5EF4-FFF2-40B4-BE49-F238E27FC236}">
                <a16:creationId xmlns:a16="http://schemas.microsoft.com/office/drawing/2014/main" id="{655DE9F6-BD2B-455E-9A27-264780D5B27F}"/>
              </a:ext>
            </a:extLst>
          </p:cNvPr>
          <p:cNvSpPr txBox="1"/>
          <p:nvPr/>
        </p:nvSpPr>
        <p:spPr>
          <a:xfrm>
            <a:off x="4132122" y="6005928"/>
            <a:ext cx="6098720" cy="461665"/>
          </a:xfrm>
          <a:prstGeom prst="rect">
            <a:avLst/>
          </a:prstGeom>
          <a:noFill/>
        </p:spPr>
        <p:txBody>
          <a:bodyPr wrap="square">
            <a:spAutoFit/>
          </a:bodyPr>
          <a:lstStyle/>
          <a:p>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(10.0 g) (1 mL/8.92 g)  =  1.12 mL = </a:t>
            </a:r>
            <a:r>
              <a:rPr kumimoji="0" lang="en-US" sz="2400" b="1" i="0" u="none" strike="noStrike" kern="1200" cap="none" spc="0" normalizeH="0" noProof="0" dirty="0">
                <a:ln>
                  <a:noFill/>
                </a:ln>
                <a:solidFill>
                  <a:srgbClr val="C00000"/>
                </a:solidFill>
                <a:effectLst/>
                <a:uLnTx/>
                <a:uFillTx/>
                <a:latin typeface="Calibri" panose="020F0502020204030204"/>
                <a:ea typeface="+mn-ea"/>
                <a:cs typeface="+mn-cs"/>
              </a:rPr>
              <a:t>1.12</a:t>
            </a: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 cm</a:t>
            </a:r>
            <a:r>
              <a:rPr kumimoji="0" lang="en-US" sz="2400" b="1" i="0" u="none" strike="noStrike" kern="1200" cap="none" spc="0" normalizeH="0" baseline="30000" noProof="0" dirty="0">
                <a:ln>
                  <a:noFill/>
                </a:ln>
                <a:solidFill>
                  <a:srgbClr val="C00000"/>
                </a:solidFill>
                <a:effectLst/>
                <a:uLnTx/>
                <a:uFillTx/>
                <a:latin typeface="Calibri" panose="020F0502020204030204"/>
                <a:ea typeface="+mn-ea"/>
                <a:cs typeface="+mn-cs"/>
              </a:rPr>
              <a:t>3</a:t>
            </a:r>
            <a:endParaRPr lang="en-US" dirty="0"/>
          </a:p>
        </p:txBody>
      </p:sp>
      <p:sp>
        <p:nvSpPr>
          <p:cNvPr id="16" name="TextBox 15">
            <a:extLst>
              <a:ext uri="{FF2B5EF4-FFF2-40B4-BE49-F238E27FC236}">
                <a16:creationId xmlns:a16="http://schemas.microsoft.com/office/drawing/2014/main" id="{D3F39104-57F9-45A2-BFE1-8E7D4D411EAE}"/>
              </a:ext>
            </a:extLst>
          </p:cNvPr>
          <p:cNvSpPr txBox="1"/>
          <p:nvPr/>
        </p:nvSpPr>
        <p:spPr>
          <a:xfrm>
            <a:off x="3686175" y="16433"/>
            <a:ext cx="6098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hlinkClick r:id="rId3"/>
              </a:rPr>
              <a:t>http://exercises.murov.info/ex2-1.htm</a:t>
            </a:r>
            <a:r>
              <a:rPr lang="en-US" dirty="0">
                <a:solidFill>
                  <a:prstClr val="black"/>
                </a:solidFill>
                <a:latin typeface="Calibri" panose="020F0502020204030204"/>
              </a:rPr>
              <a:t>  problems 4, 13</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89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0"/>
                                        <p:tgtEl>
                                          <p:spTgt spid="14"/>
                                        </p:tgtEl>
                                      </p:cBhvr>
                                    </p:animEffect>
                                    <p:anim calcmode="lin" valueType="num">
                                      <p:cBhvr>
                                        <p:cTn id="8" dur="3000" fill="hold"/>
                                        <p:tgtEl>
                                          <p:spTgt spid="14"/>
                                        </p:tgtEl>
                                        <p:attrNameLst>
                                          <p:attrName>ppt_x</p:attrName>
                                        </p:attrNameLst>
                                      </p:cBhvr>
                                      <p:tavLst>
                                        <p:tav tm="0">
                                          <p:val>
                                            <p:strVal val="#ppt_x"/>
                                          </p:val>
                                        </p:tav>
                                        <p:tav tm="100000">
                                          <p:val>
                                            <p:strVal val="#ppt_x"/>
                                          </p:val>
                                        </p:tav>
                                      </p:tavLst>
                                    </p:anim>
                                    <p:anim calcmode="lin" valueType="num">
                                      <p:cBhvr>
                                        <p:cTn id="9" dur="3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C949F5-8592-41E2-B737-5C52FE614046}"/>
              </a:ext>
            </a:extLst>
          </p:cNvPr>
          <p:cNvSpPr txBox="1"/>
          <p:nvPr/>
        </p:nvSpPr>
        <p:spPr>
          <a:xfrm>
            <a:off x="134357" y="780165"/>
            <a:ext cx="7673209" cy="2031325"/>
          </a:xfrm>
          <a:prstGeom prst="rect">
            <a:avLst/>
          </a:prstGeom>
          <a:noFill/>
        </p:spPr>
        <p:txBody>
          <a:bodyPr wrap="square">
            <a:spAutoFit/>
          </a:bodyPr>
          <a:lstStyle/>
          <a:p>
            <a:r>
              <a:rPr lang="en-US" dirty="0"/>
              <a:t>35.  For the figure to the right, which one of the descriptions best describes the contents of the figure.</a:t>
            </a:r>
          </a:p>
          <a:p>
            <a:r>
              <a:rPr lang="en-US" dirty="0"/>
              <a:t> a.  A heterogeneous mixture of two elements in their liquid states.</a:t>
            </a:r>
          </a:p>
          <a:p>
            <a:r>
              <a:rPr lang="en-US" dirty="0"/>
              <a:t>b.  A homogeneous mixture of two compounds in their liquid states.</a:t>
            </a:r>
          </a:p>
          <a:p>
            <a:r>
              <a:rPr lang="en-US" dirty="0"/>
              <a:t>c.  A heterogeneous mixture of two compounds in their liquid states.</a:t>
            </a:r>
          </a:p>
          <a:p>
            <a:r>
              <a:rPr lang="en-US" dirty="0"/>
              <a:t>d.  A heterogeneous mixture of two compounds in their solid states.</a:t>
            </a:r>
          </a:p>
          <a:p>
            <a:r>
              <a:rPr lang="en-US" dirty="0"/>
              <a:t>e.  None of the previous answers.</a:t>
            </a:r>
          </a:p>
        </p:txBody>
      </p:sp>
      <p:pic>
        <p:nvPicPr>
          <p:cNvPr id="2050" name="Picture 2">
            <a:extLst>
              <a:ext uri="{FF2B5EF4-FFF2-40B4-BE49-F238E27FC236}">
                <a16:creationId xmlns:a16="http://schemas.microsoft.com/office/drawing/2014/main" id="{06818B66-BCE1-4BF0-9C11-446A578EF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1428" y="164684"/>
            <a:ext cx="4018289" cy="37856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ADED03-D851-4E2F-875A-14578A292E79}"/>
              </a:ext>
            </a:extLst>
          </p:cNvPr>
          <p:cNvSpPr txBox="1"/>
          <p:nvPr/>
        </p:nvSpPr>
        <p:spPr>
          <a:xfrm>
            <a:off x="134357" y="4452920"/>
            <a:ext cx="11137380" cy="1200329"/>
          </a:xfrm>
          <a:prstGeom prst="rect">
            <a:avLst/>
          </a:prstGeom>
          <a:noFill/>
        </p:spPr>
        <p:txBody>
          <a:bodyPr wrap="square">
            <a:spAutoFit/>
          </a:bodyPr>
          <a:lstStyle/>
          <a:p>
            <a:r>
              <a:rPr lang="en-US" dirty="0"/>
              <a:t>36 .  Referring to the figure for the previous question (#35), which is the denser liquid, water or carbon disulfide?</a:t>
            </a:r>
          </a:p>
          <a:p>
            <a:r>
              <a:rPr lang="en-US" dirty="0"/>
              <a:t> a.  water</a:t>
            </a:r>
          </a:p>
          <a:p>
            <a:r>
              <a:rPr lang="en-US" dirty="0"/>
              <a:t> b  carbon disulfide</a:t>
            </a:r>
          </a:p>
          <a:p>
            <a:r>
              <a:rPr lang="en-US" dirty="0"/>
              <a:t> c.  Not enough information to decide.</a:t>
            </a:r>
          </a:p>
        </p:txBody>
      </p:sp>
      <p:sp>
        <p:nvSpPr>
          <p:cNvPr id="2" name="TextBox 1">
            <a:extLst>
              <a:ext uri="{FF2B5EF4-FFF2-40B4-BE49-F238E27FC236}">
                <a16:creationId xmlns:a16="http://schemas.microsoft.com/office/drawing/2014/main" id="{E25D6D11-74AE-43A7-BE01-1415EF73948D}"/>
              </a:ext>
            </a:extLst>
          </p:cNvPr>
          <p:cNvSpPr txBox="1"/>
          <p:nvPr/>
        </p:nvSpPr>
        <p:spPr>
          <a:xfrm>
            <a:off x="67179" y="2701239"/>
            <a:ext cx="7673208" cy="1477328"/>
          </a:xfrm>
          <a:prstGeom prst="rect">
            <a:avLst/>
          </a:prstGeom>
          <a:noFill/>
        </p:spPr>
        <p:txBody>
          <a:bodyPr wrap="square" rtlCol="0">
            <a:spAutoFit/>
          </a:bodyPr>
          <a:lstStyle/>
          <a:p>
            <a:r>
              <a:rPr lang="en-US" b="1" dirty="0">
                <a:solidFill>
                  <a:srgbClr val="FF0000"/>
                </a:solidFill>
              </a:rPr>
              <a:t>The figure shows the presence of two compounds with each having two atoms of one element and an atom of a second element.  The top one has a bent structure, and the bottom is linear.  Because the two substances are not mixed, the mixture is heterogeneous.  Because the molecules of each substance are randomly oriented but close together, both substances are in the liquid state.</a:t>
            </a:r>
          </a:p>
        </p:txBody>
      </p:sp>
      <p:sp>
        <p:nvSpPr>
          <p:cNvPr id="4" name="TextBox 3">
            <a:extLst>
              <a:ext uri="{FF2B5EF4-FFF2-40B4-BE49-F238E27FC236}">
                <a16:creationId xmlns:a16="http://schemas.microsoft.com/office/drawing/2014/main" id="{551C58D4-79C8-4DD3-9CDB-D732E392890F}"/>
              </a:ext>
            </a:extLst>
          </p:cNvPr>
          <p:cNvSpPr txBox="1"/>
          <p:nvPr/>
        </p:nvSpPr>
        <p:spPr>
          <a:xfrm>
            <a:off x="67179" y="5699372"/>
            <a:ext cx="12057642" cy="923330"/>
          </a:xfrm>
          <a:prstGeom prst="rect">
            <a:avLst/>
          </a:prstGeom>
          <a:noFill/>
        </p:spPr>
        <p:txBody>
          <a:bodyPr wrap="square" rtlCol="0">
            <a:spAutoFit/>
          </a:bodyPr>
          <a:lstStyle/>
          <a:p>
            <a:r>
              <a:rPr lang="en-US" b="1" dirty="0">
                <a:solidFill>
                  <a:srgbClr val="FF0000"/>
                </a:solidFill>
              </a:rPr>
              <a:t>The top or less dense liquid has a bent structure and the bottom one is linear.  Water is bent with single  bonds and CS</a:t>
            </a:r>
            <a:r>
              <a:rPr lang="en-US" b="1" baseline="-25000" dirty="0">
                <a:solidFill>
                  <a:srgbClr val="FF0000"/>
                </a:solidFill>
              </a:rPr>
              <a:t>2 </a:t>
            </a:r>
            <a:r>
              <a:rPr lang="en-US" b="1" dirty="0">
                <a:solidFill>
                  <a:srgbClr val="FF0000"/>
                </a:solidFill>
              </a:rPr>
              <a:t> is linear with two double bonds.  Unless you want to argue that this does not prove that these represent water and carbon disulfide, the bent water molecules are above the denser CS</a:t>
            </a:r>
            <a:r>
              <a:rPr lang="en-US" b="1" baseline="-25000" dirty="0">
                <a:solidFill>
                  <a:srgbClr val="FF0000"/>
                </a:solidFill>
              </a:rPr>
              <a:t>2</a:t>
            </a:r>
            <a:r>
              <a:rPr lang="en-US" b="1" dirty="0">
                <a:solidFill>
                  <a:srgbClr val="FF0000"/>
                </a:solidFill>
              </a:rPr>
              <a:t>.</a:t>
            </a:r>
            <a:endParaRPr lang="en-US" b="1" baseline="-25000" dirty="0">
              <a:solidFill>
                <a:srgbClr val="FF0000"/>
              </a:solidFill>
            </a:endParaRPr>
          </a:p>
        </p:txBody>
      </p:sp>
      <p:sp>
        <p:nvSpPr>
          <p:cNvPr id="8" name="TextBox 7">
            <a:extLst>
              <a:ext uri="{FF2B5EF4-FFF2-40B4-BE49-F238E27FC236}">
                <a16:creationId xmlns:a16="http://schemas.microsoft.com/office/drawing/2014/main" id="{6D2C1006-AB92-4084-8505-376A79B828F0}"/>
              </a:ext>
            </a:extLst>
          </p:cNvPr>
          <p:cNvSpPr txBox="1"/>
          <p:nvPr/>
        </p:nvSpPr>
        <p:spPr>
          <a:xfrm>
            <a:off x="1191213" y="203106"/>
            <a:ext cx="6098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http://exercises.murov.info/ex2-2.htm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problems </a:t>
            </a:r>
            <a:r>
              <a:rPr lang="en-US" dirty="0">
                <a:solidFill>
                  <a:prstClr val="black"/>
                </a:solidFill>
                <a:latin typeface="Calibri" panose="020F0502020204030204"/>
              </a:rPr>
              <a:t>35, 36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51DD389-9811-4B02-AE49-81F735C79DFB}"/>
              </a:ext>
            </a:extLst>
          </p:cNvPr>
          <p:cNvSpPr txBox="1"/>
          <p:nvPr/>
        </p:nvSpPr>
        <p:spPr>
          <a:xfrm>
            <a:off x="6616503" y="1877823"/>
            <a:ext cx="470097" cy="369332"/>
          </a:xfrm>
          <a:prstGeom prst="rect">
            <a:avLst/>
          </a:prstGeom>
          <a:noFill/>
        </p:spPr>
        <p:txBody>
          <a:bodyPr wrap="square">
            <a:spAutoFit/>
          </a:bodyPr>
          <a:lstStyle/>
          <a:p>
            <a:r>
              <a:rPr lang="en-US" b="1" dirty="0">
                <a:solidFill>
                  <a:schemeClr val="accent6">
                    <a:lumMod val="50000"/>
                  </a:schemeClr>
                </a:solidFill>
              </a:rPr>
              <a:t>←</a:t>
            </a:r>
          </a:p>
        </p:txBody>
      </p:sp>
      <p:pic>
        <p:nvPicPr>
          <p:cNvPr id="10" name="Picture 9">
            <a:extLst>
              <a:ext uri="{FF2B5EF4-FFF2-40B4-BE49-F238E27FC236}">
                <a16:creationId xmlns:a16="http://schemas.microsoft.com/office/drawing/2014/main" id="{DC66B816-E6DF-4071-975E-4F80872C607C}"/>
              </a:ext>
            </a:extLst>
          </p:cNvPr>
          <p:cNvPicPr>
            <a:picLocks noChangeAspect="1"/>
          </p:cNvPicPr>
          <p:nvPr/>
        </p:nvPicPr>
        <p:blipFill>
          <a:blip r:embed="rId4"/>
          <a:stretch>
            <a:fillRect/>
          </a:stretch>
        </p:blipFill>
        <p:spPr>
          <a:xfrm>
            <a:off x="2087859" y="4935582"/>
            <a:ext cx="487722" cy="493819"/>
          </a:xfrm>
          <a:prstGeom prst="rect">
            <a:avLst/>
          </a:prstGeom>
        </p:spPr>
      </p:pic>
    </p:spTree>
    <p:extLst>
      <p:ext uri="{BB962C8B-B14F-4D97-AF65-F5344CB8AC3E}">
        <p14:creationId xmlns:p14="http://schemas.microsoft.com/office/powerpoint/2010/main" val="229631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anim calcmode="lin" valueType="num">
                                      <p:cBhvr>
                                        <p:cTn id="32" dur="2000" fill="hold"/>
                                        <p:tgtEl>
                                          <p:spTgt spid="4"/>
                                        </p:tgtEl>
                                        <p:attrNameLst>
                                          <p:attrName>ppt_w</p:attrName>
                                        </p:attrNameLst>
                                      </p:cBhvr>
                                      <p:tavLst>
                                        <p:tav tm="0" fmla="#ppt_w*sin(2.5*pi*$)">
                                          <p:val>
                                            <p:fltVal val="0"/>
                                          </p:val>
                                        </p:tav>
                                        <p:tav tm="100000">
                                          <p:val>
                                            <p:fltVal val="1"/>
                                          </p:val>
                                        </p:tav>
                                      </p:tavLst>
                                    </p:anim>
                                    <p:anim calcmode="lin" valueType="num">
                                      <p:cBhvr>
                                        <p:cTn id="33"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4ED255-A42B-490C-86C4-036FC534F702}"/>
              </a:ext>
            </a:extLst>
          </p:cNvPr>
          <p:cNvSpPr txBox="1"/>
          <p:nvPr/>
        </p:nvSpPr>
        <p:spPr>
          <a:xfrm>
            <a:off x="154812" y="554622"/>
            <a:ext cx="6098720" cy="1754326"/>
          </a:xfrm>
          <a:prstGeom prst="rect">
            <a:avLst/>
          </a:prstGeom>
          <a:noFill/>
        </p:spPr>
        <p:txBody>
          <a:bodyPr wrap="square">
            <a:spAutoFit/>
          </a:bodyPr>
          <a:lstStyle/>
          <a:p>
            <a:r>
              <a:rPr lang="en-US" b="1" i="0" dirty="0">
                <a:solidFill>
                  <a:srgbClr val="000000"/>
                </a:solidFill>
                <a:effectLst/>
                <a:latin typeface="Times New Roman" panose="02020603050405020304" pitchFamily="18" charset="0"/>
              </a:rPr>
              <a:t>CHAPTER 3 - Elements, Compounds, and Their Composition</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Times New Roman" panose="02020603050405020304" pitchFamily="18" charset="0"/>
              </a:rPr>
              <a:t>Exercise 3-1    Symbols and Properties of the Elements -</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Arial" panose="020B0604020202020204" pitchFamily="34" charset="0"/>
                <a:hlinkClick r:id="rId3"/>
              </a:rPr>
              <a:t>Exercise 3-1</a:t>
            </a:r>
            <a:br>
              <a:rPr lang="en-US" b="1" i="0" dirty="0">
                <a:solidFill>
                  <a:srgbClr val="000000"/>
                </a:solidFill>
                <a:effectLst/>
                <a:latin typeface="Arial" panose="020B0604020202020204" pitchFamily="34"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Times New Roman" panose="02020603050405020304" pitchFamily="18" charset="0"/>
              </a:rPr>
              <a:t>3-2</a:t>
            </a:r>
            <a:r>
              <a:rPr lang="en-US" b="0" i="0" dirty="0">
                <a:solidFill>
                  <a:srgbClr val="000000"/>
                </a:solidFill>
                <a:effectLst/>
                <a:latin typeface="Times New Roman" panose="02020603050405020304" pitchFamily="18" charset="0"/>
              </a:rPr>
              <a:t>   </a:t>
            </a:r>
            <a:r>
              <a:rPr lang="en-US" b="1" i="0" dirty="0">
                <a:solidFill>
                  <a:srgbClr val="000000"/>
                </a:solidFill>
                <a:effectLst/>
                <a:latin typeface="Times New Roman" panose="02020603050405020304" pitchFamily="18" charset="0"/>
              </a:rPr>
              <a:t> Protons, Neutrons, Electrons and Isotopes -</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Arial" panose="020B0604020202020204" pitchFamily="34" charset="0"/>
                <a:hlinkClick r:id="rId4"/>
              </a:rPr>
              <a:t>Exercise 3-2</a:t>
            </a:r>
            <a:endParaRPr lang="en-US" dirty="0"/>
          </a:p>
        </p:txBody>
      </p:sp>
      <p:sp>
        <p:nvSpPr>
          <p:cNvPr id="5" name="TextBox 4">
            <a:extLst>
              <a:ext uri="{FF2B5EF4-FFF2-40B4-BE49-F238E27FC236}">
                <a16:creationId xmlns:a16="http://schemas.microsoft.com/office/drawing/2014/main" id="{02AD1F88-9804-4405-B07E-1072B01DF49E}"/>
              </a:ext>
            </a:extLst>
          </p:cNvPr>
          <p:cNvSpPr txBox="1"/>
          <p:nvPr/>
        </p:nvSpPr>
        <p:spPr>
          <a:xfrm>
            <a:off x="6281745" y="36649"/>
            <a:ext cx="5721441" cy="1200329"/>
          </a:xfrm>
          <a:prstGeom prst="rect">
            <a:avLst/>
          </a:prstGeom>
          <a:noFill/>
        </p:spPr>
        <p:txBody>
          <a:bodyPr wrap="square">
            <a:spAutoFit/>
          </a:bodyPr>
          <a:lstStyle/>
          <a:p>
            <a:r>
              <a:rPr lang="en-US" dirty="0"/>
              <a:t>2.  A heavy alkaline earth element. Despite the toxicity of its salts, one of the salts (sulfate is used in the "milk shakes' taken by a patient for a gastrointestinal series of X-rays (also what happens to patients when the doctor fails).</a:t>
            </a:r>
          </a:p>
        </p:txBody>
      </p:sp>
      <p:sp>
        <p:nvSpPr>
          <p:cNvPr id="7" name="TextBox 6">
            <a:extLst>
              <a:ext uri="{FF2B5EF4-FFF2-40B4-BE49-F238E27FC236}">
                <a16:creationId xmlns:a16="http://schemas.microsoft.com/office/drawing/2014/main" id="{C66459AE-86B7-45E5-9E81-47B6A5200D93}"/>
              </a:ext>
            </a:extLst>
          </p:cNvPr>
          <p:cNvSpPr txBox="1"/>
          <p:nvPr/>
        </p:nvSpPr>
        <p:spPr>
          <a:xfrm>
            <a:off x="6315748" y="1513977"/>
            <a:ext cx="5721440" cy="1200329"/>
          </a:xfrm>
          <a:prstGeom prst="rect">
            <a:avLst/>
          </a:prstGeom>
          <a:noFill/>
        </p:spPr>
        <p:txBody>
          <a:bodyPr wrap="square">
            <a:spAutoFit/>
          </a:bodyPr>
          <a:lstStyle/>
          <a:p>
            <a:r>
              <a:rPr lang="en-US" dirty="0"/>
              <a:t>20.  Organic chemistry is the chemistry of compounds of this element. It occurs as diamond and graphite and a third form has been made that is in the class of compounds called fullerenes and is commonly called buckyballs.</a:t>
            </a:r>
          </a:p>
        </p:txBody>
      </p:sp>
      <p:sp>
        <p:nvSpPr>
          <p:cNvPr id="9" name="TextBox 8">
            <a:extLst>
              <a:ext uri="{FF2B5EF4-FFF2-40B4-BE49-F238E27FC236}">
                <a16:creationId xmlns:a16="http://schemas.microsoft.com/office/drawing/2014/main" id="{2DBEDA99-A97B-40C5-B998-6581E5B29003}"/>
              </a:ext>
            </a:extLst>
          </p:cNvPr>
          <p:cNvSpPr txBox="1"/>
          <p:nvPr/>
        </p:nvSpPr>
        <p:spPr>
          <a:xfrm>
            <a:off x="217028" y="2344816"/>
            <a:ext cx="6098720" cy="1477328"/>
          </a:xfrm>
          <a:prstGeom prst="rect">
            <a:avLst/>
          </a:prstGeom>
          <a:noFill/>
        </p:spPr>
        <p:txBody>
          <a:bodyPr wrap="square" rtlCol="0">
            <a:spAutoFit/>
          </a:bodyPr>
          <a:lstStyle/>
          <a:p>
            <a:pPr marL="342900" indent="-342900">
              <a:buAutoNum type="arabicPeriod" startAt="2"/>
            </a:pPr>
            <a:r>
              <a:rPr lang="en-US" b="1" dirty="0">
                <a:solidFill>
                  <a:srgbClr val="FF0000"/>
                </a:solidFill>
              </a:rPr>
              <a:t>The group 2 elements (2A in the American system) are called the alkaline earth elements.  Barium ion is very toxic to humans, but barium sulfate has very low solubility in water.  Consumption of barium sulfate does not introduce a dangerous amount of barium ion into the body.</a:t>
            </a:r>
          </a:p>
        </p:txBody>
      </p:sp>
      <p:sp>
        <p:nvSpPr>
          <p:cNvPr id="10" name="TextBox 9">
            <a:extLst>
              <a:ext uri="{FF2B5EF4-FFF2-40B4-BE49-F238E27FC236}">
                <a16:creationId xmlns:a16="http://schemas.microsoft.com/office/drawing/2014/main" id="{C3C21A15-1865-4C10-9D21-98206BD756B7}"/>
              </a:ext>
            </a:extLst>
          </p:cNvPr>
          <p:cNvSpPr txBox="1"/>
          <p:nvPr/>
        </p:nvSpPr>
        <p:spPr>
          <a:xfrm>
            <a:off x="92366" y="3858012"/>
            <a:ext cx="6314041" cy="2862322"/>
          </a:xfrm>
          <a:prstGeom prst="rect">
            <a:avLst/>
          </a:prstGeom>
          <a:noFill/>
        </p:spPr>
        <p:txBody>
          <a:bodyPr wrap="square" rtlCol="0">
            <a:spAutoFit/>
          </a:bodyPr>
          <a:lstStyle/>
          <a:p>
            <a:pPr marL="342900" indent="-342900">
              <a:buAutoNum type="arabicPeriod" startAt="20"/>
            </a:pPr>
            <a:r>
              <a:rPr lang="en-US" b="1" dirty="0">
                <a:solidFill>
                  <a:srgbClr val="FF0000"/>
                </a:solidFill>
              </a:rPr>
              <a:t> Over 20 million (and counting) compounds have been reported.  Of these it is estimated that 90% contain the element carbon.  Until 1828, it was thought that chemicals derived from anything living had a special property called vitalism.  This was disproven by </a:t>
            </a:r>
            <a:r>
              <a:rPr lang="en-US" b="1" dirty="0" err="1">
                <a:solidFill>
                  <a:srgbClr val="FF0000"/>
                </a:solidFill>
              </a:rPr>
              <a:t>Wöhler</a:t>
            </a:r>
            <a:r>
              <a:rPr lang="en-US" b="1" dirty="0">
                <a:solidFill>
                  <a:srgbClr val="FF0000"/>
                </a:solidFill>
              </a:rPr>
              <a:t> in 1828 and organic chemistry was eventually redefined as the chemistry of compounds that contain carbon.  There are several reasons why there are so many carbon compounds – C forms four bonds, bonds strongly to itself (makes polymers) in different spatial ways and to many other elements.  </a:t>
            </a:r>
          </a:p>
        </p:txBody>
      </p:sp>
      <p:pic>
        <p:nvPicPr>
          <p:cNvPr id="11" name="Picture 10">
            <a:extLst>
              <a:ext uri="{FF2B5EF4-FFF2-40B4-BE49-F238E27FC236}">
                <a16:creationId xmlns:a16="http://schemas.microsoft.com/office/drawing/2014/main" id="{DA137CD0-AD9E-456F-BFD7-9F7E9FEC4A58}"/>
              </a:ext>
            </a:extLst>
          </p:cNvPr>
          <p:cNvPicPr>
            <a:picLocks noChangeAspect="1"/>
          </p:cNvPicPr>
          <p:nvPr/>
        </p:nvPicPr>
        <p:blipFill>
          <a:blip r:embed="rId5"/>
          <a:stretch>
            <a:fillRect/>
          </a:stretch>
        </p:blipFill>
        <p:spPr>
          <a:xfrm>
            <a:off x="6389196" y="2905693"/>
            <a:ext cx="4007967" cy="2988992"/>
          </a:xfrm>
          <a:prstGeom prst="rect">
            <a:avLst/>
          </a:prstGeom>
        </p:spPr>
      </p:pic>
      <p:pic>
        <p:nvPicPr>
          <p:cNvPr id="14" name="Picture 13">
            <a:extLst>
              <a:ext uri="{FF2B5EF4-FFF2-40B4-BE49-F238E27FC236}">
                <a16:creationId xmlns:a16="http://schemas.microsoft.com/office/drawing/2014/main" id="{57DEEF5C-386B-4D24-BB1C-1DC272FFDF7A}"/>
              </a:ext>
            </a:extLst>
          </p:cNvPr>
          <p:cNvPicPr>
            <a:picLocks noChangeAspect="1"/>
          </p:cNvPicPr>
          <p:nvPr/>
        </p:nvPicPr>
        <p:blipFill>
          <a:blip r:embed="rId6"/>
          <a:stretch>
            <a:fillRect/>
          </a:stretch>
        </p:blipFill>
        <p:spPr>
          <a:xfrm>
            <a:off x="10504614" y="3083480"/>
            <a:ext cx="1551642" cy="1549064"/>
          </a:xfrm>
          <a:prstGeom prst="rect">
            <a:avLst/>
          </a:prstGeom>
        </p:spPr>
      </p:pic>
      <p:sp>
        <p:nvSpPr>
          <p:cNvPr id="15" name="TextBox 14">
            <a:extLst>
              <a:ext uri="{FF2B5EF4-FFF2-40B4-BE49-F238E27FC236}">
                <a16:creationId xmlns:a16="http://schemas.microsoft.com/office/drawing/2014/main" id="{19402866-9CE1-4257-B916-2E8E683FD56D}"/>
              </a:ext>
            </a:extLst>
          </p:cNvPr>
          <p:cNvSpPr txBox="1"/>
          <p:nvPr/>
        </p:nvSpPr>
        <p:spPr>
          <a:xfrm>
            <a:off x="6771700" y="6263859"/>
            <a:ext cx="4931928" cy="369332"/>
          </a:xfrm>
          <a:prstGeom prst="rect">
            <a:avLst/>
          </a:prstGeom>
          <a:noFill/>
        </p:spPr>
        <p:txBody>
          <a:bodyPr wrap="none" rtlCol="0">
            <a:spAutoFit/>
          </a:bodyPr>
          <a:lstStyle/>
          <a:p>
            <a:r>
              <a:rPr lang="en-US" dirty="0"/>
              <a:t>diamond                    graphite                      buckyball</a:t>
            </a:r>
          </a:p>
        </p:txBody>
      </p:sp>
    </p:spTree>
    <p:extLst>
      <p:ext uri="{BB962C8B-B14F-4D97-AF65-F5344CB8AC3E}">
        <p14:creationId xmlns:p14="http://schemas.microsoft.com/office/powerpoint/2010/main" val="42393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CAB39F-6CE9-4CE7-9A27-D5B9D2FB2FAF}"/>
              </a:ext>
            </a:extLst>
          </p:cNvPr>
          <p:cNvSpPr txBox="1"/>
          <p:nvPr/>
        </p:nvSpPr>
        <p:spPr>
          <a:xfrm>
            <a:off x="6021161" y="846968"/>
            <a:ext cx="6098720" cy="369332"/>
          </a:xfrm>
          <a:prstGeom prst="rect">
            <a:avLst/>
          </a:prstGeom>
          <a:noFill/>
        </p:spPr>
        <p:txBody>
          <a:bodyPr wrap="square">
            <a:spAutoFit/>
          </a:bodyPr>
          <a:lstStyle/>
          <a:p>
            <a:r>
              <a:rPr lang="en-US" dirty="0"/>
              <a:t>17.  How many neutrons are in an atom of chlorine?</a:t>
            </a:r>
          </a:p>
        </p:txBody>
      </p:sp>
      <p:sp>
        <p:nvSpPr>
          <p:cNvPr id="7" name="TextBox 6">
            <a:extLst>
              <a:ext uri="{FF2B5EF4-FFF2-40B4-BE49-F238E27FC236}">
                <a16:creationId xmlns:a16="http://schemas.microsoft.com/office/drawing/2014/main" id="{049A6CD9-AA42-420D-A184-428C9F8637BD}"/>
              </a:ext>
            </a:extLst>
          </p:cNvPr>
          <p:cNvSpPr txBox="1"/>
          <p:nvPr/>
        </p:nvSpPr>
        <p:spPr>
          <a:xfrm>
            <a:off x="6021161" y="300255"/>
            <a:ext cx="6490606" cy="369332"/>
          </a:xfrm>
          <a:prstGeom prst="rect">
            <a:avLst/>
          </a:prstGeom>
          <a:noFill/>
        </p:spPr>
        <p:txBody>
          <a:bodyPr wrap="square">
            <a:spAutoFit/>
          </a:bodyPr>
          <a:lstStyle/>
          <a:p>
            <a:r>
              <a:rPr lang="en-US" dirty="0"/>
              <a:t>3.  How many protons and electrons are in an atom of copper?</a:t>
            </a:r>
          </a:p>
        </p:txBody>
      </p:sp>
      <p:sp>
        <p:nvSpPr>
          <p:cNvPr id="9" name="TextBox 8">
            <a:extLst>
              <a:ext uri="{FF2B5EF4-FFF2-40B4-BE49-F238E27FC236}">
                <a16:creationId xmlns:a16="http://schemas.microsoft.com/office/drawing/2014/main" id="{012D6411-47F3-4581-AD8C-58AB30E7339A}"/>
              </a:ext>
            </a:extLst>
          </p:cNvPr>
          <p:cNvSpPr txBox="1"/>
          <p:nvPr/>
        </p:nvSpPr>
        <p:spPr>
          <a:xfrm>
            <a:off x="6021161" y="1393681"/>
            <a:ext cx="6253842" cy="646331"/>
          </a:xfrm>
          <a:prstGeom prst="rect">
            <a:avLst/>
          </a:prstGeom>
          <a:noFill/>
        </p:spPr>
        <p:txBody>
          <a:bodyPr wrap="square">
            <a:spAutoFit/>
          </a:bodyPr>
          <a:lstStyle/>
          <a:p>
            <a:r>
              <a:rPr lang="en-US" dirty="0"/>
              <a:t>20.   From the periodic table, what can you conclude about the number of isotopes of chlorine that are found on earth?</a:t>
            </a:r>
          </a:p>
        </p:txBody>
      </p:sp>
      <p:pic>
        <p:nvPicPr>
          <p:cNvPr id="12" name="Picture 11">
            <a:extLst>
              <a:ext uri="{FF2B5EF4-FFF2-40B4-BE49-F238E27FC236}">
                <a16:creationId xmlns:a16="http://schemas.microsoft.com/office/drawing/2014/main" id="{59B070EB-B31F-4861-A70B-EAE7C2D96E4B}"/>
              </a:ext>
            </a:extLst>
          </p:cNvPr>
          <p:cNvPicPr>
            <a:picLocks noChangeAspect="1"/>
          </p:cNvPicPr>
          <p:nvPr/>
        </p:nvPicPr>
        <p:blipFill>
          <a:blip r:embed="rId2"/>
          <a:stretch>
            <a:fillRect/>
          </a:stretch>
        </p:blipFill>
        <p:spPr>
          <a:xfrm>
            <a:off x="6830668" y="2040012"/>
            <a:ext cx="1941015" cy="1941015"/>
          </a:xfrm>
          <a:prstGeom prst="rect">
            <a:avLst/>
          </a:prstGeom>
        </p:spPr>
      </p:pic>
      <p:pic>
        <p:nvPicPr>
          <p:cNvPr id="13" name="Picture 12">
            <a:extLst>
              <a:ext uri="{FF2B5EF4-FFF2-40B4-BE49-F238E27FC236}">
                <a16:creationId xmlns:a16="http://schemas.microsoft.com/office/drawing/2014/main" id="{15F1C64C-B77C-4D33-BFD0-FC1277EB5405}"/>
              </a:ext>
            </a:extLst>
          </p:cNvPr>
          <p:cNvPicPr>
            <a:picLocks noChangeAspect="1"/>
          </p:cNvPicPr>
          <p:nvPr/>
        </p:nvPicPr>
        <p:blipFill>
          <a:blip r:embed="rId3"/>
          <a:stretch>
            <a:fillRect/>
          </a:stretch>
        </p:blipFill>
        <p:spPr>
          <a:xfrm>
            <a:off x="9300113" y="2036995"/>
            <a:ext cx="1890032" cy="1944032"/>
          </a:xfrm>
          <a:prstGeom prst="rect">
            <a:avLst/>
          </a:prstGeom>
        </p:spPr>
      </p:pic>
      <p:sp>
        <p:nvSpPr>
          <p:cNvPr id="14" name="TextBox 13">
            <a:extLst>
              <a:ext uri="{FF2B5EF4-FFF2-40B4-BE49-F238E27FC236}">
                <a16:creationId xmlns:a16="http://schemas.microsoft.com/office/drawing/2014/main" id="{541F2D15-CBC7-4E17-BA50-DF821DA73883}"/>
              </a:ext>
            </a:extLst>
          </p:cNvPr>
          <p:cNvSpPr txBox="1"/>
          <p:nvPr/>
        </p:nvSpPr>
        <p:spPr>
          <a:xfrm>
            <a:off x="250813" y="671691"/>
            <a:ext cx="5359175" cy="6186309"/>
          </a:xfrm>
          <a:prstGeom prst="rect">
            <a:avLst/>
          </a:prstGeom>
          <a:noFill/>
        </p:spPr>
        <p:txBody>
          <a:bodyPr wrap="square" rtlCol="0">
            <a:spAutoFit/>
          </a:bodyPr>
          <a:lstStyle/>
          <a:p>
            <a:r>
              <a:rPr lang="en-US" dirty="0"/>
              <a:t>The atomic number defines the element and is the number of protons in the nucleus.  Since protons (1.6726×10</a:t>
            </a:r>
            <a:r>
              <a:rPr lang="en-US" baseline="30000" dirty="0"/>
              <a:t>−24</a:t>
            </a:r>
            <a:r>
              <a:rPr lang="en-US" dirty="0"/>
              <a:t> grams, 1.007277 amu) and neutrons 1.6749 x10</a:t>
            </a:r>
            <a:r>
              <a:rPr lang="en-US" baseline="30000" dirty="0"/>
              <a:t>-24</a:t>
            </a:r>
            <a:r>
              <a:rPr lang="en-US" dirty="0"/>
              <a:t> grams, 1.008665 amu) have amu mass values very close to 1 and electrons only 1.098x10 </a:t>
            </a:r>
            <a:r>
              <a:rPr lang="en-US" baseline="30000" dirty="0"/>
              <a:t>-27</a:t>
            </a:r>
            <a:r>
              <a:rPr lang="en-US" dirty="0"/>
              <a:t> grams or 0.0055 amu, the atomic mass up to at least the first decimal place is the sum of the protons and neutrons.  This means the atomic mass minus the atomic number will give the </a:t>
            </a:r>
            <a:r>
              <a:rPr lang="en-US" b="1" dirty="0"/>
              <a:t>average</a:t>
            </a:r>
            <a:r>
              <a:rPr lang="en-US" dirty="0"/>
              <a:t> number of neutrons.  The word average needs to be emphasized as the atomic mass is determined experimentally on samples found on earth.  Many elements have stable atoms with different numbers of neutrons.  These atoms are called isotopes.  Traditional periodic tables do not give direct isotope information, but the atomic mass values provide some information.  If the atomic mass is within 0.1 of a whole number, there is likely a predominance of one isotope.  If the value differs by more than 0.1 from a whole number, there must be at least 2 isotopes, but the actual number of isotopes cannot be definitively discerned without information such as a mass spectrum.  </a:t>
            </a:r>
          </a:p>
        </p:txBody>
      </p:sp>
      <p:sp>
        <p:nvSpPr>
          <p:cNvPr id="15" name="TextBox 14">
            <a:extLst>
              <a:ext uri="{FF2B5EF4-FFF2-40B4-BE49-F238E27FC236}">
                <a16:creationId xmlns:a16="http://schemas.microsoft.com/office/drawing/2014/main" id="{5C62694A-03F3-488E-A3FB-6FECCB27EDF5}"/>
              </a:ext>
            </a:extLst>
          </p:cNvPr>
          <p:cNvSpPr txBox="1"/>
          <p:nvPr/>
        </p:nvSpPr>
        <p:spPr>
          <a:xfrm>
            <a:off x="5609988" y="3979707"/>
            <a:ext cx="6055953" cy="646331"/>
          </a:xfrm>
          <a:prstGeom prst="rect">
            <a:avLst/>
          </a:prstGeom>
          <a:noFill/>
        </p:spPr>
        <p:txBody>
          <a:bodyPr wrap="none" rtlCol="0">
            <a:spAutoFit/>
          </a:bodyPr>
          <a:lstStyle/>
          <a:p>
            <a:r>
              <a:rPr lang="en-US" b="1" dirty="0">
                <a:solidFill>
                  <a:srgbClr val="FF0000"/>
                </a:solidFill>
              </a:rPr>
              <a:t>3.  From the atomic number, Cu must have 29 protons and for</a:t>
            </a:r>
          </a:p>
          <a:p>
            <a:r>
              <a:rPr lang="en-US" b="1" dirty="0">
                <a:solidFill>
                  <a:srgbClr val="FF0000"/>
                </a:solidFill>
              </a:rPr>
              <a:t>neutral Cu, an equal number of electrons (29).</a:t>
            </a:r>
          </a:p>
        </p:txBody>
      </p:sp>
      <p:sp>
        <p:nvSpPr>
          <p:cNvPr id="16" name="TextBox 15">
            <a:extLst>
              <a:ext uri="{FF2B5EF4-FFF2-40B4-BE49-F238E27FC236}">
                <a16:creationId xmlns:a16="http://schemas.microsoft.com/office/drawing/2014/main" id="{C9E9D0D8-1B8A-4408-8975-7B6C6CB69CF8}"/>
              </a:ext>
            </a:extLst>
          </p:cNvPr>
          <p:cNvSpPr txBox="1"/>
          <p:nvPr/>
        </p:nvSpPr>
        <p:spPr>
          <a:xfrm>
            <a:off x="5623390" y="4803419"/>
            <a:ext cx="6317797" cy="2031325"/>
          </a:xfrm>
          <a:prstGeom prst="rect">
            <a:avLst/>
          </a:prstGeom>
          <a:noFill/>
        </p:spPr>
        <p:txBody>
          <a:bodyPr wrap="square" rtlCol="0">
            <a:spAutoFit/>
          </a:bodyPr>
          <a:lstStyle/>
          <a:p>
            <a:r>
              <a:rPr lang="en-US" b="1" dirty="0">
                <a:solidFill>
                  <a:srgbClr val="FF0000"/>
                </a:solidFill>
              </a:rPr>
              <a:t>17, 20.  The atomic mass minus the atomic number for Cl tells us that Cl has an average of 18.5 neutrons and at least 2 isotopes.  The tendency might be to think that about half have 18 neutrons and the remaining atoms have 19 neutrons.  This is incorrect as a mass spectrum reveals that 75% of chlorine has 18 neutrons and 25% have 20 neutrons yielding an average of 18.5 neutrons </a:t>
            </a:r>
            <a:r>
              <a:rPr lang="en-US" b="1" dirty="0" err="1">
                <a:solidFill>
                  <a:srgbClr val="FF0000"/>
                </a:solidFill>
              </a:rPr>
              <a:t>aand</a:t>
            </a:r>
            <a:r>
              <a:rPr lang="en-US" b="1" dirty="0">
                <a:solidFill>
                  <a:srgbClr val="FF0000"/>
                </a:solidFill>
              </a:rPr>
              <a:t> an atomic mass of 35.5 amu.</a:t>
            </a:r>
          </a:p>
        </p:txBody>
      </p:sp>
      <p:sp>
        <p:nvSpPr>
          <p:cNvPr id="11" name="TextBox 10">
            <a:extLst>
              <a:ext uri="{FF2B5EF4-FFF2-40B4-BE49-F238E27FC236}">
                <a16:creationId xmlns:a16="http://schemas.microsoft.com/office/drawing/2014/main" id="{FA37B019-CD6E-458C-94FA-B355EA5E62CD}"/>
              </a:ext>
            </a:extLst>
          </p:cNvPr>
          <p:cNvSpPr txBox="1"/>
          <p:nvPr/>
        </p:nvSpPr>
        <p:spPr>
          <a:xfrm>
            <a:off x="576826" y="109361"/>
            <a:ext cx="62538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http://exercises.murov.info/ex3-1.htm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problems 3, 17, 20</a:t>
            </a:r>
          </a:p>
        </p:txBody>
      </p:sp>
    </p:spTree>
    <p:extLst>
      <p:ext uri="{BB962C8B-B14F-4D97-AF65-F5344CB8AC3E}">
        <p14:creationId xmlns:p14="http://schemas.microsoft.com/office/powerpoint/2010/main" val="66507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20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15">
                                            <p:txEl>
                                              <p:pRg st="0" end="0"/>
                                            </p:txEl>
                                          </p:spTgt>
                                        </p:tgtEl>
                                        <p:attrNameLst>
                                          <p:attrName>ppt_h</p:attrName>
                                        </p:attrNameLst>
                                      </p:cBhvr>
                                      <p:tavLst>
                                        <p:tav tm="0">
                                          <p:val>
                                            <p:fltVal val="0"/>
                                          </p:val>
                                        </p:tav>
                                        <p:tav tm="100000">
                                          <p:val>
                                            <p:strVal val="#ppt_h"/>
                                          </p:val>
                                        </p:tav>
                                      </p:tavLst>
                                    </p:anim>
                                    <p:anim calcmode="lin" valueType="num">
                                      <p:cBhvr>
                                        <p:cTn id="9" dur="2000" fill="hold"/>
                                        <p:tgtEl>
                                          <p:spTgt spid="15">
                                            <p:txEl>
                                              <p:pRg st="0" end="0"/>
                                            </p:txEl>
                                          </p:spTgt>
                                        </p:tgtEl>
                                        <p:attrNameLst>
                                          <p:attrName>style.rotation</p:attrName>
                                        </p:attrNameLst>
                                      </p:cBhvr>
                                      <p:tavLst>
                                        <p:tav tm="0">
                                          <p:val>
                                            <p:fltVal val="90"/>
                                          </p:val>
                                        </p:tav>
                                        <p:tav tm="100000">
                                          <p:val>
                                            <p:fltVal val="0"/>
                                          </p:val>
                                        </p:tav>
                                      </p:tavLst>
                                    </p:anim>
                                    <p:animEffect transition="in" filter="fade">
                                      <p:cBhvr>
                                        <p:cTn id="10" dur="2000"/>
                                        <p:tgtEl>
                                          <p:spTgt spid="15">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p:cTn id="13" dur="20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14" dur="2000" fill="hold"/>
                                        <p:tgtEl>
                                          <p:spTgt spid="15">
                                            <p:txEl>
                                              <p:pRg st="1" end="1"/>
                                            </p:txEl>
                                          </p:spTgt>
                                        </p:tgtEl>
                                        <p:attrNameLst>
                                          <p:attrName>ppt_h</p:attrName>
                                        </p:attrNameLst>
                                      </p:cBhvr>
                                      <p:tavLst>
                                        <p:tav tm="0">
                                          <p:val>
                                            <p:fltVal val="0"/>
                                          </p:val>
                                        </p:tav>
                                        <p:tav tm="100000">
                                          <p:val>
                                            <p:strVal val="#ppt_h"/>
                                          </p:val>
                                        </p:tav>
                                      </p:tavLst>
                                    </p:anim>
                                    <p:anim calcmode="lin" valueType="num">
                                      <p:cBhvr>
                                        <p:cTn id="15" dur="2000" fill="hold"/>
                                        <p:tgtEl>
                                          <p:spTgt spid="15">
                                            <p:txEl>
                                              <p:pRg st="1" end="1"/>
                                            </p:txEl>
                                          </p:spTgt>
                                        </p:tgtEl>
                                        <p:attrNameLst>
                                          <p:attrName>style.rotation</p:attrName>
                                        </p:attrNameLst>
                                      </p:cBhvr>
                                      <p:tavLst>
                                        <p:tav tm="0">
                                          <p:val>
                                            <p:fltVal val="90"/>
                                          </p:val>
                                        </p:tav>
                                        <p:tav tm="100000">
                                          <p:val>
                                            <p:fltVal val="0"/>
                                          </p:val>
                                        </p:tav>
                                      </p:tavLst>
                                    </p:anim>
                                    <p:animEffect transition="in" filter="fade">
                                      <p:cBhvr>
                                        <p:cTn id="16" dur="2000"/>
                                        <p:tgtEl>
                                          <p:spTgt spid="1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plus(in)">
                                      <p:cBhvr>
                                        <p:cTn id="2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186CDC-8609-4CD3-A5EE-61E5CD75E870}"/>
              </a:ext>
            </a:extLst>
          </p:cNvPr>
          <p:cNvSpPr txBox="1"/>
          <p:nvPr/>
        </p:nvSpPr>
        <p:spPr>
          <a:xfrm>
            <a:off x="0" y="846382"/>
            <a:ext cx="6584496" cy="2031325"/>
          </a:xfrm>
          <a:prstGeom prst="rect">
            <a:avLst/>
          </a:prstGeom>
          <a:noFill/>
        </p:spPr>
        <p:txBody>
          <a:bodyPr wrap="square">
            <a:spAutoFit/>
          </a:bodyPr>
          <a:lstStyle/>
          <a:p>
            <a:r>
              <a:rPr lang="en-US" b="1" i="0" dirty="0">
                <a:solidFill>
                  <a:srgbClr val="000000"/>
                </a:solidFill>
                <a:effectLst/>
                <a:latin typeface="Times New Roman" panose="02020603050405020304" pitchFamily="18" charset="0"/>
              </a:rPr>
              <a:t>CHAPTER 4 - The Periodic Table and Chemical Nomenclature</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Times New Roman" panose="02020603050405020304" pitchFamily="18" charset="0"/>
              </a:rPr>
              <a:t>Exercise 4-1    Polyatomic Ions -</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Arial" panose="020B0604020202020204" pitchFamily="34" charset="0"/>
                <a:hlinkClick r:id="rId2"/>
              </a:rPr>
              <a:t>Exercise 4-1</a:t>
            </a:r>
            <a:br>
              <a:rPr lang="en-US" b="1" i="0" dirty="0">
                <a:solidFill>
                  <a:srgbClr val="000000"/>
                </a:solidFill>
                <a:effectLst/>
                <a:latin typeface="Arial" panose="020B0604020202020204" pitchFamily="34" charset="0"/>
              </a:rPr>
            </a:br>
            <a:r>
              <a:rPr lang="en-US" b="1" i="0" dirty="0">
                <a:solidFill>
                  <a:srgbClr val="000000"/>
                </a:solidFill>
                <a:effectLst/>
                <a:latin typeface="Times New Roman" panose="02020603050405020304" pitchFamily="18" charset="0"/>
              </a:rPr>
              <a:t>                    4-2    Formulas of Compounds -</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Arial" panose="020B0604020202020204" pitchFamily="34" charset="0"/>
              </a:rPr>
              <a:t>      </a:t>
            </a:r>
            <a:r>
              <a:rPr lang="en-US" b="1" i="0" dirty="0">
                <a:solidFill>
                  <a:srgbClr val="000000"/>
                </a:solidFill>
                <a:effectLst/>
                <a:latin typeface="Arial" panose="020B0604020202020204" pitchFamily="34" charset="0"/>
                <a:hlinkClick r:id="rId3"/>
              </a:rPr>
              <a:t>Exercise 4-2</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Times New Roman" panose="02020603050405020304" pitchFamily="18" charset="0"/>
              </a:rPr>
              <a:t> 4-3    Nomenclature and Properties of Compounds -</a:t>
            </a:r>
            <a:br>
              <a:rPr lang="en-US" dirty="0"/>
            </a:br>
            <a:r>
              <a:rPr lang="en-US" b="1" i="0" dirty="0">
                <a:solidFill>
                  <a:srgbClr val="000000"/>
                </a:solidFill>
                <a:effectLst/>
                <a:latin typeface="Arial" panose="020B0604020202020204" pitchFamily="34" charset="0"/>
              </a:rPr>
              <a:t>                          </a:t>
            </a:r>
            <a:r>
              <a:rPr lang="en-US" b="1" i="0" dirty="0">
                <a:solidFill>
                  <a:srgbClr val="000000"/>
                </a:solidFill>
                <a:effectLst/>
                <a:latin typeface="Arial" panose="020B0604020202020204" pitchFamily="34" charset="0"/>
                <a:hlinkClick r:id="rId4"/>
              </a:rPr>
              <a:t>Exercise 4-3</a:t>
            </a:r>
            <a:endParaRPr lang="en-US" dirty="0"/>
          </a:p>
        </p:txBody>
      </p:sp>
      <p:sp>
        <p:nvSpPr>
          <p:cNvPr id="5" name="TextBox 4">
            <a:extLst>
              <a:ext uri="{FF2B5EF4-FFF2-40B4-BE49-F238E27FC236}">
                <a16:creationId xmlns:a16="http://schemas.microsoft.com/office/drawing/2014/main" id="{A763CC96-7E6F-409A-B908-4C5CC4A23680}"/>
              </a:ext>
            </a:extLst>
          </p:cNvPr>
          <p:cNvSpPr txBox="1"/>
          <p:nvPr/>
        </p:nvSpPr>
        <p:spPr>
          <a:xfrm>
            <a:off x="434749" y="3107123"/>
            <a:ext cx="5661251" cy="1938992"/>
          </a:xfrm>
          <a:prstGeom prst="rect">
            <a:avLst/>
          </a:prstGeom>
          <a:noFill/>
        </p:spPr>
        <p:txBody>
          <a:bodyPr wrap="square">
            <a:spAutoFit/>
          </a:bodyPr>
          <a:lstStyle/>
          <a:p>
            <a:r>
              <a:rPr lang="en-US" sz="2000" dirty="0"/>
              <a:t>43.  Polyatomic ions that have the formula </a:t>
            </a:r>
            <a:r>
              <a:rPr lang="en-US" sz="2000" dirty="0" err="1"/>
              <a:t>XO</a:t>
            </a:r>
            <a:r>
              <a:rPr lang="en-US" sz="2000" baseline="-25000" dirty="0" err="1"/>
              <a:t>n</a:t>
            </a:r>
            <a:r>
              <a:rPr lang="en-US" sz="2000" baseline="30000" dirty="0" err="1"/>
              <a:t>m</a:t>
            </a:r>
            <a:r>
              <a:rPr lang="en-US" sz="2000" baseline="30000" dirty="0"/>
              <a:t>-</a:t>
            </a:r>
            <a:r>
              <a:rPr lang="en-US" sz="2000" dirty="0"/>
              <a:t> where X is the central atom (such as C, N, S, P, Cl, Cr) and n and m are whole numbers that depend on the nature of X and its oxidation number are also called </a:t>
            </a:r>
            <a:r>
              <a:rPr lang="en-US" sz="2000" dirty="0" err="1"/>
              <a:t>oxoanions</a:t>
            </a:r>
            <a:r>
              <a:rPr lang="en-US" sz="2000" dirty="0"/>
              <a:t> or oxyanions. For commonly occurring </a:t>
            </a:r>
            <a:r>
              <a:rPr lang="en-US" sz="2000" dirty="0" err="1"/>
              <a:t>oxoanions</a:t>
            </a:r>
            <a:r>
              <a:rPr lang="en-US" sz="2000" dirty="0"/>
              <a:t>, the X in XO</a:t>
            </a:r>
            <a:r>
              <a:rPr lang="en-US" sz="2000" baseline="-25000" dirty="0"/>
              <a:t>3</a:t>
            </a:r>
            <a:r>
              <a:rPr lang="en-US" sz="2000" baseline="30000" dirty="0"/>
              <a:t>2-</a:t>
            </a:r>
            <a:r>
              <a:rPr lang="en-US" sz="2000" dirty="0"/>
              <a:t> could be:  S or N or P or Cl.</a:t>
            </a:r>
          </a:p>
        </p:txBody>
      </p:sp>
      <p:sp>
        <p:nvSpPr>
          <p:cNvPr id="6" name="TextBox 5">
            <a:extLst>
              <a:ext uri="{FF2B5EF4-FFF2-40B4-BE49-F238E27FC236}">
                <a16:creationId xmlns:a16="http://schemas.microsoft.com/office/drawing/2014/main" id="{33E66449-0619-498D-A033-28EA257F8A7E}"/>
              </a:ext>
            </a:extLst>
          </p:cNvPr>
          <p:cNvSpPr txBox="1"/>
          <p:nvPr/>
        </p:nvSpPr>
        <p:spPr>
          <a:xfrm>
            <a:off x="230641" y="177676"/>
            <a:ext cx="6123214" cy="369332"/>
          </a:xfrm>
          <a:prstGeom prst="rect">
            <a:avLst/>
          </a:prstGeom>
          <a:noFill/>
        </p:spPr>
        <p:txBody>
          <a:bodyPr wrap="square">
            <a:spAutoFit/>
          </a:bodyPr>
          <a:lstStyle/>
          <a:p>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http://exercises.murov.info/ex4-1.htm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problems 43, 46 </a:t>
            </a:r>
            <a:endParaRPr lang="en-US" dirty="0"/>
          </a:p>
        </p:txBody>
      </p:sp>
      <p:sp>
        <p:nvSpPr>
          <p:cNvPr id="4" name="TextBox 3">
            <a:extLst>
              <a:ext uri="{FF2B5EF4-FFF2-40B4-BE49-F238E27FC236}">
                <a16:creationId xmlns:a16="http://schemas.microsoft.com/office/drawing/2014/main" id="{85BA7858-2152-4A0B-ADB7-2024C8FFE274}"/>
              </a:ext>
            </a:extLst>
          </p:cNvPr>
          <p:cNvSpPr txBox="1"/>
          <p:nvPr/>
        </p:nvSpPr>
        <p:spPr>
          <a:xfrm>
            <a:off x="255134" y="5088288"/>
            <a:ext cx="6329361" cy="1200329"/>
          </a:xfrm>
          <a:prstGeom prst="rect">
            <a:avLst/>
          </a:prstGeom>
          <a:noFill/>
        </p:spPr>
        <p:txBody>
          <a:bodyPr wrap="square" rtlCol="0">
            <a:spAutoFit/>
          </a:bodyPr>
          <a:lstStyle/>
          <a:p>
            <a:r>
              <a:rPr lang="en-US" sz="2400" b="1" dirty="0">
                <a:solidFill>
                  <a:srgbClr val="FF0000"/>
                </a:solidFill>
              </a:rPr>
              <a:t>SO</a:t>
            </a:r>
            <a:r>
              <a:rPr lang="en-US" sz="2400" b="1" baseline="-25000" dirty="0">
                <a:solidFill>
                  <a:srgbClr val="FF0000"/>
                </a:solidFill>
              </a:rPr>
              <a:t>3</a:t>
            </a:r>
            <a:r>
              <a:rPr lang="en-US" sz="2400" b="1" baseline="30000" dirty="0">
                <a:solidFill>
                  <a:srgbClr val="FF0000"/>
                </a:solidFill>
              </a:rPr>
              <a:t>2-</a:t>
            </a:r>
            <a:r>
              <a:rPr lang="en-US" sz="2400" b="1" dirty="0">
                <a:solidFill>
                  <a:srgbClr val="FF0000"/>
                </a:solidFill>
              </a:rPr>
              <a:t>     NO</a:t>
            </a:r>
            <a:r>
              <a:rPr lang="en-US" sz="2400" b="1" baseline="-25000" dirty="0">
                <a:solidFill>
                  <a:srgbClr val="FF0000"/>
                </a:solidFill>
              </a:rPr>
              <a:t>3</a:t>
            </a:r>
            <a:r>
              <a:rPr lang="en-US" sz="2400" b="1" baseline="30000" dirty="0">
                <a:solidFill>
                  <a:srgbClr val="FF0000"/>
                </a:solidFill>
              </a:rPr>
              <a:t>- </a:t>
            </a:r>
            <a:r>
              <a:rPr lang="en-US" sz="2400" b="1" dirty="0">
                <a:solidFill>
                  <a:srgbClr val="FF0000"/>
                </a:solidFill>
              </a:rPr>
              <a:t>   PO</a:t>
            </a:r>
            <a:r>
              <a:rPr lang="en-US" sz="2400" b="1" baseline="-25000" dirty="0">
                <a:solidFill>
                  <a:srgbClr val="FF0000"/>
                </a:solidFill>
              </a:rPr>
              <a:t>3</a:t>
            </a:r>
            <a:r>
              <a:rPr lang="en-US" sz="2400" b="1" baseline="30000" dirty="0">
                <a:solidFill>
                  <a:srgbClr val="FF0000"/>
                </a:solidFill>
              </a:rPr>
              <a:t>-3</a:t>
            </a:r>
            <a:r>
              <a:rPr lang="en-US" sz="2400" b="1" dirty="0">
                <a:solidFill>
                  <a:srgbClr val="FF0000"/>
                </a:solidFill>
              </a:rPr>
              <a:t>    ClO</a:t>
            </a:r>
            <a:r>
              <a:rPr lang="en-US" sz="2400" b="1" baseline="-25000" dirty="0">
                <a:solidFill>
                  <a:srgbClr val="FF0000"/>
                </a:solidFill>
              </a:rPr>
              <a:t>3</a:t>
            </a:r>
            <a:r>
              <a:rPr lang="en-US" sz="2400" b="1" baseline="30000" dirty="0">
                <a:solidFill>
                  <a:srgbClr val="FF0000"/>
                </a:solidFill>
              </a:rPr>
              <a:t>-  </a:t>
            </a:r>
            <a:r>
              <a:rPr lang="en-US" sz="2400" b="1" dirty="0">
                <a:solidFill>
                  <a:srgbClr val="FF0000"/>
                </a:solidFill>
              </a:rPr>
              <a:t>These ions are sulfite, nitrate, </a:t>
            </a:r>
            <a:r>
              <a:rPr lang="en-US" sz="2400" b="1" dirty="0" err="1">
                <a:solidFill>
                  <a:srgbClr val="FF0000"/>
                </a:solidFill>
              </a:rPr>
              <a:t>phosphite</a:t>
            </a:r>
            <a:r>
              <a:rPr lang="en-US" sz="2400" b="1" dirty="0">
                <a:solidFill>
                  <a:srgbClr val="FF0000"/>
                </a:solidFill>
              </a:rPr>
              <a:t> and chlorite.  Only the sulfite has the n and m values given in the problem.</a:t>
            </a:r>
            <a:endParaRPr lang="en-US" sz="2400" b="1" baseline="30000" dirty="0">
              <a:solidFill>
                <a:srgbClr val="FF0000"/>
              </a:solidFill>
            </a:endParaRPr>
          </a:p>
        </p:txBody>
      </p:sp>
      <p:sp>
        <p:nvSpPr>
          <p:cNvPr id="10" name="TextBox 9">
            <a:extLst>
              <a:ext uri="{FF2B5EF4-FFF2-40B4-BE49-F238E27FC236}">
                <a16:creationId xmlns:a16="http://schemas.microsoft.com/office/drawing/2014/main" id="{1F59131E-B04A-4078-997C-47C7852B5466}"/>
              </a:ext>
            </a:extLst>
          </p:cNvPr>
          <p:cNvSpPr txBox="1"/>
          <p:nvPr/>
        </p:nvSpPr>
        <p:spPr>
          <a:xfrm>
            <a:off x="6584495" y="156478"/>
            <a:ext cx="5431971" cy="1323439"/>
          </a:xfrm>
          <a:prstGeom prst="rect">
            <a:avLst/>
          </a:prstGeom>
          <a:noFill/>
        </p:spPr>
        <p:txBody>
          <a:bodyPr wrap="square">
            <a:spAutoFit/>
          </a:bodyPr>
          <a:lstStyle/>
          <a:p>
            <a:r>
              <a:rPr lang="en-US" sz="2000" dirty="0"/>
              <a:t>46.  Assuming the space filling model represents an ion with a negative 2 charge, it could represent:</a:t>
            </a:r>
          </a:p>
          <a:p>
            <a:r>
              <a:rPr lang="en-US" sz="2000" dirty="0"/>
              <a:t> carbonate, sulfur trioxide, sulfate, nitrate or none of the previous answers.</a:t>
            </a:r>
          </a:p>
        </p:txBody>
      </p:sp>
      <p:pic>
        <p:nvPicPr>
          <p:cNvPr id="11" name="Picture 10">
            <a:extLst>
              <a:ext uri="{FF2B5EF4-FFF2-40B4-BE49-F238E27FC236}">
                <a16:creationId xmlns:a16="http://schemas.microsoft.com/office/drawing/2014/main" id="{DFF7C879-ACB1-4F45-9F4A-5854C9739B6A}"/>
              </a:ext>
            </a:extLst>
          </p:cNvPr>
          <p:cNvPicPr>
            <a:picLocks noChangeAspect="1"/>
          </p:cNvPicPr>
          <p:nvPr/>
        </p:nvPicPr>
        <p:blipFill>
          <a:blip r:embed="rId5"/>
          <a:stretch>
            <a:fillRect/>
          </a:stretch>
        </p:blipFill>
        <p:spPr>
          <a:xfrm>
            <a:off x="9434400" y="1345849"/>
            <a:ext cx="885825" cy="847725"/>
          </a:xfrm>
          <a:prstGeom prst="rect">
            <a:avLst/>
          </a:prstGeom>
        </p:spPr>
      </p:pic>
      <p:sp>
        <p:nvSpPr>
          <p:cNvPr id="12" name="TextBox 11">
            <a:extLst>
              <a:ext uri="{FF2B5EF4-FFF2-40B4-BE49-F238E27FC236}">
                <a16:creationId xmlns:a16="http://schemas.microsoft.com/office/drawing/2014/main" id="{C443EBF5-0157-4020-A1DD-B04154E4D196}"/>
              </a:ext>
            </a:extLst>
          </p:cNvPr>
          <p:cNvSpPr txBox="1"/>
          <p:nvPr/>
        </p:nvSpPr>
        <p:spPr>
          <a:xfrm>
            <a:off x="6629051" y="2419735"/>
            <a:ext cx="5431971" cy="1200329"/>
          </a:xfrm>
          <a:prstGeom prst="rect">
            <a:avLst/>
          </a:prstGeom>
          <a:noFill/>
        </p:spPr>
        <p:txBody>
          <a:bodyPr wrap="square" rtlCol="0">
            <a:spAutoFit/>
          </a:bodyPr>
          <a:lstStyle/>
          <a:p>
            <a:r>
              <a:rPr lang="en-US" sz="2400" b="1" dirty="0">
                <a:solidFill>
                  <a:srgbClr val="FF0000"/>
                </a:solidFill>
              </a:rPr>
              <a:t>Carbonate is CO</a:t>
            </a:r>
            <a:r>
              <a:rPr lang="en-US" sz="2400" b="1" baseline="-25000" dirty="0">
                <a:solidFill>
                  <a:srgbClr val="FF0000"/>
                </a:solidFill>
              </a:rPr>
              <a:t>3</a:t>
            </a:r>
            <a:r>
              <a:rPr lang="en-US" sz="2400" b="1" baseline="30000" dirty="0">
                <a:solidFill>
                  <a:srgbClr val="FF0000"/>
                </a:solidFill>
              </a:rPr>
              <a:t>2-</a:t>
            </a:r>
            <a:r>
              <a:rPr lang="en-US" sz="2400" b="1" dirty="0">
                <a:solidFill>
                  <a:srgbClr val="FF0000"/>
                </a:solidFill>
              </a:rPr>
              <a:t> and fits.</a:t>
            </a:r>
          </a:p>
          <a:p>
            <a:r>
              <a:rPr lang="en-US" sz="2400" b="1" dirty="0">
                <a:solidFill>
                  <a:srgbClr val="FF0000"/>
                </a:solidFill>
              </a:rPr>
              <a:t>Sulfur trioxide is neutral, sulfate is SO</a:t>
            </a:r>
            <a:r>
              <a:rPr lang="en-US" sz="2400" b="1" baseline="-25000" dirty="0">
                <a:solidFill>
                  <a:srgbClr val="FF0000"/>
                </a:solidFill>
              </a:rPr>
              <a:t>4</a:t>
            </a:r>
            <a:r>
              <a:rPr lang="en-US" sz="2400" b="1" baseline="30000" dirty="0">
                <a:solidFill>
                  <a:srgbClr val="FF0000"/>
                </a:solidFill>
              </a:rPr>
              <a:t>2-</a:t>
            </a:r>
            <a:r>
              <a:rPr lang="en-US" sz="2400" b="1" dirty="0">
                <a:solidFill>
                  <a:srgbClr val="FF0000"/>
                </a:solidFill>
              </a:rPr>
              <a:t>, nitrate is NO</a:t>
            </a:r>
            <a:r>
              <a:rPr lang="en-US" sz="2400" b="1" baseline="-25000" dirty="0">
                <a:solidFill>
                  <a:srgbClr val="FF0000"/>
                </a:solidFill>
              </a:rPr>
              <a:t>3</a:t>
            </a:r>
            <a:r>
              <a:rPr lang="en-US" sz="2400" b="1" baseline="30000" dirty="0">
                <a:solidFill>
                  <a:srgbClr val="FF0000"/>
                </a:solidFill>
              </a:rPr>
              <a:t>-</a:t>
            </a:r>
            <a:r>
              <a:rPr lang="en-US" sz="2400" b="1" dirty="0">
                <a:solidFill>
                  <a:srgbClr val="FF0000"/>
                </a:solidFill>
              </a:rPr>
              <a:t> so only carbonate fits.</a:t>
            </a:r>
          </a:p>
        </p:txBody>
      </p:sp>
      <p:pic>
        <p:nvPicPr>
          <p:cNvPr id="15" name="Picture 14" descr="A picture containing text, night sky&#10;&#10;Description automatically generated">
            <a:extLst>
              <a:ext uri="{FF2B5EF4-FFF2-40B4-BE49-F238E27FC236}">
                <a16:creationId xmlns:a16="http://schemas.microsoft.com/office/drawing/2014/main" id="{4EA69964-ABDD-4D2C-BF50-92A9438DAB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051" y="4675367"/>
            <a:ext cx="2805349" cy="1938991"/>
          </a:xfrm>
          <a:prstGeom prst="rect">
            <a:avLst/>
          </a:prstGeom>
        </p:spPr>
      </p:pic>
    </p:spTree>
    <p:extLst>
      <p:ext uri="{BB962C8B-B14F-4D97-AF65-F5344CB8AC3E}">
        <p14:creationId xmlns:p14="http://schemas.microsoft.com/office/powerpoint/2010/main" val="271605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anim calcmode="lin" valueType="num">
                                      <p:cBhvr>
                                        <p:cTn id="31" dur="2000" fill="hold"/>
                                        <p:tgtEl>
                                          <p:spTgt spid="12"/>
                                        </p:tgtEl>
                                        <p:attrNameLst>
                                          <p:attrName>ppt_w</p:attrName>
                                        </p:attrNameLst>
                                      </p:cBhvr>
                                      <p:tavLst>
                                        <p:tav tm="0" fmla="#ppt_w*sin(2.5*pi*$)">
                                          <p:val>
                                            <p:fltVal val="0"/>
                                          </p:val>
                                        </p:tav>
                                        <p:tav tm="100000">
                                          <p:val>
                                            <p:fltVal val="1"/>
                                          </p:val>
                                        </p:tav>
                                      </p:tavLst>
                                    </p:anim>
                                    <p:anim calcmode="lin" valueType="num">
                                      <p:cBhvr>
                                        <p:cTn id="32"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1A5651-A7A7-4289-AF0E-A8F263EC2DE9}"/>
              </a:ext>
            </a:extLst>
          </p:cNvPr>
          <p:cNvSpPr txBox="1"/>
          <p:nvPr/>
        </p:nvSpPr>
        <p:spPr>
          <a:xfrm>
            <a:off x="200706" y="3206099"/>
            <a:ext cx="4812165" cy="3477875"/>
          </a:xfrm>
          <a:prstGeom prst="rect">
            <a:avLst/>
          </a:prstGeom>
          <a:noFill/>
        </p:spPr>
        <p:txBody>
          <a:bodyPr wrap="square">
            <a:spAutoFit/>
          </a:bodyPr>
          <a:lstStyle/>
          <a:p>
            <a:r>
              <a:rPr lang="en-US" sz="2000" dirty="0"/>
              <a:t>19.  magnesium phosphate</a:t>
            </a:r>
          </a:p>
          <a:p>
            <a:r>
              <a:rPr lang="en-US" sz="2000" dirty="0"/>
              <a:t> </a:t>
            </a:r>
            <a:r>
              <a:rPr lang="en-US" sz="2000" dirty="0">
                <a:solidFill>
                  <a:srgbClr val="FF0000"/>
                </a:solidFill>
              </a:rPr>
              <a:t>Magnesium is in group 2 (or 2A).  Group 2 elements are always +2 in compounds.  Phosphate is PO</a:t>
            </a:r>
            <a:r>
              <a:rPr lang="en-US" sz="2000" baseline="-25000" dirty="0">
                <a:solidFill>
                  <a:srgbClr val="FF0000"/>
                </a:solidFill>
              </a:rPr>
              <a:t>4</a:t>
            </a:r>
            <a:r>
              <a:rPr lang="en-US" sz="2000" baseline="30000" dirty="0">
                <a:solidFill>
                  <a:srgbClr val="FF0000"/>
                </a:solidFill>
              </a:rPr>
              <a:t>3-</a:t>
            </a:r>
            <a:r>
              <a:rPr lang="en-US" sz="2000" dirty="0">
                <a:solidFill>
                  <a:srgbClr val="FF0000"/>
                </a:solidFill>
              </a:rPr>
              <a:t>.   There are some guidelines for the names of the </a:t>
            </a:r>
            <a:r>
              <a:rPr lang="en-US" sz="2000" dirty="0" err="1">
                <a:solidFill>
                  <a:srgbClr val="FF0000"/>
                </a:solidFill>
              </a:rPr>
              <a:t>oxoanions</a:t>
            </a:r>
            <a:r>
              <a:rPr lang="en-US" sz="2000" dirty="0">
                <a:solidFill>
                  <a:srgbClr val="FF0000"/>
                </a:solidFill>
              </a:rPr>
              <a:t> but it is best to just learn them (make flash cards with the name of one side and the formula on the other side.  Using the </a:t>
            </a:r>
            <a:r>
              <a:rPr lang="en-US" sz="2000" dirty="0" err="1">
                <a:solidFill>
                  <a:srgbClr val="FF0000"/>
                </a:solidFill>
              </a:rPr>
              <a:t>criss</a:t>
            </a:r>
            <a:r>
              <a:rPr lang="en-US" sz="2000" dirty="0">
                <a:solidFill>
                  <a:srgbClr val="FF0000"/>
                </a:solidFill>
              </a:rPr>
              <a:t> cross method or the lowest common multiple to end up with a neutral molecule yields</a:t>
            </a:r>
          </a:p>
        </p:txBody>
      </p:sp>
      <p:sp>
        <p:nvSpPr>
          <p:cNvPr id="5" name="TextBox 4">
            <a:extLst>
              <a:ext uri="{FF2B5EF4-FFF2-40B4-BE49-F238E27FC236}">
                <a16:creationId xmlns:a16="http://schemas.microsoft.com/office/drawing/2014/main" id="{59E3E609-47C3-4FB9-A62A-9D2CCC9DC0B5}"/>
              </a:ext>
            </a:extLst>
          </p:cNvPr>
          <p:cNvSpPr txBox="1"/>
          <p:nvPr/>
        </p:nvSpPr>
        <p:spPr>
          <a:xfrm>
            <a:off x="200706" y="651554"/>
            <a:ext cx="4697865" cy="2554545"/>
          </a:xfrm>
          <a:prstGeom prst="rect">
            <a:avLst/>
          </a:prstGeom>
          <a:noFill/>
        </p:spPr>
        <p:txBody>
          <a:bodyPr wrap="square">
            <a:spAutoFit/>
          </a:bodyPr>
          <a:lstStyle/>
          <a:p>
            <a:r>
              <a:rPr lang="sv-SE" sz="2000" u="sng" dirty="0"/>
              <a:t>Provide the correct formula for the compounds in # 8 and 19.</a:t>
            </a:r>
          </a:p>
          <a:p>
            <a:endParaRPr lang="sv-SE" sz="2000" u="sng" dirty="0"/>
          </a:p>
          <a:p>
            <a:r>
              <a:rPr lang="sv-SE" sz="2000" dirty="0"/>
              <a:t>8.  tin(IV) oxide</a:t>
            </a:r>
          </a:p>
          <a:p>
            <a:r>
              <a:rPr lang="sv-SE" sz="2000" dirty="0"/>
              <a:t> </a:t>
            </a:r>
            <a:r>
              <a:rPr lang="sv-SE" sz="2000" dirty="0">
                <a:solidFill>
                  <a:srgbClr val="FF0000"/>
                </a:solidFill>
              </a:rPr>
              <a:t>Tin(IV) means Sn</a:t>
            </a:r>
            <a:r>
              <a:rPr lang="sv-SE" sz="2000" baseline="30000" dirty="0">
                <a:solidFill>
                  <a:srgbClr val="FF0000"/>
                </a:solidFill>
              </a:rPr>
              <a:t>4+ </a:t>
            </a:r>
            <a:r>
              <a:rPr lang="sv-SE" sz="2000" dirty="0">
                <a:solidFill>
                  <a:srgbClr val="FF0000"/>
                </a:solidFill>
              </a:rPr>
              <a:t>.  Oxygen in compounds except for peroxides is almost always -2.  Using the criss cross method yields Sn</a:t>
            </a:r>
            <a:r>
              <a:rPr lang="sv-SE" sz="2000" baseline="-25000" dirty="0">
                <a:solidFill>
                  <a:srgbClr val="FF0000"/>
                </a:solidFill>
              </a:rPr>
              <a:t>2</a:t>
            </a:r>
            <a:r>
              <a:rPr lang="sv-SE" sz="2000" dirty="0">
                <a:solidFill>
                  <a:srgbClr val="FF0000"/>
                </a:solidFill>
              </a:rPr>
              <a:t>O</a:t>
            </a:r>
            <a:r>
              <a:rPr lang="sv-SE" sz="2000" baseline="-25000" dirty="0">
                <a:solidFill>
                  <a:srgbClr val="FF0000"/>
                </a:solidFill>
              </a:rPr>
              <a:t>4</a:t>
            </a:r>
            <a:r>
              <a:rPr lang="sv-SE" sz="2000" dirty="0">
                <a:solidFill>
                  <a:srgbClr val="FF0000"/>
                </a:solidFill>
              </a:rPr>
              <a:t> but this needs to be reduced to</a:t>
            </a:r>
            <a:endParaRPr lang="en-US" sz="2000" baseline="-25000" dirty="0">
              <a:solidFill>
                <a:srgbClr val="FF0000"/>
              </a:solidFill>
            </a:endParaRPr>
          </a:p>
        </p:txBody>
      </p:sp>
      <p:sp>
        <p:nvSpPr>
          <p:cNvPr id="7" name="TextBox 6">
            <a:extLst>
              <a:ext uri="{FF2B5EF4-FFF2-40B4-BE49-F238E27FC236}">
                <a16:creationId xmlns:a16="http://schemas.microsoft.com/office/drawing/2014/main" id="{C5C6B3F7-BD16-45CA-A117-04F54A418DA0}"/>
              </a:ext>
            </a:extLst>
          </p:cNvPr>
          <p:cNvSpPr txBox="1"/>
          <p:nvPr/>
        </p:nvSpPr>
        <p:spPr>
          <a:xfrm>
            <a:off x="2363561" y="158234"/>
            <a:ext cx="6131378" cy="369332"/>
          </a:xfrm>
          <a:prstGeom prst="rect">
            <a:avLst/>
          </a:prstGeom>
          <a:noFill/>
        </p:spPr>
        <p:txBody>
          <a:bodyPr wrap="square">
            <a:spAutoFit/>
          </a:bodyPr>
          <a:lstStyle/>
          <a:p>
            <a:r>
              <a:rPr lang="en-US" dirty="0">
                <a:hlinkClick r:id="rId2"/>
              </a:rPr>
              <a:t>http://exercises.murov.info/ex4-2.htm</a:t>
            </a:r>
            <a:r>
              <a:rPr lang="en-US" dirty="0"/>
              <a:t>   problems 8, 19</a:t>
            </a:r>
          </a:p>
        </p:txBody>
      </p:sp>
      <p:sp>
        <p:nvSpPr>
          <p:cNvPr id="11" name="TextBox 10">
            <a:extLst>
              <a:ext uri="{FF2B5EF4-FFF2-40B4-BE49-F238E27FC236}">
                <a16:creationId xmlns:a16="http://schemas.microsoft.com/office/drawing/2014/main" id="{8BE3503A-F32D-4A69-A862-3C2D66766BDD}"/>
              </a:ext>
            </a:extLst>
          </p:cNvPr>
          <p:cNvSpPr txBox="1"/>
          <p:nvPr/>
        </p:nvSpPr>
        <p:spPr>
          <a:xfrm>
            <a:off x="3616780" y="2748862"/>
            <a:ext cx="885824" cy="461665"/>
          </a:xfrm>
          <a:prstGeom prst="rect">
            <a:avLst/>
          </a:prstGeom>
          <a:noFill/>
        </p:spPr>
        <p:txBody>
          <a:bodyPr wrap="square">
            <a:spAutoFit/>
          </a:bodyPr>
          <a:lstStyle/>
          <a:p>
            <a:r>
              <a:rPr kumimoji="0" lang="sv-SE" sz="2400" b="1" i="0" u="none" strike="noStrike" kern="1200" cap="none" spc="0" normalizeH="0" baseline="0" noProof="0" dirty="0">
                <a:ln>
                  <a:noFill/>
                </a:ln>
                <a:solidFill>
                  <a:schemeClr val="accent4">
                    <a:lumMod val="50000"/>
                  </a:schemeClr>
                </a:solidFill>
                <a:effectLst/>
                <a:uLnTx/>
                <a:uFillTx/>
                <a:latin typeface="Calibri" panose="020F0502020204030204"/>
                <a:ea typeface="+mn-ea"/>
                <a:cs typeface="+mn-cs"/>
              </a:rPr>
              <a:t>SnO</a:t>
            </a:r>
            <a:r>
              <a:rPr kumimoji="0" lang="sv-SE" sz="2400" b="1" i="0" u="none" strike="noStrike" kern="1200" cap="none" spc="0" normalizeH="0" baseline="-25000" noProof="0" dirty="0">
                <a:ln>
                  <a:noFill/>
                </a:ln>
                <a:solidFill>
                  <a:schemeClr val="accent4">
                    <a:lumMod val="50000"/>
                  </a:schemeClr>
                </a:solidFill>
                <a:effectLst/>
                <a:uLnTx/>
                <a:uFillTx/>
                <a:latin typeface="Calibri" panose="020F0502020204030204"/>
                <a:ea typeface="+mn-ea"/>
                <a:cs typeface="+mn-cs"/>
              </a:rPr>
              <a:t>2</a:t>
            </a:r>
            <a:r>
              <a:rPr kumimoji="0" lang="sv-SE" sz="2400" b="1" i="0" u="none" strike="noStrike" kern="1200" cap="none" spc="0" normalizeH="0" baseline="0" noProof="0" dirty="0">
                <a:ln>
                  <a:noFill/>
                </a:ln>
                <a:solidFill>
                  <a:schemeClr val="accent4">
                    <a:lumMod val="50000"/>
                  </a:schemeClr>
                </a:solidFill>
                <a:effectLst/>
                <a:uLnTx/>
                <a:uFillTx/>
                <a:latin typeface="Calibri" panose="020F0502020204030204"/>
              </a:rPr>
              <a:t>.</a:t>
            </a:r>
            <a:endParaRPr lang="en-US" sz="2400" b="1" dirty="0">
              <a:solidFill>
                <a:schemeClr val="accent4">
                  <a:lumMod val="50000"/>
                </a:schemeClr>
              </a:solidFill>
            </a:endParaRPr>
          </a:p>
        </p:txBody>
      </p:sp>
      <p:sp>
        <p:nvSpPr>
          <p:cNvPr id="13" name="TextBox 12">
            <a:extLst>
              <a:ext uri="{FF2B5EF4-FFF2-40B4-BE49-F238E27FC236}">
                <a16:creationId xmlns:a16="http://schemas.microsoft.com/office/drawing/2014/main" id="{43A86A65-F27E-4C6D-B294-1DDC657E63B4}"/>
              </a:ext>
            </a:extLst>
          </p:cNvPr>
          <p:cNvSpPr txBox="1"/>
          <p:nvPr/>
        </p:nvSpPr>
        <p:spPr>
          <a:xfrm>
            <a:off x="884103" y="6206446"/>
            <a:ext cx="15648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4">
                    <a:lumMod val="50000"/>
                  </a:schemeClr>
                </a:solidFill>
                <a:effectLst/>
                <a:uLnTx/>
                <a:uFillTx/>
                <a:latin typeface="Calibri" panose="020F0502020204030204"/>
                <a:ea typeface="+mn-ea"/>
                <a:cs typeface="+mn-cs"/>
              </a:rPr>
              <a:t>Mg</a:t>
            </a:r>
            <a:r>
              <a:rPr kumimoji="0" lang="en-US" sz="2400" b="1" i="0" u="none" strike="noStrike" kern="1200" cap="none" spc="0" normalizeH="0" baseline="-25000" noProof="0" dirty="0">
                <a:ln>
                  <a:noFill/>
                </a:ln>
                <a:solidFill>
                  <a:schemeClr val="accent4">
                    <a:lumMod val="50000"/>
                  </a:schemeClr>
                </a:solidFill>
                <a:effectLst/>
                <a:uLnTx/>
                <a:uFillTx/>
                <a:latin typeface="Calibri" panose="020F0502020204030204"/>
                <a:ea typeface="+mn-ea"/>
                <a:cs typeface="+mn-cs"/>
              </a:rPr>
              <a:t>3</a:t>
            </a:r>
            <a:r>
              <a:rPr kumimoji="0" lang="en-US" sz="2400" b="1" i="0" u="none" strike="noStrike" kern="1200" cap="none" spc="0" normalizeH="0" baseline="0" noProof="0" dirty="0">
                <a:ln>
                  <a:noFill/>
                </a:ln>
                <a:solidFill>
                  <a:schemeClr val="accent4">
                    <a:lumMod val="50000"/>
                  </a:schemeClr>
                </a:solidFill>
                <a:effectLst/>
                <a:uLnTx/>
                <a:uFillTx/>
                <a:latin typeface="Calibri" panose="020F0502020204030204"/>
                <a:ea typeface="+mn-ea"/>
                <a:cs typeface="+mn-cs"/>
              </a:rPr>
              <a:t>(PO</a:t>
            </a:r>
            <a:r>
              <a:rPr kumimoji="0" lang="en-US" sz="2400" b="1" i="0" u="none" strike="noStrike" kern="1200" cap="none" spc="0" normalizeH="0" baseline="-25000" noProof="0" dirty="0">
                <a:ln>
                  <a:noFill/>
                </a:ln>
                <a:solidFill>
                  <a:schemeClr val="accent4">
                    <a:lumMod val="50000"/>
                  </a:schemeClr>
                </a:solidFill>
                <a:effectLst/>
                <a:uLnTx/>
                <a:uFillTx/>
                <a:latin typeface="Calibri" panose="020F0502020204030204"/>
                <a:ea typeface="+mn-ea"/>
                <a:cs typeface="+mn-cs"/>
              </a:rPr>
              <a:t>4</a:t>
            </a:r>
            <a:r>
              <a:rPr kumimoji="0" lang="en-US" sz="2400" b="1" i="0" u="none" strike="noStrike" kern="1200" cap="none" spc="0" normalizeH="0" baseline="0" noProof="0" dirty="0">
                <a:ln>
                  <a:noFill/>
                </a:ln>
                <a:solidFill>
                  <a:schemeClr val="accent4">
                    <a:lumMod val="50000"/>
                  </a:schemeClr>
                </a:solidFill>
                <a:effectLst/>
                <a:uLnTx/>
                <a:uFillTx/>
                <a:latin typeface="Calibri" panose="020F0502020204030204"/>
                <a:ea typeface="+mn-ea"/>
                <a:cs typeface="+mn-cs"/>
              </a:rPr>
              <a:t>)</a:t>
            </a:r>
            <a:r>
              <a:rPr kumimoji="0" lang="en-US" sz="2400" b="1" i="0" u="none" strike="noStrike" kern="1200" cap="none" spc="0" normalizeH="0" baseline="-25000" noProof="0" dirty="0">
                <a:ln>
                  <a:noFill/>
                </a:ln>
                <a:solidFill>
                  <a:schemeClr val="accent4">
                    <a:lumMod val="50000"/>
                  </a:schemeClr>
                </a:solidFill>
                <a:effectLst/>
                <a:uLnTx/>
                <a:uFillTx/>
                <a:latin typeface="Calibri" panose="020F0502020204030204"/>
                <a:ea typeface="+mn-ea"/>
                <a:cs typeface="+mn-cs"/>
              </a:rPr>
              <a:t>2</a:t>
            </a:r>
          </a:p>
        </p:txBody>
      </p:sp>
      <p:pic>
        <p:nvPicPr>
          <p:cNvPr id="4" name="Picture 3">
            <a:extLst>
              <a:ext uri="{FF2B5EF4-FFF2-40B4-BE49-F238E27FC236}">
                <a16:creationId xmlns:a16="http://schemas.microsoft.com/office/drawing/2014/main" id="{05C52C57-DB22-446C-AD41-56F2C790D9B4}"/>
              </a:ext>
            </a:extLst>
          </p:cNvPr>
          <p:cNvPicPr>
            <a:picLocks noChangeAspect="1"/>
          </p:cNvPicPr>
          <p:nvPr/>
        </p:nvPicPr>
        <p:blipFill rotWithShape="1">
          <a:blip r:embed="rId3"/>
          <a:srcRect l="2275" t="4410" r="2796" b="5521"/>
          <a:stretch/>
        </p:blipFill>
        <p:spPr>
          <a:xfrm>
            <a:off x="4721955" y="651554"/>
            <a:ext cx="7413980" cy="5275717"/>
          </a:xfrm>
          <a:prstGeom prst="rect">
            <a:avLst/>
          </a:prstGeom>
        </p:spPr>
      </p:pic>
    </p:spTree>
    <p:extLst>
      <p:ext uri="{BB962C8B-B14F-4D97-AF65-F5344CB8AC3E}">
        <p14:creationId xmlns:p14="http://schemas.microsoft.com/office/powerpoint/2010/main" val="305810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1+#ppt_w/2"/>
                                          </p:val>
                                        </p:tav>
                                        <p:tav tm="100000">
                                          <p:val>
                                            <p:strVal val="#ppt_x"/>
                                          </p:val>
                                        </p:tav>
                                      </p:tavLst>
                                    </p:anim>
                                    <p:anim calcmode="lin" valueType="num">
                                      <p:cBhvr additive="base">
                                        <p:cTn id="8"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051D54-5061-426F-A4C4-94A0060BFF4D}"/>
              </a:ext>
            </a:extLst>
          </p:cNvPr>
          <p:cNvSpPr txBox="1"/>
          <p:nvPr/>
        </p:nvSpPr>
        <p:spPr>
          <a:xfrm>
            <a:off x="559256" y="980962"/>
            <a:ext cx="8625568" cy="1631216"/>
          </a:xfrm>
          <a:prstGeom prst="rect">
            <a:avLst/>
          </a:prstGeom>
          <a:noFill/>
        </p:spPr>
        <p:txBody>
          <a:bodyPr wrap="square">
            <a:spAutoFit/>
          </a:bodyPr>
          <a:lstStyle/>
          <a:p>
            <a:r>
              <a:rPr lang="en-US" sz="2000" dirty="0"/>
              <a:t>3.   Select the correct name for Fe(NO</a:t>
            </a:r>
            <a:r>
              <a:rPr lang="en-US" sz="2000" baseline="-25000" dirty="0"/>
              <a:t>3</a:t>
            </a:r>
            <a:r>
              <a:rPr lang="en-US" sz="2000" dirty="0"/>
              <a:t>)</a:t>
            </a:r>
            <a:r>
              <a:rPr lang="en-US" sz="2000" baseline="-25000" dirty="0"/>
              <a:t>3</a:t>
            </a:r>
            <a:r>
              <a:rPr lang="en-US" sz="2000" dirty="0"/>
              <a:t>:</a:t>
            </a:r>
          </a:p>
          <a:p>
            <a:r>
              <a:rPr lang="en-US" sz="2000" dirty="0">
                <a:solidFill>
                  <a:srgbClr val="FF0000"/>
                </a:solidFill>
              </a:rPr>
              <a:t> Since nitrate should be recognized as NO</a:t>
            </a:r>
            <a:r>
              <a:rPr lang="en-US" sz="2000" baseline="-25000" dirty="0">
                <a:solidFill>
                  <a:srgbClr val="FF0000"/>
                </a:solidFill>
              </a:rPr>
              <a:t>3</a:t>
            </a:r>
            <a:r>
              <a:rPr lang="en-US" sz="2000" baseline="30000" dirty="0">
                <a:solidFill>
                  <a:srgbClr val="FF0000"/>
                </a:solidFill>
              </a:rPr>
              <a:t>-</a:t>
            </a:r>
            <a:r>
              <a:rPr lang="en-US" sz="2000" dirty="0">
                <a:solidFill>
                  <a:srgbClr val="FF0000"/>
                </a:solidFill>
              </a:rPr>
              <a:t>, the iron must be 3+ or ferric. </a:t>
            </a:r>
          </a:p>
          <a:p>
            <a:r>
              <a:rPr lang="en-US" sz="2000" dirty="0">
                <a:solidFill>
                  <a:srgbClr val="FF0000"/>
                </a:solidFill>
              </a:rPr>
              <a:t> x   +   3(-1)  =  0 and x = 3.  The reverse </a:t>
            </a:r>
            <a:r>
              <a:rPr lang="en-US" sz="2000" dirty="0" err="1">
                <a:solidFill>
                  <a:srgbClr val="FF0000"/>
                </a:solidFill>
              </a:rPr>
              <a:t>criss</a:t>
            </a:r>
            <a:r>
              <a:rPr lang="en-US" sz="2000" dirty="0">
                <a:solidFill>
                  <a:srgbClr val="FF0000"/>
                </a:solidFill>
              </a:rPr>
              <a:t> cross method yields the same result.  The correct result was not included among the multiple choice answers so the correct response was none of the above. </a:t>
            </a:r>
            <a:endParaRPr lang="en-US" dirty="0">
              <a:solidFill>
                <a:srgbClr val="FF0000"/>
              </a:solidFill>
            </a:endParaRPr>
          </a:p>
        </p:txBody>
      </p:sp>
      <p:sp>
        <p:nvSpPr>
          <p:cNvPr id="5" name="TextBox 4">
            <a:extLst>
              <a:ext uri="{FF2B5EF4-FFF2-40B4-BE49-F238E27FC236}">
                <a16:creationId xmlns:a16="http://schemas.microsoft.com/office/drawing/2014/main" id="{82E60E93-B3DC-46E9-9B78-3E93F3608B31}"/>
              </a:ext>
            </a:extLst>
          </p:cNvPr>
          <p:cNvSpPr txBox="1"/>
          <p:nvPr/>
        </p:nvSpPr>
        <p:spPr>
          <a:xfrm>
            <a:off x="559256" y="2751425"/>
            <a:ext cx="6098720" cy="2215991"/>
          </a:xfrm>
          <a:prstGeom prst="rect">
            <a:avLst/>
          </a:prstGeom>
          <a:noFill/>
        </p:spPr>
        <p:txBody>
          <a:bodyPr wrap="square">
            <a:spAutoFit/>
          </a:bodyPr>
          <a:lstStyle/>
          <a:p>
            <a:endParaRPr lang="en-US" dirty="0"/>
          </a:p>
          <a:p>
            <a:r>
              <a:rPr lang="en-US" sz="2000" dirty="0"/>
              <a:t>15.  Select the correct name for P</a:t>
            </a:r>
            <a:r>
              <a:rPr lang="en-US" sz="2000" baseline="-25000" dirty="0"/>
              <a:t>4</a:t>
            </a:r>
            <a:r>
              <a:rPr lang="en-US" sz="2000" dirty="0"/>
              <a:t>O</a:t>
            </a:r>
            <a:r>
              <a:rPr lang="en-US" sz="2000" baseline="-25000" dirty="0"/>
              <a:t>10</a:t>
            </a:r>
            <a:r>
              <a:rPr lang="en-US" sz="2000" dirty="0"/>
              <a:t>:</a:t>
            </a:r>
          </a:p>
          <a:p>
            <a:r>
              <a:rPr lang="en-US" sz="2000" dirty="0">
                <a:solidFill>
                  <a:srgbClr val="FF0000"/>
                </a:solidFill>
              </a:rPr>
              <a:t>For non-metal to non-metal compounds, the oxidation states are not included in the name.  Instead the number of the atoms of each element are given by a prefix.  The numbers are not reduced if this is a molecular formula rather than an empirical formula. </a:t>
            </a:r>
          </a:p>
        </p:txBody>
      </p:sp>
      <p:sp>
        <p:nvSpPr>
          <p:cNvPr id="7" name="TextBox 6">
            <a:extLst>
              <a:ext uri="{FF2B5EF4-FFF2-40B4-BE49-F238E27FC236}">
                <a16:creationId xmlns:a16="http://schemas.microsoft.com/office/drawing/2014/main" id="{5C718D70-70CD-42D9-887A-8C791402C007}"/>
              </a:ext>
            </a:extLst>
          </p:cNvPr>
          <p:cNvSpPr txBox="1"/>
          <p:nvPr/>
        </p:nvSpPr>
        <p:spPr>
          <a:xfrm>
            <a:off x="4106637" y="4505751"/>
            <a:ext cx="60987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tetraphosphorous </a:t>
            </a:r>
            <a:r>
              <a:rPr kumimoji="0" lang="en-US" sz="2400" b="1" i="0" u="none" strike="noStrike" kern="1200" cap="none" spc="0" normalizeH="0" baseline="0" noProof="0" dirty="0" err="1">
                <a:ln>
                  <a:noFill/>
                </a:ln>
                <a:solidFill>
                  <a:schemeClr val="accent6">
                    <a:lumMod val="50000"/>
                  </a:schemeClr>
                </a:solidFill>
                <a:effectLst/>
                <a:uLnTx/>
                <a:uFillTx/>
                <a:latin typeface="Calibri" panose="020F0502020204030204"/>
                <a:ea typeface="+mn-ea"/>
                <a:cs typeface="+mn-cs"/>
              </a:rPr>
              <a:t>decaoxide</a:t>
            </a:r>
            <a:endPar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6862EC1-CA7C-49FB-BD0B-214636827FBA}"/>
              </a:ext>
            </a:extLst>
          </p:cNvPr>
          <p:cNvPicPr>
            <a:picLocks noChangeAspect="1"/>
          </p:cNvPicPr>
          <p:nvPr/>
        </p:nvPicPr>
        <p:blipFill>
          <a:blip r:embed="rId2"/>
          <a:stretch>
            <a:fillRect/>
          </a:stretch>
        </p:blipFill>
        <p:spPr>
          <a:xfrm>
            <a:off x="8384320" y="3186601"/>
            <a:ext cx="2747579" cy="2638300"/>
          </a:xfrm>
          <a:prstGeom prst="rect">
            <a:avLst/>
          </a:prstGeom>
        </p:spPr>
      </p:pic>
      <p:sp>
        <p:nvSpPr>
          <p:cNvPr id="10" name="TextBox 9">
            <a:extLst>
              <a:ext uri="{FF2B5EF4-FFF2-40B4-BE49-F238E27FC236}">
                <a16:creationId xmlns:a16="http://schemas.microsoft.com/office/drawing/2014/main" id="{F724622E-5D59-4A20-83F7-883C4E74E353}"/>
              </a:ext>
            </a:extLst>
          </p:cNvPr>
          <p:cNvSpPr txBox="1"/>
          <p:nvPr/>
        </p:nvSpPr>
        <p:spPr>
          <a:xfrm>
            <a:off x="4887111" y="2147588"/>
            <a:ext cx="609306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4">
                    <a:lumMod val="50000"/>
                  </a:schemeClr>
                </a:solidFill>
                <a:effectLst/>
                <a:uLnTx/>
                <a:uFillTx/>
                <a:latin typeface="Calibri" panose="020F0502020204030204"/>
                <a:ea typeface="+mn-ea"/>
                <a:cs typeface="+mn-cs"/>
              </a:rPr>
              <a:t>iron(III) nitrate or ferric nitrate</a:t>
            </a:r>
          </a:p>
        </p:txBody>
      </p:sp>
      <p:sp>
        <p:nvSpPr>
          <p:cNvPr id="12" name="TextBox 11">
            <a:extLst>
              <a:ext uri="{FF2B5EF4-FFF2-40B4-BE49-F238E27FC236}">
                <a16:creationId xmlns:a16="http://schemas.microsoft.com/office/drawing/2014/main" id="{2B11D801-6329-4089-85CC-18ECE4CA6CC5}"/>
              </a:ext>
            </a:extLst>
          </p:cNvPr>
          <p:cNvSpPr txBox="1"/>
          <p:nvPr/>
        </p:nvSpPr>
        <p:spPr>
          <a:xfrm>
            <a:off x="3116246" y="320663"/>
            <a:ext cx="609306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http://exercises.murov.info/ex4-3.htm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problems 3, 15</a:t>
            </a:r>
          </a:p>
        </p:txBody>
      </p:sp>
      <p:pic>
        <p:nvPicPr>
          <p:cNvPr id="13" name="Picture 12">
            <a:extLst>
              <a:ext uri="{FF2B5EF4-FFF2-40B4-BE49-F238E27FC236}">
                <a16:creationId xmlns:a16="http://schemas.microsoft.com/office/drawing/2014/main" id="{ECA19A8D-FF47-41F0-8CB9-ACC375A14909}"/>
              </a:ext>
            </a:extLst>
          </p:cNvPr>
          <p:cNvPicPr>
            <a:picLocks noChangeAspect="1"/>
          </p:cNvPicPr>
          <p:nvPr/>
        </p:nvPicPr>
        <p:blipFill rotWithShape="1">
          <a:blip r:embed="rId4"/>
          <a:srcRect t="28593" r="42538"/>
          <a:stretch/>
        </p:blipFill>
        <p:spPr>
          <a:xfrm>
            <a:off x="9209314" y="720503"/>
            <a:ext cx="2580003" cy="2152134"/>
          </a:xfrm>
          <a:prstGeom prst="rect">
            <a:avLst/>
          </a:prstGeom>
        </p:spPr>
      </p:pic>
    </p:spTree>
    <p:extLst>
      <p:ext uri="{BB962C8B-B14F-4D97-AF65-F5344CB8AC3E}">
        <p14:creationId xmlns:p14="http://schemas.microsoft.com/office/powerpoint/2010/main" val="393582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edge">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FD5625-29E9-4E4F-BC58-C1987B6B4876}"/>
              </a:ext>
            </a:extLst>
          </p:cNvPr>
          <p:cNvSpPr txBox="1"/>
          <p:nvPr/>
        </p:nvSpPr>
        <p:spPr>
          <a:xfrm>
            <a:off x="115919" y="278567"/>
            <a:ext cx="6093068" cy="1477328"/>
          </a:xfrm>
          <a:prstGeom prst="rect">
            <a:avLst/>
          </a:prstGeom>
          <a:noFill/>
        </p:spPr>
        <p:txBody>
          <a:bodyPr wrap="square">
            <a:spAutoFit/>
          </a:bodyPr>
          <a:lstStyle/>
          <a:p>
            <a:r>
              <a:rPr lang="en-US" b="1" i="0" dirty="0">
                <a:solidFill>
                  <a:srgbClr val="000000"/>
                </a:solidFill>
                <a:effectLst/>
                <a:latin typeface="Times New Roman" panose="02020603050405020304" pitchFamily="18" charset="0"/>
              </a:rPr>
              <a:t>CHAPTER 5 - Modern Atomic Theory</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Times New Roman" panose="02020603050405020304" pitchFamily="18" charset="0"/>
              </a:rPr>
              <a:t>Exercise 5-1   Electronic Structure of Atoms-</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Arial" panose="020B0604020202020204" pitchFamily="34" charset="0"/>
                <a:hlinkClick r:id="rId2"/>
              </a:rPr>
              <a:t>Exercise 5-1</a:t>
            </a:r>
            <a:br>
              <a:rPr lang="en-US" b="1" i="0" dirty="0">
                <a:solidFill>
                  <a:srgbClr val="000000"/>
                </a:solidFill>
                <a:effectLst/>
                <a:latin typeface="Arial" panose="020B0604020202020204" pitchFamily="34"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Times New Roman" panose="02020603050405020304" pitchFamily="18" charset="0"/>
              </a:rPr>
              <a:t>5-2   Periodic Properties of the Elements -</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Arial" panose="020B0604020202020204" pitchFamily="34" charset="0"/>
                <a:hlinkClick r:id="rId3"/>
              </a:rPr>
              <a:t>Exercise 5-2</a:t>
            </a:r>
            <a:endParaRPr lang="en-US" dirty="0"/>
          </a:p>
        </p:txBody>
      </p:sp>
      <p:sp>
        <p:nvSpPr>
          <p:cNvPr id="4" name="TextBox 3">
            <a:extLst>
              <a:ext uri="{FF2B5EF4-FFF2-40B4-BE49-F238E27FC236}">
                <a16:creationId xmlns:a16="http://schemas.microsoft.com/office/drawing/2014/main" id="{372861F0-F624-4DFE-8499-F4D020C58D7B}"/>
              </a:ext>
            </a:extLst>
          </p:cNvPr>
          <p:cNvSpPr txBox="1"/>
          <p:nvPr/>
        </p:nvSpPr>
        <p:spPr>
          <a:xfrm>
            <a:off x="68444" y="1627062"/>
            <a:ext cx="6098720" cy="369332"/>
          </a:xfrm>
          <a:prstGeom prst="rect">
            <a:avLst/>
          </a:prstGeom>
          <a:noFill/>
        </p:spPr>
        <p:txBody>
          <a:bodyPr wrap="square">
            <a:spAutoFit/>
          </a:bodyPr>
          <a:lstStyle/>
          <a:p>
            <a:r>
              <a:rPr lang="en-US" dirty="0"/>
              <a:t>12.  Nickel has how many unpaired electrons?</a:t>
            </a:r>
          </a:p>
        </p:txBody>
      </p:sp>
      <p:sp>
        <p:nvSpPr>
          <p:cNvPr id="6" name="TextBox 5">
            <a:extLst>
              <a:ext uri="{FF2B5EF4-FFF2-40B4-BE49-F238E27FC236}">
                <a16:creationId xmlns:a16="http://schemas.microsoft.com/office/drawing/2014/main" id="{7E15103C-B16D-4BA0-8F47-7E5E5D43F3B3}"/>
              </a:ext>
            </a:extLst>
          </p:cNvPr>
          <p:cNvSpPr txBox="1"/>
          <p:nvPr/>
        </p:nvSpPr>
        <p:spPr>
          <a:xfrm>
            <a:off x="104196" y="3197041"/>
            <a:ext cx="7059097" cy="646331"/>
          </a:xfrm>
          <a:prstGeom prst="rect">
            <a:avLst/>
          </a:prstGeom>
          <a:noFill/>
        </p:spPr>
        <p:txBody>
          <a:bodyPr wrap="square">
            <a:spAutoFit/>
          </a:bodyPr>
          <a:lstStyle/>
          <a:p>
            <a:r>
              <a:rPr lang="en-US" dirty="0"/>
              <a:t>20.  When the quantum numbers </a:t>
            </a:r>
            <a:r>
              <a:rPr lang="en-US" dirty="0" err="1"/>
              <a:t>n,l,m,s</a:t>
            </a:r>
            <a:r>
              <a:rPr lang="en-US" dirty="0"/>
              <a:t> are represented by 4,2,1,1/2, the symbolism for the electron is:</a:t>
            </a:r>
          </a:p>
        </p:txBody>
      </p:sp>
      <p:sp>
        <p:nvSpPr>
          <p:cNvPr id="8" name="TextBox 7">
            <a:extLst>
              <a:ext uri="{FF2B5EF4-FFF2-40B4-BE49-F238E27FC236}">
                <a16:creationId xmlns:a16="http://schemas.microsoft.com/office/drawing/2014/main" id="{B37E8160-6A78-4486-9DF3-278B08DC52AB}"/>
              </a:ext>
            </a:extLst>
          </p:cNvPr>
          <p:cNvSpPr txBox="1"/>
          <p:nvPr/>
        </p:nvSpPr>
        <p:spPr>
          <a:xfrm>
            <a:off x="115919" y="5050572"/>
            <a:ext cx="6780439" cy="923330"/>
          </a:xfrm>
          <a:prstGeom prst="rect">
            <a:avLst/>
          </a:prstGeom>
          <a:noFill/>
        </p:spPr>
        <p:txBody>
          <a:bodyPr wrap="square">
            <a:spAutoFit/>
          </a:bodyPr>
          <a:lstStyle/>
          <a:p>
            <a:r>
              <a:rPr lang="en-US" dirty="0"/>
              <a:t>26.  For a 5d electron the values of </a:t>
            </a:r>
            <a:r>
              <a:rPr lang="en-US" dirty="0" err="1"/>
              <a:t>n,l,m,s</a:t>
            </a:r>
            <a:r>
              <a:rPr lang="en-US" dirty="0"/>
              <a:t> respectively could be:</a:t>
            </a:r>
          </a:p>
          <a:p>
            <a:r>
              <a:rPr lang="en-US" dirty="0"/>
              <a:t> 5,1,0,1/2      5,2,3,1/2       5,2,2,1/2     5,3,0,1/2</a:t>
            </a:r>
          </a:p>
          <a:p>
            <a:r>
              <a:rPr lang="en-US" dirty="0"/>
              <a:t> None of the previous answers.</a:t>
            </a:r>
          </a:p>
        </p:txBody>
      </p:sp>
      <p:pic>
        <p:nvPicPr>
          <p:cNvPr id="9" name="Picture 8">
            <a:extLst>
              <a:ext uri="{FF2B5EF4-FFF2-40B4-BE49-F238E27FC236}">
                <a16:creationId xmlns:a16="http://schemas.microsoft.com/office/drawing/2014/main" id="{1CCD63A9-68A9-44D0-B757-3610237FB9F5}"/>
              </a:ext>
            </a:extLst>
          </p:cNvPr>
          <p:cNvPicPr>
            <a:picLocks noChangeAspect="1"/>
          </p:cNvPicPr>
          <p:nvPr/>
        </p:nvPicPr>
        <p:blipFill>
          <a:blip r:embed="rId4"/>
          <a:stretch>
            <a:fillRect/>
          </a:stretch>
        </p:blipFill>
        <p:spPr>
          <a:xfrm>
            <a:off x="7631139" y="56686"/>
            <a:ext cx="4310280" cy="3556482"/>
          </a:xfrm>
          <a:prstGeom prst="rect">
            <a:avLst/>
          </a:prstGeom>
        </p:spPr>
      </p:pic>
      <p:sp>
        <p:nvSpPr>
          <p:cNvPr id="10" name="TextBox 9">
            <a:extLst>
              <a:ext uri="{FF2B5EF4-FFF2-40B4-BE49-F238E27FC236}">
                <a16:creationId xmlns:a16="http://schemas.microsoft.com/office/drawing/2014/main" id="{358A6C93-13E6-4CB8-ADEA-28A04FE99DD9}"/>
              </a:ext>
            </a:extLst>
          </p:cNvPr>
          <p:cNvSpPr txBox="1"/>
          <p:nvPr/>
        </p:nvSpPr>
        <p:spPr>
          <a:xfrm>
            <a:off x="68444" y="1914254"/>
            <a:ext cx="7562695" cy="707886"/>
          </a:xfrm>
          <a:prstGeom prst="rect">
            <a:avLst/>
          </a:prstGeom>
          <a:noFill/>
        </p:spPr>
        <p:txBody>
          <a:bodyPr wrap="square" rtlCol="0">
            <a:spAutoFit/>
          </a:bodyPr>
          <a:lstStyle/>
          <a:p>
            <a:r>
              <a:rPr lang="en-US" sz="2000" b="1" dirty="0">
                <a:solidFill>
                  <a:srgbClr val="FF0000"/>
                </a:solidFill>
              </a:rPr>
              <a:t>Nickel with atomic number 28 has 28 electrons.  The electron structure is:  1s</a:t>
            </a:r>
            <a:r>
              <a:rPr lang="en-US" sz="2000" b="1" baseline="30000" dirty="0">
                <a:solidFill>
                  <a:srgbClr val="FF0000"/>
                </a:solidFill>
              </a:rPr>
              <a:t>2</a:t>
            </a:r>
            <a:r>
              <a:rPr lang="en-US" sz="2000" b="1" dirty="0">
                <a:solidFill>
                  <a:srgbClr val="FF0000"/>
                </a:solidFill>
              </a:rPr>
              <a:t>2s</a:t>
            </a:r>
            <a:r>
              <a:rPr lang="en-US" sz="2000" b="1" baseline="30000" dirty="0">
                <a:solidFill>
                  <a:srgbClr val="FF0000"/>
                </a:solidFill>
              </a:rPr>
              <a:t>2</a:t>
            </a:r>
            <a:r>
              <a:rPr lang="en-US" sz="2000" b="1" dirty="0">
                <a:solidFill>
                  <a:srgbClr val="FF0000"/>
                </a:solidFill>
              </a:rPr>
              <a:t>2p</a:t>
            </a:r>
            <a:r>
              <a:rPr lang="en-US" sz="2000" b="1" baseline="30000" dirty="0">
                <a:solidFill>
                  <a:srgbClr val="FF0000"/>
                </a:solidFill>
              </a:rPr>
              <a:t>6</a:t>
            </a:r>
            <a:r>
              <a:rPr lang="en-US" sz="2000" b="1" dirty="0">
                <a:solidFill>
                  <a:srgbClr val="FF0000"/>
                </a:solidFill>
              </a:rPr>
              <a:t>3s</a:t>
            </a:r>
            <a:r>
              <a:rPr lang="en-US" sz="2000" b="1" baseline="30000" dirty="0">
                <a:solidFill>
                  <a:srgbClr val="FF0000"/>
                </a:solidFill>
              </a:rPr>
              <a:t>2</a:t>
            </a:r>
            <a:r>
              <a:rPr lang="en-US" sz="2000" b="1" dirty="0">
                <a:solidFill>
                  <a:srgbClr val="FF0000"/>
                </a:solidFill>
              </a:rPr>
              <a:t>3p</a:t>
            </a:r>
            <a:r>
              <a:rPr lang="en-US" sz="2000" b="1" baseline="30000" dirty="0">
                <a:solidFill>
                  <a:srgbClr val="FF0000"/>
                </a:solidFill>
              </a:rPr>
              <a:t>6</a:t>
            </a:r>
            <a:r>
              <a:rPr lang="en-US" sz="2000" b="1" dirty="0">
                <a:solidFill>
                  <a:srgbClr val="FF0000"/>
                </a:solidFill>
              </a:rPr>
              <a:t>4s</a:t>
            </a:r>
            <a:r>
              <a:rPr lang="en-US" sz="2000" b="1" baseline="30000" dirty="0">
                <a:solidFill>
                  <a:srgbClr val="FF0000"/>
                </a:solidFill>
              </a:rPr>
              <a:t>2</a:t>
            </a:r>
            <a:r>
              <a:rPr lang="en-US" sz="2000" b="1" dirty="0">
                <a:solidFill>
                  <a:srgbClr val="FF0000"/>
                </a:solidFill>
              </a:rPr>
              <a:t>3d</a:t>
            </a:r>
            <a:r>
              <a:rPr lang="en-US" sz="2000" b="1" baseline="30000" dirty="0">
                <a:solidFill>
                  <a:srgbClr val="FF0000"/>
                </a:solidFill>
              </a:rPr>
              <a:t>8</a:t>
            </a:r>
            <a:r>
              <a:rPr lang="en-US" sz="2000" b="1" dirty="0">
                <a:solidFill>
                  <a:srgbClr val="FF0000"/>
                </a:solidFill>
              </a:rPr>
              <a:t>.  This leaves </a:t>
            </a:r>
            <a:r>
              <a:rPr lang="en-US" sz="2000" b="1" dirty="0">
                <a:solidFill>
                  <a:schemeClr val="accent6">
                    <a:lumMod val="50000"/>
                  </a:schemeClr>
                </a:solidFill>
              </a:rPr>
              <a:t>2</a:t>
            </a:r>
            <a:r>
              <a:rPr lang="en-US" sz="2000" b="1" dirty="0">
                <a:solidFill>
                  <a:srgbClr val="FF0000"/>
                </a:solidFill>
              </a:rPr>
              <a:t> electrons unpaired.</a:t>
            </a:r>
            <a:r>
              <a:rPr lang="en-US" sz="2000" dirty="0">
                <a:solidFill>
                  <a:srgbClr val="FF0000"/>
                </a:solidFill>
              </a:rPr>
              <a:t>     </a:t>
            </a:r>
            <a:endParaRPr lang="en-US" sz="2000" baseline="30000" dirty="0">
              <a:solidFill>
                <a:srgbClr val="FF0000"/>
              </a:solidFill>
            </a:endParaRPr>
          </a:p>
        </p:txBody>
      </p:sp>
      <p:pic>
        <p:nvPicPr>
          <p:cNvPr id="12" name="Picture 11">
            <a:extLst>
              <a:ext uri="{FF2B5EF4-FFF2-40B4-BE49-F238E27FC236}">
                <a16:creationId xmlns:a16="http://schemas.microsoft.com/office/drawing/2014/main" id="{73018B7A-426D-4AF9-B716-B3864935DAEB}"/>
              </a:ext>
            </a:extLst>
          </p:cNvPr>
          <p:cNvPicPr>
            <a:picLocks noChangeAspect="1"/>
          </p:cNvPicPr>
          <p:nvPr/>
        </p:nvPicPr>
        <p:blipFill rotWithShape="1">
          <a:blip r:embed="rId5"/>
          <a:srcRect b="24056"/>
          <a:stretch/>
        </p:blipFill>
        <p:spPr>
          <a:xfrm>
            <a:off x="2960126" y="2610180"/>
            <a:ext cx="2380583" cy="600072"/>
          </a:xfrm>
          <a:prstGeom prst="rect">
            <a:avLst/>
          </a:prstGeom>
        </p:spPr>
      </p:pic>
      <p:sp>
        <p:nvSpPr>
          <p:cNvPr id="14" name="TextBox 13">
            <a:extLst>
              <a:ext uri="{FF2B5EF4-FFF2-40B4-BE49-F238E27FC236}">
                <a16:creationId xmlns:a16="http://schemas.microsoft.com/office/drawing/2014/main" id="{0ABCED87-F90A-4A8A-9A69-B723A2FCD417}"/>
              </a:ext>
            </a:extLst>
          </p:cNvPr>
          <p:cNvSpPr txBox="1"/>
          <p:nvPr/>
        </p:nvSpPr>
        <p:spPr>
          <a:xfrm>
            <a:off x="250581" y="5992153"/>
            <a:ext cx="8804846" cy="707886"/>
          </a:xfrm>
          <a:prstGeom prst="rect">
            <a:avLst/>
          </a:prstGeom>
          <a:noFill/>
        </p:spPr>
        <p:txBody>
          <a:bodyPr wrap="none" rtlCol="0">
            <a:spAutoFit/>
          </a:bodyPr>
          <a:lstStyle/>
          <a:p>
            <a:r>
              <a:rPr lang="en-US" sz="2000" b="1" dirty="0">
                <a:solidFill>
                  <a:srgbClr val="FF0000"/>
                </a:solidFill>
              </a:rPr>
              <a:t>For a 5 d electron, n =  5, l = 2 or a p orbital, m = -2,  -1, 0, 1 or 2 and s  = ½ or – ½ . </a:t>
            </a:r>
          </a:p>
          <a:p>
            <a:r>
              <a:rPr lang="en-US" sz="2000" b="1" dirty="0">
                <a:solidFill>
                  <a:srgbClr val="FF0000"/>
                </a:solidFill>
              </a:rPr>
              <a:t>Of the given answers, only </a:t>
            </a:r>
            <a:r>
              <a:rPr lang="en-US" sz="2000" b="1" dirty="0">
                <a:solidFill>
                  <a:schemeClr val="accent6">
                    <a:lumMod val="50000"/>
                  </a:schemeClr>
                </a:solidFill>
              </a:rPr>
              <a:t>the third one </a:t>
            </a:r>
            <a:r>
              <a:rPr lang="en-US" sz="2000" b="1" dirty="0">
                <a:solidFill>
                  <a:srgbClr val="FF0000"/>
                </a:solidFill>
              </a:rPr>
              <a:t>is one of the correct options.</a:t>
            </a:r>
          </a:p>
        </p:txBody>
      </p:sp>
      <p:sp>
        <p:nvSpPr>
          <p:cNvPr id="11" name="TextBox 10">
            <a:extLst>
              <a:ext uri="{FF2B5EF4-FFF2-40B4-BE49-F238E27FC236}">
                <a16:creationId xmlns:a16="http://schemas.microsoft.com/office/drawing/2014/main" id="{F236C538-9DF2-487F-85BA-95736045D602}"/>
              </a:ext>
            </a:extLst>
          </p:cNvPr>
          <p:cNvSpPr txBox="1"/>
          <p:nvPr/>
        </p:nvSpPr>
        <p:spPr>
          <a:xfrm>
            <a:off x="104196" y="3824038"/>
            <a:ext cx="7316511" cy="1015663"/>
          </a:xfrm>
          <a:prstGeom prst="rect">
            <a:avLst/>
          </a:prstGeom>
          <a:noFill/>
        </p:spPr>
        <p:txBody>
          <a:bodyPr wrap="square">
            <a:spAutoFit/>
          </a:bodyPr>
          <a:lstStyle/>
          <a:p>
            <a:r>
              <a:rPr lang="en-US" sz="2000" b="1" dirty="0">
                <a:solidFill>
                  <a:srgbClr val="FF0000"/>
                </a:solidFill>
              </a:rPr>
              <a:t>The 4 is the principal quantum number and the 2 is the angular momentum number l and tells us that it represents a d orbital.  </a:t>
            </a:r>
            <a:r>
              <a:rPr lang="en-US" sz="2000" b="1" dirty="0"/>
              <a:t>m and s are not represented in the symbolism, so this is a </a:t>
            </a:r>
            <a:r>
              <a:rPr lang="en-US" sz="2000" b="1" dirty="0">
                <a:solidFill>
                  <a:schemeClr val="accent4">
                    <a:lumMod val="50000"/>
                  </a:schemeClr>
                </a:solidFill>
              </a:rPr>
              <a:t>4d</a:t>
            </a:r>
            <a:r>
              <a:rPr lang="en-US" sz="2000" b="1" dirty="0"/>
              <a:t> electron.</a:t>
            </a:r>
          </a:p>
        </p:txBody>
      </p:sp>
      <p:sp>
        <p:nvSpPr>
          <p:cNvPr id="13" name="TextBox 12">
            <a:extLst>
              <a:ext uri="{FF2B5EF4-FFF2-40B4-BE49-F238E27FC236}">
                <a16:creationId xmlns:a16="http://schemas.microsoft.com/office/drawing/2014/main" id="{04932016-55DC-4D5E-8954-9433103AB83F}"/>
              </a:ext>
            </a:extLst>
          </p:cNvPr>
          <p:cNvSpPr txBox="1"/>
          <p:nvPr/>
        </p:nvSpPr>
        <p:spPr>
          <a:xfrm>
            <a:off x="1425104" y="0"/>
            <a:ext cx="63128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http://exercises.murov.info/ex5-1.htm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problems 12, 20, 26.</a:t>
            </a:r>
          </a:p>
        </p:txBody>
      </p:sp>
    </p:spTree>
    <p:extLst>
      <p:ext uri="{BB962C8B-B14F-4D97-AF65-F5344CB8AC3E}">
        <p14:creationId xmlns:p14="http://schemas.microsoft.com/office/powerpoint/2010/main" val="188507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80">
                                          <p:stCondLst>
                                            <p:cond delay="0"/>
                                          </p:stCondLst>
                                        </p:cTn>
                                        <p:tgtEl>
                                          <p:spTgt spid="12"/>
                                        </p:tgtEl>
                                      </p:cBhvr>
                                    </p:animEffect>
                                    <p:anim calcmode="lin" valueType="num">
                                      <p:cBhvr>
                                        <p:cTn id="1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 dur="26">
                                          <p:stCondLst>
                                            <p:cond delay="650"/>
                                          </p:stCondLst>
                                        </p:cTn>
                                        <p:tgtEl>
                                          <p:spTgt spid="12"/>
                                        </p:tgtEl>
                                      </p:cBhvr>
                                      <p:to x="100000" y="60000"/>
                                    </p:animScale>
                                    <p:animScale>
                                      <p:cBhvr>
                                        <p:cTn id="21" dur="166" decel="50000">
                                          <p:stCondLst>
                                            <p:cond delay="676"/>
                                          </p:stCondLst>
                                        </p:cTn>
                                        <p:tgtEl>
                                          <p:spTgt spid="12"/>
                                        </p:tgtEl>
                                      </p:cBhvr>
                                      <p:to x="100000" y="100000"/>
                                    </p:animScale>
                                    <p:animScale>
                                      <p:cBhvr>
                                        <p:cTn id="22" dur="26">
                                          <p:stCondLst>
                                            <p:cond delay="1312"/>
                                          </p:stCondLst>
                                        </p:cTn>
                                        <p:tgtEl>
                                          <p:spTgt spid="12"/>
                                        </p:tgtEl>
                                      </p:cBhvr>
                                      <p:to x="100000" y="80000"/>
                                    </p:animScale>
                                    <p:animScale>
                                      <p:cBhvr>
                                        <p:cTn id="23" dur="166" decel="50000">
                                          <p:stCondLst>
                                            <p:cond delay="1338"/>
                                          </p:stCondLst>
                                        </p:cTn>
                                        <p:tgtEl>
                                          <p:spTgt spid="12"/>
                                        </p:tgtEl>
                                      </p:cBhvr>
                                      <p:to x="100000" y="100000"/>
                                    </p:animScale>
                                    <p:animScale>
                                      <p:cBhvr>
                                        <p:cTn id="24" dur="26">
                                          <p:stCondLst>
                                            <p:cond delay="1642"/>
                                          </p:stCondLst>
                                        </p:cTn>
                                        <p:tgtEl>
                                          <p:spTgt spid="12"/>
                                        </p:tgtEl>
                                      </p:cBhvr>
                                      <p:to x="100000" y="90000"/>
                                    </p:animScale>
                                    <p:animScale>
                                      <p:cBhvr>
                                        <p:cTn id="25" dur="166" decel="50000">
                                          <p:stCondLst>
                                            <p:cond delay="1668"/>
                                          </p:stCondLst>
                                        </p:cTn>
                                        <p:tgtEl>
                                          <p:spTgt spid="12"/>
                                        </p:tgtEl>
                                      </p:cBhvr>
                                      <p:to x="100000" y="100000"/>
                                    </p:animScale>
                                    <p:animScale>
                                      <p:cBhvr>
                                        <p:cTn id="26" dur="26">
                                          <p:stCondLst>
                                            <p:cond delay="1808"/>
                                          </p:stCondLst>
                                        </p:cTn>
                                        <p:tgtEl>
                                          <p:spTgt spid="12"/>
                                        </p:tgtEl>
                                      </p:cBhvr>
                                      <p:to x="100000" y="95000"/>
                                    </p:animScale>
                                    <p:animScale>
                                      <p:cBhvr>
                                        <p:cTn id="27" dur="166" decel="50000">
                                          <p:stCondLst>
                                            <p:cond delay="1834"/>
                                          </p:stCondLst>
                                        </p:cTn>
                                        <p:tgtEl>
                                          <p:spTgt spid="12"/>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amond(in)">
                                      <p:cBhvr>
                                        <p:cTn id="3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CB352C-1D03-4FA7-9FA1-CBB900B72DA1}"/>
              </a:ext>
            </a:extLst>
          </p:cNvPr>
          <p:cNvSpPr txBox="1"/>
          <p:nvPr/>
        </p:nvSpPr>
        <p:spPr>
          <a:xfrm>
            <a:off x="5052958" y="76885"/>
            <a:ext cx="2086084" cy="707886"/>
          </a:xfrm>
          <a:prstGeom prst="rect">
            <a:avLst/>
          </a:prstGeom>
          <a:noFill/>
        </p:spPr>
        <p:txBody>
          <a:bodyPr wrap="none" rtlCol="0">
            <a:spAutoFit/>
          </a:bodyPr>
          <a:lstStyle/>
          <a:p>
            <a:r>
              <a:rPr lang="en-US" sz="4000" b="1" dirty="0"/>
              <a:t>Contents</a:t>
            </a:r>
          </a:p>
        </p:txBody>
      </p:sp>
      <p:sp>
        <p:nvSpPr>
          <p:cNvPr id="6" name="TextBox 5">
            <a:extLst>
              <a:ext uri="{FF2B5EF4-FFF2-40B4-BE49-F238E27FC236}">
                <a16:creationId xmlns:a16="http://schemas.microsoft.com/office/drawing/2014/main" id="{BDB71AA1-320A-4AAA-9FD8-197F348C97D6}"/>
              </a:ext>
            </a:extLst>
          </p:cNvPr>
          <p:cNvSpPr txBox="1"/>
          <p:nvPr/>
        </p:nvSpPr>
        <p:spPr>
          <a:xfrm>
            <a:off x="156879" y="912925"/>
            <a:ext cx="6584579" cy="5032147"/>
          </a:xfrm>
          <a:prstGeom prst="rect">
            <a:avLst/>
          </a:prstGeom>
          <a:noFill/>
        </p:spPr>
        <p:txBody>
          <a:bodyPr wrap="square">
            <a:spAutoFit/>
          </a:bodyPr>
          <a:lstStyle/>
          <a:p>
            <a:endParaRPr lang="en-US" dirty="0"/>
          </a:p>
          <a:p>
            <a:r>
              <a:rPr lang="en-US" sz="1900" b="1" dirty="0">
                <a:hlinkClick r:id="rId2" action="ppaction://hlinksldjump"/>
              </a:rPr>
              <a:t>CHAPTER 1  Measurements in Chemistry</a:t>
            </a:r>
            <a:endParaRPr lang="en-US" sz="1900" b="1" dirty="0"/>
          </a:p>
          <a:p>
            <a:endParaRPr lang="en-US" sz="1900" b="1" dirty="0"/>
          </a:p>
          <a:p>
            <a:r>
              <a:rPr lang="en-US" sz="1900" b="1" dirty="0">
                <a:hlinkClick r:id="rId3" action="ppaction://hlinksldjump"/>
              </a:rPr>
              <a:t>CHAPTER 2  Matter, Changes and Energy</a:t>
            </a:r>
            <a:endParaRPr lang="en-US" sz="1900" b="1" dirty="0"/>
          </a:p>
          <a:p>
            <a:endParaRPr lang="en-US" sz="1900" b="1" dirty="0"/>
          </a:p>
          <a:p>
            <a:r>
              <a:rPr lang="en-US" sz="1900" b="1" dirty="0">
                <a:hlinkClick r:id="rId4" action="ppaction://hlinksldjump"/>
              </a:rPr>
              <a:t>CHAPTER 3  Elements, Compounds, and Their Composition</a:t>
            </a:r>
            <a:endParaRPr lang="en-US" sz="1900" b="1" dirty="0"/>
          </a:p>
          <a:p>
            <a:endParaRPr lang="en-US" sz="1900" b="1" dirty="0"/>
          </a:p>
          <a:p>
            <a:r>
              <a:rPr lang="en-US" sz="1900" b="1" dirty="0">
                <a:hlinkClick r:id="rId5" action="ppaction://hlinksldjump"/>
              </a:rPr>
              <a:t>CHAPTER 4  The Periodic Table and Chemical  Nomenclature</a:t>
            </a:r>
            <a:endParaRPr lang="en-US" sz="1900" b="1" dirty="0"/>
          </a:p>
          <a:p>
            <a:endParaRPr lang="en-US" sz="1900" b="1" dirty="0"/>
          </a:p>
          <a:p>
            <a:r>
              <a:rPr lang="en-US" sz="1900" b="1" dirty="0">
                <a:hlinkClick r:id="rId6" action="ppaction://hlinksldjump"/>
              </a:rPr>
              <a:t>CHAPTER 5  Modern Atomic Theory</a:t>
            </a:r>
            <a:endParaRPr lang="en-US" sz="1900" b="1" dirty="0"/>
          </a:p>
          <a:p>
            <a:endParaRPr lang="en-US" sz="1900" b="1" dirty="0"/>
          </a:p>
          <a:p>
            <a:r>
              <a:rPr lang="en-US" sz="1900" b="1" dirty="0">
                <a:hlinkClick r:id="rId7" action="ppaction://hlinksldjump"/>
              </a:rPr>
              <a:t>CHAPTER 6  The Chemical Bond</a:t>
            </a:r>
            <a:endParaRPr lang="en-US" sz="1900" b="1" dirty="0"/>
          </a:p>
          <a:p>
            <a:endParaRPr lang="en-US" sz="1900" b="1" dirty="0"/>
          </a:p>
          <a:p>
            <a:r>
              <a:rPr lang="en-US" sz="1900" b="1" dirty="0">
                <a:hlinkClick r:id="rId8" action="ppaction://hlinksldjump"/>
              </a:rPr>
              <a:t>CHAPTER 7  Chemical Reactions</a:t>
            </a:r>
            <a:endParaRPr lang="en-US" sz="1900" b="1" dirty="0"/>
          </a:p>
          <a:p>
            <a:endParaRPr lang="en-US" sz="1900" b="1" dirty="0"/>
          </a:p>
          <a:p>
            <a:r>
              <a:rPr lang="en-US" sz="1900" b="1" dirty="0">
                <a:hlinkClick r:id="rId9" action="ppaction://hlinksldjump"/>
              </a:rPr>
              <a:t>CHAPTER 8  Quantitative Relationships in Chemistry</a:t>
            </a:r>
            <a:endParaRPr lang="en-US" sz="1900" b="1" dirty="0"/>
          </a:p>
          <a:p>
            <a:endParaRPr lang="en-US" dirty="0"/>
          </a:p>
        </p:txBody>
      </p:sp>
      <p:sp>
        <p:nvSpPr>
          <p:cNvPr id="8" name="TextBox 7">
            <a:extLst>
              <a:ext uri="{FF2B5EF4-FFF2-40B4-BE49-F238E27FC236}">
                <a16:creationId xmlns:a16="http://schemas.microsoft.com/office/drawing/2014/main" id="{F17342C4-F52D-47B4-82C0-6D9656C902E0}"/>
              </a:ext>
            </a:extLst>
          </p:cNvPr>
          <p:cNvSpPr txBox="1"/>
          <p:nvPr/>
        </p:nvSpPr>
        <p:spPr>
          <a:xfrm>
            <a:off x="6239435" y="1189925"/>
            <a:ext cx="6454588" cy="4478149"/>
          </a:xfrm>
          <a:prstGeom prst="rect">
            <a:avLst/>
          </a:prstGeom>
          <a:noFill/>
        </p:spPr>
        <p:txBody>
          <a:bodyPr wrap="square">
            <a:spAutoFit/>
          </a:bodyPr>
          <a:lstStyle/>
          <a:p>
            <a:r>
              <a:rPr lang="en-US" sz="1900" b="1" dirty="0">
                <a:hlinkClick r:id="rId10" action="ppaction://hlinksldjump"/>
              </a:rPr>
              <a:t>CHAPTER 9  The Gaseous State</a:t>
            </a:r>
            <a:endParaRPr lang="en-US" sz="1900" b="1" dirty="0"/>
          </a:p>
          <a:p>
            <a:endParaRPr lang="en-US" sz="1900" b="1" dirty="0"/>
          </a:p>
          <a:p>
            <a:r>
              <a:rPr lang="en-US" sz="1900" b="1" dirty="0">
                <a:hlinkClick r:id="rId11" action="ppaction://hlinksldjump"/>
              </a:rPr>
              <a:t>CHAPTER 10  The Solid and Liquid States, Energy Changes</a:t>
            </a:r>
            <a:endParaRPr lang="en-US" sz="1900" b="1" dirty="0"/>
          </a:p>
          <a:p>
            <a:endParaRPr lang="en-US" sz="1900" b="1" dirty="0"/>
          </a:p>
          <a:p>
            <a:r>
              <a:rPr lang="en-US" sz="1900" b="1" dirty="0">
                <a:hlinkClick r:id="rId12" action="ppaction://hlinksldjump"/>
              </a:rPr>
              <a:t>CHAPTER 11  Aqueous Solutions</a:t>
            </a:r>
            <a:endParaRPr lang="en-US" sz="1900" b="1" dirty="0"/>
          </a:p>
          <a:p>
            <a:endParaRPr lang="en-US" sz="1900" b="1" dirty="0"/>
          </a:p>
          <a:p>
            <a:r>
              <a:rPr lang="en-US" sz="1900" b="1" dirty="0">
                <a:hlinkClick r:id="rId13" action="ppaction://hlinksldjump"/>
              </a:rPr>
              <a:t>CHAPTER 12  Acids, Bases, and Salts</a:t>
            </a:r>
            <a:endParaRPr lang="en-US" sz="1900" b="1" dirty="0"/>
          </a:p>
          <a:p>
            <a:endParaRPr lang="en-US" sz="1900" b="1" dirty="0"/>
          </a:p>
          <a:p>
            <a:r>
              <a:rPr lang="en-US" sz="1900" b="1" dirty="0">
                <a:hlinkClick r:id="rId14" action="ppaction://hlinksldjump"/>
              </a:rPr>
              <a:t>CHAPTER 13  Oxidation-Reduction Reactions</a:t>
            </a:r>
            <a:endParaRPr lang="en-US" sz="1900" b="1" dirty="0"/>
          </a:p>
          <a:p>
            <a:endParaRPr lang="en-US" sz="1900" b="1" dirty="0"/>
          </a:p>
          <a:p>
            <a:r>
              <a:rPr lang="en-US" sz="1900" b="1" dirty="0">
                <a:hlinkClick r:id="rId15" action="ppaction://hlinksldjump"/>
              </a:rPr>
              <a:t>CHAPTER 14  Reaction Rates and Equilibrium</a:t>
            </a:r>
            <a:endParaRPr lang="en-US" sz="1900" b="1" dirty="0"/>
          </a:p>
          <a:p>
            <a:endParaRPr lang="en-US" sz="1900" b="1" dirty="0"/>
          </a:p>
          <a:p>
            <a:r>
              <a:rPr lang="en-US" sz="1900" b="1" dirty="0">
                <a:hlinkClick r:id="rId16" action="ppaction://hlinksldjump"/>
              </a:rPr>
              <a:t>CHAPTER 15  Nuclear Chemistry</a:t>
            </a:r>
            <a:endParaRPr lang="en-US" sz="1900" b="1" dirty="0"/>
          </a:p>
          <a:p>
            <a:endParaRPr lang="en-US" sz="1900" b="1" dirty="0"/>
          </a:p>
          <a:p>
            <a:r>
              <a:rPr lang="en-US" sz="1900" b="1" dirty="0">
                <a:hlinkClick r:id="rId17" action="ppaction://hlinksldjump"/>
              </a:rPr>
              <a:t>CHAPTER 16  Organic Chemistry</a:t>
            </a:r>
            <a:endParaRPr lang="en-US" sz="1900" b="1" dirty="0"/>
          </a:p>
        </p:txBody>
      </p:sp>
      <p:sp>
        <p:nvSpPr>
          <p:cNvPr id="7" name="TextBox 6">
            <a:extLst>
              <a:ext uri="{FF2B5EF4-FFF2-40B4-BE49-F238E27FC236}">
                <a16:creationId xmlns:a16="http://schemas.microsoft.com/office/drawing/2014/main" id="{C3793D4F-614B-421D-A2A4-16E3ED8D5828}"/>
              </a:ext>
            </a:extLst>
          </p:cNvPr>
          <p:cNvSpPr txBox="1"/>
          <p:nvPr/>
        </p:nvSpPr>
        <p:spPr>
          <a:xfrm>
            <a:off x="688040" y="5945072"/>
            <a:ext cx="9431319" cy="707886"/>
          </a:xfrm>
          <a:prstGeom prst="rect">
            <a:avLst/>
          </a:prstGeom>
          <a:noFill/>
        </p:spPr>
        <p:txBody>
          <a:bodyPr wrap="square">
            <a:spAutoFit/>
          </a:bodyPr>
          <a:lstStyle/>
          <a:p>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18"/>
              </a:rPr>
              <a:t>http://murov.info/chemexe.htm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19"/>
              </a:rPr>
              <a:t>http://exercises.murov.info/chemexercises.htm</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includes links to lessons and tutorials.</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endParaRPr lang="en-US" dirty="0"/>
          </a:p>
        </p:txBody>
      </p:sp>
    </p:spTree>
    <p:extLst>
      <p:ext uri="{BB962C8B-B14F-4D97-AF65-F5344CB8AC3E}">
        <p14:creationId xmlns:p14="http://schemas.microsoft.com/office/powerpoint/2010/main" val="720517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F7C09D-88E5-47F5-924C-05930D65FE36}"/>
              </a:ext>
            </a:extLst>
          </p:cNvPr>
          <p:cNvSpPr txBox="1"/>
          <p:nvPr/>
        </p:nvSpPr>
        <p:spPr>
          <a:xfrm>
            <a:off x="122005" y="881133"/>
            <a:ext cx="6261210" cy="923330"/>
          </a:xfrm>
          <a:prstGeom prst="rect">
            <a:avLst/>
          </a:prstGeom>
          <a:noFill/>
        </p:spPr>
        <p:txBody>
          <a:bodyPr wrap="square">
            <a:spAutoFit/>
          </a:bodyPr>
          <a:lstStyle/>
          <a:p>
            <a:r>
              <a:rPr lang="en-US" dirty="0"/>
              <a:t>3.  How does the first ionization energy (called ionization enthalpy at </a:t>
            </a:r>
            <a:r>
              <a:rPr lang="en-US" dirty="0" err="1"/>
              <a:t>WebElements</a:t>
            </a:r>
            <a:r>
              <a:rPr lang="en-US" dirty="0"/>
              <a:t>) vary as the atomic number increases going across a period? </a:t>
            </a:r>
          </a:p>
        </p:txBody>
      </p:sp>
      <p:sp>
        <p:nvSpPr>
          <p:cNvPr id="5" name="TextBox 4">
            <a:extLst>
              <a:ext uri="{FF2B5EF4-FFF2-40B4-BE49-F238E27FC236}">
                <a16:creationId xmlns:a16="http://schemas.microsoft.com/office/drawing/2014/main" id="{B1C04F0B-B87F-4DCD-A5FF-207C4B34F158}"/>
              </a:ext>
            </a:extLst>
          </p:cNvPr>
          <p:cNvSpPr txBox="1"/>
          <p:nvPr/>
        </p:nvSpPr>
        <p:spPr>
          <a:xfrm>
            <a:off x="60460" y="145229"/>
            <a:ext cx="609306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http://exercises.murov.info/ex5-2.htm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problems 12, 20, 26.</a:t>
            </a:r>
          </a:p>
        </p:txBody>
      </p:sp>
      <p:sp>
        <p:nvSpPr>
          <p:cNvPr id="7" name="TextBox 6">
            <a:extLst>
              <a:ext uri="{FF2B5EF4-FFF2-40B4-BE49-F238E27FC236}">
                <a16:creationId xmlns:a16="http://schemas.microsoft.com/office/drawing/2014/main" id="{03EEB94F-6445-4D12-A921-B89650C2675F}"/>
              </a:ext>
            </a:extLst>
          </p:cNvPr>
          <p:cNvSpPr txBox="1"/>
          <p:nvPr/>
        </p:nvSpPr>
        <p:spPr>
          <a:xfrm>
            <a:off x="122005" y="3668543"/>
            <a:ext cx="6093068" cy="923330"/>
          </a:xfrm>
          <a:prstGeom prst="rect">
            <a:avLst/>
          </a:prstGeom>
          <a:noFill/>
        </p:spPr>
        <p:txBody>
          <a:bodyPr wrap="square">
            <a:spAutoFit/>
          </a:bodyPr>
          <a:lstStyle/>
          <a:p>
            <a:r>
              <a:rPr lang="en-US" dirty="0"/>
              <a:t>6.  How does the first ionization energy (called ionization enthalpy at </a:t>
            </a:r>
            <a:r>
              <a:rPr lang="en-US" dirty="0" err="1"/>
              <a:t>WebElements</a:t>
            </a:r>
            <a:r>
              <a:rPr lang="en-US" dirty="0"/>
              <a:t>) vary as the atomic number increases going down a group or family? </a:t>
            </a:r>
          </a:p>
        </p:txBody>
      </p:sp>
      <p:pic>
        <p:nvPicPr>
          <p:cNvPr id="10" name="Picture 9">
            <a:extLst>
              <a:ext uri="{FF2B5EF4-FFF2-40B4-BE49-F238E27FC236}">
                <a16:creationId xmlns:a16="http://schemas.microsoft.com/office/drawing/2014/main" id="{8703F943-99DD-49AF-8F94-20493291413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773869" y="145229"/>
            <a:ext cx="5357671" cy="3018155"/>
          </a:xfrm>
          <a:prstGeom prst="rect">
            <a:avLst/>
          </a:prstGeom>
        </p:spPr>
      </p:pic>
      <p:pic>
        <p:nvPicPr>
          <p:cNvPr id="11" name="Picture 10">
            <a:extLst>
              <a:ext uri="{FF2B5EF4-FFF2-40B4-BE49-F238E27FC236}">
                <a16:creationId xmlns:a16="http://schemas.microsoft.com/office/drawing/2014/main" id="{D1130E99-1AEA-4C71-AB54-B8940780DF86}"/>
              </a:ext>
            </a:extLst>
          </p:cNvPr>
          <p:cNvPicPr>
            <a:picLocks noChangeAspect="1"/>
          </p:cNvPicPr>
          <p:nvPr/>
        </p:nvPicPr>
        <p:blipFill>
          <a:blip r:embed="rId5"/>
          <a:stretch>
            <a:fillRect/>
          </a:stretch>
        </p:blipFill>
        <p:spPr>
          <a:xfrm>
            <a:off x="6166111" y="3108783"/>
            <a:ext cx="6096000" cy="3810000"/>
          </a:xfrm>
          <a:prstGeom prst="rect">
            <a:avLst/>
          </a:prstGeom>
        </p:spPr>
      </p:pic>
      <p:sp>
        <p:nvSpPr>
          <p:cNvPr id="13" name="TextBox 12">
            <a:extLst>
              <a:ext uri="{FF2B5EF4-FFF2-40B4-BE49-F238E27FC236}">
                <a16:creationId xmlns:a16="http://schemas.microsoft.com/office/drawing/2014/main" id="{5B700402-3223-49EB-8F34-5272FAC48320}"/>
              </a:ext>
            </a:extLst>
          </p:cNvPr>
          <p:cNvSpPr txBox="1"/>
          <p:nvPr/>
        </p:nvSpPr>
        <p:spPr>
          <a:xfrm>
            <a:off x="122005" y="5093608"/>
            <a:ext cx="6128238" cy="1323439"/>
          </a:xfrm>
          <a:prstGeom prst="rect">
            <a:avLst/>
          </a:prstGeom>
          <a:noFill/>
        </p:spPr>
        <p:txBody>
          <a:bodyPr wrap="square">
            <a:spAutoFit/>
          </a:bodyPr>
          <a:lstStyle/>
          <a:p>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The ionization energy decreases as the outer electrons are going into a higher quantum level (and farther away from the nucleus) orbitals.  The inner electrons shield the outer electrons from the positively charged nucleus.</a:t>
            </a:r>
            <a:endParaRPr lang="en-US" dirty="0"/>
          </a:p>
        </p:txBody>
      </p:sp>
      <p:sp>
        <p:nvSpPr>
          <p:cNvPr id="15" name="TextBox 14">
            <a:extLst>
              <a:ext uri="{FF2B5EF4-FFF2-40B4-BE49-F238E27FC236}">
                <a16:creationId xmlns:a16="http://schemas.microsoft.com/office/drawing/2014/main" id="{F4235AD9-EED7-49DE-A8C9-DC320DAC2AEA}"/>
              </a:ext>
            </a:extLst>
          </p:cNvPr>
          <p:cNvSpPr txBox="1"/>
          <p:nvPr/>
        </p:nvSpPr>
        <p:spPr>
          <a:xfrm>
            <a:off x="75113" y="2006158"/>
            <a:ext cx="627781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The ionization energy generally increases due to the increased attraction by the increasing number of protons.  The electrons are filling the same quantum level.</a:t>
            </a:r>
          </a:p>
        </p:txBody>
      </p:sp>
    </p:spTree>
    <p:extLst>
      <p:ext uri="{BB962C8B-B14F-4D97-AF65-F5344CB8AC3E}">
        <p14:creationId xmlns:p14="http://schemas.microsoft.com/office/powerpoint/2010/main" val="176189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0" fill="hold"/>
                                        <p:tgtEl>
                                          <p:spTgt spid="15"/>
                                        </p:tgtEl>
                                        <p:attrNameLst>
                                          <p:attrName>ppt_w</p:attrName>
                                        </p:attrNameLst>
                                      </p:cBhvr>
                                      <p:tavLst>
                                        <p:tav tm="0">
                                          <p:val>
                                            <p:fltVal val="0"/>
                                          </p:val>
                                        </p:tav>
                                        <p:tav tm="100000">
                                          <p:val>
                                            <p:strVal val="#ppt_w"/>
                                          </p:val>
                                        </p:tav>
                                      </p:tavLst>
                                    </p:anim>
                                    <p:anim calcmode="lin" valueType="num">
                                      <p:cBhvr>
                                        <p:cTn id="8"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3"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300"/>
                                        <p:tgtEl>
                                          <p:spTgt spid="13"/>
                                        </p:tgtEl>
                                      </p:cBhvr>
                                    </p:animEffect>
                                    <p:anim calcmode="lin" valueType="num">
                                      <p:cBhvr>
                                        <p:cTn id="14" dur="1200" fill="hold"/>
                                        <p:tgtEl>
                                          <p:spTgt spid="13"/>
                                        </p:tgtEl>
                                        <p:attrNameLst>
                                          <p:attrName>ppt_x</p:attrName>
                                        </p:attrNameLst>
                                      </p:cBhvr>
                                      <p:tavLst>
                                        <p:tav tm="0">
                                          <p:val>
                                            <p:strVal val="#ppt_x"/>
                                          </p:val>
                                        </p:tav>
                                        <p:tav tm="100000">
                                          <p:val>
                                            <p:strVal val="#ppt_x"/>
                                          </p:val>
                                        </p:tav>
                                      </p:tavLst>
                                    </p:anim>
                                    <p:anim calcmode="lin" valueType="num">
                                      <p:cBhvr>
                                        <p:cTn id="15" dur="1200" fill="hold"/>
                                        <p:tgtEl>
                                          <p:spTgt spid="13"/>
                                        </p:tgtEl>
                                        <p:attrNameLst>
                                          <p:attrName>ppt_y</p:attrName>
                                        </p:attrNameLst>
                                      </p:cBhvr>
                                      <p:tavLst>
                                        <p:tav tm="0">
                                          <p:val>
                                            <p:strVal val="#ppt_y+0.31"/>
                                          </p:val>
                                        </p:tav>
                                        <p:tav tm="100000">
                                          <p:val>
                                            <p:strVal val="#ppt_y+0.31"/>
                                          </p:val>
                                        </p:tav>
                                      </p:tavLst>
                                    </p:anim>
                                    <p:anim calcmode="lin" valueType="num">
                                      <p:cBhvr>
                                        <p:cTn id="16" dur="1800" decel="50000" fill="hold">
                                          <p:stCondLst>
                                            <p:cond delay="12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 dur="1800" decel="50000" fill="hold">
                                          <p:stCondLst>
                                            <p:cond delay="12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1AFF0B-2068-4805-A0F7-CF4C467F218A}"/>
              </a:ext>
            </a:extLst>
          </p:cNvPr>
          <p:cNvSpPr txBox="1"/>
          <p:nvPr/>
        </p:nvSpPr>
        <p:spPr>
          <a:xfrm>
            <a:off x="221064" y="408544"/>
            <a:ext cx="6093068" cy="2031325"/>
          </a:xfrm>
          <a:prstGeom prst="rect">
            <a:avLst/>
          </a:prstGeom>
          <a:noFill/>
        </p:spPr>
        <p:txBody>
          <a:bodyPr wrap="square">
            <a:spAutoFit/>
          </a:bodyPr>
          <a:lstStyle/>
          <a:p>
            <a:r>
              <a:rPr lang="en-US" b="1" i="0" dirty="0">
                <a:solidFill>
                  <a:srgbClr val="000000"/>
                </a:solidFill>
                <a:effectLst/>
                <a:latin typeface="Times New Roman" panose="02020603050405020304" pitchFamily="18" charset="0"/>
              </a:rPr>
              <a:t>CHAPTER 6 - The Chemical Bond</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Times New Roman" panose="02020603050405020304" pitchFamily="18" charset="0"/>
              </a:rPr>
              <a:t>Exercise 6-1   Valence and Ion Electron Structures-</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Arial" panose="020B0604020202020204" pitchFamily="34" charset="0"/>
                <a:hlinkClick r:id="rId2"/>
              </a:rPr>
              <a:t>Exercise 6-1</a:t>
            </a:r>
            <a:br>
              <a:rPr lang="en-US" b="1" i="0" dirty="0">
                <a:solidFill>
                  <a:srgbClr val="000000"/>
                </a:solidFill>
                <a:effectLst/>
                <a:latin typeface="Arial" panose="020B0604020202020204" pitchFamily="34" charset="0"/>
              </a:rPr>
            </a:br>
            <a:r>
              <a:rPr lang="en-US" b="1" i="0" dirty="0">
                <a:solidFill>
                  <a:srgbClr val="000000"/>
                </a:solidFill>
                <a:effectLst/>
                <a:latin typeface="Times New Roman" panose="02020603050405020304" pitchFamily="18" charset="0"/>
              </a:rPr>
              <a:t>                   6-2   Lewis Structures of Molecules -</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Arial" panose="020B0604020202020204" pitchFamily="34" charset="0"/>
                <a:hlinkClick r:id="rId3"/>
              </a:rPr>
              <a:t>Exercise 6-2</a:t>
            </a:r>
            <a:br>
              <a:rPr lang="en-US" b="1" i="0" dirty="0">
                <a:solidFill>
                  <a:srgbClr val="000000"/>
                </a:solidFill>
                <a:effectLst/>
                <a:latin typeface="Arial" panose="020B0604020202020204" pitchFamily="34"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Times New Roman" panose="02020603050405020304" pitchFamily="18" charset="0"/>
              </a:rPr>
              <a:t>6-3    Bond Type and Polarity -</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Arial" panose="020B0604020202020204" pitchFamily="34" charset="0"/>
                <a:hlinkClick r:id="rId4"/>
              </a:rPr>
              <a:t>Exercise 6-3</a:t>
            </a:r>
            <a:endParaRPr lang="en-US" dirty="0"/>
          </a:p>
        </p:txBody>
      </p:sp>
      <p:sp>
        <p:nvSpPr>
          <p:cNvPr id="4" name="TextBox 3">
            <a:extLst>
              <a:ext uri="{FF2B5EF4-FFF2-40B4-BE49-F238E27FC236}">
                <a16:creationId xmlns:a16="http://schemas.microsoft.com/office/drawing/2014/main" id="{E6D29402-EF22-4CCA-85C5-89835F8D636A}"/>
              </a:ext>
            </a:extLst>
          </p:cNvPr>
          <p:cNvSpPr txBox="1"/>
          <p:nvPr/>
        </p:nvSpPr>
        <p:spPr>
          <a:xfrm>
            <a:off x="215412" y="2457601"/>
            <a:ext cx="6098720" cy="369332"/>
          </a:xfrm>
          <a:prstGeom prst="rect">
            <a:avLst/>
          </a:prstGeom>
          <a:noFill/>
        </p:spPr>
        <p:txBody>
          <a:bodyPr wrap="square">
            <a:spAutoFit/>
          </a:bodyPr>
          <a:lstStyle/>
          <a:p>
            <a:r>
              <a:rPr lang="en-US" dirty="0"/>
              <a:t>3.  The electron configuration for sulfide is:</a:t>
            </a:r>
          </a:p>
        </p:txBody>
      </p:sp>
      <p:sp>
        <p:nvSpPr>
          <p:cNvPr id="6" name="TextBox 5">
            <a:extLst>
              <a:ext uri="{FF2B5EF4-FFF2-40B4-BE49-F238E27FC236}">
                <a16:creationId xmlns:a16="http://schemas.microsoft.com/office/drawing/2014/main" id="{F6F1E786-BB91-4266-9A7D-A188EEC041D7}"/>
              </a:ext>
            </a:extLst>
          </p:cNvPr>
          <p:cNvSpPr txBox="1"/>
          <p:nvPr/>
        </p:nvSpPr>
        <p:spPr>
          <a:xfrm>
            <a:off x="215412" y="2844665"/>
            <a:ext cx="6496826"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panose="020F0502020204030204"/>
                <a:ea typeface="+mn-ea"/>
                <a:cs typeface="+mn-cs"/>
              </a:rPr>
              <a:t>1s</a:t>
            </a:r>
            <a:r>
              <a:rPr kumimoji="0" lang="en-US" b="1" i="0" u="none" strike="noStrike" kern="1200" cap="none" spc="0" normalizeH="0" baseline="30000" noProof="0" dirty="0">
                <a:ln>
                  <a:noFill/>
                </a:ln>
                <a:solidFill>
                  <a:srgbClr val="FF0000"/>
                </a:solidFill>
                <a:effectLst/>
                <a:uLnTx/>
                <a:uFillTx/>
                <a:latin typeface="Calibri" panose="020F0502020204030204"/>
                <a:ea typeface="+mn-ea"/>
                <a:cs typeface="+mn-cs"/>
              </a:rPr>
              <a:t>2</a:t>
            </a:r>
            <a:r>
              <a:rPr kumimoji="0" lang="en-US" b="1" i="0" u="none" strike="noStrike" kern="1200" cap="none" spc="0" normalizeH="0" baseline="0" noProof="0" dirty="0">
                <a:ln>
                  <a:noFill/>
                </a:ln>
                <a:solidFill>
                  <a:srgbClr val="FF0000"/>
                </a:solidFill>
                <a:effectLst/>
                <a:uLnTx/>
                <a:uFillTx/>
                <a:latin typeface="Calibri" panose="020F0502020204030204"/>
                <a:ea typeface="+mn-ea"/>
                <a:cs typeface="+mn-cs"/>
              </a:rPr>
              <a:t>2s</a:t>
            </a:r>
            <a:r>
              <a:rPr kumimoji="0" lang="en-US" b="1" i="0" u="none" strike="noStrike" kern="1200" cap="none" spc="0" normalizeH="0" baseline="30000" noProof="0" dirty="0">
                <a:ln>
                  <a:noFill/>
                </a:ln>
                <a:solidFill>
                  <a:srgbClr val="FF0000"/>
                </a:solidFill>
                <a:effectLst/>
                <a:uLnTx/>
                <a:uFillTx/>
                <a:latin typeface="Calibri" panose="020F0502020204030204"/>
                <a:ea typeface="+mn-ea"/>
                <a:cs typeface="+mn-cs"/>
              </a:rPr>
              <a:t>2</a:t>
            </a:r>
            <a:r>
              <a:rPr kumimoji="0" lang="en-US" b="1" i="0" u="none" strike="noStrike" kern="1200" cap="none" spc="0" normalizeH="0" baseline="0" noProof="0" dirty="0">
                <a:ln>
                  <a:noFill/>
                </a:ln>
                <a:solidFill>
                  <a:srgbClr val="FF0000"/>
                </a:solidFill>
                <a:effectLst/>
                <a:uLnTx/>
                <a:uFillTx/>
                <a:latin typeface="Calibri" panose="020F0502020204030204"/>
                <a:ea typeface="+mn-ea"/>
                <a:cs typeface="+mn-cs"/>
              </a:rPr>
              <a:t>2p</a:t>
            </a:r>
            <a:r>
              <a:rPr kumimoji="0" lang="en-US" b="1" i="0" u="none" strike="noStrike" kern="1200" cap="none" spc="0" normalizeH="0" baseline="30000" noProof="0" dirty="0">
                <a:ln>
                  <a:noFill/>
                </a:ln>
                <a:solidFill>
                  <a:srgbClr val="FF0000"/>
                </a:solidFill>
                <a:effectLst/>
                <a:uLnTx/>
                <a:uFillTx/>
                <a:latin typeface="Calibri" panose="020F0502020204030204"/>
                <a:ea typeface="+mn-ea"/>
                <a:cs typeface="+mn-cs"/>
              </a:rPr>
              <a:t>6</a:t>
            </a:r>
            <a:r>
              <a:rPr kumimoji="0" lang="en-US" b="1" i="0" u="none" strike="noStrike" kern="1200" cap="none" spc="0" normalizeH="0" baseline="0" noProof="0" dirty="0">
                <a:ln>
                  <a:noFill/>
                </a:ln>
                <a:solidFill>
                  <a:srgbClr val="FF0000"/>
                </a:solidFill>
                <a:effectLst/>
                <a:uLnTx/>
                <a:uFillTx/>
                <a:latin typeface="Calibri" panose="020F0502020204030204"/>
                <a:ea typeface="+mn-ea"/>
                <a:cs typeface="+mn-cs"/>
              </a:rPr>
              <a:t>3s</a:t>
            </a:r>
            <a:r>
              <a:rPr kumimoji="0" lang="en-US" b="1" i="0" u="none" strike="noStrike" kern="1200" cap="none" spc="0" normalizeH="0" baseline="30000" noProof="0" dirty="0">
                <a:ln>
                  <a:noFill/>
                </a:ln>
                <a:solidFill>
                  <a:srgbClr val="FF0000"/>
                </a:solidFill>
                <a:effectLst/>
                <a:uLnTx/>
                <a:uFillTx/>
                <a:latin typeface="Calibri" panose="020F0502020204030204"/>
                <a:ea typeface="+mn-ea"/>
                <a:cs typeface="+mn-cs"/>
              </a:rPr>
              <a:t>2</a:t>
            </a:r>
            <a:r>
              <a:rPr kumimoji="0" lang="en-US" b="1" i="0" u="none" strike="noStrike" kern="1200" cap="none" spc="0" normalizeH="0" baseline="0" noProof="0" dirty="0">
                <a:ln>
                  <a:noFill/>
                </a:ln>
                <a:solidFill>
                  <a:srgbClr val="FF0000"/>
                </a:solidFill>
                <a:effectLst/>
                <a:uLnTx/>
                <a:uFillTx/>
                <a:latin typeface="Calibri" panose="020F0502020204030204"/>
                <a:ea typeface="+mn-ea"/>
                <a:cs typeface="+mn-cs"/>
              </a:rPr>
              <a:t>3p</a:t>
            </a:r>
            <a:r>
              <a:rPr kumimoji="0" lang="en-US" b="1" i="0" u="none" strike="noStrike" kern="1200" cap="none" spc="0" normalizeH="0" baseline="30000" noProof="0" dirty="0">
                <a:ln>
                  <a:noFill/>
                </a:ln>
                <a:solidFill>
                  <a:srgbClr val="FF0000"/>
                </a:solidFill>
                <a:effectLst/>
                <a:uLnTx/>
                <a:uFillTx/>
                <a:latin typeface="Calibri" panose="020F0502020204030204"/>
                <a:ea typeface="+mn-ea"/>
                <a:cs typeface="+mn-cs"/>
              </a:rPr>
              <a:t>4 </a:t>
            </a:r>
            <a:r>
              <a:rPr lang="en-US" b="1" dirty="0">
                <a:solidFill>
                  <a:srgbClr val="FF0000"/>
                </a:solidFill>
                <a:latin typeface="Calibri" panose="020F0502020204030204"/>
              </a:rPr>
              <a:t>is the electron structure of sulfur.  To check, add up the electrons and notice that the sum is the atomic number of sulfur (16).  Sulfide is a negative ion of sulfur.  As expected for a group 16 (6A) element, sulfide has a negative 2 charge giving it a stable inert gas structure of electrons.  Adding two electrons to the sulfur electron configuration results in the same configuration as the inert gas, argon</a:t>
            </a:r>
            <a:r>
              <a:rPr lang="en-US" b="1" dirty="0">
                <a:solidFill>
                  <a:schemeClr val="accent6">
                    <a:lumMod val="50000"/>
                  </a:schemeClr>
                </a:solidFill>
                <a:latin typeface="Calibri" panose="020F0502020204030204"/>
              </a:rPr>
              <a:t>:</a:t>
            </a:r>
            <a:endParaRPr lang="en-US" b="1" baseline="30000" dirty="0">
              <a:solidFill>
                <a:srgbClr val="FF0000"/>
              </a:solidFill>
            </a:endParaRPr>
          </a:p>
        </p:txBody>
      </p:sp>
      <p:pic>
        <p:nvPicPr>
          <p:cNvPr id="7" name="Picture 6">
            <a:extLst>
              <a:ext uri="{FF2B5EF4-FFF2-40B4-BE49-F238E27FC236}">
                <a16:creationId xmlns:a16="http://schemas.microsoft.com/office/drawing/2014/main" id="{9F32D09C-F98E-47C8-B966-6A723D16E44B}"/>
              </a:ext>
            </a:extLst>
          </p:cNvPr>
          <p:cNvPicPr>
            <a:picLocks noChangeAspect="1"/>
          </p:cNvPicPr>
          <p:nvPr/>
        </p:nvPicPr>
        <p:blipFill rotWithShape="1">
          <a:blip r:embed="rId5"/>
          <a:srcRect t="24413" r="29936" b="1"/>
          <a:stretch/>
        </p:blipFill>
        <p:spPr>
          <a:xfrm>
            <a:off x="6730587" y="426275"/>
            <a:ext cx="5246001" cy="2589129"/>
          </a:xfrm>
          <a:prstGeom prst="rect">
            <a:avLst/>
          </a:prstGeom>
        </p:spPr>
      </p:pic>
      <p:pic>
        <p:nvPicPr>
          <p:cNvPr id="8" name="Picture 7">
            <a:extLst>
              <a:ext uri="{FF2B5EF4-FFF2-40B4-BE49-F238E27FC236}">
                <a16:creationId xmlns:a16="http://schemas.microsoft.com/office/drawing/2014/main" id="{9D2C753D-CB37-4B62-A800-A4C16515CCAF}"/>
              </a:ext>
            </a:extLst>
          </p:cNvPr>
          <p:cNvPicPr>
            <a:picLocks noChangeAspect="1"/>
          </p:cNvPicPr>
          <p:nvPr/>
        </p:nvPicPr>
        <p:blipFill>
          <a:blip r:embed="rId6"/>
          <a:stretch>
            <a:fillRect/>
          </a:stretch>
        </p:blipFill>
        <p:spPr>
          <a:xfrm>
            <a:off x="6730586" y="3020126"/>
            <a:ext cx="5246001" cy="2598333"/>
          </a:xfrm>
          <a:prstGeom prst="rect">
            <a:avLst/>
          </a:prstGeom>
        </p:spPr>
      </p:pic>
      <p:pic>
        <p:nvPicPr>
          <p:cNvPr id="9" name="Picture 8">
            <a:extLst>
              <a:ext uri="{FF2B5EF4-FFF2-40B4-BE49-F238E27FC236}">
                <a16:creationId xmlns:a16="http://schemas.microsoft.com/office/drawing/2014/main" id="{6D25452F-A208-463A-9976-C4897951BF38}"/>
              </a:ext>
            </a:extLst>
          </p:cNvPr>
          <p:cNvPicPr>
            <a:picLocks noChangeAspect="1"/>
          </p:cNvPicPr>
          <p:nvPr/>
        </p:nvPicPr>
        <p:blipFill rotWithShape="1">
          <a:blip r:embed="rId7"/>
          <a:srcRect l="25492" t="9393" r="11651" b="5428"/>
          <a:stretch/>
        </p:blipFill>
        <p:spPr>
          <a:xfrm>
            <a:off x="9728105" y="4792183"/>
            <a:ext cx="2248482" cy="2031325"/>
          </a:xfrm>
          <a:prstGeom prst="rect">
            <a:avLst/>
          </a:prstGeom>
        </p:spPr>
      </p:pic>
      <p:sp>
        <p:nvSpPr>
          <p:cNvPr id="11" name="TextBox 10">
            <a:extLst>
              <a:ext uri="{FF2B5EF4-FFF2-40B4-BE49-F238E27FC236}">
                <a16:creationId xmlns:a16="http://schemas.microsoft.com/office/drawing/2014/main" id="{ED586786-C47F-4B50-98A2-9FB6A0C436B3}"/>
              </a:ext>
            </a:extLst>
          </p:cNvPr>
          <p:cNvSpPr txBox="1"/>
          <p:nvPr/>
        </p:nvSpPr>
        <p:spPr>
          <a:xfrm>
            <a:off x="215411" y="4830094"/>
            <a:ext cx="6332346" cy="923330"/>
          </a:xfrm>
          <a:prstGeom prst="rect">
            <a:avLst/>
          </a:prstGeom>
          <a:noFill/>
        </p:spPr>
        <p:txBody>
          <a:bodyPr wrap="square">
            <a:spAutoFit/>
          </a:bodyPr>
          <a:lstStyle/>
          <a:p>
            <a:endParaRPr lang="en-US" dirty="0"/>
          </a:p>
          <a:p>
            <a:r>
              <a:rPr lang="en-US" dirty="0"/>
              <a:t>9.  The valence electron structure of the halogens is (n represents the number of the highest incomplete quantum level):</a:t>
            </a:r>
          </a:p>
        </p:txBody>
      </p:sp>
      <p:sp>
        <p:nvSpPr>
          <p:cNvPr id="13" name="TextBox 12">
            <a:extLst>
              <a:ext uri="{FF2B5EF4-FFF2-40B4-BE49-F238E27FC236}">
                <a16:creationId xmlns:a16="http://schemas.microsoft.com/office/drawing/2014/main" id="{C7A0327D-677C-4949-B8CE-462822FB4C57}"/>
              </a:ext>
            </a:extLst>
          </p:cNvPr>
          <p:cNvSpPr txBox="1"/>
          <p:nvPr/>
        </p:nvSpPr>
        <p:spPr>
          <a:xfrm>
            <a:off x="1612447" y="39212"/>
            <a:ext cx="6098720" cy="369332"/>
          </a:xfrm>
          <a:prstGeom prst="rect">
            <a:avLst/>
          </a:prstGeom>
          <a:noFill/>
        </p:spPr>
        <p:txBody>
          <a:bodyPr wrap="square">
            <a:spAutoFit/>
          </a:bodyPr>
          <a:lstStyle/>
          <a:p>
            <a:r>
              <a:rPr lang="en-US" dirty="0">
                <a:hlinkClick r:id="rId2"/>
              </a:rPr>
              <a:t>http://exercises.murov.info/ex6-1.htm</a:t>
            </a:r>
            <a:r>
              <a:rPr lang="en-US" dirty="0"/>
              <a:t>    problems 3, 9.</a:t>
            </a:r>
          </a:p>
        </p:txBody>
      </p:sp>
      <p:sp>
        <p:nvSpPr>
          <p:cNvPr id="15" name="TextBox 14">
            <a:extLst>
              <a:ext uri="{FF2B5EF4-FFF2-40B4-BE49-F238E27FC236}">
                <a16:creationId xmlns:a16="http://schemas.microsoft.com/office/drawing/2014/main" id="{600E0C09-6A6B-4978-B9A8-A4AFB431B453}"/>
              </a:ext>
            </a:extLst>
          </p:cNvPr>
          <p:cNvSpPr txBox="1"/>
          <p:nvPr/>
        </p:nvSpPr>
        <p:spPr>
          <a:xfrm>
            <a:off x="332224" y="5807845"/>
            <a:ext cx="6098720" cy="1015663"/>
          </a:xfrm>
          <a:prstGeom prst="rect">
            <a:avLst/>
          </a:prstGeom>
          <a:noFill/>
        </p:spPr>
        <p:txBody>
          <a:bodyPr wrap="square">
            <a:spAutoFit/>
          </a:bodyPr>
          <a:lstStyle/>
          <a:p>
            <a:r>
              <a:rPr lang="en-US" sz="2000" b="1" dirty="0">
                <a:solidFill>
                  <a:schemeClr val="accent4">
                    <a:lumMod val="50000"/>
                  </a:schemeClr>
                </a:solidFill>
              </a:rPr>
              <a:t>ns</a:t>
            </a:r>
            <a:r>
              <a:rPr lang="en-US" sz="2000" b="1" baseline="30000" dirty="0">
                <a:solidFill>
                  <a:schemeClr val="accent4">
                    <a:lumMod val="50000"/>
                  </a:schemeClr>
                </a:solidFill>
              </a:rPr>
              <a:t>2</a:t>
            </a:r>
            <a:r>
              <a:rPr lang="en-US" sz="2000" b="1" dirty="0">
                <a:solidFill>
                  <a:schemeClr val="accent4">
                    <a:lumMod val="50000"/>
                  </a:schemeClr>
                </a:solidFill>
              </a:rPr>
              <a:t>np</a:t>
            </a:r>
            <a:r>
              <a:rPr lang="en-US" sz="2000" b="1" baseline="30000" dirty="0">
                <a:solidFill>
                  <a:schemeClr val="accent4">
                    <a:lumMod val="50000"/>
                  </a:schemeClr>
                </a:solidFill>
              </a:rPr>
              <a:t>5</a:t>
            </a:r>
            <a:r>
              <a:rPr lang="en-US" sz="2000" b="1" baseline="30000" dirty="0">
                <a:solidFill>
                  <a:srgbClr val="FF0000"/>
                </a:solidFill>
              </a:rPr>
              <a:t>  </a:t>
            </a:r>
            <a:r>
              <a:rPr lang="en-US" sz="2000" b="1" dirty="0">
                <a:solidFill>
                  <a:srgbClr val="FF0000"/>
                </a:solidFill>
              </a:rPr>
              <a:t>Halogens are group 17 (7A) elements with 7 valence electrons.  The word valence should only be applied to elements with zero or filled d and f orbitals.</a:t>
            </a:r>
          </a:p>
        </p:txBody>
      </p:sp>
      <p:sp>
        <p:nvSpPr>
          <p:cNvPr id="12" name="TextBox 11">
            <a:extLst>
              <a:ext uri="{FF2B5EF4-FFF2-40B4-BE49-F238E27FC236}">
                <a16:creationId xmlns:a16="http://schemas.microsoft.com/office/drawing/2014/main" id="{C484BD8E-59CB-4B29-8DD1-B63E654DBF81}"/>
              </a:ext>
            </a:extLst>
          </p:cNvPr>
          <p:cNvSpPr txBox="1"/>
          <p:nvPr/>
        </p:nvSpPr>
        <p:spPr>
          <a:xfrm>
            <a:off x="2563041" y="4503091"/>
            <a:ext cx="2098766" cy="400110"/>
          </a:xfrm>
          <a:prstGeom prst="rect">
            <a:avLst/>
          </a:prstGeom>
          <a:noFill/>
        </p:spPr>
        <p:txBody>
          <a:bodyPr wrap="square">
            <a:spAutoFit/>
          </a:bodyPr>
          <a:lstStyle/>
          <a:p>
            <a:r>
              <a:rPr kumimoji="0" lang="en-US" sz="2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1s</a:t>
            </a:r>
            <a:r>
              <a:rPr kumimoji="0" lang="en-US" sz="2000" b="1" i="0" u="none" strike="noStrike" kern="1200" cap="none" spc="0" normalizeH="0" baseline="30000" noProof="0" dirty="0">
                <a:ln>
                  <a:noFill/>
                </a:ln>
                <a:solidFill>
                  <a:srgbClr val="70AD47">
                    <a:lumMod val="50000"/>
                  </a:srgbClr>
                </a:solidFill>
                <a:effectLst/>
                <a:uLnTx/>
                <a:uFillTx/>
                <a:latin typeface="Calibri" panose="020F0502020204030204"/>
                <a:ea typeface="+mn-ea"/>
                <a:cs typeface="+mn-cs"/>
              </a:rPr>
              <a:t>2</a:t>
            </a:r>
            <a:r>
              <a:rPr kumimoji="0" lang="en-US" sz="2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2s</a:t>
            </a:r>
            <a:r>
              <a:rPr kumimoji="0" lang="en-US" sz="2000" b="1" i="0" u="none" strike="noStrike" kern="1200" cap="none" spc="0" normalizeH="0" baseline="30000" noProof="0" dirty="0">
                <a:ln>
                  <a:noFill/>
                </a:ln>
                <a:solidFill>
                  <a:srgbClr val="70AD47">
                    <a:lumMod val="50000"/>
                  </a:srgbClr>
                </a:solidFill>
                <a:effectLst/>
                <a:uLnTx/>
                <a:uFillTx/>
                <a:latin typeface="Calibri" panose="020F0502020204030204"/>
                <a:ea typeface="+mn-ea"/>
                <a:cs typeface="+mn-cs"/>
              </a:rPr>
              <a:t>2</a:t>
            </a:r>
            <a:r>
              <a:rPr kumimoji="0" lang="en-US" sz="2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2p</a:t>
            </a:r>
            <a:r>
              <a:rPr kumimoji="0" lang="en-US" sz="2000" b="1" i="0" u="none" strike="noStrike" kern="1200" cap="none" spc="0" normalizeH="0" baseline="30000" noProof="0" dirty="0">
                <a:ln>
                  <a:noFill/>
                </a:ln>
                <a:solidFill>
                  <a:srgbClr val="70AD47">
                    <a:lumMod val="50000"/>
                  </a:srgbClr>
                </a:solidFill>
                <a:effectLst/>
                <a:uLnTx/>
                <a:uFillTx/>
                <a:latin typeface="Calibri" panose="020F0502020204030204"/>
                <a:ea typeface="+mn-ea"/>
                <a:cs typeface="+mn-cs"/>
              </a:rPr>
              <a:t>6</a:t>
            </a:r>
            <a:r>
              <a:rPr kumimoji="0" lang="en-US" sz="2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3s</a:t>
            </a:r>
            <a:r>
              <a:rPr kumimoji="0" lang="en-US" sz="2000" b="1" i="0" u="none" strike="noStrike" kern="1200" cap="none" spc="0" normalizeH="0" baseline="30000" noProof="0" dirty="0">
                <a:ln>
                  <a:noFill/>
                </a:ln>
                <a:solidFill>
                  <a:srgbClr val="70AD47">
                    <a:lumMod val="50000"/>
                  </a:srgbClr>
                </a:solidFill>
                <a:effectLst/>
                <a:uLnTx/>
                <a:uFillTx/>
                <a:latin typeface="Calibri" panose="020F0502020204030204"/>
                <a:ea typeface="+mn-ea"/>
                <a:cs typeface="+mn-cs"/>
              </a:rPr>
              <a:t>2</a:t>
            </a:r>
            <a:r>
              <a:rPr kumimoji="0" lang="en-US" sz="2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3p</a:t>
            </a:r>
            <a:r>
              <a:rPr kumimoji="0" lang="en-US" sz="2000" b="1" i="0" u="none" strike="noStrike" kern="1200" cap="none" spc="0" normalizeH="0" baseline="30000" noProof="0" dirty="0">
                <a:ln>
                  <a:noFill/>
                </a:ln>
                <a:solidFill>
                  <a:srgbClr val="70AD47">
                    <a:lumMod val="50000"/>
                  </a:srgbClr>
                </a:solidFill>
                <a:effectLst/>
                <a:uLnTx/>
                <a:uFillTx/>
                <a:latin typeface="Calibri" panose="020F0502020204030204"/>
                <a:ea typeface="+mn-ea"/>
                <a:cs typeface="+mn-cs"/>
              </a:rPr>
              <a:t>6</a:t>
            </a:r>
            <a:endParaRPr lang="en-US" sz="2000" dirty="0"/>
          </a:p>
        </p:txBody>
      </p:sp>
    </p:spTree>
    <p:extLst>
      <p:ext uri="{BB962C8B-B14F-4D97-AF65-F5344CB8AC3E}">
        <p14:creationId xmlns:p14="http://schemas.microsoft.com/office/powerpoint/2010/main" val="407549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80">
                                          <p:stCondLst>
                                            <p:cond delay="0"/>
                                          </p:stCondLst>
                                        </p:cTn>
                                        <p:tgtEl>
                                          <p:spTgt spid="12"/>
                                        </p:tgtEl>
                                      </p:cBhvr>
                                    </p:animEffect>
                                    <p:anim calcmode="lin" valueType="num">
                                      <p:cBhvr>
                                        <p:cTn id="1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8" dur="26">
                                          <p:stCondLst>
                                            <p:cond delay="650"/>
                                          </p:stCondLst>
                                        </p:cTn>
                                        <p:tgtEl>
                                          <p:spTgt spid="12"/>
                                        </p:tgtEl>
                                      </p:cBhvr>
                                      <p:to x="100000" y="60000"/>
                                    </p:animScale>
                                    <p:animScale>
                                      <p:cBhvr>
                                        <p:cTn id="19" dur="166" decel="50000">
                                          <p:stCondLst>
                                            <p:cond delay="676"/>
                                          </p:stCondLst>
                                        </p:cTn>
                                        <p:tgtEl>
                                          <p:spTgt spid="12"/>
                                        </p:tgtEl>
                                      </p:cBhvr>
                                      <p:to x="100000" y="100000"/>
                                    </p:animScale>
                                    <p:animScale>
                                      <p:cBhvr>
                                        <p:cTn id="20" dur="26">
                                          <p:stCondLst>
                                            <p:cond delay="1312"/>
                                          </p:stCondLst>
                                        </p:cTn>
                                        <p:tgtEl>
                                          <p:spTgt spid="12"/>
                                        </p:tgtEl>
                                      </p:cBhvr>
                                      <p:to x="100000" y="80000"/>
                                    </p:animScale>
                                    <p:animScale>
                                      <p:cBhvr>
                                        <p:cTn id="21" dur="166" decel="50000">
                                          <p:stCondLst>
                                            <p:cond delay="1338"/>
                                          </p:stCondLst>
                                        </p:cTn>
                                        <p:tgtEl>
                                          <p:spTgt spid="12"/>
                                        </p:tgtEl>
                                      </p:cBhvr>
                                      <p:to x="100000" y="100000"/>
                                    </p:animScale>
                                    <p:animScale>
                                      <p:cBhvr>
                                        <p:cTn id="22" dur="26">
                                          <p:stCondLst>
                                            <p:cond delay="1642"/>
                                          </p:stCondLst>
                                        </p:cTn>
                                        <p:tgtEl>
                                          <p:spTgt spid="12"/>
                                        </p:tgtEl>
                                      </p:cBhvr>
                                      <p:to x="100000" y="90000"/>
                                    </p:animScale>
                                    <p:animScale>
                                      <p:cBhvr>
                                        <p:cTn id="23" dur="166" decel="50000">
                                          <p:stCondLst>
                                            <p:cond delay="1668"/>
                                          </p:stCondLst>
                                        </p:cTn>
                                        <p:tgtEl>
                                          <p:spTgt spid="12"/>
                                        </p:tgtEl>
                                      </p:cBhvr>
                                      <p:to x="100000" y="100000"/>
                                    </p:animScale>
                                    <p:animScale>
                                      <p:cBhvr>
                                        <p:cTn id="24" dur="26">
                                          <p:stCondLst>
                                            <p:cond delay="1808"/>
                                          </p:stCondLst>
                                        </p:cTn>
                                        <p:tgtEl>
                                          <p:spTgt spid="12"/>
                                        </p:tgtEl>
                                      </p:cBhvr>
                                      <p:to x="100000" y="95000"/>
                                    </p:animScale>
                                    <p:animScale>
                                      <p:cBhvr>
                                        <p:cTn id="25" dur="166" decel="50000">
                                          <p:stCondLst>
                                            <p:cond delay="1834"/>
                                          </p:stCondLst>
                                        </p:cTn>
                                        <p:tgtEl>
                                          <p:spTgt spid="1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2000" fill="hold"/>
                                        <p:tgtEl>
                                          <p:spTgt spid="15"/>
                                        </p:tgtEl>
                                        <p:attrNameLst>
                                          <p:attrName>ppt_x</p:attrName>
                                        </p:attrNameLst>
                                      </p:cBhvr>
                                      <p:tavLst>
                                        <p:tav tm="0">
                                          <p:val>
                                            <p:strVal val="1+#ppt_w/2"/>
                                          </p:val>
                                        </p:tav>
                                        <p:tav tm="100000">
                                          <p:val>
                                            <p:strVal val="#ppt_x"/>
                                          </p:val>
                                        </p:tav>
                                      </p:tavLst>
                                    </p:anim>
                                    <p:anim calcmode="lin" valueType="num">
                                      <p:cBhvr additive="base">
                                        <p:cTn id="36" dur="2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36C451-8BE7-4615-B32C-529D52E55814}"/>
              </a:ext>
            </a:extLst>
          </p:cNvPr>
          <p:cNvSpPr txBox="1"/>
          <p:nvPr/>
        </p:nvSpPr>
        <p:spPr>
          <a:xfrm>
            <a:off x="313801" y="3129795"/>
            <a:ext cx="6691155" cy="369332"/>
          </a:xfrm>
          <a:prstGeom prst="rect">
            <a:avLst/>
          </a:prstGeom>
          <a:noFill/>
        </p:spPr>
        <p:txBody>
          <a:bodyPr wrap="square">
            <a:spAutoFit/>
          </a:bodyPr>
          <a:lstStyle/>
          <a:p>
            <a:r>
              <a:rPr lang="en-US" dirty="0"/>
              <a:t>7.  What are the bond angles and shape of CH</a:t>
            </a:r>
            <a:r>
              <a:rPr lang="en-US" baseline="-25000" dirty="0"/>
              <a:t>2</a:t>
            </a:r>
            <a:r>
              <a:rPr lang="en-US" dirty="0"/>
              <a:t>O?</a:t>
            </a:r>
          </a:p>
        </p:txBody>
      </p:sp>
      <p:pic>
        <p:nvPicPr>
          <p:cNvPr id="6" name="Picture 5">
            <a:extLst>
              <a:ext uri="{FF2B5EF4-FFF2-40B4-BE49-F238E27FC236}">
                <a16:creationId xmlns:a16="http://schemas.microsoft.com/office/drawing/2014/main" id="{E94BDDE3-19A4-4E7B-AEAF-9B7EED5F91C1}"/>
              </a:ext>
            </a:extLst>
          </p:cNvPr>
          <p:cNvPicPr>
            <a:picLocks noChangeAspect="1"/>
          </p:cNvPicPr>
          <p:nvPr/>
        </p:nvPicPr>
        <p:blipFill>
          <a:blip r:embed="rId2"/>
          <a:stretch>
            <a:fillRect/>
          </a:stretch>
        </p:blipFill>
        <p:spPr>
          <a:xfrm>
            <a:off x="7729144" y="3172222"/>
            <a:ext cx="1608338" cy="1047155"/>
          </a:xfrm>
          <a:prstGeom prst="rect">
            <a:avLst/>
          </a:prstGeom>
        </p:spPr>
      </p:pic>
      <p:sp>
        <p:nvSpPr>
          <p:cNvPr id="8" name="TextBox 7">
            <a:extLst>
              <a:ext uri="{FF2B5EF4-FFF2-40B4-BE49-F238E27FC236}">
                <a16:creationId xmlns:a16="http://schemas.microsoft.com/office/drawing/2014/main" id="{95A669DD-53A9-4825-94F1-0E1E69FCA47E}"/>
              </a:ext>
            </a:extLst>
          </p:cNvPr>
          <p:cNvSpPr txBox="1"/>
          <p:nvPr/>
        </p:nvSpPr>
        <p:spPr>
          <a:xfrm>
            <a:off x="313801" y="4446395"/>
            <a:ext cx="6093068" cy="369332"/>
          </a:xfrm>
          <a:prstGeom prst="rect">
            <a:avLst/>
          </a:prstGeom>
          <a:noFill/>
        </p:spPr>
        <p:txBody>
          <a:bodyPr wrap="square">
            <a:spAutoFit/>
          </a:bodyPr>
          <a:lstStyle/>
          <a:p>
            <a:r>
              <a:rPr lang="en-US" dirty="0"/>
              <a:t>28.  What is the bond angle in NO</a:t>
            </a:r>
            <a:r>
              <a:rPr lang="en-US" baseline="-25000" dirty="0"/>
              <a:t>2</a:t>
            </a:r>
            <a:r>
              <a:rPr lang="en-US" baseline="30000" dirty="0"/>
              <a:t>+</a:t>
            </a:r>
            <a:r>
              <a:rPr lang="en-US" dirty="0"/>
              <a:t>?</a:t>
            </a:r>
          </a:p>
        </p:txBody>
      </p:sp>
      <p:sp>
        <p:nvSpPr>
          <p:cNvPr id="10" name="TextBox 9">
            <a:extLst>
              <a:ext uri="{FF2B5EF4-FFF2-40B4-BE49-F238E27FC236}">
                <a16:creationId xmlns:a16="http://schemas.microsoft.com/office/drawing/2014/main" id="{365E2227-5412-41CE-9AD8-5B70DA7D402D}"/>
              </a:ext>
            </a:extLst>
          </p:cNvPr>
          <p:cNvSpPr txBox="1"/>
          <p:nvPr/>
        </p:nvSpPr>
        <p:spPr>
          <a:xfrm>
            <a:off x="313801" y="5370667"/>
            <a:ext cx="6093068" cy="369332"/>
          </a:xfrm>
          <a:prstGeom prst="rect">
            <a:avLst/>
          </a:prstGeom>
          <a:noFill/>
        </p:spPr>
        <p:txBody>
          <a:bodyPr wrap="square">
            <a:spAutoFit/>
          </a:bodyPr>
          <a:lstStyle/>
          <a:p>
            <a:r>
              <a:rPr lang="en-US" dirty="0"/>
              <a:t>39.  The model to the right could represent:</a:t>
            </a:r>
          </a:p>
        </p:txBody>
      </p:sp>
      <p:pic>
        <p:nvPicPr>
          <p:cNvPr id="1026" name="Picture 2">
            <a:extLst>
              <a:ext uri="{FF2B5EF4-FFF2-40B4-BE49-F238E27FC236}">
                <a16:creationId xmlns:a16="http://schemas.microsoft.com/office/drawing/2014/main" id="{436CC815-FA85-4773-BA3B-B7C178C60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7079" y="5090578"/>
            <a:ext cx="2156234" cy="7007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9CE9212-B10A-4D99-9B65-88D83386BA74}"/>
              </a:ext>
            </a:extLst>
          </p:cNvPr>
          <p:cNvSpPr txBox="1"/>
          <p:nvPr/>
        </p:nvSpPr>
        <p:spPr>
          <a:xfrm>
            <a:off x="313802" y="325529"/>
            <a:ext cx="11564396" cy="2769989"/>
          </a:xfrm>
          <a:prstGeom prst="rect">
            <a:avLst/>
          </a:prstGeom>
          <a:noFill/>
        </p:spPr>
        <p:txBody>
          <a:bodyPr wrap="square">
            <a:spAutoFit/>
          </a:bodyPr>
          <a:lstStyle/>
          <a:p>
            <a:r>
              <a:rPr lang="en-US" dirty="0"/>
              <a:t>groups</a:t>
            </a:r>
            <a:r>
              <a:rPr lang="en-US" baseline="30000" dirty="0"/>
              <a:t>1</a:t>
            </a:r>
            <a:r>
              <a:rPr lang="en-US" dirty="0"/>
              <a:t> of electrons	electronic</a:t>
            </a:r>
          </a:p>
          <a:p>
            <a:r>
              <a:rPr lang="en-US" u="sng" dirty="0"/>
              <a:t>around central atom	shape</a:t>
            </a:r>
            <a:r>
              <a:rPr lang="en-US" u="sng" baseline="30000" dirty="0"/>
              <a:t>2</a:t>
            </a:r>
            <a:r>
              <a:rPr lang="en-US" u="sng" dirty="0"/>
              <a:t>			bond angles	   hybridization</a:t>
            </a:r>
          </a:p>
          <a:p>
            <a:r>
              <a:rPr lang="en-US" dirty="0"/>
              <a:t>	2		linear			180</a:t>
            </a:r>
            <a:r>
              <a:rPr lang="en-US" baseline="30000" dirty="0"/>
              <a:t>o</a:t>
            </a:r>
            <a:r>
              <a:rPr lang="en-US" dirty="0"/>
              <a:t>	   	      </a:t>
            </a:r>
            <a:r>
              <a:rPr lang="en-US" dirty="0" err="1"/>
              <a:t>sp</a:t>
            </a:r>
            <a:endParaRPr lang="en-US" dirty="0"/>
          </a:p>
          <a:p>
            <a:r>
              <a:rPr lang="en-US" dirty="0"/>
              <a:t>	3		planar			120</a:t>
            </a:r>
            <a:r>
              <a:rPr lang="en-US" baseline="30000" dirty="0"/>
              <a:t>o</a:t>
            </a:r>
            <a:r>
              <a:rPr lang="en-US" dirty="0"/>
              <a:t>		      sp</a:t>
            </a:r>
            <a:r>
              <a:rPr lang="en-US" baseline="30000" dirty="0"/>
              <a:t>2</a:t>
            </a:r>
          </a:p>
          <a:p>
            <a:r>
              <a:rPr lang="en-US" dirty="0"/>
              <a:t>	4		tetrahedral		109.47</a:t>
            </a:r>
            <a:r>
              <a:rPr lang="en-US" baseline="30000" dirty="0"/>
              <a:t>o</a:t>
            </a:r>
            <a:r>
              <a:rPr lang="en-US" dirty="0"/>
              <a:t>	      	      sp</a:t>
            </a:r>
            <a:r>
              <a:rPr lang="en-US" baseline="30000" dirty="0"/>
              <a:t>3</a:t>
            </a:r>
            <a:r>
              <a:rPr lang="en-US" dirty="0"/>
              <a:t>	</a:t>
            </a:r>
          </a:p>
          <a:p>
            <a:r>
              <a:rPr lang="en-US" dirty="0"/>
              <a:t>	5		trigonal bipyramid		90</a:t>
            </a:r>
            <a:r>
              <a:rPr lang="en-US" baseline="30000" dirty="0"/>
              <a:t>o</a:t>
            </a:r>
            <a:r>
              <a:rPr lang="en-US" dirty="0"/>
              <a:t>, 120</a:t>
            </a:r>
            <a:r>
              <a:rPr lang="en-US" baseline="30000" dirty="0"/>
              <a:t>o</a:t>
            </a:r>
            <a:r>
              <a:rPr lang="en-US" dirty="0"/>
              <a:t>, 180</a:t>
            </a:r>
            <a:r>
              <a:rPr lang="en-US" baseline="30000" dirty="0"/>
              <a:t>o</a:t>
            </a:r>
            <a:r>
              <a:rPr lang="en-US" dirty="0"/>
              <a:t>              dsp</a:t>
            </a:r>
            <a:r>
              <a:rPr lang="en-US" baseline="30000" dirty="0"/>
              <a:t>3</a:t>
            </a:r>
          </a:p>
          <a:p>
            <a:r>
              <a:rPr lang="en-US" dirty="0"/>
              <a:t>	6		octahedral		90</a:t>
            </a:r>
            <a:r>
              <a:rPr lang="en-US" baseline="30000" dirty="0"/>
              <a:t>o</a:t>
            </a:r>
            <a:r>
              <a:rPr lang="en-US" dirty="0"/>
              <a:t>, 180</a:t>
            </a:r>
            <a:r>
              <a:rPr lang="en-US" baseline="30000" dirty="0"/>
              <a:t>o</a:t>
            </a:r>
            <a:r>
              <a:rPr lang="en-US" dirty="0"/>
              <a:t> 		     d</a:t>
            </a:r>
            <a:r>
              <a:rPr lang="en-US" baseline="30000" dirty="0"/>
              <a:t>2</a:t>
            </a:r>
            <a:r>
              <a:rPr lang="en-US" dirty="0"/>
              <a:t>sp</a:t>
            </a:r>
            <a:r>
              <a:rPr lang="en-US" baseline="30000" dirty="0"/>
              <a:t>3</a:t>
            </a:r>
            <a:r>
              <a:rPr lang="en-US" dirty="0"/>
              <a:t>	</a:t>
            </a:r>
          </a:p>
          <a:p>
            <a:r>
              <a:rPr lang="en-US" sz="1600" baseline="30000" dirty="0"/>
              <a:t>1</a:t>
            </a:r>
            <a:r>
              <a:rPr lang="en-US" sz="1600" dirty="0"/>
              <a:t>The number of groups of electrons is equal to the sum of the number of neighbor atoms and nonbonded electron pairs.</a:t>
            </a:r>
          </a:p>
          <a:p>
            <a:r>
              <a:rPr lang="en-US" sz="1600" baseline="30000" dirty="0"/>
              <a:t>2</a:t>
            </a:r>
            <a:r>
              <a:rPr lang="en-US" sz="1600" dirty="0"/>
              <a:t>Be sure to distinguish electronic shape from molecular shape.  If one or more of the groups of electrons are nonbonded pairs, the    molecule needs to be described by the relative positions of the atoms; not by the shapes of the electronic orbitals.</a:t>
            </a:r>
          </a:p>
        </p:txBody>
      </p:sp>
      <p:sp>
        <p:nvSpPr>
          <p:cNvPr id="15" name="TextBox 14">
            <a:extLst>
              <a:ext uri="{FF2B5EF4-FFF2-40B4-BE49-F238E27FC236}">
                <a16:creationId xmlns:a16="http://schemas.microsoft.com/office/drawing/2014/main" id="{B65C6C14-3364-4930-8E20-A1B3E2A7B1EF}"/>
              </a:ext>
            </a:extLst>
          </p:cNvPr>
          <p:cNvSpPr txBox="1"/>
          <p:nvPr/>
        </p:nvSpPr>
        <p:spPr>
          <a:xfrm>
            <a:off x="1795075" y="-23465"/>
            <a:ext cx="1854803" cy="369332"/>
          </a:xfrm>
          <a:prstGeom prst="rect">
            <a:avLst/>
          </a:prstGeom>
          <a:noFill/>
        </p:spPr>
        <p:txBody>
          <a:bodyPr wrap="none" rtlCol="0">
            <a:spAutoFit/>
          </a:bodyPr>
          <a:lstStyle/>
          <a:p>
            <a:r>
              <a:rPr lang="en-US" b="1" u="sng" dirty="0"/>
              <a:t>VSEPR Guidelines</a:t>
            </a:r>
          </a:p>
        </p:txBody>
      </p:sp>
      <p:sp>
        <p:nvSpPr>
          <p:cNvPr id="18" name="TextBox 17">
            <a:extLst>
              <a:ext uri="{FF2B5EF4-FFF2-40B4-BE49-F238E27FC236}">
                <a16:creationId xmlns:a16="http://schemas.microsoft.com/office/drawing/2014/main" id="{35F36DDD-6213-4162-94E3-4C036A13AF93}"/>
              </a:ext>
            </a:extLst>
          </p:cNvPr>
          <p:cNvSpPr txBox="1"/>
          <p:nvPr/>
        </p:nvSpPr>
        <p:spPr>
          <a:xfrm>
            <a:off x="4100119" y="37824"/>
            <a:ext cx="7258050" cy="369332"/>
          </a:xfrm>
          <a:prstGeom prst="rect">
            <a:avLst/>
          </a:prstGeom>
          <a:noFill/>
        </p:spPr>
        <p:txBody>
          <a:bodyPr wrap="square">
            <a:spAutoFit/>
          </a:bodyPr>
          <a:lstStyle/>
          <a:p>
            <a:r>
              <a:rPr lang="en-US" dirty="0">
                <a:hlinkClick r:id="rId4"/>
              </a:rPr>
              <a:t>http://exercises.murov.info/ex6-2.htm</a:t>
            </a:r>
            <a:r>
              <a:rPr lang="en-US" dirty="0"/>
              <a:t>     problems 7, 28, 39.</a:t>
            </a:r>
          </a:p>
        </p:txBody>
      </p:sp>
      <p:sp>
        <p:nvSpPr>
          <p:cNvPr id="21" name="TextBox 20">
            <a:extLst>
              <a:ext uri="{FF2B5EF4-FFF2-40B4-BE49-F238E27FC236}">
                <a16:creationId xmlns:a16="http://schemas.microsoft.com/office/drawing/2014/main" id="{E0BE0BC7-9806-4BE1-B5BC-1077B9D6EDA9}"/>
              </a:ext>
            </a:extLst>
          </p:cNvPr>
          <p:cNvSpPr txBox="1"/>
          <p:nvPr/>
        </p:nvSpPr>
        <p:spPr>
          <a:xfrm>
            <a:off x="313801" y="3418004"/>
            <a:ext cx="7258050" cy="1015663"/>
          </a:xfrm>
          <a:prstGeom prst="rect">
            <a:avLst/>
          </a:prstGeom>
          <a:noFill/>
        </p:spPr>
        <p:txBody>
          <a:bodyPr wrap="square">
            <a:spAutoFit/>
          </a:bodyPr>
          <a:lstStyle/>
          <a:p>
            <a:r>
              <a:rPr lang="en-US" sz="2000" b="1" dirty="0">
                <a:solidFill>
                  <a:srgbClr val="FF0000"/>
                </a:solidFill>
              </a:rPr>
              <a:t>Using VSEPR guidelines, the number of groups of electrons around the carbon is three.  To orient 3 groups as far apart as possible, the groups are </a:t>
            </a:r>
            <a:r>
              <a:rPr lang="en-US" sz="2000" b="1" dirty="0">
                <a:solidFill>
                  <a:schemeClr val="accent6">
                    <a:lumMod val="50000"/>
                  </a:schemeClr>
                </a:solidFill>
              </a:rPr>
              <a:t>120</a:t>
            </a:r>
            <a:r>
              <a:rPr lang="en-US" sz="2000" b="1" baseline="30000" dirty="0">
                <a:solidFill>
                  <a:schemeClr val="accent6">
                    <a:lumMod val="50000"/>
                  </a:schemeClr>
                </a:solidFill>
              </a:rPr>
              <a:t>o </a:t>
            </a:r>
            <a:r>
              <a:rPr lang="en-US" sz="2000" b="1" dirty="0">
                <a:solidFill>
                  <a:schemeClr val="accent6">
                    <a:lumMod val="50000"/>
                  </a:schemeClr>
                </a:solidFill>
              </a:rPr>
              <a:t>apart in a plane - trigonal planar structure</a:t>
            </a:r>
            <a:r>
              <a:rPr lang="en-US" sz="2000" b="1" dirty="0">
                <a:solidFill>
                  <a:srgbClr val="FF0000"/>
                </a:solidFill>
              </a:rPr>
              <a:t>.</a:t>
            </a:r>
          </a:p>
        </p:txBody>
      </p:sp>
      <p:pic>
        <p:nvPicPr>
          <p:cNvPr id="23" name="Picture 22">
            <a:extLst>
              <a:ext uri="{FF2B5EF4-FFF2-40B4-BE49-F238E27FC236}">
                <a16:creationId xmlns:a16="http://schemas.microsoft.com/office/drawing/2014/main" id="{D05C56AC-7F8B-4EEA-BD5C-4406450B7366}"/>
              </a:ext>
            </a:extLst>
          </p:cNvPr>
          <p:cNvPicPr>
            <a:picLocks noChangeAspect="1"/>
          </p:cNvPicPr>
          <p:nvPr/>
        </p:nvPicPr>
        <p:blipFill rotWithShape="1">
          <a:blip r:embed="rId5"/>
          <a:srcRect t="7800"/>
          <a:stretch/>
        </p:blipFill>
        <p:spPr>
          <a:xfrm>
            <a:off x="4100119" y="4393508"/>
            <a:ext cx="1784576" cy="656736"/>
          </a:xfrm>
          <a:prstGeom prst="rect">
            <a:avLst/>
          </a:prstGeom>
        </p:spPr>
      </p:pic>
      <p:sp>
        <p:nvSpPr>
          <p:cNvPr id="22" name="TextBox 21">
            <a:extLst>
              <a:ext uri="{FF2B5EF4-FFF2-40B4-BE49-F238E27FC236}">
                <a16:creationId xmlns:a16="http://schemas.microsoft.com/office/drawing/2014/main" id="{81DFFC32-95B1-4AB3-BB7B-94283E9ECDF3}"/>
              </a:ext>
            </a:extLst>
          </p:cNvPr>
          <p:cNvSpPr txBox="1"/>
          <p:nvPr/>
        </p:nvSpPr>
        <p:spPr>
          <a:xfrm>
            <a:off x="313801" y="4880750"/>
            <a:ext cx="6367128" cy="400110"/>
          </a:xfrm>
          <a:prstGeom prst="rect">
            <a:avLst/>
          </a:prstGeom>
          <a:noFill/>
        </p:spPr>
        <p:txBody>
          <a:bodyPr wrap="none" rtlCol="0">
            <a:spAutoFit/>
          </a:bodyPr>
          <a:lstStyle/>
          <a:p>
            <a:r>
              <a:rPr lang="en-US" sz="2000" b="1" dirty="0">
                <a:solidFill>
                  <a:srgbClr val="FF0000"/>
                </a:solidFill>
              </a:rPr>
              <a:t>2 groups around a central </a:t>
            </a:r>
            <a:r>
              <a:rPr lang="en-US" sz="2000" b="1" dirty="0" err="1">
                <a:solidFill>
                  <a:srgbClr val="FF0000"/>
                </a:solidFill>
              </a:rPr>
              <a:t>aotm</a:t>
            </a:r>
            <a:r>
              <a:rPr lang="en-US" sz="2000" b="1" dirty="0">
                <a:solidFill>
                  <a:srgbClr val="FF0000"/>
                </a:solidFill>
              </a:rPr>
              <a:t> orient </a:t>
            </a:r>
            <a:r>
              <a:rPr lang="en-US" sz="2000" b="1" dirty="0">
                <a:solidFill>
                  <a:schemeClr val="accent6">
                    <a:lumMod val="50000"/>
                  </a:schemeClr>
                </a:solidFill>
              </a:rPr>
              <a:t>180</a:t>
            </a:r>
            <a:r>
              <a:rPr lang="en-US" sz="2000" b="1" baseline="30000" dirty="0">
                <a:solidFill>
                  <a:schemeClr val="accent6">
                    <a:lumMod val="50000"/>
                  </a:schemeClr>
                </a:solidFill>
              </a:rPr>
              <a:t>o</a:t>
            </a:r>
            <a:r>
              <a:rPr lang="en-US" sz="2000" b="1" dirty="0">
                <a:solidFill>
                  <a:srgbClr val="FF0000"/>
                </a:solidFill>
              </a:rPr>
              <a:t> apart on a line.</a:t>
            </a:r>
          </a:p>
        </p:txBody>
      </p:sp>
      <p:sp>
        <p:nvSpPr>
          <p:cNvPr id="24" name="TextBox 23">
            <a:extLst>
              <a:ext uri="{FF2B5EF4-FFF2-40B4-BE49-F238E27FC236}">
                <a16:creationId xmlns:a16="http://schemas.microsoft.com/office/drawing/2014/main" id="{85F60DBE-AADB-4DF8-8102-6AAD4F06905A}"/>
              </a:ext>
            </a:extLst>
          </p:cNvPr>
          <p:cNvSpPr txBox="1"/>
          <p:nvPr/>
        </p:nvSpPr>
        <p:spPr>
          <a:xfrm>
            <a:off x="313801" y="5739999"/>
            <a:ext cx="11878199" cy="707886"/>
          </a:xfrm>
          <a:prstGeom prst="rect">
            <a:avLst/>
          </a:prstGeom>
          <a:noFill/>
        </p:spPr>
        <p:txBody>
          <a:bodyPr wrap="square" rtlCol="0">
            <a:spAutoFit/>
          </a:bodyPr>
          <a:lstStyle/>
          <a:p>
            <a:r>
              <a:rPr lang="en-US" sz="2000" b="1" dirty="0">
                <a:solidFill>
                  <a:srgbClr val="FF0000"/>
                </a:solidFill>
              </a:rPr>
              <a:t>There are atoms of 3 different elements present.  Two atoms are of similar size but the third is much smaller and probably hydrogen.  </a:t>
            </a:r>
            <a:r>
              <a:rPr lang="en-US" sz="2000" b="1" dirty="0">
                <a:solidFill>
                  <a:schemeClr val="accent6">
                    <a:lumMod val="50000"/>
                  </a:schemeClr>
                </a:solidFill>
              </a:rPr>
              <a:t>Hydrogen cyanide </a:t>
            </a:r>
            <a:r>
              <a:rPr lang="en-US" sz="2000" b="1" dirty="0">
                <a:solidFill>
                  <a:srgbClr val="FF0000"/>
                </a:solidFill>
              </a:rPr>
              <a:t>is consistent with these conclusions unlike the rest of the answers.</a:t>
            </a:r>
          </a:p>
        </p:txBody>
      </p:sp>
    </p:spTree>
    <p:extLst>
      <p:ext uri="{BB962C8B-B14F-4D97-AF65-F5344CB8AC3E}">
        <p14:creationId xmlns:p14="http://schemas.microsoft.com/office/powerpoint/2010/main" val="283894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2000"/>
                                        <p:tgtEl>
                                          <p:spTgt spid="21"/>
                                        </p:tgtEl>
                                      </p:cBhvr>
                                    </p:animEffect>
                                    <p:anim calcmode="lin" valueType="num">
                                      <p:cBhvr>
                                        <p:cTn id="26" dur="2000" fill="hold"/>
                                        <p:tgtEl>
                                          <p:spTgt spid="21"/>
                                        </p:tgtEl>
                                        <p:attrNameLst>
                                          <p:attrName>ppt_w</p:attrName>
                                        </p:attrNameLst>
                                      </p:cBhvr>
                                      <p:tavLst>
                                        <p:tav tm="0" fmla="#ppt_w*sin(2.5*pi*$)">
                                          <p:val>
                                            <p:fltVal val="0"/>
                                          </p:val>
                                        </p:tav>
                                        <p:tav tm="100000">
                                          <p:val>
                                            <p:fltVal val="1"/>
                                          </p:val>
                                        </p:tav>
                                      </p:tavLst>
                                    </p:anim>
                                    <p:anim calcmode="lin" valueType="num">
                                      <p:cBhvr>
                                        <p:cTn id="27"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2000" fill="hold"/>
                                        <p:tgtEl>
                                          <p:spTgt spid="23"/>
                                        </p:tgtEl>
                                        <p:attrNameLst>
                                          <p:attrName>ppt_w</p:attrName>
                                        </p:attrNameLst>
                                      </p:cBhvr>
                                      <p:tavLst>
                                        <p:tav tm="0">
                                          <p:val>
                                            <p:fltVal val="0"/>
                                          </p:val>
                                        </p:tav>
                                        <p:tav tm="100000">
                                          <p:val>
                                            <p:strVal val="#ppt_w"/>
                                          </p:val>
                                        </p:tav>
                                      </p:tavLst>
                                    </p:anim>
                                    <p:anim calcmode="lin" valueType="num">
                                      <p:cBhvr>
                                        <p:cTn id="33" dur="2000" fill="hold"/>
                                        <p:tgtEl>
                                          <p:spTgt spid="23"/>
                                        </p:tgtEl>
                                        <p:attrNameLst>
                                          <p:attrName>ppt_h</p:attrName>
                                        </p:attrNameLst>
                                      </p:cBhvr>
                                      <p:tavLst>
                                        <p:tav tm="0">
                                          <p:val>
                                            <p:fltVal val="0"/>
                                          </p:val>
                                        </p:tav>
                                        <p:tav tm="100000">
                                          <p:val>
                                            <p:strVal val="#ppt_h"/>
                                          </p:val>
                                        </p:tav>
                                      </p:tavLst>
                                    </p:anim>
                                    <p:anim calcmode="lin" valueType="num">
                                      <p:cBhvr>
                                        <p:cTn id="34" dur="2000" fill="hold"/>
                                        <p:tgtEl>
                                          <p:spTgt spid="23"/>
                                        </p:tgtEl>
                                        <p:attrNameLst>
                                          <p:attrName>style.rotation</p:attrName>
                                        </p:attrNameLst>
                                      </p:cBhvr>
                                      <p:tavLst>
                                        <p:tav tm="0">
                                          <p:val>
                                            <p:fltVal val="90"/>
                                          </p:val>
                                        </p:tav>
                                        <p:tav tm="100000">
                                          <p:val>
                                            <p:fltVal val="0"/>
                                          </p:val>
                                        </p:tav>
                                      </p:tavLst>
                                    </p:anim>
                                    <p:animEffect transition="in" filter="fade">
                                      <p:cBhvr>
                                        <p:cTn id="35" dur="2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7" presetClass="entr" presetSubtype="1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2000" fill="hold"/>
                                        <p:tgtEl>
                                          <p:spTgt spid="22"/>
                                        </p:tgtEl>
                                        <p:attrNameLst>
                                          <p:attrName>ppt_w</p:attrName>
                                        </p:attrNameLst>
                                      </p:cBhvr>
                                      <p:tavLst>
                                        <p:tav tm="0">
                                          <p:val>
                                            <p:fltVal val="0"/>
                                          </p:val>
                                        </p:tav>
                                        <p:tav tm="100000">
                                          <p:val>
                                            <p:strVal val="#ppt_w"/>
                                          </p:val>
                                        </p:tav>
                                      </p:tavLst>
                                    </p:anim>
                                    <p:anim calcmode="lin" valueType="num">
                                      <p:cBhvr>
                                        <p:cTn id="41"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07B506-EF36-4598-A0D8-785C3FE57401}"/>
              </a:ext>
            </a:extLst>
          </p:cNvPr>
          <p:cNvSpPr txBox="1"/>
          <p:nvPr/>
        </p:nvSpPr>
        <p:spPr>
          <a:xfrm>
            <a:off x="169252" y="146769"/>
            <a:ext cx="5070963" cy="3416320"/>
          </a:xfrm>
          <a:prstGeom prst="rect">
            <a:avLst/>
          </a:prstGeom>
          <a:noFill/>
        </p:spPr>
        <p:txBody>
          <a:bodyPr wrap="square">
            <a:spAutoFit/>
          </a:bodyPr>
          <a:lstStyle/>
          <a:p>
            <a:r>
              <a:rPr lang="en-US" dirty="0"/>
              <a:t>1.  A simple way of assigning descriptive labels to bonds is to assume that metal-nonmetal and metal-polyatomic bonds are ionic and that nonmetal-nonmetal bonds, with two qualifications are polar covalent. Bonds between two atoms of the same element and the carbon-hydrogen bond should be considered nonpolar covalent. </a:t>
            </a:r>
            <a:r>
              <a:rPr lang="en-US" dirty="0" err="1"/>
              <a:t>Electonegativity</a:t>
            </a:r>
            <a:r>
              <a:rPr lang="en-US" dirty="0"/>
              <a:t> differences can also be used but for the purposes of this exercise, use the above guidelines to classify the bonds in each formula unit. Use of electronegativity values often lead to incorrect conclusions.  Classify the bonding in Br</a:t>
            </a:r>
            <a:r>
              <a:rPr lang="en-US" baseline="-25000" dirty="0"/>
              <a:t>2</a:t>
            </a:r>
            <a:r>
              <a:rPr lang="en-US" dirty="0"/>
              <a:t>. </a:t>
            </a:r>
          </a:p>
        </p:txBody>
      </p:sp>
      <p:pic>
        <p:nvPicPr>
          <p:cNvPr id="5" name="Picture 4">
            <a:extLst>
              <a:ext uri="{FF2B5EF4-FFF2-40B4-BE49-F238E27FC236}">
                <a16:creationId xmlns:a16="http://schemas.microsoft.com/office/drawing/2014/main" id="{FDE31EFA-AA11-4797-BB7A-524A1CCC83C2}"/>
              </a:ext>
            </a:extLst>
          </p:cNvPr>
          <p:cNvPicPr>
            <a:picLocks noChangeAspect="1"/>
          </p:cNvPicPr>
          <p:nvPr/>
        </p:nvPicPr>
        <p:blipFill rotWithShape="1">
          <a:blip r:embed="rId2"/>
          <a:srcRect r="11846" b="43509"/>
          <a:stretch/>
        </p:blipFill>
        <p:spPr>
          <a:xfrm>
            <a:off x="5305424" y="973004"/>
            <a:ext cx="6717324" cy="2007025"/>
          </a:xfrm>
          <a:prstGeom prst="rect">
            <a:avLst/>
          </a:prstGeom>
        </p:spPr>
      </p:pic>
      <p:sp>
        <p:nvSpPr>
          <p:cNvPr id="6" name="TextBox 5">
            <a:extLst>
              <a:ext uri="{FF2B5EF4-FFF2-40B4-BE49-F238E27FC236}">
                <a16:creationId xmlns:a16="http://schemas.microsoft.com/office/drawing/2014/main" id="{CFF57FC6-CF10-482E-88BC-1F44AB23E65B}"/>
              </a:ext>
            </a:extLst>
          </p:cNvPr>
          <p:cNvSpPr txBox="1"/>
          <p:nvPr/>
        </p:nvSpPr>
        <p:spPr>
          <a:xfrm>
            <a:off x="169252" y="3572997"/>
            <a:ext cx="7829259" cy="400110"/>
          </a:xfrm>
          <a:prstGeom prst="rect">
            <a:avLst/>
          </a:prstGeom>
          <a:noFill/>
        </p:spPr>
        <p:txBody>
          <a:bodyPr wrap="none" rtlCol="0">
            <a:spAutoFit/>
          </a:bodyPr>
          <a:lstStyle/>
          <a:p>
            <a:r>
              <a:rPr lang="en-US" sz="2000" b="1" dirty="0">
                <a:solidFill>
                  <a:srgbClr val="FF0000"/>
                </a:solidFill>
              </a:rPr>
              <a:t>Bonds between two atoms of the same element are </a:t>
            </a:r>
            <a:r>
              <a:rPr lang="en-US" sz="2000" b="1" dirty="0">
                <a:solidFill>
                  <a:schemeClr val="accent6">
                    <a:lumMod val="50000"/>
                  </a:schemeClr>
                </a:solidFill>
              </a:rPr>
              <a:t>non-polar covalent</a:t>
            </a:r>
            <a:r>
              <a:rPr lang="en-US" sz="2000" b="1" dirty="0">
                <a:solidFill>
                  <a:srgbClr val="FF0000"/>
                </a:solidFill>
              </a:rPr>
              <a:t>.</a:t>
            </a:r>
          </a:p>
        </p:txBody>
      </p:sp>
      <p:sp>
        <p:nvSpPr>
          <p:cNvPr id="8" name="TextBox 7">
            <a:extLst>
              <a:ext uri="{FF2B5EF4-FFF2-40B4-BE49-F238E27FC236}">
                <a16:creationId xmlns:a16="http://schemas.microsoft.com/office/drawing/2014/main" id="{6EE7CF20-AF4E-4EE2-8754-1EEC2435AADB}"/>
              </a:ext>
            </a:extLst>
          </p:cNvPr>
          <p:cNvSpPr txBox="1"/>
          <p:nvPr/>
        </p:nvSpPr>
        <p:spPr>
          <a:xfrm>
            <a:off x="169252" y="3952237"/>
            <a:ext cx="6093068" cy="369332"/>
          </a:xfrm>
          <a:prstGeom prst="rect">
            <a:avLst/>
          </a:prstGeom>
          <a:noFill/>
        </p:spPr>
        <p:txBody>
          <a:bodyPr wrap="square">
            <a:spAutoFit/>
          </a:bodyPr>
          <a:lstStyle/>
          <a:p>
            <a:r>
              <a:rPr lang="en-US" dirty="0"/>
              <a:t>2.  Classify the bonding in NO</a:t>
            </a:r>
          </a:p>
        </p:txBody>
      </p:sp>
      <p:sp>
        <p:nvSpPr>
          <p:cNvPr id="9" name="TextBox 8">
            <a:extLst>
              <a:ext uri="{FF2B5EF4-FFF2-40B4-BE49-F238E27FC236}">
                <a16:creationId xmlns:a16="http://schemas.microsoft.com/office/drawing/2014/main" id="{0CDB3D04-3353-4F08-BC81-7F228AAF35C1}"/>
              </a:ext>
            </a:extLst>
          </p:cNvPr>
          <p:cNvSpPr txBox="1"/>
          <p:nvPr/>
        </p:nvSpPr>
        <p:spPr>
          <a:xfrm>
            <a:off x="107703" y="4323932"/>
            <a:ext cx="11623431" cy="1323439"/>
          </a:xfrm>
          <a:prstGeom prst="rect">
            <a:avLst/>
          </a:prstGeom>
          <a:noFill/>
        </p:spPr>
        <p:txBody>
          <a:bodyPr wrap="square" rtlCol="0">
            <a:spAutoFit/>
          </a:bodyPr>
          <a:lstStyle/>
          <a:p>
            <a:r>
              <a:rPr lang="en-US" sz="2000" b="1" dirty="0">
                <a:solidFill>
                  <a:srgbClr val="FF0000"/>
                </a:solidFill>
              </a:rPr>
              <a:t>Fluorine is the most electronegative element.  Electronegativity decreases going left and down from fluorine but decreases faster going down.  Although nitrogen and chlorine have similar electronegativities, nitrogen hydrogen bonds and chlorine does not.  Oxygen is more electronegative than nitrogen resulting in </a:t>
            </a:r>
            <a:r>
              <a:rPr lang="en-US" sz="2000" b="1" dirty="0">
                <a:solidFill>
                  <a:schemeClr val="accent6">
                    <a:lumMod val="50000"/>
                  </a:schemeClr>
                </a:solidFill>
              </a:rPr>
              <a:t>polar covalent</a:t>
            </a:r>
            <a:r>
              <a:rPr lang="en-US" sz="2000" b="1" dirty="0">
                <a:solidFill>
                  <a:srgbClr val="FF0000"/>
                </a:solidFill>
              </a:rPr>
              <a:t> bonding in NO.  Note that NO is a free radical and very reactive and a dangerous pollutant.</a:t>
            </a:r>
          </a:p>
        </p:txBody>
      </p:sp>
      <p:sp>
        <p:nvSpPr>
          <p:cNvPr id="11" name="TextBox 10">
            <a:extLst>
              <a:ext uri="{FF2B5EF4-FFF2-40B4-BE49-F238E27FC236}">
                <a16:creationId xmlns:a16="http://schemas.microsoft.com/office/drawing/2014/main" id="{697A753E-BE86-41F9-964D-3485A72CE24A}"/>
              </a:ext>
            </a:extLst>
          </p:cNvPr>
          <p:cNvSpPr txBox="1"/>
          <p:nvPr/>
        </p:nvSpPr>
        <p:spPr>
          <a:xfrm>
            <a:off x="107703" y="5759735"/>
            <a:ext cx="6093068" cy="369332"/>
          </a:xfrm>
          <a:prstGeom prst="rect">
            <a:avLst/>
          </a:prstGeom>
          <a:noFill/>
        </p:spPr>
        <p:txBody>
          <a:bodyPr wrap="square">
            <a:spAutoFit/>
          </a:bodyPr>
          <a:lstStyle/>
          <a:p>
            <a:r>
              <a:rPr lang="en-US" dirty="0"/>
              <a:t>18. CO</a:t>
            </a:r>
            <a:r>
              <a:rPr lang="en-US" baseline="-25000" dirty="0"/>
              <a:t>2</a:t>
            </a:r>
            <a:r>
              <a:rPr lang="en-US" dirty="0"/>
              <a:t> is a _______ molecule.</a:t>
            </a:r>
          </a:p>
        </p:txBody>
      </p:sp>
      <p:sp>
        <p:nvSpPr>
          <p:cNvPr id="13" name="TextBox 12">
            <a:extLst>
              <a:ext uri="{FF2B5EF4-FFF2-40B4-BE49-F238E27FC236}">
                <a16:creationId xmlns:a16="http://schemas.microsoft.com/office/drawing/2014/main" id="{A78B9F48-A6CA-4DB3-9265-B7FAFB57396B}"/>
              </a:ext>
            </a:extLst>
          </p:cNvPr>
          <p:cNvSpPr txBox="1"/>
          <p:nvPr/>
        </p:nvSpPr>
        <p:spPr>
          <a:xfrm>
            <a:off x="3215787" y="5531804"/>
            <a:ext cx="5887180" cy="1200329"/>
          </a:xfrm>
          <a:prstGeom prst="rect">
            <a:avLst/>
          </a:prstGeom>
          <a:noFill/>
        </p:spPr>
        <p:txBody>
          <a:bodyPr wrap="square" rtlCol="0">
            <a:spAutoFit/>
          </a:bodyPr>
          <a:lstStyle/>
          <a:p>
            <a:r>
              <a:rPr lang="en-US" b="1" dirty="0">
                <a:solidFill>
                  <a:srgbClr val="FF0000"/>
                </a:solidFill>
              </a:rPr>
              <a:t>The carbon dioxide molecule has polar C – O bonds but because the molecule is linear and symmetrical, the polarity of the two C – O bonds cancel leaving the molecule </a:t>
            </a:r>
            <a:r>
              <a:rPr lang="en-US" b="1" u="sng" dirty="0">
                <a:solidFill>
                  <a:schemeClr val="accent6">
                    <a:lumMod val="50000"/>
                  </a:schemeClr>
                </a:solidFill>
              </a:rPr>
              <a:t>non-polar.</a:t>
            </a:r>
            <a:r>
              <a:rPr lang="en-US" b="1" dirty="0">
                <a:solidFill>
                  <a:schemeClr val="accent6">
                    <a:lumMod val="50000"/>
                  </a:schemeClr>
                </a:solidFill>
              </a:rPr>
              <a:t>  </a:t>
            </a:r>
            <a:r>
              <a:rPr lang="en-US" b="1" dirty="0">
                <a:solidFill>
                  <a:srgbClr val="FF0000"/>
                </a:solidFill>
              </a:rPr>
              <a:t>As a result, CO</a:t>
            </a:r>
            <a:r>
              <a:rPr lang="en-US" b="1" baseline="-25000" dirty="0">
                <a:solidFill>
                  <a:srgbClr val="FF0000"/>
                </a:solidFill>
              </a:rPr>
              <a:t>2</a:t>
            </a:r>
            <a:r>
              <a:rPr lang="en-US" b="1" dirty="0">
                <a:solidFill>
                  <a:srgbClr val="FF0000"/>
                </a:solidFill>
              </a:rPr>
              <a:t> has low solubility in very polar water.</a:t>
            </a:r>
          </a:p>
        </p:txBody>
      </p:sp>
      <p:pic>
        <p:nvPicPr>
          <p:cNvPr id="16" name="Picture 15">
            <a:extLst>
              <a:ext uri="{FF2B5EF4-FFF2-40B4-BE49-F238E27FC236}">
                <a16:creationId xmlns:a16="http://schemas.microsoft.com/office/drawing/2014/main" id="{31807FB6-8AA2-4449-983A-5E4F4FA4E3C6}"/>
              </a:ext>
            </a:extLst>
          </p:cNvPr>
          <p:cNvPicPr>
            <a:picLocks noChangeAspect="1"/>
          </p:cNvPicPr>
          <p:nvPr/>
        </p:nvPicPr>
        <p:blipFill rotWithShape="1">
          <a:blip r:embed="rId3"/>
          <a:srcRect l="9724" t="7557" r="13113" b="44927"/>
          <a:stretch/>
        </p:blipFill>
        <p:spPr>
          <a:xfrm>
            <a:off x="3441750" y="3879421"/>
            <a:ext cx="1284262" cy="472926"/>
          </a:xfrm>
          <a:prstGeom prst="rect">
            <a:avLst/>
          </a:prstGeom>
        </p:spPr>
      </p:pic>
      <p:pic>
        <p:nvPicPr>
          <p:cNvPr id="17" name="Picture 16">
            <a:extLst>
              <a:ext uri="{FF2B5EF4-FFF2-40B4-BE49-F238E27FC236}">
                <a16:creationId xmlns:a16="http://schemas.microsoft.com/office/drawing/2014/main" id="{E1DF3D58-BBEF-4E13-9BE3-CB003F4E7B20}"/>
              </a:ext>
            </a:extLst>
          </p:cNvPr>
          <p:cNvPicPr>
            <a:picLocks noChangeAspect="1"/>
          </p:cNvPicPr>
          <p:nvPr/>
        </p:nvPicPr>
        <p:blipFill rotWithShape="1">
          <a:blip r:embed="rId4"/>
          <a:srcRect t="26614" b="29147"/>
          <a:stretch/>
        </p:blipFill>
        <p:spPr>
          <a:xfrm>
            <a:off x="9507413" y="5727432"/>
            <a:ext cx="1819275" cy="758480"/>
          </a:xfrm>
          <a:prstGeom prst="rect">
            <a:avLst/>
          </a:prstGeom>
        </p:spPr>
      </p:pic>
      <p:sp>
        <p:nvSpPr>
          <p:cNvPr id="20" name="TextBox 19">
            <a:extLst>
              <a:ext uri="{FF2B5EF4-FFF2-40B4-BE49-F238E27FC236}">
                <a16:creationId xmlns:a16="http://schemas.microsoft.com/office/drawing/2014/main" id="{50CE8E65-1F41-448F-AF76-4E8AAC419969}"/>
              </a:ext>
            </a:extLst>
          </p:cNvPr>
          <p:cNvSpPr txBox="1"/>
          <p:nvPr/>
        </p:nvSpPr>
        <p:spPr>
          <a:xfrm>
            <a:off x="5418258" y="203563"/>
            <a:ext cx="6312876" cy="369332"/>
          </a:xfrm>
          <a:prstGeom prst="rect">
            <a:avLst/>
          </a:prstGeom>
          <a:noFill/>
        </p:spPr>
        <p:txBody>
          <a:bodyPr wrap="square">
            <a:spAutoFit/>
          </a:bodyPr>
          <a:lstStyle/>
          <a:p>
            <a:r>
              <a:rPr lang="en-US" dirty="0">
                <a:hlinkClick r:id="rId5"/>
              </a:rPr>
              <a:t>http://exercises.murov.info/ex6-3.htm</a:t>
            </a:r>
            <a:r>
              <a:rPr lang="en-US" dirty="0"/>
              <a:t>      problems 1, 2, 18.</a:t>
            </a:r>
          </a:p>
        </p:txBody>
      </p:sp>
    </p:spTree>
    <p:extLst>
      <p:ext uri="{BB962C8B-B14F-4D97-AF65-F5344CB8AC3E}">
        <p14:creationId xmlns:p14="http://schemas.microsoft.com/office/powerpoint/2010/main" val="113420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2000" fill="hold"/>
                                        <p:tgtEl>
                                          <p:spTgt spid="16"/>
                                        </p:tgtEl>
                                        <p:attrNameLst>
                                          <p:attrName>ppt_x</p:attrName>
                                        </p:attrNameLst>
                                      </p:cBhvr>
                                      <p:tavLst>
                                        <p:tav tm="0">
                                          <p:val>
                                            <p:strVal val="1+#ppt_w/2"/>
                                          </p:val>
                                        </p:tav>
                                        <p:tav tm="100000">
                                          <p:val>
                                            <p:strVal val="#ppt_x"/>
                                          </p:val>
                                        </p:tav>
                                      </p:tavLst>
                                    </p:anim>
                                    <p:anim calcmode="lin" valueType="num">
                                      <p:cBhvr additive="base">
                                        <p:cTn id="13" dur="2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000" fill="hold"/>
                                        <p:tgtEl>
                                          <p:spTgt spid="9"/>
                                        </p:tgtEl>
                                        <p:attrNameLst>
                                          <p:attrName>ppt_w</p:attrName>
                                        </p:attrNameLst>
                                      </p:cBhvr>
                                      <p:tavLst>
                                        <p:tav tm="0">
                                          <p:val>
                                            <p:fltVal val="0"/>
                                          </p:val>
                                        </p:tav>
                                        <p:tav tm="100000">
                                          <p:val>
                                            <p:strVal val="#ppt_w"/>
                                          </p:val>
                                        </p:tav>
                                      </p:tavLst>
                                    </p:anim>
                                    <p:anim calcmode="lin" valueType="num">
                                      <p:cBhvr>
                                        <p:cTn id="19" dur="2000" fill="hold"/>
                                        <p:tgtEl>
                                          <p:spTgt spid="9"/>
                                        </p:tgtEl>
                                        <p:attrNameLst>
                                          <p:attrName>ppt_h</p:attrName>
                                        </p:attrNameLst>
                                      </p:cBhvr>
                                      <p:tavLst>
                                        <p:tav tm="0">
                                          <p:val>
                                            <p:fltVal val="0"/>
                                          </p:val>
                                        </p:tav>
                                        <p:tav tm="100000">
                                          <p:val>
                                            <p:strVal val="#ppt_h"/>
                                          </p:val>
                                        </p:tav>
                                      </p:tavLst>
                                    </p:anim>
                                    <p:animEffect transition="in" filter="fade">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2000" fill="hold"/>
                                        <p:tgtEl>
                                          <p:spTgt spid="17"/>
                                        </p:tgtEl>
                                        <p:attrNameLst>
                                          <p:attrName>ppt_w</p:attrName>
                                        </p:attrNameLst>
                                      </p:cBhvr>
                                      <p:tavLst>
                                        <p:tav tm="0">
                                          <p:val>
                                            <p:strVal val="#ppt_w+.3"/>
                                          </p:val>
                                        </p:tav>
                                        <p:tav tm="100000">
                                          <p:val>
                                            <p:strVal val="#ppt_w"/>
                                          </p:val>
                                        </p:tav>
                                      </p:tavLst>
                                    </p:anim>
                                    <p:anim calcmode="lin" valueType="num">
                                      <p:cBhvr>
                                        <p:cTn id="26" dur="2000" fill="hold"/>
                                        <p:tgtEl>
                                          <p:spTgt spid="17"/>
                                        </p:tgtEl>
                                        <p:attrNameLst>
                                          <p:attrName>ppt_h</p:attrName>
                                        </p:attrNameLst>
                                      </p:cBhvr>
                                      <p:tavLst>
                                        <p:tav tm="0">
                                          <p:val>
                                            <p:strVal val="#ppt_h"/>
                                          </p:val>
                                        </p:tav>
                                        <p:tav tm="100000">
                                          <p:val>
                                            <p:strVal val="#ppt_h"/>
                                          </p:val>
                                        </p:tav>
                                      </p:tavLst>
                                    </p:anim>
                                    <p:animEffect transition="in" filter="fade">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ppt_w</p:attrName>
                                        </p:attrNameLst>
                                      </p:cBhvr>
                                      <p:tavLst>
                                        <p:tav tm="0" fmla="#ppt_w*sin(2.5*pi*$)">
                                          <p:val>
                                            <p:fltVal val="0"/>
                                          </p:val>
                                        </p:tav>
                                        <p:tav tm="100000">
                                          <p:val>
                                            <p:fltVal val="1"/>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2C5D17BD-BCD5-473D-8EAD-86832880BD47}"/>
              </a:ext>
            </a:extLst>
          </p:cNvPr>
          <p:cNvSpPr txBox="1"/>
          <p:nvPr/>
        </p:nvSpPr>
        <p:spPr>
          <a:xfrm>
            <a:off x="545283" y="186598"/>
            <a:ext cx="6556557" cy="1477328"/>
          </a:xfrm>
          <a:prstGeom prst="rect">
            <a:avLst/>
          </a:prstGeom>
          <a:noFill/>
        </p:spPr>
        <p:txBody>
          <a:bodyPr wrap="square">
            <a:spAutoFit/>
          </a:bodyPr>
          <a:lstStyle/>
          <a:p>
            <a:r>
              <a:rPr lang="en-US" b="1" i="0" dirty="0">
                <a:solidFill>
                  <a:srgbClr val="000000"/>
                </a:solidFill>
                <a:effectLst/>
                <a:latin typeface="Times New Roman" panose="02020603050405020304" pitchFamily="18" charset="0"/>
              </a:rPr>
              <a:t>CHAPTER 7 - Chemical Reactions</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Times New Roman" panose="02020603050405020304" pitchFamily="18" charset="0"/>
              </a:rPr>
              <a:t>Exercise 7-1   Balancing and Classifying Chemical Reactions -</a:t>
            </a:r>
            <a:r>
              <a:rPr lang="en-US" b="0" i="0" dirty="0">
                <a:solidFill>
                  <a:srgbClr val="000000"/>
                </a:solidFill>
                <a:effectLst/>
                <a:latin typeface="Times New Roman" panose="02020603050405020304" pitchFamily="18" charset="0"/>
              </a:rPr>
              <a:t>                            </a:t>
            </a:r>
            <a:r>
              <a:rPr lang="en-US" b="1" i="0" dirty="0">
                <a:solidFill>
                  <a:srgbClr val="000000"/>
                </a:solidFill>
                <a:effectLst/>
                <a:latin typeface="Arial" panose="020B0604020202020204" pitchFamily="34" charset="0"/>
                <a:hlinkClick r:id="rId2"/>
              </a:rPr>
              <a:t>Exercise 7-1</a:t>
            </a:r>
            <a:br>
              <a:rPr lang="en-US" b="1" i="0" dirty="0">
                <a:solidFill>
                  <a:srgbClr val="000000"/>
                </a:solidFill>
                <a:effectLst/>
                <a:latin typeface="Arial" panose="020B0604020202020204" pitchFamily="34" charset="0"/>
              </a:rPr>
            </a:br>
            <a:r>
              <a:rPr lang="en-US" b="0" i="0" dirty="0">
                <a:solidFill>
                  <a:srgbClr val="000000"/>
                </a:solidFill>
                <a:effectLst/>
                <a:latin typeface="Times New Roman" panose="02020603050405020304" pitchFamily="18" charset="0"/>
              </a:rPr>
              <a:t>                  </a:t>
            </a:r>
            <a:r>
              <a:rPr lang="en-US" b="1" i="0" dirty="0">
                <a:solidFill>
                  <a:srgbClr val="000000"/>
                </a:solidFill>
                <a:effectLst/>
                <a:latin typeface="Times New Roman" panose="02020603050405020304" pitchFamily="18" charset="0"/>
              </a:rPr>
              <a:t>  7-2  Net Ionic Equations and Double Replacements</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                            </a:t>
            </a:r>
            <a:r>
              <a:rPr lang="en-US" b="1" i="0" dirty="0">
                <a:effectLst/>
                <a:latin typeface="Arial" panose="020B0604020202020204" pitchFamily="34" charset="0"/>
                <a:hlinkClick r:id="rId3"/>
              </a:rPr>
              <a:t>Exercise 7-2</a:t>
            </a:r>
            <a:r>
              <a:rPr lang="en-US" b="0" i="0" dirty="0">
                <a:effectLst/>
                <a:latin typeface="Times New Roman" panose="02020603050405020304" pitchFamily="18" charset="0"/>
                <a:hlinkClick r:id="rId3"/>
              </a:rPr>
              <a:t> </a:t>
            </a:r>
            <a:r>
              <a:rPr lang="en-US" b="0" i="0" dirty="0">
                <a:solidFill>
                  <a:srgbClr val="000000"/>
                </a:solidFill>
                <a:effectLst/>
                <a:latin typeface="Times New Roman" panose="02020603050405020304" pitchFamily="18" charset="0"/>
              </a:rPr>
              <a:t>  </a:t>
            </a:r>
            <a:endParaRPr lang="en-US" dirty="0"/>
          </a:p>
        </p:txBody>
      </p:sp>
      <p:sp>
        <p:nvSpPr>
          <p:cNvPr id="4" name="TextBox 3">
            <a:extLst>
              <a:ext uri="{FF2B5EF4-FFF2-40B4-BE49-F238E27FC236}">
                <a16:creationId xmlns:a16="http://schemas.microsoft.com/office/drawing/2014/main" id="{A0D81852-D486-4436-9E8B-0D8DE295FAB9}"/>
              </a:ext>
            </a:extLst>
          </p:cNvPr>
          <p:cNvSpPr txBox="1"/>
          <p:nvPr/>
        </p:nvSpPr>
        <p:spPr>
          <a:xfrm>
            <a:off x="380651" y="1663926"/>
            <a:ext cx="5334349" cy="2862322"/>
          </a:xfrm>
          <a:prstGeom prst="rect">
            <a:avLst/>
          </a:prstGeom>
          <a:noFill/>
        </p:spPr>
        <p:txBody>
          <a:bodyPr wrap="square" rtlCol="0">
            <a:spAutoFit/>
          </a:bodyPr>
          <a:lstStyle/>
          <a:p>
            <a:pPr algn="just"/>
            <a:r>
              <a:rPr lang="en-US" sz="2000" b="1" u="sng" dirty="0"/>
              <a:t>Balancing chemical reactions</a:t>
            </a:r>
          </a:p>
          <a:p>
            <a:pPr algn="just"/>
            <a:r>
              <a:rPr lang="en-US" sz="2000" b="1" dirty="0"/>
              <a:t>In chemical reactions, mass is conserved within measurable limits.  In addition, nuclei (elements) do not change.  By adjusting the coefficients of each reactant and product to make the number of atoms of each element on both sides of the reaction the same, mass and the elements will be conserved. This procedure elevates the reaction to an equation.</a:t>
            </a:r>
          </a:p>
        </p:txBody>
      </p:sp>
      <p:pic>
        <p:nvPicPr>
          <p:cNvPr id="18" name="Picture 17">
            <a:extLst>
              <a:ext uri="{FF2B5EF4-FFF2-40B4-BE49-F238E27FC236}">
                <a16:creationId xmlns:a16="http://schemas.microsoft.com/office/drawing/2014/main" id="{6DFC947F-110C-4000-8C06-A298ECB16B01}"/>
              </a:ext>
            </a:extLst>
          </p:cNvPr>
          <p:cNvPicPr>
            <a:picLocks noChangeAspect="1"/>
          </p:cNvPicPr>
          <p:nvPr/>
        </p:nvPicPr>
        <p:blipFill>
          <a:blip r:embed="rId4"/>
          <a:stretch>
            <a:fillRect/>
          </a:stretch>
        </p:blipFill>
        <p:spPr>
          <a:xfrm>
            <a:off x="6096000" y="1663926"/>
            <a:ext cx="6016148" cy="3568781"/>
          </a:xfrm>
          <a:prstGeom prst="rect">
            <a:avLst/>
          </a:prstGeom>
        </p:spPr>
      </p:pic>
    </p:spTree>
    <p:extLst>
      <p:ext uri="{BB962C8B-B14F-4D97-AF65-F5344CB8AC3E}">
        <p14:creationId xmlns:p14="http://schemas.microsoft.com/office/powerpoint/2010/main" val="3193204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70EB610-A5AC-4FA0-A2FC-355571A18DA9}"/>
              </a:ext>
            </a:extLst>
          </p:cNvPr>
          <p:cNvSpPr txBox="1"/>
          <p:nvPr/>
        </p:nvSpPr>
        <p:spPr>
          <a:xfrm>
            <a:off x="467103" y="542517"/>
            <a:ext cx="6096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__ C</a:t>
            </a:r>
            <a:r>
              <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a:t>
            </a:r>
            <a:r>
              <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rPr>
              <a:t>8</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 + __O</a:t>
            </a:r>
            <a:r>
              <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 = __H</a:t>
            </a:r>
            <a:r>
              <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O(g) + __CO</a:t>
            </a:r>
            <a:r>
              <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E467A74-7D48-43E4-9160-D8B089708C1F}"/>
              </a:ext>
            </a:extLst>
          </p:cNvPr>
          <p:cNvSpPr txBox="1"/>
          <p:nvPr/>
        </p:nvSpPr>
        <p:spPr>
          <a:xfrm>
            <a:off x="341232" y="1304276"/>
            <a:ext cx="5873329" cy="1200329"/>
          </a:xfrm>
          <a:prstGeom prst="rect">
            <a:avLst/>
          </a:prstGeom>
          <a:noFill/>
        </p:spPr>
        <p:txBody>
          <a:bodyPr wrap="square" rtlCol="0">
            <a:spAutoFit/>
          </a:bodyPr>
          <a:lstStyle/>
          <a:p>
            <a:r>
              <a:rPr lang="en-US" dirty="0"/>
              <a:t>1.  Start with the most complex compound [C</a:t>
            </a:r>
            <a:r>
              <a:rPr lang="en-US" baseline="-25000" dirty="0"/>
              <a:t>3</a:t>
            </a:r>
            <a:r>
              <a:rPr lang="en-US" dirty="0"/>
              <a:t>H</a:t>
            </a:r>
            <a:r>
              <a:rPr lang="en-US" baseline="-25000" dirty="0"/>
              <a:t>8</a:t>
            </a:r>
            <a:r>
              <a:rPr lang="en-US" dirty="0"/>
              <a:t>] and save the simplest [O</a:t>
            </a:r>
            <a:r>
              <a:rPr lang="en-US" baseline="-25000" dirty="0"/>
              <a:t>2</a:t>
            </a:r>
            <a:r>
              <a:rPr lang="en-US" dirty="0"/>
              <a:t>] for last.  Changing the simplest (often an element), changes the fewest elements.  Enter a       (or imagine that it is there) as the coefficient for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8 .</a:t>
            </a:r>
            <a:endParaRPr lang="en-US" dirty="0"/>
          </a:p>
        </p:txBody>
      </p:sp>
      <p:sp>
        <p:nvSpPr>
          <p:cNvPr id="20" name="TextBox 19">
            <a:extLst>
              <a:ext uri="{FF2B5EF4-FFF2-40B4-BE49-F238E27FC236}">
                <a16:creationId xmlns:a16="http://schemas.microsoft.com/office/drawing/2014/main" id="{7CF4ADF7-A2A1-4005-A429-4D7F5793E60E}"/>
              </a:ext>
            </a:extLst>
          </p:cNvPr>
          <p:cNvSpPr txBox="1"/>
          <p:nvPr/>
        </p:nvSpPr>
        <p:spPr>
          <a:xfrm>
            <a:off x="4961144" y="1788756"/>
            <a:ext cx="340158" cy="461665"/>
          </a:xfrm>
          <a:prstGeom prst="rect">
            <a:avLst/>
          </a:prstGeom>
          <a:noFill/>
        </p:spPr>
        <p:txBody>
          <a:bodyPr wrap="none" rtlCol="0">
            <a:spAutoFit/>
          </a:bodyPr>
          <a:lstStyle/>
          <a:p>
            <a:r>
              <a:rPr lang="en-US" sz="2400" b="1" dirty="0">
                <a:solidFill>
                  <a:srgbClr val="FF0000"/>
                </a:solidFill>
              </a:rPr>
              <a:t>1</a:t>
            </a:r>
          </a:p>
        </p:txBody>
      </p:sp>
      <p:sp>
        <p:nvSpPr>
          <p:cNvPr id="21" name="TextBox 20">
            <a:extLst>
              <a:ext uri="{FF2B5EF4-FFF2-40B4-BE49-F238E27FC236}">
                <a16:creationId xmlns:a16="http://schemas.microsoft.com/office/drawing/2014/main" id="{7FCE51CC-49B6-414E-BC6A-827296F8E92C}"/>
              </a:ext>
            </a:extLst>
          </p:cNvPr>
          <p:cNvSpPr txBox="1"/>
          <p:nvPr/>
        </p:nvSpPr>
        <p:spPr>
          <a:xfrm>
            <a:off x="345889" y="2591677"/>
            <a:ext cx="6096000" cy="646331"/>
          </a:xfrm>
          <a:prstGeom prst="rect">
            <a:avLst/>
          </a:prstGeom>
          <a:noFill/>
        </p:spPr>
        <p:txBody>
          <a:bodyPr wrap="square" rtlCol="0">
            <a:spAutoFit/>
          </a:bodyPr>
          <a:lstStyle/>
          <a:p>
            <a:r>
              <a:rPr lang="en-US" dirty="0"/>
              <a:t>2.  Since there are now 3 carbons on the left, balance the carbons by adding a      In front of CO</a:t>
            </a:r>
            <a:r>
              <a:rPr lang="en-US" baseline="-25000" dirty="0"/>
              <a:t>2</a:t>
            </a:r>
            <a:r>
              <a:rPr lang="en-US" dirty="0"/>
              <a:t>.</a:t>
            </a:r>
          </a:p>
        </p:txBody>
      </p:sp>
      <p:sp>
        <p:nvSpPr>
          <p:cNvPr id="22" name="TextBox 21">
            <a:extLst>
              <a:ext uri="{FF2B5EF4-FFF2-40B4-BE49-F238E27FC236}">
                <a16:creationId xmlns:a16="http://schemas.microsoft.com/office/drawing/2014/main" id="{607CB01D-9662-4E4B-A7DD-33829D8AAEBF}"/>
              </a:ext>
            </a:extLst>
          </p:cNvPr>
          <p:cNvSpPr txBox="1"/>
          <p:nvPr/>
        </p:nvSpPr>
        <p:spPr>
          <a:xfrm>
            <a:off x="2310577" y="2826855"/>
            <a:ext cx="340158" cy="461665"/>
          </a:xfrm>
          <a:prstGeom prst="rect">
            <a:avLst/>
          </a:prstGeom>
          <a:noFill/>
        </p:spPr>
        <p:txBody>
          <a:bodyPr wrap="none" rtlCol="0">
            <a:spAutoFit/>
          </a:bodyPr>
          <a:lstStyle/>
          <a:p>
            <a:r>
              <a:rPr lang="en-US" sz="2400" b="1" dirty="0">
                <a:solidFill>
                  <a:srgbClr val="FF0000"/>
                </a:solidFill>
              </a:rPr>
              <a:t>3</a:t>
            </a:r>
          </a:p>
        </p:txBody>
      </p:sp>
      <p:sp>
        <p:nvSpPr>
          <p:cNvPr id="23" name="TextBox 22">
            <a:extLst>
              <a:ext uri="{FF2B5EF4-FFF2-40B4-BE49-F238E27FC236}">
                <a16:creationId xmlns:a16="http://schemas.microsoft.com/office/drawing/2014/main" id="{94026C8C-AEEF-44FC-AAE6-4891BA88EBC6}"/>
              </a:ext>
            </a:extLst>
          </p:cNvPr>
          <p:cNvSpPr txBox="1"/>
          <p:nvPr/>
        </p:nvSpPr>
        <p:spPr>
          <a:xfrm>
            <a:off x="3345024" y="3716116"/>
            <a:ext cx="340158" cy="461665"/>
          </a:xfrm>
          <a:prstGeom prst="rect">
            <a:avLst/>
          </a:prstGeom>
          <a:noFill/>
        </p:spPr>
        <p:txBody>
          <a:bodyPr wrap="none" rtlCol="0">
            <a:spAutoFit/>
          </a:bodyPr>
          <a:lstStyle/>
          <a:p>
            <a:r>
              <a:rPr lang="en-US" sz="2400" b="1" dirty="0">
                <a:solidFill>
                  <a:srgbClr val="FF0000"/>
                </a:solidFill>
              </a:rPr>
              <a:t>4</a:t>
            </a:r>
          </a:p>
        </p:txBody>
      </p:sp>
      <p:sp>
        <p:nvSpPr>
          <p:cNvPr id="24" name="TextBox 23">
            <a:extLst>
              <a:ext uri="{FF2B5EF4-FFF2-40B4-BE49-F238E27FC236}">
                <a16:creationId xmlns:a16="http://schemas.microsoft.com/office/drawing/2014/main" id="{AA1221A8-31D3-41FB-8059-A78FA07BDD1A}"/>
              </a:ext>
            </a:extLst>
          </p:cNvPr>
          <p:cNvSpPr txBox="1"/>
          <p:nvPr/>
        </p:nvSpPr>
        <p:spPr>
          <a:xfrm>
            <a:off x="341232" y="3215899"/>
            <a:ext cx="5406673" cy="923330"/>
          </a:xfrm>
          <a:prstGeom prst="rect">
            <a:avLst/>
          </a:prstGeom>
          <a:noFill/>
        </p:spPr>
        <p:txBody>
          <a:bodyPr wrap="square" rtlCol="0">
            <a:spAutoFit/>
          </a:bodyPr>
          <a:lstStyle/>
          <a:p>
            <a:r>
              <a:rPr lang="en-US" dirty="0"/>
              <a:t>3.  To balance the 8 hydrogens on the left, divide the 8 needed  on the right by 2 since there are 2 hydrogens in each water and insert the 8/2 =      in front of H</a:t>
            </a:r>
            <a:r>
              <a:rPr lang="en-US" baseline="-25000" dirty="0"/>
              <a:t>2</a:t>
            </a:r>
            <a:r>
              <a:rPr lang="en-US" dirty="0"/>
              <a:t>O.</a:t>
            </a:r>
          </a:p>
        </p:txBody>
      </p:sp>
      <p:sp>
        <p:nvSpPr>
          <p:cNvPr id="25" name="TextBox 24">
            <a:extLst>
              <a:ext uri="{FF2B5EF4-FFF2-40B4-BE49-F238E27FC236}">
                <a16:creationId xmlns:a16="http://schemas.microsoft.com/office/drawing/2014/main" id="{6CA8C8B6-2ED7-4E2D-A186-F8AAEAF96FD3}"/>
              </a:ext>
            </a:extLst>
          </p:cNvPr>
          <p:cNvSpPr txBox="1"/>
          <p:nvPr/>
        </p:nvSpPr>
        <p:spPr>
          <a:xfrm>
            <a:off x="380628" y="4081452"/>
            <a:ext cx="5406673" cy="923330"/>
          </a:xfrm>
          <a:prstGeom prst="rect">
            <a:avLst/>
          </a:prstGeom>
          <a:noFill/>
        </p:spPr>
        <p:txBody>
          <a:bodyPr wrap="square" rtlCol="0">
            <a:spAutoFit/>
          </a:bodyPr>
          <a:lstStyle/>
          <a:p>
            <a:r>
              <a:rPr lang="en-US" dirty="0"/>
              <a:t>4.  Add up the oxygens on the right (4 + 6).  With 10 oxygen atoms needed and two provided by each molecule of O</a:t>
            </a:r>
            <a:r>
              <a:rPr lang="en-US" baseline="-25000" dirty="0"/>
              <a:t>2, </a:t>
            </a:r>
            <a:r>
              <a:rPr lang="en-US" dirty="0"/>
              <a:t>add 10/2 =      in front of O</a:t>
            </a:r>
            <a:r>
              <a:rPr lang="en-US" baseline="-25000" dirty="0"/>
              <a:t>2</a:t>
            </a:r>
            <a:r>
              <a:rPr lang="en-US" dirty="0"/>
              <a:t>.</a:t>
            </a:r>
          </a:p>
        </p:txBody>
      </p:sp>
      <p:sp>
        <p:nvSpPr>
          <p:cNvPr id="26" name="TextBox 25">
            <a:extLst>
              <a:ext uri="{FF2B5EF4-FFF2-40B4-BE49-F238E27FC236}">
                <a16:creationId xmlns:a16="http://schemas.microsoft.com/office/drawing/2014/main" id="{76E67690-6E8F-47E7-AE85-AE3E12AF806B}"/>
              </a:ext>
            </a:extLst>
          </p:cNvPr>
          <p:cNvSpPr txBox="1"/>
          <p:nvPr/>
        </p:nvSpPr>
        <p:spPr>
          <a:xfrm>
            <a:off x="2959731" y="4580333"/>
            <a:ext cx="340158" cy="461665"/>
          </a:xfrm>
          <a:prstGeom prst="rect">
            <a:avLst/>
          </a:prstGeom>
          <a:noFill/>
        </p:spPr>
        <p:txBody>
          <a:bodyPr wrap="none" rtlCol="0">
            <a:spAutoFit/>
          </a:bodyPr>
          <a:lstStyle/>
          <a:p>
            <a:r>
              <a:rPr lang="en-US" sz="2400" b="1" dirty="0">
                <a:solidFill>
                  <a:srgbClr val="FF0000"/>
                </a:solidFill>
              </a:rPr>
              <a:t>5</a:t>
            </a:r>
          </a:p>
        </p:txBody>
      </p:sp>
      <p:sp>
        <p:nvSpPr>
          <p:cNvPr id="27" name="TextBox 26">
            <a:extLst>
              <a:ext uri="{FF2B5EF4-FFF2-40B4-BE49-F238E27FC236}">
                <a16:creationId xmlns:a16="http://schemas.microsoft.com/office/drawing/2014/main" id="{5565063D-BF1F-4D25-91F2-BE26BB418026}"/>
              </a:ext>
            </a:extLst>
          </p:cNvPr>
          <p:cNvSpPr txBox="1"/>
          <p:nvPr/>
        </p:nvSpPr>
        <p:spPr>
          <a:xfrm>
            <a:off x="380628" y="4916438"/>
            <a:ext cx="6026522" cy="646331"/>
          </a:xfrm>
          <a:prstGeom prst="rect">
            <a:avLst/>
          </a:prstGeom>
          <a:noFill/>
        </p:spPr>
        <p:txBody>
          <a:bodyPr wrap="none" rtlCol="0">
            <a:spAutoFit/>
          </a:bodyPr>
          <a:lstStyle/>
          <a:p>
            <a:pPr marL="342900" indent="-342900">
              <a:buAutoNum type="arabicPeriod" startAt="5"/>
            </a:pPr>
            <a:r>
              <a:rPr lang="en-US" dirty="0"/>
              <a:t>Check your results to make sure all elements are balanced.</a:t>
            </a:r>
          </a:p>
          <a:p>
            <a:r>
              <a:rPr lang="en-US" dirty="0"/>
              <a:t>To answer the question, the sum of the coefficients is: </a:t>
            </a:r>
          </a:p>
        </p:txBody>
      </p:sp>
      <p:sp>
        <p:nvSpPr>
          <p:cNvPr id="29" name="TextBox 28">
            <a:extLst>
              <a:ext uri="{FF2B5EF4-FFF2-40B4-BE49-F238E27FC236}">
                <a16:creationId xmlns:a16="http://schemas.microsoft.com/office/drawing/2014/main" id="{71465C0D-2024-4FDE-A6B0-C712B5FE9B5D}"/>
              </a:ext>
            </a:extLst>
          </p:cNvPr>
          <p:cNvSpPr txBox="1"/>
          <p:nvPr/>
        </p:nvSpPr>
        <p:spPr>
          <a:xfrm>
            <a:off x="6851051" y="179128"/>
            <a:ext cx="4965450" cy="5139869"/>
          </a:xfrm>
          <a:prstGeom prst="rect">
            <a:avLst/>
          </a:prstGeom>
          <a:noFill/>
        </p:spPr>
        <p:txBody>
          <a:bodyPr wrap="square">
            <a:spAutoFit/>
          </a:bodyPr>
          <a:lstStyle/>
          <a:p>
            <a:endParaRPr lang="en-US" dirty="0"/>
          </a:p>
          <a:p>
            <a:pPr marL="342900" indent="-342900">
              <a:buAutoNum type="arabicPeriod"/>
            </a:pPr>
            <a:r>
              <a:rPr lang="en-US" dirty="0"/>
              <a:t>Questions will be presented in pairs. For each reaction, first balance it with the lowest possible whole number coefficients and sum the coefficients to check your answer. The second question of each pair will ask you to classify the reaction according to the scheme: combination, decomposition, combustion, single replacement and double replacement. Example:</a:t>
            </a:r>
          </a:p>
          <a:p>
            <a:r>
              <a:rPr lang="en-US" dirty="0"/>
              <a:t>The sum of the coefficients for</a:t>
            </a:r>
          </a:p>
          <a:p>
            <a:r>
              <a:rPr lang="en-US" dirty="0"/>
              <a:t>CH</a:t>
            </a:r>
            <a:r>
              <a:rPr lang="en-US" baseline="-25000" dirty="0"/>
              <a:t>4</a:t>
            </a:r>
            <a:r>
              <a:rPr lang="en-US" dirty="0"/>
              <a:t>(g) + 2 O</a:t>
            </a:r>
            <a:r>
              <a:rPr lang="en-US" baseline="-25000" dirty="0"/>
              <a:t>2</a:t>
            </a:r>
            <a:r>
              <a:rPr lang="en-US" dirty="0"/>
              <a:t>(g) = 2 H</a:t>
            </a:r>
            <a:r>
              <a:rPr lang="en-US" baseline="-25000" dirty="0"/>
              <a:t>2</a:t>
            </a:r>
            <a:r>
              <a:rPr lang="en-US" dirty="0"/>
              <a:t>O(g) + CO</a:t>
            </a:r>
            <a:r>
              <a:rPr lang="en-US" baseline="-25000" dirty="0"/>
              <a:t>2</a:t>
            </a:r>
            <a:r>
              <a:rPr lang="en-US" dirty="0"/>
              <a:t>(g) is </a:t>
            </a:r>
          </a:p>
          <a:p>
            <a:r>
              <a:rPr lang="en-US" dirty="0"/>
              <a:t>1 +2 + 2 + 1 = 6. </a:t>
            </a:r>
          </a:p>
          <a:p>
            <a:r>
              <a:rPr lang="en-US" sz="2000" b="1" dirty="0">
                <a:solidFill>
                  <a:schemeClr val="accent4">
                    <a:lumMod val="75000"/>
                  </a:schemeClr>
                </a:solidFill>
              </a:rPr>
              <a:t>What is the sum of the coefficients for</a:t>
            </a:r>
          </a:p>
          <a:p>
            <a:r>
              <a:rPr lang="en-US" sz="2000" b="1" dirty="0">
                <a:solidFill>
                  <a:schemeClr val="accent4">
                    <a:lumMod val="75000"/>
                  </a:schemeClr>
                </a:solidFill>
              </a:rPr>
              <a:t>__ C</a:t>
            </a:r>
            <a:r>
              <a:rPr lang="en-US" sz="2000" b="1" baseline="-25000" dirty="0">
                <a:solidFill>
                  <a:schemeClr val="accent4">
                    <a:lumMod val="75000"/>
                  </a:schemeClr>
                </a:solidFill>
              </a:rPr>
              <a:t>3</a:t>
            </a:r>
            <a:r>
              <a:rPr lang="en-US" sz="2000" b="1" dirty="0">
                <a:solidFill>
                  <a:schemeClr val="accent4">
                    <a:lumMod val="75000"/>
                  </a:schemeClr>
                </a:solidFill>
              </a:rPr>
              <a:t>H</a:t>
            </a:r>
            <a:r>
              <a:rPr lang="en-US" sz="2000" b="1" baseline="-25000" dirty="0">
                <a:solidFill>
                  <a:schemeClr val="accent4">
                    <a:lumMod val="75000"/>
                  </a:schemeClr>
                </a:solidFill>
              </a:rPr>
              <a:t>8</a:t>
            </a:r>
            <a:r>
              <a:rPr lang="en-US" sz="2000" b="1" dirty="0">
                <a:solidFill>
                  <a:schemeClr val="accent4">
                    <a:lumMod val="75000"/>
                  </a:schemeClr>
                </a:solidFill>
              </a:rPr>
              <a:t>(g) + __O</a:t>
            </a:r>
            <a:r>
              <a:rPr lang="en-US" sz="2000" b="1" baseline="-25000" dirty="0">
                <a:solidFill>
                  <a:schemeClr val="accent4">
                    <a:lumMod val="75000"/>
                  </a:schemeClr>
                </a:solidFill>
              </a:rPr>
              <a:t>2</a:t>
            </a:r>
            <a:r>
              <a:rPr lang="en-US" sz="2000" b="1" dirty="0">
                <a:solidFill>
                  <a:schemeClr val="accent4">
                    <a:lumMod val="75000"/>
                  </a:schemeClr>
                </a:solidFill>
              </a:rPr>
              <a:t>(g) = __H</a:t>
            </a:r>
            <a:r>
              <a:rPr lang="en-US" sz="2000" b="1" baseline="-25000" dirty="0">
                <a:solidFill>
                  <a:schemeClr val="accent4">
                    <a:lumMod val="75000"/>
                  </a:schemeClr>
                </a:solidFill>
              </a:rPr>
              <a:t>2</a:t>
            </a:r>
            <a:r>
              <a:rPr lang="en-US" sz="2000" b="1" dirty="0">
                <a:solidFill>
                  <a:schemeClr val="accent4">
                    <a:lumMod val="75000"/>
                  </a:schemeClr>
                </a:solidFill>
              </a:rPr>
              <a:t>O(g) + __CO</a:t>
            </a:r>
            <a:r>
              <a:rPr lang="en-US" sz="2000" b="1" baseline="-25000" dirty="0">
                <a:solidFill>
                  <a:schemeClr val="accent4">
                    <a:lumMod val="75000"/>
                  </a:schemeClr>
                </a:solidFill>
              </a:rPr>
              <a:t>2</a:t>
            </a:r>
            <a:r>
              <a:rPr lang="en-US" sz="2000" b="1" dirty="0">
                <a:solidFill>
                  <a:schemeClr val="accent4">
                    <a:lumMod val="75000"/>
                  </a:schemeClr>
                </a:solidFill>
              </a:rPr>
              <a:t>(g) ?</a:t>
            </a:r>
          </a:p>
          <a:p>
            <a:endParaRPr lang="en-US" dirty="0"/>
          </a:p>
          <a:p>
            <a:r>
              <a:rPr lang="en-US" dirty="0"/>
              <a:t> 2.  The reaction in problem 1 should be classified as a  _______ reaction</a:t>
            </a:r>
          </a:p>
        </p:txBody>
      </p:sp>
      <p:sp>
        <p:nvSpPr>
          <p:cNvPr id="32" name="TextBox 31">
            <a:extLst>
              <a:ext uri="{FF2B5EF4-FFF2-40B4-BE49-F238E27FC236}">
                <a16:creationId xmlns:a16="http://schemas.microsoft.com/office/drawing/2014/main" id="{13D512F6-5EE7-42AA-A869-F056BBF4F270}"/>
              </a:ext>
            </a:extLst>
          </p:cNvPr>
          <p:cNvSpPr txBox="1"/>
          <p:nvPr/>
        </p:nvSpPr>
        <p:spPr>
          <a:xfrm>
            <a:off x="1470952" y="5579212"/>
            <a:ext cx="2608680" cy="461665"/>
          </a:xfrm>
          <a:prstGeom prst="rect">
            <a:avLst/>
          </a:prstGeom>
          <a:noFill/>
        </p:spPr>
        <p:txBody>
          <a:bodyPr wrap="square">
            <a:spAutoFit/>
          </a:bodyPr>
          <a:lstStyle/>
          <a:p>
            <a:r>
              <a:rPr kumimoji="0" lang="en-US" sz="2400" b="1" i="0" u="none" strike="noStrike" kern="1200" cap="none" spc="0" normalizeH="0" baseline="0" noProof="0" dirty="0">
                <a:ln>
                  <a:noFill/>
                </a:ln>
                <a:solidFill>
                  <a:srgbClr val="FF0000"/>
                </a:solidFill>
                <a:effectLst/>
                <a:uLnTx/>
                <a:uFillTx/>
                <a:latin typeface="Calibri" panose="020F0502020204030204"/>
              </a:rPr>
              <a:t>1 + 3 + 4 + 5  =  13</a:t>
            </a:r>
            <a:endParaRPr lang="en-US" sz="2400" b="1" dirty="0">
              <a:solidFill>
                <a:srgbClr val="FF0000"/>
              </a:solidFill>
            </a:endParaRPr>
          </a:p>
        </p:txBody>
      </p:sp>
      <p:pic>
        <p:nvPicPr>
          <p:cNvPr id="33" name="Picture 32">
            <a:extLst>
              <a:ext uri="{FF2B5EF4-FFF2-40B4-BE49-F238E27FC236}">
                <a16:creationId xmlns:a16="http://schemas.microsoft.com/office/drawing/2014/main" id="{B0912F7B-ABAC-4C66-AA34-2DD9D4119BD0}"/>
              </a:ext>
            </a:extLst>
          </p:cNvPr>
          <p:cNvPicPr>
            <a:picLocks noChangeAspect="1"/>
          </p:cNvPicPr>
          <p:nvPr/>
        </p:nvPicPr>
        <p:blipFill rotWithShape="1">
          <a:blip r:embed="rId2"/>
          <a:srcRect l="9103" t="16400" r="9469" b="3546"/>
          <a:stretch/>
        </p:blipFill>
        <p:spPr>
          <a:xfrm>
            <a:off x="7190354" y="5402314"/>
            <a:ext cx="983149" cy="1455686"/>
          </a:xfrm>
          <a:prstGeom prst="rect">
            <a:avLst/>
          </a:prstGeom>
        </p:spPr>
      </p:pic>
      <p:pic>
        <p:nvPicPr>
          <p:cNvPr id="34" name="Picture 33">
            <a:extLst>
              <a:ext uri="{FF2B5EF4-FFF2-40B4-BE49-F238E27FC236}">
                <a16:creationId xmlns:a16="http://schemas.microsoft.com/office/drawing/2014/main" id="{1646F329-D8B2-4915-8D1C-B5585877E782}"/>
              </a:ext>
            </a:extLst>
          </p:cNvPr>
          <p:cNvPicPr>
            <a:picLocks noChangeAspect="1"/>
          </p:cNvPicPr>
          <p:nvPr/>
        </p:nvPicPr>
        <p:blipFill rotWithShape="1">
          <a:blip r:embed="rId3"/>
          <a:srcRect l="13266" t="27908" r="13031" b="20961"/>
          <a:stretch/>
        </p:blipFill>
        <p:spPr>
          <a:xfrm>
            <a:off x="9044499" y="5389385"/>
            <a:ext cx="3147501" cy="1455685"/>
          </a:xfrm>
          <a:prstGeom prst="rect">
            <a:avLst/>
          </a:prstGeom>
        </p:spPr>
      </p:pic>
      <p:sp>
        <p:nvSpPr>
          <p:cNvPr id="2" name="TextBox 1">
            <a:extLst>
              <a:ext uri="{FF2B5EF4-FFF2-40B4-BE49-F238E27FC236}">
                <a16:creationId xmlns:a16="http://schemas.microsoft.com/office/drawing/2014/main" id="{24B68D27-DDFF-47D1-A941-161960FA37B0}"/>
              </a:ext>
            </a:extLst>
          </p:cNvPr>
          <p:cNvSpPr txBox="1"/>
          <p:nvPr/>
        </p:nvSpPr>
        <p:spPr>
          <a:xfrm>
            <a:off x="231904" y="6040877"/>
            <a:ext cx="5814717" cy="646331"/>
          </a:xfrm>
          <a:prstGeom prst="rect">
            <a:avLst/>
          </a:prstGeom>
          <a:noFill/>
        </p:spPr>
        <p:txBody>
          <a:bodyPr wrap="square" rtlCol="0">
            <a:spAutoFit/>
          </a:bodyPr>
          <a:lstStyle/>
          <a:p>
            <a:r>
              <a:rPr lang="en-US" dirty="0"/>
              <a:t>                          Because molecular oxygen is a reactant, the reaction is a </a:t>
            </a:r>
            <a:r>
              <a:rPr lang="en-US" b="1" dirty="0">
                <a:solidFill>
                  <a:schemeClr val="accent6">
                    <a:lumMod val="50000"/>
                  </a:schemeClr>
                </a:solidFill>
              </a:rPr>
              <a:t>combustion</a:t>
            </a:r>
            <a:r>
              <a:rPr lang="en-US" dirty="0"/>
              <a:t> reaction and a redox reaction.</a:t>
            </a:r>
          </a:p>
        </p:txBody>
      </p:sp>
      <p:sp>
        <p:nvSpPr>
          <p:cNvPr id="30" name="TextBox 29">
            <a:extLst>
              <a:ext uri="{FF2B5EF4-FFF2-40B4-BE49-F238E27FC236}">
                <a16:creationId xmlns:a16="http://schemas.microsoft.com/office/drawing/2014/main" id="{E9F8CA91-4850-4CBA-97D1-62241CA35618}"/>
              </a:ext>
            </a:extLst>
          </p:cNvPr>
          <p:cNvSpPr txBox="1"/>
          <p:nvPr/>
        </p:nvSpPr>
        <p:spPr>
          <a:xfrm>
            <a:off x="2081863" y="108740"/>
            <a:ext cx="6098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http://exercises.murov.info/ex7-1.htm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problems 1, 2.</a:t>
            </a:r>
          </a:p>
        </p:txBody>
      </p:sp>
      <p:sp>
        <p:nvSpPr>
          <p:cNvPr id="31" name="TextBox 30">
            <a:extLst>
              <a:ext uri="{FF2B5EF4-FFF2-40B4-BE49-F238E27FC236}">
                <a16:creationId xmlns:a16="http://schemas.microsoft.com/office/drawing/2014/main" id="{6FAFB0D9-FEDA-4BE3-AE6F-3207C69FCBB8}"/>
              </a:ext>
            </a:extLst>
          </p:cNvPr>
          <p:cNvSpPr txBox="1"/>
          <p:nvPr/>
        </p:nvSpPr>
        <p:spPr>
          <a:xfrm>
            <a:off x="341232" y="6048010"/>
            <a:ext cx="6203576" cy="369332"/>
          </a:xfrm>
          <a:prstGeom prst="rect">
            <a:avLst/>
          </a:prstGeom>
          <a:noFill/>
        </p:spPr>
        <p:txBody>
          <a:bodyPr wrap="square">
            <a:spAutoFit/>
          </a:bodyPr>
          <a:lstStyle/>
          <a:p>
            <a:r>
              <a:rPr lang="en-US" dirty="0"/>
              <a:t>Problem 2.  </a:t>
            </a:r>
          </a:p>
        </p:txBody>
      </p:sp>
    </p:spTree>
    <p:extLst>
      <p:ext uri="{BB962C8B-B14F-4D97-AF65-F5344CB8AC3E}">
        <p14:creationId xmlns:p14="http://schemas.microsoft.com/office/powerpoint/2010/main" val="303783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43 -0.00532 L -0.00143 -0.00532 C -0.00182 0.00602 -0.00208 0.01737 -0.00273 0.02871 C -0.00286 0.03172 -0.00364 0.03473 -0.00403 0.03774 C -0.00442 0.04144 -0.00481 0.04514 -0.0052 0.04885 C -0.00442 0.05348 -0.00481 0.0595 -0.00273 0.0625 C -0.0013 0.06459 0.00065 0.06088 0.00235 0.06019 C 0.00808 0.05811 0.01094 0.05811 0.01641 0.05579 C 0.01771 0.0551 0.01888 0.05371 0.02019 0.05348 C 0.02982 0.05209 0.07904 0.04931 0.08503 0.04885 C 0.08581 0.04676 0.0875 0.04491 0.0875 0.04213 C 0.08789 0.03241 0.08711 0.02246 0.08633 0.01274 C 0.08581 0.00811 0.08464 0.00371 0.08373 -0.00069 L 0.08243 -0.00763 L 0.07995 -0.02106 L 0.07865 -0.02777 C 0.0806 -0.09189 0.07618 -0.0537 0.08243 -0.07986 C 0.08295 -0.08194 0.08321 -0.08449 0.08373 -0.08657 C 0.08529 -0.09282 0.08881 -0.10463 0.08881 -0.10463 C 0.08841 -0.11064 0.08985 -0.11828 0.0875 -0.12268 C 0.08555 -0.12662 0.08164 -0.12384 0.07865 -0.125 C 0.05612 -0.13287 0.08073 -0.12685 0.05834 -0.13171 L -0.00013 -0.12963 C -0.00872 -0.12893 -0.00651 -0.12685 -0.01419 -0.12268 C -0.01744 -0.12083 -0.02083 -0.11898 -0.02435 -0.11828 C -0.0319 -0.11666 -0.03619 -0.1162 -0.04336 -0.11365 C -0.0552 -0.10949 -0.04257 -0.11342 -0.05234 -0.10925 C -0.05442 -0.10833 -0.05651 -0.10787 -0.05859 -0.10694 C -0.05989 -0.10625 -0.06106 -0.10509 -0.0625 -0.10463 C -0.06666 -0.10347 -0.07096 -0.10324 -0.07513 -0.10231 C -0.07851 -0.10185 -0.0819 -0.10092 -0.08528 -0.10023 L -0.13112 -0.10231 C -0.14583 -0.10324 -0.15703 -0.10254 -0.17044 -0.10694 C -0.17226 -0.1074 -0.17382 -0.10833 -0.17552 -0.10925 C -0.17682 -0.11064 -0.17799 -0.1125 -0.17942 -0.11365 C -0.18125 -0.11527 -0.18672 -0.11759 -0.18828 -0.11828 C -0.20351 -0.11736 -0.21888 -0.11782 -0.23398 -0.11597 C -0.23672 -0.1155 -0.23945 -0.11412 -0.24166 -0.11134 C -0.24297 -0.10995 -0.24401 -0.1074 -0.24544 -0.10694 C -0.2526 -0.10509 -0.25989 -0.10532 -0.26705 -0.10463 C -0.27981 -0.10694 -0.30195 -0.11111 -0.31159 -0.11134 L -0.36119 -0.11365 C -0.36562 -0.12546 -0.36237 -0.11527 -0.36497 -0.13171 C -0.36562 -0.13634 -0.36744 -0.14537 -0.36744 -0.14537 C -0.36744 -0.14537 -0.36731 -0.18194 -0.36367 -0.18819 L -0.36119 -0.19282 L -0.36237 -0.1949 " pathEditMode="relative" ptsTypes="AAAAAAAAAAAAAAAAAAAAAAAAAAAAAAAAAAAAAAAAAAAAAAA">
                                      <p:cBhvr>
                                        <p:cTn id="6" dur="3000" fill="hold"/>
                                        <p:tgtEl>
                                          <p:spTgt spid="2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261 -0.02106 L -0.00261 -0.02106 C -0.00209 -0.03102 -0.00183 -0.04074 -0.00131 -0.05046 C -0.00105 -0.05439 -0.0004 -0.0581 4.58333E-6 -0.0618 C 0.00208 -0.08217 0.00026 -0.06852 0.0026 -0.08449 C 0.00078 -0.08588 -0.00066 -0.08889 -0.00261 -0.08889 C -0.01784 -0.08958 -0.03308 -0.08657 -0.04831 -0.08657 C -0.06446 -0.08657 -0.08047 -0.08819 -0.09662 -0.08889 C -0.10821 -0.09398 -0.09388 -0.08796 -0.11068 -0.09352 C -0.11407 -0.09467 -0.11628 -0.09606 -0.11954 -0.09791 C -0.125 -0.09722 -0.1306 -0.09722 -0.13607 -0.09583 C -0.13868 -0.0949 -0.14115 -0.09282 -0.14362 -0.0912 L -0.14753 -0.08889 C -0.1487 -0.08819 -0.15013 -0.08796 -0.15131 -0.08657 C -0.15261 -0.08518 -0.15378 -0.08333 -0.15508 -0.08217 C -0.15938 -0.07847 -0.1668 -0.07847 -0.17032 -0.07754 C -0.17292 -0.07615 -0.17722 -0.06852 -0.178 -0.07314 C -0.17839 -0.07546 -0.17891 -0.07754 -0.1793 -0.07986 C -0.18243 -0.09977 -0.17878 -0.07939 -0.18178 -0.09583 C -0.1823 -0.10092 -0.18243 -0.10625 -0.18308 -0.11157 C -0.18685 -0.14097 -0.18438 -0.11389 -0.18685 -0.13194 L -0.18946 -0.15 C -0.18985 -0.15301 -0.19011 -0.15602 -0.19076 -0.15902 L -0.19323 -0.17245 C -0.19428 -0.20069 -0.19597 -0.225 -0.19323 -0.25393 C -0.19297 -0.25694 -0.19063 -0.2581 -0.18946 -0.26064 C -0.18842 -0.26273 -0.18803 -0.26551 -0.18685 -0.26736 C -0.18464 -0.27106 -0.18178 -0.27338 -0.1793 -0.27639 C -0.178 -0.27801 -0.17696 -0.28032 -0.17553 -0.28102 L -0.16915 -0.2831 C -0.16784 -0.28472 -0.16667 -0.28657 -0.16524 -0.28773 C -0.15886 -0.29259 -0.15339 -0.28865 -0.14623 -0.28773 C -0.13907 -0.2868 -0.13178 -0.28634 -0.12461 -0.28541 L -0.07761 -0.28773 C -0.07084 -0.28819 -0.06394 -0.28819 -0.05717 -0.29004 C -0.05534 -0.29051 -0.05378 -0.29305 -0.05209 -0.29444 C -0.04245 -0.29375 -0.03256 -0.29514 -0.02292 -0.29236 C -0.01993 -0.29143 -0.01784 -0.28634 -0.01524 -0.2831 L -0.01146 -0.2787 L -0.01524 -0.2831 C -0.01654 -0.28657 -0.01901 -0.29213 -0.01901 -0.29676 C -0.01901 -0.29907 -0.01784 -0.30115 -0.01784 -0.30347 C -0.01745 -0.31852 -0.01784 -0.33356 -0.01784 -0.34861 L -0.01784 -0.34861 L -0.01784 -0.34861 " pathEditMode="relative" ptsTypes="AAAAAAAAAAAAAAAAAAAAAAAAAAAAAAAAAAAAAAAAAAAAA">
                                      <p:cBhvr>
                                        <p:cTn id="10" dur="3000" fill="hold"/>
                                        <p:tgtEl>
                                          <p:spTgt spid="2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0234 -0.01065 L -0.00234 -0.01065 C -0.00182 0.00139 -0.00169 0.01343 -0.00104 0.02547 C -0.00091 0.02778 -0.00104 0.03148 0.00026 0.03218 C 0.00235 0.03357 0.00443 0.03079 0.00664 0.0301 C 0.01081 0.03079 0.01511 0.03079 0.01927 0.03218 C 0.02188 0.0331 0.02422 0.03611 0.02695 0.03681 C 0.0388 0.03935 0.03373 0.0375 0.04219 0.04144 C 0.05235 0.04051 0.0625 0.04028 0.07266 0.03912 C 0.07761 0.03843 0.07721 0.03611 0.08151 0.03449 C 0.08451 0.03357 0.0875 0.03334 0.0905 0.03218 C 0.09219 0.03172 0.09388 0.03079 0.09557 0.0301 C 0.09688 0.0294 0.09805 0.02801 0.09935 0.02778 C 0.10352 0.02662 0.10781 0.02616 0.11211 0.02547 C 0.12292 0.01898 0.11706 0.02153 0.12982 0.01875 C 0.14271 0.01111 0.12279 0.02269 0.1388 0.01412 C 0.14128 0.01273 0.14375 0.01065 0.14636 0.00973 C 0.14857 0.00903 0.15065 0.00834 0.15274 0.00741 C 0.15404 0.00695 0.15521 0.00579 0.15651 0.0051 C 0.16081 0.00348 0.16511 0.00255 0.16927 0.0007 C 0.17266 -0.00092 0.17604 -0.00277 0.17943 -0.00393 C 0.18203 -0.00463 0.18451 -0.00509 0.18711 -0.00602 C 0.18841 -0.00671 0.18958 -0.00764 0.19089 -0.00833 C 0.19258 -0.00926 0.19427 -0.00972 0.19596 -0.01065 C 0.20873 -0.01713 0.18893 -0.0081 0.20482 -0.01527 C 0.20938 -0.0206 0.21276 -0.02384 0.21628 -0.03333 C 0.21719 -0.03541 0.21771 -0.03819 0.21888 -0.04004 C 0.21992 -0.0419 0.22149 -0.04282 0.22266 -0.04444 C 0.23242 -0.05902 0.22083 -0.04467 0.23021 -0.05578 C 0.23112 -0.0581 0.2319 -0.06041 0.23281 -0.0625 C 0.24102 -0.08009 0.23281 -0.05926 0.23919 -0.07615 C 0.24115 -0.08981 0.23985 -0.08217 0.24297 -0.09884 C 0.24336 -0.10092 0.24401 -0.10324 0.24427 -0.10555 C 0.24466 -0.10926 0.24505 -0.11319 0.24557 -0.1169 C 0.24583 -0.11921 0.24649 -0.12129 0.24675 -0.12361 C 0.2474 -0.12801 0.24753 -0.13264 0.24805 -0.13727 C 0.24844 -0.14027 0.24896 -0.14328 0.24935 -0.14629 C 0.25065 -0.15694 0.25104 -0.16458 0.25313 -0.17569 C 0.25352 -0.17777 0.25404 -0.18009 0.25443 -0.1824 C 0.25495 -0.18541 0.25521 -0.18842 0.25573 -0.19143 C 0.25651 -0.19606 0.25742 -0.20046 0.2582 -0.20486 C 0.2586 -0.20717 0.25912 -0.20949 0.25951 -0.2118 L 0.26211 -0.22986 L 0.26328 -0.23889 C 0.2638 -0.24722 0.26393 -0.25555 0.26458 -0.26365 C 0.26471 -0.26597 0.2655 -0.26828 0.26589 -0.27037 C 0.26641 -0.2743 0.26667 -0.27801 0.26719 -0.28171 C 0.26654 -0.31041 0.26888 -0.33333 0.26458 -0.35856 C 0.2638 -0.36319 0.26289 -0.36759 0.26211 -0.37222 C 0.26211 -0.37222 0.25951 -0.38565 0.25951 -0.38565 L 0.25573 -0.39259 C 0.25352 -0.4044 0.25521 -0.39722 0.24935 -0.41273 L 0.24675 -0.41967 C 0.24401 -0.43426 0.24766 -0.41828 0.24167 -0.4331 C 0.23581 -0.44768 0.24284 -0.43773 0.23542 -0.44676 C 0.23229 -0.45486 0.23047 -0.46088 0.22513 -0.46713 L 0.2138 -0.48055 C 0.2125 -0.48217 0.21133 -0.48426 0.2099 -0.48518 L 0.20235 -0.48958 C 0.19362 -0.5 0.19753 -0.49699 0.19089 -0.50092 C 0.1836 -0.51389 0.19063 -0.50347 0.1832 -0.50995 C 0.1819 -0.51111 0.18086 -0.51319 0.17943 -0.51458 C 0.17826 -0.51551 0.17695 -0.51666 0.17565 -0.51666 C 0.16458 -0.51805 0.15365 -0.51828 0.14258 -0.51898 L 0.10195 -0.52129 C 0.07943 -0.52801 0.10742 -0.51944 0.08789 -0.52569 C 0.08542 -0.52662 0.08281 -0.52685 0.08034 -0.52801 C 0.07774 -0.52916 0.07526 -0.53148 0.07266 -0.53264 L 0.06758 -0.53472 C 0.05612 -0.53402 0.04466 -0.53379 0.03333 -0.53264 C 0.03151 -0.5324 0.02995 -0.53078 0.02826 -0.53032 C 0.02357 -0.52916 0.01888 -0.5287 0.01419 -0.52801 C 0.00469 -0.52245 0.01641 -0.53009 0.00664 -0.52129 C 0.00534 -0.52014 0.00404 -0.51967 0.00274 -0.51898 C -0.00534 -0.49722 -0.00208 -0.51088 -0.00351 -0.47615 C -0.00312 -0.47315 -0.00364 -0.46898 -0.00234 -0.46713 C -0.00026 -0.46389 0.00794 -0.46157 0.00534 -0.4625 C -0.00156 -0.46504 -0.0026 -0.46203 0.00026 -0.46713 L 0.00026 -0.46713 L 0.00026 -0.46713 L 0.00026 -0.46713 L 0.00026 -0.46713 " pathEditMode="relative" ptsTypes="AAAAAAAAAAAAAAAAAAAAAAAAAAAAAAAAAAAAAAAAAAAAAAAAAAAAAAAAAAAAAAAAAAAAAAAAAAAAAAAAAA">
                                      <p:cBhvr>
                                        <p:cTn id="14" dur="3000" fill="hold"/>
                                        <p:tgtEl>
                                          <p:spTgt spid="23"/>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0365 0.0037 L -0.00365 0.0037 C -0.00026 0.00046 0.00313 -0.00232 0.00651 -0.00556 C 0.00781 -0.00671 0.00885 -0.00926 0.01029 -0.00995 C 0.01315 -0.01158 0.01615 -0.01158 0.01914 -0.01227 C 0.02787 -0.01736 0.01706 -0.01134 0.0293 -0.01667 C 0.0306 -0.01736 0.03177 -0.01875 0.0332 -0.01898 C 0.03737 -0.02014 0.04167 -0.02037 0.04583 -0.0213 C 0.06862 -0.02593 0.03555 -0.0213 0.07513 -0.0257 C 0.08021 -0.02732 0.08529 -0.02847 0.09037 -0.03033 C 0.09375 -0.03148 0.09701 -0.03403 0.10052 -0.03472 C 0.10495 -0.03588 0.11367 -0.0375 0.11836 -0.03935 C 0.12344 -0.04144 0.12839 -0.04421 0.13359 -0.04607 C 0.14909 -0.05162 0.13294 -0.04537 0.14375 -0.0507 C 0.14714 -0.05232 0.15065 -0.05324 0.15391 -0.05509 C 0.16615 -0.0625 0.14714 -0.0507 0.16276 -0.06204 C 0.16537 -0.06366 0.16797 -0.06505 0.17044 -0.06644 L 0.1819 -0.07315 L 0.18945 -0.07778 C 0.19128 -0.07917 0.19284 -0.08102 0.19466 -0.08218 C 0.19466 -0.08218 0.20417 -0.08796 0.20599 -0.08912 L 0.21367 -0.09352 C 0.21875 -0.09537 0.22565 -0.09769 0.23021 -0.10046 C 0.23268 -0.10185 0.23516 -0.10394 0.23789 -0.10486 C 0.24206 -0.10648 0.24649 -0.10695 0.25052 -0.10949 C 0.25638 -0.11296 0.253 -0.11111 0.26068 -0.11389 L 0.32305 -0.11158 C 0.32474 -0.11158 0.32643 -0.11019 0.32813 -0.10949 C 0.33385 -0.10625 0.33633 -0.1037 0.34206 -0.10255 C 0.34844 -0.10139 0.35482 -0.10116 0.3612 -0.10046 C 0.36537 -0.09977 0.36966 -0.09884 0.37383 -0.09815 C 0.37552 -0.09745 0.37721 -0.09676 0.37891 -0.09583 C 0.38021 -0.09514 0.38138 -0.09352 0.38268 -0.09352 C 0.39037 -0.09352 0.39805 -0.09514 0.4056 -0.09583 C 0.40899 -0.09745 0.41237 -0.09908 0.41576 -0.10046 L 0.42214 -0.10255 C 0.42474 -0.10347 0.42721 -0.10394 0.42982 -0.10486 C 0.43151 -0.10556 0.4332 -0.10625 0.4349 -0.10718 C 0.43906 -0.10926 0.43906 -0.11019 0.44375 -0.11158 C 0.44714 -0.11273 0.45052 -0.1132 0.45391 -0.11389 C 0.46823 -0.11736 0.45755 -0.11528 0.47305 -0.11852 C 0.47682 -0.11921 0.4806 -0.11991 0.48451 -0.1206 C 0.49688 -0.12361 0.48919 -0.12384 0.50612 -0.12523 C 0.51914 -0.12639 0.53229 -0.12662 0.54544 -0.12755 C 0.55052 -0.12824 0.5556 -0.1287 0.56068 -0.12963 C 0.58216 -0.13403 0.55938 -0.12963 0.57214 -0.13426 C 0.5793 -0.13681 0.58659 -0.13843 0.59375 -0.14097 L 0.60651 -0.1456 C 0.60781 -0.14699 0.60885 -0.14908 0.61029 -0.15 C 0.61185 -0.15139 0.61367 -0.15139 0.61537 -0.15232 C 0.62409 -0.15671 0.61302 -0.15278 0.62682 -0.15695 C 0.62943 -0.15833 0.63177 -0.16065 0.63451 -0.16134 C 0.63737 -0.16204 0.64037 -0.16273 0.64336 -0.16366 C 0.64505 -0.16412 0.64675 -0.16528 0.64844 -0.16597 C 0.66302 -0.17153 0.64753 -0.16482 0.6599 -0.17037 C 0.6612 -0.17199 0.66224 -0.17384 0.66367 -0.175 C 0.66563 -0.17639 0.67344 -0.1787 0.67513 -0.1794 C 0.67774 -0.18079 0.68021 -0.18241 0.68281 -0.18403 L 0.68659 -0.18634 C 0.68789 -0.18773 0.68932 -0.18889 0.69037 -0.19074 C 0.69219 -0.19398 0.69453 -0.20301 0.69544 -0.20648 C 0.69609 -0.21111 0.69688 -0.21783 0.69805 -0.22245 C 0.6987 -0.22546 0.69987 -0.22824 0.70052 -0.23148 C 0.70104 -0.23357 0.7013 -0.23588 0.70182 -0.2382 C 0.70378 -0.24722 0.7056 -0.25347 0.7069 -0.26296 C 0.70729 -0.26597 0.70768 -0.26921 0.7082 -0.27222 C 0.70899 -0.27662 0.71068 -0.28565 0.71068 -0.28565 C 0.7112 -0.29236 0.71146 -0.29931 0.71198 -0.30602 C 0.71237 -0.31065 0.71289 -0.31505 0.71328 -0.31968 C 0.71563 -0.35185 0.71328 -0.3287 0.71576 -0.35116 C 0.71537 -0.37384 0.7151 -0.3963 0.71458 -0.41898 C 0.71432 -0.42963 0.71328 -0.44005 0.71328 -0.4507 C 0.71328 -0.47408 0.7138 -0.49745 0.71458 -0.5206 C 0.71484 -0.52824 0.71706 -0.53866 0.71836 -0.5456 C 0.72018 -0.55533 0.71927 -0.55 0.72096 -0.56134 C 0.72044 -0.56505 0.72057 -0.56921 0.71966 -0.57269 C 0.71576 -0.58773 0.71537 -0.5831 0.71068 -0.59306 C 0.70625 -0.60255 0.71068 -0.59838 0.70443 -0.60208 C 0.69206 -0.61852 0.70768 -0.59908 0.69167 -0.61343 C 0.68997 -0.61482 0.68841 -0.6169 0.68659 -0.61783 C 0.68242 -0.61991 0.678 -0.61991 0.67383 -0.62245 C 0.67135 -0.62384 0.66888 -0.6257 0.66628 -0.62685 C 0.66458 -0.62755 0.66276 -0.62824 0.6612 -0.62917 C 0.65859 -0.63056 0.65352 -0.63357 0.65352 -0.63357 C 0.64128 -0.63287 0.62891 -0.63287 0.61667 -0.63148 C 0.61537 -0.63125 0.61406 -0.62986 0.61289 -0.62917 C 0.6099 -0.62755 0.60703 -0.62546 0.60391 -0.62454 C 0.59844 -0.62315 0.59297 -0.62315 0.58737 -0.62245 C 0.56875 -0.6169 0.57721 -0.61898 0.56198 -0.61551 L 0.51745 -0.61783 C 0.51003 -0.61852 0.50313 -0.61921 0.49583 -0.62245 C 0.49453 -0.62292 0.49336 -0.62384 0.49206 -0.62454 L 0.44635 -0.62014 C 0.44479 -0.61968 0.44388 -0.61667 0.44245 -0.61551 C 0.4401 -0.61366 0.43737 -0.6125 0.4349 -0.61111 C 0.43359 -0.61042 0.43229 -0.60949 0.43099 -0.6088 C 0.4276 -0.60741 0.42422 -0.60625 0.42083 -0.6044 C 0.41537 -0.60116 0.41836 -0.60255 0.41198 -0.59977 C 0.40052 -0.60046 0.38906 -0.6007 0.3776 -0.60208 C 0.3763 -0.60232 0.37513 -0.6037 0.37383 -0.6044 C 0.37214 -0.60509 0.37044 -0.60579 0.36875 -0.60648 C 0.36354 -0.61134 0.36237 -0.61273 0.35599 -0.61551 C 0.3543 -0.61644 0.35274 -0.61736 0.35091 -0.61783 C 0.34635 -0.61898 0.34167 -0.61945 0.33698 -0.62014 C 0.33568 -0.62083 0.33451 -0.62176 0.3332 -0.62245 C 0.32982 -0.62408 0.32305 -0.62685 0.32305 -0.62685 C 0.32175 -0.62847 0.3207 -0.63102 0.31914 -0.63148 C 0.31445 -0.63241 0.31107 -0.62963 0.30768 -0.62454 C 0.30638 -0.62269 0.30547 -0.61968 0.30391 -0.61783 C 0.30287 -0.61644 0.30143 -0.61644 0.30013 -0.61551 C 0.29336 -0.59745 0.30221 -0.61945 0.29375 -0.6044 C 0.29271 -0.60232 0.29219 -0.59954 0.29128 -0.59745 C 0.28307 -0.58009 0.29115 -0.6007 0.2849 -0.58403 C 0.28438 -0.58171 0.28438 -0.57894 0.28359 -0.57708 C 0.28138 -0.57222 0.27448 -0.56945 0.27214 -0.56806 C 0.27083 -0.56736 0.26966 -0.56597 0.26836 -0.56597 C 0.19544 -0.5632 0.22682 -0.56505 0.17422 -0.56134 C 0.17305 -0.56065 0.17175 -0.55972 0.17044 -0.55903 C 0.16758 -0.55787 0.16315 -0.55718 0.16029 -0.55463 C 0.15885 -0.55347 0.15768 -0.55162 0.15651 -0.55 C 0.15521 -0.55093 0.15365 -0.5507 0.1526 -0.55232 C 0.15208 -0.55347 0.15013 -0.56806 0.15013 -0.56806 C 0.14974 -0.57037 0.14922 -0.57269 0.14883 -0.575 L 0.14635 -0.59306 L 0.14753 -0.60208 L 0.14753 -0.6044 L 0.14753 -0.6088 L 0.14883 -0.60208 L 0.14883 -0.60208 " pathEditMode="relative" ptsTypes="AAAAAAAAAAAAAAAAAAAAAAAAAAAAAAAAAAAAAAAAAAAAAAAAAAAAAAAAAAAAAAAAAAAAAAAAAAAAAAAAAAAAAAAAAAAAAAAAAAAAAAAAAAAAAAAAAAAAAAAAAAAAAAAAA">
                                      <p:cBhvr>
                                        <p:cTn id="18" dur="3000" fill="hold"/>
                                        <p:tgtEl>
                                          <p:spTgt spid="26"/>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iterate type="wd">
                                    <p:tmPct val="10000"/>
                                  </p:iterate>
                                  <p:childTnLst>
                                    <p:set>
                                      <p:cBhvr>
                                        <p:cTn id="22" dur="1" fill="hold">
                                          <p:stCondLst>
                                            <p:cond delay="0"/>
                                          </p:stCondLst>
                                        </p:cTn>
                                        <p:tgtEl>
                                          <p:spTgt spid="32"/>
                                        </p:tgtEl>
                                        <p:attrNameLst>
                                          <p:attrName>style.visibility</p:attrName>
                                        </p:attrNameLst>
                                      </p:cBhvr>
                                      <p:to>
                                        <p:strVal val="visible"/>
                                      </p:to>
                                    </p:set>
                                    <p:animEffect transition="in" filter="fade">
                                      <p:cBhvr>
                                        <p:cTn id="23" dur="2000"/>
                                        <p:tgtEl>
                                          <p:spTgt spid="32"/>
                                        </p:tgtEl>
                                      </p:cBhvr>
                                    </p:animEffect>
                                    <p:anim calcmode="lin" valueType="num">
                                      <p:cBhvr>
                                        <p:cTn id="24" dur="2000" fill="hold"/>
                                        <p:tgtEl>
                                          <p:spTgt spid="32"/>
                                        </p:tgtEl>
                                        <p:attrNameLst>
                                          <p:attrName>ppt_w</p:attrName>
                                        </p:attrNameLst>
                                      </p:cBhvr>
                                      <p:tavLst>
                                        <p:tav tm="0" fmla="#ppt_w*sin(2.5*pi*$)">
                                          <p:val>
                                            <p:fltVal val="0"/>
                                          </p:val>
                                        </p:tav>
                                        <p:tav tm="100000">
                                          <p:val>
                                            <p:fltVal val="1"/>
                                          </p:val>
                                        </p:tav>
                                      </p:tavLst>
                                    </p:anim>
                                    <p:anim calcmode="lin" valueType="num">
                                      <p:cBhvr>
                                        <p:cTn id="25" dur="2000" fill="hold"/>
                                        <p:tgtEl>
                                          <p:spTgt spid="32"/>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fade">
                                      <p:cBhvr>
                                        <p:cTn id="30" dur="1000"/>
                                        <p:tgtEl>
                                          <p:spTgt spid="2">
                                            <p:txEl>
                                              <p:pRg st="0" end="0"/>
                                            </p:txEl>
                                          </p:spTgt>
                                        </p:tgtEl>
                                      </p:cBhvr>
                                    </p:animEffect>
                                    <p:anim calcmode="lin" valueType="num">
                                      <p:cBhvr>
                                        <p:cTn id="31" dur="1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32" dur="1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6" grpId="0"/>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BBED09-D416-40AB-AE05-8BE9BD9CA344}"/>
              </a:ext>
            </a:extLst>
          </p:cNvPr>
          <p:cNvSpPr txBox="1"/>
          <p:nvPr/>
        </p:nvSpPr>
        <p:spPr>
          <a:xfrm>
            <a:off x="7223760" y="281821"/>
            <a:ext cx="4968240" cy="677108"/>
          </a:xfrm>
          <a:prstGeom prst="rect">
            <a:avLst/>
          </a:prstGeom>
          <a:noFill/>
        </p:spPr>
        <p:txBody>
          <a:bodyPr wrap="square">
            <a:spAutoFit/>
          </a:bodyPr>
          <a:lstStyle/>
          <a:p>
            <a:r>
              <a:rPr lang="en-US" dirty="0"/>
              <a:t>15. What is the sum of the coefficients for</a:t>
            </a:r>
          </a:p>
          <a:p>
            <a:r>
              <a:rPr lang="en-US" sz="2000" b="1" dirty="0">
                <a:solidFill>
                  <a:schemeClr val="accent4">
                    <a:lumMod val="75000"/>
                  </a:schemeClr>
                </a:solidFill>
              </a:rPr>
              <a:t>___Al(s) + __ HCl(</a:t>
            </a:r>
            <a:r>
              <a:rPr lang="en-US" sz="2000" b="1" dirty="0" err="1">
                <a:solidFill>
                  <a:schemeClr val="accent4">
                    <a:lumMod val="75000"/>
                  </a:schemeClr>
                </a:solidFill>
              </a:rPr>
              <a:t>aq</a:t>
            </a:r>
            <a:r>
              <a:rPr lang="en-US" sz="2000" b="1" dirty="0">
                <a:solidFill>
                  <a:schemeClr val="accent4">
                    <a:lumMod val="75000"/>
                  </a:schemeClr>
                </a:solidFill>
              </a:rPr>
              <a:t>) = __AlCl</a:t>
            </a:r>
            <a:r>
              <a:rPr lang="en-US" sz="2000" b="1" baseline="-25000" dirty="0">
                <a:solidFill>
                  <a:schemeClr val="accent4">
                    <a:lumMod val="75000"/>
                  </a:schemeClr>
                </a:solidFill>
              </a:rPr>
              <a:t>3</a:t>
            </a:r>
            <a:r>
              <a:rPr lang="en-US" sz="2000" b="1" dirty="0">
                <a:solidFill>
                  <a:schemeClr val="accent4">
                    <a:lumMod val="75000"/>
                  </a:schemeClr>
                </a:solidFill>
              </a:rPr>
              <a:t>(</a:t>
            </a:r>
            <a:r>
              <a:rPr lang="en-US" sz="2000" b="1" dirty="0" err="1">
                <a:solidFill>
                  <a:schemeClr val="accent4">
                    <a:lumMod val="75000"/>
                  </a:schemeClr>
                </a:solidFill>
              </a:rPr>
              <a:t>aq</a:t>
            </a:r>
            <a:r>
              <a:rPr lang="en-US" sz="2000" b="1" dirty="0">
                <a:solidFill>
                  <a:schemeClr val="accent4">
                    <a:lumMod val="75000"/>
                  </a:schemeClr>
                </a:solidFill>
              </a:rPr>
              <a:t>) + __H</a:t>
            </a:r>
            <a:r>
              <a:rPr lang="en-US" sz="2000" b="1" baseline="-25000" dirty="0">
                <a:solidFill>
                  <a:schemeClr val="accent4">
                    <a:lumMod val="75000"/>
                  </a:schemeClr>
                </a:solidFill>
              </a:rPr>
              <a:t>2</a:t>
            </a:r>
            <a:r>
              <a:rPr lang="en-US" sz="2000" b="1" dirty="0">
                <a:solidFill>
                  <a:schemeClr val="accent4">
                    <a:lumMod val="75000"/>
                  </a:schemeClr>
                </a:solidFill>
              </a:rPr>
              <a:t>(g)</a:t>
            </a:r>
          </a:p>
        </p:txBody>
      </p:sp>
      <p:sp>
        <p:nvSpPr>
          <p:cNvPr id="5" name="TextBox 4">
            <a:extLst>
              <a:ext uri="{FF2B5EF4-FFF2-40B4-BE49-F238E27FC236}">
                <a16:creationId xmlns:a16="http://schemas.microsoft.com/office/drawing/2014/main" id="{ACCBF926-F2B9-466F-88DA-27EF337DE198}"/>
              </a:ext>
            </a:extLst>
          </p:cNvPr>
          <p:cNvSpPr txBox="1"/>
          <p:nvPr/>
        </p:nvSpPr>
        <p:spPr>
          <a:xfrm>
            <a:off x="468630" y="620375"/>
            <a:ext cx="6242136" cy="461665"/>
          </a:xfrm>
          <a:prstGeom prst="rect">
            <a:avLst/>
          </a:prstGeom>
          <a:noFill/>
        </p:spPr>
        <p:txBody>
          <a:bodyPr wrap="square">
            <a:spAutoFit/>
          </a:bodyPr>
          <a:lstStyle/>
          <a:p>
            <a:r>
              <a:rPr lang="pt-BR" sz="2400" b="1" dirty="0"/>
              <a:t>___Al(s) + __ HCl(aq) = __AlCl</a:t>
            </a:r>
            <a:r>
              <a:rPr lang="pt-BR" sz="2400" b="1" baseline="-25000" dirty="0"/>
              <a:t>3</a:t>
            </a:r>
            <a:r>
              <a:rPr lang="pt-BR" sz="2400" b="1" dirty="0"/>
              <a:t>(aq) + ____H</a:t>
            </a:r>
            <a:r>
              <a:rPr lang="pt-BR" sz="2400" b="1" baseline="-25000" dirty="0"/>
              <a:t>2</a:t>
            </a:r>
            <a:r>
              <a:rPr lang="pt-BR" sz="2400" b="1" dirty="0"/>
              <a:t>(g)</a:t>
            </a:r>
          </a:p>
        </p:txBody>
      </p:sp>
      <p:sp>
        <p:nvSpPr>
          <p:cNvPr id="7" name="TextBox 6">
            <a:extLst>
              <a:ext uri="{FF2B5EF4-FFF2-40B4-BE49-F238E27FC236}">
                <a16:creationId xmlns:a16="http://schemas.microsoft.com/office/drawing/2014/main" id="{FA69B128-72DC-4F7D-AC6F-4DA1158A6007}"/>
              </a:ext>
            </a:extLst>
          </p:cNvPr>
          <p:cNvSpPr txBox="1"/>
          <p:nvPr/>
        </p:nvSpPr>
        <p:spPr>
          <a:xfrm>
            <a:off x="312420" y="1240304"/>
            <a:ext cx="6911340" cy="1200329"/>
          </a:xfrm>
          <a:prstGeom prst="rect">
            <a:avLst/>
          </a:prstGeom>
          <a:noFill/>
        </p:spPr>
        <p:txBody>
          <a:bodyPr wrap="square">
            <a:spAutoFit/>
          </a:bodyPr>
          <a:lstStyle/>
          <a:p>
            <a:r>
              <a:rPr lang="en-US" dirty="0"/>
              <a:t>1.  Start with the most complex compound [AlCl</a:t>
            </a:r>
            <a:r>
              <a:rPr lang="en-US" baseline="-25000" dirty="0"/>
              <a:t>3</a:t>
            </a:r>
            <a:r>
              <a:rPr lang="en-US" dirty="0"/>
              <a:t>], insert a      and save the simplest [H</a:t>
            </a:r>
            <a:r>
              <a:rPr lang="en-US" baseline="-25000" dirty="0"/>
              <a:t>2</a:t>
            </a:r>
            <a:r>
              <a:rPr lang="en-US" dirty="0"/>
              <a:t>] for last.  Changing any coefficient other than the one for hydrogen changes two elements.  Enter a         as the coefficient for HCl.  This also results in a coefficient of        as the coefficient of Al.</a:t>
            </a:r>
          </a:p>
        </p:txBody>
      </p:sp>
      <p:sp>
        <p:nvSpPr>
          <p:cNvPr id="9" name="TextBox 8">
            <a:extLst>
              <a:ext uri="{FF2B5EF4-FFF2-40B4-BE49-F238E27FC236}">
                <a16:creationId xmlns:a16="http://schemas.microsoft.com/office/drawing/2014/main" id="{D5B06DAF-AACD-4FB8-B246-FD07485A8E30}"/>
              </a:ext>
            </a:extLst>
          </p:cNvPr>
          <p:cNvSpPr txBox="1"/>
          <p:nvPr/>
        </p:nvSpPr>
        <p:spPr>
          <a:xfrm>
            <a:off x="231010" y="2682148"/>
            <a:ext cx="6992750" cy="3170099"/>
          </a:xfrm>
          <a:prstGeom prst="rect">
            <a:avLst/>
          </a:prstGeom>
          <a:noFill/>
        </p:spPr>
        <p:txBody>
          <a:bodyPr wrap="square">
            <a:spAutoFit/>
          </a:bodyPr>
          <a:lstStyle/>
          <a:p>
            <a:r>
              <a:rPr lang="en-US" dirty="0"/>
              <a:t>2.   There are now 3 hydrogens on the left.  Balance the hydrogens</a:t>
            </a:r>
          </a:p>
          <a:p>
            <a:r>
              <a:rPr lang="en-US" dirty="0"/>
              <a:t> by adding a             In front of H</a:t>
            </a:r>
            <a:r>
              <a:rPr lang="en-US" baseline="-25000" dirty="0"/>
              <a:t>2</a:t>
            </a:r>
            <a:r>
              <a:rPr lang="en-US" dirty="0"/>
              <a:t>.  While it is perfectly ok to have fractional coefficients (we can consider the reaction to represent mole-like amounts rather than atoms or molecules), it is more common to multiply all coefficients by the denominator (2) to remove the fraction.  </a:t>
            </a:r>
          </a:p>
          <a:p>
            <a:pPr marL="342900" indent="-342900">
              <a:buAutoNum type="arabicPeriod" startAt="2"/>
            </a:pPr>
            <a:endParaRPr lang="en-US" dirty="0"/>
          </a:p>
          <a:p>
            <a:pPr lvl="0"/>
            <a:r>
              <a:rPr lang="en-US" sz="2000" b="1" dirty="0">
                <a:solidFill>
                  <a:srgbClr val="FF0000"/>
                </a:solidFill>
              </a:rPr>
              <a:t>   </a:t>
            </a:r>
            <a:endParaRPr lang="en-US" dirty="0"/>
          </a:p>
          <a:p>
            <a:r>
              <a:rPr lang="en-US" dirty="0"/>
              <a:t>For the purposes of this exercise, the fractions need to be removed before the coefficients are added.  Alternatively, as soon as it was realized that hydrogen would end up with a non-whole number, a new start could have been initiated with doubled coefficients.</a:t>
            </a:r>
          </a:p>
        </p:txBody>
      </p:sp>
      <p:sp>
        <p:nvSpPr>
          <p:cNvPr id="13" name="TextBox 12">
            <a:extLst>
              <a:ext uri="{FF2B5EF4-FFF2-40B4-BE49-F238E27FC236}">
                <a16:creationId xmlns:a16="http://schemas.microsoft.com/office/drawing/2014/main" id="{5F4F4BFA-A99C-42AE-BEC1-00A542025591}"/>
              </a:ext>
            </a:extLst>
          </p:cNvPr>
          <p:cNvSpPr txBox="1"/>
          <p:nvPr/>
        </p:nvSpPr>
        <p:spPr>
          <a:xfrm>
            <a:off x="167641" y="5852247"/>
            <a:ext cx="6096000" cy="646331"/>
          </a:xfrm>
          <a:prstGeom prst="rect">
            <a:avLst/>
          </a:prstGeom>
          <a:noFill/>
        </p:spPr>
        <p:txBody>
          <a:bodyPr wrap="square">
            <a:spAutoFit/>
          </a:bodyPr>
          <a:lstStyle/>
          <a:p>
            <a:r>
              <a:rPr lang="en-US" dirty="0"/>
              <a:t>3.  Check your results to make sure all elements are balanced.</a:t>
            </a:r>
          </a:p>
          <a:p>
            <a:r>
              <a:rPr lang="en-US" dirty="0"/>
              <a:t>To answer the question the sum of the coefficients is: </a:t>
            </a:r>
          </a:p>
        </p:txBody>
      </p:sp>
      <p:sp>
        <p:nvSpPr>
          <p:cNvPr id="14" name="TextBox 13">
            <a:extLst>
              <a:ext uri="{FF2B5EF4-FFF2-40B4-BE49-F238E27FC236}">
                <a16:creationId xmlns:a16="http://schemas.microsoft.com/office/drawing/2014/main" id="{C468ACC0-5AB9-4C13-83CB-0FB302BB9377}"/>
              </a:ext>
            </a:extLst>
          </p:cNvPr>
          <p:cNvSpPr txBox="1"/>
          <p:nvPr/>
        </p:nvSpPr>
        <p:spPr>
          <a:xfrm>
            <a:off x="5447138" y="6114514"/>
            <a:ext cx="2284600" cy="461665"/>
          </a:xfrm>
          <a:prstGeom prst="rect">
            <a:avLst/>
          </a:prstGeom>
          <a:noFill/>
        </p:spPr>
        <p:txBody>
          <a:bodyPr wrap="none" rtlCol="0">
            <a:spAutoFit/>
          </a:bodyPr>
          <a:lstStyle/>
          <a:p>
            <a:r>
              <a:rPr lang="en-US" sz="2400" b="1" dirty="0">
                <a:solidFill>
                  <a:srgbClr val="FF0000"/>
                </a:solidFill>
              </a:rPr>
              <a:t>2 + 6 + 2 + 3 = 13</a:t>
            </a:r>
          </a:p>
        </p:txBody>
      </p:sp>
      <p:pic>
        <p:nvPicPr>
          <p:cNvPr id="15" name="Picture 14">
            <a:extLst>
              <a:ext uri="{FF2B5EF4-FFF2-40B4-BE49-F238E27FC236}">
                <a16:creationId xmlns:a16="http://schemas.microsoft.com/office/drawing/2014/main" id="{72F3453A-0FFE-4E93-AC01-7322AC482026}"/>
              </a:ext>
            </a:extLst>
          </p:cNvPr>
          <p:cNvPicPr>
            <a:picLocks noChangeAspect="1"/>
          </p:cNvPicPr>
          <p:nvPr/>
        </p:nvPicPr>
        <p:blipFill rotWithShape="1">
          <a:blip r:embed="rId2"/>
          <a:srcRect l="22865" t="3324" r="17537" b="59406"/>
          <a:stretch/>
        </p:blipFill>
        <p:spPr>
          <a:xfrm>
            <a:off x="9151620" y="2315922"/>
            <a:ext cx="2727960" cy="2556004"/>
          </a:xfrm>
          <a:prstGeom prst="rect">
            <a:avLst/>
          </a:prstGeom>
        </p:spPr>
      </p:pic>
      <p:sp>
        <p:nvSpPr>
          <p:cNvPr id="4" name="TextBox 3">
            <a:extLst>
              <a:ext uri="{FF2B5EF4-FFF2-40B4-BE49-F238E27FC236}">
                <a16:creationId xmlns:a16="http://schemas.microsoft.com/office/drawing/2014/main" id="{0F8160B2-A465-421A-A9CB-E619219D4190}"/>
              </a:ext>
            </a:extLst>
          </p:cNvPr>
          <p:cNvSpPr txBox="1"/>
          <p:nvPr/>
        </p:nvSpPr>
        <p:spPr>
          <a:xfrm>
            <a:off x="4683908" y="1763699"/>
            <a:ext cx="340158" cy="461665"/>
          </a:xfrm>
          <a:prstGeom prst="rect">
            <a:avLst/>
          </a:prstGeom>
          <a:noFill/>
        </p:spPr>
        <p:txBody>
          <a:bodyPr wrap="none" rtlCol="0">
            <a:spAutoFit/>
          </a:bodyPr>
          <a:lstStyle/>
          <a:p>
            <a:r>
              <a:rPr lang="en-US" sz="2400" b="1" dirty="0">
                <a:solidFill>
                  <a:srgbClr val="FF0000"/>
                </a:solidFill>
              </a:rPr>
              <a:t>3</a:t>
            </a:r>
          </a:p>
        </p:txBody>
      </p:sp>
      <p:sp>
        <p:nvSpPr>
          <p:cNvPr id="8" name="TextBox 7">
            <a:extLst>
              <a:ext uri="{FF2B5EF4-FFF2-40B4-BE49-F238E27FC236}">
                <a16:creationId xmlns:a16="http://schemas.microsoft.com/office/drawing/2014/main" id="{4325A569-AF0C-4461-B934-FC9913FBE6CF}"/>
              </a:ext>
            </a:extLst>
          </p:cNvPr>
          <p:cNvSpPr txBox="1"/>
          <p:nvPr/>
        </p:nvSpPr>
        <p:spPr>
          <a:xfrm>
            <a:off x="4045779" y="2010094"/>
            <a:ext cx="340158" cy="461665"/>
          </a:xfrm>
          <a:prstGeom prst="rect">
            <a:avLst/>
          </a:prstGeom>
          <a:noFill/>
        </p:spPr>
        <p:txBody>
          <a:bodyPr wrap="none" rtlCol="0">
            <a:spAutoFit/>
          </a:bodyPr>
          <a:lstStyle/>
          <a:p>
            <a:r>
              <a:rPr lang="en-US" sz="2400" b="1" dirty="0">
                <a:solidFill>
                  <a:srgbClr val="FF0000"/>
                </a:solidFill>
              </a:rPr>
              <a:t>1</a:t>
            </a:r>
          </a:p>
        </p:txBody>
      </p:sp>
      <p:sp>
        <p:nvSpPr>
          <p:cNvPr id="12" name="TextBox 11">
            <a:extLst>
              <a:ext uri="{FF2B5EF4-FFF2-40B4-BE49-F238E27FC236}">
                <a16:creationId xmlns:a16="http://schemas.microsoft.com/office/drawing/2014/main" id="{AE8C95F9-5D4B-47DA-85EB-54792FAA0426}"/>
              </a:ext>
            </a:extLst>
          </p:cNvPr>
          <p:cNvSpPr txBox="1"/>
          <p:nvPr/>
        </p:nvSpPr>
        <p:spPr>
          <a:xfrm>
            <a:off x="1557579" y="2983617"/>
            <a:ext cx="554960" cy="400110"/>
          </a:xfrm>
          <a:prstGeom prst="rect">
            <a:avLst/>
          </a:prstGeom>
          <a:noFill/>
        </p:spPr>
        <p:txBody>
          <a:bodyPr wrap="none" rtlCol="0">
            <a:spAutoFit/>
          </a:bodyPr>
          <a:lstStyle/>
          <a:p>
            <a:r>
              <a:rPr lang="en-US" sz="2000" b="1" dirty="0">
                <a:solidFill>
                  <a:srgbClr val="FF0000"/>
                </a:solidFill>
              </a:rPr>
              <a:t>3/2</a:t>
            </a:r>
          </a:p>
        </p:txBody>
      </p:sp>
      <p:sp>
        <p:nvSpPr>
          <p:cNvPr id="17" name="TextBox 16">
            <a:extLst>
              <a:ext uri="{FF2B5EF4-FFF2-40B4-BE49-F238E27FC236}">
                <a16:creationId xmlns:a16="http://schemas.microsoft.com/office/drawing/2014/main" id="{19E07C97-DE4B-462D-9C12-30CE4B97B41E}"/>
              </a:ext>
            </a:extLst>
          </p:cNvPr>
          <p:cNvSpPr txBox="1"/>
          <p:nvPr/>
        </p:nvSpPr>
        <p:spPr>
          <a:xfrm>
            <a:off x="5755842" y="1178049"/>
            <a:ext cx="340158" cy="461665"/>
          </a:xfrm>
          <a:prstGeom prst="rect">
            <a:avLst/>
          </a:prstGeom>
          <a:noFill/>
        </p:spPr>
        <p:txBody>
          <a:bodyPr wrap="none" rtlCol="0">
            <a:spAutoFit/>
          </a:bodyPr>
          <a:lstStyle/>
          <a:p>
            <a:r>
              <a:rPr lang="en-US" sz="2400" b="1" dirty="0">
                <a:solidFill>
                  <a:srgbClr val="FF0000"/>
                </a:solidFill>
              </a:rPr>
              <a:t>1</a:t>
            </a:r>
          </a:p>
        </p:txBody>
      </p:sp>
      <p:sp>
        <p:nvSpPr>
          <p:cNvPr id="19" name="TextBox 18">
            <a:extLst>
              <a:ext uri="{FF2B5EF4-FFF2-40B4-BE49-F238E27FC236}">
                <a16:creationId xmlns:a16="http://schemas.microsoft.com/office/drawing/2014/main" id="{8E18D7BA-ED33-4EEB-A8D1-D09034EF0584}"/>
              </a:ext>
            </a:extLst>
          </p:cNvPr>
          <p:cNvSpPr txBox="1"/>
          <p:nvPr/>
        </p:nvSpPr>
        <p:spPr>
          <a:xfrm>
            <a:off x="165059" y="4192367"/>
            <a:ext cx="60985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2 Al(s) + 6 HCl(</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aq</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  2 AlCl</a:t>
            </a:r>
            <a:r>
              <a:rPr kumimoji="0" lang="en-US" sz="2400" b="1" i="0" u="none" strike="noStrike" kern="1200" cap="none" spc="0" normalizeH="0" baseline="-25000" noProof="0" dirty="0">
                <a:ln>
                  <a:noFill/>
                </a:ln>
                <a:solidFill>
                  <a:srgbClr val="FF0000"/>
                </a:solidFill>
                <a:effectLst/>
                <a:uLnTx/>
                <a:uFillTx/>
                <a:latin typeface="Calibri" panose="020F0502020204030204"/>
                <a:ea typeface="+mn-ea"/>
                <a:cs typeface="+mn-cs"/>
              </a:rPr>
              <a:t>3</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aq</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+ 3 H</a:t>
            </a:r>
            <a:r>
              <a:rPr kumimoji="0" lang="en-US" sz="2400" b="1" i="0" u="none" strike="noStrike" kern="1200" cap="none" spc="0" normalizeH="0" baseline="-25000" noProof="0" dirty="0">
                <a:ln>
                  <a:noFill/>
                </a:ln>
                <a:solidFill>
                  <a:srgbClr val="FF0000"/>
                </a:solidFill>
                <a:effectLst/>
                <a:uLnTx/>
                <a:uFillTx/>
                <a:latin typeface="Calibri" panose="020F0502020204030204"/>
                <a:ea typeface="+mn-ea"/>
                <a:cs typeface="+mn-cs"/>
              </a:rPr>
              <a:t>2</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(g)</a:t>
            </a:r>
          </a:p>
        </p:txBody>
      </p:sp>
      <p:sp>
        <p:nvSpPr>
          <p:cNvPr id="20" name="TextBox 19">
            <a:extLst>
              <a:ext uri="{FF2B5EF4-FFF2-40B4-BE49-F238E27FC236}">
                <a16:creationId xmlns:a16="http://schemas.microsoft.com/office/drawing/2014/main" id="{D29554B7-3D10-428B-8472-A478298C3715}"/>
              </a:ext>
            </a:extLst>
          </p:cNvPr>
          <p:cNvSpPr txBox="1"/>
          <p:nvPr/>
        </p:nvSpPr>
        <p:spPr>
          <a:xfrm>
            <a:off x="7484590" y="4967717"/>
            <a:ext cx="4539769" cy="1015663"/>
          </a:xfrm>
          <a:prstGeom prst="rect">
            <a:avLst/>
          </a:prstGeom>
          <a:noFill/>
        </p:spPr>
        <p:txBody>
          <a:bodyPr wrap="none" rtlCol="0">
            <a:spAutoFit/>
          </a:bodyPr>
          <a:lstStyle/>
          <a:p>
            <a:pPr marL="342900" indent="-342900">
              <a:buAutoNum type="arabicPeriod" startAt="16"/>
            </a:pPr>
            <a:r>
              <a:rPr lang="en-US" sz="2000" b="1" dirty="0"/>
              <a:t> </a:t>
            </a:r>
            <a:r>
              <a:rPr lang="en-US" sz="2000" b="1" dirty="0">
                <a:solidFill>
                  <a:srgbClr val="FF0000"/>
                </a:solidFill>
              </a:rPr>
              <a:t>The aluminum replaces the hydrogen</a:t>
            </a:r>
          </a:p>
          <a:p>
            <a:r>
              <a:rPr lang="en-US" sz="2000" b="1" dirty="0">
                <a:solidFill>
                  <a:srgbClr val="FF0000"/>
                </a:solidFill>
              </a:rPr>
              <a:t> in HCl resulting in a </a:t>
            </a:r>
            <a:r>
              <a:rPr lang="en-US" sz="2000" b="1" dirty="0">
                <a:solidFill>
                  <a:schemeClr val="accent6">
                    <a:lumMod val="50000"/>
                  </a:schemeClr>
                </a:solidFill>
              </a:rPr>
              <a:t>single replacement</a:t>
            </a:r>
            <a:r>
              <a:rPr lang="en-US" sz="2000" b="1" dirty="0">
                <a:solidFill>
                  <a:srgbClr val="FF0000"/>
                </a:solidFill>
              </a:rPr>
              <a:t>.</a:t>
            </a:r>
          </a:p>
          <a:p>
            <a:r>
              <a:rPr lang="en-US" sz="2000" b="1" dirty="0">
                <a:solidFill>
                  <a:srgbClr val="FF0000"/>
                </a:solidFill>
              </a:rPr>
              <a:t>It is also a redox reaction.</a:t>
            </a:r>
          </a:p>
        </p:txBody>
      </p:sp>
      <p:sp>
        <p:nvSpPr>
          <p:cNvPr id="18" name="TextBox 17">
            <a:extLst>
              <a:ext uri="{FF2B5EF4-FFF2-40B4-BE49-F238E27FC236}">
                <a16:creationId xmlns:a16="http://schemas.microsoft.com/office/drawing/2014/main" id="{EA467E07-3A3E-4E9C-B15D-E5F92B176DC2}"/>
              </a:ext>
            </a:extLst>
          </p:cNvPr>
          <p:cNvSpPr txBox="1"/>
          <p:nvPr/>
        </p:nvSpPr>
        <p:spPr>
          <a:xfrm>
            <a:off x="1557579" y="97155"/>
            <a:ext cx="6098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http://exercises.murov.info/ex7-1.htm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problems </a:t>
            </a:r>
            <a:r>
              <a:rPr lang="en-US" dirty="0">
                <a:solidFill>
                  <a:prstClr val="black"/>
                </a:solidFill>
                <a:latin typeface="Calibri" panose="020F0502020204030204"/>
              </a:rPr>
              <a:t>15, 16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77B0E60-C185-4A2A-88EC-FF11A3637694}"/>
              </a:ext>
            </a:extLst>
          </p:cNvPr>
          <p:cNvSpPr txBox="1"/>
          <p:nvPr/>
        </p:nvSpPr>
        <p:spPr>
          <a:xfrm>
            <a:off x="7484590" y="1240304"/>
            <a:ext cx="4707410" cy="923330"/>
          </a:xfrm>
          <a:prstGeom prst="rect">
            <a:avLst/>
          </a:prstGeom>
          <a:noFill/>
        </p:spPr>
        <p:txBody>
          <a:bodyPr wrap="square" rtlCol="0">
            <a:spAutoFit/>
          </a:bodyPr>
          <a:lstStyle/>
          <a:p>
            <a:r>
              <a:rPr lang="en-US" dirty="0"/>
              <a:t>Please note that the number 1 is usually not actually written in but it must be remembered when balancing.</a:t>
            </a:r>
          </a:p>
        </p:txBody>
      </p:sp>
    </p:spTree>
    <p:extLst>
      <p:ext uri="{BB962C8B-B14F-4D97-AF65-F5344CB8AC3E}">
        <p14:creationId xmlns:p14="http://schemas.microsoft.com/office/powerpoint/2010/main" val="192734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3 -0.03819 L -0.003 -0.03819 C -0.00651 -0.0412 -0.00951 -0.04652 -0.01328 -0.04722 C -0.02162 -0.04884 -0.03021 -0.04606 -0.03867 -0.0449 C -0.04662 -0.04398 -0.05039 -0.04259 -0.05768 -0.04051 C -0.06029 -0.03888 -0.06276 -0.03657 -0.06537 -0.03588 C -0.07058 -0.03426 -0.07331 -0.03379 -0.07813 -0.03148 C -0.0806 -0.03009 -0.08308 -0.02801 -0.08568 -0.02685 C -0.09336 -0.02338 -0.08906 -0.025 -0.09844 -0.02222 C -0.10612 -0.02314 -0.11367 -0.02338 -0.12136 -0.02453 C -0.12526 -0.02523 -0.12552 -0.02824 -0.12891 -0.03148 C -0.13021 -0.0324 -0.13151 -0.03263 -0.13281 -0.03356 C -0.14492 -0.04444 -0.12448 -0.03101 -0.14427 -0.04259 L -0.14805 -0.0449 C -0.16237 -0.0618 -0.14831 -0.04722 -0.18867 -0.04722 C -0.19128 -0.04722 -0.19375 -0.04861 -0.19636 -0.04953 C -0.19675 -0.05254 -0.19714 -0.05555 -0.19766 -0.05856 C -0.19805 -0.06088 -0.19883 -0.06296 -0.19883 -0.06527 C -0.19883 -0.07592 -0.19805 -0.08634 -0.19766 -0.09676 C -0.18933 -0.09189 -0.19753 -0.09884 -0.19258 -0.08773 C -0.19154 -0.08564 -0.18998 -0.08472 -0.18867 -0.08333 C -0.18737 -0.09074 -0.1888 -0.09004 -0.1862 -0.09004 L -0.1862 -0.09004 " pathEditMode="relative" ptsTypes="AAAAAAAAAAAAAAAAAAAAAAA">
                                      <p:cBhvr>
                                        <p:cTn id="6" dur="2000" fill="hold"/>
                                        <p:tgtEl>
                                          <p:spTgt spid="1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104 0.00509 L 0.00104 0.00509 C -0.00209 0.05486 -0.00091 0.03218 -0.00287 0.07292 C -0.00612 0.0706 -0.01354 0.06505 -0.0168 0.06389 C -0.02448 0.06111 -0.0211 0.06296 -0.02696 0.05949 L -0.10196 0.06157 C -0.10899 0.06204 -0.10925 0.07014 -0.11719 0.07292 L -0.12357 0.07523 C -0.12565 0.07662 -0.12774 0.07847 -0.12995 0.07963 C -0.14466 0.08843 -0.1694 0.08009 -0.17826 0.07963 C -0.19896 0.06736 -0.17292 0.08195 -0.19349 0.07292 C -0.1961 0.07176 -0.19844 0.06898 -0.20104 0.06852 C -0.21888 0.06482 -0.20873 0.06667 -0.23164 0.06389 C -0.23451 0.06435 -0.24974 0.06482 -0.25573 0.06852 C -0.25756 0.06945 -0.25912 0.07153 -0.26081 0.07292 L -0.32058 0.0706 C -0.32227 0.0706 -0.32409 0.06968 -0.32565 0.06852 C -0.34284 0.05532 -0.31719 0.07107 -0.33321 0.06157 C -0.33933 0.0544 -0.33568 0.05787 -0.34466 0.05255 L -0.34857 0.05023 C -0.35039 0.04815 -0.35352 0.04352 -0.35612 0.04352 C -0.35834 0.04352 -0.36042 0.04514 -0.3625 0.04583 C -0.36979 0.0544 -0.36276 0.04699 -0.37006 0.05255 C -0.37188 0.05394 -0.37357 0.05556 -0.37526 0.05718 C -0.37657 0.05857 -0.37761 0.06065 -0.37904 0.06157 C -0.3806 0.06296 -0.38242 0.0632 -0.38412 0.06389 C -0.3849 0.05787 -0.38685 0.05208 -0.38659 0.04583 C -0.38607 0.03148 -0.38724 0.01806 -0.38412 0.00509 C -0.38334 0.00208 -0.38242 -0.00093 -0.38151 -0.00393 C -0.38112 -0.00764 -0.38099 -0.01157 -0.38034 -0.01528 C -0.37969 -0.01829 -0.37839 -0.02106 -0.37774 -0.0243 C -0.3767 -0.0287 -0.37604 -0.03333 -0.37526 -0.03773 L -0.37266 -0.05139 C -0.37175 -0.05741 -0.37162 -0.06389 -0.37006 -0.06944 C -0.36927 -0.07245 -0.36823 -0.07523 -0.36758 -0.07847 C -0.36693 -0.08125 -0.36706 -0.08472 -0.36628 -0.0875 C -0.36498 -0.09236 -0.3612 -0.10093 -0.3612 -0.10093 C -0.35938 -0.11458 -0.35886 -0.11389 -0.3612 -0.13264 C -0.36159 -0.13518 -0.36289 -0.13704 -0.36381 -0.13935 C -0.3642 -0.14167 -0.36433 -0.14421 -0.36498 -0.1463 C -0.36654 -0.15093 -0.36914 -0.15463 -0.37006 -0.15972 C -0.37058 -0.16204 -0.37071 -0.16435 -0.37136 -0.16643 C -0.37292 -0.1713 -0.37644 -0.18009 -0.37644 -0.18009 C -0.37852 -0.19514 -0.37943 -0.19722 -0.37644 -0.21852 C -0.37604 -0.22153 -0.37383 -0.22268 -0.37266 -0.22523 C -0.37162 -0.22731 -0.37097 -0.22986 -0.37006 -0.23194 C -0.36914 -0.2375 -0.36875 -0.2412 -0.36628 -0.2456 C -0.36524 -0.24745 -0.36381 -0.24884 -0.3625 -0.25 C -0.36081 -0.25185 -0.35912 -0.25324 -0.35742 -0.25463 C -0.35404 -0.25718 -0.34492 -0.26065 -0.34349 -0.26134 C -0.34167 -0.26204 -0.33998 -0.26273 -0.33828 -0.26366 C -0.33711 -0.26435 -0.33581 -0.26551 -0.33451 -0.26597 C -0.33164 -0.2669 -0.32865 -0.26736 -0.32565 -0.26805 C -0.31888 -0.26736 -0.31211 -0.26713 -0.30534 -0.26597 C -0.30352 -0.26551 -0.30196 -0.26458 -0.30026 -0.26366 C -0.29766 -0.26227 -0.29258 -0.25903 -0.29258 -0.25903 C -0.28412 -0.25995 -0.27565 -0.26018 -0.26719 -0.26134 C -0.2655 -0.26157 -0.26381 -0.26366 -0.26211 -0.26366 C -0.25365 -0.26366 -0.24519 -0.26204 -0.23672 -0.26134 C -0.23503 -0.25995 -0.23321 -0.25856 -0.23164 -0.25694 C -0.22865 -0.25393 -0.22604 -0.25046 -0.22396 -0.2456 C -0.22214 -0.2412 -0.22058 -0.23657 -0.21888 -0.23194 L -0.21628 -0.22523 C -0.2168 -0.2169 -0.21563 -0.20787 -0.21758 -0.20046 C -0.21888 -0.19537 -0.22526 -0.19143 -0.22526 -0.19143 C -0.2306 -0.17708 -0.22722 -0.17778 -0.23164 -0.17778 L -0.23164 -0.17778 " pathEditMode="relative" ptsTypes="AAAAAAAAAAAAAAAAAAAAAAAAAAAAAAAAAAAAAAAAAAAAAAAAAAAAAAAAAAAAAAAAAAA">
                                      <p:cBhvr>
                                        <p:cTn id="10" dur="2000" fill="hold"/>
                                        <p:tgtEl>
                                          <p:spTgt spid="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026 -0.01713 L -0.0026 -0.01713 C -0.00351 -0.01042 -0.00416 -0.00347 -0.0052 0.00324 C -0.00586 0.00787 -0.00586 0.01343 -0.00781 0.01667 C -0.00898 0.01898 -0.01041 0.02107 -0.01159 0.02361 C -0.0125 0.02569 -0.01302 0.02824 -0.01406 0.03032 C -0.01523 0.03218 -0.01679 0.0331 -0.01797 0.03472 C -0.01927 0.03681 -0.02018 0.04005 -0.02174 0.04167 C -0.0233 0.04306 -0.02513 0.04306 -0.02682 0.04375 C -0.02981 0.04537 -0.03268 0.04769 -0.03567 0.04838 C -0.04414 0.05 -0.05273 0.04977 -0.06119 0.05069 C -0.06627 0.05116 -0.07135 0.05208 -0.07643 0.05278 C -0.0806 0.05347 -0.08489 0.05486 -0.08906 0.05509 C -0.1082 0.05625 -0.12721 0.05671 -0.14635 0.05741 C -0.14922 0.0581 -0.15221 0.0588 -0.1552 0.05972 C -0.15729 0.06019 -0.15937 0.06181 -0.16159 0.06181 C -0.18437 0.06319 -0.20729 0.06343 -0.2302 0.06412 C -0.23958 0.06482 -0.24882 0.06505 -0.2582 0.06644 C -0.2608 0.06667 -0.2694 0.07245 -0.27083 0.07315 C -0.27734 0.07662 -0.27929 0.07616 -0.28737 0.07778 L -0.29505 0.08218 C -0.29635 0.08287 -0.29752 0.0838 -0.29882 0.08449 L -0.30898 0.08912 C -0.31119 0.08819 -0.31354 0.08866 -0.31536 0.08681 C -0.31666 0.08542 -0.31731 0.08241 -0.31797 0.07986 C -0.3207 0.06898 -0.32005 0.06759 -0.32174 0.05741 C -0.32252 0.05278 -0.32422 0.04375 -0.32422 0.04375 C -0.32825 -0.01944 -0.32395 0.05394 -0.32682 -0.09398 C -0.32695 -0.09931 -0.32773 -0.1044 -0.32812 -0.10972 C -0.32851 -0.11574 -0.3289 -0.12176 -0.32929 -0.12778 C -0.3289 -0.1338 -0.32864 -0.13981 -0.32812 -0.14583 C -0.32786 -0.14907 -0.32734 -0.15208 -0.32682 -0.15486 C -0.32604 -0.15949 -0.32474 -0.16389 -0.32422 -0.16852 C -0.32382 -0.17292 -0.3233 -0.17755 -0.32304 -0.18194 C -0.32252 -0.18889 -0.32226 -0.1956 -0.32174 -0.20231 C -0.32148 -0.20625 -0.32083 -0.20995 -0.32044 -0.21366 C -0.31992 -0.21898 -0.31979 -0.22431 -0.31914 -0.2294 C -0.31888 -0.23171 -0.31875 -0.23449 -0.31797 -0.23634 C -0.31575 -0.2412 -0.31367 -0.24768 -0.31028 -0.24977 C -0.30065 -0.25556 -0.30534 -0.25347 -0.29635 -0.25648 C -0.29244 -0.25579 -0.28854 -0.25648 -0.28489 -0.2544 C -0.28281 -0.25301 -0.27968 -0.24398 -0.27851 -0.24074 C -0.27812 -0.23773 -0.27721 -0.23495 -0.27721 -0.23171 C -0.27721 -0.225 -0.27799 -0.21829 -0.27851 -0.21134 C -0.27851 -0.21065 -0.27851 -0.21296 -0.27851 -0.21366 L -0.27851 -0.21366 " pathEditMode="relative" ptsTypes="AAAAAAAAAAAAAAAAAAAAAAAAAAAAAAAAAAAAAAAAAAAAAA">
                                      <p:cBhvr>
                                        <p:cTn id="14" dur="1000" fill="hold"/>
                                        <p:tgtEl>
                                          <p:spTgt spid="8"/>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056 -0.00995 L -0.0056 -0.00995 C -0.00521 -0.0169 -0.00521 -0.02361 -0.00443 -0.03032 C -0.00391 -0.03518 -0.00182 -0.04398 -0.00182 -0.04398 C -0.00182 -0.04491 -0.00013 -0.07662 0.00195 -0.07778 C 0.00794 -0.08171 0.01471 -0.07639 0.02109 -0.07569 C 0.02656 -0.07245 0.02787 -0.0713 0.03503 -0.06875 C 0.03711 -0.06806 0.03932 -0.06782 0.04141 -0.06667 C 0.0457 -0.06389 0.04948 -0.05833 0.05404 -0.05741 C 0.07057 -0.05417 0.06172 -0.05579 0.08073 -0.05301 L 0.1405 -0.05532 C 0.1431 -0.05532 0.14557 -0.05718 0.14818 -0.05741 C 0.15872 -0.05926 0.16927 -0.06042 0.17995 -0.06204 L 0.2181 -0.05972 C 0.26654 -0.05532 0.1582 -0.05856 0.25742 -0.05532 L 0.36302 -0.05301 L 0.46589 -0.05532 C 0.49622 -0.05625 0.48971 -0.05926 0.52435 -0.06435 L 0.53971 -0.06667 C 0.56615 -0.07708 0.53281 -0.06505 0.57774 -0.07338 C 0.60013 -0.07755 0.57591 -0.07893 0.59818 -0.08009 C 0.62318 -0.08148 0.64818 -0.08171 0.67318 -0.08241 C 0.67526 -0.0831 0.68802 -0.08681 0.68971 -0.08681 C 0.69427 -0.08681 0.69896 -0.08542 0.70365 -0.08472 C 0.70495 -0.0838 0.70612 -0.08287 0.70742 -0.08241 C 0.71094 -0.08079 0.71797 -0.07893 0.72149 -0.07778 C 0.73073 -0.0787 0.74024 -0.07755 0.74935 -0.08009 C 0.75091 -0.08056 0.74649 -0.08241 0.74557 -0.08472 C 0.74479 -0.08657 0.74479 -0.08912 0.74427 -0.09143 C 0.74518 -0.09583 0.74636 -0.10023 0.74688 -0.10486 C 0.74727 -0.1088 0.74753 -0.1125 0.74818 -0.1162 C 0.75065 -0.13148 0.75026 -0.12315 0.75326 -0.13657 C 0.75417 -0.14097 0.75482 -0.14583 0.75573 -0.15023 C 0.75664 -0.15393 0.75755 -0.15764 0.75833 -0.16134 C 0.75925 -0.16597 0.76016 -0.17037 0.76081 -0.175 C 0.7612 -0.17801 0.7625 -0.1875 0.76341 -0.19074 C 0.76406 -0.19329 0.76511 -0.19537 0.76589 -0.19768 C 0.76914 -0.21458 0.77018 -0.21713 0.76471 -0.24514 C 0.76393 -0.24884 0.76042 -0.24815 0.75833 -0.24954 C 0.74948 -0.25532 0.76016 -0.24699 0.74427 -0.25625 C 0.73802 -0.26018 0.73737 -0.26088 0.73164 -0.26319 C 0.72448 -0.26597 0.72526 -0.26528 0.71758 -0.26759 C 0.7155 -0.26829 0.71341 -0.26968 0.7112 -0.26991 C 0.69857 -0.27176 0.68581 -0.27292 0.67318 -0.27431 L 0.65664 -0.27662 C 0.65026 -0.27755 0.64388 -0.27801 0.6375 -0.27893 C 0.63412 -0.2794 0.63073 -0.28056 0.62734 -0.28125 C 0.61524 -0.2838 0.61497 -0.28356 0.60195 -0.28565 L 0.55872 -0.28356 C 0.55534 -0.2831 0.55195 -0.28241 0.54857 -0.28125 C 0.54596 -0.28009 0.54089 -0.27662 0.54089 -0.27662 C 0.53919 -0.26065 0.54037 -0.26898 0.53711 -0.25185 L 0.53711 -0.25185 C 0.53581 -0.24259 0.5362 -0.24213 0.53333 -0.2338 C 0.53177 -0.22917 0.52995 -0.22477 0.52826 -0.22014 L 0.52565 -0.21343 L 0.52318 -0.19977 C 0.52266 -0.19768 0.52214 -0.19537 0.52188 -0.19306 C 0.52149 -0.19005 0.52096 -0.18704 0.52057 -0.18403 C 0.52018 -0.18032 0.51992 -0.17639 0.51927 -0.17268 C 0.51771 -0.16181 0.51419 -0.15046 0.51419 -0.13889 C 0.51419 -0.13495 0.51406 -0.14722 0.5155 -0.15023 C 0.51823 -0.15532 0.52175 -0.16018 0.52565 -0.16134 C 0.54831 -0.16806 0.53073 -0.16366 0.57904 -0.16597 L 0.61341 -0.16134 C 0.62149 -0.16018 0.6375 -0.15694 0.6375 -0.15694 C 0.65052 -0.14931 0.63763 -0.15625 0.66927 -0.15231 C 0.67279 -0.15208 0.67604 -0.15093 0.67943 -0.15023 L 0.69727 -0.1456 C 0.70234 -0.1463 0.70755 -0.14583 0.7125 -0.14792 C 0.7138 -0.14838 0.70886 -0.14768 0.70872 -0.15023 C 0.70794 -0.16065 0.70925 -0.1713 0.71003 -0.18171 C 0.71016 -0.18426 0.71055 -0.18657 0.7112 -0.18866 C 0.71224 -0.1912 0.7138 -0.19306 0.71511 -0.19537 C 0.71589 -0.19977 0.71914 -0.20486 0.71758 -0.2088 C 0.7168 -0.21111 0.71641 -0.21412 0.71511 -0.21574 C 0.71276 -0.21829 0.71003 -0.21875 0.70742 -0.22014 C 0.70104 -0.22384 0.70313 -0.22315 0.69349 -0.22477 C 0.68711 -0.22569 0.68073 -0.22616 0.67435 -0.22685 C 0.67227 -0.22778 0.67018 -0.22824 0.6681 -0.22917 C 0.6668 -0.22986 0.66563 -0.23125 0.66419 -0.23148 C 0.65625 -0.23287 0.64818 -0.2331 0.64011 -0.2338 C 0.62448 -0.23935 0.63164 -0.23727 0.61849 -0.24051 C 0.61719 -0.2412 0.61602 -0.24236 0.61471 -0.24282 C 0.60508 -0.2463 0.59753 -0.24792 0.58802 -0.24954 C 0.58294 -0.25046 0.57774 -0.25093 0.57266 -0.25185 C 0.56927 -0.25231 0.56589 -0.25347 0.5625 -0.25417 C 0.55742 -0.25509 0.55234 -0.25556 0.54727 -0.25625 C 0.53919 -0.25556 0.53112 -0.25532 0.52318 -0.25417 C 0.52005 -0.2537 0.51484 -0.25069 0.51172 -0.24954 C 0.50964 -0.24884 0.50755 -0.24745 0.50534 -0.24722 C 0.48971 -0.24606 0.47396 -0.24583 0.45833 -0.24514 C 0.44805 -0.24676 0.44649 -0.24306 0.4405 -0.25185 C 0.43906 -0.25393 0.43802 -0.25625 0.43672 -0.25856 C 0.43633 -0.26088 0.4362 -0.26343 0.43542 -0.26528 C 0.43099 -0.27708 0.42995 -0.26759 0.42656 -0.28565 L 0.42266 -0.30602 L 0.42149 -0.31273 C 0.42188 -0.31736 0.42214 -0.32199 0.42266 -0.32639 C 0.42331 -0.33102 0.42461 -0.33542 0.42526 -0.34005 C 0.42682 -0.35139 0.42591 -0.34606 0.42774 -0.35579 C 0.42734 -0.36018 0.428 -0.36551 0.42656 -0.36921 C 0.42474 -0.37384 0.42109 -0.37454 0.41888 -0.37824 C 0.41758 -0.38056 0.41667 -0.38356 0.41511 -0.38518 C 0.41276 -0.3875 0.41003 -0.38843 0.40742 -0.38958 C 0.39414 -0.3956 0.40417 -0.39167 0.37695 -0.39421 C 0.36367 -0.40208 0.37292 -0.39745 0.34258 -0.39421 C 0.3388 -0.39375 0.33503 -0.39236 0.33125 -0.3919 C 0.32318 -0.39097 0.31511 -0.39028 0.30703 -0.38958 C 0.30404 -0.38889 0.30065 -0.39028 0.29818 -0.38727 C 0.29662 -0.38565 0.29727 -0.38148 0.29688 -0.37824 C 0.29636 -0.37384 0.29596 -0.36921 0.29557 -0.36481 C 0.29596 -0.3588 0.29622 -0.35278 0.29688 -0.34676 C 0.29714 -0.34444 0.29714 -0.33819 0.29818 -0.34005 L 0.29818 -0.34907 L 0.29818 -0.35116 L 0.29818 -0.35116 L 0.29818 -0.35116 " pathEditMode="relative" ptsTypes="AAAAAAAAAAAAAAAAAAAAAAAAAAAAAAAAAAAAAAAAAAAAAAAAAAAAAAAAAAAAAAAAAAAAAAAAAAAAAAAAAAAAAAAAAAAAAAAAAAAAAAAAAAAAAAAAAAAAAA">
                                      <p:cBhvr>
                                        <p:cTn id="18" dur="2000" fill="hold"/>
                                        <p:tgtEl>
                                          <p:spTgt spid="12"/>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80">
                                          <p:stCondLst>
                                            <p:cond delay="0"/>
                                          </p:stCondLst>
                                        </p:cTn>
                                        <p:tgtEl>
                                          <p:spTgt spid="19"/>
                                        </p:tgtEl>
                                      </p:cBhvr>
                                    </p:animEffect>
                                    <p:anim calcmode="lin" valueType="num">
                                      <p:cBhvr>
                                        <p:cTn id="2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9" dur="26">
                                          <p:stCondLst>
                                            <p:cond delay="650"/>
                                          </p:stCondLst>
                                        </p:cTn>
                                        <p:tgtEl>
                                          <p:spTgt spid="19"/>
                                        </p:tgtEl>
                                      </p:cBhvr>
                                      <p:to x="100000" y="60000"/>
                                    </p:animScale>
                                    <p:animScale>
                                      <p:cBhvr>
                                        <p:cTn id="30" dur="166" decel="50000">
                                          <p:stCondLst>
                                            <p:cond delay="676"/>
                                          </p:stCondLst>
                                        </p:cTn>
                                        <p:tgtEl>
                                          <p:spTgt spid="19"/>
                                        </p:tgtEl>
                                      </p:cBhvr>
                                      <p:to x="100000" y="100000"/>
                                    </p:animScale>
                                    <p:animScale>
                                      <p:cBhvr>
                                        <p:cTn id="31" dur="26">
                                          <p:stCondLst>
                                            <p:cond delay="1312"/>
                                          </p:stCondLst>
                                        </p:cTn>
                                        <p:tgtEl>
                                          <p:spTgt spid="19"/>
                                        </p:tgtEl>
                                      </p:cBhvr>
                                      <p:to x="100000" y="80000"/>
                                    </p:animScale>
                                    <p:animScale>
                                      <p:cBhvr>
                                        <p:cTn id="32" dur="166" decel="50000">
                                          <p:stCondLst>
                                            <p:cond delay="1338"/>
                                          </p:stCondLst>
                                        </p:cTn>
                                        <p:tgtEl>
                                          <p:spTgt spid="19"/>
                                        </p:tgtEl>
                                      </p:cBhvr>
                                      <p:to x="100000" y="100000"/>
                                    </p:animScale>
                                    <p:animScale>
                                      <p:cBhvr>
                                        <p:cTn id="33" dur="26">
                                          <p:stCondLst>
                                            <p:cond delay="1642"/>
                                          </p:stCondLst>
                                        </p:cTn>
                                        <p:tgtEl>
                                          <p:spTgt spid="19"/>
                                        </p:tgtEl>
                                      </p:cBhvr>
                                      <p:to x="100000" y="90000"/>
                                    </p:animScale>
                                    <p:animScale>
                                      <p:cBhvr>
                                        <p:cTn id="34" dur="166" decel="50000">
                                          <p:stCondLst>
                                            <p:cond delay="1668"/>
                                          </p:stCondLst>
                                        </p:cTn>
                                        <p:tgtEl>
                                          <p:spTgt spid="19"/>
                                        </p:tgtEl>
                                      </p:cBhvr>
                                      <p:to x="100000" y="100000"/>
                                    </p:animScale>
                                    <p:animScale>
                                      <p:cBhvr>
                                        <p:cTn id="35" dur="26">
                                          <p:stCondLst>
                                            <p:cond delay="1808"/>
                                          </p:stCondLst>
                                        </p:cTn>
                                        <p:tgtEl>
                                          <p:spTgt spid="19"/>
                                        </p:tgtEl>
                                      </p:cBhvr>
                                      <p:to x="100000" y="95000"/>
                                    </p:animScale>
                                    <p:animScale>
                                      <p:cBhvr>
                                        <p:cTn id="36" dur="166" decel="50000">
                                          <p:stCondLst>
                                            <p:cond delay="1834"/>
                                          </p:stCondLst>
                                        </p:cTn>
                                        <p:tgtEl>
                                          <p:spTgt spid="1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2000"/>
                                        <p:tgtEl>
                                          <p:spTgt spid="14"/>
                                        </p:tgtEl>
                                      </p:cBhvr>
                                    </p:animEffect>
                                    <p:anim calcmode="lin" valueType="num">
                                      <p:cBhvr>
                                        <p:cTn id="42" dur="2000" fill="hold"/>
                                        <p:tgtEl>
                                          <p:spTgt spid="14"/>
                                        </p:tgtEl>
                                        <p:attrNameLst>
                                          <p:attrName>ppt_w</p:attrName>
                                        </p:attrNameLst>
                                      </p:cBhvr>
                                      <p:tavLst>
                                        <p:tav tm="0" fmla="#ppt_w*sin(2.5*pi*$)">
                                          <p:val>
                                            <p:fltVal val="0"/>
                                          </p:val>
                                        </p:tav>
                                        <p:tav tm="100000">
                                          <p:val>
                                            <p:fltVal val="1"/>
                                          </p:val>
                                        </p:tav>
                                      </p:tavLst>
                                    </p:anim>
                                    <p:anim calcmode="lin" valueType="num">
                                      <p:cBhvr>
                                        <p:cTn id="43"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8" grpId="0"/>
      <p:bldP spid="12" grpId="0"/>
      <p:bldP spid="17"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B184047-A3DD-4B83-9A78-E09B4ECF660B}"/>
              </a:ext>
            </a:extLst>
          </p:cNvPr>
          <p:cNvSpPr txBox="1"/>
          <p:nvPr/>
        </p:nvSpPr>
        <p:spPr>
          <a:xfrm>
            <a:off x="6502276" y="1168175"/>
            <a:ext cx="6336223" cy="646331"/>
          </a:xfrm>
          <a:prstGeom prst="rect">
            <a:avLst/>
          </a:prstGeom>
          <a:noFill/>
        </p:spPr>
        <p:txBody>
          <a:bodyPr wrap="square">
            <a:spAutoFit/>
          </a:bodyPr>
          <a:lstStyle/>
          <a:p>
            <a:r>
              <a:rPr lang="en-US" dirty="0"/>
              <a:t>21.   What is the sum of the coefficients for</a:t>
            </a:r>
          </a:p>
          <a:p>
            <a:r>
              <a:rPr lang="en-US" dirty="0">
                <a:solidFill>
                  <a:schemeClr val="accent4">
                    <a:lumMod val="75000"/>
                  </a:schemeClr>
                </a:solidFill>
              </a:rPr>
              <a:t>__BaCl</a:t>
            </a:r>
            <a:r>
              <a:rPr lang="en-US" baseline="-25000" dirty="0">
                <a:solidFill>
                  <a:schemeClr val="accent4">
                    <a:lumMod val="75000"/>
                  </a:schemeClr>
                </a:solidFill>
              </a:rPr>
              <a:t>2</a:t>
            </a:r>
            <a:r>
              <a:rPr lang="en-US" dirty="0">
                <a:solidFill>
                  <a:schemeClr val="accent4">
                    <a:lumMod val="75000"/>
                  </a:schemeClr>
                </a:solidFill>
              </a:rPr>
              <a:t>(</a:t>
            </a:r>
            <a:r>
              <a:rPr lang="en-US" dirty="0" err="1">
                <a:solidFill>
                  <a:schemeClr val="accent4">
                    <a:lumMod val="75000"/>
                  </a:schemeClr>
                </a:solidFill>
              </a:rPr>
              <a:t>aq</a:t>
            </a:r>
            <a:r>
              <a:rPr lang="en-US" dirty="0">
                <a:solidFill>
                  <a:schemeClr val="accent4">
                    <a:lumMod val="75000"/>
                  </a:schemeClr>
                </a:solidFill>
              </a:rPr>
              <a:t>) + __Na</a:t>
            </a:r>
            <a:r>
              <a:rPr lang="en-US" baseline="-25000" dirty="0">
                <a:solidFill>
                  <a:schemeClr val="accent4">
                    <a:lumMod val="75000"/>
                  </a:schemeClr>
                </a:solidFill>
              </a:rPr>
              <a:t>3</a:t>
            </a:r>
            <a:r>
              <a:rPr lang="en-US" dirty="0">
                <a:solidFill>
                  <a:schemeClr val="accent4">
                    <a:lumMod val="75000"/>
                  </a:schemeClr>
                </a:solidFill>
              </a:rPr>
              <a:t>PO</a:t>
            </a:r>
            <a:r>
              <a:rPr lang="en-US" baseline="-25000" dirty="0">
                <a:solidFill>
                  <a:schemeClr val="accent4">
                    <a:lumMod val="75000"/>
                  </a:schemeClr>
                </a:solidFill>
              </a:rPr>
              <a:t>4</a:t>
            </a:r>
            <a:r>
              <a:rPr lang="en-US" dirty="0">
                <a:solidFill>
                  <a:schemeClr val="accent4">
                    <a:lumMod val="75000"/>
                  </a:schemeClr>
                </a:solidFill>
              </a:rPr>
              <a:t>(</a:t>
            </a:r>
            <a:r>
              <a:rPr lang="en-US" dirty="0" err="1">
                <a:solidFill>
                  <a:schemeClr val="accent4">
                    <a:lumMod val="75000"/>
                  </a:schemeClr>
                </a:solidFill>
              </a:rPr>
              <a:t>aq</a:t>
            </a:r>
            <a:r>
              <a:rPr lang="en-US" dirty="0">
                <a:solidFill>
                  <a:schemeClr val="accent4">
                    <a:lumMod val="75000"/>
                  </a:schemeClr>
                </a:solidFill>
              </a:rPr>
              <a:t>) = __Ba</a:t>
            </a:r>
            <a:r>
              <a:rPr lang="en-US" baseline="-25000" dirty="0">
                <a:solidFill>
                  <a:schemeClr val="accent4">
                    <a:lumMod val="75000"/>
                  </a:schemeClr>
                </a:solidFill>
              </a:rPr>
              <a:t>3</a:t>
            </a:r>
            <a:r>
              <a:rPr lang="en-US" dirty="0">
                <a:solidFill>
                  <a:schemeClr val="accent4">
                    <a:lumMod val="75000"/>
                  </a:schemeClr>
                </a:solidFill>
              </a:rPr>
              <a:t>(PO</a:t>
            </a:r>
            <a:r>
              <a:rPr lang="en-US" baseline="-25000" dirty="0">
                <a:solidFill>
                  <a:schemeClr val="accent4">
                    <a:lumMod val="75000"/>
                  </a:schemeClr>
                </a:solidFill>
              </a:rPr>
              <a:t>4</a:t>
            </a:r>
            <a:r>
              <a:rPr lang="en-US" dirty="0">
                <a:solidFill>
                  <a:schemeClr val="accent4">
                    <a:lumMod val="75000"/>
                  </a:schemeClr>
                </a:solidFill>
              </a:rPr>
              <a:t>)</a:t>
            </a:r>
            <a:r>
              <a:rPr lang="en-US" baseline="-25000" dirty="0">
                <a:solidFill>
                  <a:schemeClr val="accent4">
                    <a:lumMod val="75000"/>
                  </a:schemeClr>
                </a:solidFill>
              </a:rPr>
              <a:t>2</a:t>
            </a:r>
            <a:r>
              <a:rPr lang="en-US" dirty="0">
                <a:solidFill>
                  <a:schemeClr val="accent4">
                    <a:lumMod val="75000"/>
                  </a:schemeClr>
                </a:solidFill>
              </a:rPr>
              <a:t>(s) + __NaCl(</a:t>
            </a:r>
            <a:r>
              <a:rPr lang="en-US" dirty="0" err="1">
                <a:solidFill>
                  <a:schemeClr val="accent4">
                    <a:lumMod val="75000"/>
                  </a:schemeClr>
                </a:solidFill>
              </a:rPr>
              <a:t>aq</a:t>
            </a:r>
            <a:r>
              <a:rPr lang="en-US" dirty="0">
                <a:solidFill>
                  <a:schemeClr val="accent4">
                    <a:lumMod val="75000"/>
                  </a:schemeClr>
                </a:solidFill>
              </a:rPr>
              <a:t>) ?</a:t>
            </a:r>
          </a:p>
        </p:txBody>
      </p:sp>
      <p:sp>
        <p:nvSpPr>
          <p:cNvPr id="13" name="TextBox 12">
            <a:extLst>
              <a:ext uri="{FF2B5EF4-FFF2-40B4-BE49-F238E27FC236}">
                <a16:creationId xmlns:a16="http://schemas.microsoft.com/office/drawing/2014/main" id="{4FFF8BAF-A934-4735-831B-D5A5FEE81A46}"/>
              </a:ext>
            </a:extLst>
          </p:cNvPr>
          <p:cNvSpPr txBox="1"/>
          <p:nvPr/>
        </p:nvSpPr>
        <p:spPr>
          <a:xfrm>
            <a:off x="106056" y="1756857"/>
            <a:ext cx="8075842" cy="1754326"/>
          </a:xfrm>
          <a:prstGeom prst="rect">
            <a:avLst/>
          </a:prstGeom>
          <a:noFill/>
        </p:spPr>
        <p:txBody>
          <a:bodyPr wrap="square">
            <a:spAutoFit/>
          </a:bodyPr>
          <a:lstStyle/>
          <a:p>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1800" b="0" i="0" u="none" strike="noStrike" kern="1200" cap="none" spc="0" normalizeH="0" noProof="0" dirty="0">
                <a:ln>
                  <a:noFill/>
                </a:ln>
                <a:solidFill>
                  <a:prstClr val="black"/>
                </a:solidFill>
                <a:effectLst/>
                <a:uLnTx/>
                <a:uFillTx/>
                <a:latin typeface="Calibri" panose="020F0502020204030204"/>
                <a:ea typeface="+mn-ea"/>
                <a:cs typeface="+mn-cs"/>
              </a:rPr>
              <a:t>Since the cations exchange partners, this reaction is a double replacement.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Start with the most complex compound - Ba</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 </a:t>
            </a:r>
            <a:r>
              <a:rPr kumimoji="0" lang="en-US" sz="1800" b="0" i="0" u="none" strike="noStrike" kern="1200" cap="none" spc="0" normalizeH="0" noProof="0" dirty="0">
                <a:ln>
                  <a:noFill/>
                </a:ln>
                <a:solidFill>
                  <a:prstClr val="black"/>
                </a:solidFill>
                <a:effectLst/>
                <a:uLnTx/>
                <a:uFillTx/>
                <a:latin typeface="Calibri" panose="020F0502020204030204"/>
                <a:ea typeface="+mn-ea"/>
                <a:cs typeface="+mn-cs"/>
              </a:rPr>
              <a:t>a</a:t>
            </a:r>
            <a:r>
              <a:rPr lang="en-US" dirty="0" err="1">
                <a:solidFill>
                  <a:prstClr val="black"/>
                </a:solidFill>
                <a:latin typeface="Calibri" panose="020F0502020204030204"/>
              </a:rPr>
              <a:t>nd</a:t>
            </a:r>
            <a:r>
              <a:rPr lang="en-US" dirty="0">
                <a:solidFill>
                  <a:prstClr val="black"/>
                </a:solidFill>
                <a:latin typeface="Calibri" panose="020F0502020204030204"/>
              </a:rPr>
              <a:t> insert a           </a:t>
            </a:r>
            <a:r>
              <a:rPr lang="en-US" dirty="0" err="1">
                <a:solidFill>
                  <a:prstClr val="black"/>
                </a:solidFill>
                <a:latin typeface="Calibri" panose="020F0502020204030204"/>
              </a:rPr>
              <a:t>i</a:t>
            </a:r>
            <a:r>
              <a:rPr kumimoji="0" lang="en-US" sz="1800" b="0" i="0" u="none" strike="noStrike" kern="1200" cap="none" spc="0" normalizeH="0" noProof="0" dirty="0">
                <a:ln>
                  <a:noFill/>
                </a:ln>
                <a:solidFill>
                  <a:prstClr val="black"/>
                </a:solidFill>
                <a:effectLst/>
                <a:uLnTx/>
                <a:uFillTx/>
                <a:latin typeface="Calibri" panose="020F0502020204030204"/>
                <a:ea typeface="+mn-ea"/>
                <a:cs typeface="+mn-cs"/>
              </a:rPr>
              <a:t>n double replacements,</a:t>
            </a:r>
            <a:r>
              <a:rPr lang="en-US" dirty="0">
                <a:solidFill>
                  <a:prstClr val="black"/>
                </a:solidFill>
                <a:latin typeface="Calibri" panose="020F0502020204030204"/>
              </a:rPr>
              <a:t> oxyanions (or polyatomic ions) stay in tack and should be balanced as a whole (it is easier than balancing the individual elements).  Work back and forth across the = sign.  Since there are 2 phosphates on the right, insert a           in front of sodium phosphate.  </a:t>
            </a:r>
            <a:endParaRPr lang="en-US" dirty="0"/>
          </a:p>
        </p:txBody>
      </p:sp>
      <p:sp>
        <p:nvSpPr>
          <p:cNvPr id="14" name="TextBox 13">
            <a:extLst>
              <a:ext uri="{FF2B5EF4-FFF2-40B4-BE49-F238E27FC236}">
                <a16:creationId xmlns:a16="http://schemas.microsoft.com/office/drawing/2014/main" id="{87EADD98-D116-433C-BA54-594D1806C762}"/>
              </a:ext>
            </a:extLst>
          </p:cNvPr>
          <p:cNvSpPr txBox="1"/>
          <p:nvPr/>
        </p:nvSpPr>
        <p:spPr>
          <a:xfrm>
            <a:off x="262246" y="3657548"/>
            <a:ext cx="7170489" cy="646331"/>
          </a:xfrm>
          <a:prstGeom prst="rect">
            <a:avLst/>
          </a:prstGeom>
          <a:noFill/>
        </p:spPr>
        <p:txBody>
          <a:bodyPr wrap="none" rtlCol="0">
            <a:spAutoFit/>
          </a:bodyPr>
          <a:lstStyle/>
          <a:p>
            <a:pPr marL="342900" indent="-342900">
              <a:buAutoNum type="arabicPeriod" startAt="2"/>
            </a:pPr>
            <a:r>
              <a:rPr lang="en-US" dirty="0"/>
              <a:t>Now you have locked in 6 sodium atoms so insert a       in front of NaCl.</a:t>
            </a:r>
          </a:p>
          <a:p>
            <a:r>
              <a:rPr lang="en-US" dirty="0"/>
              <a:t>On the left insert a 6/2 =       in front of the BaCl</a:t>
            </a:r>
            <a:r>
              <a:rPr lang="en-US" baseline="-25000" dirty="0"/>
              <a:t>2</a:t>
            </a:r>
            <a:r>
              <a:rPr lang="en-US" dirty="0"/>
              <a:t> to balance the chlorines.</a:t>
            </a:r>
          </a:p>
        </p:txBody>
      </p:sp>
      <p:sp>
        <p:nvSpPr>
          <p:cNvPr id="15" name="TextBox 14">
            <a:extLst>
              <a:ext uri="{FF2B5EF4-FFF2-40B4-BE49-F238E27FC236}">
                <a16:creationId xmlns:a16="http://schemas.microsoft.com/office/drawing/2014/main" id="{86E460F0-211C-4E8E-8548-F10F98E29BEF}"/>
              </a:ext>
            </a:extLst>
          </p:cNvPr>
          <p:cNvSpPr txBox="1"/>
          <p:nvPr/>
        </p:nvSpPr>
        <p:spPr>
          <a:xfrm>
            <a:off x="213243" y="4571431"/>
            <a:ext cx="5945089" cy="646331"/>
          </a:xfrm>
          <a:prstGeom prst="rect">
            <a:avLst/>
          </a:prstGeom>
          <a:noFill/>
        </p:spPr>
        <p:txBody>
          <a:bodyPr wrap="none" rtlCol="0">
            <a:spAutoFit/>
          </a:bodyPr>
          <a:lstStyle/>
          <a:p>
            <a:pPr marL="342900" indent="-342900">
              <a:buAutoNum type="arabicPeriod" startAt="3"/>
            </a:pPr>
            <a:r>
              <a:rPr lang="en-US" dirty="0"/>
              <a:t>All coefficients have been set but check the barium atoms</a:t>
            </a:r>
          </a:p>
          <a:p>
            <a:r>
              <a:rPr lang="en-US" dirty="0"/>
              <a:t> to make sure you have correctly balanced the reaction.</a:t>
            </a:r>
          </a:p>
        </p:txBody>
      </p:sp>
      <p:sp>
        <p:nvSpPr>
          <p:cNvPr id="16" name="TextBox 15">
            <a:extLst>
              <a:ext uri="{FF2B5EF4-FFF2-40B4-BE49-F238E27FC236}">
                <a16:creationId xmlns:a16="http://schemas.microsoft.com/office/drawing/2014/main" id="{42D19BF9-D122-4280-86CB-36627E16732F}"/>
              </a:ext>
            </a:extLst>
          </p:cNvPr>
          <p:cNvSpPr txBox="1"/>
          <p:nvPr/>
        </p:nvSpPr>
        <p:spPr>
          <a:xfrm>
            <a:off x="208583" y="6011347"/>
            <a:ext cx="7423442" cy="369332"/>
          </a:xfrm>
          <a:prstGeom prst="rect">
            <a:avLst/>
          </a:prstGeom>
          <a:noFill/>
        </p:spPr>
        <p:txBody>
          <a:bodyPr wrap="none" rtlCol="0">
            <a:spAutoFit/>
          </a:bodyPr>
          <a:lstStyle/>
          <a:p>
            <a:r>
              <a:rPr lang="en-US" dirty="0"/>
              <a:t>21.  For the purposes of answering the exercise, the sum of the coefficients is:</a:t>
            </a:r>
          </a:p>
        </p:txBody>
      </p:sp>
      <p:pic>
        <p:nvPicPr>
          <p:cNvPr id="17" name="Picture 16">
            <a:extLst>
              <a:ext uri="{FF2B5EF4-FFF2-40B4-BE49-F238E27FC236}">
                <a16:creationId xmlns:a16="http://schemas.microsoft.com/office/drawing/2014/main" id="{999B057B-53C5-4D91-847F-EA8E1BE73F46}"/>
              </a:ext>
            </a:extLst>
          </p:cNvPr>
          <p:cNvPicPr>
            <a:picLocks noChangeAspect="1"/>
          </p:cNvPicPr>
          <p:nvPr/>
        </p:nvPicPr>
        <p:blipFill rotWithShape="1">
          <a:blip r:embed="rId2"/>
          <a:srcRect l="28956" r="20929"/>
          <a:stretch/>
        </p:blipFill>
        <p:spPr>
          <a:xfrm>
            <a:off x="10106444" y="1981515"/>
            <a:ext cx="1847527" cy="3834020"/>
          </a:xfrm>
          <a:prstGeom prst="rect">
            <a:avLst/>
          </a:prstGeom>
        </p:spPr>
      </p:pic>
      <p:sp>
        <p:nvSpPr>
          <p:cNvPr id="19" name="TextBox 18">
            <a:extLst>
              <a:ext uri="{FF2B5EF4-FFF2-40B4-BE49-F238E27FC236}">
                <a16:creationId xmlns:a16="http://schemas.microsoft.com/office/drawing/2014/main" id="{A8C6EAE7-BB96-4C59-8C1E-72F9BE21A811}"/>
              </a:ext>
            </a:extLst>
          </p:cNvPr>
          <p:cNvSpPr txBox="1"/>
          <p:nvPr/>
        </p:nvSpPr>
        <p:spPr>
          <a:xfrm>
            <a:off x="262246" y="23994"/>
            <a:ext cx="6737644" cy="1631216"/>
          </a:xfrm>
          <a:prstGeom prst="rect">
            <a:avLst/>
          </a:prstGeom>
          <a:noFill/>
        </p:spPr>
        <p:txBody>
          <a:bodyPr wrap="square" rtlCol="0">
            <a:spAutoFit/>
          </a:bodyPr>
          <a:lstStyle/>
          <a:p>
            <a:r>
              <a:rPr lang="en-US" sz="2000" b="1" u="sng" dirty="0"/>
              <a:t>Double replacement reactions</a:t>
            </a:r>
            <a:r>
              <a:rPr lang="en-US" sz="2000" b="1" dirty="0"/>
              <a:t> are observed when one of the products is insoluble in water (such as barium phosphate in this case), an insoluble gas is formed and bubbles out of the solution or  a weakly ionized or unionized compound such as water is formed resulting in the evolution of heat.</a:t>
            </a:r>
          </a:p>
        </p:txBody>
      </p:sp>
      <p:sp>
        <p:nvSpPr>
          <p:cNvPr id="2" name="TextBox 1">
            <a:extLst>
              <a:ext uri="{FF2B5EF4-FFF2-40B4-BE49-F238E27FC236}">
                <a16:creationId xmlns:a16="http://schemas.microsoft.com/office/drawing/2014/main" id="{8C4D900D-CF4A-495F-86F4-C6FB7E971A05}"/>
              </a:ext>
            </a:extLst>
          </p:cNvPr>
          <p:cNvSpPr txBox="1"/>
          <p:nvPr/>
        </p:nvSpPr>
        <p:spPr>
          <a:xfrm>
            <a:off x="5755842" y="1991178"/>
            <a:ext cx="340158" cy="461665"/>
          </a:xfrm>
          <a:prstGeom prst="rect">
            <a:avLst/>
          </a:prstGeom>
          <a:noFill/>
        </p:spPr>
        <p:txBody>
          <a:bodyPr wrap="none" rtlCol="0">
            <a:spAutoFit/>
          </a:bodyPr>
          <a:lstStyle/>
          <a:p>
            <a:r>
              <a:rPr lang="en-US" sz="2400" b="1" dirty="0">
                <a:solidFill>
                  <a:srgbClr val="FF0000"/>
                </a:solidFill>
              </a:rPr>
              <a:t>1</a:t>
            </a:r>
          </a:p>
        </p:txBody>
      </p:sp>
      <p:sp>
        <p:nvSpPr>
          <p:cNvPr id="3" name="TextBox 2">
            <a:extLst>
              <a:ext uri="{FF2B5EF4-FFF2-40B4-BE49-F238E27FC236}">
                <a16:creationId xmlns:a16="http://schemas.microsoft.com/office/drawing/2014/main" id="{3D10BD0D-F5C4-45A7-9890-5BEE44048CA1}"/>
              </a:ext>
            </a:extLst>
          </p:cNvPr>
          <p:cNvSpPr txBox="1"/>
          <p:nvPr/>
        </p:nvSpPr>
        <p:spPr>
          <a:xfrm>
            <a:off x="6793427" y="2799731"/>
            <a:ext cx="340158" cy="461665"/>
          </a:xfrm>
          <a:prstGeom prst="rect">
            <a:avLst/>
          </a:prstGeom>
          <a:noFill/>
        </p:spPr>
        <p:txBody>
          <a:bodyPr wrap="none" rtlCol="0">
            <a:spAutoFit/>
          </a:bodyPr>
          <a:lstStyle/>
          <a:p>
            <a:r>
              <a:rPr lang="en-US" sz="2400" b="1" dirty="0">
                <a:solidFill>
                  <a:srgbClr val="FF0000"/>
                </a:solidFill>
              </a:rPr>
              <a:t>2</a:t>
            </a:r>
          </a:p>
        </p:txBody>
      </p:sp>
      <p:sp>
        <p:nvSpPr>
          <p:cNvPr id="4" name="TextBox 3">
            <a:extLst>
              <a:ext uri="{FF2B5EF4-FFF2-40B4-BE49-F238E27FC236}">
                <a16:creationId xmlns:a16="http://schemas.microsoft.com/office/drawing/2014/main" id="{E71D2846-A088-403B-A369-52AF51C73FE6}"/>
              </a:ext>
            </a:extLst>
          </p:cNvPr>
          <p:cNvSpPr txBox="1"/>
          <p:nvPr/>
        </p:nvSpPr>
        <p:spPr>
          <a:xfrm>
            <a:off x="5462670" y="3601237"/>
            <a:ext cx="340158" cy="461665"/>
          </a:xfrm>
          <a:prstGeom prst="rect">
            <a:avLst/>
          </a:prstGeom>
          <a:noFill/>
        </p:spPr>
        <p:txBody>
          <a:bodyPr wrap="none" rtlCol="0">
            <a:spAutoFit/>
          </a:bodyPr>
          <a:lstStyle/>
          <a:p>
            <a:r>
              <a:rPr lang="en-US" sz="2400" b="1" dirty="0">
                <a:solidFill>
                  <a:srgbClr val="FF0000"/>
                </a:solidFill>
              </a:rPr>
              <a:t>6</a:t>
            </a:r>
          </a:p>
        </p:txBody>
      </p:sp>
      <p:sp>
        <p:nvSpPr>
          <p:cNvPr id="5" name="TextBox 4">
            <a:extLst>
              <a:ext uri="{FF2B5EF4-FFF2-40B4-BE49-F238E27FC236}">
                <a16:creationId xmlns:a16="http://schemas.microsoft.com/office/drawing/2014/main" id="{450155D1-A947-46A8-A645-578F2D76B503}"/>
              </a:ext>
            </a:extLst>
          </p:cNvPr>
          <p:cNvSpPr txBox="1"/>
          <p:nvPr/>
        </p:nvSpPr>
        <p:spPr>
          <a:xfrm>
            <a:off x="2666927" y="3898525"/>
            <a:ext cx="340158" cy="461665"/>
          </a:xfrm>
          <a:prstGeom prst="rect">
            <a:avLst/>
          </a:prstGeom>
          <a:noFill/>
        </p:spPr>
        <p:txBody>
          <a:bodyPr wrap="none" rtlCol="0">
            <a:spAutoFit/>
          </a:bodyPr>
          <a:lstStyle/>
          <a:p>
            <a:r>
              <a:rPr lang="en-US" sz="2400" b="1" dirty="0">
                <a:solidFill>
                  <a:srgbClr val="FF0000"/>
                </a:solidFill>
              </a:rPr>
              <a:t>3</a:t>
            </a:r>
          </a:p>
        </p:txBody>
      </p:sp>
      <p:sp>
        <p:nvSpPr>
          <p:cNvPr id="18" name="TextBox 17">
            <a:extLst>
              <a:ext uri="{FF2B5EF4-FFF2-40B4-BE49-F238E27FC236}">
                <a16:creationId xmlns:a16="http://schemas.microsoft.com/office/drawing/2014/main" id="{BA4C22C2-D1F4-4C22-ADAE-BD0586926927}"/>
              </a:ext>
            </a:extLst>
          </p:cNvPr>
          <p:cNvSpPr txBox="1"/>
          <p:nvPr/>
        </p:nvSpPr>
        <p:spPr>
          <a:xfrm>
            <a:off x="262246" y="5304356"/>
            <a:ext cx="7486908" cy="461665"/>
          </a:xfrm>
          <a:prstGeom prst="rect">
            <a:avLst/>
          </a:prstGeom>
          <a:noFill/>
        </p:spPr>
        <p:txBody>
          <a:bodyPr wrap="square">
            <a:spAutoFit/>
          </a:bodyPr>
          <a:lstStyle/>
          <a:p>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__BaCl</a:t>
            </a:r>
            <a:r>
              <a:rPr kumimoji="0" lang="en-US" sz="2400" b="1" i="0" u="none" strike="noStrike" kern="1200" cap="none" spc="0" normalizeH="0" baseline="-25000" noProof="0" dirty="0">
                <a:ln>
                  <a:noFill/>
                </a:ln>
                <a:solidFill>
                  <a:srgbClr val="C00000"/>
                </a:solidFill>
                <a:effectLst/>
                <a:uLnTx/>
                <a:uFillTx/>
                <a:latin typeface="Calibri" panose="020F0502020204030204"/>
                <a:ea typeface="+mn-ea"/>
                <a:cs typeface="+mn-cs"/>
              </a:rPr>
              <a:t>2</a:t>
            </a: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US" sz="2400" b="1" i="0" u="none" strike="noStrike" kern="1200" cap="none" spc="0" normalizeH="0" baseline="0" noProof="0" dirty="0" err="1">
                <a:ln>
                  <a:noFill/>
                </a:ln>
                <a:solidFill>
                  <a:srgbClr val="C00000"/>
                </a:solidFill>
                <a:effectLst/>
                <a:uLnTx/>
                <a:uFillTx/>
                <a:latin typeface="Calibri" panose="020F0502020204030204"/>
                <a:ea typeface="+mn-ea"/>
                <a:cs typeface="+mn-cs"/>
              </a:rPr>
              <a:t>aq</a:t>
            </a: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 + __Na</a:t>
            </a:r>
            <a:r>
              <a:rPr kumimoji="0" lang="en-US" sz="2400" b="1" i="0" u="none" strike="noStrike" kern="1200" cap="none" spc="0" normalizeH="0" baseline="-25000" noProof="0" dirty="0">
                <a:ln>
                  <a:noFill/>
                </a:ln>
                <a:solidFill>
                  <a:srgbClr val="C00000"/>
                </a:solidFill>
                <a:effectLst/>
                <a:uLnTx/>
                <a:uFillTx/>
                <a:latin typeface="Calibri" panose="020F0502020204030204"/>
                <a:ea typeface="+mn-ea"/>
                <a:cs typeface="+mn-cs"/>
              </a:rPr>
              <a:t>3</a:t>
            </a: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PO</a:t>
            </a:r>
            <a:r>
              <a:rPr kumimoji="0" lang="en-US" sz="2400" b="1" i="0" u="none" strike="noStrike" kern="1200" cap="none" spc="0" normalizeH="0" baseline="-25000" noProof="0" dirty="0">
                <a:ln>
                  <a:noFill/>
                </a:ln>
                <a:solidFill>
                  <a:srgbClr val="C00000"/>
                </a:solidFill>
                <a:effectLst/>
                <a:uLnTx/>
                <a:uFillTx/>
                <a:latin typeface="Calibri" panose="020F0502020204030204"/>
                <a:ea typeface="+mn-ea"/>
                <a:cs typeface="+mn-cs"/>
              </a:rPr>
              <a:t>4</a:t>
            </a: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US" sz="2400" b="1" i="0" u="none" strike="noStrike" kern="1200" cap="none" spc="0" normalizeH="0" baseline="0" noProof="0" dirty="0" err="1">
                <a:ln>
                  <a:noFill/>
                </a:ln>
                <a:solidFill>
                  <a:srgbClr val="C00000"/>
                </a:solidFill>
                <a:effectLst/>
                <a:uLnTx/>
                <a:uFillTx/>
                <a:latin typeface="Calibri" panose="020F0502020204030204"/>
                <a:ea typeface="+mn-ea"/>
                <a:cs typeface="+mn-cs"/>
              </a:rPr>
              <a:t>aq</a:t>
            </a: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 = __Ba</a:t>
            </a:r>
            <a:r>
              <a:rPr kumimoji="0" lang="en-US" sz="2400" b="1" i="0" u="none" strike="noStrike" kern="1200" cap="none" spc="0" normalizeH="0" baseline="-25000" noProof="0" dirty="0">
                <a:ln>
                  <a:noFill/>
                </a:ln>
                <a:solidFill>
                  <a:srgbClr val="C00000"/>
                </a:solidFill>
                <a:effectLst/>
                <a:uLnTx/>
                <a:uFillTx/>
                <a:latin typeface="Calibri" panose="020F0502020204030204"/>
                <a:ea typeface="+mn-ea"/>
                <a:cs typeface="+mn-cs"/>
              </a:rPr>
              <a:t>3</a:t>
            </a: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(PO</a:t>
            </a:r>
            <a:r>
              <a:rPr kumimoji="0" lang="en-US" sz="2400" b="1" i="0" u="none" strike="noStrike" kern="1200" cap="none" spc="0" normalizeH="0" baseline="-25000" noProof="0" dirty="0">
                <a:ln>
                  <a:noFill/>
                </a:ln>
                <a:solidFill>
                  <a:srgbClr val="C00000"/>
                </a:solidFill>
                <a:effectLst/>
                <a:uLnTx/>
                <a:uFillTx/>
                <a:latin typeface="Calibri" panose="020F0502020204030204"/>
                <a:ea typeface="+mn-ea"/>
                <a:cs typeface="+mn-cs"/>
              </a:rPr>
              <a:t>4</a:t>
            </a: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US" sz="2400" b="1" i="0" u="none" strike="noStrike" kern="1200" cap="none" spc="0" normalizeH="0" baseline="-25000" noProof="0" dirty="0">
                <a:ln>
                  <a:noFill/>
                </a:ln>
                <a:solidFill>
                  <a:srgbClr val="C00000"/>
                </a:solidFill>
                <a:effectLst/>
                <a:uLnTx/>
                <a:uFillTx/>
                <a:latin typeface="Calibri" panose="020F0502020204030204"/>
                <a:ea typeface="+mn-ea"/>
                <a:cs typeface="+mn-cs"/>
              </a:rPr>
              <a:t>2</a:t>
            </a: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(s) + __NaCl(</a:t>
            </a:r>
            <a:r>
              <a:rPr kumimoji="0" lang="en-US" sz="2400" b="1" i="0" u="none" strike="noStrike" kern="1200" cap="none" spc="0" normalizeH="0" baseline="0" noProof="0" dirty="0" err="1">
                <a:ln>
                  <a:noFill/>
                </a:ln>
                <a:solidFill>
                  <a:srgbClr val="C00000"/>
                </a:solidFill>
                <a:effectLst/>
                <a:uLnTx/>
                <a:uFillTx/>
                <a:latin typeface="Calibri" panose="020F0502020204030204"/>
                <a:ea typeface="+mn-ea"/>
                <a:cs typeface="+mn-cs"/>
              </a:rPr>
              <a:t>aq</a:t>
            </a:r>
            <a:r>
              <a:rPr kumimoji="0" lang="en-US" sz="2400" b="1" i="0" u="none" strike="noStrike" kern="1200" cap="none" spc="0" normalizeH="0" baseline="0" noProof="0" dirty="0">
                <a:ln>
                  <a:noFill/>
                </a:ln>
                <a:solidFill>
                  <a:srgbClr val="C00000"/>
                </a:solidFill>
                <a:effectLst/>
                <a:uLnTx/>
                <a:uFillTx/>
                <a:latin typeface="Calibri" panose="020F0502020204030204"/>
              </a:rPr>
              <a:t>) </a:t>
            </a:r>
            <a:endParaRPr lang="en-US" sz="2400" b="1" dirty="0">
              <a:solidFill>
                <a:srgbClr val="C00000"/>
              </a:solidFill>
            </a:endParaRPr>
          </a:p>
        </p:txBody>
      </p:sp>
      <p:sp>
        <p:nvSpPr>
          <p:cNvPr id="7" name="TextBox 6">
            <a:extLst>
              <a:ext uri="{FF2B5EF4-FFF2-40B4-BE49-F238E27FC236}">
                <a16:creationId xmlns:a16="http://schemas.microsoft.com/office/drawing/2014/main" id="{E5D6532F-9B54-4D4F-B0D4-78B8FAA419E2}"/>
              </a:ext>
            </a:extLst>
          </p:cNvPr>
          <p:cNvSpPr txBox="1"/>
          <p:nvPr/>
        </p:nvSpPr>
        <p:spPr>
          <a:xfrm>
            <a:off x="7642013" y="5965180"/>
            <a:ext cx="2284600" cy="461665"/>
          </a:xfrm>
          <a:prstGeom prst="rect">
            <a:avLst/>
          </a:prstGeom>
          <a:noFill/>
        </p:spPr>
        <p:txBody>
          <a:bodyPr wrap="none" rtlCol="0">
            <a:spAutoFit/>
          </a:bodyPr>
          <a:lstStyle/>
          <a:p>
            <a:r>
              <a:rPr lang="en-US" sz="2400" b="1" dirty="0">
                <a:solidFill>
                  <a:srgbClr val="FF0000"/>
                </a:solidFill>
              </a:rPr>
              <a:t>3 + 2 + 1 + 6 = 12</a:t>
            </a:r>
          </a:p>
        </p:txBody>
      </p:sp>
      <p:sp>
        <p:nvSpPr>
          <p:cNvPr id="20" name="TextBox 19">
            <a:extLst>
              <a:ext uri="{FF2B5EF4-FFF2-40B4-BE49-F238E27FC236}">
                <a16:creationId xmlns:a16="http://schemas.microsoft.com/office/drawing/2014/main" id="{844C7E06-E6E0-412C-AC2C-2E656792738A}"/>
              </a:ext>
            </a:extLst>
          </p:cNvPr>
          <p:cNvSpPr txBox="1"/>
          <p:nvPr/>
        </p:nvSpPr>
        <p:spPr>
          <a:xfrm>
            <a:off x="7133585" y="355062"/>
            <a:ext cx="641712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http://exercises.murov.info/ex7-1.htm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problem </a:t>
            </a:r>
            <a:r>
              <a:rPr lang="en-US" dirty="0">
                <a:solidFill>
                  <a:prstClr val="black"/>
                </a:solidFill>
                <a:latin typeface="Calibri" panose="020F0502020204030204"/>
              </a:rPr>
              <a:t>21</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88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117 0.00324 L -0.13281 0.48403 " pathEditMode="relative" rAng="0" ptsTypes="AA">
                                      <p:cBhvr>
                                        <p:cTn id="6" dur="2000" fill="hold"/>
                                        <p:tgtEl>
                                          <p:spTgt spid="2"/>
                                        </p:tgtEl>
                                        <p:attrNameLst>
                                          <p:attrName>ppt_x</p:attrName>
                                          <p:attrName>ppt_y</p:attrName>
                                        </p:attrNameLst>
                                      </p:cBhvr>
                                      <p:rCtr x="-6706" y="24028"/>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grpId="0" nodeType="clickEffect">
                                  <p:stCondLst>
                                    <p:cond delay="0"/>
                                  </p:stCondLst>
                                  <p:childTnLst>
                                    <p:animMotion origin="layout" path="M -3.75E-6 1.85185E-6 L -0.19283 1.85185E-6 C -0.27916 1.85185E-6 -0.38554 0.0993 -0.38554 0.18009 L -0.38554 0.36041 " pathEditMode="relative" rAng="0" ptsTypes="AAAA">
                                      <p:cBhvr>
                                        <p:cTn id="10" dur="2000" fill="hold"/>
                                        <p:tgtEl>
                                          <p:spTgt spid="3"/>
                                        </p:tgtEl>
                                        <p:attrNameLst>
                                          <p:attrName>ppt_x</p:attrName>
                                          <p:attrName>ppt_y</p:attrName>
                                        </p:attrNameLst>
                                      </p:cBhvr>
                                      <p:rCtr x="-19284" y="18009"/>
                                    </p:animMotion>
                                  </p:childTnLst>
                                </p:cTn>
                              </p:par>
                            </p:childTnLst>
                          </p:cTn>
                        </p:par>
                      </p:childTnLst>
                    </p:cTn>
                  </p:par>
                  <p:par>
                    <p:cTn id="11" fill="hold">
                      <p:stCondLst>
                        <p:cond delay="indefinite"/>
                      </p:stCondLst>
                      <p:childTnLst>
                        <p:par>
                          <p:cTn id="12" fill="hold">
                            <p:stCondLst>
                              <p:cond delay="0"/>
                            </p:stCondLst>
                            <p:childTnLst>
                              <p:par>
                                <p:cTn id="13" presetID="54" presetClass="path" presetSubtype="0" accel="50000" decel="50000" fill="hold" grpId="0" nodeType="clickEffect">
                                  <p:stCondLst>
                                    <p:cond delay="0"/>
                                  </p:stCondLst>
                                  <p:childTnLst>
                                    <p:animMotion origin="layout" path="M 8.33333E-7 0.00047 C 0.00117 -0.00787 0.00521 -0.01597 0.00664 -0.01597 C 0.01562 -0.01597 0.025 0.11274 0.025 0.24144 C 0.025 0.17639 0.02969 0.11274 0.03398 0.11274 C 0.03867 0.11274 0.0431 0.17755 0.0431 0.24144 C 0.0431 0.2095 0.04544 0.17639 0.04779 0.17639 C 0.05 0.17639 0.05234 0.20834 0.05234 0.24144 C 0.05234 0.22477 0.05365 0.2095 0.05469 0.2095 C 0.05586 0.2095 0.05703 0.22593 0.05703 0.24144 C 0.05703 0.23288 0.05755 0.22477 0.0582 0.22477 C 0.05846 0.22477 0.05937 0.23311 0.05937 0.24144 C 0.05937 0.23727 0.05963 0.23288 0.0599 0.23288 C 0.0599 0.23403 0.06055 0.23704 0.06055 0.24144 C 0.06055 0.23913 0.06055 0.23727 0.06081 0.23727 C 0.06081 0.2382 0.0612 0.23936 0.0612 0.24144 C 0.0612 0.24028 0.0612 0.23913 0.0612 0.2382 C 0.06146 0.2382 0.06146 0.23913 0.06146 0.24028 C 0.06172 0.24028 0.06172 0.23936 0.06172 0.2382 C 0.06211 0.2382 0.06211 0.23913 0.06211 0.24028 " pathEditMode="relative" rAng="0" ptsTypes="AAAAAAAAAAAAAAAAAAA">
                                      <p:cBhvr>
                                        <p:cTn id="14" dur="2000" fill="hold"/>
                                        <p:tgtEl>
                                          <p:spTgt spid="4"/>
                                        </p:tgtEl>
                                        <p:attrNameLst>
                                          <p:attrName>ppt_x</p:attrName>
                                          <p:attrName>ppt_y</p:attrName>
                                        </p:attrNameLst>
                                      </p:cBhvr>
                                      <p:rCtr x="3099" y="11227"/>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0391 0.02523 L 0.00391 0.02523 C -0.01484 0.02153 -0.00833 0.02176 -0.03489 0.02523 C -0.04583 0.02662 -0.04062 0.02894 -0.05299 0.03218 L -0.06211 0.03449 C -0.0858 0.04861 -0.06705 0.03912 -0.12018 0.03681 C -0.1362 0.03403 -0.13737 0.03264 -0.15638 0.03681 C -0.17265 0.04028 -0.15716 0.04144 -0.1694 0.04375 C -0.17383 0.04445 -0.21015 0.04792 -0.21328 0.04838 C -0.21862 0.07662 -0.21549 0.05718 -0.21328 0.12431 C -0.21315 0.13102 -0.21185 0.13635 -0.21067 0.1426 C -0.2112 0.16019 -0.2112 0.17801 -0.21198 0.19561 C -0.21211 0.19792 -0.21471 0.20255 -0.21328 0.20255 C -0.21172 0.20255 -0.21198 0.19723 -0.21067 0.19561 C -0.20963 0.19398 -0.2082 0.19329 -0.2069 0.19329 C -0.2013 0.1926 -0.19557 0.19329 -0.18997 0.19329 L -0.18997 0.19329 " pathEditMode="relative" ptsTypes="AAAAAAAAAAAAAAAAA">
                                      <p:cBhvr>
                                        <p:cTn id="18" dur="2000" fill="hold"/>
                                        <p:tgtEl>
                                          <p:spTgt spid="5"/>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p:cTn id="23" dur="3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4" dur="3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5" dur="3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6" dur="3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CF2444-A0AD-4F33-BCDC-5E0B00110B11}"/>
              </a:ext>
            </a:extLst>
          </p:cNvPr>
          <p:cNvSpPr txBox="1"/>
          <p:nvPr/>
        </p:nvSpPr>
        <p:spPr>
          <a:xfrm>
            <a:off x="6096000" y="740569"/>
            <a:ext cx="6504122" cy="1015663"/>
          </a:xfrm>
          <a:prstGeom prst="rect">
            <a:avLst/>
          </a:prstGeom>
          <a:noFill/>
        </p:spPr>
        <p:txBody>
          <a:bodyPr wrap="square">
            <a:spAutoFit/>
          </a:bodyPr>
          <a:lstStyle/>
          <a:p>
            <a:r>
              <a:rPr lang="en-US" sz="2000" dirty="0"/>
              <a:t>1.   Balance each of the reactions and then write the net ionic equation for the reaction.</a:t>
            </a:r>
          </a:p>
          <a:p>
            <a:r>
              <a:rPr lang="en-US" sz="2000" dirty="0">
                <a:solidFill>
                  <a:schemeClr val="accent4">
                    <a:lumMod val="75000"/>
                  </a:schemeClr>
                </a:solidFill>
              </a:rPr>
              <a:t>__ CaCl</a:t>
            </a:r>
            <a:r>
              <a:rPr lang="en-US" sz="2000" baseline="-25000" dirty="0">
                <a:solidFill>
                  <a:schemeClr val="accent4">
                    <a:lumMod val="75000"/>
                  </a:schemeClr>
                </a:solidFill>
              </a:rPr>
              <a:t>2</a:t>
            </a:r>
            <a:r>
              <a:rPr lang="en-US" sz="2000" dirty="0">
                <a:solidFill>
                  <a:schemeClr val="accent4">
                    <a:lumMod val="75000"/>
                  </a:schemeClr>
                </a:solidFill>
              </a:rPr>
              <a:t>(</a:t>
            </a:r>
            <a:r>
              <a:rPr lang="en-US" sz="2000" dirty="0" err="1">
                <a:solidFill>
                  <a:schemeClr val="accent4">
                    <a:lumMod val="75000"/>
                  </a:schemeClr>
                </a:solidFill>
              </a:rPr>
              <a:t>aq</a:t>
            </a:r>
            <a:r>
              <a:rPr lang="en-US" sz="2000" dirty="0">
                <a:solidFill>
                  <a:schemeClr val="accent4">
                    <a:lumMod val="75000"/>
                  </a:schemeClr>
                </a:solidFill>
              </a:rPr>
              <a:t>) + __AgNO</a:t>
            </a:r>
            <a:r>
              <a:rPr lang="en-US" sz="2000" baseline="-25000" dirty="0">
                <a:solidFill>
                  <a:schemeClr val="accent4">
                    <a:lumMod val="75000"/>
                  </a:schemeClr>
                </a:solidFill>
              </a:rPr>
              <a:t>3</a:t>
            </a:r>
            <a:r>
              <a:rPr lang="en-US" sz="2000" dirty="0">
                <a:solidFill>
                  <a:schemeClr val="accent4">
                    <a:lumMod val="75000"/>
                  </a:schemeClr>
                </a:solidFill>
              </a:rPr>
              <a:t>(</a:t>
            </a:r>
            <a:r>
              <a:rPr lang="en-US" sz="2000" dirty="0" err="1">
                <a:solidFill>
                  <a:schemeClr val="accent4">
                    <a:lumMod val="75000"/>
                  </a:schemeClr>
                </a:solidFill>
              </a:rPr>
              <a:t>aq</a:t>
            </a:r>
            <a:r>
              <a:rPr lang="en-US" sz="2000" dirty="0">
                <a:solidFill>
                  <a:schemeClr val="accent4">
                    <a:lumMod val="75000"/>
                  </a:schemeClr>
                </a:solidFill>
              </a:rPr>
              <a:t>) = __ Ca(NO</a:t>
            </a:r>
            <a:r>
              <a:rPr lang="en-US" sz="2000" baseline="-25000" dirty="0">
                <a:solidFill>
                  <a:schemeClr val="accent4">
                    <a:lumMod val="75000"/>
                  </a:schemeClr>
                </a:solidFill>
              </a:rPr>
              <a:t>3</a:t>
            </a:r>
            <a:r>
              <a:rPr lang="en-US" sz="2000" dirty="0">
                <a:solidFill>
                  <a:schemeClr val="accent4">
                    <a:lumMod val="75000"/>
                  </a:schemeClr>
                </a:solidFill>
              </a:rPr>
              <a:t>)</a:t>
            </a:r>
            <a:r>
              <a:rPr lang="en-US" sz="2000" baseline="-25000" dirty="0">
                <a:solidFill>
                  <a:schemeClr val="accent4">
                    <a:lumMod val="75000"/>
                  </a:schemeClr>
                </a:solidFill>
              </a:rPr>
              <a:t>2</a:t>
            </a:r>
            <a:r>
              <a:rPr lang="en-US" sz="2000" dirty="0">
                <a:solidFill>
                  <a:schemeClr val="accent4">
                    <a:lumMod val="75000"/>
                  </a:schemeClr>
                </a:solidFill>
              </a:rPr>
              <a:t>(</a:t>
            </a:r>
            <a:r>
              <a:rPr lang="en-US" sz="2000" dirty="0" err="1">
                <a:solidFill>
                  <a:schemeClr val="accent4">
                    <a:lumMod val="75000"/>
                  </a:schemeClr>
                </a:solidFill>
              </a:rPr>
              <a:t>aq</a:t>
            </a:r>
            <a:r>
              <a:rPr lang="en-US" sz="2000" dirty="0">
                <a:solidFill>
                  <a:schemeClr val="accent4">
                    <a:lumMod val="75000"/>
                  </a:schemeClr>
                </a:solidFill>
              </a:rPr>
              <a:t>) + __AgCl(s)</a:t>
            </a:r>
          </a:p>
        </p:txBody>
      </p:sp>
      <p:sp>
        <p:nvSpPr>
          <p:cNvPr id="5" name="TextBox 4">
            <a:extLst>
              <a:ext uri="{FF2B5EF4-FFF2-40B4-BE49-F238E27FC236}">
                <a16:creationId xmlns:a16="http://schemas.microsoft.com/office/drawing/2014/main" id="{7831AA8F-184C-4308-A605-E725467CB6F8}"/>
              </a:ext>
            </a:extLst>
          </p:cNvPr>
          <p:cNvSpPr txBox="1"/>
          <p:nvPr/>
        </p:nvSpPr>
        <p:spPr>
          <a:xfrm>
            <a:off x="276947" y="110525"/>
            <a:ext cx="5273040" cy="2585323"/>
          </a:xfrm>
          <a:prstGeom prst="rect">
            <a:avLst/>
          </a:prstGeom>
          <a:noFill/>
        </p:spPr>
        <p:txBody>
          <a:bodyPr wrap="square" rtlCol="0">
            <a:spAutoFit/>
          </a:bodyPr>
          <a:lstStyle/>
          <a:p>
            <a:r>
              <a:rPr lang="en-US" dirty="0"/>
              <a:t>Sometimes it is enlightening to focus on the actual changes in bonding that occur during a reaction.  For double replacements and reactions that occur in aqueous solution, a method for looking specifically at the changes involves the writing of a net ionic equation.  It is sometimes possible to directly write down and balance the net ionic equation, but a systematic approach includes several steps.</a:t>
            </a:r>
          </a:p>
          <a:p>
            <a:r>
              <a:rPr lang="en-US" dirty="0"/>
              <a:t>1.  Write down a formula equation and balance it.</a:t>
            </a:r>
          </a:p>
        </p:txBody>
      </p:sp>
      <p:sp>
        <p:nvSpPr>
          <p:cNvPr id="7" name="TextBox 6">
            <a:extLst>
              <a:ext uri="{FF2B5EF4-FFF2-40B4-BE49-F238E27FC236}">
                <a16:creationId xmlns:a16="http://schemas.microsoft.com/office/drawing/2014/main" id="{A56CC7B7-5ACA-4AA5-97F4-8295EDD4A8B3}"/>
              </a:ext>
            </a:extLst>
          </p:cNvPr>
          <p:cNvSpPr txBox="1"/>
          <p:nvPr/>
        </p:nvSpPr>
        <p:spPr>
          <a:xfrm>
            <a:off x="655320" y="2736231"/>
            <a:ext cx="5273040" cy="369332"/>
          </a:xfrm>
          <a:prstGeom prst="rect">
            <a:avLst/>
          </a:prstGeom>
          <a:noFill/>
        </p:spPr>
        <p:txBody>
          <a:bodyPr wrap="square">
            <a:spAutoFit/>
          </a:bodyPr>
          <a:lstStyle/>
          <a:p>
            <a:r>
              <a:rPr lang="pt-BR" dirty="0"/>
              <a:t>1 CaCl</a:t>
            </a:r>
            <a:r>
              <a:rPr lang="pt-BR" baseline="-25000" dirty="0"/>
              <a:t>2</a:t>
            </a:r>
            <a:r>
              <a:rPr lang="pt-BR" dirty="0"/>
              <a:t>(aq) + 2 AgNO</a:t>
            </a:r>
            <a:r>
              <a:rPr lang="pt-BR" baseline="-25000" dirty="0"/>
              <a:t>3</a:t>
            </a:r>
            <a:r>
              <a:rPr lang="pt-BR" dirty="0"/>
              <a:t>(aq) = 1 Ca(NO</a:t>
            </a:r>
            <a:r>
              <a:rPr lang="pt-BR" baseline="-25000" dirty="0"/>
              <a:t>3</a:t>
            </a:r>
            <a:r>
              <a:rPr lang="pt-BR" dirty="0"/>
              <a:t>)</a:t>
            </a:r>
            <a:r>
              <a:rPr lang="pt-BR" baseline="-25000" dirty="0"/>
              <a:t>2</a:t>
            </a:r>
            <a:r>
              <a:rPr lang="pt-BR" dirty="0"/>
              <a:t>(aq) + 2 AgCl(s)</a:t>
            </a:r>
          </a:p>
        </p:txBody>
      </p:sp>
      <p:sp>
        <p:nvSpPr>
          <p:cNvPr id="8" name="TextBox 7">
            <a:extLst>
              <a:ext uri="{FF2B5EF4-FFF2-40B4-BE49-F238E27FC236}">
                <a16:creationId xmlns:a16="http://schemas.microsoft.com/office/drawing/2014/main" id="{694D135C-284B-454F-8969-76F74FB58397}"/>
              </a:ext>
            </a:extLst>
          </p:cNvPr>
          <p:cNvSpPr txBox="1"/>
          <p:nvPr/>
        </p:nvSpPr>
        <p:spPr>
          <a:xfrm>
            <a:off x="212045" y="3226877"/>
            <a:ext cx="6474373" cy="1200329"/>
          </a:xfrm>
          <a:prstGeom prst="rect">
            <a:avLst/>
          </a:prstGeom>
          <a:noFill/>
        </p:spPr>
        <p:txBody>
          <a:bodyPr wrap="square" rtlCol="0">
            <a:spAutoFit/>
          </a:bodyPr>
          <a:lstStyle/>
          <a:p>
            <a:pPr marL="342900" indent="-342900">
              <a:buAutoNum type="arabicPeriod" startAt="2"/>
            </a:pPr>
            <a:r>
              <a:rPr lang="en-US" dirty="0"/>
              <a:t>Break down all soluble ionic compounds into their ions.  Do</a:t>
            </a:r>
          </a:p>
          <a:p>
            <a:r>
              <a:rPr lang="en-US" dirty="0"/>
              <a:t>not change insoluble compounds, unionized compounds, weakly ionized compounds (such as weak acids and bases) or water.  For this reaction, the total ionic equation results.</a:t>
            </a:r>
          </a:p>
        </p:txBody>
      </p:sp>
      <p:sp>
        <p:nvSpPr>
          <p:cNvPr id="10" name="TextBox 9">
            <a:extLst>
              <a:ext uri="{FF2B5EF4-FFF2-40B4-BE49-F238E27FC236}">
                <a16:creationId xmlns:a16="http://schemas.microsoft.com/office/drawing/2014/main" id="{0EA3EA86-0EAD-45DB-9FF9-6D2D0F4C566A}"/>
              </a:ext>
            </a:extLst>
          </p:cNvPr>
          <p:cNvSpPr txBox="1"/>
          <p:nvPr/>
        </p:nvSpPr>
        <p:spPr>
          <a:xfrm>
            <a:off x="212045" y="4958235"/>
            <a:ext cx="5716315" cy="1477328"/>
          </a:xfrm>
          <a:prstGeom prst="rect">
            <a:avLst/>
          </a:prstGeom>
          <a:noFill/>
        </p:spPr>
        <p:txBody>
          <a:bodyPr wrap="square" rtlCol="0">
            <a:spAutoFit/>
          </a:bodyPr>
          <a:lstStyle/>
          <a:p>
            <a:pPr marL="342900" indent="-342900">
              <a:buAutoNum type="arabicPeriod" startAt="3"/>
            </a:pPr>
            <a:r>
              <a:rPr lang="en-US" dirty="0"/>
              <a:t>Like for algebraic equations  a + b = a + c, the a’s are</a:t>
            </a:r>
          </a:p>
          <a:p>
            <a:r>
              <a:rPr lang="en-US" dirty="0"/>
              <a:t>subtracted out resulting in b = c.  For this reaction </a:t>
            </a:r>
          </a:p>
          <a:p>
            <a:r>
              <a:rPr lang="pt-BR" dirty="0"/>
              <a:t>2 Cl</a:t>
            </a:r>
            <a:r>
              <a:rPr lang="pt-BR" baseline="30000" dirty="0"/>
              <a:t>-</a:t>
            </a:r>
            <a:r>
              <a:rPr lang="pt-BR" dirty="0"/>
              <a:t>  + 2 Ag</a:t>
            </a:r>
            <a:r>
              <a:rPr lang="pt-BR" baseline="30000" dirty="0"/>
              <a:t>+</a:t>
            </a:r>
            <a:r>
              <a:rPr lang="pt-BR" dirty="0"/>
              <a:t>  =  2 AgCl(s) results.  The 2’s cancel and it is common convention to place the cations before the anions. </a:t>
            </a:r>
          </a:p>
          <a:p>
            <a:pPr marL="342900" indent="-342900">
              <a:buAutoNum type="arabicPeriod" startAt="3"/>
            </a:pPr>
            <a:endParaRPr lang="en-US" dirty="0"/>
          </a:p>
        </p:txBody>
      </p:sp>
      <p:pic>
        <p:nvPicPr>
          <p:cNvPr id="11" name="Picture 10">
            <a:extLst>
              <a:ext uri="{FF2B5EF4-FFF2-40B4-BE49-F238E27FC236}">
                <a16:creationId xmlns:a16="http://schemas.microsoft.com/office/drawing/2014/main" id="{1C386281-9E1F-49F7-B75A-285B537422F8}"/>
              </a:ext>
            </a:extLst>
          </p:cNvPr>
          <p:cNvPicPr>
            <a:picLocks noChangeAspect="1"/>
          </p:cNvPicPr>
          <p:nvPr/>
        </p:nvPicPr>
        <p:blipFill rotWithShape="1">
          <a:blip r:embed="rId2"/>
          <a:srcRect l="21877" t="9778" r="17859" b="9111"/>
          <a:stretch/>
        </p:blipFill>
        <p:spPr>
          <a:xfrm>
            <a:off x="9127299" y="1750309"/>
            <a:ext cx="2409381" cy="4885689"/>
          </a:xfrm>
          <a:prstGeom prst="rect">
            <a:avLst/>
          </a:prstGeom>
        </p:spPr>
      </p:pic>
      <p:sp>
        <p:nvSpPr>
          <p:cNvPr id="9" name="TextBox 8">
            <a:extLst>
              <a:ext uri="{FF2B5EF4-FFF2-40B4-BE49-F238E27FC236}">
                <a16:creationId xmlns:a16="http://schemas.microsoft.com/office/drawing/2014/main" id="{CA8509F8-66C5-4ABF-80F2-C73524470C46}"/>
              </a:ext>
            </a:extLst>
          </p:cNvPr>
          <p:cNvSpPr txBox="1"/>
          <p:nvPr/>
        </p:nvSpPr>
        <p:spPr>
          <a:xfrm>
            <a:off x="5928360" y="74945"/>
            <a:ext cx="612061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hlinkClick r:id="rId3"/>
              </a:rPr>
              <a:t>http://exercises.murov.info/ex7-2.htm</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   problem 1</a:t>
            </a:r>
          </a:p>
        </p:txBody>
      </p:sp>
      <p:sp>
        <p:nvSpPr>
          <p:cNvPr id="12" name="TextBox 11">
            <a:extLst>
              <a:ext uri="{FF2B5EF4-FFF2-40B4-BE49-F238E27FC236}">
                <a16:creationId xmlns:a16="http://schemas.microsoft.com/office/drawing/2014/main" id="{AC661B1F-485B-4A69-939E-789D5762A2B1}"/>
              </a:ext>
            </a:extLst>
          </p:cNvPr>
          <p:cNvSpPr txBox="1"/>
          <p:nvPr/>
        </p:nvSpPr>
        <p:spPr>
          <a:xfrm>
            <a:off x="212045" y="4467589"/>
            <a:ext cx="747511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Ca</a:t>
            </a:r>
            <a:r>
              <a:rPr kumimoji="0" lang="pt-BR" sz="18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+ 2 Cl</a:t>
            </a:r>
            <a:r>
              <a:rPr kumimoji="0" lang="pt-BR"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  + 2 Ag</a:t>
            </a:r>
            <a:r>
              <a:rPr kumimoji="0" lang="pt-BR"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  + 2 NO</a:t>
            </a:r>
            <a:r>
              <a:rPr kumimoji="0" lang="pt-BR"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pt-BR"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  =  Ca</a:t>
            </a:r>
            <a:r>
              <a:rPr kumimoji="0" lang="pt-BR" sz="18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  2 NO</a:t>
            </a:r>
            <a:r>
              <a:rPr kumimoji="0" lang="pt-BR"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pt-BR" sz="18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 + 2 AgCl(s)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total ionic equation</a:t>
            </a:r>
          </a:p>
        </p:txBody>
      </p:sp>
      <p:sp>
        <p:nvSpPr>
          <p:cNvPr id="13" name="TextBox 12">
            <a:extLst>
              <a:ext uri="{FF2B5EF4-FFF2-40B4-BE49-F238E27FC236}">
                <a16:creationId xmlns:a16="http://schemas.microsoft.com/office/drawing/2014/main" id="{AC3A3216-1CEB-4FF3-A92A-B9BA71A63219}"/>
              </a:ext>
            </a:extLst>
          </p:cNvPr>
          <p:cNvSpPr txBox="1"/>
          <p:nvPr/>
        </p:nvSpPr>
        <p:spPr>
          <a:xfrm>
            <a:off x="276947" y="6187545"/>
            <a:ext cx="6191572" cy="461665"/>
          </a:xfrm>
          <a:prstGeom prst="rect">
            <a:avLst/>
          </a:prstGeom>
          <a:noFill/>
        </p:spPr>
        <p:txBody>
          <a:bodyPr wrap="square">
            <a:spAutoFit/>
          </a:bodyPr>
          <a:lstStyle/>
          <a:p>
            <a:r>
              <a:rPr kumimoji="0" lang="pt-BR" sz="2400" b="1" i="0" u="none" strike="noStrike" kern="1200" cap="none" spc="0" normalizeH="0" baseline="0" noProof="0" dirty="0">
                <a:ln>
                  <a:noFill/>
                </a:ln>
                <a:solidFill>
                  <a:srgbClr val="FF0000"/>
                </a:solidFill>
                <a:effectLst/>
                <a:uLnTx/>
                <a:uFillTx/>
                <a:latin typeface="Calibri" panose="020F0502020204030204"/>
                <a:ea typeface="+mn-ea"/>
                <a:cs typeface="+mn-cs"/>
              </a:rPr>
              <a:t>Ag</a:t>
            </a:r>
            <a:r>
              <a:rPr kumimoji="0" lang="pt-BR" sz="2400" b="1" i="0" u="none" strike="noStrike" kern="1200" cap="none" spc="0" normalizeH="0" baseline="30000" noProof="0" dirty="0">
                <a:ln>
                  <a:noFill/>
                </a:ln>
                <a:solidFill>
                  <a:srgbClr val="FF0000"/>
                </a:solidFill>
                <a:effectLst/>
                <a:uLnTx/>
                <a:uFillTx/>
                <a:latin typeface="Calibri" panose="020F0502020204030204"/>
                <a:ea typeface="+mn-ea"/>
                <a:cs typeface="+mn-cs"/>
              </a:rPr>
              <a:t>+</a:t>
            </a:r>
            <a:r>
              <a:rPr kumimoji="0" lang="pt-BR" sz="2400" b="1" i="0" u="none" strike="noStrike" kern="1200" cap="none" spc="0" normalizeH="0" baseline="0" noProof="0" dirty="0">
                <a:ln>
                  <a:noFill/>
                </a:ln>
                <a:solidFill>
                  <a:srgbClr val="FF0000"/>
                </a:solidFill>
                <a:effectLst/>
                <a:uLnTx/>
                <a:uFillTx/>
                <a:latin typeface="Calibri" panose="020F0502020204030204"/>
                <a:ea typeface="+mn-ea"/>
                <a:cs typeface="+mn-cs"/>
              </a:rPr>
              <a:t>  +   Cl</a:t>
            </a:r>
            <a:r>
              <a:rPr kumimoji="0" lang="pt-BR" sz="2400" b="1" i="0" u="none" strike="noStrike" kern="1200" cap="none" spc="0" normalizeH="0" baseline="30000" noProof="0" dirty="0">
                <a:ln>
                  <a:noFill/>
                </a:ln>
                <a:solidFill>
                  <a:srgbClr val="FF0000"/>
                </a:solidFill>
                <a:effectLst/>
                <a:uLnTx/>
                <a:uFillTx/>
                <a:latin typeface="Calibri" panose="020F0502020204030204"/>
                <a:ea typeface="+mn-ea"/>
                <a:cs typeface="+mn-cs"/>
              </a:rPr>
              <a:t>-</a:t>
            </a:r>
            <a:r>
              <a:rPr kumimoji="0" lang="pt-BR" sz="2400" b="1" i="0" u="none" strike="noStrike" kern="1200" cap="none" spc="0" normalizeH="0" baseline="0" noProof="0" dirty="0">
                <a:ln>
                  <a:noFill/>
                </a:ln>
                <a:solidFill>
                  <a:srgbClr val="FF0000"/>
                </a:solidFill>
                <a:effectLst/>
                <a:uLnTx/>
                <a:uFillTx/>
                <a:latin typeface="Calibri" panose="020F0502020204030204"/>
              </a:rPr>
              <a:t> =  AgCl(s) .   The net ionic equation.</a:t>
            </a:r>
            <a:endParaRPr lang="en-US" sz="2400" b="1" dirty="0">
              <a:solidFill>
                <a:srgbClr val="FF0000"/>
              </a:solidFill>
            </a:endParaRPr>
          </a:p>
        </p:txBody>
      </p:sp>
    </p:spTree>
    <p:extLst>
      <p:ext uri="{BB962C8B-B14F-4D97-AF65-F5344CB8AC3E}">
        <p14:creationId xmlns:p14="http://schemas.microsoft.com/office/powerpoint/2010/main" val="340260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edge">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grpId="0" nodeType="clickEffect">
                                  <p:stCondLst>
                                    <p:cond delay="0"/>
                                  </p:stCondLst>
                                  <p:iterate type="wd">
                                    <p:tmPct val="10000"/>
                                  </p:iterate>
                                  <p:childTnLst>
                                    <p:set>
                                      <p:cBhvr>
                                        <p:cTn id="18" dur="1" fill="hold">
                                          <p:stCondLst>
                                            <p:cond delay="0"/>
                                          </p:stCondLst>
                                        </p:cTn>
                                        <p:tgtEl>
                                          <p:spTgt spid="13"/>
                                        </p:tgtEl>
                                        <p:attrNameLst>
                                          <p:attrName>style.visibility</p:attrName>
                                        </p:attrNameLst>
                                      </p:cBhvr>
                                      <p:to>
                                        <p:strVal val="visible"/>
                                      </p:to>
                                    </p:set>
                                    <p:anim calcmode="lin" valueType="num">
                                      <p:cBhvr>
                                        <p:cTn id="19" dur="2000" fill="hold"/>
                                        <p:tgtEl>
                                          <p:spTgt spid="13"/>
                                        </p:tgtEl>
                                        <p:attrNameLst>
                                          <p:attrName>ppt_w</p:attrName>
                                        </p:attrNameLst>
                                      </p:cBhvr>
                                      <p:tavLst>
                                        <p:tav tm="0">
                                          <p:val>
                                            <p:fltVal val="0"/>
                                          </p:val>
                                        </p:tav>
                                        <p:tav tm="100000">
                                          <p:val>
                                            <p:strVal val="#ppt_w"/>
                                          </p:val>
                                        </p:tav>
                                      </p:tavLst>
                                    </p:anim>
                                    <p:anim calcmode="lin" valueType="num">
                                      <p:cBhvr>
                                        <p:cTn id="20" dur="2000" fill="hold"/>
                                        <p:tgtEl>
                                          <p:spTgt spid="13"/>
                                        </p:tgtEl>
                                        <p:attrNameLst>
                                          <p:attrName>ppt_h</p:attrName>
                                        </p:attrNameLst>
                                      </p:cBhvr>
                                      <p:tavLst>
                                        <p:tav tm="0">
                                          <p:val>
                                            <p:fltVal val="0"/>
                                          </p:val>
                                        </p:tav>
                                        <p:tav tm="100000">
                                          <p:val>
                                            <p:strVal val="#ppt_h"/>
                                          </p:val>
                                        </p:tav>
                                      </p:tavLst>
                                    </p:anim>
                                    <p:anim calcmode="lin" valueType="num">
                                      <p:cBhvr>
                                        <p:cTn id="21" dur="2000" fill="hold"/>
                                        <p:tgtEl>
                                          <p:spTgt spid="13"/>
                                        </p:tgtEl>
                                        <p:attrNameLst>
                                          <p:attrName>style.rotation</p:attrName>
                                        </p:attrNameLst>
                                      </p:cBhvr>
                                      <p:tavLst>
                                        <p:tav tm="0">
                                          <p:val>
                                            <p:fltVal val="360"/>
                                          </p:val>
                                        </p:tav>
                                        <p:tav tm="100000">
                                          <p:val>
                                            <p:fltVal val="0"/>
                                          </p:val>
                                        </p:tav>
                                      </p:tavLst>
                                    </p:anim>
                                    <p:animEffect transition="in" filter="fade">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1327A9-440C-4593-9336-FEFB78BB9435}"/>
              </a:ext>
            </a:extLst>
          </p:cNvPr>
          <p:cNvSpPr txBox="1"/>
          <p:nvPr/>
        </p:nvSpPr>
        <p:spPr>
          <a:xfrm>
            <a:off x="303335" y="340531"/>
            <a:ext cx="6093068" cy="2308324"/>
          </a:xfrm>
          <a:prstGeom prst="rect">
            <a:avLst/>
          </a:prstGeom>
          <a:noFill/>
        </p:spPr>
        <p:txBody>
          <a:bodyPr wrap="square">
            <a:spAutoFit/>
          </a:bodyPr>
          <a:lstStyle/>
          <a:p>
            <a:r>
              <a:rPr lang="en-US" b="1" i="0" dirty="0">
                <a:solidFill>
                  <a:srgbClr val="000000"/>
                </a:solidFill>
                <a:effectLst/>
                <a:latin typeface="Times New Roman" panose="02020603050405020304" pitchFamily="18" charset="0"/>
              </a:rPr>
              <a:t>CHAPTER 8 - Quantitative Relationships in Chemistry</a:t>
            </a:r>
            <a:br>
              <a:rPr lang="en-US" b="1" i="0" dirty="0">
                <a:solidFill>
                  <a:srgbClr val="000000"/>
                </a:solidFill>
                <a:effectLst/>
                <a:latin typeface="Times New Roman" panose="02020603050405020304" pitchFamily="18" charset="0"/>
              </a:rPr>
            </a:br>
            <a:r>
              <a:rPr lang="en-US" b="1" i="0" dirty="0">
                <a:solidFill>
                  <a:srgbClr val="000000"/>
                </a:solidFill>
                <a:effectLst/>
                <a:latin typeface="Times New Roman" panose="02020603050405020304" pitchFamily="18" charset="0"/>
              </a:rPr>
              <a:t>    Exercise 8-1   Formula Mass, Moles and Molecules -</a:t>
            </a:r>
            <a:br>
              <a:rPr lang="en-US" b="1" i="0" dirty="0">
                <a:solidFill>
                  <a:srgbClr val="000000"/>
                </a:solidFill>
                <a:effectLst/>
                <a:latin typeface="Times New Roman" panose="02020603050405020304" pitchFamily="18" charset="0"/>
              </a:rPr>
            </a:br>
            <a:r>
              <a:rPr lang="en-US" b="1" i="0" dirty="0">
                <a:solidFill>
                  <a:srgbClr val="000000"/>
                </a:solidFill>
                <a:effectLst/>
                <a:latin typeface="Times New Roman" panose="02020603050405020304" pitchFamily="18" charset="0"/>
              </a:rPr>
              <a:t>                            </a:t>
            </a:r>
            <a:r>
              <a:rPr lang="en-US" b="1" i="0" dirty="0">
                <a:solidFill>
                  <a:srgbClr val="000000"/>
                </a:solidFill>
                <a:effectLst/>
                <a:latin typeface="Arial" panose="020B0604020202020204" pitchFamily="34" charset="0"/>
                <a:hlinkClick r:id="rId2"/>
              </a:rPr>
              <a:t>Exercise 8-1</a:t>
            </a:r>
            <a:br>
              <a:rPr lang="en-US" b="1" i="0" dirty="0">
                <a:solidFill>
                  <a:srgbClr val="000000"/>
                </a:solidFill>
                <a:effectLst/>
                <a:latin typeface="Arial" panose="020B0604020202020204" pitchFamily="34" charset="0"/>
              </a:rPr>
            </a:br>
            <a:r>
              <a:rPr lang="en-US" b="1" i="0" dirty="0">
                <a:solidFill>
                  <a:srgbClr val="000000"/>
                </a:solidFill>
                <a:effectLst/>
                <a:latin typeface="Times New Roman" panose="02020603050405020304" pitchFamily="18" charset="0"/>
              </a:rPr>
              <a:t>                   8-2   Percent Composition, Empirical and Molecular Formulas</a:t>
            </a:r>
            <a:br>
              <a:rPr lang="en-US" b="1" i="0" dirty="0">
                <a:solidFill>
                  <a:srgbClr val="000000"/>
                </a:solidFill>
                <a:effectLst/>
                <a:latin typeface="Times New Roman" panose="02020603050405020304" pitchFamily="18" charset="0"/>
              </a:rPr>
            </a:br>
            <a:r>
              <a:rPr lang="en-US" b="1" i="0" dirty="0">
                <a:solidFill>
                  <a:srgbClr val="000000"/>
                </a:solidFill>
                <a:effectLst/>
                <a:latin typeface="Arial" panose="020B0604020202020204" pitchFamily="34" charset="0"/>
              </a:rPr>
              <a:t>                        </a:t>
            </a:r>
            <a:r>
              <a:rPr lang="en-US" b="1" i="0" dirty="0">
                <a:solidFill>
                  <a:srgbClr val="000000"/>
                </a:solidFill>
                <a:effectLst/>
                <a:latin typeface="Arial" panose="020B0604020202020204" pitchFamily="34" charset="0"/>
                <a:hlinkClick r:id="rId3"/>
              </a:rPr>
              <a:t>Exercise 8-2</a:t>
            </a:r>
            <a:br>
              <a:rPr lang="en-US" b="1" i="0" dirty="0">
                <a:solidFill>
                  <a:srgbClr val="000000"/>
                </a:solidFill>
                <a:effectLst/>
                <a:latin typeface="Arial" panose="020B0604020202020204" pitchFamily="34" charset="0"/>
              </a:rPr>
            </a:br>
            <a:r>
              <a:rPr lang="en-US" b="1" i="0" dirty="0">
                <a:solidFill>
                  <a:srgbClr val="000000"/>
                </a:solidFill>
                <a:effectLst/>
                <a:latin typeface="Times New Roman" panose="02020603050405020304" pitchFamily="18" charset="0"/>
              </a:rPr>
              <a:t>                   8-3</a:t>
            </a:r>
            <a:r>
              <a:rPr lang="en-US" b="1" i="0" dirty="0">
                <a:solidFill>
                  <a:srgbClr val="000000"/>
                </a:solidFill>
                <a:effectLst/>
                <a:latin typeface="Arial" panose="020B0604020202020204" pitchFamily="34" charset="0"/>
              </a:rPr>
              <a:t>   </a:t>
            </a:r>
            <a:r>
              <a:rPr lang="en-US" b="1" i="0" dirty="0">
                <a:solidFill>
                  <a:srgbClr val="000000"/>
                </a:solidFill>
                <a:effectLst/>
                <a:latin typeface="Times New Roman" panose="02020603050405020304" pitchFamily="18" charset="0"/>
              </a:rPr>
              <a:t>Stoichiometry</a:t>
            </a:r>
            <a:br>
              <a:rPr lang="en-US" b="1" i="0" dirty="0">
                <a:solidFill>
                  <a:srgbClr val="000000"/>
                </a:solidFill>
                <a:effectLst/>
                <a:latin typeface="Arial" panose="020B0604020202020204" pitchFamily="34" charset="0"/>
              </a:rPr>
            </a:br>
            <a:r>
              <a:rPr lang="en-US" b="1" i="0" dirty="0">
                <a:solidFill>
                  <a:srgbClr val="000000"/>
                </a:solidFill>
                <a:effectLst/>
                <a:latin typeface="Arial" panose="020B0604020202020204" pitchFamily="34" charset="0"/>
              </a:rPr>
              <a:t>                        </a:t>
            </a:r>
            <a:r>
              <a:rPr lang="en-US" b="1" i="0" dirty="0">
                <a:solidFill>
                  <a:srgbClr val="000000"/>
                </a:solidFill>
                <a:effectLst/>
                <a:latin typeface="Arial" panose="020B0604020202020204" pitchFamily="34" charset="0"/>
                <a:hlinkClick r:id="rId4"/>
              </a:rPr>
              <a:t>Exercise 8-3</a:t>
            </a:r>
            <a:endParaRPr lang="en-US" dirty="0"/>
          </a:p>
        </p:txBody>
      </p:sp>
      <p:sp>
        <p:nvSpPr>
          <p:cNvPr id="5" name="TextBox 4">
            <a:extLst>
              <a:ext uri="{FF2B5EF4-FFF2-40B4-BE49-F238E27FC236}">
                <a16:creationId xmlns:a16="http://schemas.microsoft.com/office/drawing/2014/main" id="{A091EA35-0404-469E-AE51-2DCCC6B6655B}"/>
              </a:ext>
            </a:extLst>
          </p:cNvPr>
          <p:cNvSpPr txBox="1"/>
          <p:nvPr/>
        </p:nvSpPr>
        <p:spPr>
          <a:xfrm>
            <a:off x="6136456" y="722909"/>
            <a:ext cx="6093067" cy="1323439"/>
          </a:xfrm>
          <a:prstGeom prst="rect">
            <a:avLst/>
          </a:prstGeom>
          <a:noFill/>
        </p:spPr>
        <p:txBody>
          <a:bodyPr wrap="square" rtlCol="0">
            <a:spAutoFit/>
          </a:bodyPr>
          <a:lstStyle/>
          <a:p>
            <a:r>
              <a:rPr lang="en-US" sz="2000" b="1" dirty="0"/>
              <a:t>Many if not most calculations in chemistry include a calculation of the number of moles often in the first step.  Examples include the division of mass by molecular mass, molarity times the volume and PV/RT. </a:t>
            </a:r>
          </a:p>
        </p:txBody>
      </p:sp>
      <p:sp>
        <p:nvSpPr>
          <p:cNvPr id="6" name="TextBox 5">
            <a:extLst>
              <a:ext uri="{FF2B5EF4-FFF2-40B4-BE49-F238E27FC236}">
                <a16:creationId xmlns:a16="http://schemas.microsoft.com/office/drawing/2014/main" id="{EDDBF718-A0D0-49D6-8DFD-A574519CAE01}"/>
              </a:ext>
            </a:extLst>
          </p:cNvPr>
          <p:cNvSpPr txBox="1"/>
          <p:nvPr/>
        </p:nvSpPr>
        <p:spPr>
          <a:xfrm>
            <a:off x="303335" y="2648854"/>
            <a:ext cx="6098720" cy="369332"/>
          </a:xfrm>
          <a:prstGeom prst="rect">
            <a:avLst/>
          </a:prstGeom>
          <a:noFill/>
        </p:spPr>
        <p:txBody>
          <a:bodyPr wrap="square">
            <a:spAutoFit/>
          </a:bodyPr>
          <a:lstStyle/>
          <a:p>
            <a:r>
              <a:rPr lang="en-US" dirty="0"/>
              <a:t>5.  How many atoms are in 8.38 g of krypton?</a:t>
            </a:r>
          </a:p>
        </p:txBody>
      </p:sp>
      <p:sp>
        <p:nvSpPr>
          <p:cNvPr id="7" name="TextBox 6">
            <a:extLst>
              <a:ext uri="{FF2B5EF4-FFF2-40B4-BE49-F238E27FC236}">
                <a16:creationId xmlns:a16="http://schemas.microsoft.com/office/drawing/2014/main" id="{A3BC2B42-48F3-4795-95FD-6CE98E8F26F8}"/>
              </a:ext>
            </a:extLst>
          </p:cNvPr>
          <p:cNvSpPr txBox="1"/>
          <p:nvPr/>
        </p:nvSpPr>
        <p:spPr>
          <a:xfrm>
            <a:off x="303335" y="3046363"/>
            <a:ext cx="5453416" cy="707886"/>
          </a:xfrm>
          <a:prstGeom prst="rect">
            <a:avLst/>
          </a:prstGeom>
          <a:noFill/>
        </p:spPr>
        <p:txBody>
          <a:bodyPr wrap="none" rtlCol="0">
            <a:spAutoFit/>
          </a:bodyPr>
          <a:lstStyle/>
          <a:p>
            <a:r>
              <a:rPr lang="en-US" sz="2000" b="1" dirty="0">
                <a:solidFill>
                  <a:srgbClr val="FF0000"/>
                </a:solidFill>
              </a:rPr>
              <a:t>(8.38 g Kr)  </a:t>
            </a:r>
            <a:r>
              <a:rPr lang="en-US" sz="2000" b="1" u="sng" dirty="0">
                <a:solidFill>
                  <a:srgbClr val="FF0000"/>
                </a:solidFill>
              </a:rPr>
              <a:t>(1 mole Kr </a:t>
            </a:r>
            <a:r>
              <a:rPr lang="en-US" sz="2000" b="1" dirty="0">
                <a:solidFill>
                  <a:srgbClr val="FF0000"/>
                </a:solidFill>
              </a:rPr>
              <a:t>)  </a:t>
            </a:r>
            <a:r>
              <a:rPr lang="en-US" sz="2000" b="1" u="sng" dirty="0">
                <a:solidFill>
                  <a:srgbClr val="FF0000"/>
                </a:solidFill>
              </a:rPr>
              <a:t>(6.022x10</a:t>
            </a:r>
            <a:r>
              <a:rPr lang="en-US" sz="2000" b="1" u="sng" baseline="30000" dirty="0">
                <a:solidFill>
                  <a:srgbClr val="FF0000"/>
                </a:solidFill>
              </a:rPr>
              <a:t>23</a:t>
            </a:r>
            <a:r>
              <a:rPr lang="en-US" sz="2000" b="1" u="sng" dirty="0">
                <a:solidFill>
                  <a:srgbClr val="FF0000"/>
                </a:solidFill>
              </a:rPr>
              <a:t> atoms Kr</a:t>
            </a:r>
            <a:r>
              <a:rPr lang="en-US" sz="2000" b="1" dirty="0">
                <a:solidFill>
                  <a:srgbClr val="FF0000"/>
                </a:solidFill>
              </a:rPr>
              <a:t>)   =  </a:t>
            </a:r>
          </a:p>
          <a:p>
            <a:r>
              <a:rPr lang="en-US" sz="2000" b="1" dirty="0">
                <a:solidFill>
                  <a:srgbClr val="FF0000"/>
                </a:solidFill>
              </a:rPr>
              <a:t> 	  (83.798 g Kr)      ( 1 mole Kr)</a:t>
            </a:r>
          </a:p>
        </p:txBody>
      </p:sp>
      <p:sp>
        <p:nvSpPr>
          <p:cNvPr id="8" name="TextBox 7">
            <a:extLst>
              <a:ext uri="{FF2B5EF4-FFF2-40B4-BE49-F238E27FC236}">
                <a16:creationId xmlns:a16="http://schemas.microsoft.com/office/drawing/2014/main" id="{FAA3C728-4BFC-4AC7-99D5-8A5D04941563}"/>
              </a:ext>
            </a:extLst>
          </p:cNvPr>
          <p:cNvSpPr txBox="1"/>
          <p:nvPr/>
        </p:nvSpPr>
        <p:spPr>
          <a:xfrm>
            <a:off x="5558950" y="3059668"/>
            <a:ext cx="2251322" cy="400110"/>
          </a:xfrm>
          <a:prstGeom prst="rect">
            <a:avLst/>
          </a:prstGeom>
          <a:noFill/>
        </p:spPr>
        <p:txBody>
          <a:bodyPr wrap="none" rtlCol="0">
            <a:spAutoFit/>
          </a:bodyPr>
          <a:lstStyle/>
          <a:p>
            <a:r>
              <a:rPr lang="en-US" dirty="0"/>
              <a:t> </a:t>
            </a:r>
            <a:r>
              <a:rPr lang="en-US" sz="2000" b="1" dirty="0">
                <a:solidFill>
                  <a:srgbClr val="00B050"/>
                </a:solidFill>
              </a:rPr>
              <a:t>6.02x10</a:t>
            </a:r>
            <a:r>
              <a:rPr lang="en-US" sz="2000" b="1" baseline="30000" dirty="0">
                <a:solidFill>
                  <a:srgbClr val="00B050"/>
                </a:solidFill>
              </a:rPr>
              <a:t>22</a:t>
            </a:r>
            <a:r>
              <a:rPr lang="en-US" sz="2000" b="1" dirty="0">
                <a:solidFill>
                  <a:srgbClr val="00B050"/>
                </a:solidFill>
              </a:rPr>
              <a:t> atoms Kr</a:t>
            </a:r>
          </a:p>
        </p:txBody>
      </p:sp>
      <p:sp>
        <p:nvSpPr>
          <p:cNvPr id="10" name="TextBox 9">
            <a:extLst>
              <a:ext uri="{FF2B5EF4-FFF2-40B4-BE49-F238E27FC236}">
                <a16:creationId xmlns:a16="http://schemas.microsoft.com/office/drawing/2014/main" id="{18BB15DD-7EB4-4AF8-ABF0-F9F05C1D46CB}"/>
              </a:ext>
            </a:extLst>
          </p:cNvPr>
          <p:cNvSpPr txBox="1"/>
          <p:nvPr/>
        </p:nvSpPr>
        <p:spPr>
          <a:xfrm>
            <a:off x="303335" y="3679904"/>
            <a:ext cx="6216160" cy="646331"/>
          </a:xfrm>
          <a:prstGeom prst="rect">
            <a:avLst/>
          </a:prstGeom>
          <a:noFill/>
        </p:spPr>
        <p:txBody>
          <a:bodyPr wrap="square">
            <a:spAutoFit/>
          </a:bodyPr>
          <a:lstStyle/>
          <a:p>
            <a:endParaRPr lang="en-US" dirty="0"/>
          </a:p>
          <a:p>
            <a:r>
              <a:rPr lang="en-US" dirty="0"/>
              <a:t>12.  What is the mass of 1 molecule of carbon dioxide?</a:t>
            </a:r>
          </a:p>
        </p:txBody>
      </p:sp>
      <p:sp>
        <p:nvSpPr>
          <p:cNvPr id="13" name="TextBox 12">
            <a:extLst>
              <a:ext uri="{FF2B5EF4-FFF2-40B4-BE49-F238E27FC236}">
                <a16:creationId xmlns:a16="http://schemas.microsoft.com/office/drawing/2014/main" id="{C7771BA0-A5B2-4015-9283-C3B82DDB871A}"/>
              </a:ext>
            </a:extLst>
          </p:cNvPr>
          <p:cNvSpPr txBox="1"/>
          <p:nvPr/>
        </p:nvSpPr>
        <p:spPr>
          <a:xfrm>
            <a:off x="303335" y="4642338"/>
            <a:ext cx="7175041" cy="707886"/>
          </a:xfrm>
          <a:prstGeom prst="rect">
            <a:avLst/>
          </a:prstGeom>
          <a:noFill/>
        </p:spPr>
        <p:txBody>
          <a:bodyPr wrap="none" rtlCol="0">
            <a:spAutoFit/>
          </a:bodyPr>
          <a:lstStyle/>
          <a:p>
            <a:r>
              <a:rPr lang="en-US" sz="2000" b="1" dirty="0">
                <a:solidFill>
                  <a:srgbClr val="FF0000"/>
                </a:solidFill>
              </a:rPr>
              <a:t>(1 molecule CO</a:t>
            </a:r>
            <a:r>
              <a:rPr lang="en-US" sz="2000" b="1" baseline="-25000" dirty="0">
                <a:solidFill>
                  <a:srgbClr val="FF0000"/>
                </a:solidFill>
              </a:rPr>
              <a:t>2</a:t>
            </a:r>
            <a:r>
              <a:rPr lang="en-US" sz="2000" b="1" dirty="0">
                <a:solidFill>
                  <a:srgbClr val="FF0000"/>
                </a:solidFill>
              </a:rPr>
              <a:t>)   </a:t>
            </a:r>
            <a:r>
              <a:rPr lang="en-US" sz="2000" b="1" u="sng" dirty="0">
                <a:solidFill>
                  <a:srgbClr val="FF0000"/>
                </a:solidFill>
              </a:rPr>
              <a:t>               (1 mole CO</a:t>
            </a:r>
            <a:r>
              <a:rPr lang="en-US" sz="2000" b="1" u="sng" baseline="-25000" dirty="0">
                <a:solidFill>
                  <a:srgbClr val="FF0000"/>
                </a:solidFill>
              </a:rPr>
              <a:t>2</a:t>
            </a:r>
            <a:r>
              <a:rPr lang="en-US" sz="2000" b="1" u="sng" dirty="0">
                <a:solidFill>
                  <a:srgbClr val="FF0000"/>
                </a:solidFill>
              </a:rPr>
              <a:t> )          </a:t>
            </a:r>
            <a:r>
              <a:rPr lang="en-US" sz="2000" b="1" dirty="0">
                <a:solidFill>
                  <a:srgbClr val="FF0000"/>
                </a:solidFill>
              </a:rPr>
              <a:t>   </a:t>
            </a:r>
            <a:r>
              <a:rPr lang="en-US" sz="2000" b="1" u="sng" dirty="0">
                <a:solidFill>
                  <a:srgbClr val="FF0000"/>
                </a:solidFill>
              </a:rPr>
              <a:t>(44.01 g CO</a:t>
            </a:r>
            <a:r>
              <a:rPr lang="en-US" sz="2000" b="1" u="sng" baseline="-25000" dirty="0">
                <a:solidFill>
                  <a:srgbClr val="FF0000"/>
                </a:solidFill>
              </a:rPr>
              <a:t>2</a:t>
            </a:r>
            <a:r>
              <a:rPr lang="en-US" sz="2000" b="1" dirty="0">
                <a:solidFill>
                  <a:srgbClr val="FF0000"/>
                </a:solidFill>
              </a:rPr>
              <a:t>)     =    </a:t>
            </a:r>
          </a:p>
          <a:p>
            <a:r>
              <a:rPr lang="en-US" sz="2000" b="1" dirty="0">
                <a:solidFill>
                  <a:srgbClr val="FF0000"/>
                </a:solidFill>
              </a:rPr>
              <a:t>	                (6.022x10</a:t>
            </a:r>
            <a:r>
              <a:rPr lang="en-US" sz="2000" b="1" baseline="30000" dirty="0">
                <a:solidFill>
                  <a:srgbClr val="FF0000"/>
                </a:solidFill>
              </a:rPr>
              <a:t>23</a:t>
            </a:r>
            <a:r>
              <a:rPr lang="en-US" sz="2000" b="1" dirty="0">
                <a:solidFill>
                  <a:srgbClr val="FF0000"/>
                </a:solidFill>
              </a:rPr>
              <a:t> molecules CO</a:t>
            </a:r>
            <a:r>
              <a:rPr lang="en-US" sz="2000" b="1" baseline="-25000" dirty="0">
                <a:solidFill>
                  <a:srgbClr val="FF0000"/>
                </a:solidFill>
              </a:rPr>
              <a:t>2</a:t>
            </a:r>
            <a:r>
              <a:rPr lang="en-US" sz="2000" b="1" dirty="0">
                <a:solidFill>
                  <a:srgbClr val="FF0000"/>
                </a:solidFill>
              </a:rPr>
              <a:t>)   (1 mole CO</a:t>
            </a:r>
            <a:r>
              <a:rPr lang="en-US" sz="2000" b="1" baseline="-25000" dirty="0">
                <a:solidFill>
                  <a:srgbClr val="FF0000"/>
                </a:solidFill>
              </a:rPr>
              <a:t>2</a:t>
            </a:r>
            <a:r>
              <a:rPr lang="en-US" sz="2000" b="1" dirty="0">
                <a:solidFill>
                  <a:srgbClr val="FF0000"/>
                </a:solidFill>
              </a:rPr>
              <a:t>)</a:t>
            </a:r>
          </a:p>
        </p:txBody>
      </p:sp>
      <p:sp>
        <p:nvSpPr>
          <p:cNvPr id="14" name="TextBox 13">
            <a:extLst>
              <a:ext uri="{FF2B5EF4-FFF2-40B4-BE49-F238E27FC236}">
                <a16:creationId xmlns:a16="http://schemas.microsoft.com/office/drawing/2014/main" id="{8096106C-0972-4026-B85D-BEB65A45FA34}"/>
              </a:ext>
            </a:extLst>
          </p:cNvPr>
          <p:cNvSpPr txBox="1"/>
          <p:nvPr/>
        </p:nvSpPr>
        <p:spPr>
          <a:xfrm>
            <a:off x="7245895" y="4642338"/>
            <a:ext cx="1878784" cy="400110"/>
          </a:xfrm>
          <a:prstGeom prst="rect">
            <a:avLst/>
          </a:prstGeom>
          <a:noFill/>
        </p:spPr>
        <p:txBody>
          <a:bodyPr wrap="none" rtlCol="0">
            <a:spAutoFit/>
          </a:bodyPr>
          <a:lstStyle/>
          <a:p>
            <a:r>
              <a:rPr lang="en-US" sz="2000" b="1" dirty="0">
                <a:solidFill>
                  <a:srgbClr val="00B050"/>
                </a:solidFill>
              </a:rPr>
              <a:t>7.12x10</a:t>
            </a:r>
            <a:r>
              <a:rPr lang="en-US" sz="2000" b="1" baseline="30000" dirty="0">
                <a:solidFill>
                  <a:srgbClr val="00B050"/>
                </a:solidFill>
              </a:rPr>
              <a:t>-23</a:t>
            </a:r>
            <a:r>
              <a:rPr lang="en-US" sz="2000" b="1" dirty="0">
                <a:solidFill>
                  <a:srgbClr val="00B050"/>
                </a:solidFill>
              </a:rPr>
              <a:t> g CO</a:t>
            </a:r>
            <a:r>
              <a:rPr lang="en-US" sz="2000" b="1" baseline="-25000" dirty="0">
                <a:solidFill>
                  <a:srgbClr val="00B050"/>
                </a:solidFill>
              </a:rPr>
              <a:t>2</a:t>
            </a:r>
          </a:p>
        </p:txBody>
      </p:sp>
      <p:sp>
        <p:nvSpPr>
          <p:cNvPr id="16" name="TextBox 15">
            <a:extLst>
              <a:ext uri="{FF2B5EF4-FFF2-40B4-BE49-F238E27FC236}">
                <a16:creationId xmlns:a16="http://schemas.microsoft.com/office/drawing/2014/main" id="{B8431DA1-3E01-455D-A62B-E7B305D43B73}"/>
              </a:ext>
            </a:extLst>
          </p:cNvPr>
          <p:cNvSpPr txBox="1"/>
          <p:nvPr/>
        </p:nvSpPr>
        <p:spPr>
          <a:xfrm>
            <a:off x="198903" y="5407515"/>
            <a:ext cx="10720093" cy="369332"/>
          </a:xfrm>
          <a:prstGeom prst="rect">
            <a:avLst/>
          </a:prstGeom>
          <a:noFill/>
        </p:spPr>
        <p:txBody>
          <a:bodyPr wrap="square">
            <a:spAutoFit/>
          </a:bodyPr>
          <a:lstStyle/>
          <a:p>
            <a:r>
              <a:rPr lang="en-US" dirty="0"/>
              <a:t>30.  It is determined that 6.90x10</a:t>
            </a:r>
            <a:r>
              <a:rPr lang="en-US" baseline="30000" dirty="0"/>
              <a:t>-3</a:t>
            </a:r>
            <a:r>
              <a:rPr lang="en-US" dirty="0"/>
              <a:t> moles of an element have a mass of 0.662 g. The element is probably:</a:t>
            </a:r>
          </a:p>
        </p:txBody>
      </p:sp>
      <p:sp>
        <p:nvSpPr>
          <p:cNvPr id="18" name="TextBox 17">
            <a:extLst>
              <a:ext uri="{FF2B5EF4-FFF2-40B4-BE49-F238E27FC236}">
                <a16:creationId xmlns:a16="http://schemas.microsoft.com/office/drawing/2014/main" id="{AF8E54A3-C283-44B0-8861-9E3DB08F31BF}"/>
              </a:ext>
            </a:extLst>
          </p:cNvPr>
          <p:cNvSpPr txBox="1"/>
          <p:nvPr/>
        </p:nvSpPr>
        <p:spPr>
          <a:xfrm>
            <a:off x="198903" y="5895272"/>
            <a:ext cx="5724709" cy="707886"/>
          </a:xfrm>
          <a:prstGeom prst="rect">
            <a:avLst/>
          </a:prstGeom>
          <a:noFill/>
        </p:spPr>
        <p:txBody>
          <a:bodyPr wrap="none" rtlCol="0">
            <a:spAutoFit/>
          </a:bodyPr>
          <a:lstStyle/>
          <a:p>
            <a:r>
              <a:rPr lang="en-US" sz="2000" b="1" dirty="0">
                <a:solidFill>
                  <a:srgbClr val="FF0000"/>
                </a:solidFill>
              </a:rPr>
              <a:t>The given data enables the calculation of the atomic</a:t>
            </a:r>
          </a:p>
          <a:p>
            <a:r>
              <a:rPr lang="en-US" sz="2000" b="1" dirty="0">
                <a:solidFill>
                  <a:srgbClr val="FF0000"/>
                </a:solidFill>
              </a:rPr>
              <a:t>mass of the element.  Next use the periodic table.</a:t>
            </a:r>
          </a:p>
        </p:txBody>
      </p:sp>
      <p:sp>
        <p:nvSpPr>
          <p:cNvPr id="20" name="TextBox 19">
            <a:extLst>
              <a:ext uri="{FF2B5EF4-FFF2-40B4-BE49-F238E27FC236}">
                <a16:creationId xmlns:a16="http://schemas.microsoft.com/office/drawing/2014/main" id="{EA01C7A9-CDC3-4585-B543-3F1BBA249C7D}"/>
              </a:ext>
            </a:extLst>
          </p:cNvPr>
          <p:cNvSpPr txBox="1"/>
          <p:nvPr/>
        </p:nvSpPr>
        <p:spPr>
          <a:xfrm>
            <a:off x="6136456" y="5930441"/>
            <a:ext cx="2419252" cy="707886"/>
          </a:xfrm>
          <a:prstGeom prst="rect">
            <a:avLst/>
          </a:prstGeom>
          <a:noFill/>
        </p:spPr>
        <p:txBody>
          <a:bodyPr wrap="none" rtlCol="0">
            <a:spAutoFit/>
          </a:bodyPr>
          <a:lstStyle/>
          <a:p>
            <a:r>
              <a:rPr lang="en-US" sz="2000" b="1" u="sng" dirty="0">
                <a:solidFill>
                  <a:srgbClr val="FF0000"/>
                </a:solidFill>
              </a:rPr>
              <a:t>      0.662 g X       </a:t>
            </a:r>
            <a:r>
              <a:rPr lang="en-US" sz="2000" b="1" dirty="0">
                <a:solidFill>
                  <a:srgbClr val="FF0000"/>
                </a:solidFill>
              </a:rPr>
              <a:t>    =   </a:t>
            </a:r>
          </a:p>
          <a:p>
            <a:r>
              <a:rPr lang="en-US" sz="2000" b="1" dirty="0">
                <a:solidFill>
                  <a:srgbClr val="FF0000"/>
                </a:solidFill>
              </a:rPr>
              <a:t>6.90x10</a:t>
            </a:r>
            <a:r>
              <a:rPr lang="en-US" sz="2000" b="1" baseline="30000" dirty="0">
                <a:solidFill>
                  <a:srgbClr val="FF0000"/>
                </a:solidFill>
              </a:rPr>
              <a:t>-3 </a:t>
            </a:r>
            <a:r>
              <a:rPr lang="en-US" sz="2000" b="1" dirty="0">
                <a:solidFill>
                  <a:srgbClr val="FF0000"/>
                </a:solidFill>
              </a:rPr>
              <a:t>mole X</a:t>
            </a:r>
          </a:p>
        </p:txBody>
      </p:sp>
      <p:sp>
        <p:nvSpPr>
          <p:cNvPr id="21" name="TextBox 20">
            <a:extLst>
              <a:ext uri="{FF2B5EF4-FFF2-40B4-BE49-F238E27FC236}">
                <a16:creationId xmlns:a16="http://schemas.microsoft.com/office/drawing/2014/main" id="{CF323816-3842-446C-8426-EE4349B771F9}"/>
              </a:ext>
            </a:extLst>
          </p:cNvPr>
          <p:cNvSpPr txBox="1"/>
          <p:nvPr/>
        </p:nvSpPr>
        <p:spPr>
          <a:xfrm>
            <a:off x="8380761" y="5895272"/>
            <a:ext cx="3681264" cy="707886"/>
          </a:xfrm>
          <a:prstGeom prst="rect">
            <a:avLst/>
          </a:prstGeom>
          <a:noFill/>
        </p:spPr>
        <p:txBody>
          <a:bodyPr wrap="none" rtlCol="0">
            <a:spAutoFit/>
          </a:bodyPr>
          <a:lstStyle/>
          <a:p>
            <a:r>
              <a:rPr lang="en-US" sz="2000" b="1" dirty="0">
                <a:solidFill>
                  <a:srgbClr val="00B050"/>
                </a:solidFill>
              </a:rPr>
              <a:t>95.9 g X/mol X    This value is</a:t>
            </a:r>
          </a:p>
          <a:p>
            <a:r>
              <a:rPr lang="en-US" sz="2000" b="1" dirty="0">
                <a:solidFill>
                  <a:srgbClr val="00B050"/>
                </a:solidFill>
              </a:rPr>
              <a:t>consistent with the element Mo.</a:t>
            </a:r>
          </a:p>
        </p:txBody>
      </p:sp>
      <p:sp>
        <p:nvSpPr>
          <p:cNvPr id="23" name="TextBox 22">
            <a:extLst>
              <a:ext uri="{FF2B5EF4-FFF2-40B4-BE49-F238E27FC236}">
                <a16:creationId xmlns:a16="http://schemas.microsoft.com/office/drawing/2014/main" id="{2574775E-038E-4E0C-8F6E-E06AC3FB5BE9}"/>
              </a:ext>
            </a:extLst>
          </p:cNvPr>
          <p:cNvSpPr txBox="1"/>
          <p:nvPr/>
        </p:nvSpPr>
        <p:spPr>
          <a:xfrm>
            <a:off x="6107117" y="96653"/>
            <a:ext cx="6233746" cy="369332"/>
          </a:xfrm>
          <a:prstGeom prst="rect">
            <a:avLst/>
          </a:prstGeom>
          <a:noFill/>
        </p:spPr>
        <p:txBody>
          <a:bodyPr wrap="square">
            <a:spAutoFit/>
          </a:bodyPr>
          <a:lstStyle/>
          <a:p>
            <a:r>
              <a:rPr lang="en-US" dirty="0">
                <a:hlinkClick r:id="rId2"/>
              </a:rPr>
              <a:t>http://exercises.murov.info/ex8-1.htm</a:t>
            </a:r>
            <a:r>
              <a:rPr lang="en-US" dirty="0"/>
              <a:t>    problems 5, 12, 30.</a:t>
            </a:r>
          </a:p>
        </p:txBody>
      </p:sp>
      <p:pic>
        <p:nvPicPr>
          <p:cNvPr id="2" name="Picture 1">
            <a:extLst>
              <a:ext uri="{FF2B5EF4-FFF2-40B4-BE49-F238E27FC236}">
                <a16:creationId xmlns:a16="http://schemas.microsoft.com/office/drawing/2014/main" id="{6C43E26E-991F-480F-A254-8E72B123F825}"/>
              </a:ext>
            </a:extLst>
          </p:cNvPr>
          <p:cNvPicPr>
            <a:picLocks noChangeAspect="1"/>
          </p:cNvPicPr>
          <p:nvPr/>
        </p:nvPicPr>
        <p:blipFill>
          <a:blip r:embed="rId5"/>
          <a:stretch>
            <a:fillRect/>
          </a:stretch>
        </p:blipFill>
        <p:spPr>
          <a:xfrm>
            <a:off x="9679055" y="2441798"/>
            <a:ext cx="2339900" cy="2082511"/>
          </a:xfrm>
          <a:prstGeom prst="rect">
            <a:avLst/>
          </a:prstGeom>
        </p:spPr>
      </p:pic>
      <p:sp>
        <p:nvSpPr>
          <p:cNvPr id="9" name="TextBox 8">
            <a:extLst>
              <a:ext uri="{FF2B5EF4-FFF2-40B4-BE49-F238E27FC236}">
                <a16:creationId xmlns:a16="http://schemas.microsoft.com/office/drawing/2014/main" id="{EDC2F2A3-8649-4656-B38C-DEFCDBD8BAA8}"/>
              </a:ext>
            </a:extLst>
          </p:cNvPr>
          <p:cNvSpPr txBox="1"/>
          <p:nvPr/>
        </p:nvSpPr>
        <p:spPr>
          <a:xfrm>
            <a:off x="10131501" y="4542069"/>
            <a:ext cx="1435008" cy="369332"/>
          </a:xfrm>
          <a:prstGeom prst="rect">
            <a:avLst/>
          </a:prstGeom>
          <a:noFill/>
        </p:spPr>
        <p:txBody>
          <a:bodyPr wrap="none" rtlCol="0">
            <a:spAutoFit/>
          </a:bodyPr>
          <a:lstStyle/>
          <a:p>
            <a:r>
              <a:rPr lang="en-US" dirty="0"/>
              <a:t>molybdenum</a:t>
            </a:r>
          </a:p>
        </p:txBody>
      </p:sp>
    </p:spTree>
    <p:extLst>
      <p:ext uri="{BB962C8B-B14F-4D97-AF65-F5344CB8AC3E}">
        <p14:creationId xmlns:p14="http://schemas.microsoft.com/office/powerpoint/2010/main" val="12488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ppt_x</p:attrName>
                                        </p:attrNameLst>
                                      </p:cBhvr>
                                      <p:tavLst>
                                        <p:tav tm="0">
                                          <p:val>
                                            <p:strVal val="#ppt_x"/>
                                          </p:val>
                                        </p:tav>
                                        <p:tav tm="100000">
                                          <p:val>
                                            <p:strVal val="#ppt_x"/>
                                          </p:val>
                                        </p:tav>
                                      </p:tavLst>
                                    </p:anim>
                                    <p:anim calcmode="lin" valueType="num">
                                      <p:cBhvr>
                                        <p:cTn id="9" dur="2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2000" fill="hold"/>
                                        <p:tgtEl>
                                          <p:spTgt spid="13"/>
                                        </p:tgtEl>
                                        <p:attrNameLst>
                                          <p:attrName>ppt_w</p:attrName>
                                        </p:attrNameLst>
                                      </p:cBhvr>
                                      <p:tavLst>
                                        <p:tav tm="0">
                                          <p:val>
                                            <p:fltVal val="0"/>
                                          </p:val>
                                        </p:tav>
                                        <p:tav tm="100000">
                                          <p:val>
                                            <p:strVal val="#ppt_w"/>
                                          </p:val>
                                        </p:tav>
                                      </p:tavLst>
                                    </p:anim>
                                    <p:anim calcmode="lin" valueType="num">
                                      <p:cBhvr>
                                        <p:cTn id="33" dur="2000" fill="hold"/>
                                        <p:tgtEl>
                                          <p:spTgt spid="13"/>
                                        </p:tgtEl>
                                        <p:attrNameLst>
                                          <p:attrName>ppt_h</p:attrName>
                                        </p:attrNameLst>
                                      </p:cBhvr>
                                      <p:tavLst>
                                        <p:tav tm="0">
                                          <p:val>
                                            <p:fltVal val="0"/>
                                          </p:val>
                                        </p:tav>
                                        <p:tav tm="100000">
                                          <p:val>
                                            <p:strVal val="#ppt_h"/>
                                          </p:val>
                                        </p:tav>
                                      </p:tavLst>
                                    </p:anim>
                                    <p:anim calcmode="lin" valueType="num">
                                      <p:cBhvr>
                                        <p:cTn id="34" dur="2000" fill="hold"/>
                                        <p:tgtEl>
                                          <p:spTgt spid="13"/>
                                        </p:tgtEl>
                                        <p:attrNameLst>
                                          <p:attrName>style.rotation</p:attrName>
                                        </p:attrNameLst>
                                      </p:cBhvr>
                                      <p:tavLst>
                                        <p:tav tm="0">
                                          <p:val>
                                            <p:fltVal val="360"/>
                                          </p:val>
                                        </p:tav>
                                        <p:tav tm="100000">
                                          <p:val>
                                            <p:fltVal val="0"/>
                                          </p:val>
                                        </p:tav>
                                      </p:tavLst>
                                    </p:anim>
                                    <p:animEffect transition="in" filter="fade">
                                      <p:cBhvr>
                                        <p:cTn id="35" dur="2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9"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2000" fill="hold"/>
                                        <p:tgtEl>
                                          <p:spTgt spid="14"/>
                                        </p:tgtEl>
                                        <p:attrNameLst>
                                          <p:attrName>ppt_x</p:attrName>
                                        </p:attrNameLst>
                                      </p:cBhvr>
                                      <p:tavLst>
                                        <p:tav tm="0">
                                          <p:val>
                                            <p:strVal val="0-#ppt_w/2"/>
                                          </p:val>
                                        </p:tav>
                                        <p:tav tm="100000">
                                          <p:val>
                                            <p:strVal val="#ppt_x"/>
                                          </p:val>
                                        </p:tav>
                                      </p:tavLst>
                                    </p:anim>
                                    <p:anim calcmode="lin" valueType="num">
                                      <p:cBhvr additive="base">
                                        <p:cTn id="41" dur="20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circle(in)">
                                      <p:cBhvr>
                                        <p:cTn id="46" dur="20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strips(downLeft)">
                                      <p:cBhvr>
                                        <p:cTn id="51" dur="20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randombar(horizontal)">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0"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edge">
                                      <p:cBhvr>
                                        <p:cTn id="61" dur="1000"/>
                                        <p:tgtEl>
                                          <p:spTgt spid="2"/>
                                        </p:tgtEl>
                                      </p:cBhvr>
                                    </p:animEffect>
                                  </p:childTnLst>
                                </p:cTn>
                              </p:par>
                            </p:childTnLst>
                          </p:cTn>
                        </p:par>
                        <p:par>
                          <p:cTn id="62" fill="hold">
                            <p:stCondLst>
                              <p:cond delay="1000"/>
                            </p:stCondLst>
                            <p:childTnLst>
                              <p:par>
                                <p:cTn id="63" presetID="49" presetClass="entr" presetSubtype="0" decel="100000" fill="hold" grpId="0" nodeType="after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1000" fill="hold"/>
                                        <p:tgtEl>
                                          <p:spTgt spid="9"/>
                                        </p:tgtEl>
                                        <p:attrNameLst>
                                          <p:attrName>ppt_w</p:attrName>
                                        </p:attrNameLst>
                                      </p:cBhvr>
                                      <p:tavLst>
                                        <p:tav tm="0">
                                          <p:val>
                                            <p:fltVal val="0"/>
                                          </p:val>
                                        </p:tav>
                                        <p:tav tm="100000">
                                          <p:val>
                                            <p:strVal val="#ppt_w"/>
                                          </p:val>
                                        </p:tav>
                                      </p:tavLst>
                                    </p:anim>
                                    <p:anim calcmode="lin" valueType="num">
                                      <p:cBhvr>
                                        <p:cTn id="66" dur="1000" fill="hold"/>
                                        <p:tgtEl>
                                          <p:spTgt spid="9"/>
                                        </p:tgtEl>
                                        <p:attrNameLst>
                                          <p:attrName>ppt_h</p:attrName>
                                        </p:attrNameLst>
                                      </p:cBhvr>
                                      <p:tavLst>
                                        <p:tav tm="0">
                                          <p:val>
                                            <p:fltVal val="0"/>
                                          </p:val>
                                        </p:tav>
                                        <p:tav tm="100000">
                                          <p:val>
                                            <p:strVal val="#ppt_h"/>
                                          </p:val>
                                        </p:tav>
                                      </p:tavLst>
                                    </p:anim>
                                    <p:anim calcmode="lin" valueType="num">
                                      <p:cBhvr>
                                        <p:cTn id="67" dur="1000" fill="hold"/>
                                        <p:tgtEl>
                                          <p:spTgt spid="9"/>
                                        </p:tgtEl>
                                        <p:attrNameLst>
                                          <p:attrName>style.rotation</p:attrName>
                                        </p:attrNameLst>
                                      </p:cBhvr>
                                      <p:tavLst>
                                        <p:tav tm="0">
                                          <p:val>
                                            <p:fltVal val="360"/>
                                          </p:val>
                                        </p:tav>
                                        <p:tav tm="100000">
                                          <p:val>
                                            <p:fltVal val="0"/>
                                          </p:val>
                                        </p:tav>
                                      </p:tavLst>
                                    </p:anim>
                                    <p:animEffect transition="in" filter="fade">
                                      <p:cBhvr>
                                        <p:cTn id="6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4" grpId="0"/>
      <p:bldP spid="18" grpId="0"/>
      <p:bldP spid="20" grpId="0"/>
      <p:bldP spid="21"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59CC62-9EA1-4C9D-B709-DB29B8627E33}"/>
              </a:ext>
            </a:extLst>
          </p:cNvPr>
          <p:cNvSpPr txBox="1"/>
          <p:nvPr/>
        </p:nvSpPr>
        <p:spPr>
          <a:xfrm>
            <a:off x="6477002" y="5194190"/>
            <a:ext cx="5486400" cy="1077218"/>
          </a:xfrm>
          <a:prstGeom prst="rect">
            <a:avLst/>
          </a:prstGeom>
          <a:noFill/>
        </p:spPr>
        <p:txBody>
          <a:bodyPr wrap="square">
            <a:spAutoFit/>
          </a:bodyPr>
          <a:lstStyle/>
          <a:p>
            <a:r>
              <a:rPr lang="en-US" sz="2400" b="1" dirty="0"/>
              <a:t>Lessons</a:t>
            </a:r>
            <a:r>
              <a:rPr lang="en-US" dirty="0"/>
              <a:t> </a:t>
            </a:r>
          </a:p>
          <a:p>
            <a:r>
              <a:rPr lang="en-US" sz="2000" dirty="0">
                <a:hlinkClick r:id="rId2"/>
              </a:rPr>
              <a:t>http://www.chemteam.info/ChemTeamIndex.html</a:t>
            </a:r>
            <a:endParaRPr lang="en-US" sz="2000" dirty="0"/>
          </a:p>
          <a:p>
            <a:r>
              <a:rPr lang="en-US" sz="2000" dirty="0">
                <a:hlinkClick r:id="rId3"/>
              </a:rPr>
              <a:t>https://chemfiesta.org/</a:t>
            </a:r>
            <a:r>
              <a:rPr lang="en-US" sz="2000" dirty="0"/>
              <a:t> </a:t>
            </a:r>
          </a:p>
        </p:txBody>
      </p:sp>
      <p:sp>
        <p:nvSpPr>
          <p:cNvPr id="5" name="TextBox 4">
            <a:extLst>
              <a:ext uri="{FF2B5EF4-FFF2-40B4-BE49-F238E27FC236}">
                <a16:creationId xmlns:a16="http://schemas.microsoft.com/office/drawing/2014/main" id="{453164BD-4384-4069-A4A7-7E2015CE1D51}"/>
              </a:ext>
            </a:extLst>
          </p:cNvPr>
          <p:cNvSpPr txBox="1"/>
          <p:nvPr/>
        </p:nvSpPr>
        <p:spPr>
          <a:xfrm>
            <a:off x="282326" y="4578637"/>
            <a:ext cx="5486400" cy="1692771"/>
          </a:xfrm>
          <a:prstGeom prst="rect">
            <a:avLst/>
          </a:prstGeom>
          <a:noFill/>
        </p:spPr>
        <p:txBody>
          <a:bodyPr wrap="square">
            <a:spAutoFit/>
          </a:bodyPr>
          <a:lstStyle/>
          <a:p>
            <a:r>
              <a:rPr lang="en-US" sz="2400" b="1" dirty="0"/>
              <a:t>Texts Online</a:t>
            </a:r>
            <a:endParaRPr lang="en-US" sz="2400" b="1" dirty="0">
              <a:hlinkClick r:id="rId4"/>
            </a:endParaRPr>
          </a:p>
          <a:p>
            <a:r>
              <a:rPr lang="en-US" sz="2000" dirty="0">
                <a:hlinkClick r:id="rId4"/>
              </a:rPr>
              <a:t>https://en.wikibooks.org/wiki/General_Chemistry</a:t>
            </a:r>
            <a:r>
              <a:rPr lang="en-US" sz="2000" dirty="0"/>
              <a:t>  </a:t>
            </a:r>
          </a:p>
          <a:p>
            <a:r>
              <a:rPr lang="en-US" sz="2000" dirty="0">
                <a:hlinkClick r:id="rId5"/>
              </a:rPr>
              <a:t>https://openstax.org/details/books/chemistry-2e</a:t>
            </a:r>
            <a:r>
              <a:rPr lang="en-US" sz="2000" dirty="0"/>
              <a:t> </a:t>
            </a:r>
          </a:p>
          <a:p>
            <a:r>
              <a:rPr lang="en-US" sz="2000" dirty="0">
                <a:hlinkClick r:id="rId6"/>
              </a:rPr>
              <a:t>https://opentextbc.ca/chemistry/</a:t>
            </a:r>
            <a:r>
              <a:rPr lang="en-US" sz="2000" dirty="0"/>
              <a:t> </a:t>
            </a:r>
          </a:p>
          <a:p>
            <a:r>
              <a:rPr lang="en-US" sz="2000" dirty="0">
                <a:hlinkClick r:id="rId7"/>
              </a:rPr>
              <a:t>https://www.khanacademy.org/science/chemistry</a:t>
            </a:r>
            <a:r>
              <a:rPr lang="en-US" sz="2000" dirty="0"/>
              <a:t> </a:t>
            </a:r>
          </a:p>
        </p:txBody>
      </p:sp>
      <p:sp>
        <p:nvSpPr>
          <p:cNvPr id="6" name="TextBox 5">
            <a:extLst>
              <a:ext uri="{FF2B5EF4-FFF2-40B4-BE49-F238E27FC236}">
                <a16:creationId xmlns:a16="http://schemas.microsoft.com/office/drawing/2014/main" id="{EED2F953-A337-4510-A40D-026E06CC7054}"/>
              </a:ext>
            </a:extLst>
          </p:cNvPr>
          <p:cNvSpPr txBox="1"/>
          <p:nvPr/>
        </p:nvSpPr>
        <p:spPr>
          <a:xfrm>
            <a:off x="282326" y="39426"/>
            <a:ext cx="7070589" cy="3816429"/>
          </a:xfrm>
          <a:prstGeom prst="rect">
            <a:avLst/>
          </a:prstGeom>
          <a:noFill/>
        </p:spPr>
        <p:txBody>
          <a:bodyPr wrap="square" rtlCol="0">
            <a:spAutoFit/>
          </a:bodyPr>
          <a:lstStyle/>
          <a:p>
            <a:r>
              <a:rPr lang="en-US" sz="2600" b="1" dirty="0"/>
              <a:t>CHEMISTRY RESOURCES</a:t>
            </a:r>
          </a:p>
          <a:p>
            <a:r>
              <a:rPr lang="en-US" sz="2400" dirty="0"/>
              <a:t>Many resources to assist learning are available in hardcopy and on the Internet.  A very limited selection of Internet resources is given below.  Some chemistry resources are available at:  </a:t>
            </a:r>
            <a:r>
              <a:rPr lang="en-US" sz="2400" dirty="0">
                <a:hlinkClick r:id="rId8"/>
              </a:rPr>
              <a:t>http://murov.info/webercises.htm</a:t>
            </a:r>
            <a:r>
              <a:rPr lang="en-US" sz="2400" dirty="0"/>
              <a:t>  </a:t>
            </a:r>
          </a:p>
          <a:p>
            <a:r>
              <a:rPr lang="en-US" sz="2400" b="1" dirty="0"/>
              <a:t>For links to many tutorials directly correlated with the problems used in this site, please visit:</a:t>
            </a:r>
          </a:p>
          <a:p>
            <a:r>
              <a:rPr lang="en-US" sz="2400" dirty="0"/>
              <a:t> </a:t>
            </a:r>
            <a:r>
              <a:rPr lang="en-US" sz="2400" b="1" i="0" dirty="0">
                <a:effectLst/>
                <a:latin typeface="Arial" panose="020B0604020202020204" pitchFamily="34" charset="0"/>
                <a:hlinkClick r:id="rId9"/>
              </a:rPr>
              <a:t>http://exercises.murov.info/chemexercises.htm</a:t>
            </a:r>
            <a:r>
              <a:rPr lang="en-US" sz="2400" b="1" i="0" dirty="0">
                <a:solidFill>
                  <a:srgbClr val="000000"/>
                </a:solidFill>
                <a:effectLst/>
                <a:latin typeface="Arial" panose="020B0604020202020204" pitchFamily="34" charset="0"/>
              </a:rPr>
              <a:t> </a:t>
            </a:r>
            <a:endParaRPr lang="en-US" sz="2400" dirty="0"/>
          </a:p>
        </p:txBody>
      </p:sp>
      <p:pic>
        <p:nvPicPr>
          <p:cNvPr id="2" name="Picture 1">
            <a:extLst>
              <a:ext uri="{FF2B5EF4-FFF2-40B4-BE49-F238E27FC236}">
                <a16:creationId xmlns:a16="http://schemas.microsoft.com/office/drawing/2014/main" id="{9DCCCB11-B737-4CA5-97F5-AC08B22737A1}"/>
              </a:ext>
            </a:extLst>
          </p:cNvPr>
          <p:cNvPicPr>
            <a:picLocks noChangeAspect="1"/>
          </p:cNvPicPr>
          <p:nvPr/>
        </p:nvPicPr>
        <p:blipFill rotWithShape="1">
          <a:blip r:embed="rId10"/>
          <a:srcRect l="4565" t="23360" r="2860"/>
          <a:stretch/>
        </p:blipFill>
        <p:spPr>
          <a:xfrm>
            <a:off x="7459595" y="39426"/>
            <a:ext cx="4610485" cy="4967302"/>
          </a:xfrm>
          <a:prstGeom prst="rect">
            <a:avLst/>
          </a:prstGeom>
        </p:spPr>
      </p:pic>
    </p:spTree>
    <p:extLst>
      <p:ext uri="{BB962C8B-B14F-4D97-AF65-F5344CB8AC3E}">
        <p14:creationId xmlns:p14="http://schemas.microsoft.com/office/powerpoint/2010/main" val="3808194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E84DDC-1CAB-471A-98B7-47E30761C324}"/>
              </a:ext>
            </a:extLst>
          </p:cNvPr>
          <p:cNvSpPr txBox="1"/>
          <p:nvPr/>
        </p:nvSpPr>
        <p:spPr>
          <a:xfrm>
            <a:off x="584689" y="380054"/>
            <a:ext cx="6093068" cy="369332"/>
          </a:xfrm>
          <a:prstGeom prst="rect">
            <a:avLst/>
          </a:prstGeom>
          <a:noFill/>
        </p:spPr>
        <p:txBody>
          <a:bodyPr wrap="square">
            <a:spAutoFit/>
          </a:bodyPr>
          <a:lstStyle/>
          <a:p>
            <a:r>
              <a:rPr lang="en-US" dirty="0"/>
              <a:t>4.  Calculate the mass percent of carbon in aspirin (C</a:t>
            </a:r>
            <a:r>
              <a:rPr lang="en-US" baseline="-25000" dirty="0"/>
              <a:t>9</a:t>
            </a:r>
            <a:r>
              <a:rPr lang="en-US" dirty="0"/>
              <a:t>H</a:t>
            </a:r>
            <a:r>
              <a:rPr lang="en-US" baseline="-25000" dirty="0"/>
              <a:t>8</a:t>
            </a:r>
            <a:r>
              <a:rPr lang="en-US" dirty="0"/>
              <a:t>O</a:t>
            </a:r>
            <a:r>
              <a:rPr lang="en-US" baseline="-25000" dirty="0"/>
              <a:t>4</a:t>
            </a:r>
            <a:r>
              <a:rPr lang="en-US" dirty="0"/>
              <a:t>).</a:t>
            </a:r>
          </a:p>
        </p:txBody>
      </p:sp>
      <p:sp>
        <p:nvSpPr>
          <p:cNvPr id="5" name="TextBox 4">
            <a:extLst>
              <a:ext uri="{FF2B5EF4-FFF2-40B4-BE49-F238E27FC236}">
                <a16:creationId xmlns:a16="http://schemas.microsoft.com/office/drawing/2014/main" id="{26678945-8666-4DF7-AB09-0593EFECD417}"/>
              </a:ext>
            </a:extLst>
          </p:cNvPr>
          <p:cNvSpPr txBox="1"/>
          <p:nvPr/>
        </p:nvSpPr>
        <p:spPr>
          <a:xfrm>
            <a:off x="584689" y="2530759"/>
            <a:ext cx="6093068" cy="923330"/>
          </a:xfrm>
          <a:prstGeom prst="rect">
            <a:avLst/>
          </a:prstGeom>
          <a:noFill/>
        </p:spPr>
        <p:txBody>
          <a:bodyPr wrap="square">
            <a:spAutoFit/>
          </a:bodyPr>
          <a:lstStyle/>
          <a:p>
            <a:r>
              <a:rPr lang="en-US" dirty="0"/>
              <a:t>14.  Determine the molecular formula of a compound that consists of 92.26% carbon and 7.74% hydrogen by mass and has a molecular mass of about 78 g/mol.</a:t>
            </a:r>
          </a:p>
        </p:txBody>
      </p:sp>
      <p:sp>
        <p:nvSpPr>
          <p:cNvPr id="6" name="TextBox 5">
            <a:extLst>
              <a:ext uri="{FF2B5EF4-FFF2-40B4-BE49-F238E27FC236}">
                <a16:creationId xmlns:a16="http://schemas.microsoft.com/office/drawing/2014/main" id="{612EBC29-8685-4826-AF02-C89BDBF777A4}"/>
              </a:ext>
            </a:extLst>
          </p:cNvPr>
          <p:cNvSpPr txBox="1"/>
          <p:nvPr/>
        </p:nvSpPr>
        <p:spPr>
          <a:xfrm>
            <a:off x="584689" y="800308"/>
            <a:ext cx="6308137" cy="707886"/>
          </a:xfrm>
          <a:prstGeom prst="rect">
            <a:avLst/>
          </a:prstGeom>
          <a:noFill/>
        </p:spPr>
        <p:txBody>
          <a:bodyPr wrap="none" rtlCol="0">
            <a:spAutoFit/>
          </a:bodyPr>
          <a:lstStyle/>
          <a:p>
            <a:r>
              <a:rPr lang="en-US" sz="2000" b="1" u="sng" dirty="0">
                <a:solidFill>
                  <a:srgbClr val="FF0000"/>
                </a:solidFill>
              </a:rPr>
              <a:t>  (9 moles C) </a:t>
            </a:r>
            <a:r>
              <a:rPr lang="en-US" sz="2000" b="1" dirty="0">
                <a:solidFill>
                  <a:srgbClr val="FF0000"/>
                </a:solidFill>
              </a:rPr>
              <a:t>    </a:t>
            </a:r>
            <a:r>
              <a:rPr lang="en-US" sz="2000" b="1" u="sng" dirty="0">
                <a:solidFill>
                  <a:srgbClr val="FF0000"/>
                </a:solidFill>
              </a:rPr>
              <a:t>(12.011 g C)</a:t>
            </a:r>
            <a:r>
              <a:rPr lang="en-US" sz="2000" b="1" dirty="0">
                <a:solidFill>
                  <a:srgbClr val="FF0000"/>
                </a:solidFill>
              </a:rPr>
              <a:t>     </a:t>
            </a:r>
            <a:r>
              <a:rPr lang="en-US" sz="2000" b="1" u="sng" dirty="0">
                <a:solidFill>
                  <a:srgbClr val="FF0000"/>
                </a:solidFill>
              </a:rPr>
              <a:t>(1 mole asp.)</a:t>
            </a:r>
            <a:r>
              <a:rPr lang="en-US" sz="2000" b="1" dirty="0">
                <a:solidFill>
                  <a:srgbClr val="FF0000"/>
                </a:solidFill>
              </a:rPr>
              <a:t>     </a:t>
            </a:r>
            <a:r>
              <a:rPr lang="en-US" sz="2000" b="1" u="sng" dirty="0">
                <a:solidFill>
                  <a:srgbClr val="FF0000"/>
                </a:solidFill>
              </a:rPr>
              <a:t>(100</a:t>
            </a:r>
            <a:r>
              <a:rPr lang="en-US" sz="2000" b="1" dirty="0">
                <a:solidFill>
                  <a:srgbClr val="FF0000"/>
                </a:solidFill>
              </a:rPr>
              <a:t>%)    =    </a:t>
            </a:r>
          </a:p>
          <a:p>
            <a:r>
              <a:rPr lang="en-US" sz="2000" b="1" dirty="0">
                <a:solidFill>
                  <a:srgbClr val="FF0000"/>
                </a:solidFill>
              </a:rPr>
              <a:t>(1 mole asp.)     (1 mol C)      (180.16 g asp.)</a:t>
            </a:r>
          </a:p>
        </p:txBody>
      </p:sp>
      <p:sp>
        <p:nvSpPr>
          <p:cNvPr id="7" name="TextBox 6">
            <a:extLst>
              <a:ext uri="{FF2B5EF4-FFF2-40B4-BE49-F238E27FC236}">
                <a16:creationId xmlns:a16="http://schemas.microsoft.com/office/drawing/2014/main" id="{002B74D8-2DDC-4ECB-802A-B2AAD32AE151}"/>
              </a:ext>
            </a:extLst>
          </p:cNvPr>
          <p:cNvSpPr txBox="1"/>
          <p:nvPr/>
        </p:nvSpPr>
        <p:spPr>
          <a:xfrm>
            <a:off x="6512943" y="806102"/>
            <a:ext cx="960519" cy="400110"/>
          </a:xfrm>
          <a:prstGeom prst="rect">
            <a:avLst/>
          </a:prstGeom>
          <a:noFill/>
        </p:spPr>
        <p:txBody>
          <a:bodyPr wrap="none" rtlCol="0">
            <a:spAutoFit/>
          </a:bodyPr>
          <a:lstStyle/>
          <a:p>
            <a:r>
              <a:rPr lang="en-US" sz="2000" b="1" dirty="0">
                <a:solidFill>
                  <a:srgbClr val="00B050"/>
                </a:solidFill>
              </a:rPr>
              <a:t>60.00%</a:t>
            </a:r>
          </a:p>
        </p:txBody>
      </p:sp>
      <p:pic>
        <p:nvPicPr>
          <p:cNvPr id="8" name="Picture 7">
            <a:extLst>
              <a:ext uri="{FF2B5EF4-FFF2-40B4-BE49-F238E27FC236}">
                <a16:creationId xmlns:a16="http://schemas.microsoft.com/office/drawing/2014/main" id="{C6972FAD-F7DC-4ABF-9F0D-A253804ED765}"/>
              </a:ext>
            </a:extLst>
          </p:cNvPr>
          <p:cNvPicPr>
            <a:picLocks noChangeAspect="1"/>
          </p:cNvPicPr>
          <p:nvPr/>
        </p:nvPicPr>
        <p:blipFill rotWithShape="1">
          <a:blip r:embed="rId3"/>
          <a:srcRect b="8657"/>
          <a:stretch/>
        </p:blipFill>
        <p:spPr>
          <a:xfrm>
            <a:off x="7473462" y="447428"/>
            <a:ext cx="4593076" cy="2207849"/>
          </a:xfrm>
          <a:prstGeom prst="rect">
            <a:avLst/>
          </a:prstGeom>
        </p:spPr>
      </p:pic>
      <p:sp>
        <p:nvSpPr>
          <p:cNvPr id="10" name="TextBox 9">
            <a:extLst>
              <a:ext uri="{FF2B5EF4-FFF2-40B4-BE49-F238E27FC236}">
                <a16:creationId xmlns:a16="http://schemas.microsoft.com/office/drawing/2014/main" id="{721724AC-AA7D-493E-8917-130EBEC37DB9}"/>
              </a:ext>
            </a:extLst>
          </p:cNvPr>
          <p:cNvSpPr txBox="1"/>
          <p:nvPr/>
        </p:nvSpPr>
        <p:spPr>
          <a:xfrm>
            <a:off x="584689" y="3659219"/>
            <a:ext cx="5049780" cy="707886"/>
          </a:xfrm>
          <a:prstGeom prst="rect">
            <a:avLst/>
          </a:prstGeom>
          <a:noFill/>
        </p:spPr>
        <p:txBody>
          <a:bodyPr wrap="none" rtlCol="0">
            <a:spAutoFit/>
          </a:bodyPr>
          <a:lstStyle/>
          <a:p>
            <a:r>
              <a:rPr lang="en-US" sz="2000" b="1" u="sng" dirty="0">
                <a:solidFill>
                  <a:srgbClr val="FF0000"/>
                </a:solidFill>
              </a:rPr>
              <a:t>(92.26 g C)</a:t>
            </a:r>
            <a:r>
              <a:rPr lang="en-US" sz="2000" b="1" dirty="0">
                <a:solidFill>
                  <a:srgbClr val="FF0000"/>
                </a:solidFill>
              </a:rPr>
              <a:t>    </a:t>
            </a:r>
            <a:r>
              <a:rPr lang="en-US" sz="2000" b="1" u="sng" dirty="0">
                <a:solidFill>
                  <a:srgbClr val="FF0000"/>
                </a:solidFill>
              </a:rPr>
              <a:t>(1 mole C</a:t>
            </a:r>
            <a:r>
              <a:rPr lang="en-US" sz="2000" b="1" dirty="0">
                <a:solidFill>
                  <a:srgbClr val="FF0000"/>
                </a:solidFill>
              </a:rPr>
              <a:t>)       =     </a:t>
            </a:r>
            <a:r>
              <a:rPr lang="en-US" sz="2000" b="1" u="sng" dirty="0">
                <a:solidFill>
                  <a:srgbClr val="FF0000"/>
                </a:solidFill>
              </a:rPr>
              <a:t>0.0768 moles </a:t>
            </a:r>
            <a:r>
              <a:rPr lang="en-US" sz="2000" b="1" dirty="0">
                <a:solidFill>
                  <a:srgbClr val="FF0000"/>
                </a:solidFill>
              </a:rPr>
              <a:t>C</a:t>
            </a:r>
          </a:p>
          <a:p>
            <a:r>
              <a:rPr lang="en-US" sz="2000" b="1" dirty="0">
                <a:solidFill>
                  <a:srgbClr val="FF0000"/>
                </a:solidFill>
              </a:rPr>
              <a:t>  (100 g X)   (12.011 g C)              100 g X</a:t>
            </a:r>
          </a:p>
        </p:txBody>
      </p:sp>
      <p:sp>
        <p:nvSpPr>
          <p:cNvPr id="12" name="TextBox 11">
            <a:extLst>
              <a:ext uri="{FF2B5EF4-FFF2-40B4-BE49-F238E27FC236}">
                <a16:creationId xmlns:a16="http://schemas.microsoft.com/office/drawing/2014/main" id="{039ADB8C-A6C3-4A32-B8A4-8E32A86368D8}"/>
              </a:ext>
            </a:extLst>
          </p:cNvPr>
          <p:cNvSpPr txBox="1"/>
          <p:nvPr/>
        </p:nvSpPr>
        <p:spPr>
          <a:xfrm>
            <a:off x="584689" y="4515855"/>
            <a:ext cx="5049779" cy="707886"/>
          </a:xfrm>
          <a:prstGeom prst="rect">
            <a:avLst/>
          </a:prstGeom>
          <a:noFill/>
        </p:spPr>
        <p:txBody>
          <a:bodyPr wrap="square">
            <a:spAutoFit/>
          </a:bodyPr>
          <a:lstStyle/>
          <a:p>
            <a:r>
              <a:rPr lang="fi-FI" sz="2000" b="1" u="sng" dirty="0">
                <a:solidFill>
                  <a:srgbClr val="FF0000"/>
                </a:solidFill>
              </a:rPr>
              <a:t>(7.74 g H)</a:t>
            </a:r>
            <a:r>
              <a:rPr lang="fi-FI" sz="2000" b="1" dirty="0">
                <a:solidFill>
                  <a:srgbClr val="FF0000"/>
                </a:solidFill>
              </a:rPr>
              <a:t>    </a:t>
            </a:r>
            <a:r>
              <a:rPr lang="fi-FI" sz="2000" b="1" u="sng" dirty="0">
                <a:solidFill>
                  <a:srgbClr val="FF0000"/>
                </a:solidFill>
              </a:rPr>
              <a:t>(1 mole H)</a:t>
            </a:r>
            <a:r>
              <a:rPr lang="fi-FI" sz="2000" b="1" dirty="0">
                <a:solidFill>
                  <a:srgbClr val="FF0000"/>
                </a:solidFill>
              </a:rPr>
              <a:t>       =     </a:t>
            </a:r>
            <a:r>
              <a:rPr lang="fi-FI" sz="2000" b="1" u="sng" dirty="0">
                <a:solidFill>
                  <a:srgbClr val="FF0000"/>
                </a:solidFill>
              </a:rPr>
              <a:t>0.0768 moles H</a:t>
            </a:r>
          </a:p>
          <a:p>
            <a:r>
              <a:rPr lang="fi-FI" sz="2000" b="1" dirty="0">
                <a:solidFill>
                  <a:srgbClr val="FF0000"/>
                </a:solidFill>
              </a:rPr>
              <a:t> (100 g X)    (1.008 g H)              100 g X</a:t>
            </a:r>
          </a:p>
        </p:txBody>
      </p:sp>
      <p:sp>
        <p:nvSpPr>
          <p:cNvPr id="14" name="TextBox 13">
            <a:extLst>
              <a:ext uri="{FF2B5EF4-FFF2-40B4-BE49-F238E27FC236}">
                <a16:creationId xmlns:a16="http://schemas.microsoft.com/office/drawing/2014/main" id="{5710A0D8-BC49-4275-9499-2F982AF79175}"/>
              </a:ext>
            </a:extLst>
          </p:cNvPr>
          <p:cNvSpPr txBox="1"/>
          <p:nvPr/>
        </p:nvSpPr>
        <p:spPr>
          <a:xfrm>
            <a:off x="351607" y="5356516"/>
            <a:ext cx="10853350" cy="1338828"/>
          </a:xfrm>
          <a:prstGeom prst="rect">
            <a:avLst/>
          </a:prstGeom>
          <a:noFill/>
        </p:spPr>
        <p:txBody>
          <a:bodyPr wrap="square">
            <a:spAutoFit/>
          </a:bodyPr>
          <a:lstStyle/>
          <a:p>
            <a:r>
              <a:rPr lang="en-US" sz="1900" b="1" u="sng" dirty="0">
                <a:solidFill>
                  <a:schemeClr val="accent4">
                    <a:lumMod val="75000"/>
                  </a:schemeClr>
                </a:solidFill>
              </a:rPr>
              <a:t>0.0768 moles C </a:t>
            </a:r>
            <a:r>
              <a:rPr lang="en-US" sz="1900" b="1" dirty="0">
                <a:solidFill>
                  <a:schemeClr val="accent4">
                    <a:lumMod val="75000"/>
                  </a:schemeClr>
                </a:solidFill>
              </a:rPr>
              <a:t> </a:t>
            </a:r>
            <a:r>
              <a:rPr lang="en-US" sz="1900" b="1" dirty="0"/>
              <a:t>=  (1 mole C)/(1 mole H) means that the empirical formula is CH.  CH has a formula mass</a:t>
            </a:r>
          </a:p>
          <a:p>
            <a:r>
              <a:rPr lang="en-US" sz="1900" b="1" dirty="0">
                <a:solidFill>
                  <a:schemeClr val="accent4">
                    <a:lumMod val="75000"/>
                  </a:schemeClr>
                </a:solidFill>
              </a:rPr>
              <a:t>0.0768 moles H      </a:t>
            </a:r>
            <a:r>
              <a:rPr lang="en-US" sz="1900" b="1" dirty="0"/>
              <a:t>of 13.02 g/mol.  Dividing the molecular mass of 78 g/mol by the formula mass gives 5.99 and the subscripts need to be multiplied by 6 to yield the correct formula mass while retaining the correct subscript ratio.  The molecular formula is </a:t>
            </a:r>
            <a:r>
              <a:rPr lang="en-US" sz="2400" b="1" dirty="0">
                <a:solidFill>
                  <a:schemeClr val="accent6">
                    <a:lumMod val="50000"/>
                  </a:schemeClr>
                </a:solidFill>
              </a:rPr>
              <a:t>C</a:t>
            </a:r>
            <a:r>
              <a:rPr lang="en-US" sz="2400" b="1" baseline="-25000" dirty="0">
                <a:solidFill>
                  <a:schemeClr val="accent6">
                    <a:lumMod val="50000"/>
                  </a:schemeClr>
                </a:solidFill>
              </a:rPr>
              <a:t>6</a:t>
            </a:r>
            <a:r>
              <a:rPr lang="en-US" sz="2400" b="1" dirty="0">
                <a:solidFill>
                  <a:schemeClr val="accent6">
                    <a:lumMod val="50000"/>
                  </a:schemeClr>
                </a:solidFill>
              </a:rPr>
              <a:t>H</a:t>
            </a:r>
            <a:r>
              <a:rPr lang="en-US" sz="2400" b="1" baseline="-25000" dirty="0">
                <a:solidFill>
                  <a:schemeClr val="accent6">
                    <a:lumMod val="50000"/>
                  </a:schemeClr>
                </a:solidFill>
              </a:rPr>
              <a:t>6</a:t>
            </a:r>
            <a:r>
              <a:rPr lang="en-US" sz="1900" b="1" dirty="0"/>
              <a:t>.</a:t>
            </a:r>
            <a:endParaRPr lang="en-US" sz="1900" b="1" baseline="-25000" dirty="0"/>
          </a:p>
        </p:txBody>
      </p:sp>
      <p:pic>
        <p:nvPicPr>
          <p:cNvPr id="18" name="Picture 17">
            <a:extLst>
              <a:ext uri="{FF2B5EF4-FFF2-40B4-BE49-F238E27FC236}">
                <a16:creationId xmlns:a16="http://schemas.microsoft.com/office/drawing/2014/main" id="{7D960BFB-2EE8-4800-A499-ABCBAA7E6FFF}"/>
              </a:ext>
            </a:extLst>
          </p:cNvPr>
          <p:cNvPicPr>
            <a:picLocks noChangeAspect="1"/>
          </p:cNvPicPr>
          <p:nvPr/>
        </p:nvPicPr>
        <p:blipFill>
          <a:blip r:embed="rId4"/>
          <a:stretch>
            <a:fillRect/>
          </a:stretch>
        </p:blipFill>
        <p:spPr>
          <a:xfrm>
            <a:off x="6993202" y="3256390"/>
            <a:ext cx="5017293" cy="1644323"/>
          </a:xfrm>
          <a:prstGeom prst="rect">
            <a:avLst/>
          </a:prstGeom>
        </p:spPr>
      </p:pic>
      <p:sp>
        <p:nvSpPr>
          <p:cNvPr id="19" name="TextBox 18">
            <a:extLst>
              <a:ext uri="{FF2B5EF4-FFF2-40B4-BE49-F238E27FC236}">
                <a16:creationId xmlns:a16="http://schemas.microsoft.com/office/drawing/2014/main" id="{1FB857F0-34CC-462E-9D57-CA629B9EFE44}"/>
              </a:ext>
            </a:extLst>
          </p:cNvPr>
          <p:cNvSpPr txBox="1"/>
          <p:nvPr/>
        </p:nvSpPr>
        <p:spPr>
          <a:xfrm>
            <a:off x="8410534" y="4343135"/>
            <a:ext cx="2597891" cy="369332"/>
          </a:xfrm>
          <a:prstGeom prst="rect">
            <a:avLst/>
          </a:prstGeom>
          <a:noFill/>
        </p:spPr>
        <p:txBody>
          <a:bodyPr wrap="none" rtlCol="0">
            <a:spAutoFit/>
          </a:bodyPr>
          <a:lstStyle/>
          <a:p>
            <a:r>
              <a:rPr lang="en-US" dirty="0"/>
              <a:t>C</a:t>
            </a:r>
            <a:r>
              <a:rPr lang="en-US" baseline="-25000" dirty="0"/>
              <a:t>6</a:t>
            </a:r>
            <a:r>
              <a:rPr lang="en-US" dirty="0"/>
              <a:t>H</a:t>
            </a:r>
            <a:r>
              <a:rPr lang="en-US" baseline="-25000" dirty="0"/>
              <a:t>6</a:t>
            </a:r>
            <a:r>
              <a:rPr lang="en-US" dirty="0"/>
              <a:t> is probably benzene.</a:t>
            </a:r>
          </a:p>
        </p:txBody>
      </p:sp>
      <p:sp>
        <p:nvSpPr>
          <p:cNvPr id="22" name="TextBox 21">
            <a:extLst>
              <a:ext uri="{FF2B5EF4-FFF2-40B4-BE49-F238E27FC236}">
                <a16:creationId xmlns:a16="http://schemas.microsoft.com/office/drawing/2014/main" id="{E95507E7-C8B9-4755-A9E3-5885E7C18120}"/>
              </a:ext>
            </a:extLst>
          </p:cNvPr>
          <p:cNvSpPr txBox="1"/>
          <p:nvPr/>
        </p:nvSpPr>
        <p:spPr>
          <a:xfrm>
            <a:off x="2114549" y="7142"/>
            <a:ext cx="7042638" cy="369332"/>
          </a:xfrm>
          <a:prstGeom prst="rect">
            <a:avLst/>
          </a:prstGeom>
          <a:noFill/>
        </p:spPr>
        <p:txBody>
          <a:bodyPr wrap="square">
            <a:spAutoFit/>
          </a:bodyPr>
          <a:lstStyle/>
          <a:p>
            <a:r>
              <a:rPr lang="en-US" dirty="0">
                <a:hlinkClick r:id="rId5"/>
              </a:rPr>
              <a:t>http://exercises.murov.info/ex8-2.htm</a:t>
            </a:r>
            <a:r>
              <a:rPr lang="en-US" dirty="0"/>
              <a:t>     problems 4, 14.</a:t>
            </a:r>
          </a:p>
        </p:txBody>
      </p:sp>
    </p:spTree>
    <p:extLst>
      <p:ext uri="{BB962C8B-B14F-4D97-AF65-F5344CB8AC3E}">
        <p14:creationId xmlns:p14="http://schemas.microsoft.com/office/powerpoint/2010/main" val="69796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000" fill="hold"/>
                                        <p:tgtEl>
                                          <p:spTgt spid="6"/>
                                        </p:tgtEl>
                                        <p:attrNameLst>
                                          <p:attrName>ppt_w</p:attrName>
                                        </p:attrNameLst>
                                      </p:cBhvr>
                                      <p:tavLst>
                                        <p:tav tm="0">
                                          <p:val>
                                            <p:fltVal val="0"/>
                                          </p:val>
                                        </p:tav>
                                        <p:tav tm="100000">
                                          <p:val>
                                            <p:strVal val="#ppt_w"/>
                                          </p:val>
                                        </p:tav>
                                      </p:tavLst>
                                    </p:anim>
                                    <p:anim calcmode="lin" valueType="num">
                                      <p:cBhvr>
                                        <p:cTn id="13" dur="2000" fill="hold"/>
                                        <p:tgtEl>
                                          <p:spTgt spid="6"/>
                                        </p:tgtEl>
                                        <p:attrNameLst>
                                          <p:attrName>ppt_h</p:attrName>
                                        </p:attrNameLst>
                                      </p:cBhvr>
                                      <p:tavLst>
                                        <p:tav tm="0">
                                          <p:val>
                                            <p:fltVal val="0"/>
                                          </p:val>
                                        </p:tav>
                                        <p:tav tm="100000">
                                          <p:val>
                                            <p:strVal val="#ppt_h"/>
                                          </p:val>
                                        </p:tav>
                                      </p:tavLst>
                                    </p:anim>
                                    <p:anim calcmode="lin" valueType="num">
                                      <p:cBhvr>
                                        <p:cTn id="14" dur="2000" fill="hold"/>
                                        <p:tgtEl>
                                          <p:spTgt spid="6"/>
                                        </p:tgtEl>
                                        <p:attrNameLst>
                                          <p:attrName>style.rotation</p:attrName>
                                        </p:attrNameLst>
                                      </p:cBhvr>
                                      <p:tavLst>
                                        <p:tav tm="0">
                                          <p:val>
                                            <p:fltVal val="90"/>
                                          </p:val>
                                        </p:tav>
                                        <p:tav tm="100000">
                                          <p:val>
                                            <p:fltVal val="0"/>
                                          </p:val>
                                        </p:tav>
                                      </p:tavLst>
                                    </p:anim>
                                    <p:animEffect transition="in" filter="fade">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ppt_x"/>
                                          </p:val>
                                        </p:tav>
                                        <p:tav tm="100000">
                                          <p:val>
                                            <p:strVal val="#ppt_x"/>
                                          </p:val>
                                        </p:tav>
                                      </p:tavLst>
                                    </p:anim>
                                    <p:anim calcmode="lin" valueType="num">
                                      <p:cBhvr additive="base">
                                        <p:cTn id="21"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1000"/>
                                        <p:tgtEl>
                                          <p:spTgt spid="10">
                                            <p:txEl>
                                              <p:pRg st="0" end="0"/>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wipe(down)">
                                      <p:cBhvr>
                                        <p:cTn id="29" dur="1000"/>
                                        <p:tgtEl>
                                          <p:spTgt spid="1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circle(in)">
                                      <p:cBhvr>
                                        <p:cTn id="34" dur="1000"/>
                                        <p:tgtEl>
                                          <p:spTgt spid="12">
                                            <p:txEl>
                                              <p:pRg st="0" end="0"/>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circle(in)">
                                      <p:cBhvr>
                                        <p:cTn id="37" dur="1000"/>
                                        <p:tgtEl>
                                          <p:spTgt spid="1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000" fill="hold"/>
                                        <p:tgtEl>
                                          <p:spTgt spid="14"/>
                                        </p:tgtEl>
                                        <p:attrNameLst>
                                          <p:attrName>ppt_w</p:attrName>
                                        </p:attrNameLst>
                                      </p:cBhvr>
                                      <p:tavLst>
                                        <p:tav tm="0">
                                          <p:val>
                                            <p:strVal val="#ppt_w+.3"/>
                                          </p:val>
                                        </p:tav>
                                        <p:tav tm="100000">
                                          <p:val>
                                            <p:strVal val="#ppt_w"/>
                                          </p:val>
                                        </p:tav>
                                      </p:tavLst>
                                    </p:anim>
                                    <p:anim calcmode="lin" valueType="num">
                                      <p:cBhvr>
                                        <p:cTn id="43" dur="2000" fill="hold"/>
                                        <p:tgtEl>
                                          <p:spTgt spid="14"/>
                                        </p:tgtEl>
                                        <p:attrNameLst>
                                          <p:attrName>ppt_h</p:attrName>
                                        </p:attrNameLst>
                                      </p:cBhvr>
                                      <p:tavLst>
                                        <p:tav tm="0">
                                          <p:val>
                                            <p:strVal val="#ppt_h"/>
                                          </p:val>
                                        </p:tav>
                                        <p:tav tm="100000">
                                          <p:val>
                                            <p:strVal val="#ppt_h"/>
                                          </p:val>
                                        </p:tav>
                                      </p:tavLst>
                                    </p:anim>
                                    <p:animEffect transition="in" filter="fade">
                                      <p:cBhvr>
                                        <p:cTn id="44" dur="2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Effect transition="in" filter="fade">
                                      <p:cBhvr>
                                        <p:cTn id="51" dur="10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900" decel="100000" fill="hold"/>
                                        <p:tgtEl>
                                          <p:spTgt spid="19"/>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BBE0E2-EA23-420A-9BA9-0FC8A7840F47}"/>
              </a:ext>
            </a:extLst>
          </p:cNvPr>
          <p:cNvSpPr txBox="1"/>
          <p:nvPr/>
        </p:nvSpPr>
        <p:spPr>
          <a:xfrm>
            <a:off x="408843" y="525086"/>
            <a:ext cx="6093068" cy="1200329"/>
          </a:xfrm>
          <a:prstGeom prst="rect">
            <a:avLst/>
          </a:prstGeom>
          <a:noFill/>
        </p:spPr>
        <p:txBody>
          <a:bodyPr wrap="square">
            <a:spAutoFit/>
          </a:bodyPr>
          <a:lstStyle/>
          <a:p>
            <a:r>
              <a:rPr lang="en-US" dirty="0"/>
              <a:t>9.  Questions 9 - 13 refer to the chemical equation</a:t>
            </a:r>
          </a:p>
          <a:p>
            <a:r>
              <a:rPr lang="en-US" dirty="0"/>
              <a:t>4 FeS</a:t>
            </a:r>
            <a:r>
              <a:rPr lang="en-US" baseline="-25000" dirty="0"/>
              <a:t>2</a:t>
            </a:r>
            <a:r>
              <a:rPr lang="en-US" dirty="0"/>
              <a:t>(s) + 11 O</a:t>
            </a:r>
            <a:r>
              <a:rPr lang="en-US" baseline="-25000" dirty="0"/>
              <a:t>2</a:t>
            </a:r>
            <a:r>
              <a:rPr lang="en-US" dirty="0"/>
              <a:t>(g) = 2 Fe</a:t>
            </a:r>
            <a:r>
              <a:rPr lang="en-US" baseline="-25000" dirty="0"/>
              <a:t>2</a:t>
            </a:r>
            <a:r>
              <a:rPr lang="en-US" dirty="0"/>
              <a:t>O</a:t>
            </a:r>
            <a:r>
              <a:rPr lang="en-US" baseline="-25000" dirty="0"/>
              <a:t>3</a:t>
            </a:r>
            <a:r>
              <a:rPr lang="en-US" dirty="0"/>
              <a:t>(s) + 8 SO</a:t>
            </a:r>
            <a:r>
              <a:rPr lang="en-US" baseline="-25000" dirty="0"/>
              <a:t>2</a:t>
            </a:r>
            <a:r>
              <a:rPr lang="en-US" dirty="0"/>
              <a:t>(g)</a:t>
            </a:r>
          </a:p>
          <a:p>
            <a:r>
              <a:rPr lang="en-US" dirty="0"/>
              <a:t>How many moles of O</a:t>
            </a:r>
            <a:r>
              <a:rPr lang="en-US" baseline="-25000" dirty="0"/>
              <a:t>2</a:t>
            </a:r>
            <a:r>
              <a:rPr lang="en-US" dirty="0"/>
              <a:t> are required for complete reaction of 4.0x10</a:t>
            </a:r>
            <a:r>
              <a:rPr lang="en-US" baseline="30000" dirty="0"/>
              <a:t>-3</a:t>
            </a:r>
            <a:r>
              <a:rPr lang="en-US" dirty="0"/>
              <a:t> moles of FeS</a:t>
            </a:r>
            <a:r>
              <a:rPr lang="en-US" baseline="-25000" dirty="0"/>
              <a:t>2</a:t>
            </a:r>
            <a:r>
              <a:rPr lang="en-US" dirty="0"/>
              <a:t>?</a:t>
            </a:r>
          </a:p>
        </p:txBody>
      </p:sp>
      <p:sp>
        <p:nvSpPr>
          <p:cNvPr id="4" name="TextBox 3">
            <a:extLst>
              <a:ext uri="{FF2B5EF4-FFF2-40B4-BE49-F238E27FC236}">
                <a16:creationId xmlns:a16="http://schemas.microsoft.com/office/drawing/2014/main" id="{4EB33669-8327-48DE-9EC1-32AEA769915F}"/>
              </a:ext>
            </a:extLst>
          </p:cNvPr>
          <p:cNvSpPr txBox="1"/>
          <p:nvPr/>
        </p:nvSpPr>
        <p:spPr>
          <a:xfrm>
            <a:off x="272563" y="2728529"/>
            <a:ext cx="6098720" cy="923330"/>
          </a:xfrm>
          <a:prstGeom prst="rect">
            <a:avLst/>
          </a:prstGeom>
          <a:noFill/>
        </p:spPr>
        <p:txBody>
          <a:bodyPr wrap="square">
            <a:spAutoFit/>
          </a:bodyPr>
          <a:lstStyle/>
          <a:p>
            <a:r>
              <a:rPr lang="en-US" dirty="0"/>
              <a:t>10.   For the reaction above, how many moles of Fe</a:t>
            </a:r>
            <a:r>
              <a:rPr lang="en-US" baseline="-25000" dirty="0"/>
              <a:t>2</a:t>
            </a:r>
            <a:r>
              <a:rPr lang="en-US" dirty="0"/>
              <a:t>O</a:t>
            </a:r>
            <a:r>
              <a:rPr lang="en-US" baseline="-25000" dirty="0"/>
              <a:t>3</a:t>
            </a:r>
            <a:r>
              <a:rPr lang="en-US" dirty="0"/>
              <a:t> should be produced from the reaction of 4.0x10</a:t>
            </a:r>
            <a:r>
              <a:rPr lang="en-US" baseline="30000" dirty="0"/>
              <a:t>-3</a:t>
            </a:r>
            <a:r>
              <a:rPr lang="en-US" dirty="0"/>
              <a:t> moles of FeS</a:t>
            </a:r>
            <a:r>
              <a:rPr lang="en-US" baseline="-25000" dirty="0"/>
              <a:t>2</a:t>
            </a:r>
            <a:r>
              <a:rPr lang="en-US" dirty="0"/>
              <a:t> with an excess of oxygen?</a:t>
            </a:r>
          </a:p>
        </p:txBody>
      </p:sp>
      <p:sp>
        <p:nvSpPr>
          <p:cNvPr id="6" name="TextBox 5">
            <a:extLst>
              <a:ext uri="{FF2B5EF4-FFF2-40B4-BE49-F238E27FC236}">
                <a16:creationId xmlns:a16="http://schemas.microsoft.com/office/drawing/2014/main" id="{FC0DE987-1250-47BA-8C0B-7007F8B1AC8A}"/>
              </a:ext>
            </a:extLst>
          </p:cNvPr>
          <p:cNvSpPr txBox="1"/>
          <p:nvPr/>
        </p:nvSpPr>
        <p:spPr>
          <a:xfrm>
            <a:off x="272563" y="4523964"/>
            <a:ext cx="6098720" cy="923330"/>
          </a:xfrm>
          <a:prstGeom prst="rect">
            <a:avLst/>
          </a:prstGeom>
          <a:noFill/>
        </p:spPr>
        <p:txBody>
          <a:bodyPr wrap="square">
            <a:spAutoFit/>
          </a:bodyPr>
          <a:lstStyle/>
          <a:p>
            <a:r>
              <a:rPr lang="en-US" dirty="0"/>
              <a:t>24.  2 Al(s) + 6 HCl(</a:t>
            </a:r>
            <a:r>
              <a:rPr lang="en-US" dirty="0" err="1"/>
              <a:t>aq</a:t>
            </a:r>
            <a:r>
              <a:rPr lang="en-US" dirty="0"/>
              <a:t>) = 2 AlC</a:t>
            </a:r>
            <a:r>
              <a:rPr lang="en-US" baseline="-25000" dirty="0"/>
              <a:t>l3</a:t>
            </a:r>
            <a:r>
              <a:rPr lang="en-US" dirty="0"/>
              <a:t>(</a:t>
            </a:r>
            <a:r>
              <a:rPr lang="en-US" dirty="0" err="1"/>
              <a:t>aq</a:t>
            </a:r>
            <a:r>
              <a:rPr lang="en-US" dirty="0"/>
              <a:t>) + 3 H</a:t>
            </a:r>
            <a:r>
              <a:rPr lang="en-US" baseline="-25000" dirty="0"/>
              <a:t>2</a:t>
            </a:r>
            <a:r>
              <a:rPr lang="en-US" dirty="0"/>
              <a:t>(g)</a:t>
            </a:r>
          </a:p>
          <a:p>
            <a:r>
              <a:rPr lang="en-US" dirty="0"/>
              <a:t>How many grams of hydrogen gas are produced from the reaction of 5.4 grams of aluminum with an excess of HCl?</a:t>
            </a:r>
          </a:p>
        </p:txBody>
      </p:sp>
      <p:sp>
        <p:nvSpPr>
          <p:cNvPr id="7" name="TextBox 6">
            <a:extLst>
              <a:ext uri="{FF2B5EF4-FFF2-40B4-BE49-F238E27FC236}">
                <a16:creationId xmlns:a16="http://schemas.microsoft.com/office/drawing/2014/main" id="{3B33BF3B-D375-4889-897F-1893E0FD28B0}"/>
              </a:ext>
            </a:extLst>
          </p:cNvPr>
          <p:cNvSpPr txBox="1"/>
          <p:nvPr/>
        </p:nvSpPr>
        <p:spPr>
          <a:xfrm>
            <a:off x="2431073" y="155754"/>
            <a:ext cx="6093068" cy="369332"/>
          </a:xfrm>
          <a:prstGeom prst="rect">
            <a:avLst/>
          </a:prstGeom>
          <a:noFill/>
        </p:spPr>
        <p:txBody>
          <a:bodyPr wrap="square">
            <a:spAutoFit/>
          </a:bodyPr>
          <a:lstStyle/>
          <a:p>
            <a:r>
              <a:rPr lang="en-US" dirty="0">
                <a:hlinkClick r:id="rId3"/>
              </a:rPr>
              <a:t>http://exercises.murov.info/ex8-3</a:t>
            </a:r>
            <a:r>
              <a:rPr lang="en-US">
                <a:hlinkClick r:id="rId3"/>
              </a:rPr>
              <a:t>.htm</a:t>
            </a:r>
            <a:r>
              <a:rPr lang="en-US"/>
              <a:t>       </a:t>
            </a:r>
            <a:r>
              <a:rPr lang="en-US" dirty="0"/>
              <a:t>problem </a:t>
            </a:r>
            <a:r>
              <a:rPr lang="en-US"/>
              <a:t>9, 10</a:t>
            </a:r>
            <a:r>
              <a:rPr lang="en-US" dirty="0"/>
              <a:t>, 24.</a:t>
            </a:r>
          </a:p>
        </p:txBody>
      </p:sp>
      <p:sp>
        <p:nvSpPr>
          <p:cNvPr id="8" name="TextBox 7">
            <a:extLst>
              <a:ext uri="{FF2B5EF4-FFF2-40B4-BE49-F238E27FC236}">
                <a16:creationId xmlns:a16="http://schemas.microsoft.com/office/drawing/2014/main" id="{2F95298C-BB4E-4945-B62D-20784C216CA0}"/>
              </a:ext>
            </a:extLst>
          </p:cNvPr>
          <p:cNvSpPr txBox="1"/>
          <p:nvPr/>
        </p:nvSpPr>
        <p:spPr>
          <a:xfrm>
            <a:off x="403191" y="1759592"/>
            <a:ext cx="6098720" cy="707886"/>
          </a:xfrm>
          <a:prstGeom prst="rect">
            <a:avLst/>
          </a:prstGeom>
          <a:noFill/>
        </p:spPr>
        <p:txBody>
          <a:bodyPr wrap="square">
            <a:spAutoFit/>
          </a:bodyPr>
          <a:lstStyle/>
          <a:p>
            <a:r>
              <a:rPr lang="en-US" sz="2000" b="1" dirty="0">
                <a:solidFill>
                  <a:srgbClr val="FF0000"/>
                </a:solidFill>
              </a:rPr>
              <a:t>4.0x10</a:t>
            </a:r>
            <a:r>
              <a:rPr lang="en-US" sz="2000" b="1" baseline="30000" dirty="0">
                <a:solidFill>
                  <a:srgbClr val="FF0000"/>
                </a:solidFill>
              </a:rPr>
              <a:t>-3</a:t>
            </a:r>
            <a:r>
              <a:rPr lang="en-US" sz="2000" b="1" dirty="0">
                <a:solidFill>
                  <a:srgbClr val="FF0000"/>
                </a:solidFill>
              </a:rPr>
              <a:t> moles of FeS</a:t>
            </a:r>
            <a:r>
              <a:rPr lang="en-US" sz="2000" b="1" baseline="-25000" dirty="0">
                <a:solidFill>
                  <a:srgbClr val="FF0000"/>
                </a:solidFill>
              </a:rPr>
              <a:t>2  </a:t>
            </a:r>
            <a:r>
              <a:rPr lang="en-US" sz="2000" b="1" u="sng" dirty="0">
                <a:solidFill>
                  <a:srgbClr val="FF0000"/>
                </a:solidFill>
              </a:rPr>
              <a:t>(11 moles O</a:t>
            </a:r>
            <a:r>
              <a:rPr lang="en-US" sz="2000" b="1" u="sng" baseline="-25000" dirty="0">
                <a:solidFill>
                  <a:srgbClr val="FF0000"/>
                </a:solidFill>
              </a:rPr>
              <a:t>2</a:t>
            </a:r>
            <a:r>
              <a:rPr lang="en-US" sz="2000" b="1" u="sng" dirty="0">
                <a:solidFill>
                  <a:srgbClr val="FF0000"/>
                </a:solidFill>
              </a:rPr>
              <a:t>)</a:t>
            </a:r>
            <a:r>
              <a:rPr lang="en-US" sz="2000" b="1" dirty="0">
                <a:solidFill>
                  <a:srgbClr val="FF0000"/>
                </a:solidFill>
              </a:rPr>
              <a:t>      =</a:t>
            </a:r>
          </a:p>
          <a:p>
            <a:r>
              <a:rPr lang="en-US" sz="2000" b="1" dirty="0">
                <a:solidFill>
                  <a:srgbClr val="FF0000"/>
                </a:solidFill>
              </a:rPr>
              <a:t>		         (4 moles FeS</a:t>
            </a:r>
            <a:r>
              <a:rPr lang="en-US" sz="2000" b="1" baseline="-25000" dirty="0">
                <a:solidFill>
                  <a:srgbClr val="FF0000"/>
                </a:solidFill>
              </a:rPr>
              <a:t>2</a:t>
            </a:r>
            <a:r>
              <a:rPr lang="en-US" sz="2000" b="1" dirty="0">
                <a:solidFill>
                  <a:srgbClr val="FF0000"/>
                </a:solidFill>
              </a:rPr>
              <a:t>)</a:t>
            </a:r>
          </a:p>
        </p:txBody>
      </p:sp>
      <p:sp>
        <p:nvSpPr>
          <p:cNvPr id="5" name="TextBox 4">
            <a:extLst>
              <a:ext uri="{FF2B5EF4-FFF2-40B4-BE49-F238E27FC236}">
                <a16:creationId xmlns:a16="http://schemas.microsoft.com/office/drawing/2014/main" id="{0B2E1A39-EAE2-43F3-8798-3B2E93E275BA}"/>
              </a:ext>
            </a:extLst>
          </p:cNvPr>
          <p:cNvSpPr txBox="1"/>
          <p:nvPr/>
        </p:nvSpPr>
        <p:spPr>
          <a:xfrm>
            <a:off x="4844874" y="1759592"/>
            <a:ext cx="2105063" cy="400110"/>
          </a:xfrm>
          <a:prstGeom prst="rect">
            <a:avLst/>
          </a:prstGeom>
          <a:noFill/>
        </p:spPr>
        <p:txBody>
          <a:bodyPr wrap="none" rtlCol="0">
            <a:spAutoFit/>
          </a:bodyPr>
          <a:lstStyle/>
          <a:p>
            <a:r>
              <a:rPr lang="en-US" sz="2000" b="1" dirty="0">
                <a:solidFill>
                  <a:schemeClr val="accent4">
                    <a:lumMod val="50000"/>
                  </a:schemeClr>
                </a:solidFill>
              </a:rPr>
              <a:t>1.1x10</a:t>
            </a:r>
            <a:r>
              <a:rPr lang="en-US" sz="2000" b="1" baseline="30000" dirty="0">
                <a:solidFill>
                  <a:schemeClr val="accent4">
                    <a:lumMod val="50000"/>
                  </a:schemeClr>
                </a:solidFill>
              </a:rPr>
              <a:t>-2</a:t>
            </a:r>
            <a:r>
              <a:rPr lang="en-US" sz="2000" b="1" dirty="0">
                <a:solidFill>
                  <a:schemeClr val="accent4">
                    <a:lumMod val="50000"/>
                  </a:schemeClr>
                </a:solidFill>
              </a:rPr>
              <a:t>  moles O</a:t>
            </a:r>
            <a:r>
              <a:rPr lang="en-US" sz="2000" b="1" baseline="-25000" dirty="0">
                <a:solidFill>
                  <a:schemeClr val="accent4">
                    <a:lumMod val="50000"/>
                  </a:schemeClr>
                </a:solidFill>
              </a:rPr>
              <a:t>2</a:t>
            </a:r>
          </a:p>
        </p:txBody>
      </p:sp>
      <p:sp>
        <p:nvSpPr>
          <p:cNvPr id="10" name="TextBox 9">
            <a:extLst>
              <a:ext uri="{FF2B5EF4-FFF2-40B4-BE49-F238E27FC236}">
                <a16:creationId xmlns:a16="http://schemas.microsoft.com/office/drawing/2014/main" id="{A94A701C-96FB-46A0-90F9-CAD33FA28CC4}"/>
              </a:ext>
            </a:extLst>
          </p:cNvPr>
          <p:cNvSpPr txBox="1"/>
          <p:nvPr/>
        </p:nvSpPr>
        <p:spPr>
          <a:xfrm>
            <a:off x="272563" y="3661707"/>
            <a:ext cx="609872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4.0x10</a:t>
            </a:r>
            <a:r>
              <a:rPr kumimoji="0" lang="en-US" sz="2000" b="1" i="0" u="none" strike="noStrike" kern="1200" cap="none" spc="0" normalizeH="0" baseline="30000" noProof="0" dirty="0">
                <a:ln>
                  <a:noFill/>
                </a:ln>
                <a:solidFill>
                  <a:srgbClr val="FF0000"/>
                </a:solidFill>
                <a:effectLst/>
                <a:uLnTx/>
                <a:uFillTx/>
                <a:latin typeface="Calibri" panose="020F0502020204030204"/>
                <a:ea typeface="+mn-ea"/>
                <a:cs typeface="+mn-cs"/>
              </a:rPr>
              <a:t>-3</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 moles of FeS</a:t>
            </a:r>
            <a:r>
              <a:rPr kumimoji="0" lang="en-US" sz="2000" b="1" i="0" u="none" strike="noStrike" kern="1200" cap="none" spc="0" normalizeH="0" baseline="-25000" noProof="0" dirty="0">
                <a:ln>
                  <a:noFill/>
                </a:ln>
                <a:solidFill>
                  <a:srgbClr val="FF0000"/>
                </a:solidFill>
                <a:effectLst/>
                <a:uLnTx/>
                <a:uFillTx/>
                <a:latin typeface="Calibri" panose="020F0502020204030204"/>
                <a:ea typeface="+mn-ea"/>
                <a:cs typeface="+mn-cs"/>
              </a:rPr>
              <a:t>2  </a:t>
            </a:r>
            <a:r>
              <a:rPr kumimoji="0" lang="en-US" sz="2000" b="1" i="0" u="sng" strike="noStrike" kern="1200" cap="none" spc="0" normalizeH="0" baseline="0" noProof="0" dirty="0">
                <a:ln>
                  <a:noFill/>
                </a:ln>
                <a:solidFill>
                  <a:srgbClr val="FF0000"/>
                </a:solidFill>
                <a:effectLst/>
                <a:uLnTx/>
                <a:uFillTx/>
                <a:latin typeface="Calibri" panose="020F0502020204030204"/>
                <a:ea typeface="+mn-ea"/>
                <a:cs typeface="+mn-cs"/>
              </a:rPr>
              <a:t>(</a:t>
            </a:r>
            <a:r>
              <a:rPr lang="en-US" sz="2000" b="1" u="sng" dirty="0">
                <a:solidFill>
                  <a:srgbClr val="FF0000"/>
                </a:solidFill>
                <a:latin typeface="Calibri" panose="020F0502020204030204"/>
              </a:rPr>
              <a:t>2</a:t>
            </a:r>
            <a:r>
              <a:rPr kumimoji="0" lang="en-US" sz="2000" b="1" i="0" u="sng" strike="noStrike" kern="1200" cap="none" spc="0" normalizeH="0" baseline="0" noProof="0" dirty="0">
                <a:ln>
                  <a:noFill/>
                </a:ln>
                <a:solidFill>
                  <a:srgbClr val="FF0000"/>
                </a:solidFill>
                <a:effectLst/>
                <a:uLnTx/>
                <a:uFillTx/>
                <a:latin typeface="Calibri" panose="020F0502020204030204"/>
                <a:ea typeface="+mn-ea"/>
                <a:cs typeface="+mn-cs"/>
              </a:rPr>
              <a:t> moles Fe</a:t>
            </a:r>
            <a:r>
              <a:rPr kumimoji="0" lang="en-US" sz="2000" b="1" i="0" u="sng" strike="noStrike" kern="1200" cap="none" spc="0" normalizeH="0" baseline="-25000" noProof="0" dirty="0">
                <a:ln>
                  <a:noFill/>
                </a:ln>
                <a:solidFill>
                  <a:srgbClr val="FF0000"/>
                </a:solidFill>
                <a:effectLst/>
                <a:uLnTx/>
                <a:uFillTx/>
                <a:latin typeface="Calibri" panose="020F0502020204030204"/>
                <a:ea typeface="+mn-ea"/>
                <a:cs typeface="+mn-cs"/>
              </a:rPr>
              <a:t>2</a:t>
            </a:r>
            <a:r>
              <a:rPr kumimoji="0" lang="en-US" sz="2000" b="1" i="0" u="sng" strike="noStrike" kern="1200" cap="none" spc="0" normalizeH="0" baseline="0" noProof="0" dirty="0">
                <a:ln>
                  <a:noFill/>
                </a:ln>
                <a:solidFill>
                  <a:srgbClr val="FF0000"/>
                </a:solidFill>
                <a:effectLst/>
                <a:uLnTx/>
                <a:uFillTx/>
                <a:latin typeface="Calibri" panose="020F0502020204030204"/>
                <a:ea typeface="+mn-ea"/>
                <a:cs typeface="+mn-cs"/>
              </a:rPr>
              <a:t>O</a:t>
            </a:r>
            <a:r>
              <a:rPr lang="en-US" sz="2000" b="1" u="sng" baseline="-25000" dirty="0">
                <a:solidFill>
                  <a:srgbClr val="FF0000"/>
                </a:solidFill>
                <a:latin typeface="Calibri" panose="020F0502020204030204"/>
              </a:rPr>
              <a:t>3</a:t>
            </a:r>
            <a:r>
              <a:rPr kumimoji="0" lang="en-US" sz="2000" b="1" i="0" u="sng"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		          (4 moles FeS</a:t>
            </a:r>
            <a:r>
              <a:rPr kumimoji="0" lang="en-US" sz="2000" b="1" i="0" u="none" strike="noStrike" kern="1200" cap="none" spc="0" normalizeH="0" baseline="-25000" noProof="0" dirty="0">
                <a:ln>
                  <a:noFill/>
                </a:ln>
                <a:solidFill>
                  <a:srgbClr val="FF0000"/>
                </a:solidFill>
                <a:effectLst/>
                <a:uLnTx/>
                <a:uFillTx/>
                <a:latin typeface="Calibri" panose="020F0502020204030204"/>
                <a:ea typeface="+mn-ea"/>
                <a:cs typeface="+mn-cs"/>
              </a:rPr>
              <a:t>2</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E0AFC8D8-081E-4A0C-A2A6-71128EF89D40}"/>
              </a:ext>
            </a:extLst>
          </p:cNvPr>
          <p:cNvSpPr txBox="1"/>
          <p:nvPr/>
        </p:nvSpPr>
        <p:spPr>
          <a:xfrm>
            <a:off x="4927144" y="3651859"/>
            <a:ext cx="6098720" cy="400110"/>
          </a:xfrm>
          <a:prstGeom prst="rect">
            <a:avLst/>
          </a:prstGeom>
          <a:noFill/>
        </p:spPr>
        <p:txBody>
          <a:bodyPr wrap="square">
            <a:spAutoFit/>
          </a:bodyPr>
          <a:lstStyle/>
          <a:p>
            <a:r>
              <a:rPr kumimoji="0" lang="en-US" sz="2000" b="1" i="0" strike="noStrike" kern="1200" cap="none" spc="0" normalizeH="0" baseline="0" noProof="0" dirty="0">
                <a:ln>
                  <a:noFill/>
                </a:ln>
                <a:solidFill>
                  <a:schemeClr val="accent4">
                    <a:lumMod val="50000"/>
                  </a:schemeClr>
                </a:solidFill>
                <a:effectLst/>
                <a:uLnTx/>
                <a:uFillTx/>
                <a:latin typeface="Calibri" panose="020F0502020204030204"/>
                <a:ea typeface="+mn-ea"/>
                <a:cs typeface="+mn-cs"/>
              </a:rPr>
              <a:t>2x10</a:t>
            </a:r>
            <a:r>
              <a:rPr kumimoji="0" lang="en-US" sz="2000" b="1" i="0" strike="noStrike" kern="1200" cap="none" spc="0" normalizeH="0" baseline="30000" noProof="0" dirty="0">
                <a:ln>
                  <a:noFill/>
                </a:ln>
                <a:solidFill>
                  <a:schemeClr val="accent4">
                    <a:lumMod val="50000"/>
                  </a:schemeClr>
                </a:solidFill>
                <a:effectLst/>
                <a:uLnTx/>
                <a:uFillTx/>
                <a:latin typeface="Calibri" panose="020F0502020204030204"/>
                <a:ea typeface="+mn-ea"/>
                <a:cs typeface="+mn-cs"/>
              </a:rPr>
              <a:t>-3</a:t>
            </a:r>
            <a:r>
              <a:rPr kumimoji="0" lang="en-US" sz="2000" b="1" i="0" strike="noStrike" kern="1200" cap="none" spc="0" normalizeH="0" baseline="0" noProof="0" dirty="0">
                <a:ln>
                  <a:noFill/>
                </a:ln>
                <a:solidFill>
                  <a:schemeClr val="accent4">
                    <a:lumMod val="50000"/>
                  </a:schemeClr>
                </a:solidFill>
                <a:effectLst/>
                <a:uLnTx/>
                <a:uFillTx/>
                <a:latin typeface="Calibri" panose="020F0502020204030204"/>
                <a:ea typeface="+mn-ea"/>
                <a:cs typeface="+mn-cs"/>
              </a:rPr>
              <a:t> moles Fe</a:t>
            </a:r>
            <a:r>
              <a:rPr kumimoji="0" lang="en-US" sz="2000" b="1" i="0" strike="noStrike" kern="1200" cap="none" spc="0" normalizeH="0" baseline="-25000" noProof="0" dirty="0">
                <a:ln>
                  <a:noFill/>
                </a:ln>
                <a:solidFill>
                  <a:schemeClr val="accent4">
                    <a:lumMod val="50000"/>
                  </a:schemeClr>
                </a:solidFill>
                <a:effectLst/>
                <a:uLnTx/>
                <a:uFillTx/>
                <a:latin typeface="Calibri" panose="020F0502020204030204"/>
                <a:ea typeface="+mn-ea"/>
                <a:cs typeface="+mn-cs"/>
              </a:rPr>
              <a:t>2</a:t>
            </a:r>
            <a:r>
              <a:rPr kumimoji="0" lang="en-US" sz="2000" b="1" i="0" strike="noStrike" kern="1200" cap="none" spc="0" normalizeH="0" baseline="0" noProof="0" dirty="0">
                <a:ln>
                  <a:noFill/>
                </a:ln>
                <a:solidFill>
                  <a:schemeClr val="accent4">
                    <a:lumMod val="50000"/>
                  </a:schemeClr>
                </a:solidFill>
                <a:effectLst/>
                <a:uLnTx/>
                <a:uFillTx/>
                <a:latin typeface="Calibri" panose="020F0502020204030204"/>
                <a:ea typeface="+mn-ea"/>
                <a:cs typeface="+mn-cs"/>
              </a:rPr>
              <a:t>O</a:t>
            </a:r>
            <a:r>
              <a:rPr kumimoji="0" lang="en-US" sz="2000" b="1" i="0" strike="noStrike" kern="1200" cap="none" spc="0" normalizeH="0" baseline="-25000" noProof="0" dirty="0">
                <a:ln>
                  <a:noFill/>
                </a:ln>
                <a:solidFill>
                  <a:schemeClr val="accent4">
                    <a:lumMod val="50000"/>
                  </a:schemeClr>
                </a:solidFill>
                <a:effectLst/>
                <a:uLnTx/>
                <a:uFillTx/>
                <a:latin typeface="Calibri" panose="020F0502020204030204"/>
                <a:ea typeface="+mn-ea"/>
                <a:cs typeface="+mn-cs"/>
              </a:rPr>
              <a:t>3</a:t>
            </a:r>
            <a:endParaRPr lang="en-US" b="1" dirty="0">
              <a:solidFill>
                <a:schemeClr val="accent4">
                  <a:lumMod val="50000"/>
                </a:schemeClr>
              </a:solidFill>
            </a:endParaRPr>
          </a:p>
        </p:txBody>
      </p:sp>
      <p:sp>
        <p:nvSpPr>
          <p:cNvPr id="13" name="TextBox 12">
            <a:extLst>
              <a:ext uri="{FF2B5EF4-FFF2-40B4-BE49-F238E27FC236}">
                <a16:creationId xmlns:a16="http://schemas.microsoft.com/office/drawing/2014/main" id="{59EFFADC-2DA7-4DA2-9E39-FE9330E54695}"/>
              </a:ext>
            </a:extLst>
          </p:cNvPr>
          <p:cNvSpPr txBox="1"/>
          <p:nvPr/>
        </p:nvSpPr>
        <p:spPr>
          <a:xfrm>
            <a:off x="403191" y="5682343"/>
            <a:ext cx="12937252" cy="707886"/>
          </a:xfrm>
          <a:prstGeom prst="rect">
            <a:avLst/>
          </a:prstGeom>
          <a:noFill/>
        </p:spPr>
        <p:txBody>
          <a:bodyPr wrap="square" rtlCol="0">
            <a:spAutoFit/>
          </a:bodyPr>
          <a:lstStyle/>
          <a:p>
            <a:r>
              <a:rPr lang="en-US" sz="2000" b="1" dirty="0"/>
              <a:t> </a:t>
            </a:r>
            <a:r>
              <a:rPr lang="en-US" sz="2000" b="1" dirty="0">
                <a:solidFill>
                  <a:srgbClr val="FF0000"/>
                </a:solidFill>
              </a:rPr>
              <a:t>5.4 g Al   </a:t>
            </a:r>
            <a:r>
              <a:rPr lang="en-US" sz="2000" b="1" u="sng" dirty="0">
                <a:solidFill>
                  <a:srgbClr val="FF0000"/>
                </a:solidFill>
              </a:rPr>
              <a:t>(1 mole Al</a:t>
            </a:r>
            <a:r>
              <a:rPr lang="en-US" sz="2000" b="1" dirty="0">
                <a:solidFill>
                  <a:srgbClr val="FF0000"/>
                </a:solidFill>
              </a:rPr>
              <a:t>)     </a:t>
            </a:r>
            <a:r>
              <a:rPr lang="en-US" sz="2000" b="1" u="sng" dirty="0">
                <a:solidFill>
                  <a:srgbClr val="FF0000"/>
                </a:solidFill>
              </a:rPr>
              <a:t>(3 moles H</a:t>
            </a:r>
            <a:r>
              <a:rPr lang="en-US" sz="2000" b="1" u="sng" baseline="-25000" dirty="0">
                <a:solidFill>
                  <a:srgbClr val="FF0000"/>
                </a:solidFill>
              </a:rPr>
              <a:t>2</a:t>
            </a:r>
            <a:r>
              <a:rPr lang="en-US" sz="2000" b="1" u="sng" dirty="0">
                <a:solidFill>
                  <a:srgbClr val="FF0000"/>
                </a:solidFill>
              </a:rPr>
              <a:t>)</a:t>
            </a:r>
            <a:r>
              <a:rPr lang="en-US" sz="2000" b="1" dirty="0">
                <a:solidFill>
                  <a:srgbClr val="FF0000"/>
                </a:solidFill>
              </a:rPr>
              <a:t>   </a:t>
            </a:r>
            <a:r>
              <a:rPr lang="en-US" sz="2000" b="1" u="sng" dirty="0">
                <a:solidFill>
                  <a:srgbClr val="FF0000"/>
                </a:solidFill>
              </a:rPr>
              <a:t>(2.016 g H</a:t>
            </a:r>
            <a:r>
              <a:rPr lang="en-US" sz="2000" b="1" u="sng" baseline="-25000" dirty="0">
                <a:solidFill>
                  <a:srgbClr val="FF0000"/>
                </a:solidFill>
              </a:rPr>
              <a:t>2</a:t>
            </a:r>
            <a:r>
              <a:rPr lang="en-US" sz="2000" b="1" u="sng" dirty="0">
                <a:solidFill>
                  <a:srgbClr val="FF0000"/>
                </a:solidFill>
              </a:rPr>
              <a:t>)</a:t>
            </a:r>
            <a:r>
              <a:rPr lang="en-US" sz="2000" b="1" dirty="0">
                <a:solidFill>
                  <a:srgbClr val="FF0000"/>
                </a:solidFill>
              </a:rPr>
              <a:t>   =   </a:t>
            </a:r>
          </a:p>
          <a:p>
            <a:r>
              <a:rPr lang="en-US" sz="2000" b="1" dirty="0">
                <a:solidFill>
                  <a:srgbClr val="FF0000"/>
                </a:solidFill>
              </a:rPr>
              <a:t>	(26.982 g Al)   (2 moles Al)    (1 mol H</a:t>
            </a:r>
            <a:r>
              <a:rPr lang="en-US" sz="2000" b="1" baseline="-25000" dirty="0">
                <a:solidFill>
                  <a:srgbClr val="FF0000"/>
                </a:solidFill>
              </a:rPr>
              <a:t>2</a:t>
            </a:r>
            <a:r>
              <a:rPr lang="en-US" sz="2000" b="1" dirty="0">
                <a:solidFill>
                  <a:srgbClr val="FF0000"/>
                </a:solidFill>
              </a:rPr>
              <a:t>)</a:t>
            </a:r>
          </a:p>
        </p:txBody>
      </p:sp>
      <p:sp>
        <p:nvSpPr>
          <p:cNvPr id="16" name="TextBox 15">
            <a:extLst>
              <a:ext uri="{FF2B5EF4-FFF2-40B4-BE49-F238E27FC236}">
                <a16:creationId xmlns:a16="http://schemas.microsoft.com/office/drawing/2014/main" id="{83157992-E9D9-46BB-B591-CD82EFBD508F}"/>
              </a:ext>
            </a:extLst>
          </p:cNvPr>
          <p:cNvSpPr txBox="1"/>
          <p:nvPr/>
        </p:nvSpPr>
        <p:spPr>
          <a:xfrm>
            <a:off x="6096000" y="5696100"/>
            <a:ext cx="667022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0.61 g H</a:t>
            </a:r>
            <a:r>
              <a:rPr kumimoji="0" lang="en-US" sz="2000" b="1" i="0" u="none" strike="noStrike" kern="1200" cap="none" spc="0" normalizeH="0" baseline="-25000" noProof="0" dirty="0">
                <a:ln>
                  <a:noFill/>
                </a:ln>
                <a:solidFill>
                  <a:srgbClr val="FFC000">
                    <a:lumMod val="50000"/>
                  </a:srgbClr>
                </a:solidFill>
                <a:effectLst/>
                <a:uLnTx/>
                <a:uFillTx/>
                <a:latin typeface="Calibri" panose="020F0502020204030204"/>
                <a:ea typeface="+mn-ea"/>
                <a:cs typeface="+mn-cs"/>
              </a:rPr>
              <a:t>2</a:t>
            </a:r>
            <a:r>
              <a:rPr kumimoji="0" lang="en-US" sz="20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   (apparently, the answer 0.60 g given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was rounded off incorrectly.) </a:t>
            </a:r>
          </a:p>
        </p:txBody>
      </p:sp>
      <p:sp>
        <p:nvSpPr>
          <p:cNvPr id="20" name="TextBox 19">
            <a:extLst>
              <a:ext uri="{FF2B5EF4-FFF2-40B4-BE49-F238E27FC236}">
                <a16:creationId xmlns:a16="http://schemas.microsoft.com/office/drawing/2014/main" id="{C8F6A301-EB51-4DA0-BD33-34348BB069B0}"/>
              </a:ext>
            </a:extLst>
          </p:cNvPr>
          <p:cNvSpPr txBox="1"/>
          <p:nvPr/>
        </p:nvSpPr>
        <p:spPr>
          <a:xfrm>
            <a:off x="7422724" y="1020928"/>
            <a:ext cx="4605990" cy="1477328"/>
          </a:xfrm>
          <a:prstGeom prst="rect">
            <a:avLst/>
          </a:prstGeom>
          <a:noFill/>
        </p:spPr>
        <p:txBody>
          <a:bodyPr wrap="square" rtlCol="0">
            <a:spAutoFit/>
          </a:bodyPr>
          <a:lstStyle/>
          <a:p>
            <a:r>
              <a:rPr lang="en-US" dirty="0"/>
              <a:t>Calculations of this type that go all the way from grams of one substance in a reaction to grams of another substance proceed from grams to moles to moles to grams.  This is sometimes called the mole train.</a:t>
            </a:r>
          </a:p>
        </p:txBody>
      </p:sp>
      <p:pic>
        <p:nvPicPr>
          <p:cNvPr id="21" name="Picture 20">
            <a:extLst>
              <a:ext uri="{FF2B5EF4-FFF2-40B4-BE49-F238E27FC236}">
                <a16:creationId xmlns:a16="http://schemas.microsoft.com/office/drawing/2014/main" id="{A5995C94-7B3B-4E14-9DCF-40AFB7AE25DA}"/>
              </a:ext>
            </a:extLst>
          </p:cNvPr>
          <p:cNvPicPr>
            <a:picLocks noChangeAspect="1"/>
          </p:cNvPicPr>
          <p:nvPr/>
        </p:nvPicPr>
        <p:blipFill rotWithShape="1">
          <a:blip r:embed="rId4"/>
          <a:srcRect l="11586" t="17681" r="15231" b="23525"/>
          <a:stretch/>
        </p:blipFill>
        <p:spPr>
          <a:xfrm>
            <a:off x="7701186" y="2433977"/>
            <a:ext cx="4049066" cy="2170163"/>
          </a:xfrm>
          <a:prstGeom prst="rect">
            <a:avLst/>
          </a:prstGeom>
        </p:spPr>
      </p:pic>
      <p:sp>
        <p:nvSpPr>
          <p:cNvPr id="9" name="TextBox 8">
            <a:extLst>
              <a:ext uri="{FF2B5EF4-FFF2-40B4-BE49-F238E27FC236}">
                <a16:creationId xmlns:a16="http://schemas.microsoft.com/office/drawing/2014/main" id="{732D6C1D-519D-442F-865A-76F88A0834EB}"/>
              </a:ext>
            </a:extLst>
          </p:cNvPr>
          <p:cNvSpPr txBox="1"/>
          <p:nvPr/>
        </p:nvSpPr>
        <p:spPr>
          <a:xfrm>
            <a:off x="1276245" y="478795"/>
            <a:ext cx="694421" cy="1015663"/>
          </a:xfrm>
          <a:prstGeom prst="rect">
            <a:avLst/>
          </a:prstGeom>
          <a:noFill/>
        </p:spPr>
        <p:txBody>
          <a:bodyPr wrap="none" rtlCol="0">
            <a:spAutoFit/>
          </a:bodyPr>
          <a:lstStyle/>
          <a:p>
            <a:r>
              <a:rPr lang="el-GR" sz="6000" dirty="0"/>
              <a:t>Ο</a:t>
            </a:r>
            <a:endParaRPr lang="en-US" sz="6000" dirty="0"/>
          </a:p>
        </p:txBody>
      </p:sp>
      <p:sp>
        <p:nvSpPr>
          <p:cNvPr id="11" name="TextBox 10">
            <a:extLst>
              <a:ext uri="{FF2B5EF4-FFF2-40B4-BE49-F238E27FC236}">
                <a16:creationId xmlns:a16="http://schemas.microsoft.com/office/drawing/2014/main" id="{E1977F86-5862-4405-8ABB-42BAE8529768}"/>
              </a:ext>
            </a:extLst>
          </p:cNvPr>
          <p:cNvSpPr txBox="1"/>
          <p:nvPr/>
        </p:nvSpPr>
        <p:spPr>
          <a:xfrm>
            <a:off x="163286" y="439776"/>
            <a:ext cx="694421" cy="1015663"/>
          </a:xfrm>
          <a:prstGeom prst="rect">
            <a:avLst/>
          </a:prstGeom>
          <a:noFill/>
        </p:spPr>
        <p:txBody>
          <a:bodyPr wrap="none" rtlCol="0">
            <a:spAutoFit/>
          </a:bodyPr>
          <a:lstStyle/>
          <a:p>
            <a:r>
              <a:rPr lang="el-GR" sz="6000" dirty="0"/>
              <a:t>Ο</a:t>
            </a:r>
            <a:endParaRPr lang="en-US" sz="6000" dirty="0"/>
          </a:p>
        </p:txBody>
      </p:sp>
    </p:spTree>
    <p:extLst>
      <p:ext uri="{BB962C8B-B14F-4D97-AF65-F5344CB8AC3E}">
        <p14:creationId xmlns:p14="http://schemas.microsoft.com/office/powerpoint/2010/main" val="154013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 calcmode="lin" valueType="num">
                                      <p:cBhvr>
                                        <p:cTn id="9" dur="2000" fill="hold"/>
                                        <p:tgtEl>
                                          <p:spTgt spid="8"/>
                                        </p:tgtEl>
                                        <p:attrNameLst>
                                          <p:attrName>style.rotation</p:attrName>
                                        </p:attrNameLst>
                                      </p:cBhvr>
                                      <p:tavLst>
                                        <p:tav tm="0">
                                          <p:val>
                                            <p:fltVal val="90"/>
                                          </p:val>
                                        </p:tav>
                                        <p:tav tm="100000">
                                          <p:val>
                                            <p:fltVal val="0"/>
                                          </p:val>
                                        </p:tav>
                                      </p:tavLst>
                                    </p:anim>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0" presetClass="path" presetSubtype="0" accel="50000" decel="50000" fill="hold" grpId="1" nodeType="clickEffect">
                                  <p:stCondLst>
                                    <p:cond delay="0"/>
                                  </p:stCondLst>
                                  <p:childTnLst>
                                    <p:animMotion origin="layout" path="M -2.29167E-6 4.81481E-6 L 0.06042 4.81481E-6 C 0.08737 4.81481E-6 0.12084 0.03912 0.12084 0.07106 L 0.12084 0.14212 " pathEditMode="relative" rAng="0" ptsTypes="AAAA">
                                      <p:cBhvr>
                                        <p:cTn id="21" dur="2000" fill="hold"/>
                                        <p:tgtEl>
                                          <p:spTgt spid="9"/>
                                        </p:tgtEl>
                                        <p:attrNameLst>
                                          <p:attrName>ppt_x</p:attrName>
                                          <p:attrName>ppt_y</p:attrName>
                                        </p:attrNameLst>
                                      </p:cBhvr>
                                      <p:rCtr x="6042" y="7106"/>
                                    </p:animMotion>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plus(i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path" presetSubtype="0" accel="50000" decel="50000" fill="hold" grpId="1" nodeType="clickEffect">
                                  <p:stCondLst>
                                    <p:cond delay="0"/>
                                  </p:stCondLst>
                                  <p:childTnLst>
                                    <p:animMotion origin="layout" path="M -0.04545 0.18681 L 0.02161 0.22686 C 0.03554 0.23588 0.05638 0.24075 0.07851 0.24075 C 0.10351 0.24075 0.12356 0.23588 0.1375 0.22686 L 0.20455 0.18681 " pathEditMode="relative" rAng="0" ptsTypes="AAAAA">
                                      <p:cBhvr>
                                        <p:cTn id="30" dur="2000" fill="hold"/>
                                        <p:tgtEl>
                                          <p:spTgt spid="11"/>
                                        </p:tgtEl>
                                        <p:attrNameLst>
                                          <p:attrName>ppt_x</p:attrName>
                                          <p:attrName>ppt_y</p:attrName>
                                        </p:attrNameLst>
                                      </p:cBhvr>
                                      <p:rCtr x="12500" y="2685"/>
                                    </p:animMotion>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000"/>
                                        <p:tgtEl>
                                          <p:spTgt spid="5"/>
                                        </p:tgtEl>
                                      </p:cBhvr>
                                    </p:animEffect>
                                    <p:anim calcmode="lin" valueType="num">
                                      <p:cBhvr>
                                        <p:cTn id="36" dur="2000" fill="hold"/>
                                        <p:tgtEl>
                                          <p:spTgt spid="5"/>
                                        </p:tgtEl>
                                        <p:attrNameLst>
                                          <p:attrName>ppt_x</p:attrName>
                                        </p:attrNameLst>
                                      </p:cBhvr>
                                      <p:tavLst>
                                        <p:tav tm="0">
                                          <p:val>
                                            <p:strVal val="#ppt_x"/>
                                          </p:val>
                                        </p:tav>
                                        <p:tav tm="100000">
                                          <p:val>
                                            <p:strVal val="#ppt_x"/>
                                          </p:val>
                                        </p:tav>
                                      </p:tavLst>
                                    </p:anim>
                                    <p:anim calcmode="lin" valueType="num">
                                      <p:cBhvr>
                                        <p:cTn id="37" dur="1800" decel="100000" fill="hold"/>
                                        <p:tgtEl>
                                          <p:spTgt spid="5"/>
                                        </p:tgtEl>
                                        <p:attrNameLst>
                                          <p:attrName>ppt_y</p:attrName>
                                        </p:attrNameLst>
                                      </p:cBhvr>
                                      <p:tavLst>
                                        <p:tav tm="0">
                                          <p:val>
                                            <p:strVal val="#ppt_y+1"/>
                                          </p:val>
                                        </p:tav>
                                        <p:tav tm="100000">
                                          <p:val>
                                            <p:strVal val="#ppt_y-.03"/>
                                          </p:val>
                                        </p:tav>
                                      </p:tavLst>
                                    </p:anim>
                                    <p:anim calcmode="lin" valueType="num">
                                      <p:cBhvr>
                                        <p:cTn id="38" dur="200" accel="100000" fill="hold">
                                          <p:stCondLst>
                                            <p:cond delay="18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2000" fill="hold"/>
                                        <p:tgtEl>
                                          <p:spTgt spid="12"/>
                                        </p:tgtEl>
                                        <p:attrNameLst>
                                          <p:attrName>ppt_w</p:attrName>
                                        </p:attrNameLst>
                                      </p:cBhvr>
                                      <p:tavLst>
                                        <p:tav tm="0">
                                          <p:val>
                                            <p:fltVal val="0"/>
                                          </p:val>
                                        </p:tav>
                                        <p:tav tm="100000">
                                          <p:val>
                                            <p:strVal val="#ppt_w"/>
                                          </p:val>
                                        </p:tav>
                                      </p:tavLst>
                                    </p:anim>
                                    <p:anim calcmode="lin" valueType="num">
                                      <p:cBhvr>
                                        <p:cTn id="62"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circle(in)">
                                      <p:cBhvr>
                                        <p:cTn id="67" dur="20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down)">
                                      <p:cBhvr>
                                        <p:cTn id="72" dur="20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43" presetClass="entr" presetSubtype="0" fill="hold"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200"/>
                                        <p:tgtEl>
                                          <p:spTgt spid="21"/>
                                        </p:tgtEl>
                                      </p:cBhvr>
                                    </p:animEffect>
                                    <p:anim calcmode="lin" valueType="num">
                                      <p:cBhvr>
                                        <p:cTn id="78" dur="800" fill="hold"/>
                                        <p:tgtEl>
                                          <p:spTgt spid="21"/>
                                        </p:tgtEl>
                                        <p:attrNameLst>
                                          <p:attrName>ppt_x</p:attrName>
                                        </p:attrNameLst>
                                      </p:cBhvr>
                                      <p:tavLst>
                                        <p:tav tm="0">
                                          <p:val>
                                            <p:strVal val="#ppt_x"/>
                                          </p:val>
                                        </p:tav>
                                        <p:tav tm="100000">
                                          <p:val>
                                            <p:strVal val="#ppt_x"/>
                                          </p:val>
                                        </p:tav>
                                      </p:tavLst>
                                    </p:anim>
                                    <p:anim calcmode="lin" valueType="num">
                                      <p:cBhvr>
                                        <p:cTn id="79" dur="800" fill="hold"/>
                                        <p:tgtEl>
                                          <p:spTgt spid="21"/>
                                        </p:tgtEl>
                                        <p:attrNameLst>
                                          <p:attrName>ppt_y</p:attrName>
                                        </p:attrNameLst>
                                      </p:cBhvr>
                                      <p:tavLst>
                                        <p:tav tm="0">
                                          <p:val>
                                            <p:strVal val="#ppt_y+0.31"/>
                                          </p:val>
                                        </p:tav>
                                        <p:tav tm="100000">
                                          <p:val>
                                            <p:strVal val="#ppt_y+0.31"/>
                                          </p:val>
                                        </p:tav>
                                      </p:tavLst>
                                    </p:anim>
                                    <p:anim calcmode="lin" valueType="num">
                                      <p:cBhvr>
                                        <p:cTn id="80" dur="1200" decel="50000" fill="hold">
                                          <p:stCondLst>
                                            <p:cond delay="800"/>
                                          </p:stCondLst>
                                        </p:cTn>
                                        <p:tgtEl>
                                          <p:spTgt spid="2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1" dur="1200" decel="50000" fill="hold">
                                          <p:stCondLst>
                                            <p:cond delay="800"/>
                                          </p:stCondLst>
                                        </p:cTn>
                                        <p:tgtEl>
                                          <p:spTgt spid="2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10" grpId="0"/>
      <p:bldP spid="12" grpId="0"/>
      <p:bldP spid="13" grpId="0"/>
      <p:bldP spid="16" grpId="0"/>
      <p:bldP spid="9" grpId="0"/>
      <p:bldP spid="9" grpId="1"/>
      <p:bldP spid="11" grpId="0"/>
      <p:bldP spid="11"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8E6409-A661-4291-B399-F7E3AED19E45}"/>
              </a:ext>
            </a:extLst>
          </p:cNvPr>
          <p:cNvSpPr txBox="1"/>
          <p:nvPr/>
        </p:nvSpPr>
        <p:spPr>
          <a:xfrm>
            <a:off x="204796" y="123509"/>
            <a:ext cx="6098720" cy="2308324"/>
          </a:xfrm>
          <a:prstGeom prst="rect">
            <a:avLst/>
          </a:prstGeom>
          <a:noFill/>
        </p:spPr>
        <p:txBody>
          <a:bodyPr wrap="square">
            <a:spAutoFit/>
          </a:bodyPr>
          <a:lstStyle/>
          <a:p>
            <a:endParaRPr lang="en-US" dirty="0"/>
          </a:p>
          <a:p>
            <a:r>
              <a:rPr lang="en-US" dirty="0"/>
              <a:t>35.  The chemical equation for the reaction</a:t>
            </a:r>
          </a:p>
          <a:p>
            <a:r>
              <a:rPr lang="en-US" dirty="0"/>
              <a:t>is best represented by:</a:t>
            </a:r>
          </a:p>
          <a:p>
            <a:r>
              <a:rPr lang="en-US" dirty="0"/>
              <a:t>a.  H</a:t>
            </a:r>
            <a:r>
              <a:rPr lang="en-US" baseline="-25000" dirty="0"/>
              <a:t>2</a:t>
            </a:r>
            <a:r>
              <a:rPr lang="en-US" dirty="0"/>
              <a:t>O</a:t>
            </a:r>
            <a:r>
              <a:rPr lang="en-US" baseline="-25000" dirty="0"/>
              <a:t>2</a:t>
            </a:r>
            <a:r>
              <a:rPr lang="en-US" dirty="0"/>
              <a:t>(g) = H</a:t>
            </a:r>
            <a:r>
              <a:rPr lang="en-US" baseline="-25000" dirty="0"/>
              <a:t>2</a:t>
            </a:r>
            <a:r>
              <a:rPr lang="en-US" dirty="0"/>
              <a:t>(g) + O</a:t>
            </a:r>
            <a:r>
              <a:rPr lang="en-US" baseline="-25000" dirty="0"/>
              <a:t>2</a:t>
            </a:r>
            <a:r>
              <a:rPr lang="en-US" dirty="0"/>
              <a:t>(g)</a:t>
            </a:r>
          </a:p>
          <a:p>
            <a:r>
              <a:rPr lang="en-US" dirty="0"/>
              <a:t>b.  4 H</a:t>
            </a:r>
            <a:r>
              <a:rPr lang="en-US" baseline="-25000" dirty="0"/>
              <a:t>2</a:t>
            </a:r>
            <a:r>
              <a:rPr lang="en-US" dirty="0"/>
              <a:t>O</a:t>
            </a:r>
            <a:r>
              <a:rPr lang="en-US" baseline="-25000" dirty="0"/>
              <a:t>2</a:t>
            </a:r>
            <a:r>
              <a:rPr lang="en-US" dirty="0"/>
              <a:t>(g) + 2 H</a:t>
            </a:r>
            <a:r>
              <a:rPr lang="en-US" baseline="-25000" dirty="0"/>
              <a:t>2</a:t>
            </a:r>
            <a:r>
              <a:rPr lang="en-US" dirty="0"/>
              <a:t>O(g) = 6 H</a:t>
            </a:r>
            <a:r>
              <a:rPr lang="en-US" baseline="-25000" dirty="0"/>
              <a:t>2</a:t>
            </a:r>
            <a:r>
              <a:rPr lang="en-US" dirty="0"/>
              <a:t>O(g) + 2 O</a:t>
            </a:r>
            <a:r>
              <a:rPr lang="en-US" baseline="-25000" dirty="0"/>
              <a:t>2</a:t>
            </a:r>
            <a:r>
              <a:rPr lang="en-US" dirty="0"/>
              <a:t>(g)</a:t>
            </a:r>
          </a:p>
          <a:p>
            <a:r>
              <a:rPr lang="en-US" dirty="0"/>
              <a:t>c.  2 H</a:t>
            </a:r>
            <a:r>
              <a:rPr lang="en-US" baseline="-25000" dirty="0"/>
              <a:t>2</a:t>
            </a:r>
            <a:r>
              <a:rPr lang="en-US" dirty="0"/>
              <a:t>O</a:t>
            </a:r>
            <a:r>
              <a:rPr lang="en-US" baseline="-25000" dirty="0"/>
              <a:t>2</a:t>
            </a:r>
            <a:r>
              <a:rPr lang="en-US" dirty="0"/>
              <a:t>(g) = 2 H</a:t>
            </a:r>
            <a:r>
              <a:rPr lang="en-US" baseline="-25000" dirty="0"/>
              <a:t>2</a:t>
            </a:r>
            <a:r>
              <a:rPr lang="en-US" dirty="0"/>
              <a:t>O(g) + O</a:t>
            </a:r>
            <a:r>
              <a:rPr lang="en-US" baseline="-25000" dirty="0"/>
              <a:t>2</a:t>
            </a:r>
            <a:r>
              <a:rPr lang="en-US" dirty="0"/>
              <a:t>(g)</a:t>
            </a:r>
          </a:p>
          <a:p>
            <a:r>
              <a:rPr lang="en-US" dirty="0"/>
              <a:t>d.  2 H</a:t>
            </a:r>
            <a:r>
              <a:rPr lang="en-US" baseline="-25000" dirty="0"/>
              <a:t>2</a:t>
            </a:r>
            <a:r>
              <a:rPr lang="en-US" dirty="0"/>
              <a:t>O(g) = 2 H</a:t>
            </a:r>
            <a:r>
              <a:rPr lang="en-US" baseline="-25000" dirty="0"/>
              <a:t>2</a:t>
            </a:r>
            <a:r>
              <a:rPr lang="en-US" dirty="0"/>
              <a:t>(g) + O</a:t>
            </a:r>
            <a:r>
              <a:rPr lang="en-US" baseline="-25000" dirty="0"/>
              <a:t>2</a:t>
            </a:r>
            <a:r>
              <a:rPr lang="en-US" dirty="0"/>
              <a:t>(g)</a:t>
            </a:r>
          </a:p>
          <a:p>
            <a:r>
              <a:rPr lang="en-US" dirty="0"/>
              <a:t>e.  None of the previous answers</a:t>
            </a:r>
          </a:p>
        </p:txBody>
      </p:sp>
      <p:pic>
        <p:nvPicPr>
          <p:cNvPr id="1026" name="Picture 2">
            <a:extLst>
              <a:ext uri="{FF2B5EF4-FFF2-40B4-BE49-F238E27FC236}">
                <a16:creationId xmlns:a16="http://schemas.microsoft.com/office/drawing/2014/main" id="{D12250D0-6D4F-4D71-AB3E-A259CF905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94934"/>
            <a:ext cx="2672444" cy="17752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79181F6-9608-4375-AB70-10727A4B7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0818" y="194934"/>
            <a:ext cx="2233400" cy="17752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2C4FD52-F418-486B-A9B3-4B9EBACFFDA0}"/>
              </a:ext>
            </a:extLst>
          </p:cNvPr>
          <p:cNvSpPr txBox="1"/>
          <p:nvPr/>
        </p:nvSpPr>
        <p:spPr>
          <a:xfrm>
            <a:off x="204796" y="2333256"/>
            <a:ext cx="10452829" cy="2862322"/>
          </a:xfrm>
          <a:prstGeom prst="rect">
            <a:avLst/>
          </a:prstGeom>
          <a:noFill/>
        </p:spPr>
        <p:txBody>
          <a:bodyPr wrap="square" rtlCol="0">
            <a:spAutoFit/>
          </a:bodyPr>
          <a:lstStyle/>
          <a:p>
            <a:pPr marL="457200" indent="-457200">
              <a:buFont typeface="+mj-lt"/>
              <a:buAutoNum type="arabicPeriod"/>
            </a:pPr>
            <a:r>
              <a:rPr lang="en-US" sz="2000" b="1" dirty="0">
                <a:solidFill>
                  <a:srgbClr val="FF0000"/>
                </a:solidFill>
              </a:rPr>
              <a:t>There are at least two different approaches toward solving this problem.  Since it is a multiple-choice question, it is possible to evaluate each answer or to analyze the problem and figure out the correct answer.</a:t>
            </a:r>
          </a:p>
          <a:p>
            <a:r>
              <a:rPr lang="en-US" sz="2000" b="1" dirty="0">
                <a:solidFill>
                  <a:srgbClr val="FF0000"/>
                </a:solidFill>
              </a:rPr>
              <a:t>Approach 1:  </a:t>
            </a:r>
          </a:p>
          <a:p>
            <a:r>
              <a:rPr lang="en-US" sz="2000" b="1" dirty="0">
                <a:solidFill>
                  <a:srgbClr val="FF0000"/>
                </a:solidFill>
              </a:rPr>
              <a:t>a.  Wrong as water is formed and hydrogen should have been one of the products</a:t>
            </a:r>
          </a:p>
          <a:p>
            <a:pPr marL="342900" indent="-342900">
              <a:buAutoNum type="alphaLcPeriod" startAt="2"/>
            </a:pPr>
            <a:r>
              <a:rPr lang="en-US" sz="2000" b="1" dirty="0">
                <a:solidFill>
                  <a:srgbClr val="FF0000"/>
                </a:solidFill>
              </a:rPr>
              <a:t>This reaction is correct but can be simplified.  </a:t>
            </a:r>
          </a:p>
          <a:p>
            <a:r>
              <a:rPr lang="en-US" sz="2000" b="1" dirty="0">
                <a:solidFill>
                  <a:srgbClr val="FF0000"/>
                </a:solidFill>
              </a:rPr>
              <a:t>c.   This is the simplified form of b and is correct.</a:t>
            </a:r>
          </a:p>
          <a:p>
            <a:pPr marL="342900" indent="-342900">
              <a:buAutoNum type="alphaLcPeriod" startAt="4"/>
            </a:pPr>
            <a:r>
              <a:rPr lang="en-US" sz="2000" b="1" dirty="0">
                <a:solidFill>
                  <a:srgbClr val="FF0000"/>
                </a:solidFill>
              </a:rPr>
              <a:t>Hydrogen is not a product and the disappearance of hydrogen peroxide is not accounted for.</a:t>
            </a:r>
          </a:p>
          <a:p>
            <a:r>
              <a:rPr lang="en-US" sz="2000" b="1" dirty="0">
                <a:solidFill>
                  <a:srgbClr val="FF0000"/>
                </a:solidFill>
              </a:rPr>
              <a:t>e.  Since c is correct, e is incorrect.</a:t>
            </a:r>
          </a:p>
        </p:txBody>
      </p:sp>
      <p:sp>
        <p:nvSpPr>
          <p:cNvPr id="5" name="TextBox 4">
            <a:extLst>
              <a:ext uri="{FF2B5EF4-FFF2-40B4-BE49-F238E27FC236}">
                <a16:creationId xmlns:a16="http://schemas.microsoft.com/office/drawing/2014/main" id="{69F5A854-78A7-456C-B489-58D95B4D72ED}"/>
              </a:ext>
            </a:extLst>
          </p:cNvPr>
          <p:cNvSpPr txBox="1"/>
          <p:nvPr/>
        </p:nvSpPr>
        <p:spPr>
          <a:xfrm>
            <a:off x="8908106" y="759401"/>
            <a:ext cx="603050" cy="646331"/>
          </a:xfrm>
          <a:prstGeom prst="rect">
            <a:avLst/>
          </a:prstGeom>
          <a:noFill/>
        </p:spPr>
        <p:txBody>
          <a:bodyPr wrap="none" rtlCol="0">
            <a:spAutoFit/>
          </a:bodyPr>
          <a:lstStyle/>
          <a:p>
            <a:r>
              <a:rPr lang="en-US" sz="3600" b="1" dirty="0"/>
              <a:t>→</a:t>
            </a:r>
          </a:p>
        </p:txBody>
      </p:sp>
      <p:sp>
        <p:nvSpPr>
          <p:cNvPr id="6" name="TextBox 5">
            <a:extLst>
              <a:ext uri="{FF2B5EF4-FFF2-40B4-BE49-F238E27FC236}">
                <a16:creationId xmlns:a16="http://schemas.microsoft.com/office/drawing/2014/main" id="{1E763B0D-4AB4-47E3-A789-46F8A5423DD0}"/>
              </a:ext>
            </a:extLst>
          </p:cNvPr>
          <p:cNvSpPr txBox="1"/>
          <p:nvPr/>
        </p:nvSpPr>
        <p:spPr>
          <a:xfrm>
            <a:off x="184286" y="5103275"/>
            <a:ext cx="10032898" cy="1631216"/>
          </a:xfrm>
          <a:prstGeom prst="rect">
            <a:avLst/>
          </a:prstGeom>
          <a:noFill/>
        </p:spPr>
        <p:txBody>
          <a:bodyPr wrap="square" rtlCol="0">
            <a:spAutoFit/>
          </a:bodyPr>
          <a:lstStyle/>
          <a:p>
            <a:r>
              <a:rPr lang="en-US" sz="2000" b="1" dirty="0">
                <a:solidFill>
                  <a:srgbClr val="FF0000"/>
                </a:solidFill>
              </a:rPr>
              <a:t>Approach 2.  The starting materials include 4 molecules that have 4 atoms and 2 that have 3 atoms.  The product box contains 4 molecules with 3 atoms so 2 have been produced by the reaction.  The 4 atom molecules have disappeared and two molecules of a diatomic molecule that could be oxygen are produced.  This is consistent with a decomposition of hydrogen peroxide into water and oxygen.</a:t>
            </a:r>
          </a:p>
        </p:txBody>
      </p:sp>
      <p:sp>
        <p:nvSpPr>
          <p:cNvPr id="11" name="TextBox 10">
            <a:extLst>
              <a:ext uri="{FF2B5EF4-FFF2-40B4-BE49-F238E27FC236}">
                <a16:creationId xmlns:a16="http://schemas.microsoft.com/office/drawing/2014/main" id="{803E7432-67CD-4984-81A9-7EA5E98F1C7B}"/>
              </a:ext>
            </a:extLst>
          </p:cNvPr>
          <p:cNvSpPr txBox="1"/>
          <p:nvPr/>
        </p:nvSpPr>
        <p:spPr>
          <a:xfrm>
            <a:off x="344458" y="59438"/>
            <a:ext cx="6268914" cy="369332"/>
          </a:xfrm>
          <a:prstGeom prst="rect">
            <a:avLst/>
          </a:prstGeom>
          <a:noFill/>
        </p:spPr>
        <p:txBody>
          <a:bodyPr wrap="square">
            <a:spAutoFit/>
          </a:bodyPr>
          <a:lstStyle/>
          <a:p>
            <a:r>
              <a:rPr lang="en-US" dirty="0">
                <a:hlinkClick r:id="rId4"/>
              </a:rPr>
              <a:t>http://exercises.murov.info/ex8-3.htm</a:t>
            </a:r>
            <a:r>
              <a:rPr lang="en-US" dirty="0"/>
              <a:t>      problem 35.</a:t>
            </a:r>
          </a:p>
        </p:txBody>
      </p:sp>
      <p:pic>
        <p:nvPicPr>
          <p:cNvPr id="13" name="Picture 12" descr="A picture containing indoor, person&#10;&#10;Description automatically generated">
            <a:extLst>
              <a:ext uri="{FF2B5EF4-FFF2-40B4-BE49-F238E27FC236}">
                <a16:creationId xmlns:a16="http://schemas.microsoft.com/office/drawing/2014/main" id="{33A30086-EBA3-4B38-AA62-5202F103CD9E}"/>
              </a:ext>
            </a:extLst>
          </p:cNvPr>
          <p:cNvPicPr>
            <a:picLocks noChangeAspect="1"/>
          </p:cNvPicPr>
          <p:nvPr/>
        </p:nvPicPr>
        <p:blipFill rotWithShape="1">
          <a:blip r:embed="rId5">
            <a:extLst>
              <a:ext uri="{28A0092B-C50C-407E-A947-70E740481C1C}">
                <a14:useLocalDpi xmlns:a14="http://schemas.microsoft.com/office/drawing/2010/main" val="0"/>
              </a:ext>
            </a:extLst>
          </a:blip>
          <a:srcRect l="36380" r="23238"/>
          <a:stretch/>
        </p:blipFill>
        <p:spPr>
          <a:xfrm>
            <a:off x="10515600" y="3686491"/>
            <a:ext cx="1538557" cy="3048000"/>
          </a:xfrm>
          <a:prstGeom prst="rect">
            <a:avLst/>
          </a:prstGeom>
        </p:spPr>
      </p:pic>
      <p:sp>
        <p:nvSpPr>
          <p:cNvPr id="14" name="TextBox 13">
            <a:extLst>
              <a:ext uri="{FF2B5EF4-FFF2-40B4-BE49-F238E27FC236}">
                <a16:creationId xmlns:a16="http://schemas.microsoft.com/office/drawing/2014/main" id="{D1B07621-292D-4ADD-9751-1EDCFE3CC8DD}"/>
              </a:ext>
            </a:extLst>
          </p:cNvPr>
          <p:cNvSpPr txBox="1"/>
          <p:nvPr/>
        </p:nvSpPr>
        <p:spPr>
          <a:xfrm>
            <a:off x="8269883" y="2987052"/>
            <a:ext cx="4015136" cy="646331"/>
          </a:xfrm>
          <a:prstGeom prst="rect">
            <a:avLst/>
          </a:prstGeom>
          <a:noFill/>
        </p:spPr>
        <p:txBody>
          <a:bodyPr wrap="square" rtlCol="0">
            <a:spAutoFit/>
          </a:bodyPr>
          <a:lstStyle/>
          <a:p>
            <a:r>
              <a:rPr lang="en-US" dirty="0"/>
              <a:t>Elephant toothpaste – </a:t>
            </a:r>
          </a:p>
          <a:p>
            <a:r>
              <a:rPr lang="en-US" dirty="0"/>
              <a:t>O</a:t>
            </a:r>
            <a:r>
              <a:rPr lang="en-US" baseline="-25000" dirty="0"/>
              <a:t>2</a:t>
            </a:r>
            <a:r>
              <a:rPr lang="en-US" dirty="0"/>
              <a:t> evolved causes foaming of detergent.</a:t>
            </a:r>
          </a:p>
        </p:txBody>
      </p:sp>
    </p:spTree>
    <p:extLst>
      <p:ext uri="{BB962C8B-B14F-4D97-AF65-F5344CB8AC3E}">
        <p14:creationId xmlns:p14="http://schemas.microsoft.com/office/powerpoint/2010/main" val="318742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80">
                                          <p:stCondLst>
                                            <p:cond delay="0"/>
                                          </p:stCondLst>
                                        </p:cTn>
                                        <p:tgtEl>
                                          <p:spTgt spid="14"/>
                                        </p:tgtEl>
                                      </p:cBhvr>
                                    </p:animEffect>
                                    <p:anim calcmode="lin" valueType="num">
                                      <p:cBhvr>
                                        <p:cTn id="2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5" dur="26">
                                          <p:stCondLst>
                                            <p:cond delay="650"/>
                                          </p:stCondLst>
                                        </p:cTn>
                                        <p:tgtEl>
                                          <p:spTgt spid="14"/>
                                        </p:tgtEl>
                                      </p:cBhvr>
                                      <p:to x="100000" y="60000"/>
                                    </p:animScale>
                                    <p:animScale>
                                      <p:cBhvr>
                                        <p:cTn id="26" dur="166" decel="50000">
                                          <p:stCondLst>
                                            <p:cond delay="676"/>
                                          </p:stCondLst>
                                        </p:cTn>
                                        <p:tgtEl>
                                          <p:spTgt spid="14"/>
                                        </p:tgtEl>
                                      </p:cBhvr>
                                      <p:to x="100000" y="100000"/>
                                    </p:animScale>
                                    <p:animScale>
                                      <p:cBhvr>
                                        <p:cTn id="27" dur="26">
                                          <p:stCondLst>
                                            <p:cond delay="1312"/>
                                          </p:stCondLst>
                                        </p:cTn>
                                        <p:tgtEl>
                                          <p:spTgt spid="14"/>
                                        </p:tgtEl>
                                      </p:cBhvr>
                                      <p:to x="100000" y="80000"/>
                                    </p:animScale>
                                    <p:animScale>
                                      <p:cBhvr>
                                        <p:cTn id="28" dur="166" decel="50000">
                                          <p:stCondLst>
                                            <p:cond delay="1338"/>
                                          </p:stCondLst>
                                        </p:cTn>
                                        <p:tgtEl>
                                          <p:spTgt spid="14"/>
                                        </p:tgtEl>
                                      </p:cBhvr>
                                      <p:to x="100000" y="100000"/>
                                    </p:animScale>
                                    <p:animScale>
                                      <p:cBhvr>
                                        <p:cTn id="29" dur="26">
                                          <p:stCondLst>
                                            <p:cond delay="1642"/>
                                          </p:stCondLst>
                                        </p:cTn>
                                        <p:tgtEl>
                                          <p:spTgt spid="14"/>
                                        </p:tgtEl>
                                      </p:cBhvr>
                                      <p:to x="100000" y="90000"/>
                                    </p:animScale>
                                    <p:animScale>
                                      <p:cBhvr>
                                        <p:cTn id="30" dur="166" decel="50000">
                                          <p:stCondLst>
                                            <p:cond delay="1668"/>
                                          </p:stCondLst>
                                        </p:cTn>
                                        <p:tgtEl>
                                          <p:spTgt spid="14"/>
                                        </p:tgtEl>
                                      </p:cBhvr>
                                      <p:to x="100000" y="100000"/>
                                    </p:animScale>
                                    <p:animScale>
                                      <p:cBhvr>
                                        <p:cTn id="31" dur="26">
                                          <p:stCondLst>
                                            <p:cond delay="1808"/>
                                          </p:stCondLst>
                                        </p:cTn>
                                        <p:tgtEl>
                                          <p:spTgt spid="14"/>
                                        </p:tgtEl>
                                      </p:cBhvr>
                                      <p:to x="100000" y="95000"/>
                                    </p:animScale>
                                    <p:animScale>
                                      <p:cBhvr>
                                        <p:cTn id="32" dur="166" decel="50000">
                                          <p:stCondLst>
                                            <p:cond delay="1834"/>
                                          </p:stCondLst>
                                        </p:cTn>
                                        <p:tgtEl>
                                          <p:spTgt spid="14"/>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98ADB3-795A-4D15-954F-A24890643E06}"/>
              </a:ext>
            </a:extLst>
          </p:cNvPr>
          <p:cNvSpPr txBox="1"/>
          <p:nvPr/>
        </p:nvSpPr>
        <p:spPr>
          <a:xfrm>
            <a:off x="338505" y="263659"/>
            <a:ext cx="6093068" cy="1477328"/>
          </a:xfrm>
          <a:prstGeom prst="rect">
            <a:avLst/>
          </a:prstGeom>
          <a:noFill/>
        </p:spPr>
        <p:txBody>
          <a:bodyPr wrap="square">
            <a:spAutoFit/>
          </a:bodyPr>
          <a:lstStyle/>
          <a:p>
            <a:r>
              <a:rPr lang="en-US" b="1" i="0" dirty="0">
                <a:solidFill>
                  <a:srgbClr val="000000"/>
                </a:solidFill>
                <a:effectLst/>
                <a:latin typeface="Times New Roman" panose="02020603050405020304" pitchFamily="18" charset="0"/>
              </a:rPr>
              <a:t>CHAPTER 9 - The Gaseous State</a:t>
            </a:r>
            <a:br>
              <a:rPr lang="en-US" b="1" i="0" dirty="0">
                <a:solidFill>
                  <a:srgbClr val="000000"/>
                </a:solidFill>
                <a:effectLst/>
                <a:latin typeface="Times New Roman" panose="02020603050405020304" pitchFamily="18" charset="0"/>
              </a:rPr>
            </a:br>
            <a:r>
              <a:rPr lang="en-US" b="1" i="0" dirty="0">
                <a:solidFill>
                  <a:srgbClr val="000000"/>
                </a:solidFill>
                <a:effectLst/>
                <a:latin typeface="Times New Roman" panose="02020603050405020304" pitchFamily="18" charset="0"/>
              </a:rPr>
              <a:t>            Exercise 9-1   Gas Laws -</a:t>
            </a:r>
            <a:br>
              <a:rPr lang="en-US" b="1" i="0" dirty="0">
                <a:solidFill>
                  <a:srgbClr val="000000"/>
                </a:solidFill>
                <a:effectLst/>
                <a:latin typeface="Times New Roman" panose="02020603050405020304" pitchFamily="18" charset="0"/>
              </a:rPr>
            </a:br>
            <a:r>
              <a:rPr lang="en-US" b="1" i="0" dirty="0">
                <a:solidFill>
                  <a:srgbClr val="000000"/>
                </a:solidFill>
                <a:effectLst/>
                <a:latin typeface="Times New Roman" panose="02020603050405020304" pitchFamily="18" charset="0"/>
              </a:rPr>
              <a:t>                            </a:t>
            </a:r>
            <a:r>
              <a:rPr lang="en-US" b="1" i="0" dirty="0">
                <a:solidFill>
                  <a:srgbClr val="000000"/>
                </a:solidFill>
                <a:effectLst/>
                <a:latin typeface="Arial" panose="020B0604020202020204" pitchFamily="34" charset="0"/>
                <a:hlinkClick r:id="rId2"/>
              </a:rPr>
              <a:t>Exercise 9-1</a:t>
            </a:r>
            <a:br>
              <a:rPr lang="en-US" b="1" i="0" dirty="0">
                <a:solidFill>
                  <a:srgbClr val="000000"/>
                </a:solidFill>
                <a:effectLst/>
                <a:latin typeface="Arial" panose="020B0604020202020204" pitchFamily="34" charset="0"/>
              </a:rPr>
            </a:br>
            <a:r>
              <a:rPr lang="en-US" b="1" i="0" dirty="0">
                <a:solidFill>
                  <a:srgbClr val="000000"/>
                </a:solidFill>
                <a:effectLst/>
                <a:latin typeface="Times New Roman" panose="02020603050405020304" pitchFamily="18" charset="0"/>
              </a:rPr>
              <a:t>            Exercise 9-2   Gases and Gas Stoichiometry</a:t>
            </a:r>
            <a:br>
              <a:rPr lang="en-US" b="1" i="0" dirty="0">
                <a:solidFill>
                  <a:srgbClr val="000000"/>
                </a:solidFill>
                <a:effectLst/>
                <a:latin typeface="Times New Roman" panose="02020603050405020304" pitchFamily="18" charset="0"/>
              </a:rPr>
            </a:br>
            <a:r>
              <a:rPr lang="en-US" b="1" i="0" dirty="0">
                <a:solidFill>
                  <a:srgbClr val="000000"/>
                </a:solidFill>
                <a:effectLst/>
                <a:latin typeface="Arial" panose="020B0604020202020204" pitchFamily="34" charset="0"/>
              </a:rPr>
              <a:t>   </a:t>
            </a:r>
            <a:r>
              <a:rPr lang="en-US" b="1" i="0" dirty="0">
                <a:solidFill>
                  <a:srgbClr val="000000"/>
                </a:solidFill>
                <a:effectLst/>
                <a:latin typeface="Times New Roman" panose="02020603050405020304" pitchFamily="18" charset="0"/>
              </a:rPr>
              <a:t>                        </a:t>
            </a:r>
            <a:r>
              <a:rPr lang="en-US" b="1" i="0" dirty="0">
                <a:solidFill>
                  <a:srgbClr val="000000"/>
                </a:solidFill>
                <a:effectLst/>
                <a:latin typeface="Arial" panose="020B0604020202020204" pitchFamily="34" charset="0"/>
                <a:hlinkClick r:id="rId3"/>
              </a:rPr>
              <a:t>Exercise 9-2</a:t>
            </a:r>
            <a:r>
              <a:rPr lang="en-US" b="1" i="0" dirty="0">
                <a:solidFill>
                  <a:srgbClr val="000000"/>
                </a:solidFill>
                <a:effectLst/>
                <a:latin typeface="Arial" panose="020B0604020202020204" pitchFamily="34" charset="0"/>
              </a:rPr>
              <a:t> </a:t>
            </a:r>
            <a:r>
              <a:rPr lang="en-US" b="0" i="0" dirty="0">
                <a:solidFill>
                  <a:srgbClr val="000000"/>
                </a:solidFill>
                <a:effectLst/>
                <a:latin typeface="Times New Roman" panose="02020603050405020304" pitchFamily="18" charset="0"/>
              </a:rPr>
              <a:t> </a:t>
            </a:r>
            <a:endParaRPr lang="en-US" dirty="0"/>
          </a:p>
        </p:txBody>
      </p:sp>
      <p:sp>
        <p:nvSpPr>
          <p:cNvPr id="4" name="TextBox 3">
            <a:extLst>
              <a:ext uri="{FF2B5EF4-FFF2-40B4-BE49-F238E27FC236}">
                <a16:creationId xmlns:a16="http://schemas.microsoft.com/office/drawing/2014/main" id="{11C57D86-5B8C-460A-A646-575086FF6892}"/>
              </a:ext>
            </a:extLst>
          </p:cNvPr>
          <p:cNvSpPr txBox="1"/>
          <p:nvPr/>
        </p:nvSpPr>
        <p:spPr>
          <a:xfrm>
            <a:off x="338505" y="1969203"/>
            <a:ext cx="6093068" cy="923330"/>
          </a:xfrm>
          <a:prstGeom prst="rect">
            <a:avLst/>
          </a:prstGeom>
          <a:noFill/>
        </p:spPr>
        <p:txBody>
          <a:bodyPr wrap="square">
            <a:spAutoFit/>
          </a:bodyPr>
          <a:lstStyle/>
          <a:p>
            <a:r>
              <a:rPr lang="en-US" dirty="0"/>
              <a:t>6.  The volume of a gas maintained at constant pressure halves when cooled. What is the relationship of the new temperature to the original temperature?</a:t>
            </a:r>
          </a:p>
        </p:txBody>
      </p:sp>
      <p:sp>
        <p:nvSpPr>
          <p:cNvPr id="6" name="TextBox 5">
            <a:extLst>
              <a:ext uri="{FF2B5EF4-FFF2-40B4-BE49-F238E27FC236}">
                <a16:creationId xmlns:a16="http://schemas.microsoft.com/office/drawing/2014/main" id="{FAEBAA6F-6E10-493D-8529-08A4C334C5E6}"/>
              </a:ext>
            </a:extLst>
          </p:cNvPr>
          <p:cNvSpPr txBox="1"/>
          <p:nvPr/>
        </p:nvSpPr>
        <p:spPr>
          <a:xfrm>
            <a:off x="180243" y="3965468"/>
            <a:ext cx="6093068" cy="646331"/>
          </a:xfrm>
          <a:prstGeom prst="rect">
            <a:avLst/>
          </a:prstGeom>
          <a:noFill/>
        </p:spPr>
        <p:txBody>
          <a:bodyPr wrap="square">
            <a:spAutoFit/>
          </a:bodyPr>
          <a:lstStyle/>
          <a:p>
            <a:r>
              <a:rPr lang="en-US" dirty="0"/>
              <a:t>14.  A gas occupies 4.00 liters at 751 torr and 37</a:t>
            </a:r>
            <a:r>
              <a:rPr lang="en-US" baseline="30000" dirty="0"/>
              <a:t>o</a:t>
            </a:r>
            <a:r>
              <a:rPr lang="en-US" dirty="0"/>
              <a:t>C. What is the volume of the gas at 641 torr and 0</a:t>
            </a:r>
            <a:r>
              <a:rPr lang="en-US" baseline="30000" dirty="0"/>
              <a:t>o</a:t>
            </a:r>
            <a:r>
              <a:rPr lang="en-US" dirty="0"/>
              <a:t>C?</a:t>
            </a:r>
          </a:p>
        </p:txBody>
      </p:sp>
      <p:sp>
        <p:nvSpPr>
          <p:cNvPr id="7" name="TextBox 6">
            <a:extLst>
              <a:ext uri="{FF2B5EF4-FFF2-40B4-BE49-F238E27FC236}">
                <a16:creationId xmlns:a16="http://schemas.microsoft.com/office/drawing/2014/main" id="{0916E781-17B6-4409-B020-C2E8F7B45D45}"/>
              </a:ext>
            </a:extLst>
          </p:cNvPr>
          <p:cNvSpPr txBox="1"/>
          <p:nvPr/>
        </p:nvSpPr>
        <p:spPr>
          <a:xfrm>
            <a:off x="6682154" y="527538"/>
            <a:ext cx="5509846" cy="2862322"/>
          </a:xfrm>
          <a:prstGeom prst="rect">
            <a:avLst/>
          </a:prstGeom>
          <a:noFill/>
        </p:spPr>
        <p:txBody>
          <a:bodyPr wrap="square" rtlCol="0">
            <a:spAutoFit/>
          </a:bodyPr>
          <a:lstStyle/>
          <a:p>
            <a:r>
              <a:rPr lang="en-US" dirty="0"/>
              <a:t>Most gas law problems can be solved using the ideal gas law equation PV = </a:t>
            </a:r>
            <a:r>
              <a:rPr lang="en-US" dirty="0" err="1"/>
              <a:t>nRT</a:t>
            </a:r>
            <a:r>
              <a:rPr lang="en-US" dirty="0"/>
              <a:t>.  If the number of moles of gas stays constant, this equation can be used to derive the combined gas law, P</a:t>
            </a:r>
            <a:r>
              <a:rPr lang="en-US" baseline="-25000" dirty="0"/>
              <a:t>1</a:t>
            </a:r>
            <a:r>
              <a:rPr lang="en-US" dirty="0"/>
              <a:t>V</a:t>
            </a:r>
            <a:r>
              <a:rPr lang="en-US" baseline="-25000" dirty="0"/>
              <a:t>1</a:t>
            </a:r>
            <a:r>
              <a:rPr lang="en-US" dirty="0"/>
              <a:t>/T</a:t>
            </a:r>
            <a:r>
              <a:rPr lang="en-US" baseline="-25000" dirty="0"/>
              <a:t>1</a:t>
            </a:r>
            <a:r>
              <a:rPr lang="en-US" dirty="0"/>
              <a:t>   =   P</a:t>
            </a:r>
            <a:r>
              <a:rPr lang="en-US" baseline="-25000" dirty="0"/>
              <a:t>2</a:t>
            </a:r>
            <a:r>
              <a:rPr lang="en-US" dirty="0"/>
              <a:t>V</a:t>
            </a:r>
            <a:r>
              <a:rPr lang="en-US" baseline="-25000" dirty="0"/>
              <a:t>2</a:t>
            </a:r>
            <a:r>
              <a:rPr lang="en-US" dirty="0"/>
              <a:t>/T</a:t>
            </a:r>
            <a:r>
              <a:rPr lang="en-US" baseline="-25000" dirty="0"/>
              <a:t>2</a:t>
            </a:r>
            <a:r>
              <a:rPr lang="en-US" dirty="0"/>
              <a:t>.  From this equation, the derivation of Boyle’s Law, Charles’ Law and </a:t>
            </a:r>
            <a:r>
              <a:rPr lang="en-US" dirty="0" err="1"/>
              <a:t>Amonton’s</a:t>
            </a:r>
            <a:r>
              <a:rPr lang="en-US" dirty="0"/>
              <a:t> (also called Gay-Lussac’s) law are straightforward.  The ideal gas law also includes Avogadro’s Law as the volume of a gas depends on the number of moles of a gas but not on the nature of the gas.</a:t>
            </a:r>
          </a:p>
        </p:txBody>
      </p:sp>
      <p:sp>
        <p:nvSpPr>
          <p:cNvPr id="2" name="TextBox 1">
            <a:extLst>
              <a:ext uri="{FF2B5EF4-FFF2-40B4-BE49-F238E27FC236}">
                <a16:creationId xmlns:a16="http://schemas.microsoft.com/office/drawing/2014/main" id="{3D9FB6AA-016C-4EDC-8FD1-78C1CB2CFA88}"/>
              </a:ext>
            </a:extLst>
          </p:cNvPr>
          <p:cNvSpPr txBox="1"/>
          <p:nvPr/>
        </p:nvSpPr>
        <p:spPr>
          <a:xfrm>
            <a:off x="338505" y="2892533"/>
            <a:ext cx="4971041" cy="1015663"/>
          </a:xfrm>
          <a:prstGeom prst="rect">
            <a:avLst/>
          </a:prstGeom>
          <a:noFill/>
        </p:spPr>
        <p:txBody>
          <a:bodyPr wrap="none" rtlCol="0">
            <a:spAutoFit/>
          </a:bodyPr>
          <a:lstStyle/>
          <a:p>
            <a:r>
              <a:rPr lang="en-US" sz="2000" b="1" dirty="0">
                <a:solidFill>
                  <a:srgbClr val="FF0000"/>
                </a:solidFill>
              </a:rPr>
              <a:t>V</a:t>
            </a:r>
            <a:r>
              <a:rPr lang="en-US" sz="2000" b="1" baseline="-25000" dirty="0">
                <a:solidFill>
                  <a:srgbClr val="FF0000"/>
                </a:solidFill>
              </a:rPr>
              <a:t>1</a:t>
            </a:r>
            <a:r>
              <a:rPr lang="en-US" sz="2000" b="1" dirty="0">
                <a:solidFill>
                  <a:srgbClr val="FF0000"/>
                </a:solidFill>
              </a:rPr>
              <a:t>/T</a:t>
            </a:r>
            <a:r>
              <a:rPr lang="en-US" sz="2000" b="1" baseline="-25000" dirty="0">
                <a:solidFill>
                  <a:srgbClr val="FF0000"/>
                </a:solidFill>
              </a:rPr>
              <a:t>1</a:t>
            </a:r>
            <a:r>
              <a:rPr lang="en-US" sz="2000" b="1" dirty="0">
                <a:solidFill>
                  <a:srgbClr val="FF0000"/>
                </a:solidFill>
              </a:rPr>
              <a:t>  =  V</a:t>
            </a:r>
            <a:r>
              <a:rPr lang="en-US" sz="2000" b="1" baseline="-25000" dirty="0">
                <a:solidFill>
                  <a:srgbClr val="FF0000"/>
                </a:solidFill>
              </a:rPr>
              <a:t>2</a:t>
            </a:r>
            <a:r>
              <a:rPr lang="en-US" sz="2000" b="1" dirty="0">
                <a:solidFill>
                  <a:srgbClr val="FF0000"/>
                </a:solidFill>
              </a:rPr>
              <a:t>/T</a:t>
            </a:r>
            <a:r>
              <a:rPr lang="en-US" sz="2000" b="1" baseline="-25000" dirty="0">
                <a:solidFill>
                  <a:srgbClr val="FF0000"/>
                </a:solidFill>
              </a:rPr>
              <a:t>2  </a:t>
            </a:r>
            <a:r>
              <a:rPr lang="en-US" sz="2000" b="1" dirty="0">
                <a:solidFill>
                  <a:srgbClr val="FF0000"/>
                </a:solidFill>
              </a:rPr>
              <a:t>at const. P</a:t>
            </a:r>
          </a:p>
          <a:p>
            <a:r>
              <a:rPr lang="en-US" sz="2000" b="1" dirty="0">
                <a:solidFill>
                  <a:srgbClr val="FF0000"/>
                </a:solidFill>
              </a:rPr>
              <a:t>Given V</a:t>
            </a:r>
            <a:r>
              <a:rPr lang="en-US" sz="2000" b="1" baseline="-25000" dirty="0">
                <a:solidFill>
                  <a:srgbClr val="FF0000"/>
                </a:solidFill>
              </a:rPr>
              <a:t>2</a:t>
            </a:r>
            <a:r>
              <a:rPr lang="en-US" sz="2000" b="1" dirty="0">
                <a:solidFill>
                  <a:srgbClr val="FF0000"/>
                </a:solidFill>
              </a:rPr>
              <a:t> =  ½ V</a:t>
            </a:r>
            <a:r>
              <a:rPr lang="en-US" sz="2000" b="1" baseline="-25000" dirty="0">
                <a:solidFill>
                  <a:srgbClr val="FF0000"/>
                </a:solidFill>
              </a:rPr>
              <a:t>1</a:t>
            </a:r>
          </a:p>
          <a:p>
            <a:r>
              <a:rPr lang="en-US" sz="2000" b="1" dirty="0">
                <a:solidFill>
                  <a:srgbClr val="FF0000"/>
                </a:solidFill>
              </a:rPr>
              <a:t>T</a:t>
            </a:r>
            <a:r>
              <a:rPr lang="en-US" sz="2000" b="1" baseline="-25000" dirty="0">
                <a:solidFill>
                  <a:srgbClr val="FF0000"/>
                </a:solidFill>
              </a:rPr>
              <a:t>2</a:t>
            </a:r>
            <a:r>
              <a:rPr lang="en-US" sz="2000" b="1" dirty="0">
                <a:solidFill>
                  <a:srgbClr val="FF0000"/>
                </a:solidFill>
              </a:rPr>
              <a:t>/T</a:t>
            </a:r>
            <a:r>
              <a:rPr lang="en-US" sz="2000" b="1" baseline="-25000" dirty="0">
                <a:solidFill>
                  <a:srgbClr val="FF0000"/>
                </a:solidFill>
              </a:rPr>
              <a:t>1</a:t>
            </a:r>
            <a:r>
              <a:rPr lang="en-US" sz="2000" b="1" dirty="0">
                <a:solidFill>
                  <a:srgbClr val="FF0000"/>
                </a:solidFill>
              </a:rPr>
              <a:t>  =  1/2   The Kelvin temperature halved.</a:t>
            </a:r>
          </a:p>
        </p:txBody>
      </p:sp>
      <p:sp>
        <p:nvSpPr>
          <p:cNvPr id="5" name="TextBox 4">
            <a:extLst>
              <a:ext uri="{FF2B5EF4-FFF2-40B4-BE49-F238E27FC236}">
                <a16:creationId xmlns:a16="http://schemas.microsoft.com/office/drawing/2014/main" id="{CC1166EF-EF1A-4FD1-B42C-297D7E69563C}"/>
              </a:ext>
            </a:extLst>
          </p:cNvPr>
          <p:cNvSpPr txBox="1"/>
          <p:nvPr/>
        </p:nvSpPr>
        <p:spPr>
          <a:xfrm>
            <a:off x="73727" y="4747740"/>
            <a:ext cx="6862584" cy="1220847"/>
          </a:xfrm>
          <a:prstGeom prst="rect">
            <a:avLst/>
          </a:prstGeom>
          <a:noFill/>
        </p:spPr>
        <p:txBody>
          <a:bodyPr wrap="none" rtlCol="0">
            <a:spAutoFit/>
          </a:bodyPr>
          <a:lstStyle/>
          <a:p>
            <a:r>
              <a:rPr lang="en-US" sz="2000" b="1" dirty="0">
                <a:solidFill>
                  <a:srgbClr val="FF0000"/>
                </a:solidFill>
              </a:rPr>
              <a:t>P</a:t>
            </a:r>
            <a:r>
              <a:rPr lang="en-US" sz="2000" b="1" baseline="-25000" dirty="0">
                <a:solidFill>
                  <a:srgbClr val="FF0000"/>
                </a:solidFill>
              </a:rPr>
              <a:t>1</a:t>
            </a:r>
            <a:r>
              <a:rPr lang="en-US" sz="2000" b="1" dirty="0">
                <a:solidFill>
                  <a:srgbClr val="FF0000"/>
                </a:solidFill>
              </a:rPr>
              <a:t>V</a:t>
            </a:r>
            <a:r>
              <a:rPr lang="en-US" sz="2000" b="1" baseline="-25000" dirty="0">
                <a:solidFill>
                  <a:srgbClr val="FF0000"/>
                </a:solidFill>
              </a:rPr>
              <a:t>1</a:t>
            </a:r>
            <a:r>
              <a:rPr lang="en-US" sz="2000" b="1" dirty="0">
                <a:solidFill>
                  <a:srgbClr val="FF0000"/>
                </a:solidFill>
              </a:rPr>
              <a:t>/T</a:t>
            </a:r>
            <a:r>
              <a:rPr lang="en-US" sz="2000" b="1" baseline="-25000" dirty="0">
                <a:solidFill>
                  <a:srgbClr val="FF0000"/>
                </a:solidFill>
              </a:rPr>
              <a:t>1</a:t>
            </a:r>
            <a:r>
              <a:rPr lang="en-US" sz="2000" b="1" dirty="0">
                <a:solidFill>
                  <a:srgbClr val="FF0000"/>
                </a:solidFill>
              </a:rPr>
              <a:t>  =  P</a:t>
            </a:r>
            <a:r>
              <a:rPr lang="en-US" sz="2000" b="1" baseline="-25000" dirty="0">
                <a:solidFill>
                  <a:srgbClr val="FF0000"/>
                </a:solidFill>
              </a:rPr>
              <a:t>2</a:t>
            </a:r>
            <a:r>
              <a:rPr lang="en-US" sz="2000" b="1" dirty="0">
                <a:solidFill>
                  <a:srgbClr val="FF0000"/>
                </a:solidFill>
              </a:rPr>
              <a:t>V</a:t>
            </a:r>
            <a:r>
              <a:rPr lang="en-US" sz="2000" b="1" baseline="-25000" dirty="0">
                <a:solidFill>
                  <a:srgbClr val="FF0000"/>
                </a:solidFill>
              </a:rPr>
              <a:t>2</a:t>
            </a:r>
            <a:r>
              <a:rPr lang="en-US" sz="2000" b="1" dirty="0">
                <a:solidFill>
                  <a:srgbClr val="FF0000"/>
                </a:solidFill>
              </a:rPr>
              <a:t>/T</a:t>
            </a:r>
            <a:r>
              <a:rPr lang="en-US" sz="2000" b="1" baseline="-25000" dirty="0">
                <a:solidFill>
                  <a:srgbClr val="FF0000"/>
                </a:solidFill>
              </a:rPr>
              <a:t>2</a:t>
            </a:r>
          </a:p>
          <a:p>
            <a:endParaRPr lang="en-US" sz="2000" b="1" baseline="-25000" dirty="0">
              <a:solidFill>
                <a:srgbClr val="FF0000"/>
              </a:solidFill>
            </a:endParaRPr>
          </a:p>
          <a:p>
            <a:r>
              <a:rPr lang="en-US" sz="2000" b="1" dirty="0">
                <a:solidFill>
                  <a:srgbClr val="FF0000"/>
                </a:solidFill>
              </a:rPr>
              <a:t>V</a:t>
            </a:r>
            <a:r>
              <a:rPr lang="en-US" sz="2000" b="1" baseline="-25000" dirty="0">
                <a:solidFill>
                  <a:srgbClr val="FF0000"/>
                </a:solidFill>
              </a:rPr>
              <a:t>2</a:t>
            </a:r>
            <a:r>
              <a:rPr lang="en-US" sz="2000" b="1" dirty="0">
                <a:solidFill>
                  <a:srgbClr val="FF0000"/>
                </a:solidFill>
              </a:rPr>
              <a:t>  =   P</a:t>
            </a:r>
            <a:r>
              <a:rPr lang="en-US" sz="2000" b="1" baseline="-25000" dirty="0">
                <a:solidFill>
                  <a:srgbClr val="FF0000"/>
                </a:solidFill>
              </a:rPr>
              <a:t>1</a:t>
            </a:r>
            <a:r>
              <a:rPr lang="en-US" sz="2000" b="1" dirty="0">
                <a:solidFill>
                  <a:srgbClr val="FF0000"/>
                </a:solidFill>
              </a:rPr>
              <a:t>V</a:t>
            </a:r>
            <a:r>
              <a:rPr lang="en-US" sz="2000" b="1" baseline="-25000" dirty="0">
                <a:solidFill>
                  <a:srgbClr val="FF0000"/>
                </a:solidFill>
              </a:rPr>
              <a:t>1</a:t>
            </a:r>
            <a:r>
              <a:rPr lang="en-US" sz="2000" b="1" dirty="0">
                <a:solidFill>
                  <a:srgbClr val="FF0000"/>
                </a:solidFill>
              </a:rPr>
              <a:t>T</a:t>
            </a:r>
            <a:r>
              <a:rPr lang="en-US" sz="2000" b="1" baseline="-25000" dirty="0">
                <a:solidFill>
                  <a:srgbClr val="FF0000"/>
                </a:solidFill>
              </a:rPr>
              <a:t>2</a:t>
            </a:r>
            <a:r>
              <a:rPr lang="en-US" sz="2000" b="1" dirty="0">
                <a:solidFill>
                  <a:srgbClr val="FF0000"/>
                </a:solidFill>
              </a:rPr>
              <a:t>/T</a:t>
            </a:r>
            <a:r>
              <a:rPr lang="en-US" sz="2000" b="1" baseline="-25000" dirty="0">
                <a:solidFill>
                  <a:srgbClr val="FF0000"/>
                </a:solidFill>
              </a:rPr>
              <a:t>1</a:t>
            </a:r>
            <a:r>
              <a:rPr lang="en-US" sz="2000" b="1" dirty="0">
                <a:solidFill>
                  <a:srgbClr val="FF0000"/>
                </a:solidFill>
              </a:rPr>
              <a:t>P</a:t>
            </a:r>
            <a:r>
              <a:rPr lang="en-US" sz="2000" b="1" baseline="-25000" dirty="0">
                <a:solidFill>
                  <a:srgbClr val="FF0000"/>
                </a:solidFill>
              </a:rPr>
              <a:t>2   </a:t>
            </a:r>
            <a:r>
              <a:rPr lang="en-US" sz="2000" b="1" dirty="0">
                <a:solidFill>
                  <a:srgbClr val="FF0000"/>
                </a:solidFill>
              </a:rPr>
              <a:t> =  (751 torr)(4.00 L)(273 K)</a:t>
            </a:r>
            <a:r>
              <a:rPr lang="en-US" sz="2000" b="1" dirty="0">
                <a:solidFill>
                  <a:srgbClr val="C00000"/>
                </a:solidFill>
              </a:rPr>
              <a:t>/</a:t>
            </a:r>
            <a:r>
              <a:rPr lang="en-US" sz="2000" b="1" dirty="0">
                <a:solidFill>
                  <a:srgbClr val="FF0000"/>
                </a:solidFill>
              </a:rPr>
              <a:t>310 K)(641 torr)</a:t>
            </a:r>
          </a:p>
          <a:p>
            <a:r>
              <a:rPr lang="en-US" sz="2000" b="1" dirty="0">
                <a:solidFill>
                  <a:srgbClr val="FF0000"/>
                </a:solidFill>
              </a:rPr>
              <a:t>	                     =  4.13 L</a:t>
            </a:r>
            <a:endParaRPr lang="en-US" sz="2000" b="1" baseline="-25000" dirty="0">
              <a:solidFill>
                <a:srgbClr val="FF0000"/>
              </a:solidFill>
            </a:endParaRPr>
          </a:p>
        </p:txBody>
      </p:sp>
      <p:sp>
        <p:nvSpPr>
          <p:cNvPr id="9" name="TextBox 8">
            <a:extLst>
              <a:ext uri="{FF2B5EF4-FFF2-40B4-BE49-F238E27FC236}">
                <a16:creationId xmlns:a16="http://schemas.microsoft.com/office/drawing/2014/main" id="{CD652585-7974-4060-97F4-0B5C7F7EE32B}"/>
              </a:ext>
            </a:extLst>
          </p:cNvPr>
          <p:cNvSpPr txBox="1"/>
          <p:nvPr/>
        </p:nvSpPr>
        <p:spPr>
          <a:xfrm>
            <a:off x="6682154" y="3525801"/>
            <a:ext cx="4400550" cy="923330"/>
          </a:xfrm>
          <a:prstGeom prst="rect">
            <a:avLst/>
          </a:prstGeom>
          <a:noFill/>
        </p:spPr>
        <p:txBody>
          <a:bodyPr wrap="square">
            <a:spAutoFit/>
          </a:bodyPr>
          <a:lstStyle/>
          <a:p>
            <a:r>
              <a:rPr lang="en-US" dirty="0"/>
              <a:t>16.  One mole of an ideal gas at STP occupies 22.4 L. Calculate the volume of one mole of gas at 20</a:t>
            </a:r>
            <a:r>
              <a:rPr lang="en-US" baseline="30000" dirty="0"/>
              <a:t>o</a:t>
            </a:r>
            <a:r>
              <a:rPr lang="en-US" dirty="0"/>
              <a:t>C and 1.00 atm pressure.</a:t>
            </a:r>
          </a:p>
        </p:txBody>
      </p:sp>
      <p:sp>
        <p:nvSpPr>
          <p:cNvPr id="10" name="TextBox 9">
            <a:extLst>
              <a:ext uri="{FF2B5EF4-FFF2-40B4-BE49-F238E27FC236}">
                <a16:creationId xmlns:a16="http://schemas.microsoft.com/office/drawing/2014/main" id="{3524845C-1CD5-4E48-BFE4-153596C14E47}"/>
              </a:ext>
            </a:extLst>
          </p:cNvPr>
          <p:cNvSpPr txBox="1"/>
          <p:nvPr/>
        </p:nvSpPr>
        <p:spPr>
          <a:xfrm>
            <a:off x="6936311" y="4448742"/>
            <a:ext cx="5255689" cy="2031325"/>
          </a:xfrm>
          <a:prstGeom prst="rect">
            <a:avLst/>
          </a:prstGeom>
          <a:noFill/>
        </p:spPr>
        <p:txBody>
          <a:bodyPr wrap="square" rtlCol="0">
            <a:spAutoFit/>
          </a:bodyPr>
          <a:lstStyle/>
          <a:p>
            <a:r>
              <a:rPr lang="en-US" b="1" dirty="0">
                <a:solidFill>
                  <a:srgbClr val="FF0000"/>
                </a:solidFill>
              </a:rPr>
              <a:t>PV  =  </a:t>
            </a:r>
            <a:r>
              <a:rPr lang="en-US" b="1" dirty="0" err="1">
                <a:solidFill>
                  <a:srgbClr val="FF0000"/>
                </a:solidFill>
              </a:rPr>
              <a:t>nRT</a:t>
            </a:r>
            <a:endParaRPr lang="en-US" b="1" dirty="0">
              <a:solidFill>
                <a:srgbClr val="FF0000"/>
              </a:solidFill>
            </a:endParaRPr>
          </a:p>
          <a:p>
            <a:endParaRPr lang="en-US" b="1" dirty="0">
              <a:solidFill>
                <a:srgbClr val="FF0000"/>
              </a:solidFill>
            </a:endParaRPr>
          </a:p>
          <a:p>
            <a:r>
              <a:rPr lang="en-US" b="1" dirty="0">
                <a:solidFill>
                  <a:srgbClr val="FF0000"/>
                </a:solidFill>
              </a:rPr>
              <a:t>V  = </a:t>
            </a:r>
            <a:r>
              <a:rPr lang="en-US" b="1" dirty="0" err="1">
                <a:solidFill>
                  <a:srgbClr val="FF0000"/>
                </a:solidFill>
              </a:rPr>
              <a:t>nRT</a:t>
            </a:r>
            <a:r>
              <a:rPr lang="en-US" b="1" dirty="0">
                <a:solidFill>
                  <a:srgbClr val="FF0000"/>
                </a:solidFill>
              </a:rPr>
              <a:t>/P   =  </a:t>
            </a:r>
            <a:r>
              <a:rPr lang="en-US" b="1" u="sng" dirty="0">
                <a:solidFill>
                  <a:srgbClr val="FF0000"/>
                </a:solidFill>
              </a:rPr>
              <a:t>(1 mol)(0.08206 L-atm/mol K)(293 K)</a:t>
            </a:r>
          </a:p>
          <a:p>
            <a:r>
              <a:rPr lang="en-US" b="1" dirty="0">
                <a:solidFill>
                  <a:srgbClr val="FF0000"/>
                </a:solidFill>
              </a:rPr>
              <a:t>			1.00 atm</a:t>
            </a:r>
          </a:p>
          <a:p>
            <a:endParaRPr lang="en-US" b="1" dirty="0">
              <a:solidFill>
                <a:srgbClr val="FF0000"/>
              </a:solidFill>
            </a:endParaRPr>
          </a:p>
          <a:p>
            <a:r>
              <a:rPr lang="en-US" b="1" dirty="0">
                <a:solidFill>
                  <a:srgbClr val="FF0000"/>
                </a:solidFill>
              </a:rPr>
              <a:t>V  =  24.0 L  be careful with the conversion 22.4L/mol as it only works at STP.</a:t>
            </a:r>
          </a:p>
        </p:txBody>
      </p:sp>
      <p:sp>
        <p:nvSpPr>
          <p:cNvPr id="12" name="TextBox 11">
            <a:extLst>
              <a:ext uri="{FF2B5EF4-FFF2-40B4-BE49-F238E27FC236}">
                <a16:creationId xmlns:a16="http://schemas.microsoft.com/office/drawing/2014/main" id="{EF29681A-C7FE-42CA-B295-F25CA4CD3032}"/>
              </a:ext>
            </a:extLst>
          </p:cNvPr>
          <p:cNvSpPr txBox="1"/>
          <p:nvPr/>
        </p:nvSpPr>
        <p:spPr>
          <a:xfrm>
            <a:off x="4097216" y="100934"/>
            <a:ext cx="6119446" cy="369332"/>
          </a:xfrm>
          <a:prstGeom prst="rect">
            <a:avLst/>
          </a:prstGeom>
          <a:noFill/>
        </p:spPr>
        <p:txBody>
          <a:bodyPr wrap="square">
            <a:spAutoFit/>
          </a:bodyPr>
          <a:lstStyle/>
          <a:p>
            <a:r>
              <a:rPr lang="en-US" dirty="0">
                <a:hlinkClick r:id="rId2"/>
              </a:rPr>
              <a:t>http://exercises.murov.info/ex9-1.htm</a:t>
            </a:r>
            <a:r>
              <a:rPr lang="en-US" dirty="0"/>
              <a:t>       problems 6, 14, 16.</a:t>
            </a:r>
          </a:p>
        </p:txBody>
      </p:sp>
    </p:spTree>
    <p:extLst>
      <p:ext uri="{BB962C8B-B14F-4D97-AF65-F5344CB8AC3E}">
        <p14:creationId xmlns:p14="http://schemas.microsoft.com/office/powerpoint/2010/main" val="224851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2000" fill="hold"/>
                                        <p:tgtEl>
                                          <p:spTgt spid="10"/>
                                        </p:tgtEl>
                                        <p:attrNameLst>
                                          <p:attrName>ppt_w</p:attrName>
                                        </p:attrNameLst>
                                      </p:cBhvr>
                                      <p:tavLst>
                                        <p:tav tm="0">
                                          <p:val>
                                            <p:strVal val="#ppt_w+.3"/>
                                          </p:val>
                                        </p:tav>
                                        <p:tav tm="100000">
                                          <p:val>
                                            <p:strVal val="#ppt_w"/>
                                          </p:val>
                                        </p:tav>
                                      </p:tavLst>
                                    </p:anim>
                                    <p:anim calcmode="lin" valueType="num">
                                      <p:cBhvr>
                                        <p:cTn id="31" dur="2000" fill="hold"/>
                                        <p:tgtEl>
                                          <p:spTgt spid="10"/>
                                        </p:tgtEl>
                                        <p:attrNameLst>
                                          <p:attrName>ppt_h</p:attrName>
                                        </p:attrNameLst>
                                      </p:cBhvr>
                                      <p:tavLst>
                                        <p:tav tm="0">
                                          <p:val>
                                            <p:strVal val="#ppt_h"/>
                                          </p:val>
                                        </p:tav>
                                        <p:tav tm="100000">
                                          <p:val>
                                            <p:strVal val="#ppt_h"/>
                                          </p:val>
                                        </p:tav>
                                      </p:tavLst>
                                    </p:anim>
                                    <p:animEffect transition="in" filter="fade">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C029BC-915F-4652-9371-709C1BBDE180}"/>
              </a:ext>
            </a:extLst>
          </p:cNvPr>
          <p:cNvSpPr txBox="1"/>
          <p:nvPr/>
        </p:nvSpPr>
        <p:spPr>
          <a:xfrm>
            <a:off x="417625" y="440091"/>
            <a:ext cx="6098720" cy="1200329"/>
          </a:xfrm>
          <a:prstGeom prst="rect">
            <a:avLst/>
          </a:prstGeom>
          <a:noFill/>
        </p:spPr>
        <p:txBody>
          <a:bodyPr wrap="square">
            <a:spAutoFit/>
          </a:bodyPr>
          <a:lstStyle/>
          <a:p>
            <a:r>
              <a:rPr lang="en-US" dirty="0"/>
              <a:t>23.   Assume the box to the right contains helium (boiling point 4 K) at about 300 K. Which of the boxes below would most closely represent the box if the absolute temperature of the box were approximately halved?</a:t>
            </a:r>
          </a:p>
        </p:txBody>
      </p:sp>
      <p:pic>
        <p:nvPicPr>
          <p:cNvPr id="1026" name="Picture 2">
            <a:extLst>
              <a:ext uri="{FF2B5EF4-FFF2-40B4-BE49-F238E27FC236}">
                <a16:creationId xmlns:a16="http://schemas.microsoft.com/office/drawing/2014/main" id="{EF331568-3133-4813-98E6-66B4392B6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3715" y="297907"/>
            <a:ext cx="155448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F26A95D-9927-4F9B-9FBE-8A8E1291C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119" y="1632176"/>
            <a:ext cx="155448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D57EF48-4BBC-467B-87C7-3C936BF5E9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5783" y="1632176"/>
            <a:ext cx="1535049"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5278FA6-13B1-44B9-9B0C-2535E5DBFC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715" y="1632176"/>
            <a:ext cx="155448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BAE1D5F-CA09-4F86-BBA7-B2392BF260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2728" y="1632176"/>
            <a:ext cx="1535049" cy="15544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F9AA260-5C94-4ACD-BA21-AE58960431A5}"/>
              </a:ext>
            </a:extLst>
          </p:cNvPr>
          <p:cNvSpPr txBox="1"/>
          <p:nvPr/>
        </p:nvSpPr>
        <p:spPr>
          <a:xfrm>
            <a:off x="8866414" y="2409416"/>
            <a:ext cx="2265300" cy="369332"/>
          </a:xfrm>
          <a:prstGeom prst="rect">
            <a:avLst/>
          </a:prstGeom>
          <a:noFill/>
        </p:spPr>
        <p:txBody>
          <a:bodyPr wrap="none" rtlCol="0">
            <a:spAutoFit/>
          </a:bodyPr>
          <a:lstStyle/>
          <a:p>
            <a:r>
              <a:rPr lang="en-US" dirty="0"/>
              <a:t>e.  None of the above.</a:t>
            </a:r>
          </a:p>
        </p:txBody>
      </p:sp>
      <p:sp>
        <p:nvSpPr>
          <p:cNvPr id="5" name="TextBox 4">
            <a:extLst>
              <a:ext uri="{FF2B5EF4-FFF2-40B4-BE49-F238E27FC236}">
                <a16:creationId xmlns:a16="http://schemas.microsoft.com/office/drawing/2014/main" id="{CF4D3B69-175B-4D58-9979-61F654720939}"/>
              </a:ext>
            </a:extLst>
          </p:cNvPr>
          <p:cNvSpPr txBox="1"/>
          <p:nvPr/>
        </p:nvSpPr>
        <p:spPr>
          <a:xfrm>
            <a:off x="1158609" y="3135930"/>
            <a:ext cx="6763390" cy="369332"/>
          </a:xfrm>
          <a:prstGeom prst="rect">
            <a:avLst/>
          </a:prstGeom>
          <a:noFill/>
        </p:spPr>
        <p:txBody>
          <a:bodyPr wrap="square" rtlCol="0">
            <a:spAutoFit/>
          </a:bodyPr>
          <a:lstStyle/>
          <a:p>
            <a:r>
              <a:rPr lang="en-US" dirty="0"/>
              <a:t>a.		 b.		         c.		             d.</a:t>
            </a:r>
          </a:p>
        </p:txBody>
      </p:sp>
      <p:sp>
        <p:nvSpPr>
          <p:cNvPr id="7" name="TextBox 6">
            <a:extLst>
              <a:ext uri="{FF2B5EF4-FFF2-40B4-BE49-F238E27FC236}">
                <a16:creationId xmlns:a16="http://schemas.microsoft.com/office/drawing/2014/main" id="{F8FBFAA0-64CE-46B1-AD55-B8CA1125990D}"/>
              </a:ext>
            </a:extLst>
          </p:cNvPr>
          <p:cNvSpPr txBox="1"/>
          <p:nvPr/>
        </p:nvSpPr>
        <p:spPr>
          <a:xfrm>
            <a:off x="591638" y="3543838"/>
            <a:ext cx="11008724" cy="1477328"/>
          </a:xfrm>
          <a:prstGeom prst="rect">
            <a:avLst/>
          </a:prstGeom>
          <a:noFill/>
        </p:spPr>
        <p:txBody>
          <a:bodyPr wrap="square" rtlCol="0">
            <a:spAutoFit/>
          </a:bodyPr>
          <a:lstStyle/>
          <a:p>
            <a:r>
              <a:rPr lang="en-US" b="1" dirty="0">
                <a:solidFill>
                  <a:srgbClr val="FF0000"/>
                </a:solidFill>
              </a:rPr>
              <a:t>Under these conditions, helium is a gas.  It should be recognized that the gas molecules are in constant motion but fill the space available.  This rules out a, b, and d.  The atoms at any point in time will be in different positions than at any other time.  Halving the temperature as long as it stays above the boiling point will change a static image only by the positions of the atoms.  If the motion of the atoms could be observed, they would be moving much slower in c than they were before the temperature was halved.</a:t>
            </a:r>
          </a:p>
        </p:txBody>
      </p:sp>
      <p:pic>
        <p:nvPicPr>
          <p:cNvPr id="13" name="Picture 12" descr="Background pattern&#10;&#10;Description automatically generated">
            <a:extLst>
              <a:ext uri="{FF2B5EF4-FFF2-40B4-BE49-F238E27FC236}">
                <a16:creationId xmlns:a16="http://schemas.microsoft.com/office/drawing/2014/main" id="{717DAE2C-6CD1-46BD-8C43-B5C468E4D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1781" y="4934554"/>
            <a:ext cx="2726414" cy="1554481"/>
          </a:xfrm>
          <a:prstGeom prst="rect">
            <a:avLst/>
          </a:prstGeom>
        </p:spPr>
      </p:pic>
      <p:sp>
        <p:nvSpPr>
          <p:cNvPr id="14" name="TextBox 13">
            <a:extLst>
              <a:ext uri="{FF2B5EF4-FFF2-40B4-BE49-F238E27FC236}">
                <a16:creationId xmlns:a16="http://schemas.microsoft.com/office/drawing/2014/main" id="{DD95B5D1-9275-45B3-B346-781AAC11D9EA}"/>
              </a:ext>
            </a:extLst>
          </p:cNvPr>
          <p:cNvSpPr txBox="1"/>
          <p:nvPr/>
        </p:nvSpPr>
        <p:spPr>
          <a:xfrm>
            <a:off x="4219402" y="46271"/>
            <a:ext cx="6093068" cy="369332"/>
          </a:xfrm>
          <a:prstGeom prst="rect">
            <a:avLst/>
          </a:prstGeom>
          <a:noFill/>
        </p:spPr>
        <p:txBody>
          <a:bodyPr wrap="square">
            <a:spAutoFit/>
          </a:bodyPr>
          <a:lstStyle/>
          <a:p>
            <a:r>
              <a:rPr lang="en-US" dirty="0">
                <a:hlinkClick r:id="rId8"/>
              </a:rPr>
              <a:t>http://exercises.murov.info/ex9-1.htm</a:t>
            </a:r>
            <a:r>
              <a:rPr lang="en-US" dirty="0"/>
              <a:t>        problem 23.</a:t>
            </a:r>
          </a:p>
        </p:txBody>
      </p:sp>
    </p:spTree>
    <p:extLst>
      <p:ext uri="{BB962C8B-B14F-4D97-AF65-F5344CB8AC3E}">
        <p14:creationId xmlns:p14="http://schemas.microsoft.com/office/powerpoint/2010/main" val="991142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A5B216-3BF5-417F-85E9-8AFDBDCC1307}"/>
              </a:ext>
            </a:extLst>
          </p:cNvPr>
          <p:cNvSpPr txBox="1"/>
          <p:nvPr/>
        </p:nvSpPr>
        <p:spPr>
          <a:xfrm>
            <a:off x="373674" y="426111"/>
            <a:ext cx="6093068" cy="1631216"/>
          </a:xfrm>
          <a:prstGeom prst="rect">
            <a:avLst/>
          </a:prstGeom>
          <a:noFill/>
        </p:spPr>
        <p:txBody>
          <a:bodyPr wrap="square">
            <a:spAutoFit/>
          </a:bodyPr>
          <a:lstStyle/>
          <a:p>
            <a:r>
              <a:rPr lang="en-US" sz="2000" dirty="0"/>
              <a:t>10.  When a 0.350 gram sample of aluminum reacts with excess HCl, a volume of 488 mL of hydrogen at a corrected pressure of 753 mm at 25</a:t>
            </a:r>
            <a:r>
              <a:rPr lang="en-US" sz="2000" baseline="30000" dirty="0"/>
              <a:t>o</a:t>
            </a:r>
            <a:r>
              <a:rPr lang="en-US" sz="2000" dirty="0"/>
              <a:t>C is obtained. What is the experimental value for the atomic mass of aluminum from this experiment?</a:t>
            </a:r>
          </a:p>
        </p:txBody>
      </p:sp>
      <p:sp>
        <p:nvSpPr>
          <p:cNvPr id="5" name="TextBox 4">
            <a:extLst>
              <a:ext uri="{FF2B5EF4-FFF2-40B4-BE49-F238E27FC236}">
                <a16:creationId xmlns:a16="http://schemas.microsoft.com/office/drawing/2014/main" id="{B30A0B67-2427-4C1B-945E-0CA0A5A581F8}"/>
              </a:ext>
            </a:extLst>
          </p:cNvPr>
          <p:cNvSpPr txBox="1"/>
          <p:nvPr/>
        </p:nvSpPr>
        <p:spPr>
          <a:xfrm>
            <a:off x="373674" y="2221197"/>
            <a:ext cx="6093068" cy="461665"/>
          </a:xfrm>
          <a:prstGeom prst="rect">
            <a:avLst/>
          </a:prstGeom>
          <a:noFill/>
        </p:spPr>
        <p:txBody>
          <a:bodyPr wrap="square">
            <a:spAutoFit/>
          </a:bodyPr>
          <a:lstStyle/>
          <a:p>
            <a:r>
              <a:rPr lang="pt-BR" sz="2400" b="1" i="0" dirty="0">
                <a:solidFill>
                  <a:srgbClr val="FF0000"/>
                </a:solidFill>
                <a:effectLst/>
                <a:latin typeface="Arial" panose="020B0604020202020204" pitchFamily="34" charset="0"/>
                <a:cs typeface="Arial" panose="020B0604020202020204" pitchFamily="34" charset="0"/>
              </a:rPr>
              <a:t>2 Al(s) + 6 HCl(aq) = 2 AlCl</a:t>
            </a:r>
            <a:r>
              <a:rPr lang="pt-BR" sz="2400" b="1" i="0" baseline="-25000" dirty="0">
                <a:solidFill>
                  <a:srgbClr val="FF0000"/>
                </a:solidFill>
                <a:effectLst/>
                <a:latin typeface="Arial" panose="020B0604020202020204" pitchFamily="34" charset="0"/>
                <a:cs typeface="Arial" panose="020B0604020202020204" pitchFamily="34" charset="0"/>
              </a:rPr>
              <a:t>3</a:t>
            </a:r>
            <a:r>
              <a:rPr lang="pt-BR" sz="2400" b="1" i="0" dirty="0">
                <a:solidFill>
                  <a:srgbClr val="FF0000"/>
                </a:solidFill>
                <a:effectLst/>
                <a:latin typeface="Arial" panose="020B0604020202020204" pitchFamily="34" charset="0"/>
                <a:cs typeface="Arial" panose="020B0604020202020204" pitchFamily="34" charset="0"/>
              </a:rPr>
              <a:t>(aq) + 3 H</a:t>
            </a:r>
            <a:r>
              <a:rPr lang="pt-BR" sz="2400" b="1" i="0" baseline="-25000" dirty="0">
                <a:solidFill>
                  <a:srgbClr val="FF0000"/>
                </a:solidFill>
                <a:effectLst/>
                <a:latin typeface="Arial" panose="020B0604020202020204" pitchFamily="34" charset="0"/>
                <a:cs typeface="Arial" panose="020B0604020202020204" pitchFamily="34" charset="0"/>
              </a:rPr>
              <a:t>2</a:t>
            </a:r>
            <a:r>
              <a:rPr lang="pt-BR" sz="2400" b="1" i="0" dirty="0">
                <a:solidFill>
                  <a:srgbClr val="FF0000"/>
                </a:solidFill>
                <a:effectLst/>
                <a:latin typeface="Arial" panose="020B0604020202020204" pitchFamily="34" charset="0"/>
                <a:cs typeface="Arial" panose="020B0604020202020204" pitchFamily="34" charset="0"/>
              </a:rPr>
              <a:t>(g)</a:t>
            </a:r>
            <a:endParaRPr lang="en-US" sz="2400" dirty="0">
              <a:solidFill>
                <a:srgbClr val="FF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E735F2F-1300-4366-86B0-278C97166F06}"/>
              </a:ext>
            </a:extLst>
          </p:cNvPr>
          <p:cNvPicPr>
            <a:picLocks noChangeAspect="1"/>
          </p:cNvPicPr>
          <p:nvPr/>
        </p:nvPicPr>
        <p:blipFill>
          <a:blip r:embed="rId2"/>
          <a:stretch>
            <a:fillRect/>
          </a:stretch>
        </p:blipFill>
        <p:spPr>
          <a:xfrm>
            <a:off x="8191536" y="659450"/>
            <a:ext cx="3626790" cy="2769549"/>
          </a:xfrm>
          <a:prstGeom prst="rect">
            <a:avLst/>
          </a:prstGeom>
        </p:spPr>
      </p:pic>
      <p:sp>
        <p:nvSpPr>
          <p:cNvPr id="7" name="TextBox 6">
            <a:extLst>
              <a:ext uri="{FF2B5EF4-FFF2-40B4-BE49-F238E27FC236}">
                <a16:creationId xmlns:a16="http://schemas.microsoft.com/office/drawing/2014/main" id="{6872C657-C06C-463A-9147-44BA31DA328A}"/>
              </a:ext>
            </a:extLst>
          </p:cNvPr>
          <p:cNvSpPr txBox="1"/>
          <p:nvPr/>
        </p:nvSpPr>
        <p:spPr>
          <a:xfrm>
            <a:off x="373674" y="4800674"/>
            <a:ext cx="10105395" cy="1015663"/>
          </a:xfrm>
          <a:prstGeom prst="rect">
            <a:avLst/>
          </a:prstGeom>
          <a:noFill/>
        </p:spPr>
        <p:txBody>
          <a:bodyPr wrap="none" rtlCol="0">
            <a:spAutoFit/>
          </a:bodyPr>
          <a:lstStyle/>
          <a:p>
            <a:r>
              <a:rPr lang="en-US" sz="2000" b="1" dirty="0">
                <a:solidFill>
                  <a:srgbClr val="FF0000"/>
                </a:solidFill>
              </a:rPr>
              <a:t>Next, use the balanced equation to calculate the number of moles of aluminum that reacted. </a:t>
            </a:r>
          </a:p>
          <a:p>
            <a:r>
              <a:rPr lang="en-US" sz="2000" b="1" dirty="0">
                <a:solidFill>
                  <a:srgbClr val="FF0000"/>
                </a:solidFill>
              </a:rPr>
              <a:t>0.0198 mol H</a:t>
            </a:r>
            <a:r>
              <a:rPr lang="en-US" sz="2000" b="1" baseline="-25000" dirty="0">
                <a:solidFill>
                  <a:srgbClr val="FF0000"/>
                </a:solidFill>
              </a:rPr>
              <a:t>2</a:t>
            </a:r>
            <a:r>
              <a:rPr lang="en-US" sz="2000" b="1" dirty="0">
                <a:solidFill>
                  <a:srgbClr val="FF0000"/>
                </a:solidFill>
              </a:rPr>
              <a:t>  </a:t>
            </a:r>
            <a:r>
              <a:rPr lang="en-US" sz="2000" b="1" u="sng" dirty="0">
                <a:solidFill>
                  <a:srgbClr val="FF0000"/>
                </a:solidFill>
              </a:rPr>
              <a:t>(2 moles Al)</a:t>
            </a:r>
            <a:r>
              <a:rPr lang="en-US" sz="2000" b="1" dirty="0">
                <a:solidFill>
                  <a:srgbClr val="FF0000"/>
                </a:solidFill>
              </a:rPr>
              <a:t>    =     0.0132 mol Al</a:t>
            </a:r>
          </a:p>
          <a:p>
            <a:r>
              <a:rPr lang="en-US" sz="2000" b="1" dirty="0">
                <a:solidFill>
                  <a:srgbClr val="FF0000"/>
                </a:solidFill>
              </a:rPr>
              <a:t>	            (3 moles H</a:t>
            </a:r>
            <a:r>
              <a:rPr lang="en-US" sz="2000" b="1" baseline="-25000" dirty="0">
                <a:solidFill>
                  <a:srgbClr val="FF0000"/>
                </a:solidFill>
              </a:rPr>
              <a:t>2</a:t>
            </a:r>
            <a:r>
              <a:rPr lang="en-US" sz="2000" b="1" dirty="0">
                <a:solidFill>
                  <a:srgbClr val="FF0000"/>
                </a:solidFill>
              </a:rPr>
              <a:t>)</a:t>
            </a:r>
          </a:p>
        </p:txBody>
      </p:sp>
      <p:sp>
        <p:nvSpPr>
          <p:cNvPr id="11" name="TextBox 10">
            <a:extLst>
              <a:ext uri="{FF2B5EF4-FFF2-40B4-BE49-F238E27FC236}">
                <a16:creationId xmlns:a16="http://schemas.microsoft.com/office/drawing/2014/main" id="{57F5F102-0459-4CA6-A21C-794918BEA7C8}"/>
              </a:ext>
            </a:extLst>
          </p:cNvPr>
          <p:cNvSpPr txBox="1"/>
          <p:nvPr/>
        </p:nvSpPr>
        <p:spPr>
          <a:xfrm>
            <a:off x="188714" y="3497754"/>
            <a:ext cx="12003286" cy="1015663"/>
          </a:xfrm>
          <a:prstGeom prst="rect">
            <a:avLst/>
          </a:prstGeom>
          <a:noFill/>
        </p:spPr>
        <p:txBody>
          <a:bodyPr wrap="none" rtlCol="0">
            <a:spAutoFit/>
          </a:bodyPr>
          <a:lstStyle/>
          <a:p>
            <a:r>
              <a:rPr lang="en-US" sz="2000" b="1" dirty="0">
                <a:solidFill>
                  <a:srgbClr val="FF0000"/>
                </a:solidFill>
              </a:rPr>
              <a:t>First use the ideal gas law to calculate the number of moles of H</a:t>
            </a:r>
            <a:r>
              <a:rPr lang="en-US" sz="2000" b="1" baseline="-25000" dirty="0">
                <a:solidFill>
                  <a:srgbClr val="FF0000"/>
                </a:solidFill>
              </a:rPr>
              <a:t>2</a:t>
            </a:r>
            <a:r>
              <a:rPr lang="en-US" sz="2000" b="1" dirty="0">
                <a:solidFill>
                  <a:srgbClr val="FF0000"/>
                </a:solidFill>
              </a:rPr>
              <a:t> that were formed.</a:t>
            </a:r>
          </a:p>
          <a:p>
            <a:endParaRPr lang="en-US" sz="2000" b="1" dirty="0">
              <a:solidFill>
                <a:srgbClr val="FF0000"/>
              </a:solidFill>
            </a:endParaRPr>
          </a:p>
          <a:p>
            <a:r>
              <a:rPr lang="en-US" sz="2000" b="1" dirty="0">
                <a:solidFill>
                  <a:srgbClr val="FF0000"/>
                </a:solidFill>
              </a:rPr>
              <a:t>PV   =  </a:t>
            </a:r>
            <a:r>
              <a:rPr lang="en-US" sz="2000" b="1" dirty="0" err="1">
                <a:solidFill>
                  <a:srgbClr val="FF0000"/>
                </a:solidFill>
              </a:rPr>
              <a:t>nRT</a:t>
            </a:r>
            <a:r>
              <a:rPr lang="en-US" sz="2000" b="1" dirty="0">
                <a:solidFill>
                  <a:srgbClr val="FF0000"/>
                </a:solidFill>
              </a:rPr>
              <a:t>      n  =  PV/RT     n  = [(753/760) atm] [ 0.488 L]/ (0.08206 L atm/mol deg)( 298 deg)   =  0.0198 mol H</a:t>
            </a:r>
            <a:r>
              <a:rPr lang="en-US" sz="2000" b="1" baseline="-25000" dirty="0">
                <a:solidFill>
                  <a:srgbClr val="FF0000"/>
                </a:solidFill>
              </a:rPr>
              <a:t>2</a:t>
            </a:r>
          </a:p>
        </p:txBody>
      </p:sp>
      <p:sp>
        <p:nvSpPr>
          <p:cNvPr id="12" name="TextBox 11">
            <a:extLst>
              <a:ext uri="{FF2B5EF4-FFF2-40B4-BE49-F238E27FC236}">
                <a16:creationId xmlns:a16="http://schemas.microsoft.com/office/drawing/2014/main" id="{D453C17A-F49E-403F-9FFA-20CA9C5907BC}"/>
              </a:ext>
            </a:extLst>
          </p:cNvPr>
          <p:cNvSpPr txBox="1"/>
          <p:nvPr/>
        </p:nvSpPr>
        <p:spPr>
          <a:xfrm>
            <a:off x="373674" y="6198550"/>
            <a:ext cx="10729797" cy="400110"/>
          </a:xfrm>
          <a:prstGeom prst="rect">
            <a:avLst/>
          </a:prstGeom>
          <a:noFill/>
        </p:spPr>
        <p:txBody>
          <a:bodyPr wrap="none" rtlCol="0">
            <a:spAutoFit/>
          </a:bodyPr>
          <a:lstStyle/>
          <a:p>
            <a:r>
              <a:rPr lang="en-US" sz="2000" b="1" dirty="0">
                <a:solidFill>
                  <a:srgbClr val="FF0000"/>
                </a:solidFill>
              </a:rPr>
              <a:t>Finally, calculate the experimental atomic mass of Al:    0.350 g Al/0.0132 mol Al  =  26.5 g Al/mol Al</a:t>
            </a:r>
          </a:p>
        </p:txBody>
      </p:sp>
      <p:sp>
        <p:nvSpPr>
          <p:cNvPr id="9" name="TextBox 8">
            <a:extLst>
              <a:ext uri="{FF2B5EF4-FFF2-40B4-BE49-F238E27FC236}">
                <a16:creationId xmlns:a16="http://schemas.microsoft.com/office/drawing/2014/main" id="{D44CBF9E-E665-4E15-95DD-1E8236684AED}"/>
              </a:ext>
            </a:extLst>
          </p:cNvPr>
          <p:cNvSpPr txBox="1"/>
          <p:nvPr/>
        </p:nvSpPr>
        <p:spPr>
          <a:xfrm>
            <a:off x="3729637" y="92571"/>
            <a:ext cx="627529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http://exercises.murov.info/ex9-2.htm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problem 10.</a:t>
            </a:r>
          </a:p>
        </p:txBody>
      </p:sp>
    </p:spTree>
    <p:extLst>
      <p:ext uri="{BB962C8B-B14F-4D97-AF65-F5344CB8AC3E}">
        <p14:creationId xmlns:p14="http://schemas.microsoft.com/office/powerpoint/2010/main" val="173141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1)">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anim calcmode="lin" valueType="num">
                                      <p:cBhvr>
                                        <p:cTn id="36" dur="2000" fill="hold"/>
                                        <p:tgtEl>
                                          <p:spTgt spid="12"/>
                                        </p:tgtEl>
                                        <p:attrNameLst>
                                          <p:attrName>ppt_w</p:attrName>
                                        </p:attrNameLst>
                                      </p:cBhvr>
                                      <p:tavLst>
                                        <p:tav tm="0" fmla="#ppt_w*sin(2.5*pi*$)">
                                          <p:val>
                                            <p:fltVal val="0"/>
                                          </p:val>
                                        </p:tav>
                                        <p:tav tm="100000">
                                          <p:val>
                                            <p:fltVal val="1"/>
                                          </p:val>
                                        </p:tav>
                                      </p:tavLst>
                                    </p:anim>
                                    <p:anim calcmode="lin" valueType="num">
                                      <p:cBhvr>
                                        <p:cTn id="37"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8CC4E6-7F59-4209-91B2-5D3487EC26E3}"/>
              </a:ext>
            </a:extLst>
          </p:cNvPr>
          <p:cNvSpPr txBox="1"/>
          <p:nvPr/>
        </p:nvSpPr>
        <p:spPr>
          <a:xfrm>
            <a:off x="268942" y="569275"/>
            <a:ext cx="6096000" cy="923330"/>
          </a:xfrm>
          <a:prstGeom prst="rect">
            <a:avLst/>
          </a:prstGeom>
          <a:noFill/>
        </p:spPr>
        <p:txBody>
          <a:bodyPr wrap="square">
            <a:spAutoFit/>
          </a:bodyPr>
          <a:lstStyle/>
          <a:p>
            <a:r>
              <a:rPr lang="en-US" b="1" i="0" dirty="0">
                <a:solidFill>
                  <a:srgbClr val="000000"/>
                </a:solidFill>
                <a:effectLst/>
                <a:latin typeface="Times New Roman" panose="02020603050405020304" pitchFamily="18" charset="0"/>
              </a:rPr>
              <a:t>CHAPTER 10 - The Solid and Liquid States</a:t>
            </a:r>
            <a:br>
              <a:rPr lang="en-US" b="1" i="0" dirty="0">
                <a:solidFill>
                  <a:srgbClr val="000000"/>
                </a:solidFill>
                <a:effectLst/>
                <a:latin typeface="Times New Roman" panose="02020603050405020304" pitchFamily="18" charset="0"/>
              </a:rPr>
            </a:br>
            <a:r>
              <a:rPr lang="en-US" b="1" i="0" dirty="0">
                <a:solidFill>
                  <a:srgbClr val="000000"/>
                </a:solidFill>
                <a:effectLst/>
                <a:latin typeface="Times New Roman" panose="02020603050405020304" pitchFamily="18" charset="0"/>
              </a:rPr>
              <a:t>    Exercise 10-1   Energy Changes -</a:t>
            </a:r>
            <a:br>
              <a:rPr lang="en-US" b="1" i="0" dirty="0">
                <a:solidFill>
                  <a:srgbClr val="000000"/>
                </a:solidFill>
                <a:effectLst/>
                <a:latin typeface="Times New Roman" panose="02020603050405020304" pitchFamily="18" charset="0"/>
              </a:rPr>
            </a:br>
            <a:r>
              <a:rPr lang="en-US" b="1" i="0" dirty="0">
                <a:solidFill>
                  <a:srgbClr val="000000"/>
                </a:solidFill>
                <a:effectLst/>
                <a:latin typeface="Times New Roman" panose="02020603050405020304" pitchFamily="18" charset="0"/>
              </a:rPr>
              <a:t>                               </a:t>
            </a:r>
            <a:r>
              <a:rPr lang="en-US" b="1" i="0" dirty="0">
                <a:solidFill>
                  <a:srgbClr val="000000"/>
                </a:solidFill>
                <a:effectLst/>
                <a:latin typeface="Arial" panose="020B0604020202020204" pitchFamily="34" charset="0"/>
                <a:hlinkClick r:id="rId2"/>
              </a:rPr>
              <a:t>Exercise 10-1</a:t>
            </a:r>
            <a:endParaRPr lang="en-US" dirty="0"/>
          </a:p>
        </p:txBody>
      </p:sp>
      <p:sp>
        <p:nvSpPr>
          <p:cNvPr id="5" name="TextBox 4">
            <a:extLst>
              <a:ext uri="{FF2B5EF4-FFF2-40B4-BE49-F238E27FC236}">
                <a16:creationId xmlns:a16="http://schemas.microsoft.com/office/drawing/2014/main" id="{C93EBE3F-3605-40B1-85A0-27E4A75AF97D}"/>
              </a:ext>
            </a:extLst>
          </p:cNvPr>
          <p:cNvSpPr txBox="1"/>
          <p:nvPr/>
        </p:nvSpPr>
        <p:spPr>
          <a:xfrm>
            <a:off x="448234" y="3765175"/>
            <a:ext cx="6096000" cy="1477328"/>
          </a:xfrm>
          <a:prstGeom prst="rect">
            <a:avLst/>
          </a:prstGeom>
          <a:noFill/>
        </p:spPr>
        <p:txBody>
          <a:bodyPr wrap="square">
            <a:spAutoFit/>
          </a:bodyPr>
          <a:lstStyle/>
          <a:p>
            <a:r>
              <a:rPr lang="en-US" dirty="0"/>
              <a:t>7.  The heat of fusion of ice (the energy required to melt 1.00 gram of ice) is 6.01 kJ/mol. How much heat (in Joules) is required to melt 3.00 grams of ice at 0.0</a:t>
            </a:r>
            <a:r>
              <a:rPr lang="en-US" baseline="30000" dirty="0"/>
              <a:t>o</a:t>
            </a:r>
            <a:r>
              <a:rPr lang="en-US" dirty="0"/>
              <a:t>C and raise the temperature of the water to 15.0</a:t>
            </a:r>
            <a:r>
              <a:rPr lang="en-US" baseline="30000" dirty="0"/>
              <a:t>o</a:t>
            </a:r>
            <a:r>
              <a:rPr lang="en-US" dirty="0"/>
              <a:t>C?</a:t>
            </a:r>
          </a:p>
          <a:p>
            <a:r>
              <a:rPr lang="en-US" dirty="0"/>
              <a:t> </a:t>
            </a:r>
          </a:p>
        </p:txBody>
      </p:sp>
      <p:sp>
        <p:nvSpPr>
          <p:cNvPr id="7" name="TextBox 6">
            <a:extLst>
              <a:ext uri="{FF2B5EF4-FFF2-40B4-BE49-F238E27FC236}">
                <a16:creationId xmlns:a16="http://schemas.microsoft.com/office/drawing/2014/main" id="{F5BE5AE5-9733-4B12-8A59-AC9C12C96EAB}"/>
              </a:ext>
            </a:extLst>
          </p:cNvPr>
          <p:cNvSpPr txBox="1"/>
          <p:nvPr/>
        </p:nvSpPr>
        <p:spPr>
          <a:xfrm>
            <a:off x="448234" y="1492605"/>
            <a:ext cx="6866965" cy="923330"/>
          </a:xfrm>
          <a:prstGeom prst="rect">
            <a:avLst/>
          </a:prstGeom>
          <a:noFill/>
        </p:spPr>
        <p:txBody>
          <a:bodyPr wrap="square">
            <a:spAutoFit/>
          </a:bodyPr>
          <a:lstStyle/>
          <a:p>
            <a:r>
              <a:rPr lang="en-US" dirty="0"/>
              <a:t>3.  (From # 2 above).  The specific heat of iron is 0.449 J/g-</a:t>
            </a:r>
            <a:r>
              <a:rPr lang="en-US" baseline="30000" dirty="0" err="1"/>
              <a:t>o</a:t>
            </a:r>
            <a:r>
              <a:rPr lang="en-US" dirty="0" err="1"/>
              <a:t>C.</a:t>
            </a:r>
            <a:r>
              <a:rPr lang="en-US" dirty="0"/>
              <a:t>  What is the ratio of the temperature change for iron to water if the same amount of heat is transferred to the same mass of each substance?</a:t>
            </a:r>
          </a:p>
        </p:txBody>
      </p:sp>
      <p:sp>
        <p:nvSpPr>
          <p:cNvPr id="9" name="TextBox 8">
            <a:extLst>
              <a:ext uri="{FF2B5EF4-FFF2-40B4-BE49-F238E27FC236}">
                <a16:creationId xmlns:a16="http://schemas.microsoft.com/office/drawing/2014/main" id="{B803CC49-C271-4BFA-B413-8C3397781A80}"/>
              </a:ext>
            </a:extLst>
          </p:cNvPr>
          <p:cNvSpPr txBox="1"/>
          <p:nvPr/>
        </p:nvSpPr>
        <p:spPr>
          <a:xfrm>
            <a:off x="448234" y="2574920"/>
            <a:ext cx="5638723" cy="1015663"/>
          </a:xfrm>
          <a:prstGeom prst="rect">
            <a:avLst/>
          </a:prstGeom>
          <a:noFill/>
        </p:spPr>
        <p:txBody>
          <a:bodyPr wrap="none" rtlCol="0">
            <a:spAutoFit/>
          </a:bodyPr>
          <a:lstStyle/>
          <a:p>
            <a:r>
              <a:rPr lang="en-US" sz="2000" b="1" dirty="0">
                <a:solidFill>
                  <a:srgbClr val="FF0000"/>
                </a:solidFill>
              </a:rPr>
              <a:t>∆E  =  m C</a:t>
            </a:r>
            <a:r>
              <a:rPr lang="en-US" sz="2000" b="1" baseline="-25000" dirty="0">
                <a:solidFill>
                  <a:srgbClr val="FF0000"/>
                </a:solidFill>
              </a:rPr>
              <a:t>p</a:t>
            </a:r>
            <a:r>
              <a:rPr lang="en-US" sz="2000" b="1" dirty="0">
                <a:solidFill>
                  <a:srgbClr val="FF0000"/>
                </a:solidFill>
              </a:rPr>
              <a:t> ∆T    ∆T  =   ∆E/m C</a:t>
            </a:r>
            <a:r>
              <a:rPr lang="en-US" sz="2000" b="1" baseline="-25000" dirty="0">
                <a:solidFill>
                  <a:srgbClr val="FF0000"/>
                </a:solidFill>
              </a:rPr>
              <a:t>p</a:t>
            </a:r>
            <a:r>
              <a:rPr lang="en-US" sz="2000" b="1" dirty="0">
                <a:solidFill>
                  <a:srgbClr val="FF0000"/>
                </a:solidFill>
              </a:rPr>
              <a:t>  </a:t>
            </a:r>
          </a:p>
          <a:p>
            <a:endParaRPr lang="en-US" sz="2000" b="1" dirty="0">
              <a:solidFill>
                <a:srgbClr val="FF0000"/>
              </a:solidFill>
            </a:endParaRPr>
          </a:p>
          <a:p>
            <a:r>
              <a:rPr lang="en-US" sz="2000" b="1" dirty="0">
                <a:solidFill>
                  <a:srgbClr val="FF0000"/>
                </a:solidFill>
              </a:rPr>
              <a:t>∆</a:t>
            </a:r>
            <a:r>
              <a:rPr lang="en-US" sz="2000" b="1" dirty="0" err="1">
                <a:solidFill>
                  <a:srgbClr val="FF0000"/>
                </a:solidFill>
              </a:rPr>
              <a:t>T</a:t>
            </a:r>
            <a:r>
              <a:rPr lang="en-US" sz="2000" b="1" baseline="-25000" dirty="0" err="1">
                <a:solidFill>
                  <a:srgbClr val="FF0000"/>
                </a:solidFill>
              </a:rPr>
              <a:t>fe</a:t>
            </a:r>
            <a:r>
              <a:rPr lang="en-US" sz="2000" b="1" dirty="0">
                <a:solidFill>
                  <a:srgbClr val="FF0000"/>
                </a:solidFill>
              </a:rPr>
              <a:t>/∆</a:t>
            </a:r>
            <a:r>
              <a:rPr lang="en-US" sz="2000" b="1" dirty="0" err="1">
                <a:solidFill>
                  <a:srgbClr val="FF0000"/>
                </a:solidFill>
              </a:rPr>
              <a:t>T</a:t>
            </a:r>
            <a:r>
              <a:rPr lang="en-US" sz="2000" b="1" baseline="-25000" dirty="0" err="1">
                <a:solidFill>
                  <a:srgbClr val="FF0000"/>
                </a:solidFill>
              </a:rPr>
              <a:t>water</a:t>
            </a:r>
            <a:r>
              <a:rPr lang="en-US" sz="2000" b="1" dirty="0">
                <a:solidFill>
                  <a:srgbClr val="FF0000"/>
                </a:solidFill>
              </a:rPr>
              <a:t>     =   </a:t>
            </a:r>
            <a:r>
              <a:rPr lang="en-US" sz="2000" b="1" dirty="0" err="1">
                <a:solidFill>
                  <a:srgbClr val="FF0000"/>
                </a:solidFill>
              </a:rPr>
              <a:t>C</a:t>
            </a:r>
            <a:r>
              <a:rPr lang="en-US" sz="2000" b="1" baseline="-25000" dirty="0" err="1">
                <a:solidFill>
                  <a:srgbClr val="FF0000"/>
                </a:solidFill>
              </a:rPr>
              <a:t>pwater</a:t>
            </a:r>
            <a:r>
              <a:rPr lang="en-US" sz="2000" b="1" dirty="0">
                <a:solidFill>
                  <a:srgbClr val="FF0000"/>
                </a:solidFill>
              </a:rPr>
              <a:t>/</a:t>
            </a:r>
            <a:r>
              <a:rPr lang="en-US" sz="2000" b="1" dirty="0" err="1">
                <a:solidFill>
                  <a:srgbClr val="FF0000"/>
                </a:solidFill>
              </a:rPr>
              <a:t>C</a:t>
            </a:r>
            <a:r>
              <a:rPr lang="en-US" sz="2000" b="1" baseline="-25000" dirty="0" err="1">
                <a:solidFill>
                  <a:srgbClr val="FF0000"/>
                </a:solidFill>
              </a:rPr>
              <a:t>pFe</a:t>
            </a:r>
            <a:r>
              <a:rPr lang="en-US" sz="2000" b="1" baseline="-25000" dirty="0">
                <a:solidFill>
                  <a:srgbClr val="FF0000"/>
                </a:solidFill>
              </a:rPr>
              <a:t>   </a:t>
            </a:r>
            <a:r>
              <a:rPr lang="en-US" sz="2000" b="1" dirty="0">
                <a:solidFill>
                  <a:srgbClr val="FF0000"/>
                </a:solidFill>
              </a:rPr>
              <a:t>=   4.184/0.449  =  9.32</a:t>
            </a:r>
            <a:endParaRPr lang="en-US" sz="2000" b="1" baseline="-25000" dirty="0">
              <a:solidFill>
                <a:srgbClr val="FF0000"/>
              </a:solidFill>
            </a:endParaRPr>
          </a:p>
        </p:txBody>
      </p:sp>
      <p:pic>
        <p:nvPicPr>
          <p:cNvPr id="10" name="Picture 9">
            <a:extLst>
              <a:ext uri="{FF2B5EF4-FFF2-40B4-BE49-F238E27FC236}">
                <a16:creationId xmlns:a16="http://schemas.microsoft.com/office/drawing/2014/main" id="{E2CDADDD-539B-467B-A96F-3794A7B5281D}"/>
              </a:ext>
            </a:extLst>
          </p:cNvPr>
          <p:cNvPicPr>
            <a:picLocks noChangeAspect="1"/>
          </p:cNvPicPr>
          <p:nvPr/>
        </p:nvPicPr>
        <p:blipFill>
          <a:blip r:embed="rId3"/>
          <a:stretch>
            <a:fillRect/>
          </a:stretch>
        </p:blipFill>
        <p:spPr>
          <a:xfrm>
            <a:off x="7097095" y="-56004"/>
            <a:ext cx="5094905" cy="3821179"/>
          </a:xfrm>
          <a:prstGeom prst="rect">
            <a:avLst/>
          </a:prstGeom>
        </p:spPr>
      </p:pic>
      <p:sp>
        <p:nvSpPr>
          <p:cNvPr id="12" name="TextBox 11">
            <a:extLst>
              <a:ext uri="{FF2B5EF4-FFF2-40B4-BE49-F238E27FC236}">
                <a16:creationId xmlns:a16="http://schemas.microsoft.com/office/drawing/2014/main" id="{53DF2185-4D4A-4773-89B5-C64EE6527AB7}"/>
              </a:ext>
            </a:extLst>
          </p:cNvPr>
          <p:cNvSpPr txBox="1"/>
          <p:nvPr/>
        </p:nvSpPr>
        <p:spPr>
          <a:xfrm>
            <a:off x="9482529" y="5286163"/>
            <a:ext cx="6096000" cy="400110"/>
          </a:xfrm>
          <a:prstGeom prst="rect">
            <a:avLst/>
          </a:prstGeom>
          <a:noFill/>
        </p:spPr>
        <p:txBody>
          <a:bodyPr wrap="square">
            <a:spAutoFit/>
          </a:bodyPr>
          <a:lstStyle/>
          <a:p>
            <a:r>
              <a:rPr lang="en-US" sz="2000" b="1" dirty="0">
                <a:solidFill>
                  <a:schemeClr val="accent4">
                    <a:lumMod val="50000"/>
                  </a:schemeClr>
                </a:solidFill>
              </a:rPr>
              <a:t>1.19x10</a:t>
            </a:r>
            <a:r>
              <a:rPr lang="en-US" sz="2000" b="1" baseline="30000" dirty="0">
                <a:solidFill>
                  <a:schemeClr val="accent4">
                    <a:lumMod val="50000"/>
                  </a:schemeClr>
                </a:solidFill>
              </a:rPr>
              <a:t>3</a:t>
            </a:r>
            <a:r>
              <a:rPr lang="en-US" sz="2000" b="1" dirty="0">
                <a:solidFill>
                  <a:schemeClr val="accent4">
                    <a:lumMod val="50000"/>
                  </a:schemeClr>
                </a:solidFill>
              </a:rPr>
              <a:t> J</a:t>
            </a:r>
          </a:p>
        </p:txBody>
      </p:sp>
      <p:sp>
        <p:nvSpPr>
          <p:cNvPr id="14" name="TextBox 13">
            <a:extLst>
              <a:ext uri="{FF2B5EF4-FFF2-40B4-BE49-F238E27FC236}">
                <a16:creationId xmlns:a16="http://schemas.microsoft.com/office/drawing/2014/main" id="{30D2519A-A1ED-4EC3-997B-7F7A794A0726}"/>
              </a:ext>
            </a:extLst>
          </p:cNvPr>
          <p:cNvSpPr txBox="1"/>
          <p:nvPr/>
        </p:nvSpPr>
        <p:spPr>
          <a:xfrm>
            <a:off x="340660" y="5264333"/>
            <a:ext cx="9474068" cy="400110"/>
          </a:xfrm>
          <a:prstGeom prst="rect">
            <a:avLst/>
          </a:prstGeom>
          <a:noFill/>
        </p:spPr>
        <p:txBody>
          <a:bodyPr wrap="none" rtlCol="0">
            <a:spAutoFit/>
          </a:bodyPr>
          <a:lstStyle/>
          <a:p>
            <a:r>
              <a:rPr lang="en-US" sz="2000" b="1" dirty="0">
                <a:solidFill>
                  <a:srgbClr val="FF0000"/>
                </a:solidFill>
              </a:rPr>
              <a:t>(3.00 g) (6.01x103 J/mole) (1 mole/18.02 g)   +   (3.00 g)(15.0 deg)(4.184 J/mol-deg)   =   </a:t>
            </a:r>
          </a:p>
        </p:txBody>
      </p:sp>
      <p:sp>
        <p:nvSpPr>
          <p:cNvPr id="16" name="TextBox 15">
            <a:extLst>
              <a:ext uri="{FF2B5EF4-FFF2-40B4-BE49-F238E27FC236}">
                <a16:creationId xmlns:a16="http://schemas.microsoft.com/office/drawing/2014/main" id="{FF604FA3-9D97-41CE-A609-5A7707A646C7}"/>
              </a:ext>
            </a:extLst>
          </p:cNvPr>
          <p:cNvSpPr txBox="1"/>
          <p:nvPr/>
        </p:nvSpPr>
        <p:spPr>
          <a:xfrm>
            <a:off x="1279822" y="101732"/>
            <a:ext cx="7897906" cy="369332"/>
          </a:xfrm>
          <a:prstGeom prst="rect">
            <a:avLst/>
          </a:prstGeom>
          <a:noFill/>
        </p:spPr>
        <p:txBody>
          <a:bodyPr wrap="square">
            <a:spAutoFit/>
          </a:bodyPr>
          <a:lstStyle/>
          <a:p>
            <a:r>
              <a:rPr lang="en-US" dirty="0">
                <a:hlinkClick r:id="rId2"/>
              </a:rPr>
              <a:t>http://exercises.murov.info/ex10-1.htm</a:t>
            </a:r>
            <a:r>
              <a:rPr lang="en-US" dirty="0"/>
              <a:t>         problem 3, 7.</a:t>
            </a:r>
          </a:p>
        </p:txBody>
      </p:sp>
    </p:spTree>
    <p:extLst>
      <p:ext uri="{BB962C8B-B14F-4D97-AF65-F5344CB8AC3E}">
        <p14:creationId xmlns:p14="http://schemas.microsoft.com/office/powerpoint/2010/main" val="336560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 calcmode="lin" valueType="num">
                                      <p:cBhvr>
                                        <p:cTn id="9" dur="2000" fill="hold"/>
                                        <p:tgtEl>
                                          <p:spTgt spid="9"/>
                                        </p:tgtEl>
                                        <p:attrNameLst>
                                          <p:attrName>style.rotation</p:attrName>
                                        </p:attrNameLst>
                                      </p:cBhvr>
                                      <p:tavLst>
                                        <p:tav tm="0">
                                          <p:val>
                                            <p:fltVal val="90"/>
                                          </p:val>
                                        </p:tav>
                                        <p:tav tm="100000">
                                          <p:val>
                                            <p:fltVal val="0"/>
                                          </p:val>
                                        </p:tav>
                                      </p:tavLst>
                                    </p:anim>
                                    <p:animEffect transition="in" filter="fade">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2000" fill="hold"/>
                                        <p:tgtEl>
                                          <p:spTgt spid="14"/>
                                        </p:tgtEl>
                                        <p:attrNameLst>
                                          <p:attrName>ppt_w</p:attrName>
                                        </p:attrNameLst>
                                      </p:cBhvr>
                                      <p:tavLst>
                                        <p:tav tm="0">
                                          <p:val>
                                            <p:fltVal val="0"/>
                                          </p:val>
                                        </p:tav>
                                        <p:tav tm="100000">
                                          <p:val>
                                            <p:strVal val="#ppt_w"/>
                                          </p:val>
                                        </p:tav>
                                      </p:tavLst>
                                    </p:anim>
                                    <p:anim calcmode="lin" valueType="num">
                                      <p:cBhvr>
                                        <p:cTn id="16" dur="2000" fill="hold"/>
                                        <p:tgtEl>
                                          <p:spTgt spid="14"/>
                                        </p:tgtEl>
                                        <p:attrNameLst>
                                          <p:attrName>ppt_h</p:attrName>
                                        </p:attrNameLst>
                                      </p:cBhvr>
                                      <p:tavLst>
                                        <p:tav tm="0">
                                          <p:val>
                                            <p:fltVal val="0"/>
                                          </p:val>
                                        </p:tav>
                                        <p:tav tm="100000">
                                          <p:val>
                                            <p:strVal val="#ppt_h"/>
                                          </p:val>
                                        </p:tav>
                                      </p:tavLst>
                                    </p:anim>
                                    <p:anim calcmode="lin" valueType="num">
                                      <p:cBhvr>
                                        <p:cTn id="17" dur="2000" fill="hold"/>
                                        <p:tgtEl>
                                          <p:spTgt spid="14"/>
                                        </p:tgtEl>
                                        <p:attrNameLst>
                                          <p:attrName>style.rotation</p:attrName>
                                        </p:attrNameLst>
                                      </p:cBhvr>
                                      <p:tavLst>
                                        <p:tav tm="0">
                                          <p:val>
                                            <p:fltVal val="360"/>
                                          </p:val>
                                        </p:tav>
                                        <p:tav tm="100000">
                                          <p:val>
                                            <p:fltVal val="0"/>
                                          </p:val>
                                        </p:tav>
                                      </p:tavLst>
                                    </p:anim>
                                    <p:animEffect transition="in" filter="fade">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0-#ppt_w/2"/>
                                          </p:val>
                                        </p:tav>
                                        <p:tav tm="100000">
                                          <p:val>
                                            <p:strVal val="#ppt_x"/>
                                          </p:val>
                                        </p:tav>
                                      </p:tavLst>
                                    </p:anim>
                                    <p:anim calcmode="lin" valueType="num">
                                      <p:cBhvr additive="base">
                                        <p:cTn id="24" dur="2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7F3A87-508A-43B2-A089-1DD8F89CA123}"/>
              </a:ext>
            </a:extLst>
          </p:cNvPr>
          <p:cNvSpPr txBox="1"/>
          <p:nvPr/>
        </p:nvSpPr>
        <p:spPr>
          <a:xfrm>
            <a:off x="412376" y="412848"/>
            <a:ext cx="6096000" cy="923330"/>
          </a:xfrm>
          <a:prstGeom prst="rect">
            <a:avLst/>
          </a:prstGeom>
          <a:noFill/>
        </p:spPr>
        <p:txBody>
          <a:bodyPr wrap="square">
            <a:spAutoFit/>
          </a:bodyPr>
          <a:lstStyle/>
          <a:p>
            <a:r>
              <a:rPr lang="fr-FR" b="1" i="0" dirty="0">
                <a:solidFill>
                  <a:srgbClr val="000000"/>
                </a:solidFill>
                <a:effectLst/>
                <a:latin typeface="Times New Roman" panose="02020603050405020304" pitchFamily="18" charset="0"/>
              </a:rPr>
              <a:t>CHAPTER 11 - Aqueous Solutions</a:t>
            </a:r>
            <a:br>
              <a:rPr lang="fr-FR" b="1" i="0" dirty="0">
                <a:solidFill>
                  <a:srgbClr val="000000"/>
                </a:solidFill>
                <a:effectLst/>
                <a:latin typeface="Times New Roman" panose="02020603050405020304" pitchFamily="18" charset="0"/>
              </a:rPr>
            </a:b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Exercise</a:t>
            </a:r>
            <a:r>
              <a:rPr lang="fr-FR" b="1" i="0" dirty="0">
                <a:solidFill>
                  <a:srgbClr val="000000"/>
                </a:solidFill>
                <a:effectLst/>
                <a:latin typeface="Times New Roman" panose="02020603050405020304" pitchFamily="18" charset="0"/>
              </a:rPr>
              <a:t> 11-1   Concentrations and Solution </a:t>
            </a:r>
            <a:r>
              <a:rPr lang="fr-FR" b="1" i="0" dirty="0" err="1">
                <a:solidFill>
                  <a:srgbClr val="000000"/>
                </a:solidFill>
                <a:effectLst/>
                <a:latin typeface="Times New Roman" panose="02020603050405020304" pitchFamily="18" charset="0"/>
              </a:rPr>
              <a:t>Stoichiometry</a:t>
            </a:r>
            <a:r>
              <a:rPr lang="fr-FR" b="1" i="0" dirty="0">
                <a:solidFill>
                  <a:srgbClr val="000000"/>
                </a:solidFill>
                <a:effectLst/>
                <a:latin typeface="Times New Roman" panose="02020603050405020304" pitchFamily="18" charset="0"/>
              </a:rPr>
              <a:t> </a:t>
            </a:r>
            <a:r>
              <a:rPr lang="fr-FR" b="1" dirty="0">
                <a:solidFill>
                  <a:srgbClr val="000000"/>
                </a:solidFill>
                <a:latin typeface="Times New Roman" panose="02020603050405020304" pitchFamily="18" charset="0"/>
              </a:rPr>
              <a:t>	</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Arial" panose="020B0604020202020204" pitchFamily="34" charset="0"/>
                <a:hlinkClick r:id="rId2"/>
              </a:rPr>
              <a:t>Exercise</a:t>
            </a:r>
            <a:r>
              <a:rPr lang="fr-FR" b="1" i="0" dirty="0">
                <a:solidFill>
                  <a:srgbClr val="000000"/>
                </a:solidFill>
                <a:effectLst/>
                <a:latin typeface="Arial" panose="020B0604020202020204" pitchFamily="34" charset="0"/>
                <a:hlinkClick r:id="rId2"/>
              </a:rPr>
              <a:t> 11-1</a:t>
            </a:r>
            <a:r>
              <a:rPr lang="fr-FR" b="1" i="0" dirty="0">
                <a:solidFill>
                  <a:srgbClr val="000000"/>
                </a:solidFill>
                <a:effectLst/>
                <a:latin typeface="Arial" panose="020B0604020202020204" pitchFamily="34" charset="0"/>
              </a:rPr>
              <a:t> </a:t>
            </a:r>
            <a:r>
              <a:rPr lang="fr-FR" b="0" i="0" dirty="0">
                <a:solidFill>
                  <a:srgbClr val="000000"/>
                </a:solidFill>
                <a:effectLst/>
                <a:latin typeface="Arial" panose="020B0604020202020204" pitchFamily="34" charset="0"/>
              </a:rPr>
              <a:t> </a:t>
            </a:r>
            <a:endParaRPr lang="en-US" dirty="0"/>
          </a:p>
        </p:txBody>
      </p:sp>
      <p:sp>
        <p:nvSpPr>
          <p:cNvPr id="5" name="TextBox 4">
            <a:extLst>
              <a:ext uri="{FF2B5EF4-FFF2-40B4-BE49-F238E27FC236}">
                <a16:creationId xmlns:a16="http://schemas.microsoft.com/office/drawing/2014/main" id="{0CE51E83-10EF-4BC8-910F-21378D938088}"/>
              </a:ext>
            </a:extLst>
          </p:cNvPr>
          <p:cNvSpPr txBox="1"/>
          <p:nvPr/>
        </p:nvSpPr>
        <p:spPr>
          <a:xfrm>
            <a:off x="270366" y="1457619"/>
            <a:ext cx="6096000" cy="646331"/>
          </a:xfrm>
          <a:prstGeom prst="rect">
            <a:avLst/>
          </a:prstGeom>
          <a:noFill/>
        </p:spPr>
        <p:txBody>
          <a:bodyPr wrap="square">
            <a:spAutoFit/>
          </a:bodyPr>
          <a:lstStyle/>
          <a:p>
            <a:r>
              <a:rPr lang="en-US" dirty="0"/>
              <a:t>4.  7.5 g of acetic acid are diluted to 150 mL with water. What is the molarity of the acetic acid?</a:t>
            </a:r>
          </a:p>
        </p:txBody>
      </p:sp>
      <p:sp>
        <p:nvSpPr>
          <p:cNvPr id="7" name="TextBox 6">
            <a:extLst>
              <a:ext uri="{FF2B5EF4-FFF2-40B4-BE49-F238E27FC236}">
                <a16:creationId xmlns:a16="http://schemas.microsoft.com/office/drawing/2014/main" id="{E316CB7A-A05A-49FF-AB04-05D976EAF6E2}"/>
              </a:ext>
            </a:extLst>
          </p:cNvPr>
          <p:cNvSpPr txBox="1"/>
          <p:nvPr/>
        </p:nvSpPr>
        <p:spPr>
          <a:xfrm>
            <a:off x="270366" y="2974512"/>
            <a:ext cx="6096000" cy="646331"/>
          </a:xfrm>
          <a:prstGeom prst="rect">
            <a:avLst/>
          </a:prstGeom>
          <a:noFill/>
        </p:spPr>
        <p:txBody>
          <a:bodyPr wrap="square">
            <a:spAutoFit/>
          </a:bodyPr>
          <a:lstStyle/>
          <a:p>
            <a:r>
              <a:rPr lang="en-US" dirty="0"/>
              <a:t>6.  What is the approximate concentration of pure at room temperature?</a:t>
            </a:r>
          </a:p>
        </p:txBody>
      </p:sp>
      <p:sp>
        <p:nvSpPr>
          <p:cNvPr id="9" name="TextBox 8">
            <a:extLst>
              <a:ext uri="{FF2B5EF4-FFF2-40B4-BE49-F238E27FC236}">
                <a16:creationId xmlns:a16="http://schemas.microsoft.com/office/drawing/2014/main" id="{6454E5C7-17BD-42DD-8C07-E4DF18712CC6}"/>
              </a:ext>
            </a:extLst>
          </p:cNvPr>
          <p:cNvSpPr txBox="1"/>
          <p:nvPr/>
        </p:nvSpPr>
        <p:spPr>
          <a:xfrm>
            <a:off x="275763" y="4754050"/>
            <a:ext cx="6096000" cy="646331"/>
          </a:xfrm>
          <a:prstGeom prst="rect">
            <a:avLst/>
          </a:prstGeom>
          <a:noFill/>
        </p:spPr>
        <p:txBody>
          <a:bodyPr wrap="square">
            <a:spAutoFit/>
          </a:bodyPr>
          <a:lstStyle/>
          <a:p>
            <a:r>
              <a:rPr lang="en-US" dirty="0"/>
              <a:t>9.  How many mL of a 6.0 M HCl solution should be diluted to 1.5 L with water to prepare a 0.20 M HCl solution?</a:t>
            </a:r>
          </a:p>
        </p:txBody>
      </p:sp>
      <p:sp>
        <p:nvSpPr>
          <p:cNvPr id="16" name="TextBox 15">
            <a:extLst>
              <a:ext uri="{FF2B5EF4-FFF2-40B4-BE49-F238E27FC236}">
                <a16:creationId xmlns:a16="http://schemas.microsoft.com/office/drawing/2014/main" id="{7ED35273-E702-47F1-AC04-20C389D49C92}"/>
              </a:ext>
            </a:extLst>
          </p:cNvPr>
          <p:cNvSpPr txBox="1"/>
          <p:nvPr/>
        </p:nvSpPr>
        <p:spPr>
          <a:xfrm>
            <a:off x="412376" y="2051086"/>
            <a:ext cx="3395481" cy="707886"/>
          </a:xfrm>
          <a:prstGeom prst="rect">
            <a:avLst/>
          </a:prstGeom>
          <a:noFill/>
        </p:spPr>
        <p:txBody>
          <a:bodyPr wrap="none" rtlCol="0">
            <a:spAutoFit/>
          </a:bodyPr>
          <a:lstStyle/>
          <a:p>
            <a:r>
              <a:rPr lang="en-US" sz="2000" b="1" u="sng" dirty="0">
                <a:solidFill>
                  <a:srgbClr val="FF0000"/>
                </a:solidFill>
              </a:rPr>
              <a:t>(7.5 g </a:t>
            </a:r>
            <a:r>
              <a:rPr lang="en-US" sz="2000" b="1" u="sng" dirty="0" err="1">
                <a:solidFill>
                  <a:srgbClr val="FF0000"/>
                </a:solidFill>
              </a:rPr>
              <a:t>HAc</a:t>
            </a:r>
            <a:r>
              <a:rPr lang="en-US" sz="2000" b="1" u="sng" dirty="0">
                <a:solidFill>
                  <a:srgbClr val="FF0000"/>
                </a:solidFill>
              </a:rPr>
              <a:t>)</a:t>
            </a:r>
            <a:r>
              <a:rPr lang="en-US" sz="2000" b="1" dirty="0">
                <a:solidFill>
                  <a:srgbClr val="FF0000"/>
                </a:solidFill>
              </a:rPr>
              <a:t>  </a:t>
            </a:r>
            <a:r>
              <a:rPr lang="en-US" sz="2000" b="1" u="sng" dirty="0">
                <a:solidFill>
                  <a:srgbClr val="FF0000"/>
                </a:solidFill>
              </a:rPr>
              <a:t>  (1 mol </a:t>
            </a:r>
            <a:r>
              <a:rPr lang="en-US" sz="2000" b="1" u="sng" dirty="0" err="1">
                <a:solidFill>
                  <a:srgbClr val="FF0000"/>
                </a:solidFill>
              </a:rPr>
              <a:t>HAc</a:t>
            </a:r>
            <a:r>
              <a:rPr lang="en-US" sz="2000" b="1" u="sng" dirty="0">
                <a:solidFill>
                  <a:srgbClr val="FF0000"/>
                </a:solidFill>
              </a:rPr>
              <a:t>)  </a:t>
            </a:r>
            <a:r>
              <a:rPr lang="en-US" sz="2000" b="1" dirty="0">
                <a:solidFill>
                  <a:srgbClr val="FF0000"/>
                </a:solidFill>
              </a:rPr>
              <a:t>      =</a:t>
            </a:r>
          </a:p>
          <a:p>
            <a:r>
              <a:rPr lang="en-US" sz="2000" b="1" dirty="0">
                <a:solidFill>
                  <a:srgbClr val="FF0000"/>
                </a:solidFill>
              </a:rPr>
              <a:t> (0.150 L)      (60.05 g </a:t>
            </a:r>
            <a:r>
              <a:rPr lang="en-US" sz="2000" b="1" dirty="0" err="1">
                <a:solidFill>
                  <a:srgbClr val="FF0000"/>
                </a:solidFill>
              </a:rPr>
              <a:t>HAc</a:t>
            </a:r>
            <a:r>
              <a:rPr lang="en-US" sz="2000" b="1" dirty="0">
                <a:solidFill>
                  <a:srgbClr val="FF0000"/>
                </a:solidFill>
              </a:rPr>
              <a:t>) </a:t>
            </a:r>
          </a:p>
        </p:txBody>
      </p:sp>
      <p:sp>
        <p:nvSpPr>
          <p:cNvPr id="17" name="TextBox 16">
            <a:extLst>
              <a:ext uri="{FF2B5EF4-FFF2-40B4-BE49-F238E27FC236}">
                <a16:creationId xmlns:a16="http://schemas.microsoft.com/office/drawing/2014/main" id="{642927FE-B929-418F-A156-E3213A0303C2}"/>
              </a:ext>
            </a:extLst>
          </p:cNvPr>
          <p:cNvSpPr txBox="1"/>
          <p:nvPr/>
        </p:nvSpPr>
        <p:spPr>
          <a:xfrm>
            <a:off x="3894773" y="2069275"/>
            <a:ext cx="1407758" cy="400110"/>
          </a:xfrm>
          <a:prstGeom prst="rect">
            <a:avLst/>
          </a:prstGeom>
          <a:noFill/>
        </p:spPr>
        <p:txBody>
          <a:bodyPr wrap="none" rtlCol="0">
            <a:spAutoFit/>
          </a:bodyPr>
          <a:lstStyle/>
          <a:p>
            <a:r>
              <a:rPr lang="en-US" sz="2000" b="1" dirty="0">
                <a:solidFill>
                  <a:schemeClr val="accent4">
                    <a:lumMod val="50000"/>
                  </a:schemeClr>
                </a:solidFill>
              </a:rPr>
              <a:t>0.83 M </a:t>
            </a:r>
            <a:r>
              <a:rPr lang="en-US" sz="2000" b="1" dirty="0" err="1">
                <a:solidFill>
                  <a:schemeClr val="accent4">
                    <a:lumMod val="50000"/>
                  </a:schemeClr>
                </a:solidFill>
              </a:rPr>
              <a:t>HAc</a:t>
            </a:r>
            <a:endParaRPr lang="en-US" sz="2000" b="1" dirty="0">
              <a:solidFill>
                <a:schemeClr val="accent4">
                  <a:lumMod val="50000"/>
                </a:schemeClr>
              </a:solidFill>
            </a:endParaRPr>
          </a:p>
        </p:txBody>
      </p:sp>
      <p:sp>
        <p:nvSpPr>
          <p:cNvPr id="18" name="TextBox 17">
            <a:extLst>
              <a:ext uri="{FF2B5EF4-FFF2-40B4-BE49-F238E27FC236}">
                <a16:creationId xmlns:a16="http://schemas.microsoft.com/office/drawing/2014/main" id="{DB0D0B2C-99A9-41F8-B01E-A98BAFFAFA1E}"/>
              </a:ext>
            </a:extLst>
          </p:cNvPr>
          <p:cNvSpPr txBox="1"/>
          <p:nvPr/>
        </p:nvSpPr>
        <p:spPr>
          <a:xfrm>
            <a:off x="412376" y="3589070"/>
            <a:ext cx="3831498" cy="707886"/>
          </a:xfrm>
          <a:prstGeom prst="rect">
            <a:avLst/>
          </a:prstGeom>
          <a:noFill/>
        </p:spPr>
        <p:txBody>
          <a:bodyPr wrap="none" rtlCol="0">
            <a:spAutoFit/>
          </a:bodyPr>
          <a:lstStyle/>
          <a:p>
            <a:r>
              <a:rPr lang="en-US" sz="2000" b="1" u="sng" dirty="0">
                <a:solidFill>
                  <a:srgbClr val="FF0000"/>
                </a:solidFill>
              </a:rPr>
              <a:t> (1.0 g)  </a:t>
            </a:r>
            <a:r>
              <a:rPr lang="en-US" sz="2000" b="1" dirty="0">
                <a:solidFill>
                  <a:srgbClr val="FF0000"/>
                </a:solidFill>
              </a:rPr>
              <a:t>    </a:t>
            </a:r>
            <a:r>
              <a:rPr lang="en-US" sz="2000" b="1" u="sng" dirty="0">
                <a:solidFill>
                  <a:srgbClr val="FF0000"/>
                </a:solidFill>
              </a:rPr>
              <a:t>(1 mol</a:t>
            </a:r>
            <a:r>
              <a:rPr lang="en-US" sz="2000" b="1" dirty="0">
                <a:solidFill>
                  <a:srgbClr val="FF0000"/>
                </a:solidFill>
              </a:rPr>
              <a:t>)   </a:t>
            </a:r>
            <a:r>
              <a:rPr lang="en-US" sz="2000" b="1" u="sng" dirty="0">
                <a:solidFill>
                  <a:srgbClr val="FF0000"/>
                </a:solidFill>
              </a:rPr>
              <a:t>(1000 mL)</a:t>
            </a:r>
            <a:r>
              <a:rPr lang="en-US" sz="2000" b="1" dirty="0">
                <a:solidFill>
                  <a:srgbClr val="FF0000"/>
                </a:solidFill>
              </a:rPr>
              <a:t>    =   </a:t>
            </a:r>
          </a:p>
          <a:p>
            <a:r>
              <a:rPr lang="en-US" sz="2000" b="1" dirty="0">
                <a:solidFill>
                  <a:srgbClr val="FF0000"/>
                </a:solidFill>
              </a:rPr>
              <a:t>(1.0 mL)    (18 g)	  (1 L)</a:t>
            </a:r>
          </a:p>
        </p:txBody>
      </p:sp>
      <p:sp>
        <p:nvSpPr>
          <p:cNvPr id="19" name="TextBox 18">
            <a:extLst>
              <a:ext uri="{FF2B5EF4-FFF2-40B4-BE49-F238E27FC236}">
                <a16:creationId xmlns:a16="http://schemas.microsoft.com/office/drawing/2014/main" id="{2CF35D4D-2092-4660-971B-94A730F58580}"/>
              </a:ext>
            </a:extLst>
          </p:cNvPr>
          <p:cNvSpPr txBox="1"/>
          <p:nvPr/>
        </p:nvSpPr>
        <p:spPr>
          <a:xfrm>
            <a:off x="6508376" y="3606345"/>
            <a:ext cx="5450542" cy="1200329"/>
          </a:xfrm>
          <a:prstGeom prst="rect">
            <a:avLst/>
          </a:prstGeom>
          <a:noFill/>
        </p:spPr>
        <p:txBody>
          <a:bodyPr wrap="square" rtlCol="0">
            <a:spAutoFit/>
          </a:bodyPr>
          <a:lstStyle/>
          <a:p>
            <a:r>
              <a:rPr lang="en-US" dirty="0"/>
              <a:t>Note:  the density of water at room temp.is 0.998 g/mL  but only 2 sig. figs are needed for this “approximate” calculation.  The molarity of pure water is very high due to the low molecular mass of water.</a:t>
            </a:r>
          </a:p>
        </p:txBody>
      </p:sp>
      <p:sp>
        <p:nvSpPr>
          <p:cNvPr id="22" name="TextBox 21">
            <a:extLst>
              <a:ext uri="{FF2B5EF4-FFF2-40B4-BE49-F238E27FC236}">
                <a16:creationId xmlns:a16="http://schemas.microsoft.com/office/drawing/2014/main" id="{21AC693F-281E-4FE9-B9D4-D0305FE01FC0}"/>
              </a:ext>
            </a:extLst>
          </p:cNvPr>
          <p:cNvSpPr txBox="1"/>
          <p:nvPr/>
        </p:nvSpPr>
        <p:spPr>
          <a:xfrm>
            <a:off x="3906227" y="3606345"/>
            <a:ext cx="726481" cy="400110"/>
          </a:xfrm>
          <a:prstGeom prst="rect">
            <a:avLst/>
          </a:prstGeom>
          <a:noFill/>
        </p:spPr>
        <p:txBody>
          <a:bodyPr wrap="none" rtlCol="0">
            <a:spAutoFit/>
          </a:bodyPr>
          <a:lstStyle/>
          <a:p>
            <a:r>
              <a:rPr lang="en-US" sz="2000" b="1" dirty="0">
                <a:solidFill>
                  <a:schemeClr val="accent4">
                    <a:lumMod val="50000"/>
                  </a:schemeClr>
                </a:solidFill>
              </a:rPr>
              <a:t>56 M</a:t>
            </a:r>
          </a:p>
        </p:txBody>
      </p:sp>
      <p:pic>
        <p:nvPicPr>
          <p:cNvPr id="23" name="Picture 22">
            <a:extLst>
              <a:ext uri="{FF2B5EF4-FFF2-40B4-BE49-F238E27FC236}">
                <a16:creationId xmlns:a16="http://schemas.microsoft.com/office/drawing/2014/main" id="{4B8CBC41-3114-412C-A1E2-53373161941D}"/>
              </a:ext>
            </a:extLst>
          </p:cNvPr>
          <p:cNvPicPr>
            <a:picLocks noChangeAspect="1"/>
          </p:cNvPicPr>
          <p:nvPr/>
        </p:nvPicPr>
        <p:blipFill rotWithShape="1">
          <a:blip r:embed="rId3"/>
          <a:srcRect l="6996" t="2353" r="7768" b="1961"/>
          <a:stretch/>
        </p:blipFill>
        <p:spPr>
          <a:xfrm>
            <a:off x="6759388" y="213554"/>
            <a:ext cx="4848899" cy="3220866"/>
          </a:xfrm>
          <a:prstGeom prst="rect">
            <a:avLst/>
          </a:prstGeom>
        </p:spPr>
      </p:pic>
      <p:sp>
        <p:nvSpPr>
          <p:cNvPr id="24" name="TextBox 23">
            <a:extLst>
              <a:ext uri="{FF2B5EF4-FFF2-40B4-BE49-F238E27FC236}">
                <a16:creationId xmlns:a16="http://schemas.microsoft.com/office/drawing/2014/main" id="{2AABBC52-894B-4557-A0AC-947F9F3CF4F4}"/>
              </a:ext>
            </a:extLst>
          </p:cNvPr>
          <p:cNvSpPr txBox="1"/>
          <p:nvPr/>
        </p:nvSpPr>
        <p:spPr>
          <a:xfrm>
            <a:off x="412376" y="5629835"/>
            <a:ext cx="5460149" cy="707886"/>
          </a:xfrm>
          <a:prstGeom prst="rect">
            <a:avLst/>
          </a:prstGeom>
          <a:noFill/>
        </p:spPr>
        <p:txBody>
          <a:bodyPr wrap="none" rtlCol="0">
            <a:spAutoFit/>
          </a:bodyPr>
          <a:lstStyle/>
          <a:p>
            <a:r>
              <a:rPr lang="en-US" sz="2000" b="1" dirty="0">
                <a:solidFill>
                  <a:srgbClr val="FF0000"/>
                </a:solidFill>
              </a:rPr>
              <a:t>M</a:t>
            </a:r>
            <a:r>
              <a:rPr lang="en-US" sz="2000" b="1" baseline="-25000" dirty="0">
                <a:solidFill>
                  <a:srgbClr val="FF0000"/>
                </a:solidFill>
              </a:rPr>
              <a:t>1</a:t>
            </a:r>
            <a:r>
              <a:rPr lang="en-US" sz="2000" b="1" dirty="0">
                <a:solidFill>
                  <a:srgbClr val="FF0000"/>
                </a:solidFill>
              </a:rPr>
              <a:t>V</a:t>
            </a:r>
            <a:r>
              <a:rPr lang="en-US" sz="2000" b="1" baseline="-25000" dirty="0">
                <a:solidFill>
                  <a:srgbClr val="FF0000"/>
                </a:solidFill>
              </a:rPr>
              <a:t>1</a:t>
            </a:r>
            <a:r>
              <a:rPr lang="en-US" sz="2000" b="1" dirty="0">
                <a:solidFill>
                  <a:srgbClr val="FF0000"/>
                </a:solidFill>
              </a:rPr>
              <a:t>  =  M</a:t>
            </a:r>
            <a:r>
              <a:rPr lang="en-US" sz="2000" b="1" baseline="-25000" dirty="0">
                <a:solidFill>
                  <a:srgbClr val="FF0000"/>
                </a:solidFill>
              </a:rPr>
              <a:t>2</a:t>
            </a:r>
            <a:r>
              <a:rPr lang="en-US" sz="2000" b="1" dirty="0">
                <a:solidFill>
                  <a:srgbClr val="FF0000"/>
                </a:solidFill>
              </a:rPr>
              <a:t>V</a:t>
            </a:r>
            <a:r>
              <a:rPr lang="en-US" sz="2000" b="1" baseline="-25000" dirty="0">
                <a:solidFill>
                  <a:srgbClr val="FF0000"/>
                </a:solidFill>
              </a:rPr>
              <a:t>2        </a:t>
            </a:r>
            <a:r>
              <a:rPr lang="en-US" sz="2000" b="1" dirty="0">
                <a:solidFill>
                  <a:srgbClr val="FF0000"/>
                </a:solidFill>
              </a:rPr>
              <a:t>6.0 V</a:t>
            </a:r>
            <a:r>
              <a:rPr lang="en-US" sz="2000" b="1" baseline="-25000" dirty="0">
                <a:solidFill>
                  <a:srgbClr val="FF0000"/>
                </a:solidFill>
              </a:rPr>
              <a:t>1</a:t>
            </a:r>
            <a:r>
              <a:rPr lang="en-US" sz="2000" b="1" dirty="0">
                <a:solidFill>
                  <a:srgbClr val="FF0000"/>
                </a:solidFill>
              </a:rPr>
              <a:t>    =    (0.20) (1.5)</a:t>
            </a:r>
          </a:p>
          <a:p>
            <a:r>
              <a:rPr lang="en-US" sz="2000" b="1" dirty="0">
                <a:solidFill>
                  <a:srgbClr val="FF0000"/>
                </a:solidFill>
              </a:rPr>
              <a:t>	                     V</a:t>
            </a:r>
            <a:r>
              <a:rPr lang="en-US" sz="2000" b="1" baseline="-25000" dirty="0">
                <a:solidFill>
                  <a:srgbClr val="FF0000"/>
                </a:solidFill>
              </a:rPr>
              <a:t>1 </a:t>
            </a:r>
            <a:r>
              <a:rPr lang="en-US" sz="2000" b="1" dirty="0">
                <a:solidFill>
                  <a:srgbClr val="FF0000"/>
                </a:solidFill>
              </a:rPr>
              <a:t>    =    0.050 L  =</a:t>
            </a:r>
            <a:r>
              <a:rPr lang="en-US" dirty="0"/>
              <a:t>  </a:t>
            </a:r>
            <a:r>
              <a:rPr lang="en-US" sz="2000" b="1" dirty="0">
                <a:solidFill>
                  <a:schemeClr val="accent4">
                    <a:lumMod val="50000"/>
                  </a:schemeClr>
                </a:solidFill>
              </a:rPr>
              <a:t>5.0x10</a:t>
            </a:r>
            <a:r>
              <a:rPr lang="en-US" sz="2000" b="1" baseline="30000" dirty="0">
                <a:solidFill>
                  <a:schemeClr val="accent4">
                    <a:lumMod val="50000"/>
                  </a:schemeClr>
                </a:solidFill>
              </a:rPr>
              <a:t>1</a:t>
            </a:r>
            <a:r>
              <a:rPr lang="en-US" sz="2000" b="1" dirty="0">
                <a:solidFill>
                  <a:schemeClr val="accent4">
                    <a:lumMod val="50000"/>
                  </a:schemeClr>
                </a:solidFill>
              </a:rPr>
              <a:t> mL</a:t>
            </a:r>
            <a:endParaRPr lang="en-US" sz="2000" b="1" baseline="-25000" dirty="0">
              <a:solidFill>
                <a:schemeClr val="accent4">
                  <a:lumMod val="50000"/>
                </a:schemeClr>
              </a:solidFill>
            </a:endParaRPr>
          </a:p>
        </p:txBody>
      </p:sp>
      <p:sp>
        <p:nvSpPr>
          <p:cNvPr id="25" name="TextBox 24">
            <a:extLst>
              <a:ext uri="{FF2B5EF4-FFF2-40B4-BE49-F238E27FC236}">
                <a16:creationId xmlns:a16="http://schemas.microsoft.com/office/drawing/2014/main" id="{9A85D843-1A63-4FC6-9F5B-159C53C7F839}"/>
              </a:ext>
            </a:extLst>
          </p:cNvPr>
          <p:cNvSpPr txBox="1"/>
          <p:nvPr/>
        </p:nvSpPr>
        <p:spPr>
          <a:xfrm>
            <a:off x="6508376" y="5553346"/>
            <a:ext cx="4481933" cy="646331"/>
          </a:xfrm>
          <a:prstGeom prst="rect">
            <a:avLst/>
          </a:prstGeom>
          <a:noFill/>
        </p:spPr>
        <p:txBody>
          <a:bodyPr wrap="none" rtlCol="0">
            <a:spAutoFit/>
          </a:bodyPr>
          <a:lstStyle/>
          <a:p>
            <a:r>
              <a:rPr lang="en-US" dirty="0"/>
              <a:t>Be sure when using this equation for dilutions</a:t>
            </a:r>
          </a:p>
          <a:p>
            <a:r>
              <a:rPr lang="en-US" dirty="0"/>
              <a:t>that the volumes are in the same units.</a:t>
            </a:r>
          </a:p>
        </p:txBody>
      </p:sp>
      <p:sp>
        <p:nvSpPr>
          <p:cNvPr id="27" name="TextBox 26">
            <a:extLst>
              <a:ext uri="{FF2B5EF4-FFF2-40B4-BE49-F238E27FC236}">
                <a16:creationId xmlns:a16="http://schemas.microsoft.com/office/drawing/2014/main" id="{30A6B053-D003-47B4-A9DC-1B3366552ADE}"/>
              </a:ext>
            </a:extLst>
          </p:cNvPr>
          <p:cNvSpPr txBox="1"/>
          <p:nvPr/>
        </p:nvSpPr>
        <p:spPr>
          <a:xfrm>
            <a:off x="1195874" y="20251"/>
            <a:ext cx="6096000" cy="369332"/>
          </a:xfrm>
          <a:prstGeom prst="rect">
            <a:avLst/>
          </a:prstGeom>
          <a:noFill/>
        </p:spPr>
        <p:txBody>
          <a:bodyPr wrap="square">
            <a:spAutoFit/>
          </a:bodyPr>
          <a:lstStyle/>
          <a:p>
            <a:r>
              <a:rPr lang="en-US" dirty="0">
                <a:hlinkClick r:id="rId2"/>
              </a:rPr>
              <a:t>http://exercises.murov.info/ex11-1.htm</a:t>
            </a:r>
            <a:r>
              <a:rPr lang="en-US" dirty="0"/>
              <a:t>     problems 4, 6, 9.</a:t>
            </a:r>
          </a:p>
        </p:txBody>
      </p:sp>
    </p:spTree>
    <p:extLst>
      <p:ext uri="{BB962C8B-B14F-4D97-AF65-F5344CB8AC3E}">
        <p14:creationId xmlns:p14="http://schemas.microsoft.com/office/powerpoint/2010/main" val="245186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2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000"/>
                                        <p:tgtEl>
                                          <p:spTgt spid="17"/>
                                        </p:tgtEl>
                                      </p:cBhvr>
                                    </p:animEffect>
                                    <p:anim calcmode="lin" valueType="num">
                                      <p:cBhvr>
                                        <p:cTn id="15" dur="2000" fill="hold"/>
                                        <p:tgtEl>
                                          <p:spTgt spid="17"/>
                                        </p:tgtEl>
                                        <p:attrNameLst>
                                          <p:attrName>ppt_w</p:attrName>
                                        </p:attrNameLst>
                                      </p:cBhvr>
                                      <p:tavLst>
                                        <p:tav tm="0" fmla="#ppt_w*sin(2.5*pi*$)">
                                          <p:val>
                                            <p:fltVal val="0"/>
                                          </p:val>
                                        </p:tav>
                                        <p:tav tm="100000">
                                          <p:val>
                                            <p:fltVal val="1"/>
                                          </p:val>
                                        </p:tav>
                                      </p:tavLst>
                                    </p:anim>
                                    <p:anim calcmode="lin" valueType="num">
                                      <p:cBhvr>
                                        <p:cTn id="16"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2000" fill="hold"/>
                                        <p:tgtEl>
                                          <p:spTgt spid="18"/>
                                        </p:tgtEl>
                                        <p:attrNameLst>
                                          <p:attrName>ppt_w</p:attrName>
                                        </p:attrNameLst>
                                      </p:cBhvr>
                                      <p:tavLst>
                                        <p:tav tm="0">
                                          <p:val>
                                            <p:fltVal val="0"/>
                                          </p:val>
                                        </p:tav>
                                        <p:tav tm="100000">
                                          <p:val>
                                            <p:strVal val="#ppt_w"/>
                                          </p:val>
                                        </p:tav>
                                      </p:tavLst>
                                    </p:anim>
                                    <p:anim calcmode="lin" valueType="num">
                                      <p:cBhvr>
                                        <p:cTn id="22"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2000" fill="hold"/>
                                        <p:tgtEl>
                                          <p:spTgt spid="22"/>
                                        </p:tgtEl>
                                        <p:attrNameLst>
                                          <p:attrName>ppt_x</p:attrName>
                                        </p:attrNameLst>
                                      </p:cBhvr>
                                      <p:tavLst>
                                        <p:tav tm="0">
                                          <p:val>
                                            <p:strVal val="#ppt_x"/>
                                          </p:val>
                                        </p:tav>
                                        <p:tav tm="100000">
                                          <p:val>
                                            <p:strVal val="#ppt_x"/>
                                          </p:val>
                                        </p:tav>
                                      </p:tavLst>
                                    </p:anim>
                                    <p:anim calcmode="lin" valueType="num">
                                      <p:cBhvr additive="base">
                                        <p:cTn id="28" dur="20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circle(in)">
                                      <p:cBhvr>
                                        <p:cTn id="3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2"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0DF464-7D10-4110-8136-EB18825A1C9B}"/>
              </a:ext>
            </a:extLst>
          </p:cNvPr>
          <p:cNvSpPr txBox="1"/>
          <p:nvPr/>
        </p:nvSpPr>
        <p:spPr>
          <a:xfrm>
            <a:off x="429409" y="753564"/>
            <a:ext cx="6096000" cy="646331"/>
          </a:xfrm>
          <a:prstGeom prst="rect">
            <a:avLst/>
          </a:prstGeom>
          <a:noFill/>
        </p:spPr>
        <p:txBody>
          <a:bodyPr wrap="square">
            <a:spAutoFit/>
          </a:bodyPr>
          <a:lstStyle/>
          <a:p>
            <a:r>
              <a:rPr lang="en-US" dirty="0"/>
              <a:t>16.  What are the concentrations of iron and sulfate ions respectively in a 0.25 M iron(III) sulfate solution?</a:t>
            </a:r>
          </a:p>
        </p:txBody>
      </p:sp>
      <p:sp>
        <p:nvSpPr>
          <p:cNvPr id="5" name="TextBox 4">
            <a:extLst>
              <a:ext uri="{FF2B5EF4-FFF2-40B4-BE49-F238E27FC236}">
                <a16:creationId xmlns:a16="http://schemas.microsoft.com/office/drawing/2014/main" id="{EBA6B534-698E-4156-879E-B40FF315BC93}"/>
              </a:ext>
            </a:extLst>
          </p:cNvPr>
          <p:cNvSpPr txBox="1"/>
          <p:nvPr/>
        </p:nvSpPr>
        <p:spPr>
          <a:xfrm>
            <a:off x="429409" y="3060986"/>
            <a:ext cx="6096000" cy="923330"/>
          </a:xfrm>
          <a:prstGeom prst="rect">
            <a:avLst/>
          </a:prstGeom>
          <a:noFill/>
        </p:spPr>
        <p:txBody>
          <a:bodyPr wrap="square">
            <a:spAutoFit/>
          </a:bodyPr>
          <a:lstStyle/>
          <a:p>
            <a:r>
              <a:rPr lang="en-US" dirty="0"/>
              <a:t>19.  14.5 mL of 0.111 M sodium hydroxide are needed to titrate 10.0 mL of a sulfuric acid solution to the end point. What is the molarity of the sulfuric acid solution?</a:t>
            </a:r>
          </a:p>
        </p:txBody>
      </p:sp>
      <p:pic>
        <p:nvPicPr>
          <p:cNvPr id="6" name="Picture 5">
            <a:extLst>
              <a:ext uri="{FF2B5EF4-FFF2-40B4-BE49-F238E27FC236}">
                <a16:creationId xmlns:a16="http://schemas.microsoft.com/office/drawing/2014/main" id="{DD53ECBC-DD72-4A87-B076-CE31761ADDBC}"/>
              </a:ext>
            </a:extLst>
          </p:cNvPr>
          <p:cNvPicPr>
            <a:picLocks noChangeAspect="1"/>
          </p:cNvPicPr>
          <p:nvPr/>
        </p:nvPicPr>
        <p:blipFill>
          <a:blip r:embed="rId2"/>
          <a:stretch>
            <a:fillRect/>
          </a:stretch>
        </p:blipFill>
        <p:spPr>
          <a:xfrm>
            <a:off x="9149631" y="191821"/>
            <a:ext cx="3042369" cy="5738331"/>
          </a:xfrm>
          <a:prstGeom prst="rect">
            <a:avLst/>
          </a:prstGeom>
        </p:spPr>
      </p:pic>
      <p:sp>
        <p:nvSpPr>
          <p:cNvPr id="7" name="TextBox 6">
            <a:extLst>
              <a:ext uri="{FF2B5EF4-FFF2-40B4-BE49-F238E27FC236}">
                <a16:creationId xmlns:a16="http://schemas.microsoft.com/office/drawing/2014/main" id="{D7D0E24D-4533-4C0E-BC8A-336CBCF0D2C6}"/>
              </a:ext>
            </a:extLst>
          </p:cNvPr>
          <p:cNvSpPr txBox="1"/>
          <p:nvPr/>
        </p:nvSpPr>
        <p:spPr>
          <a:xfrm>
            <a:off x="429409" y="1603218"/>
            <a:ext cx="9317935" cy="1015663"/>
          </a:xfrm>
          <a:prstGeom prst="rect">
            <a:avLst/>
          </a:prstGeom>
          <a:noFill/>
        </p:spPr>
        <p:txBody>
          <a:bodyPr wrap="none" rtlCol="0">
            <a:spAutoFit/>
          </a:bodyPr>
          <a:lstStyle/>
          <a:p>
            <a:r>
              <a:rPr lang="en-US" sz="2000" b="1" dirty="0">
                <a:solidFill>
                  <a:srgbClr val="FF0000"/>
                </a:solidFill>
              </a:rPr>
              <a:t>Iron(III) sulfate has the formula Fe</a:t>
            </a:r>
            <a:r>
              <a:rPr lang="en-US" sz="2000" b="1" baseline="-25000" dirty="0">
                <a:solidFill>
                  <a:srgbClr val="FF0000"/>
                </a:solidFill>
              </a:rPr>
              <a:t>2</a:t>
            </a:r>
            <a:r>
              <a:rPr lang="en-US" sz="2000" b="1" dirty="0">
                <a:solidFill>
                  <a:srgbClr val="FF0000"/>
                </a:solidFill>
              </a:rPr>
              <a:t>(SO</a:t>
            </a:r>
            <a:r>
              <a:rPr lang="en-US" sz="2000" b="1" baseline="-25000" dirty="0">
                <a:solidFill>
                  <a:srgbClr val="FF0000"/>
                </a:solidFill>
              </a:rPr>
              <a:t>4</a:t>
            </a:r>
            <a:r>
              <a:rPr lang="en-US" sz="2000" b="1" dirty="0">
                <a:solidFill>
                  <a:srgbClr val="FF0000"/>
                </a:solidFill>
              </a:rPr>
              <a:t>)</a:t>
            </a:r>
            <a:r>
              <a:rPr lang="en-US" sz="2000" b="1" baseline="-25000" dirty="0">
                <a:solidFill>
                  <a:srgbClr val="FF0000"/>
                </a:solidFill>
              </a:rPr>
              <a:t>3</a:t>
            </a:r>
            <a:r>
              <a:rPr lang="en-US" sz="2000" b="1" dirty="0">
                <a:solidFill>
                  <a:srgbClr val="FF0000"/>
                </a:solidFill>
              </a:rPr>
              <a:t>.  As a result, one mole of dissolved</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 Fe</a:t>
            </a:r>
            <a:r>
              <a:rPr kumimoji="0" lang="en-US" sz="2000" b="1" i="0" u="none" strike="noStrike" kern="1200" cap="none" spc="0" normalizeH="0" baseline="-25000" noProof="0" dirty="0">
                <a:ln>
                  <a:noFill/>
                </a:ln>
                <a:solidFill>
                  <a:srgbClr val="FF0000"/>
                </a:solidFill>
                <a:effectLst/>
                <a:uLnTx/>
                <a:uFillTx/>
                <a:latin typeface="Calibri" panose="020F0502020204030204"/>
                <a:ea typeface="+mn-ea"/>
                <a:cs typeface="+mn-cs"/>
              </a:rPr>
              <a:t>2</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(SO</a:t>
            </a:r>
            <a:r>
              <a:rPr kumimoji="0" lang="en-US" sz="2000" b="1" i="0" u="none" strike="noStrike" kern="1200" cap="none" spc="0" normalizeH="0" baseline="-25000" noProof="0" dirty="0">
                <a:ln>
                  <a:noFill/>
                </a:ln>
                <a:solidFill>
                  <a:srgbClr val="FF0000"/>
                </a:solidFill>
                <a:effectLst/>
                <a:uLnTx/>
                <a:uFillTx/>
                <a:latin typeface="Calibri" panose="020F0502020204030204"/>
                <a:ea typeface="+mn-ea"/>
                <a:cs typeface="+mn-cs"/>
              </a:rPr>
              <a:t>4</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2000" b="1" i="0" u="none" strike="noStrike" kern="1200" cap="none" spc="0" normalizeH="0" baseline="-25000" noProof="0" dirty="0">
                <a:ln>
                  <a:noFill/>
                </a:ln>
                <a:solidFill>
                  <a:srgbClr val="FF0000"/>
                </a:solidFill>
                <a:effectLst/>
                <a:uLnTx/>
                <a:uFillTx/>
                <a:latin typeface="Calibri" panose="020F0502020204030204"/>
                <a:ea typeface="+mn-ea"/>
                <a:cs typeface="+mn-cs"/>
              </a:rPr>
              <a:t>3 </a:t>
            </a:r>
            <a:endParaRPr kumimoji="0" lang="en-US" sz="2000" b="1" i="0" u="none" strike="noStrike" kern="1200" cap="none" spc="0" normalizeH="0" noProof="0" dirty="0">
              <a:ln>
                <a:noFill/>
              </a:ln>
              <a:solidFill>
                <a:srgbClr val="FF0000"/>
              </a:solidFill>
              <a:effectLst/>
              <a:uLnTx/>
              <a:uFillTx/>
              <a:latin typeface="Calibri" panose="020F0502020204030204"/>
              <a:ea typeface="+mn-ea"/>
              <a:cs typeface="+mn-cs"/>
            </a:endParaRPr>
          </a:p>
          <a:p>
            <a:r>
              <a:rPr lang="en-US" sz="2000" b="1" dirty="0">
                <a:solidFill>
                  <a:srgbClr val="FF0000"/>
                </a:solidFill>
                <a:latin typeface="Calibri" panose="020F0502020204030204"/>
              </a:rPr>
              <a:t>yields 2 moles of iron(III) or ferric ions and 3 moles of sulfate ions.</a:t>
            </a:r>
            <a:r>
              <a:rPr lang="en-US" sz="2000" b="1" dirty="0">
                <a:solidFill>
                  <a:srgbClr val="FF0000"/>
                </a:solidFill>
              </a:rPr>
              <a:t>  </a:t>
            </a:r>
          </a:p>
          <a:p>
            <a:r>
              <a:rPr lang="en-US" sz="2000" b="1" dirty="0">
                <a:solidFill>
                  <a:schemeClr val="accent4">
                    <a:lumMod val="50000"/>
                  </a:schemeClr>
                </a:solidFill>
              </a:rPr>
              <a:t>The iron(III) concentration will be 0.50 M and the sulfate 0.75 M.</a:t>
            </a:r>
          </a:p>
        </p:txBody>
      </p:sp>
      <p:sp>
        <p:nvSpPr>
          <p:cNvPr id="8" name="TextBox 7">
            <a:extLst>
              <a:ext uri="{FF2B5EF4-FFF2-40B4-BE49-F238E27FC236}">
                <a16:creationId xmlns:a16="http://schemas.microsoft.com/office/drawing/2014/main" id="{EBA7FC36-FF11-42C5-BC56-4E3865774076}"/>
              </a:ext>
            </a:extLst>
          </p:cNvPr>
          <p:cNvSpPr txBox="1"/>
          <p:nvPr/>
        </p:nvSpPr>
        <p:spPr>
          <a:xfrm>
            <a:off x="510988" y="4110620"/>
            <a:ext cx="5694188" cy="400110"/>
          </a:xfrm>
          <a:prstGeom prst="rect">
            <a:avLst/>
          </a:prstGeom>
          <a:noFill/>
        </p:spPr>
        <p:txBody>
          <a:bodyPr wrap="none" rtlCol="0">
            <a:spAutoFit/>
          </a:bodyPr>
          <a:lstStyle/>
          <a:p>
            <a:r>
              <a:rPr lang="en-US" sz="2000" b="1" dirty="0">
                <a:solidFill>
                  <a:srgbClr val="FF0000"/>
                </a:solidFill>
              </a:rPr>
              <a:t>H</a:t>
            </a:r>
            <a:r>
              <a:rPr lang="en-US" sz="2000" b="1" baseline="-25000" dirty="0">
                <a:solidFill>
                  <a:srgbClr val="FF0000"/>
                </a:solidFill>
              </a:rPr>
              <a:t>2</a:t>
            </a:r>
            <a:r>
              <a:rPr lang="en-US" sz="2000" b="1" dirty="0">
                <a:solidFill>
                  <a:srgbClr val="FF0000"/>
                </a:solidFill>
              </a:rPr>
              <a:t>SO</a:t>
            </a:r>
            <a:r>
              <a:rPr lang="en-US" sz="2000" b="1" baseline="-25000" dirty="0">
                <a:solidFill>
                  <a:srgbClr val="FF0000"/>
                </a:solidFill>
              </a:rPr>
              <a:t>4</a:t>
            </a:r>
            <a:r>
              <a:rPr lang="en-US" sz="2000" b="1" dirty="0">
                <a:solidFill>
                  <a:srgbClr val="FF0000"/>
                </a:solidFill>
              </a:rPr>
              <a:t>(</a:t>
            </a:r>
            <a:r>
              <a:rPr lang="en-US" sz="2000" b="1" dirty="0" err="1">
                <a:solidFill>
                  <a:srgbClr val="FF0000"/>
                </a:solidFill>
              </a:rPr>
              <a:t>aq</a:t>
            </a:r>
            <a:r>
              <a:rPr lang="en-US" sz="2000" b="1" dirty="0">
                <a:solidFill>
                  <a:srgbClr val="FF0000"/>
                </a:solidFill>
              </a:rPr>
              <a:t>)  +  2 NaOH(</a:t>
            </a:r>
            <a:r>
              <a:rPr lang="en-US" sz="2000" b="1" dirty="0" err="1">
                <a:solidFill>
                  <a:srgbClr val="FF0000"/>
                </a:solidFill>
              </a:rPr>
              <a:t>aq</a:t>
            </a:r>
            <a:r>
              <a:rPr lang="en-US" sz="2000" b="1" dirty="0">
                <a:solidFill>
                  <a:srgbClr val="FF0000"/>
                </a:solidFill>
              </a:rPr>
              <a:t>)  =  Na</a:t>
            </a:r>
            <a:r>
              <a:rPr lang="en-US" sz="2000" b="1" baseline="-25000" dirty="0">
                <a:solidFill>
                  <a:srgbClr val="FF0000"/>
                </a:solidFill>
              </a:rPr>
              <a:t>2</a:t>
            </a:r>
            <a:r>
              <a:rPr lang="en-US" sz="2000" b="1" dirty="0">
                <a:solidFill>
                  <a:srgbClr val="FF0000"/>
                </a:solidFill>
              </a:rPr>
              <a:t>SO</a:t>
            </a:r>
            <a:r>
              <a:rPr lang="en-US" sz="2000" b="1" baseline="-25000" dirty="0">
                <a:solidFill>
                  <a:srgbClr val="FF0000"/>
                </a:solidFill>
              </a:rPr>
              <a:t>4</a:t>
            </a:r>
            <a:r>
              <a:rPr lang="en-US" sz="2000" b="1" dirty="0">
                <a:solidFill>
                  <a:srgbClr val="FF0000"/>
                </a:solidFill>
              </a:rPr>
              <a:t>(</a:t>
            </a:r>
            <a:r>
              <a:rPr lang="en-US" sz="2000" b="1" dirty="0" err="1">
                <a:solidFill>
                  <a:srgbClr val="FF0000"/>
                </a:solidFill>
              </a:rPr>
              <a:t>aq</a:t>
            </a:r>
            <a:r>
              <a:rPr lang="en-US" sz="2000" b="1" dirty="0">
                <a:solidFill>
                  <a:srgbClr val="FF0000"/>
                </a:solidFill>
              </a:rPr>
              <a:t>)   +   2 H</a:t>
            </a:r>
            <a:r>
              <a:rPr lang="en-US" sz="2000" b="1" baseline="-25000" dirty="0">
                <a:solidFill>
                  <a:srgbClr val="FF0000"/>
                </a:solidFill>
              </a:rPr>
              <a:t>2</a:t>
            </a:r>
            <a:r>
              <a:rPr lang="en-US" sz="2000" b="1" dirty="0">
                <a:solidFill>
                  <a:srgbClr val="FF0000"/>
                </a:solidFill>
              </a:rPr>
              <a:t>O(l)</a:t>
            </a:r>
          </a:p>
        </p:txBody>
      </p:sp>
      <p:sp>
        <p:nvSpPr>
          <p:cNvPr id="10" name="TextBox 9">
            <a:extLst>
              <a:ext uri="{FF2B5EF4-FFF2-40B4-BE49-F238E27FC236}">
                <a16:creationId xmlns:a16="http://schemas.microsoft.com/office/drawing/2014/main" id="{0893F568-C5E3-4AC1-835F-E46466915310}"/>
              </a:ext>
            </a:extLst>
          </p:cNvPr>
          <p:cNvSpPr txBox="1"/>
          <p:nvPr/>
        </p:nvSpPr>
        <p:spPr>
          <a:xfrm>
            <a:off x="950259" y="244532"/>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http://exercises.murov.info/ex11-1.htm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problems 16, 19.</a:t>
            </a:r>
          </a:p>
        </p:txBody>
      </p:sp>
      <p:sp>
        <p:nvSpPr>
          <p:cNvPr id="11" name="TextBox 10">
            <a:extLst>
              <a:ext uri="{FF2B5EF4-FFF2-40B4-BE49-F238E27FC236}">
                <a16:creationId xmlns:a16="http://schemas.microsoft.com/office/drawing/2014/main" id="{20679B44-4522-4E70-B992-BB31BC4AB2BB}"/>
              </a:ext>
            </a:extLst>
          </p:cNvPr>
          <p:cNvSpPr txBox="1"/>
          <p:nvPr/>
        </p:nvSpPr>
        <p:spPr>
          <a:xfrm>
            <a:off x="824753" y="4840941"/>
            <a:ext cx="6505307" cy="707886"/>
          </a:xfrm>
          <a:prstGeom prst="rect">
            <a:avLst/>
          </a:prstGeom>
          <a:noFill/>
        </p:spPr>
        <p:txBody>
          <a:bodyPr wrap="none" rtlCol="0">
            <a:spAutoFit/>
          </a:bodyPr>
          <a:lstStyle/>
          <a:p>
            <a:r>
              <a:rPr lang="en-US" sz="2000" b="1" u="sng" dirty="0">
                <a:solidFill>
                  <a:srgbClr val="FF0000"/>
                </a:solidFill>
              </a:rPr>
              <a:t>(0.0145 L NaOH</a:t>
            </a:r>
            <a:r>
              <a:rPr lang="en-US" sz="2000" b="1" dirty="0">
                <a:solidFill>
                  <a:srgbClr val="FF0000"/>
                </a:solidFill>
              </a:rPr>
              <a:t>)  </a:t>
            </a:r>
            <a:r>
              <a:rPr lang="en-US" sz="2000" b="1" u="sng" dirty="0">
                <a:solidFill>
                  <a:srgbClr val="FF0000"/>
                </a:solidFill>
              </a:rPr>
              <a:t>(0.111 moles NaOH)</a:t>
            </a:r>
            <a:r>
              <a:rPr lang="en-US" sz="2000" b="1" dirty="0">
                <a:solidFill>
                  <a:srgbClr val="FF0000"/>
                </a:solidFill>
              </a:rPr>
              <a:t>   </a:t>
            </a:r>
            <a:r>
              <a:rPr lang="en-US" sz="2000" b="1" u="sng" dirty="0">
                <a:solidFill>
                  <a:srgbClr val="FF0000"/>
                </a:solidFill>
              </a:rPr>
              <a:t>(1 mole H</a:t>
            </a:r>
            <a:r>
              <a:rPr lang="en-US" sz="2000" b="1" u="sng" baseline="-25000" dirty="0">
                <a:solidFill>
                  <a:srgbClr val="FF0000"/>
                </a:solidFill>
              </a:rPr>
              <a:t>2</a:t>
            </a:r>
            <a:r>
              <a:rPr lang="en-US" sz="2000" b="1" u="sng" dirty="0">
                <a:solidFill>
                  <a:srgbClr val="FF0000"/>
                </a:solidFill>
              </a:rPr>
              <a:t>SO</a:t>
            </a:r>
            <a:r>
              <a:rPr lang="en-US" sz="2000" b="1" u="sng" baseline="-25000" dirty="0">
                <a:solidFill>
                  <a:srgbClr val="FF0000"/>
                </a:solidFill>
              </a:rPr>
              <a:t>4</a:t>
            </a:r>
            <a:r>
              <a:rPr lang="en-US" sz="2000" b="1" u="sng" dirty="0">
                <a:solidFill>
                  <a:srgbClr val="FF0000"/>
                </a:solidFill>
              </a:rPr>
              <a:t>)</a:t>
            </a:r>
            <a:r>
              <a:rPr lang="en-US" sz="2000" b="1" dirty="0">
                <a:solidFill>
                  <a:srgbClr val="FF0000"/>
                </a:solidFill>
              </a:rPr>
              <a:t>    =   </a:t>
            </a:r>
            <a:endParaRPr lang="en-US" sz="2000" b="1" u="sng" dirty="0">
              <a:solidFill>
                <a:srgbClr val="FF0000"/>
              </a:solidFill>
            </a:endParaRPr>
          </a:p>
          <a:p>
            <a:r>
              <a:rPr lang="en-US" sz="2000" b="1" dirty="0">
                <a:solidFill>
                  <a:srgbClr val="FF0000"/>
                </a:solidFill>
              </a:rPr>
              <a:t>(0.0100 L H</a:t>
            </a:r>
            <a:r>
              <a:rPr lang="en-US" sz="2000" b="1" baseline="-25000" dirty="0">
                <a:solidFill>
                  <a:srgbClr val="FF0000"/>
                </a:solidFill>
              </a:rPr>
              <a:t>2</a:t>
            </a:r>
            <a:r>
              <a:rPr lang="en-US" sz="2000" b="1" dirty="0">
                <a:solidFill>
                  <a:srgbClr val="FF0000"/>
                </a:solidFill>
              </a:rPr>
              <a:t>SO</a:t>
            </a:r>
            <a:r>
              <a:rPr lang="en-US" sz="2000" b="1" baseline="-25000" dirty="0">
                <a:solidFill>
                  <a:srgbClr val="FF0000"/>
                </a:solidFill>
              </a:rPr>
              <a:t>4</a:t>
            </a:r>
            <a:r>
              <a:rPr lang="en-US" sz="2000" b="1" dirty="0">
                <a:solidFill>
                  <a:srgbClr val="FF0000"/>
                </a:solidFill>
              </a:rPr>
              <a:t>)	       (1  L NaOH)           (2 moles NaOH)</a:t>
            </a:r>
          </a:p>
        </p:txBody>
      </p:sp>
      <p:sp>
        <p:nvSpPr>
          <p:cNvPr id="12" name="TextBox 11">
            <a:extLst>
              <a:ext uri="{FF2B5EF4-FFF2-40B4-BE49-F238E27FC236}">
                <a16:creationId xmlns:a16="http://schemas.microsoft.com/office/drawing/2014/main" id="{530FA3F3-DD81-40FB-BCAE-92FEC77D1EB2}"/>
              </a:ext>
            </a:extLst>
          </p:cNvPr>
          <p:cNvSpPr txBox="1"/>
          <p:nvPr/>
        </p:nvSpPr>
        <p:spPr>
          <a:xfrm>
            <a:off x="7046259" y="4840941"/>
            <a:ext cx="1872629" cy="400110"/>
          </a:xfrm>
          <a:prstGeom prst="rect">
            <a:avLst/>
          </a:prstGeom>
          <a:noFill/>
        </p:spPr>
        <p:txBody>
          <a:bodyPr wrap="none" rtlCol="0">
            <a:spAutoFit/>
          </a:bodyPr>
          <a:lstStyle/>
          <a:p>
            <a:r>
              <a:rPr lang="en-US" sz="2000" b="1" dirty="0">
                <a:solidFill>
                  <a:schemeClr val="accent4">
                    <a:lumMod val="50000"/>
                  </a:schemeClr>
                </a:solidFill>
              </a:rPr>
              <a:t>0.0805 M H</a:t>
            </a:r>
            <a:r>
              <a:rPr lang="en-US" sz="2000" b="1" baseline="-25000" dirty="0">
                <a:solidFill>
                  <a:schemeClr val="accent4">
                    <a:lumMod val="50000"/>
                  </a:schemeClr>
                </a:solidFill>
              </a:rPr>
              <a:t>2</a:t>
            </a:r>
            <a:r>
              <a:rPr lang="en-US" sz="2000" b="1" dirty="0">
                <a:solidFill>
                  <a:schemeClr val="accent4">
                    <a:lumMod val="50000"/>
                  </a:schemeClr>
                </a:solidFill>
              </a:rPr>
              <a:t>SO</a:t>
            </a:r>
            <a:r>
              <a:rPr lang="en-US" sz="2000" b="1" baseline="-25000" dirty="0">
                <a:solidFill>
                  <a:schemeClr val="accent4">
                    <a:lumMod val="50000"/>
                  </a:schemeClr>
                </a:solidFill>
              </a:rPr>
              <a:t>4</a:t>
            </a:r>
          </a:p>
        </p:txBody>
      </p:sp>
    </p:spTree>
    <p:extLst>
      <p:ext uri="{BB962C8B-B14F-4D97-AF65-F5344CB8AC3E}">
        <p14:creationId xmlns:p14="http://schemas.microsoft.com/office/powerpoint/2010/main" val="96575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000" fill="hold"/>
                                        <p:tgtEl>
                                          <p:spTgt spid="8"/>
                                        </p:tgtEl>
                                        <p:attrNameLst>
                                          <p:attrName>ppt_w</p:attrName>
                                        </p:attrNameLst>
                                      </p:cBhvr>
                                      <p:tavLst>
                                        <p:tav tm="0">
                                          <p:val>
                                            <p:fltVal val="0"/>
                                          </p:val>
                                        </p:tav>
                                        <p:tav tm="100000">
                                          <p:val>
                                            <p:strVal val="#ppt_w"/>
                                          </p:val>
                                        </p:tav>
                                      </p:tavLst>
                                    </p:anim>
                                    <p:anim calcmode="lin" valueType="num">
                                      <p:cBhvr>
                                        <p:cTn id="13" dur="2000" fill="hold"/>
                                        <p:tgtEl>
                                          <p:spTgt spid="8"/>
                                        </p:tgtEl>
                                        <p:attrNameLst>
                                          <p:attrName>ppt_h</p:attrName>
                                        </p:attrNameLst>
                                      </p:cBhvr>
                                      <p:tavLst>
                                        <p:tav tm="0">
                                          <p:val>
                                            <p:fltVal val="0"/>
                                          </p:val>
                                        </p:tav>
                                        <p:tav tm="100000">
                                          <p:val>
                                            <p:strVal val="#ppt_h"/>
                                          </p:val>
                                        </p:tav>
                                      </p:tavLst>
                                    </p:anim>
                                    <p:animEffect transition="in" filter="fade">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2000"/>
                                        <p:tgtEl>
                                          <p:spTgt spid="11"/>
                                        </p:tgtEl>
                                        <p:attrNameLst>
                                          <p:attrName>ppt_y</p:attrName>
                                        </p:attrNameLst>
                                      </p:cBhvr>
                                      <p:tavLst>
                                        <p:tav tm="0">
                                          <p:val>
                                            <p:strVal val="#ppt_y+#ppt_h*1.125000"/>
                                          </p:val>
                                        </p:tav>
                                        <p:tav tm="100000">
                                          <p:val>
                                            <p:strVal val="#ppt_y"/>
                                          </p:val>
                                        </p:tav>
                                      </p:tavLst>
                                    </p:anim>
                                    <p:animEffect transition="in" filter="wipe(up)">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2000" fill="hold"/>
                                        <p:tgtEl>
                                          <p:spTgt spid="12"/>
                                        </p:tgtEl>
                                        <p:attrNameLst>
                                          <p:attrName>ppt_x</p:attrName>
                                        </p:attrNameLst>
                                      </p:cBhvr>
                                      <p:tavLst>
                                        <p:tav tm="0">
                                          <p:val>
                                            <p:strVal val="1+#ppt_w/2"/>
                                          </p:val>
                                        </p:tav>
                                        <p:tav tm="100000">
                                          <p:val>
                                            <p:strVal val="#ppt_x"/>
                                          </p:val>
                                        </p:tav>
                                      </p:tavLst>
                                    </p:anim>
                                    <p:anim calcmode="lin" valueType="num">
                                      <p:cBhvr additive="base">
                                        <p:cTn id="26" dur="2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F34F91-2E62-4D92-A3F0-FF3E9ACB0988}"/>
              </a:ext>
            </a:extLst>
          </p:cNvPr>
          <p:cNvSpPr txBox="1"/>
          <p:nvPr/>
        </p:nvSpPr>
        <p:spPr>
          <a:xfrm>
            <a:off x="161365" y="748570"/>
            <a:ext cx="6096000" cy="923330"/>
          </a:xfrm>
          <a:prstGeom prst="rect">
            <a:avLst/>
          </a:prstGeom>
          <a:noFill/>
        </p:spPr>
        <p:txBody>
          <a:bodyPr wrap="square">
            <a:spAutoFit/>
          </a:bodyPr>
          <a:lstStyle/>
          <a:p>
            <a:r>
              <a:rPr lang="fr-FR" b="1" i="0" dirty="0">
                <a:solidFill>
                  <a:srgbClr val="000000"/>
                </a:solidFill>
                <a:effectLst/>
                <a:latin typeface="Times New Roman" panose="02020603050405020304" pitchFamily="18" charset="0"/>
              </a:rPr>
              <a:t>CHAPTER 12 - </a:t>
            </a:r>
            <a:r>
              <a:rPr lang="fr-FR" b="1" i="0" dirty="0" err="1">
                <a:solidFill>
                  <a:srgbClr val="000000"/>
                </a:solidFill>
                <a:effectLst/>
                <a:latin typeface="Times New Roman" panose="02020603050405020304" pitchFamily="18" charset="0"/>
              </a:rPr>
              <a:t>Acids</a:t>
            </a:r>
            <a:r>
              <a:rPr lang="fr-FR" b="1" i="0" dirty="0">
                <a:solidFill>
                  <a:srgbClr val="000000"/>
                </a:solidFill>
                <a:effectLst/>
                <a:latin typeface="Times New Roman" panose="02020603050405020304" pitchFamily="18" charset="0"/>
              </a:rPr>
              <a:t>, Bases, and </a:t>
            </a:r>
            <a:r>
              <a:rPr lang="fr-FR" b="1" i="0" dirty="0" err="1">
                <a:solidFill>
                  <a:srgbClr val="000000"/>
                </a:solidFill>
                <a:effectLst/>
                <a:latin typeface="Times New Roman" panose="02020603050405020304" pitchFamily="18" charset="0"/>
              </a:rPr>
              <a:t>Salts</a:t>
            </a:r>
            <a:br>
              <a:rPr lang="fr-FR" b="1" i="0" dirty="0">
                <a:solidFill>
                  <a:srgbClr val="000000"/>
                </a:solidFill>
                <a:effectLst/>
                <a:latin typeface="Times New Roman" panose="02020603050405020304" pitchFamily="18" charset="0"/>
              </a:rPr>
            </a:b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Exercise</a:t>
            </a:r>
            <a:r>
              <a:rPr lang="fr-FR" b="1" i="0" dirty="0">
                <a:solidFill>
                  <a:srgbClr val="000000"/>
                </a:solidFill>
                <a:effectLst/>
                <a:latin typeface="Times New Roman" panose="02020603050405020304" pitchFamily="18" charset="0"/>
              </a:rPr>
              <a:t> 12-1   </a:t>
            </a:r>
            <a:r>
              <a:rPr lang="fr-FR" b="1" i="0" dirty="0" err="1">
                <a:solidFill>
                  <a:srgbClr val="000000"/>
                </a:solidFill>
                <a:effectLst/>
                <a:latin typeface="Times New Roman" panose="02020603050405020304" pitchFamily="18" charset="0"/>
              </a:rPr>
              <a:t>Acids</a:t>
            </a:r>
            <a:r>
              <a:rPr lang="fr-FR" b="1" i="0" dirty="0">
                <a:solidFill>
                  <a:srgbClr val="000000"/>
                </a:solidFill>
                <a:effectLst/>
                <a:latin typeface="Times New Roman" panose="02020603050405020304" pitchFamily="18" charset="0"/>
              </a:rPr>
              <a:t> and Bases, pH -</a:t>
            </a:r>
            <a:br>
              <a:rPr lang="fr-FR" b="1" i="0" dirty="0">
                <a:solidFill>
                  <a:srgbClr val="000000"/>
                </a:solidFill>
                <a:effectLst/>
                <a:latin typeface="Times New Roman" panose="02020603050405020304" pitchFamily="18" charset="0"/>
              </a:rPr>
            </a:b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Arial" panose="020B0604020202020204" pitchFamily="34" charset="0"/>
                <a:hlinkClick r:id="rId2"/>
              </a:rPr>
              <a:t>Exercise</a:t>
            </a:r>
            <a:r>
              <a:rPr lang="fr-FR" b="1" i="0" dirty="0">
                <a:solidFill>
                  <a:srgbClr val="000000"/>
                </a:solidFill>
                <a:effectLst/>
                <a:latin typeface="Arial" panose="020B0604020202020204" pitchFamily="34" charset="0"/>
                <a:hlinkClick r:id="rId2"/>
              </a:rPr>
              <a:t> 12-1</a:t>
            </a:r>
            <a:r>
              <a:rPr lang="fr-FR" b="1" i="0" dirty="0">
                <a:solidFill>
                  <a:srgbClr val="000000"/>
                </a:solidFill>
                <a:effectLst/>
                <a:latin typeface="Arial" panose="020B0604020202020204" pitchFamily="34" charset="0"/>
              </a:rPr>
              <a:t>  </a:t>
            </a:r>
            <a:endParaRPr lang="en-US" dirty="0"/>
          </a:p>
        </p:txBody>
      </p:sp>
      <p:sp>
        <p:nvSpPr>
          <p:cNvPr id="5" name="TextBox 4">
            <a:extLst>
              <a:ext uri="{FF2B5EF4-FFF2-40B4-BE49-F238E27FC236}">
                <a16:creationId xmlns:a16="http://schemas.microsoft.com/office/drawing/2014/main" id="{9F289FC5-5CE6-4718-B7CB-DB6228FBBA9E}"/>
              </a:ext>
            </a:extLst>
          </p:cNvPr>
          <p:cNvSpPr txBox="1"/>
          <p:nvPr/>
        </p:nvSpPr>
        <p:spPr>
          <a:xfrm>
            <a:off x="412376" y="1674674"/>
            <a:ext cx="6096000" cy="369332"/>
          </a:xfrm>
          <a:prstGeom prst="rect">
            <a:avLst/>
          </a:prstGeom>
          <a:noFill/>
        </p:spPr>
        <p:txBody>
          <a:bodyPr wrap="square">
            <a:spAutoFit/>
          </a:bodyPr>
          <a:lstStyle/>
          <a:p>
            <a:r>
              <a:rPr lang="en-US" dirty="0"/>
              <a:t>5.  In the reaction, CO</a:t>
            </a:r>
            <a:r>
              <a:rPr lang="en-US" baseline="-25000" dirty="0"/>
              <a:t>3</a:t>
            </a:r>
            <a:r>
              <a:rPr lang="en-US" baseline="30000" dirty="0"/>
              <a:t>2-</a:t>
            </a:r>
            <a:r>
              <a:rPr lang="en-US" dirty="0"/>
              <a:t> + H</a:t>
            </a:r>
            <a:r>
              <a:rPr lang="en-US" baseline="-25000" dirty="0"/>
              <a:t>2</a:t>
            </a:r>
            <a:r>
              <a:rPr lang="en-US" dirty="0"/>
              <a:t>O(l) = HCO</a:t>
            </a:r>
            <a:r>
              <a:rPr lang="en-US" baseline="-25000" dirty="0"/>
              <a:t>3</a:t>
            </a:r>
            <a:r>
              <a:rPr lang="en-US" baseline="30000" dirty="0"/>
              <a:t>-</a:t>
            </a:r>
            <a:r>
              <a:rPr lang="en-US" dirty="0"/>
              <a:t> + OH</a:t>
            </a:r>
            <a:r>
              <a:rPr lang="en-US" baseline="30000" dirty="0"/>
              <a:t>- </a:t>
            </a:r>
            <a:r>
              <a:rPr lang="en-US" dirty="0"/>
              <a:t>, water is a:</a:t>
            </a:r>
          </a:p>
        </p:txBody>
      </p:sp>
      <p:sp>
        <p:nvSpPr>
          <p:cNvPr id="7" name="TextBox 6">
            <a:extLst>
              <a:ext uri="{FF2B5EF4-FFF2-40B4-BE49-F238E27FC236}">
                <a16:creationId xmlns:a16="http://schemas.microsoft.com/office/drawing/2014/main" id="{A72CED0E-0281-483A-BB00-844B6D05059B}"/>
              </a:ext>
            </a:extLst>
          </p:cNvPr>
          <p:cNvSpPr txBox="1"/>
          <p:nvPr/>
        </p:nvSpPr>
        <p:spPr>
          <a:xfrm>
            <a:off x="412376" y="4428862"/>
            <a:ext cx="5683624" cy="1477328"/>
          </a:xfrm>
          <a:prstGeom prst="rect">
            <a:avLst/>
          </a:prstGeom>
          <a:noFill/>
        </p:spPr>
        <p:txBody>
          <a:bodyPr wrap="square">
            <a:spAutoFit/>
          </a:bodyPr>
          <a:lstStyle/>
          <a:p>
            <a:r>
              <a:rPr lang="en-US" dirty="0"/>
              <a:t>9.  For the next several questions, remember that p = -log</a:t>
            </a:r>
            <a:r>
              <a:rPr lang="en-US" baseline="-25000" dirty="0"/>
              <a:t>10 </a:t>
            </a:r>
            <a:r>
              <a:rPr lang="en-US" dirty="0"/>
              <a:t>thus pH = -log</a:t>
            </a:r>
            <a:r>
              <a:rPr lang="en-US" baseline="-25000" dirty="0"/>
              <a:t>10</a:t>
            </a:r>
            <a:r>
              <a:rPr lang="en-US" dirty="0"/>
              <a:t>[H</a:t>
            </a:r>
            <a:r>
              <a:rPr lang="en-US" baseline="30000" dirty="0"/>
              <a:t>+</a:t>
            </a:r>
            <a:r>
              <a:rPr lang="en-US" dirty="0"/>
              <a:t>] where [H</a:t>
            </a:r>
            <a:r>
              <a:rPr lang="en-US" baseline="30000" dirty="0"/>
              <a:t>+</a:t>
            </a:r>
            <a:r>
              <a:rPr lang="en-US" dirty="0"/>
              <a:t>] is the hydrogen ion concentration.  Also in aqueous solution [H</a:t>
            </a:r>
            <a:r>
              <a:rPr lang="en-US" baseline="30000" dirty="0"/>
              <a:t>+</a:t>
            </a:r>
            <a:r>
              <a:rPr lang="en-US" dirty="0"/>
              <a:t>][OH</a:t>
            </a:r>
            <a:r>
              <a:rPr lang="en-US" baseline="30000" dirty="0"/>
              <a:t>-</a:t>
            </a:r>
            <a:r>
              <a:rPr lang="en-US" dirty="0"/>
              <a:t>] = 1x10</a:t>
            </a:r>
            <a:r>
              <a:rPr lang="en-US" baseline="30000" dirty="0"/>
              <a:t>-14</a:t>
            </a:r>
            <a:r>
              <a:rPr lang="en-US" dirty="0"/>
              <a:t> and derivable from the last equation, pH + pOH = 14.</a:t>
            </a:r>
          </a:p>
          <a:p>
            <a:r>
              <a:rPr lang="en-US" dirty="0"/>
              <a:t>What is the approximate pH of a 1x10</a:t>
            </a:r>
            <a:r>
              <a:rPr lang="en-US" baseline="30000" dirty="0"/>
              <a:t>-4</a:t>
            </a:r>
            <a:r>
              <a:rPr lang="en-US" dirty="0"/>
              <a:t> M HCl solution?</a:t>
            </a:r>
          </a:p>
        </p:txBody>
      </p:sp>
      <p:pic>
        <p:nvPicPr>
          <p:cNvPr id="10" name="Picture 9">
            <a:extLst>
              <a:ext uri="{FF2B5EF4-FFF2-40B4-BE49-F238E27FC236}">
                <a16:creationId xmlns:a16="http://schemas.microsoft.com/office/drawing/2014/main" id="{B413B263-9853-4DCB-8D3E-12E4BD091664}"/>
              </a:ext>
            </a:extLst>
          </p:cNvPr>
          <p:cNvPicPr>
            <a:picLocks noChangeAspect="1"/>
          </p:cNvPicPr>
          <p:nvPr/>
        </p:nvPicPr>
        <p:blipFill rotWithShape="1">
          <a:blip r:embed="rId3"/>
          <a:srcRect t="3955" b="3454"/>
          <a:stretch/>
        </p:blipFill>
        <p:spPr>
          <a:xfrm>
            <a:off x="6675867" y="106286"/>
            <a:ext cx="5354768" cy="3783105"/>
          </a:xfrm>
          <a:prstGeom prst="rect">
            <a:avLst/>
          </a:prstGeom>
        </p:spPr>
      </p:pic>
      <p:sp>
        <p:nvSpPr>
          <p:cNvPr id="8" name="TextBox 7">
            <a:extLst>
              <a:ext uri="{FF2B5EF4-FFF2-40B4-BE49-F238E27FC236}">
                <a16:creationId xmlns:a16="http://schemas.microsoft.com/office/drawing/2014/main" id="{F8339BFA-D0C6-4EE3-94B0-E0ECB8396246}"/>
              </a:ext>
            </a:extLst>
          </p:cNvPr>
          <p:cNvSpPr txBox="1"/>
          <p:nvPr/>
        </p:nvSpPr>
        <p:spPr>
          <a:xfrm>
            <a:off x="332067" y="2045393"/>
            <a:ext cx="6343800" cy="2246769"/>
          </a:xfrm>
          <a:prstGeom prst="rect">
            <a:avLst/>
          </a:prstGeom>
          <a:noFill/>
        </p:spPr>
        <p:txBody>
          <a:bodyPr wrap="square">
            <a:spAutoFit/>
          </a:bodyPr>
          <a:lstStyle/>
          <a:p>
            <a:r>
              <a:rPr lang="en-US" sz="2000" b="1" dirty="0">
                <a:solidFill>
                  <a:srgbClr val="FF0000"/>
                </a:solidFill>
              </a:rPr>
              <a:t>A </a:t>
            </a:r>
            <a:r>
              <a:rPr lang="en-US" sz="2000" b="1" dirty="0" err="1">
                <a:solidFill>
                  <a:srgbClr val="FF0000"/>
                </a:solidFill>
              </a:rPr>
              <a:t>Brönsted</a:t>
            </a:r>
            <a:r>
              <a:rPr lang="en-US" sz="2000" b="1" dirty="0">
                <a:solidFill>
                  <a:srgbClr val="FF0000"/>
                </a:solidFill>
              </a:rPr>
              <a:t> acid </a:t>
            </a:r>
            <a:r>
              <a:rPr lang="en-US" sz="2000" b="1">
                <a:solidFill>
                  <a:srgbClr val="FF0000"/>
                </a:solidFill>
              </a:rPr>
              <a:t>(BA) </a:t>
            </a:r>
            <a:r>
              <a:rPr lang="en-US" sz="2000" b="1" dirty="0">
                <a:solidFill>
                  <a:srgbClr val="FF0000"/>
                </a:solidFill>
              </a:rPr>
              <a:t>is a proton donor and a </a:t>
            </a:r>
            <a:r>
              <a:rPr lang="en-US" sz="2000" b="1" dirty="0" err="1">
                <a:solidFill>
                  <a:srgbClr val="FF0000"/>
                </a:solidFill>
              </a:rPr>
              <a:t>Brönsted</a:t>
            </a:r>
            <a:r>
              <a:rPr lang="en-US" sz="2000" b="1" dirty="0">
                <a:solidFill>
                  <a:srgbClr val="FF0000"/>
                </a:solidFill>
              </a:rPr>
              <a:t> base (BB) is a proton acceptor.  A BA reacts to form its conjugate (product thereof) base (CB).  In the reverse reaction, the CB accepts a proton and is a BB.  A BB reacts to form its conjugate acid (CA).  In the reverse reaction, the CA donates a proton and is a BA.  In this reaction, water donates a proton and is a </a:t>
            </a:r>
            <a:r>
              <a:rPr lang="en-US" sz="2000" b="1" dirty="0">
                <a:solidFill>
                  <a:schemeClr val="accent4">
                    <a:lumMod val="50000"/>
                  </a:schemeClr>
                </a:solidFill>
              </a:rPr>
              <a:t>BA</a:t>
            </a:r>
            <a:r>
              <a:rPr lang="en-US" sz="2000" b="1" dirty="0">
                <a:solidFill>
                  <a:srgbClr val="FF0000"/>
                </a:solidFill>
              </a:rPr>
              <a:t>.</a:t>
            </a:r>
          </a:p>
        </p:txBody>
      </p:sp>
      <p:sp>
        <p:nvSpPr>
          <p:cNvPr id="2" name="TextBox 1">
            <a:extLst>
              <a:ext uri="{FF2B5EF4-FFF2-40B4-BE49-F238E27FC236}">
                <a16:creationId xmlns:a16="http://schemas.microsoft.com/office/drawing/2014/main" id="{7597F3E1-8862-42CC-8A9D-BF1F99E205AE}"/>
              </a:ext>
            </a:extLst>
          </p:cNvPr>
          <p:cNvSpPr txBox="1"/>
          <p:nvPr/>
        </p:nvSpPr>
        <p:spPr>
          <a:xfrm>
            <a:off x="1300256" y="6109430"/>
            <a:ext cx="2714205" cy="400110"/>
          </a:xfrm>
          <a:prstGeom prst="rect">
            <a:avLst/>
          </a:prstGeom>
          <a:noFill/>
        </p:spPr>
        <p:txBody>
          <a:bodyPr wrap="none" rtlCol="0">
            <a:spAutoFit/>
          </a:bodyPr>
          <a:lstStyle/>
          <a:p>
            <a:r>
              <a:rPr lang="en-US" sz="2000" b="1" dirty="0">
                <a:solidFill>
                  <a:schemeClr val="accent4">
                    <a:lumMod val="50000"/>
                  </a:schemeClr>
                </a:solidFill>
              </a:rPr>
              <a:t>pH  =  -log</a:t>
            </a:r>
            <a:r>
              <a:rPr lang="en-US" sz="2000" b="1" baseline="-25000" dirty="0">
                <a:solidFill>
                  <a:schemeClr val="accent4">
                    <a:lumMod val="50000"/>
                  </a:schemeClr>
                </a:solidFill>
              </a:rPr>
              <a:t>10</a:t>
            </a:r>
            <a:r>
              <a:rPr lang="en-US" sz="2000" b="1" dirty="0">
                <a:solidFill>
                  <a:schemeClr val="accent4">
                    <a:lumMod val="50000"/>
                  </a:schemeClr>
                </a:solidFill>
              </a:rPr>
              <a:t>(1x10</a:t>
            </a:r>
            <a:r>
              <a:rPr lang="en-US" sz="2000" b="1" baseline="30000" dirty="0">
                <a:solidFill>
                  <a:schemeClr val="accent4">
                    <a:lumMod val="50000"/>
                  </a:schemeClr>
                </a:solidFill>
              </a:rPr>
              <a:t>-4</a:t>
            </a:r>
            <a:r>
              <a:rPr lang="en-US" sz="2000" b="1" dirty="0">
                <a:solidFill>
                  <a:schemeClr val="accent4">
                    <a:lumMod val="50000"/>
                  </a:schemeClr>
                </a:solidFill>
              </a:rPr>
              <a:t>)  =  4</a:t>
            </a:r>
          </a:p>
        </p:txBody>
      </p:sp>
      <p:sp>
        <p:nvSpPr>
          <p:cNvPr id="11" name="TextBox 10">
            <a:extLst>
              <a:ext uri="{FF2B5EF4-FFF2-40B4-BE49-F238E27FC236}">
                <a16:creationId xmlns:a16="http://schemas.microsoft.com/office/drawing/2014/main" id="{7F0D27DE-7A82-46C7-BA91-189A4A7849FC}"/>
              </a:ext>
            </a:extLst>
          </p:cNvPr>
          <p:cNvSpPr txBox="1"/>
          <p:nvPr/>
        </p:nvSpPr>
        <p:spPr>
          <a:xfrm>
            <a:off x="6257365" y="4428862"/>
            <a:ext cx="6096000" cy="369332"/>
          </a:xfrm>
          <a:prstGeom prst="rect">
            <a:avLst/>
          </a:prstGeom>
          <a:noFill/>
        </p:spPr>
        <p:txBody>
          <a:bodyPr wrap="square">
            <a:spAutoFit/>
          </a:bodyPr>
          <a:lstStyle/>
          <a:p>
            <a:r>
              <a:rPr lang="en-US" dirty="0"/>
              <a:t>11.  What is the approximate pH of a 1x10</a:t>
            </a:r>
            <a:r>
              <a:rPr lang="en-US" baseline="30000" dirty="0"/>
              <a:t>-3</a:t>
            </a:r>
            <a:r>
              <a:rPr lang="en-US" dirty="0"/>
              <a:t> M NaOH solution?</a:t>
            </a:r>
          </a:p>
        </p:txBody>
      </p:sp>
      <p:sp>
        <p:nvSpPr>
          <p:cNvPr id="14" name="TextBox 13">
            <a:extLst>
              <a:ext uri="{FF2B5EF4-FFF2-40B4-BE49-F238E27FC236}">
                <a16:creationId xmlns:a16="http://schemas.microsoft.com/office/drawing/2014/main" id="{8633C4D8-E449-49B5-AAF1-1A8BBC560604}"/>
              </a:ext>
            </a:extLst>
          </p:cNvPr>
          <p:cNvSpPr txBox="1"/>
          <p:nvPr/>
        </p:nvSpPr>
        <p:spPr>
          <a:xfrm>
            <a:off x="6264910" y="4983722"/>
            <a:ext cx="617668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pOH  =  -log</a:t>
            </a:r>
            <a:r>
              <a:rPr kumimoji="0" lang="en-US" sz="2000" b="1" i="0" u="none" strike="noStrike" kern="1200" cap="none" spc="0" normalizeH="0" baseline="-25000" noProof="0" dirty="0">
                <a:ln>
                  <a:noFill/>
                </a:ln>
                <a:solidFill>
                  <a:srgbClr val="FF0000"/>
                </a:solidFill>
                <a:effectLst/>
                <a:uLnTx/>
                <a:uFillTx/>
                <a:latin typeface="Calibri" panose="020F0502020204030204"/>
                <a:ea typeface="+mn-ea"/>
                <a:cs typeface="+mn-cs"/>
              </a:rPr>
              <a:t>10</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(1x10</a:t>
            </a:r>
            <a:r>
              <a:rPr kumimoji="0" lang="en-US" sz="2000" b="1" i="0" u="none" strike="noStrike" kern="1200" cap="none" spc="0" normalizeH="0" baseline="30000" noProof="0" dirty="0">
                <a:ln>
                  <a:noFill/>
                </a:ln>
                <a:solidFill>
                  <a:srgbClr val="FF0000"/>
                </a:solidFill>
                <a:effectLst/>
                <a:uLnTx/>
                <a:uFillTx/>
                <a:latin typeface="Calibri" panose="020F0502020204030204"/>
                <a:ea typeface="+mn-ea"/>
                <a:cs typeface="+mn-cs"/>
              </a:rPr>
              <a:t>-3</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  =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latin typeface="Calibri" panose="020F0502020204030204"/>
              </a:rPr>
              <a:t>pH + pOH  =  14       pH =  14  -  pOH  =  14  - 3  </a:t>
            </a:r>
            <a:r>
              <a:rPr lang="en-US" sz="2000" b="1" dirty="0">
                <a:solidFill>
                  <a:srgbClr val="FFC000">
                    <a:lumMod val="50000"/>
                  </a:srgbClr>
                </a:solidFill>
                <a:latin typeface="Calibri" panose="020F0502020204030204"/>
              </a:rPr>
              <a:t>=  11</a:t>
            </a:r>
            <a:endParaRPr kumimoji="0" lang="en-US" sz="20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5D6D8-FC18-4931-9D30-C31E6EF7772D}"/>
              </a:ext>
            </a:extLst>
          </p:cNvPr>
          <p:cNvSpPr txBox="1"/>
          <p:nvPr/>
        </p:nvSpPr>
        <p:spPr>
          <a:xfrm>
            <a:off x="457947" y="151123"/>
            <a:ext cx="62179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http://exercises.murov.info/ex12-1.htm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problems 5, 9, 11.</a:t>
            </a:r>
          </a:p>
        </p:txBody>
      </p:sp>
    </p:spTree>
    <p:extLst>
      <p:ext uri="{BB962C8B-B14F-4D97-AF65-F5344CB8AC3E}">
        <p14:creationId xmlns:p14="http://schemas.microsoft.com/office/powerpoint/2010/main" val="163160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000" fill="hold"/>
                                        <p:tgtEl>
                                          <p:spTgt spid="2"/>
                                        </p:tgtEl>
                                        <p:attrNameLst>
                                          <p:attrName>ppt_x</p:attrName>
                                        </p:attrNameLst>
                                      </p:cBhvr>
                                      <p:tavLst>
                                        <p:tav tm="0">
                                          <p:val>
                                            <p:strVal val="1+#ppt_w/2"/>
                                          </p:val>
                                        </p:tav>
                                        <p:tav tm="100000">
                                          <p:val>
                                            <p:strVal val="#ppt_x"/>
                                          </p:val>
                                        </p:tav>
                                      </p:tavLst>
                                    </p:anim>
                                    <p:anim calcmode="lin" valueType="num">
                                      <p:cBhvr additive="base">
                                        <p:cTn id="13"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anim calcmode="lin" valueType="num">
                                      <p:cBhvr>
                                        <p:cTn id="19" dur="2000" fill="hold"/>
                                        <p:tgtEl>
                                          <p:spTgt spid="14"/>
                                        </p:tgtEl>
                                        <p:attrNameLst>
                                          <p:attrName>ppt_w</p:attrName>
                                        </p:attrNameLst>
                                      </p:cBhvr>
                                      <p:tavLst>
                                        <p:tav tm="0" fmla="#ppt_w*sin(2.5*pi*$)">
                                          <p:val>
                                            <p:fltVal val="0"/>
                                          </p:val>
                                        </p:tav>
                                        <p:tav tm="100000">
                                          <p:val>
                                            <p:fltVal val="1"/>
                                          </p:val>
                                        </p:tav>
                                      </p:tavLst>
                                    </p:anim>
                                    <p:anim calcmode="lin" valueType="num">
                                      <p:cBhvr>
                                        <p:cTn id="20"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52D825-234E-418C-8EDA-FD2501F32494}"/>
              </a:ext>
            </a:extLst>
          </p:cNvPr>
          <p:cNvSpPr txBox="1"/>
          <p:nvPr/>
        </p:nvSpPr>
        <p:spPr>
          <a:xfrm>
            <a:off x="557578" y="256222"/>
            <a:ext cx="6096000"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CHAPTER 1 - Measurements in Chemistry</a:t>
            </a: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Exercise 1-1    Significant Figures and Scientific Notation -</a:t>
            </a: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2"/>
              </a:rPr>
              <a:t>Exercise 1-1</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1-2    Unit Conversions -</a:t>
            </a: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Exercise 1-2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DDE1543-EC01-45A5-AF2B-C342DAB619F0}"/>
              </a:ext>
            </a:extLst>
          </p:cNvPr>
          <p:cNvPicPr>
            <a:picLocks noChangeAspect="1"/>
          </p:cNvPicPr>
          <p:nvPr/>
        </p:nvPicPr>
        <p:blipFill>
          <a:blip r:embed="rId4"/>
          <a:stretch>
            <a:fillRect/>
          </a:stretch>
        </p:blipFill>
        <p:spPr>
          <a:xfrm>
            <a:off x="6395671" y="1733550"/>
            <a:ext cx="5238750" cy="4305300"/>
          </a:xfrm>
          <a:prstGeom prst="rect">
            <a:avLst/>
          </a:prstGeom>
        </p:spPr>
      </p:pic>
      <p:pic>
        <p:nvPicPr>
          <p:cNvPr id="4" name="Picture 3">
            <a:extLst>
              <a:ext uri="{FF2B5EF4-FFF2-40B4-BE49-F238E27FC236}">
                <a16:creationId xmlns:a16="http://schemas.microsoft.com/office/drawing/2014/main" id="{E0E4DFA1-1093-4134-8347-1E8FABC1EAE8}"/>
              </a:ext>
            </a:extLst>
          </p:cNvPr>
          <p:cNvPicPr>
            <a:picLocks noChangeAspect="1"/>
          </p:cNvPicPr>
          <p:nvPr/>
        </p:nvPicPr>
        <p:blipFill rotWithShape="1">
          <a:blip r:embed="rId5"/>
          <a:srcRect l="6833" r="13830"/>
          <a:stretch/>
        </p:blipFill>
        <p:spPr>
          <a:xfrm>
            <a:off x="557578" y="1973104"/>
            <a:ext cx="5238749" cy="4952345"/>
          </a:xfrm>
          <a:prstGeom prst="rect">
            <a:avLst/>
          </a:prstGeom>
        </p:spPr>
      </p:pic>
    </p:spTree>
    <p:extLst>
      <p:ext uri="{BB962C8B-B14F-4D97-AF65-F5344CB8AC3E}">
        <p14:creationId xmlns:p14="http://schemas.microsoft.com/office/powerpoint/2010/main" val="37996795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8AD92D-2B48-4E83-9131-7BB81BC2EB21}"/>
              </a:ext>
            </a:extLst>
          </p:cNvPr>
          <p:cNvSpPr txBox="1"/>
          <p:nvPr/>
        </p:nvSpPr>
        <p:spPr>
          <a:xfrm>
            <a:off x="348232" y="2122908"/>
            <a:ext cx="6096000" cy="923330"/>
          </a:xfrm>
          <a:prstGeom prst="rect">
            <a:avLst/>
          </a:prstGeom>
          <a:noFill/>
        </p:spPr>
        <p:txBody>
          <a:bodyPr wrap="square">
            <a:spAutoFit/>
          </a:bodyPr>
          <a:lstStyle/>
          <a:p>
            <a:r>
              <a:rPr lang="en-US" dirty="0"/>
              <a:t>19.  If 24.7 mL of a 0.120 M sodium hydroxide solution are required to neutralize 0.462 grams of an unknown monoprotic acid, what is the molecular mass of the acid?</a:t>
            </a:r>
          </a:p>
        </p:txBody>
      </p:sp>
      <p:sp>
        <p:nvSpPr>
          <p:cNvPr id="4" name="TextBox 3">
            <a:extLst>
              <a:ext uri="{FF2B5EF4-FFF2-40B4-BE49-F238E27FC236}">
                <a16:creationId xmlns:a16="http://schemas.microsoft.com/office/drawing/2014/main" id="{A4F6D19E-47A8-4F89-8023-1B9F32335EAF}"/>
              </a:ext>
            </a:extLst>
          </p:cNvPr>
          <p:cNvSpPr txBox="1"/>
          <p:nvPr/>
        </p:nvSpPr>
        <p:spPr>
          <a:xfrm>
            <a:off x="304800" y="421582"/>
            <a:ext cx="6096000" cy="646331"/>
          </a:xfrm>
          <a:prstGeom prst="rect">
            <a:avLst/>
          </a:prstGeom>
          <a:noFill/>
        </p:spPr>
        <p:txBody>
          <a:bodyPr wrap="square">
            <a:spAutoFit/>
          </a:bodyPr>
          <a:lstStyle/>
          <a:p>
            <a:r>
              <a:rPr lang="en-US" dirty="0"/>
              <a:t>14.  A solution with pH = 2 has how many times more hydrogen ion concentration than one with pH = 4?</a:t>
            </a:r>
          </a:p>
        </p:txBody>
      </p:sp>
      <p:sp>
        <p:nvSpPr>
          <p:cNvPr id="6" name="TextBox 5">
            <a:extLst>
              <a:ext uri="{FF2B5EF4-FFF2-40B4-BE49-F238E27FC236}">
                <a16:creationId xmlns:a16="http://schemas.microsoft.com/office/drawing/2014/main" id="{F774C382-91FE-4F8B-93F7-3408873C4F53}"/>
              </a:ext>
            </a:extLst>
          </p:cNvPr>
          <p:cNvSpPr txBox="1"/>
          <p:nvPr/>
        </p:nvSpPr>
        <p:spPr>
          <a:xfrm>
            <a:off x="246030" y="6053472"/>
            <a:ext cx="6096000"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 ionic equation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Cl</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Na</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OH</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H</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O(l)  + Cl</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Na</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r>
              <a:rPr lang="en-US" dirty="0"/>
              <a:t> net ionic equation     </a:t>
            </a:r>
            <a:r>
              <a:rPr lang="en-US" sz="2000" b="1" dirty="0">
                <a:solidFill>
                  <a:schemeClr val="accent4">
                    <a:lumMod val="50000"/>
                  </a:schemeClr>
                </a:solidFill>
              </a:rPr>
              <a:t>H</a:t>
            </a:r>
            <a:r>
              <a:rPr lang="en-US" sz="2000" b="1" baseline="30000" dirty="0">
                <a:solidFill>
                  <a:schemeClr val="accent4">
                    <a:lumMod val="50000"/>
                  </a:schemeClr>
                </a:solidFill>
              </a:rPr>
              <a:t>+</a:t>
            </a:r>
            <a:r>
              <a:rPr lang="en-US" sz="2000" b="1" dirty="0">
                <a:solidFill>
                  <a:schemeClr val="accent4">
                    <a:lumMod val="50000"/>
                  </a:schemeClr>
                </a:solidFill>
              </a:rPr>
              <a:t> + OH</a:t>
            </a:r>
            <a:r>
              <a:rPr lang="en-US" sz="2000" b="1" baseline="30000" dirty="0">
                <a:solidFill>
                  <a:schemeClr val="accent4">
                    <a:lumMod val="50000"/>
                  </a:schemeClr>
                </a:solidFill>
              </a:rPr>
              <a:t>-</a:t>
            </a:r>
            <a:r>
              <a:rPr lang="en-US" sz="2000" b="1" dirty="0">
                <a:solidFill>
                  <a:schemeClr val="accent4">
                    <a:lumMod val="50000"/>
                  </a:schemeClr>
                </a:solidFill>
              </a:rPr>
              <a:t> = H</a:t>
            </a:r>
            <a:r>
              <a:rPr lang="en-US" sz="2000" b="1" baseline="-25000" dirty="0">
                <a:solidFill>
                  <a:schemeClr val="accent4">
                    <a:lumMod val="50000"/>
                  </a:schemeClr>
                </a:solidFill>
              </a:rPr>
              <a:t>2</a:t>
            </a:r>
            <a:r>
              <a:rPr lang="en-US" sz="2000" b="1" dirty="0">
                <a:solidFill>
                  <a:schemeClr val="accent4">
                    <a:lumMod val="50000"/>
                  </a:schemeClr>
                </a:solidFill>
              </a:rPr>
              <a:t>O(l)</a:t>
            </a:r>
          </a:p>
        </p:txBody>
      </p:sp>
      <p:sp>
        <p:nvSpPr>
          <p:cNvPr id="8" name="TextBox 7">
            <a:extLst>
              <a:ext uri="{FF2B5EF4-FFF2-40B4-BE49-F238E27FC236}">
                <a16:creationId xmlns:a16="http://schemas.microsoft.com/office/drawing/2014/main" id="{22699892-9D14-41CC-BAD5-20802ABBBAED}"/>
              </a:ext>
            </a:extLst>
          </p:cNvPr>
          <p:cNvSpPr txBox="1"/>
          <p:nvPr/>
        </p:nvSpPr>
        <p:spPr>
          <a:xfrm>
            <a:off x="275415" y="5407141"/>
            <a:ext cx="6096000" cy="646331"/>
          </a:xfrm>
          <a:prstGeom prst="rect">
            <a:avLst/>
          </a:prstGeom>
          <a:noFill/>
        </p:spPr>
        <p:txBody>
          <a:bodyPr wrap="square">
            <a:spAutoFit/>
          </a:bodyPr>
          <a:lstStyle/>
          <a:p>
            <a:r>
              <a:rPr lang="en-US" dirty="0"/>
              <a:t>20.  Write the net ionic equation for the reaction of sodium hydroxide with hydrochloric acid.</a:t>
            </a:r>
          </a:p>
        </p:txBody>
      </p:sp>
      <p:sp>
        <p:nvSpPr>
          <p:cNvPr id="11" name="TextBox 10">
            <a:extLst>
              <a:ext uri="{FF2B5EF4-FFF2-40B4-BE49-F238E27FC236}">
                <a16:creationId xmlns:a16="http://schemas.microsoft.com/office/drawing/2014/main" id="{9DB32710-4B71-48C7-B235-EB4AFBA9E8E6}"/>
              </a:ext>
            </a:extLst>
          </p:cNvPr>
          <p:cNvSpPr txBox="1"/>
          <p:nvPr/>
        </p:nvSpPr>
        <p:spPr>
          <a:xfrm>
            <a:off x="320619" y="1107245"/>
            <a:ext cx="5238935" cy="1015663"/>
          </a:xfrm>
          <a:prstGeom prst="rect">
            <a:avLst/>
          </a:prstGeom>
          <a:noFill/>
        </p:spPr>
        <p:txBody>
          <a:bodyPr wrap="none" rtlCol="0">
            <a:spAutoFit/>
          </a:bodyPr>
          <a:lstStyle/>
          <a:p>
            <a:r>
              <a:rPr lang="en-US" sz="2000" b="1" dirty="0">
                <a:solidFill>
                  <a:srgbClr val="FF0000"/>
                </a:solidFill>
              </a:rPr>
              <a:t>pH  =  2  =  -log</a:t>
            </a:r>
            <a:r>
              <a:rPr lang="en-US" sz="2000" b="1" baseline="-25000" dirty="0">
                <a:solidFill>
                  <a:srgbClr val="FF0000"/>
                </a:solidFill>
              </a:rPr>
              <a:t>10</a:t>
            </a:r>
            <a:r>
              <a:rPr lang="en-US" sz="2000" b="1" dirty="0">
                <a:solidFill>
                  <a:srgbClr val="FF0000"/>
                </a:solidFill>
              </a:rPr>
              <a:t>[H</a:t>
            </a:r>
            <a:r>
              <a:rPr lang="en-US" sz="2000" b="1" baseline="30000" dirty="0">
                <a:solidFill>
                  <a:srgbClr val="FF0000"/>
                </a:solidFill>
              </a:rPr>
              <a:t>+</a:t>
            </a:r>
            <a:r>
              <a:rPr lang="en-US" sz="2000" b="1" dirty="0">
                <a:solidFill>
                  <a:srgbClr val="FF0000"/>
                </a:solidFill>
              </a:rPr>
              <a:t>]                  4  =  -log</a:t>
            </a:r>
            <a:r>
              <a:rPr lang="en-US" sz="2000" b="1" baseline="-25000" dirty="0">
                <a:solidFill>
                  <a:srgbClr val="FF0000"/>
                </a:solidFill>
              </a:rPr>
              <a:t>10</a:t>
            </a:r>
            <a:r>
              <a:rPr lang="en-US" sz="2000" b="1" dirty="0">
                <a:solidFill>
                  <a:srgbClr val="FF0000"/>
                </a:solidFill>
              </a:rPr>
              <a:t>[H</a:t>
            </a:r>
            <a:r>
              <a:rPr lang="en-US" sz="2000" b="1" baseline="30000" dirty="0">
                <a:solidFill>
                  <a:srgbClr val="FF0000"/>
                </a:solidFill>
              </a:rPr>
              <a:t>+</a:t>
            </a:r>
            <a:r>
              <a:rPr lang="en-US" sz="2000" b="1" dirty="0">
                <a:solidFill>
                  <a:srgbClr val="FF0000"/>
                </a:solidFill>
              </a:rPr>
              <a:t>]       </a:t>
            </a:r>
          </a:p>
          <a:p>
            <a:r>
              <a:rPr lang="en-US" sz="2000" b="1" dirty="0">
                <a:solidFill>
                  <a:srgbClr val="FF0000"/>
                </a:solidFill>
              </a:rPr>
              <a:t>[H+]  =  1x10</a:t>
            </a:r>
            <a:r>
              <a:rPr lang="en-US" sz="2000" b="1" baseline="30000" dirty="0">
                <a:solidFill>
                  <a:srgbClr val="FF0000"/>
                </a:solidFill>
              </a:rPr>
              <a:t>-2</a:t>
            </a:r>
            <a:r>
              <a:rPr lang="en-US" sz="2000" b="1" dirty="0">
                <a:solidFill>
                  <a:srgbClr val="FF0000"/>
                </a:solidFill>
              </a:rPr>
              <a:t> M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[H+]  =  1x10</a:t>
            </a:r>
            <a:r>
              <a:rPr kumimoji="0" lang="en-US" sz="2000" b="1" i="0" u="none" strike="noStrike" kern="1200" cap="none" spc="0" normalizeH="0" baseline="30000" noProof="0" dirty="0">
                <a:ln>
                  <a:noFill/>
                </a:ln>
                <a:solidFill>
                  <a:srgbClr val="FF0000"/>
                </a:solidFill>
                <a:effectLst/>
                <a:uLnTx/>
                <a:uFillTx/>
                <a:latin typeface="Calibri" panose="020F0502020204030204"/>
                <a:ea typeface="+mn-ea"/>
                <a:cs typeface="+mn-cs"/>
              </a:rPr>
              <a:t>-4</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 M</a:t>
            </a:r>
          </a:p>
          <a:p>
            <a:r>
              <a:rPr lang="en-US" sz="2000" b="1" dirty="0">
                <a:solidFill>
                  <a:srgbClr val="FF0000"/>
                </a:solidFill>
              </a:rPr>
              <a:t>(</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1x10</a:t>
            </a:r>
            <a:r>
              <a:rPr kumimoji="0" lang="en-US" sz="2000" b="1" i="0" u="none" strike="noStrike" kern="1200" cap="none" spc="0" normalizeH="0" baseline="30000" noProof="0" dirty="0">
                <a:ln>
                  <a:noFill/>
                </a:ln>
                <a:solidFill>
                  <a:srgbClr val="FF0000"/>
                </a:solidFill>
                <a:effectLst/>
                <a:uLnTx/>
                <a:uFillTx/>
                <a:latin typeface="Calibri" panose="020F0502020204030204"/>
                <a:ea typeface="+mn-ea"/>
                <a:cs typeface="+mn-cs"/>
              </a:rPr>
              <a:t>-2</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 M)/(1x10</a:t>
            </a:r>
            <a:r>
              <a:rPr kumimoji="0" lang="en-US" sz="2000" b="1" i="0" u="none" strike="noStrike" kern="1200" cap="none" spc="0" normalizeH="0" baseline="30000" noProof="0" dirty="0">
                <a:ln>
                  <a:noFill/>
                </a:ln>
                <a:solidFill>
                  <a:srgbClr val="FF0000"/>
                </a:solidFill>
                <a:effectLst/>
                <a:uLnTx/>
                <a:uFillTx/>
                <a:latin typeface="Calibri" panose="020F0502020204030204"/>
                <a:ea typeface="+mn-ea"/>
                <a:cs typeface="+mn-cs"/>
              </a:rPr>
              <a:t>-4</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 M)  =   </a:t>
            </a:r>
            <a:r>
              <a:rPr kumimoji="0" lang="en-US" sz="2000" b="1" i="0" u="none" strike="noStrike" kern="1200" cap="none" spc="0" normalizeH="0" baseline="0" noProof="0" dirty="0">
                <a:ln>
                  <a:noFill/>
                </a:ln>
                <a:solidFill>
                  <a:schemeClr val="accent4">
                    <a:lumMod val="50000"/>
                  </a:schemeClr>
                </a:solidFill>
                <a:effectLst/>
                <a:uLnTx/>
                <a:uFillTx/>
                <a:latin typeface="Calibri" panose="020F0502020204030204"/>
                <a:ea typeface="+mn-ea"/>
                <a:cs typeface="+mn-cs"/>
              </a:rPr>
              <a:t>1x10</a:t>
            </a:r>
            <a:r>
              <a:rPr kumimoji="0" lang="en-US" sz="2000" b="1" i="0" u="none" strike="noStrike" kern="1200" cap="none" spc="0" normalizeH="0" baseline="30000" noProof="0" dirty="0">
                <a:ln>
                  <a:noFill/>
                </a:ln>
                <a:solidFill>
                  <a:schemeClr val="accent4">
                    <a:lumMod val="50000"/>
                  </a:schemeClr>
                </a:solidFill>
                <a:effectLst/>
                <a:uLnTx/>
                <a:uFillTx/>
                <a:latin typeface="Calibri" panose="020F0502020204030204"/>
                <a:ea typeface="+mn-ea"/>
                <a:cs typeface="+mn-cs"/>
              </a:rPr>
              <a:t>2</a:t>
            </a:r>
            <a:endParaRPr lang="en-US" sz="2000" b="1" baseline="30000" dirty="0">
              <a:solidFill>
                <a:schemeClr val="accent4">
                  <a:lumMod val="50000"/>
                </a:schemeClr>
              </a:solidFill>
            </a:endParaRPr>
          </a:p>
        </p:txBody>
      </p:sp>
      <p:sp>
        <p:nvSpPr>
          <p:cNvPr id="12" name="TextBox 11">
            <a:extLst>
              <a:ext uri="{FF2B5EF4-FFF2-40B4-BE49-F238E27FC236}">
                <a16:creationId xmlns:a16="http://schemas.microsoft.com/office/drawing/2014/main" id="{D16ECFDC-322C-4515-8221-7CEDDCA8D6DE}"/>
              </a:ext>
            </a:extLst>
          </p:cNvPr>
          <p:cNvSpPr txBox="1"/>
          <p:nvPr/>
        </p:nvSpPr>
        <p:spPr>
          <a:xfrm>
            <a:off x="304800" y="3129595"/>
            <a:ext cx="6037230" cy="1323439"/>
          </a:xfrm>
          <a:prstGeom prst="rect">
            <a:avLst/>
          </a:prstGeom>
          <a:noFill/>
        </p:spPr>
        <p:txBody>
          <a:bodyPr wrap="none" rtlCol="0">
            <a:spAutoFit/>
          </a:bodyPr>
          <a:lstStyle/>
          <a:p>
            <a:r>
              <a:rPr lang="en-US" sz="2000" b="1" dirty="0">
                <a:solidFill>
                  <a:srgbClr val="FF0000"/>
                </a:solidFill>
              </a:rPr>
              <a:t>HX(</a:t>
            </a:r>
            <a:r>
              <a:rPr lang="en-US" sz="2000" b="1" dirty="0" err="1">
                <a:solidFill>
                  <a:srgbClr val="FF0000"/>
                </a:solidFill>
              </a:rPr>
              <a:t>aq</a:t>
            </a:r>
            <a:r>
              <a:rPr lang="en-US" sz="2000" b="1" dirty="0">
                <a:solidFill>
                  <a:srgbClr val="FF0000"/>
                </a:solidFill>
              </a:rPr>
              <a:t>)  +  NaOH(</a:t>
            </a:r>
            <a:r>
              <a:rPr lang="en-US" sz="2000" b="1" dirty="0" err="1">
                <a:solidFill>
                  <a:srgbClr val="FF0000"/>
                </a:solidFill>
              </a:rPr>
              <a:t>aq</a:t>
            </a:r>
            <a:r>
              <a:rPr lang="en-US" sz="2000" b="1" dirty="0">
                <a:solidFill>
                  <a:srgbClr val="FF0000"/>
                </a:solidFill>
              </a:rPr>
              <a:t>)    =   H</a:t>
            </a:r>
            <a:r>
              <a:rPr lang="en-US" sz="2000" b="1" baseline="-25000" dirty="0">
                <a:solidFill>
                  <a:srgbClr val="FF0000"/>
                </a:solidFill>
              </a:rPr>
              <a:t>2</a:t>
            </a:r>
            <a:r>
              <a:rPr lang="en-US" sz="2000" b="1" dirty="0">
                <a:solidFill>
                  <a:srgbClr val="FF0000"/>
                </a:solidFill>
              </a:rPr>
              <a:t>O(l)  +  </a:t>
            </a:r>
            <a:r>
              <a:rPr lang="en-US" sz="2000" b="1" dirty="0" err="1">
                <a:solidFill>
                  <a:srgbClr val="FF0000"/>
                </a:solidFill>
              </a:rPr>
              <a:t>NaX</a:t>
            </a:r>
            <a:r>
              <a:rPr lang="en-US" sz="2000" b="1" dirty="0">
                <a:solidFill>
                  <a:srgbClr val="FF0000"/>
                </a:solidFill>
              </a:rPr>
              <a:t>(</a:t>
            </a:r>
            <a:r>
              <a:rPr lang="en-US" sz="2000" b="1" dirty="0" err="1">
                <a:solidFill>
                  <a:srgbClr val="FF0000"/>
                </a:solidFill>
              </a:rPr>
              <a:t>aq</a:t>
            </a:r>
            <a:r>
              <a:rPr lang="en-US" sz="2000" b="1" dirty="0">
                <a:solidFill>
                  <a:srgbClr val="FF0000"/>
                </a:solidFill>
              </a:rPr>
              <a:t>)</a:t>
            </a:r>
          </a:p>
          <a:p>
            <a:endParaRPr lang="en-US" sz="2000" b="1" u="sng" dirty="0">
              <a:solidFill>
                <a:srgbClr val="FF0000"/>
              </a:solidFill>
            </a:endParaRPr>
          </a:p>
          <a:p>
            <a:r>
              <a:rPr lang="en-US" sz="2000" b="1" u="sng" dirty="0">
                <a:solidFill>
                  <a:srgbClr val="FF0000"/>
                </a:solidFill>
              </a:rPr>
              <a:t>   (0.462 g HX)    </a:t>
            </a:r>
            <a:r>
              <a:rPr lang="en-US" sz="2000" b="1" dirty="0">
                <a:solidFill>
                  <a:srgbClr val="FF0000"/>
                </a:solidFill>
              </a:rPr>
              <a:t>    </a:t>
            </a:r>
            <a:r>
              <a:rPr lang="en-US" sz="2000" b="1" u="sng" dirty="0">
                <a:solidFill>
                  <a:srgbClr val="FF0000"/>
                </a:solidFill>
              </a:rPr>
              <a:t>    (1 L NaOH)     </a:t>
            </a:r>
            <a:r>
              <a:rPr lang="en-US" sz="2000" b="1" dirty="0">
                <a:solidFill>
                  <a:srgbClr val="FF0000"/>
                </a:solidFill>
              </a:rPr>
              <a:t>      </a:t>
            </a:r>
            <a:r>
              <a:rPr lang="en-US" sz="2000" b="1" u="sng" dirty="0">
                <a:solidFill>
                  <a:srgbClr val="FF0000"/>
                </a:solidFill>
              </a:rPr>
              <a:t>(1 mol NaOH)</a:t>
            </a:r>
            <a:r>
              <a:rPr lang="en-US" sz="2000" b="1" dirty="0">
                <a:solidFill>
                  <a:srgbClr val="FF0000"/>
                </a:solidFill>
              </a:rPr>
              <a:t>    =</a:t>
            </a:r>
          </a:p>
          <a:p>
            <a:r>
              <a:rPr lang="en-US" sz="2000" b="1" dirty="0">
                <a:solidFill>
                  <a:srgbClr val="FF0000"/>
                </a:solidFill>
              </a:rPr>
              <a:t>(0.0247 L NaOH)   (0.120 M NaOH)      (1 mol HX)</a:t>
            </a:r>
          </a:p>
        </p:txBody>
      </p:sp>
      <p:sp>
        <p:nvSpPr>
          <p:cNvPr id="13" name="TextBox 12">
            <a:extLst>
              <a:ext uri="{FF2B5EF4-FFF2-40B4-BE49-F238E27FC236}">
                <a16:creationId xmlns:a16="http://schemas.microsoft.com/office/drawing/2014/main" id="{F1F00320-AC75-4490-983E-493A312C5A29}"/>
              </a:ext>
            </a:extLst>
          </p:cNvPr>
          <p:cNvSpPr txBox="1"/>
          <p:nvPr/>
        </p:nvSpPr>
        <p:spPr>
          <a:xfrm>
            <a:off x="348232" y="4453034"/>
            <a:ext cx="4967883" cy="954107"/>
          </a:xfrm>
          <a:prstGeom prst="rect">
            <a:avLst/>
          </a:prstGeom>
          <a:noFill/>
        </p:spPr>
        <p:txBody>
          <a:bodyPr wrap="square" rtlCol="0">
            <a:spAutoFit/>
          </a:bodyPr>
          <a:lstStyle/>
          <a:p>
            <a:r>
              <a:rPr lang="en-US" sz="2000" b="1" dirty="0">
                <a:solidFill>
                  <a:schemeClr val="accent4">
                    <a:lumMod val="50000"/>
                  </a:schemeClr>
                </a:solidFill>
              </a:rPr>
              <a:t>156 g/mol HX.   </a:t>
            </a:r>
            <a:r>
              <a:rPr lang="en-US" dirty="0"/>
              <a:t>After arriving at an answer, always ask If the answer makes sense.  156 g/mol is a reasonable value for a molecular mass. </a:t>
            </a:r>
          </a:p>
        </p:txBody>
      </p:sp>
      <p:pic>
        <p:nvPicPr>
          <p:cNvPr id="14" name="Picture 13">
            <a:extLst>
              <a:ext uri="{FF2B5EF4-FFF2-40B4-BE49-F238E27FC236}">
                <a16:creationId xmlns:a16="http://schemas.microsoft.com/office/drawing/2014/main" id="{EFC9D09C-58FD-4C40-90D1-42F45906B24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5830" t="1763" r="7623" b="4561"/>
          <a:stretch/>
        </p:blipFill>
        <p:spPr>
          <a:xfrm>
            <a:off x="7315200" y="118686"/>
            <a:ext cx="4572000" cy="6609265"/>
          </a:xfrm>
          <a:prstGeom prst="rect">
            <a:avLst/>
          </a:prstGeom>
        </p:spPr>
      </p:pic>
      <p:sp>
        <p:nvSpPr>
          <p:cNvPr id="15" name="TextBox 14">
            <a:extLst>
              <a:ext uri="{FF2B5EF4-FFF2-40B4-BE49-F238E27FC236}">
                <a16:creationId xmlns:a16="http://schemas.microsoft.com/office/drawing/2014/main" id="{F55E0F8F-5163-4E0A-82FD-2BA8E095C369}"/>
              </a:ext>
            </a:extLst>
          </p:cNvPr>
          <p:cNvSpPr txBox="1"/>
          <p:nvPr/>
        </p:nvSpPr>
        <p:spPr>
          <a:xfrm>
            <a:off x="783716" y="7619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http://exercises.murov.info/ex12-1.htm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problems 14, 19, 20.</a:t>
            </a:r>
          </a:p>
        </p:txBody>
      </p:sp>
    </p:spTree>
    <p:extLst>
      <p:ext uri="{BB962C8B-B14F-4D97-AF65-F5344CB8AC3E}">
        <p14:creationId xmlns:p14="http://schemas.microsoft.com/office/powerpoint/2010/main" val="421043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fltVal val="0"/>
                                          </p:val>
                                        </p:tav>
                                        <p:tav tm="100000">
                                          <p:val>
                                            <p:strVal val="#ppt_w"/>
                                          </p:val>
                                        </p:tav>
                                      </p:tavLst>
                                    </p:anim>
                                    <p:anim calcmode="lin" valueType="num">
                                      <p:cBhvr>
                                        <p:cTn id="8" dur="2000" fill="hold"/>
                                        <p:tgtEl>
                                          <p:spTgt spid="11"/>
                                        </p:tgtEl>
                                        <p:attrNameLst>
                                          <p:attrName>ppt_h</p:attrName>
                                        </p:attrNameLst>
                                      </p:cBhvr>
                                      <p:tavLst>
                                        <p:tav tm="0">
                                          <p:val>
                                            <p:fltVal val="0"/>
                                          </p:val>
                                        </p:tav>
                                        <p:tav tm="100000">
                                          <p:val>
                                            <p:strVal val="#ppt_h"/>
                                          </p:val>
                                        </p:tav>
                                      </p:tavLst>
                                    </p:anim>
                                    <p:anim calcmode="lin" valueType="num">
                                      <p:cBhvr>
                                        <p:cTn id="9" dur="2000" fill="hold"/>
                                        <p:tgtEl>
                                          <p:spTgt spid="11"/>
                                        </p:tgtEl>
                                        <p:attrNameLst>
                                          <p:attrName>style.rotation</p:attrName>
                                        </p:attrNameLst>
                                      </p:cBhvr>
                                      <p:tavLst>
                                        <p:tav tm="0">
                                          <p:val>
                                            <p:fltVal val="90"/>
                                          </p:val>
                                        </p:tav>
                                        <p:tav tm="100000">
                                          <p:val>
                                            <p:fltVal val="0"/>
                                          </p:val>
                                        </p:tav>
                                      </p:tavLst>
                                    </p:anim>
                                    <p:animEffect transition="in" filter="fade">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80">
                                          <p:stCondLst>
                                            <p:cond delay="0"/>
                                          </p:stCondLst>
                                        </p:cTn>
                                        <p:tgtEl>
                                          <p:spTgt spid="12"/>
                                        </p:tgtEl>
                                      </p:cBhvr>
                                    </p:animEffect>
                                    <p:anim calcmode="lin" valueType="num">
                                      <p:cBhvr>
                                        <p:cTn id="1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1" dur="26">
                                          <p:stCondLst>
                                            <p:cond delay="650"/>
                                          </p:stCondLst>
                                        </p:cTn>
                                        <p:tgtEl>
                                          <p:spTgt spid="12"/>
                                        </p:tgtEl>
                                      </p:cBhvr>
                                      <p:to x="100000" y="60000"/>
                                    </p:animScale>
                                    <p:animScale>
                                      <p:cBhvr>
                                        <p:cTn id="22" dur="166" decel="50000">
                                          <p:stCondLst>
                                            <p:cond delay="676"/>
                                          </p:stCondLst>
                                        </p:cTn>
                                        <p:tgtEl>
                                          <p:spTgt spid="12"/>
                                        </p:tgtEl>
                                      </p:cBhvr>
                                      <p:to x="100000" y="100000"/>
                                    </p:animScale>
                                    <p:animScale>
                                      <p:cBhvr>
                                        <p:cTn id="23" dur="26">
                                          <p:stCondLst>
                                            <p:cond delay="1312"/>
                                          </p:stCondLst>
                                        </p:cTn>
                                        <p:tgtEl>
                                          <p:spTgt spid="12"/>
                                        </p:tgtEl>
                                      </p:cBhvr>
                                      <p:to x="100000" y="80000"/>
                                    </p:animScale>
                                    <p:animScale>
                                      <p:cBhvr>
                                        <p:cTn id="24" dur="166" decel="50000">
                                          <p:stCondLst>
                                            <p:cond delay="1338"/>
                                          </p:stCondLst>
                                        </p:cTn>
                                        <p:tgtEl>
                                          <p:spTgt spid="12"/>
                                        </p:tgtEl>
                                      </p:cBhvr>
                                      <p:to x="100000" y="100000"/>
                                    </p:animScale>
                                    <p:animScale>
                                      <p:cBhvr>
                                        <p:cTn id="25" dur="26">
                                          <p:stCondLst>
                                            <p:cond delay="1642"/>
                                          </p:stCondLst>
                                        </p:cTn>
                                        <p:tgtEl>
                                          <p:spTgt spid="12"/>
                                        </p:tgtEl>
                                      </p:cBhvr>
                                      <p:to x="100000" y="90000"/>
                                    </p:animScale>
                                    <p:animScale>
                                      <p:cBhvr>
                                        <p:cTn id="26" dur="166" decel="50000">
                                          <p:stCondLst>
                                            <p:cond delay="1668"/>
                                          </p:stCondLst>
                                        </p:cTn>
                                        <p:tgtEl>
                                          <p:spTgt spid="12"/>
                                        </p:tgtEl>
                                      </p:cBhvr>
                                      <p:to x="100000" y="100000"/>
                                    </p:animScale>
                                    <p:animScale>
                                      <p:cBhvr>
                                        <p:cTn id="27" dur="26">
                                          <p:stCondLst>
                                            <p:cond delay="1808"/>
                                          </p:stCondLst>
                                        </p:cTn>
                                        <p:tgtEl>
                                          <p:spTgt spid="12"/>
                                        </p:tgtEl>
                                      </p:cBhvr>
                                      <p:to x="100000" y="95000"/>
                                    </p:animScale>
                                    <p:animScale>
                                      <p:cBhvr>
                                        <p:cTn id="28" dur="166" decel="50000">
                                          <p:stCondLst>
                                            <p:cond delay="1834"/>
                                          </p:stCondLst>
                                        </p:cTn>
                                        <p:tgtEl>
                                          <p:spTgt spid="12"/>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000" fill="hold"/>
                                        <p:tgtEl>
                                          <p:spTgt spid="13"/>
                                        </p:tgtEl>
                                        <p:attrNameLst>
                                          <p:attrName>ppt_w</p:attrName>
                                        </p:attrNameLst>
                                      </p:cBhvr>
                                      <p:tavLst>
                                        <p:tav tm="0">
                                          <p:val>
                                            <p:fltVal val="0"/>
                                          </p:val>
                                        </p:tav>
                                        <p:tav tm="100000">
                                          <p:val>
                                            <p:strVal val="#ppt_w"/>
                                          </p:val>
                                        </p:tav>
                                      </p:tavLst>
                                    </p:anim>
                                    <p:anim calcmode="lin" valueType="num">
                                      <p:cBhvr>
                                        <p:cTn id="34" dur="2000" fill="hold"/>
                                        <p:tgtEl>
                                          <p:spTgt spid="13"/>
                                        </p:tgtEl>
                                        <p:attrNameLst>
                                          <p:attrName>ppt_h</p:attrName>
                                        </p:attrNameLst>
                                      </p:cBhvr>
                                      <p:tavLst>
                                        <p:tav tm="0">
                                          <p:val>
                                            <p:fltVal val="0"/>
                                          </p:val>
                                        </p:tav>
                                        <p:tav tm="100000">
                                          <p:val>
                                            <p:strVal val="#ppt_h"/>
                                          </p:val>
                                        </p:tav>
                                      </p:tavLst>
                                    </p:anim>
                                    <p:anim calcmode="lin" valueType="num">
                                      <p:cBhvr>
                                        <p:cTn id="35" dur="2000" fill="hold"/>
                                        <p:tgtEl>
                                          <p:spTgt spid="13"/>
                                        </p:tgtEl>
                                        <p:attrNameLst>
                                          <p:attrName>style.rotation</p:attrName>
                                        </p:attrNameLst>
                                      </p:cBhvr>
                                      <p:tavLst>
                                        <p:tav tm="0">
                                          <p:val>
                                            <p:fltVal val="360"/>
                                          </p:val>
                                        </p:tav>
                                        <p:tav tm="100000">
                                          <p:val>
                                            <p:fltVal val="0"/>
                                          </p:val>
                                        </p:tav>
                                      </p:tavLst>
                                    </p:anim>
                                    <p:animEffect transition="in" filter="fade">
                                      <p:cBhvr>
                                        <p:cTn id="36" dur="2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0A01D3-8207-4FF7-BFB3-11EFE7E2F368}"/>
              </a:ext>
            </a:extLst>
          </p:cNvPr>
          <p:cNvSpPr txBox="1"/>
          <p:nvPr/>
        </p:nvSpPr>
        <p:spPr>
          <a:xfrm>
            <a:off x="457200" y="589895"/>
            <a:ext cx="6096000" cy="923330"/>
          </a:xfrm>
          <a:prstGeom prst="rect">
            <a:avLst/>
          </a:prstGeom>
          <a:noFill/>
        </p:spPr>
        <p:txBody>
          <a:bodyPr wrap="square">
            <a:spAutoFit/>
          </a:bodyPr>
          <a:lstStyle/>
          <a:p>
            <a:r>
              <a:rPr lang="en-US" b="1" i="0" dirty="0">
                <a:solidFill>
                  <a:srgbClr val="000000"/>
                </a:solidFill>
                <a:effectLst/>
                <a:latin typeface="Times New Roman" panose="02020603050405020304" pitchFamily="18" charset="0"/>
              </a:rPr>
              <a:t>CHAPTER 13 - Oxidation-Reduction Reactions</a:t>
            </a:r>
            <a:br>
              <a:rPr lang="en-US" b="1" i="0" dirty="0">
                <a:solidFill>
                  <a:srgbClr val="000000"/>
                </a:solidFill>
                <a:effectLst/>
                <a:latin typeface="Times New Roman" panose="02020603050405020304" pitchFamily="18" charset="0"/>
              </a:rPr>
            </a:br>
            <a:r>
              <a:rPr lang="en-US" b="1" i="0" dirty="0">
                <a:solidFill>
                  <a:srgbClr val="000000"/>
                </a:solidFill>
                <a:effectLst/>
                <a:latin typeface="Times New Roman" panose="02020603050405020304" pitchFamily="18" charset="0"/>
              </a:rPr>
              <a:t>    Exercise 13-1   Oxidation and Reduction -</a:t>
            </a:r>
            <a:br>
              <a:rPr lang="en-US" b="1" i="0" dirty="0">
                <a:solidFill>
                  <a:srgbClr val="000000"/>
                </a:solidFill>
                <a:effectLst/>
                <a:latin typeface="Times New Roman" panose="02020603050405020304" pitchFamily="18" charset="0"/>
              </a:rPr>
            </a:br>
            <a:r>
              <a:rPr lang="en-US" b="1" i="0" dirty="0">
                <a:solidFill>
                  <a:srgbClr val="000000"/>
                </a:solidFill>
                <a:effectLst/>
                <a:latin typeface="Times New Roman" panose="02020603050405020304" pitchFamily="18" charset="0"/>
              </a:rPr>
              <a:t>                            </a:t>
            </a:r>
            <a:r>
              <a:rPr lang="en-US" b="1" i="0" dirty="0">
                <a:solidFill>
                  <a:srgbClr val="000000"/>
                </a:solidFill>
                <a:effectLst/>
                <a:latin typeface="Arial" panose="020B0604020202020204" pitchFamily="34" charset="0"/>
              </a:rPr>
              <a:t>  </a:t>
            </a:r>
            <a:r>
              <a:rPr lang="en-US" b="1" i="0" dirty="0">
                <a:solidFill>
                  <a:srgbClr val="000000"/>
                </a:solidFill>
                <a:effectLst/>
                <a:latin typeface="Arial" panose="020B0604020202020204" pitchFamily="34" charset="0"/>
                <a:hlinkClick r:id="rId2"/>
              </a:rPr>
              <a:t>Exercise 13-1</a:t>
            </a:r>
            <a:r>
              <a:rPr lang="en-US" b="1" i="0" dirty="0">
                <a:solidFill>
                  <a:srgbClr val="000000"/>
                </a:solidFill>
                <a:effectLst/>
                <a:latin typeface="Arial" panose="020B0604020202020204" pitchFamily="34" charset="0"/>
              </a:rPr>
              <a:t>  </a:t>
            </a:r>
            <a:endParaRPr lang="en-US" dirty="0"/>
          </a:p>
        </p:txBody>
      </p:sp>
      <p:sp>
        <p:nvSpPr>
          <p:cNvPr id="5" name="TextBox 4">
            <a:extLst>
              <a:ext uri="{FF2B5EF4-FFF2-40B4-BE49-F238E27FC236}">
                <a16:creationId xmlns:a16="http://schemas.microsoft.com/office/drawing/2014/main" id="{DAF55B09-CFC0-46A7-9390-73F37E914FE3}"/>
              </a:ext>
            </a:extLst>
          </p:cNvPr>
          <p:cNvSpPr txBox="1"/>
          <p:nvPr/>
        </p:nvSpPr>
        <p:spPr>
          <a:xfrm>
            <a:off x="228600" y="12215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http://exercises.murov.info/ex13-1.htm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problems 14, 19, 28.</a:t>
            </a:r>
          </a:p>
        </p:txBody>
      </p:sp>
      <p:sp>
        <p:nvSpPr>
          <p:cNvPr id="7" name="TextBox 6">
            <a:extLst>
              <a:ext uri="{FF2B5EF4-FFF2-40B4-BE49-F238E27FC236}">
                <a16:creationId xmlns:a16="http://schemas.microsoft.com/office/drawing/2014/main" id="{B7D1DAC3-802C-420E-B8F8-36C38EF2D9FD}"/>
              </a:ext>
            </a:extLst>
          </p:cNvPr>
          <p:cNvSpPr txBox="1"/>
          <p:nvPr/>
        </p:nvSpPr>
        <p:spPr>
          <a:xfrm>
            <a:off x="114300" y="1590824"/>
            <a:ext cx="6096000" cy="369332"/>
          </a:xfrm>
          <a:prstGeom prst="rect">
            <a:avLst/>
          </a:prstGeom>
          <a:noFill/>
        </p:spPr>
        <p:txBody>
          <a:bodyPr wrap="square">
            <a:spAutoFit/>
          </a:bodyPr>
          <a:lstStyle/>
          <a:p>
            <a:r>
              <a:rPr lang="en-US" dirty="0"/>
              <a:t>14.  The oxidation number of nitrogen in nitrate is:</a:t>
            </a:r>
          </a:p>
        </p:txBody>
      </p:sp>
      <p:sp>
        <p:nvSpPr>
          <p:cNvPr id="9" name="TextBox 8">
            <a:extLst>
              <a:ext uri="{FF2B5EF4-FFF2-40B4-BE49-F238E27FC236}">
                <a16:creationId xmlns:a16="http://schemas.microsoft.com/office/drawing/2014/main" id="{60618C58-CEDA-476A-8F21-D1E88D2127E3}"/>
              </a:ext>
            </a:extLst>
          </p:cNvPr>
          <p:cNvSpPr txBox="1"/>
          <p:nvPr/>
        </p:nvSpPr>
        <p:spPr>
          <a:xfrm>
            <a:off x="114300" y="2904023"/>
            <a:ext cx="6096000" cy="646331"/>
          </a:xfrm>
          <a:prstGeom prst="rect">
            <a:avLst/>
          </a:prstGeom>
          <a:noFill/>
        </p:spPr>
        <p:txBody>
          <a:bodyPr wrap="square">
            <a:spAutoFit/>
          </a:bodyPr>
          <a:lstStyle/>
          <a:p>
            <a:r>
              <a:rPr lang="en-US" dirty="0"/>
              <a:t>19.  In the reaction, Zn(s) + CuSO</a:t>
            </a:r>
            <a:r>
              <a:rPr lang="en-US" baseline="-25000" dirty="0"/>
              <a:t>4</a:t>
            </a:r>
            <a:r>
              <a:rPr lang="en-US" dirty="0"/>
              <a:t>(</a:t>
            </a:r>
            <a:r>
              <a:rPr lang="en-US" dirty="0" err="1"/>
              <a:t>aq</a:t>
            </a:r>
            <a:r>
              <a:rPr lang="en-US" dirty="0"/>
              <a:t>) = ZnSO</a:t>
            </a:r>
            <a:r>
              <a:rPr lang="en-US" baseline="-25000" dirty="0"/>
              <a:t>4</a:t>
            </a:r>
            <a:r>
              <a:rPr lang="en-US" dirty="0"/>
              <a:t>(</a:t>
            </a:r>
            <a:r>
              <a:rPr lang="en-US" dirty="0" err="1"/>
              <a:t>aq</a:t>
            </a:r>
            <a:r>
              <a:rPr lang="en-US" dirty="0"/>
              <a:t>) + Cu(s), what is oxidized?</a:t>
            </a:r>
          </a:p>
        </p:txBody>
      </p:sp>
      <p:sp>
        <p:nvSpPr>
          <p:cNvPr id="11" name="TextBox 10">
            <a:extLst>
              <a:ext uri="{FF2B5EF4-FFF2-40B4-BE49-F238E27FC236}">
                <a16:creationId xmlns:a16="http://schemas.microsoft.com/office/drawing/2014/main" id="{0D58A509-E01A-4ABE-8F81-757B2F6C776A}"/>
              </a:ext>
            </a:extLst>
          </p:cNvPr>
          <p:cNvSpPr txBox="1"/>
          <p:nvPr/>
        </p:nvSpPr>
        <p:spPr>
          <a:xfrm>
            <a:off x="114300" y="5189130"/>
            <a:ext cx="6096000" cy="1477328"/>
          </a:xfrm>
          <a:prstGeom prst="rect">
            <a:avLst/>
          </a:prstGeom>
          <a:noFill/>
        </p:spPr>
        <p:txBody>
          <a:bodyPr wrap="square">
            <a:spAutoFit/>
          </a:bodyPr>
          <a:lstStyle/>
          <a:p>
            <a:r>
              <a:rPr lang="en-US" dirty="0"/>
              <a:t>28.  How many electrons are needed to balance the half reaction involving reduction of permanganate to manganese(II) (using the lowest whole number coefficients and assuming acidic media) and on which side of the equation will they appear?</a:t>
            </a:r>
          </a:p>
        </p:txBody>
      </p:sp>
      <p:sp>
        <p:nvSpPr>
          <p:cNvPr id="13" name="TextBox 12">
            <a:extLst>
              <a:ext uri="{FF2B5EF4-FFF2-40B4-BE49-F238E27FC236}">
                <a16:creationId xmlns:a16="http://schemas.microsoft.com/office/drawing/2014/main" id="{133D838C-53C7-4F2B-88AA-74B7F0EDFA05}"/>
              </a:ext>
            </a:extLst>
          </p:cNvPr>
          <p:cNvSpPr txBox="1"/>
          <p:nvPr/>
        </p:nvSpPr>
        <p:spPr>
          <a:xfrm>
            <a:off x="6509331" y="0"/>
            <a:ext cx="5682669" cy="4801314"/>
          </a:xfrm>
          <a:prstGeom prst="rect">
            <a:avLst/>
          </a:prstGeom>
          <a:noFill/>
        </p:spPr>
        <p:txBody>
          <a:bodyPr wrap="square">
            <a:spAutoFit/>
          </a:bodyPr>
          <a:lstStyle/>
          <a:p>
            <a:r>
              <a:rPr lang="en-US" dirty="0"/>
              <a:t>Prioritized guidelines for determining oxidation states. When two or more of the above rules are in conflict, the one higher in the list has priority.</a:t>
            </a:r>
          </a:p>
          <a:p>
            <a:r>
              <a:rPr lang="en-US" dirty="0"/>
              <a:t>1. Any pure element has an oxidation state of zero.</a:t>
            </a:r>
          </a:p>
          <a:p>
            <a:r>
              <a:rPr lang="en-US" dirty="0"/>
              <a:t>2. The sum of the oxidation states of all atoms forming a molecule or ion is the net charge of that species.</a:t>
            </a:r>
          </a:p>
          <a:p>
            <a:r>
              <a:rPr lang="en-US" dirty="0"/>
              <a:t>3. In their compounds, group 1 metals have an oxidation state of +1 In their compounds, group 2 metals have an oxidation state of +2.</a:t>
            </a:r>
          </a:p>
          <a:p>
            <a:r>
              <a:rPr lang="en-US" dirty="0"/>
              <a:t>4. In its compounds, fluorine always has an oxidation state of -1.</a:t>
            </a:r>
          </a:p>
          <a:p>
            <a:r>
              <a:rPr lang="en-US" dirty="0"/>
              <a:t>5. In their compounds, hydrogen atoms have an oxidation state of +1 , except when combined with group 1 or group 2 metals (often -1 in these cases).</a:t>
            </a:r>
          </a:p>
          <a:p>
            <a:r>
              <a:rPr lang="en-US" dirty="0"/>
              <a:t>6. In its compounds, oxygen atoms normally have an oxidation state of -2 , except in compounds in which O is bonded to O (peroxides).</a:t>
            </a:r>
          </a:p>
        </p:txBody>
      </p:sp>
      <p:sp>
        <p:nvSpPr>
          <p:cNvPr id="14" name="TextBox 13">
            <a:extLst>
              <a:ext uri="{FF2B5EF4-FFF2-40B4-BE49-F238E27FC236}">
                <a16:creationId xmlns:a16="http://schemas.microsoft.com/office/drawing/2014/main" id="{A7B97F24-C5C9-4839-9412-73AF3750A253}"/>
              </a:ext>
            </a:extLst>
          </p:cNvPr>
          <p:cNvSpPr txBox="1"/>
          <p:nvPr/>
        </p:nvSpPr>
        <p:spPr>
          <a:xfrm>
            <a:off x="114300" y="2029896"/>
            <a:ext cx="6438900" cy="707886"/>
          </a:xfrm>
          <a:prstGeom prst="rect">
            <a:avLst/>
          </a:prstGeom>
          <a:noFill/>
        </p:spPr>
        <p:txBody>
          <a:bodyPr wrap="square" rtlCol="0">
            <a:spAutoFit/>
          </a:bodyPr>
          <a:lstStyle/>
          <a:p>
            <a:r>
              <a:rPr lang="en-US" sz="2000" b="1" dirty="0">
                <a:solidFill>
                  <a:srgbClr val="FF0000"/>
                </a:solidFill>
              </a:rPr>
              <a:t>NO</a:t>
            </a:r>
            <a:r>
              <a:rPr lang="en-US" sz="2000" b="1" baseline="-25000" dirty="0">
                <a:solidFill>
                  <a:srgbClr val="FF0000"/>
                </a:solidFill>
              </a:rPr>
              <a:t>3</a:t>
            </a:r>
            <a:r>
              <a:rPr lang="en-US" sz="2000" b="1" baseline="30000" dirty="0">
                <a:solidFill>
                  <a:srgbClr val="FF0000"/>
                </a:solidFill>
              </a:rPr>
              <a:t>- </a:t>
            </a:r>
            <a:r>
              <a:rPr lang="en-US" sz="2000" b="1" dirty="0">
                <a:solidFill>
                  <a:srgbClr val="FF0000"/>
                </a:solidFill>
              </a:rPr>
              <a:t>     x  +  3(-2)  =  -1      </a:t>
            </a:r>
            <a:r>
              <a:rPr lang="en-US" sz="2000" b="1" dirty="0">
                <a:solidFill>
                  <a:schemeClr val="accent4">
                    <a:lumMod val="50000"/>
                  </a:schemeClr>
                </a:solidFill>
              </a:rPr>
              <a:t>x =  4</a:t>
            </a:r>
            <a:r>
              <a:rPr lang="en-US" sz="2000" b="1" dirty="0">
                <a:solidFill>
                  <a:srgbClr val="FF0000"/>
                </a:solidFill>
              </a:rPr>
              <a:t>    Nitrogen can have many different oxidation states including -3, 0 1, 2, 3, </a:t>
            </a:r>
            <a:r>
              <a:rPr lang="en-US" sz="2000" b="1" u="sng" dirty="0">
                <a:solidFill>
                  <a:srgbClr val="FF0000"/>
                </a:solidFill>
              </a:rPr>
              <a:t>4</a:t>
            </a:r>
            <a:r>
              <a:rPr lang="en-US" sz="2000" b="1" dirty="0">
                <a:solidFill>
                  <a:srgbClr val="FF0000"/>
                </a:solidFill>
              </a:rPr>
              <a:t>  5</a:t>
            </a:r>
            <a:endParaRPr lang="en-US" sz="2000" b="1" baseline="30000" dirty="0">
              <a:solidFill>
                <a:srgbClr val="FF0000"/>
              </a:solidFill>
            </a:endParaRPr>
          </a:p>
        </p:txBody>
      </p:sp>
      <p:sp>
        <p:nvSpPr>
          <p:cNvPr id="15" name="TextBox 14">
            <a:extLst>
              <a:ext uri="{FF2B5EF4-FFF2-40B4-BE49-F238E27FC236}">
                <a16:creationId xmlns:a16="http://schemas.microsoft.com/office/drawing/2014/main" id="{96949A6C-9288-4C9B-BFD4-70484922F6F0}"/>
              </a:ext>
            </a:extLst>
          </p:cNvPr>
          <p:cNvSpPr txBox="1"/>
          <p:nvPr/>
        </p:nvSpPr>
        <p:spPr>
          <a:xfrm>
            <a:off x="114300" y="3567886"/>
            <a:ext cx="5867400" cy="1631216"/>
          </a:xfrm>
          <a:prstGeom prst="rect">
            <a:avLst/>
          </a:prstGeom>
          <a:noFill/>
        </p:spPr>
        <p:txBody>
          <a:bodyPr wrap="square" rtlCol="0">
            <a:spAutoFit/>
          </a:bodyPr>
          <a:lstStyle/>
          <a:p>
            <a:r>
              <a:rPr lang="en-US" sz="2000" b="1" dirty="0">
                <a:solidFill>
                  <a:srgbClr val="FF0000"/>
                </a:solidFill>
              </a:rPr>
              <a:t>The oxidized species loses electron(s).  The oxidation number of zinc changes from 0 to +2 or a loss of 2 electrons so </a:t>
            </a:r>
            <a:r>
              <a:rPr lang="en-US" sz="2000" b="1" dirty="0">
                <a:solidFill>
                  <a:schemeClr val="accent6">
                    <a:lumMod val="50000"/>
                  </a:schemeClr>
                </a:solidFill>
              </a:rPr>
              <a:t>zinc</a:t>
            </a:r>
            <a:r>
              <a:rPr lang="en-US" sz="2000" b="1" dirty="0">
                <a:solidFill>
                  <a:srgbClr val="FF0000"/>
                </a:solidFill>
              </a:rPr>
              <a:t> is oxidized in this reaction.  The copper gains electrons and is reduced.  Cu</a:t>
            </a:r>
            <a:r>
              <a:rPr lang="en-US" sz="2000" b="1" baseline="30000" dirty="0">
                <a:solidFill>
                  <a:srgbClr val="FF0000"/>
                </a:solidFill>
              </a:rPr>
              <a:t>2+ </a:t>
            </a:r>
            <a:r>
              <a:rPr lang="en-US" sz="2000" b="1" dirty="0">
                <a:solidFill>
                  <a:srgbClr val="FF0000"/>
                </a:solidFill>
              </a:rPr>
              <a:t>is the oxidizing agent and zinc is the reducing agent.</a:t>
            </a:r>
          </a:p>
        </p:txBody>
      </p:sp>
      <p:sp>
        <p:nvSpPr>
          <p:cNvPr id="16" name="TextBox 15">
            <a:extLst>
              <a:ext uri="{FF2B5EF4-FFF2-40B4-BE49-F238E27FC236}">
                <a16:creationId xmlns:a16="http://schemas.microsoft.com/office/drawing/2014/main" id="{3CA8D373-C718-4F12-95F0-53E5ED3B14B2}"/>
              </a:ext>
            </a:extLst>
          </p:cNvPr>
          <p:cNvSpPr txBox="1"/>
          <p:nvPr/>
        </p:nvSpPr>
        <p:spPr>
          <a:xfrm>
            <a:off x="6675120" y="5058936"/>
            <a:ext cx="184731" cy="369332"/>
          </a:xfrm>
          <a:prstGeom prst="rect">
            <a:avLst/>
          </a:prstGeom>
          <a:noFill/>
        </p:spPr>
        <p:txBody>
          <a:bodyPr wrap="none" rtlCol="0">
            <a:spAutoFit/>
          </a:bodyPr>
          <a:lstStyle/>
          <a:p>
            <a:endParaRPr lang="en-US" dirty="0"/>
          </a:p>
        </p:txBody>
      </p:sp>
      <p:sp>
        <p:nvSpPr>
          <p:cNvPr id="18" name="TextBox 17">
            <a:extLst>
              <a:ext uri="{FF2B5EF4-FFF2-40B4-BE49-F238E27FC236}">
                <a16:creationId xmlns:a16="http://schemas.microsoft.com/office/drawing/2014/main" id="{A9DB51BB-025E-4626-95C2-955B5E246450}"/>
              </a:ext>
            </a:extLst>
          </p:cNvPr>
          <p:cNvSpPr txBox="1"/>
          <p:nvPr/>
        </p:nvSpPr>
        <p:spPr>
          <a:xfrm>
            <a:off x="6675120" y="5243602"/>
            <a:ext cx="4251960" cy="1015663"/>
          </a:xfrm>
          <a:prstGeom prst="rect">
            <a:avLst/>
          </a:prstGeom>
          <a:noFill/>
        </p:spPr>
        <p:txBody>
          <a:bodyPr wrap="square">
            <a:spAutoFit/>
          </a:bodyPr>
          <a:lstStyle/>
          <a:p>
            <a:r>
              <a:rPr lang="pt-BR" sz="2000" b="1" i="0" dirty="0">
                <a:solidFill>
                  <a:srgbClr val="FF0000"/>
                </a:solidFill>
                <a:effectLst/>
                <a:latin typeface="Source Sans Pro" panose="020B0503030403020204" pitchFamily="34" charset="0"/>
              </a:rPr>
              <a:t>MnO</a:t>
            </a:r>
            <a:r>
              <a:rPr lang="pt-BR" sz="2000" b="1" i="0" baseline="-25000" dirty="0">
                <a:solidFill>
                  <a:srgbClr val="FF0000"/>
                </a:solidFill>
                <a:effectLst/>
                <a:latin typeface="Source Sans Pro" panose="020B0503030403020204" pitchFamily="34" charset="0"/>
              </a:rPr>
              <a:t>4</a:t>
            </a:r>
            <a:r>
              <a:rPr lang="pt-BR" sz="2000" b="1" i="0" baseline="30000" dirty="0">
                <a:solidFill>
                  <a:srgbClr val="FF0000"/>
                </a:solidFill>
                <a:effectLst/>
                <a:latin typeface="Source Sans Pro" panose="020B0503030403020204" pitchFamily="34" charset="0"/>
              </a:rPr>
              <a:t>-</a:t>
            </a:r>
            <a:r>
              <a:rPr lang="pt-BR" sz="2000" b="1" i="0" dirty="0">
                <a:solidFill>
                  <a:srgbClr val="FF0000"/>
                </a:solidFill>
                <a:effectLst/>
                <a:latin typeface="Source Sans Pro" panose="020B0503030403020204" pitchFamily="34" charset="0"/>
              </a:rPr>
              <a:t> + 8H</a:t>
            </a:r>
            <a:r>
              <a:rPr lang="pt-BR" sz="2000" b="1" i="0" baseline="30000" dirty="0">
                <a:solidFill>
                  <a:srgbClr val="FF0000"/>
                </a:solidFill>
                <a:effectLst/>
                <a:latin typeface="Source Sans Pro" panose="020B0503030403020204" pitchFamily="34" charset="0"/>
              </a:rPr>
              <a:t>+</a:t>
            </a:r>
            <a:r>
              <a:rPr lang="pt-BR" sz="2000" b="1" i="0" dirty="0">
                <a:solidFill>
                  <a:srgbClr val="FF0000"/>
                </a:solidFill>
                <a:effectLst/>
                <a:latin typeface="Source Sans Pro" panose="020B0503030403020204" pitchFamily="34" charset="0"/>
              </a:rPr>
              <a:t> + 5e</a:t>
            </a:r>
            <a:r>
              <a:rPr lang="pt-BR" sz="2000" b="1" i="0" baseline="30000" dirty="0">
                <a:solidFill>
                  <a:srgbClr val="FF0000"/>
                </a:solidFill>
                <a:effectLst/>
                <a:latin typeface="Source Sans Pro" panose="020B0503030403020204" pitchFamily="34" charset="0"/>
              </a:rPr>
              <a:t>-</a:t>
            </a:r>
            <a:r>
              <a:rPr lang="pt-BR" sz="2000" b="1" i="0" dirty="0">
                <a:solidFill>
                  <a:srgbClr val="FF0000"/>
                </a:solidFill>
                <a:effectLst/>
                <a:latin typeface="Source Sans Pro" panose="020B0503030403020204" pitchFamily="34" charset="0"/>
              </a:rPr>
              <a:t> =  Mn</a:t>
            </a:r>
            <a:r>
              <a:rPr lang="pt-BR" sz="2000" b="1" i="0" baseline="30000" dirty="0">
                <a:solidFill>
                  <a:srgbClr val="FF0000"/>
                </a:solidFill>
                <a:effectLst/>
                <a:latin typeface="Source Sans Pro" panose="020B0503030403020204" pitchFamily="34" charset="0"/>
              </a:rPr>
              <a:t>2+</a:t>
            </a:r>
            <a:r>
              <a:rPr lang="pt-BR" sz="2000" b="1" i="0" dirty="0">
                <a:solidFill>
                  <a:srgbClr val="FF0000"/>
                </a:solidFill>
                <a:effectLst/>
                <a:latin typeface="Source Sans Pro" panose="020B0503030403020204" pitchFamily="34" charset="0"/>
              </a:rPr>
              <a:t> + 4H</a:t>
            </a:r>
            <a:r>
              <a:rPr lang="pt-BR" sz="2000" b="1" i="0" baseline="-25000" dirty="0">
                <a:solidFill>
                  <a:srgbClr val="FF0000"/>
                </a:solidFill>
                <a:effectLst/>
                <a:latin typeface="Source Sans Pro" panose="020B0503030403020204" pitchFamily="34" charset="0"/>
              </a:rPr>
              <a:t>2</a:t>
            </a:r>
            <a:r>
              <a:rPr lang="pt-BR" sz="2000" b="1" i="0" dirty="0">
                <a:solidFill>
                  <a:srgbClr val="FF0000"/>
                </a:solidFill>
                <a:effectLst/>
                <a:latin typeface="Source Sans Pro" panose="020B0503030403020204" pitchFamily="34" charset="0"/>
              </a:rPr>
              <a:t>O</a:t>
            </a:r>
          </a:p>
          <a:p>
            <a:r>
              <a:rPr lang="pt-BR" sz="2000" b="1" dirty="0">
                <a:solidFill>
                  <a:schemeClr val="accent4">
                    <a:lumMod val="50000"/>
                  </a:schemeClr>
                </a:solidFill>
                <a:latin typeface="Source Sans Pro" panose="020B0503030403020204" pitchFamily="34" charset="0"/>
              </a:rPr>
              <a:t>5 electrons on the left balance the charge on the half reaction.</a:t>
            </a:r>
            <a:endParaRPr lang="en-US" sz="2000" b="1" dirty="0">
              <a:solidFill>
                <a:schemeClr val="accent4">
                  <a:lumMod val="50000"/>
                </a:schemeClr>
              </a:solidFill>
            </a:endParaRPr>
          </a:p>
        </p:txBody>
      </p:sp>
    </p:spTree>
    <p:extLst>
      <p:ext uri="{BB962C8B-B14F-4D97-AF65-F5344CB8AC3E}">
        <p14:creationId xmlns:p14="http://schemas.microsoft.com/office/powerpoint/2010/main" val="257595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EC8DF5-F26F-4C6D-8FAF-69A23CB06717}"/>
              </a:ext>
            </a:extLst>
          </p:cNvPr>
          <p:cNvSpPr txBox="1"/>
          <p:nvPr/>
        </p:nvSpPr>
        <p:spPr>
          <a:xfrm>
            <a:off x="320040" y="-1352103"/>
            <a:ext cx="12085320" cy="369332"/>
          </a:xfrm>
          <a:prstGeom prst="rect">
            <a:avLst/>
          </a:prstGeom>
          <a:noFill/>
        </p:spPr>
        <p:txBody>
          <a:bodyPr wrap="square">
            <a:spAutoFit/>
          </a:bodyPr>
          <a:lstStyle/>
          <a:p>
            <a:endParaRPr lang="en-US" dirty="0"/>
          </a:p>
        </p:txBody>
      </p:sp>
      <p:sp>
        <p:nvSpPr>
          <p:cNvPr id="7" name="TextBox 6">
            <a:extLst>
              <a:ext uri="{FF2B5EF4-FFF2-40B4-BE49-F238E27FC236}">
                <a16:creationId xmlns:a16="http://schemas.microsoft.com/office/drawing/2014/main" id="{6A7456F2-ED58-4587-A78A-755808CFFDB2}"/>
              </a:ext>
            </a:extLst>
          </p:cNvPr>
          <p:cNvSpPr txBox="1"/>
          <p:nvPr/>
        </p:nvSpPr>
        <p:spPr>
          <a:xfrm>
            <a:off x="320040" y="748576"/>
            <a:ext cx="6949440" cy="923330"/>
          </a:xfrm>
          <a:prstGeom prst="rect">
            <a:avLst/>
          </a:prstGeom>
          <a:noFill/>
        </p:spPr>
        <p:txBody>
          <a:bodyPr wrap="square">
            <a:spAutoFit/>
          </a:bodyPr>
          <a:lstStyle/>
          <a:p>
            <a:r>
              <a:rPr lang="en-US" b="1" i="0" dirty="0">
                <a:solidFill>
                  <a:srgbClr val="000000"/>
                </a:solidFill>
                <a:effectLst/>
                <a:latin typeface="Times New Roman" panose="02020603050405020304" pitchFamily="18" charset="0"/>
              </a:rPr>
              <a:t>CHAPTER 14 - Reaction Rates and Equilibrium</a:t>
            </a:r>
            <a:br>
              <a:rPr lang="en-US" b="1" i="0" dirty="0">
                <a:solidFill>
                  <a:srgbClr val="000000"/>
                </a:solidFill>
                <a:effectLst/>
                <a:latin typeface="Times New Roman" panose="02020603050405020304" pitchFamily="18" charset="0"/>
              </a:rPr>
            </a:br>
            <a:r>
              <a:rPr lang="en-US" b="1" i="0" dirty="0">
                <a:solidFill>
                  <a:srgbClr val="000000"/>
                </a:solidFill>
                <a:effectLst/>
                <a:latin typeface="Times New Roman" panose="02020603050405020304" pitchFamily="18" charset="0"/>
              </a:rPr>
              <a:t>    Exercise 14-1   Equilibrium Expressions, Le </a:t>
            </a:r>
            <a:r>
              <a:rPr lang="en-US" b="1" i="0" dirty="0" err="1">
                <a:solidFill>
                  <a:srgbClr val="000000"/>
                </a:solidFill>
                <a:effectLst/>
                <a:latin typeface="Times New Roman" panose="02020603050405020304" pitchFamily="18" charset="0"/>
              </a:rPr>
              <a:t>Chatelier's</a:t>
            </a:r>
            <a:r>
              <a:rPr lang="en-US" b="1" i="0" dirty="0">
                <a:solidFill>
                  <a:srgbClr val="000000"/>
                </a:solidFill>
                <a:effectLst/>
                <a:latin typeface="Times New Roman" panose="02020603050405020304" pitchFamily="18" charset="0"/>
              </a:rPr>
              <a:t> Principle -</a:t>
            </a:r>
            <a:br>
              <a:rPr lang="en-US" b="1" i="0" dirty="0">
                <a:solidFill>
                  <a:srgbClr val="000000"/>
                </a:solidFill>
                <a:effectLst/>
                <a:latin typeface="Times New Roman" panose="02020603050405020304" pitchFamily="18" charset="0"/>
              </a:rPr>
            </a:br>
            <a:r>
              <a:rPr lang="en-US" b="1" i="0" dirty="0">
                <a:solidFill>
                  <a:srgbClr val="000000"/>
                </a:solidFill>
                <a:effectLst/>
                <a:latin typeface="Times New Roman" panose="02020603050405020304" pitchFamily="18" charset="0"/>
              </a:rPr>
              <a:t>                               </a:t>
            </a:r>
            <a:r>
              <a:rPr lang="en-US" b="1" i="0" dirty="0">
                <a:solidFill>
                  <a:srgbClr val="000000"/>
                </a:solidFill>
                <a:effectLst/>
                <a:latin typeface="Arial" panose="020B0604020202020204" pitchFamily="34" charset="0"/>
                <a:hlinkClick r:id="rId2"/>
              </a:rPr>
              <a:t>Exercise 14-1</a:t>
            </a:r>
            <a:r>
              <a:rPr lang="en-US" b="1" i="0" dirty="0">
                <a:solidFill>
                  <a:srgbClr val="000000"/>
                </a:solidFill>
                <a:effectLst/>
                <a:latin typeface="Arial" panose="020B0604020202020204" pitchFamily="34" charset="0"/>
              </a:rPr>
              <a:t> </a:t>
            </a:r>
            <a:r>
              <a:rPr lang="en-US" b="0" i="0" dirty="0">
                <a:solidFill>
                  <a:srgbClr val="000000"/>
                </a:solidFill>
                <a:effectLst/>
                <a:latin typeface="Arial" panose="020B0604020202020204" pitchFamily="34" charset="0"/>
              </a:rPr>
              <a:t>   </a:t>
            </a:r>
            <a:endParaRPr lang="en-US" dirty="0"/>
          </a:p>
        </p:txBody>
      </p:sp>
      <p:sp>
        <p:nvSpPr>
          <p:cNvPr id="19" name="TextBox 18">
            <a:extLst>
              <a:ext uri="{FF2B5EF4-FFF2-40B4-BE49-F238E27FC236}">
                <a16:creationId xmlns:a16="http://schemas.microsoft.com/office/drawing/2014/main" id="{F02773B9-7719-4320-9F56-27F481AF1954}"/>
              </a:ext>
            </a:extLst>
          </p:cNvPr>
          <p:cNvSpPr txBox="1"/>
          <p:nvPr/>
        </p:nvSpPr>
        <p:spPr>
          <a:xfrm>
            <a:off x="381000" y="1441073"/>
            <a:ext cx="6202680" cy="923330"/>
          </a:xfrm>
          <a:prstGeom prst="rect">
            <a:avLst/>
          </a:prstGeom>
          <a:noFill/>
        </p:spPr>
        <p:txBody>
          <a:bodyPr wrap="square">
            <a:spAutoFit/>
          </a:bodyPr>
          <a:lstStyle/>
          <a:p>
            <a:endParaRPr lang="en-US" dirty="0"/>
          </a:p>
          <a:p>
            <a:r>
              <a:rPr lang="en-US" dirty="0"/>
              <a:t>2.  Choose the correct equilibrium expression for:</a:t>
            </a:r>
          </a:p>
          <a:p>
            <a:r>
              <a:rPr lang="en-US" dirty="0"/>
              <a:t>N</a:t>
            </a:r>
            <a:r>
              <a:rPr lang="en-US" baseline="-25000" dirty="0"/>
              <a:t>2</a:t>
            </a:r>
            <a:r>
              <a:rPr lang="en-US" dirty="0"/>
              <a:t>(g) + O</a:t>
            </a:r>
            <a:r>
              <a:rPr lang="en-US" baseline="-25000" dirty="0"/>
              <a:t>2</a:t>
            </a:r>
            <a:r>
              <a:rPr lang="en-US" dirty="0"/>
              <a:t>(g) = 2 NO(g) </a:t>
            </a:r>
          </a:p>
        </p:txBody>
      </p:sp>
      <p:sp>
        <p:nvSpPr>
          <p:cNvPr id="21" name="TextBox 20">
            <a:extLst>
              <a:ext uri="{FF2B5EF4-FFF2-40B4-BE49-F238E27FC236}">
                <a16:creationId xmlns:a16="http://schemas.microsoft.com/office/drawing/2014/main" id="{DB6AA1F3-126A-405E-BA11-83480F312BB4}"/>
              </a:ext>
            </a:extLst>
          </p:cNvPr>
          <p:cNvSpPr txBox="1"/>
          <p:nvPr/>
        </p:nvSpPr>
        <p:spPr>
          <a:xfrm>
            <a:off x="1577340" y="4678263"/>
            <a:ext cx="4785360" cy="1477328"/>
          </a:xfrm>
          <a:prstGeom prst="rect">
            <a:avLst/>
          </a:prstGeom>
          <a:noFill/>
        </p:spPr>
        <p:txBody>
          <a:bodyPr wrap="square">
            <a:spAutoFit/>
          </a:bodyPr>
          <a:lstStyle/>
          <a:p>
            <a:endParaRPr lang="en-US" dirty="0"/>
          </a:p>
          <a:p>
            <a:r>
              <a:rPr lang="en-US" dirty="0"/>
              <a:t>8.  HF(</a:t>
            </a:r>
            <a:r>
              <a:rPr lang="en-US" dirty="0" err="1"/>
              <a:t>aq</a:t>
            </a:r>
            <a:r>
              <a:rPr lang="en-US" dirty="0"/>
              <a:t>) = H</a:t>
            </a:r>
            <a:r>
              <a:rPr lang="en-US" baseline="30000" dirty="0"/>
              <a:t>+</a:t>
            </a:r>
            <a:r>
              <a:rPr lang="en-US" dirty="0"/>
              <a:t> + F</a:t>
            </a:r>
            <a:r>
              <a:rPr lang="en-US" baseline="30000" dirty="0"/>
              <a:t>-</a:t>
            </a:r>
          </a:p>
          <a:p>
            <a:r>
              <a:rPr lang="en-US" dirty="0"/>
              <a:t>Assume the above system is at equilibrium. In which direction will the system shift to </a:t>
            </a:r>
            <a:r>
              <a:rPr lang="en-US" dirty="0" err="1"/>
              <a:t>reachieve</a:t>
            </a:r>
            <a:r>
              <a:rPr lang="en-US" dirty="0"/>
              <a:t> </a:t>
            </a:r>
            <a:r>
              <a:rPr lang="en-US" dirty="0" err="1"/>
              <a:t>equiibrium</a:t>
            </a:r>
            <a:r>
              <a:rPr lang="en-US" dirty="0"/>
              <a:t> if NaOH is added to the system?</a:t>
            </a:r>
          </a:p>
        </p:txBody>
      </p:sp>
      <p:sp>
        <p:nvSpPr>
          <p:cNvPr id="25" name="TextBox 24">
            <a:extLst>
              <a:ext uri="{FF2B5EF4-FFF2-40B4-BE49-F238E27FC236}">
                <a16:creationId xmlns:a16="http://schemas.microsoft.com/office/drawing/2014/main" id="{20489646-0B9D-4022-93C5-CFB6EB66DA53}"/>
              </a:ext>
            </a:extLst>
          </p:cNvPr>
          <p:cNvSpPr txBox="1"/>
          <p:nvPr/>
        </p:nvSpPr>
        <p:spPr>
          <a:xfrm>
            <a:off x="6362700" y="1898067"/>
            <a:ext cx="5509260" cy="1477328"/>
          </a:xfrm>
          <a:prstGeom prst="rect">
            <a:avLst/>
          </a:prstGeom>
          <a:noFill/>
        </p:spPr>
        <p:txBody>
          <a:bodyPr wrap="square">
            <a:spAutoFit/>
          </a:bodyPr>
          <a:lstStyle/>
          <a:p>
            <a:r>
              <a:rPr lang="en-US" dirty="0"/>
              <a:t>Le </a:t>
            </a:r>
            <a:r>
              <a:rPr lang="en-US" dirty="0" err="1"/>
              <a:t>Chatelier’s</a:t>
            </a:r>
            <a:r>
              <a:rPr lang="en-US" dirty="0"/>
              <a:t> Principle.  Essentially, the principle states that a system at equilibrium that is subjected to a change (such as concentration, temperature, or pressure changes) that disrupts the equilibrium, responds to the change to reestablish a new equilibrium.</a:t>
            </a:r>
          </a:p>
        </p:txBody>
      </p:sp>
      <p:sp>
        <p:nvSpPr>
          <p:cNvPr id="27" name="TextBox 26">
            <a:extLst>
              <a:ext uri="{FF2B5EF4-FFF2-40B4-BE49-F238E27FC236}">
                <a16:creationId xmlns:a16="http://schemas.microsoft.com/office/drawing/2014/main" id="{4645A8AD-B2B8-4471-9410-BEA860B65C75}"/>
              </a:ext>
            </a:extLst>
          </p:cNvPr>
          <p:cNvSpPr txBox="1"/>
          <p:nvPr/>
        </p:nvSpPr>
        <p:spPr>
          <a:xfrm>
            <a:off x="365760" y="2351812"/>
            <a:ext cx="5730240" cy="2554545"/>
          </a:xfrm>
          <a:prstGeom prst="rect">
            <a:avLst/>
          </a:prstGeom>
          <a:noFill/>
        </p:spPr>
        <p:txBody>
          <a:bodyPr wrap="square">
            <a:spAutoFit/>
          </a:bodyPr>
          <a:lstStyle/>
          <a:p>
            <a:r>
              <a:rPr lang="en-US" sz="2000" b="1" dirty="0">
                <a:solidFill>
                  <a:schemeClr val="accent4">
                    <a:lumMod val="50000"/>
                  </a:schemeClr>
                </a:solidFill>
              </a:rPr>
              <a:t>[NO]</a:t>
            </a:r>
            <a:r>
              <a:rPr lang="en-US" sz="2000" b="1" baseline="30000" dirty="0">
                <a:solidFill>
                  <a:schemeClr val="accent4">
                    <a:lumMod val="50000"/>
                  </a:schemeClr>
                </a:solidFill>
              </a:rPr>
              <a:t>2</a:t>
            </a:r>
            <a:r>
              <a:rPr lang="en-US" sz="2000" b="1" dirty="0">
                <a:solidFill>
                  <a:schemeClr val="accent4">
                    <a:lumMod val="50000"/>
                  </a:schemeClr>
                </a:solidFill>
              </a:rPr>
              <a:t>/[N</a:t>
            </a:r>
            <a:r>
              <a:rPr lang="en-US" sz="2000" b="1" baseline="-25000" dirty="0">
                <a:solidFill>
                  <a:schemeClr val="accent4">
                    <a:lumMod val="50000"/>
                  </a:schemeClr>
                </a:solidFill>
              </a:rPr>
              <a:t>2</a:t>
            </a:r>
            <a:r>
              <a:rPr lang="en-US" sz="2000" b="1" dirty="0">
                <a:solidFill>
                  <a:schemeClr val="accent4">
                    <a:lumMod val="50000"/>
                  </a:schemeClr>
                </a:solidFill>
              </a:rPr>
              <a:t>][ O</a:t>
            </a:r>
            <a:r>
              <a:rPr lang="en-US" sz="2000" b="1" baseline="-25000" dirty="0">
                <a:solidFill>
                  <a:schemeClr val="accent4">
                    <a:lumMod val="50000"/>
                  </a:schemeClr>
                </a:solidFill>
              </a:rPr>
              <a:t>2</a:t>
            </a:r>
            <a:r>
              <a:rPr lang="en-US" sz="2000" b="1" dirty="0">
                <a:solidFill>
                  <a:schemeClr val="accent4">
                    <a:lumMod val="50000"/>
                  </a:schemeClr>
                </a:solidFill>
              </a:rPr>
              <a:t>]      </a:t>
            </a:r>
            <a:r>
              <a:rPr lang="en-US" sz="2000" b="1" dirty="0">
                <a:solidFill>
                  <a:srgbClr val="FF0000"/>
                </a:solidFill>
              </a:rPr>
              <a:t>The equilibrium expression is the product of the concentrations of the products divided by the product of the concentrations of the reactants with the concentration of each reactant or product is raised to the power of its coefficient.  Reactants (such as water) that effectively do not change concentration as a result of the reaction are usually dropped out of the equilibrium expression. </a:t>
            </a:r>
          </a:p>
        </p:txBody>
      </p:sp>
      <p:sp>
        <p:nvSpPr>
          <p:cNvPr id="31" name="TextBox 30">
            <a:extLst>
              <a:ext uri="{FF2B5EF4-FFF2-40B4-BE49-F238E27FC236}">
                <a16:creationId xmlns:a16="http://schemas.microsoft.com/office/drawing/2014/main" id="{6264D122-820F-4D8F-85A9-5519CF8D04AA}"/>
              </a:ext>
            </a:extLst>
          </p:cNvPr>
          <p:cNvSpPr txBox="1"/>
          <p:nvPr/>
        </p:nvSpPr>
        <p:spPr>
          <a:xfrm>
            <a:off x="6301740" y="3429000"/>
            <a:ext cx="5509260" cy="2862322"/>
          </a:xfrm>
          <a:prstGeom prst="rect">
            <a:avLst/>
          </a:prstGeom>
          <a:noFill/>
        </p:spPr>
        <p:txBody>
          <a:bodyPr wrap="square" rtlCol="0">
            <a:spAutoFit/>
          </a:bodyPr>
          <a:lstStyle/>
          <a:p>
            <a:r>
              <a:rPr lang="en-US" sz="2000" b="1" dirty="0">
                <a:solidFill>
                  <a:srgbClr val="FF0000"/>
                </a:solidFill>
              </a:rPr>
              <a:t>The NaOH will react with the hydrogen ion.  With low hydrogen ion, the reaction will shift to the right to reestablish equilibrium.  Another way of looking at this is to think in terms of the equilibrium expression:</a:t>
            </a:r>
          </a:p>
          <a:p>
            <a:r>
              <a:rPr lang="en-US" sz="2000" b="1" dirty="0">
                <a:solidFill>
                  <a:srgbClr val="FF0000"/>
                </a:solidFill>
              </a:rPr>
              <a:t>K</a:t>
            </a:r>
            <a:r>
              <a:rPr lang="en-US" sz="2000" b="1" baseline="-25000" dirty="0">
                <a:solidFill>
                  <a:srgbClr val="FF0000"/>
                </a:solidFill>
              </a:rPr>
              <a:t>a</a:t>
            </a:r>
            <a:r>
              <a:rPr lang="en-US" sz="2000" b="1" dirty="0">
                <a:solidFill>
                  <a:srgbClr val="FF0000"/>
                </a:solidFill>
              </a:rPr>
              <a:t>  =   [H</a:t>
            </a:r>
            <a:r>
              <a:rPr lang="en-US" sz="2000" b="1" baseline="30000" dirty="0">
                <a:solidFill>
                  <a:srgbClr val="FF0000"/>
                </a:solidFill>
              </a:rPr>
              <a:t>+]</a:t>
            </a:r>
            <a:r>
              <a:rPr lang="en-US" sz="2000" b="1" dirty="0">
                <a:solidFill>
                  <a:srgbClr val="FF0000"/>
                </a:solidFill>
              </a:rPr>
              <a:t>[F</a:t>
            </a:r>
            <a:r>
              <a:rPr lang="en-US" sz="2000" b="1" baseline="30000" dirty="0">
                <a:solidFill>
                  <a:srgbClr val="FF0000"/>
                </a:solidFill>
              </a:rPr>
              <a:t>-</a:t>
            </a:r>
            <a:r>
              <a:rPr lang="en-US" sz="2000" b="1" dirty="0">
                <a:solidFill>
                  <a:srgbClr val="FF0000"/>
                </a:solidFill>
              </a:rPr>
              <a:t>]/[HF]    If the [H</a:t>
            </a:r>
            <a:r>
              <a:rPr lang="en-US" sz="2000" b="1" baseline="30000" dirty="0">
                <a:solidFill>
                  <a:srgbClr val="FF0000"/>
                </a:solidFill>
              </a:rPr>
              <a:t>+</a:t>
            </a:r>
            <a:r>
              <a:rPr lang="en-US" sz="2000" b="1" dirty="0">
                <a:solidFill>
                  <a:srgbClr val="FF0000"/>
                </a:solidFill>
              </a:rPr>
              <a:t>] is decreased the equality will be destroyed.  The reaction shifts to the right raising the [H</a:t>
            </a:r>
            <a:r>
              <a:rPr lang="en-US" sz="2000" b="1" baseline="30000" dirty="0">
                <a:solidFill>
                  <a:srgbClr val="FF0000"/>
                </a:solidFill>
              </a:rPr>
              <a:t>+</a:t>
            </a:r>
            <a:r>
              <a:rPr lang="en-US" sz="2000" b="1" dirty="0">
                <a:solidFill>
                  <a:srgbClr val="FF0000"/>
                </a:solidFill>
              </a:rPr>
              <a:t>] and lowering the [HF] reestablishing equality.</a:t>
            </a:r>
          </a:p>
        </p:txBody>
      </p:sp>
      <p:sp>
        <p:nvSpPr>
          <p:cNvPr id="33" name="TextBox 32">
            <a:extLst>
              <a:ext uri="{FF2B5EF4-FFF2-40B4-BE49-F238E27FC236}">
                <a16:creationId xmlns:a16="http://schemas.microsoft.com/office/drawing/2014/main" id="{D459A679-A916-45E4-8785-18E70651B911}"/>
              </a:ext>
            </a:extLst>
          </p:cNvPr>
          <p:cNvSpPr txBox="1"/>
          <p:nvPr/>
        </p:nvSpPr>
        <p:spPr>
          <a:xfrm>
            <a:off x="2415988" y="171495"/>
            <a:ext cx="63021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http://exercises.murov.info/ex14-1.htm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problems 2, 8.</a:t>
            </a:r>
          </a:p>
        </p:txBody>
      </p:sp>
      <p:pic>
        <p:nvPicPr>
          <p:cNvPr id="34" name="Picture 33">
            <a:extLst>
              <a:ext uri="{FF2B5EF4-FFF2-40B4-BE49-F238E27FC236}">
                <a16:creationId xmlns:a16="http://schemas.microsoft.com/office/drawing/2014/main" id="{8F95A3DE-CFF9-44D6-A120-DFE904F2A275}"/>
              </a:ext>
            </a:extLst>
          </p:cNvPr>
          <p:cNvPicPr>
            <a:picLocks noChangeAspect="1"/>
          </p:cNvPicPr>
          <p:nvPr/>
        </p:nvPicPr>
        <p:blipFill rotWithShape="1">
          <a:blip r:embed="rId3"/>
          <a:srcRect r="7285" b="-335"/>
          <a:stretch/>
        </p:blipFill>
        <p:spPr>
          <a:xfrm>
            <a:off x="9269506" y="101115"/>
            <a:ext cx="2517584" cy="1849405"/>
          </a:xfrm>
          <a:prstGeom prst="rect">
            <a:avLst/>
          </a:prstGeom>
        </p:spPr>
      </p:pic>
    </p:spTree>
    <p:extLst>
      <p:ext uri="{BB962C8B-B14F-4D97-AF65-F5344CB8AC3E}">
        <p14:creationId xmlns:p14="http://schemas.microsoft.com/office/powerpoint/2010/main" val="399971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plus(in)">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heckerboard(across)">
                                      <p:cBhvr>
                                        <p:cTn id="1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C64A0E-CF87-45C2-ADBA-4DD56C950799}"/>
              </a:ext>
            </a:extLst>
          </p:cNvPr>
          <p:cNvSpPr txBox="1"/>
          <p:nvPr/>
        </p:nvSpPr>
        <p:spPr>
          <a:xfrm>
            <a:off x="237156" y="597384"/>
            <a:ext cx="6096000" cy="923330"/>
          </a:xfrm>
          <a:prstGeom prst="rect">
            <a:avLst/>
          </a:prstGeom>
          <a:noFill/>
        </p:spPr>
        <p:txBody>
          <a:bodyPr wrap="square">
            <a:spAutoFit/>
          </a:bodyPr>
          <a:lstStyle/>
          <a:p>
            <a:r>
              <a:rPr lang="en-US" b="1" i="0" dirty="0">
                <a:solidFill>
                  <a:srgbClr val="000000"/>
                </a:solidFill>
                <a:effectLst/>
                <a:latin typeface="Times New Roman" panose="02020603050405020304" pitchFamily="18" charset="0"/>
              </a:rPr>
              <a:t>CHAPTER 15 - Nuclear Chemistry</a:t>
            </a:r>
            <a:br>
              <a:rPr lang="en-US" b="1" i="0" dirty="0">
                <a:solidFill>
                  <a:srgbClr val="000000"/>
                </a:solidFill>
                <a:effectLst/>
                <a:latin typeface="Times New Roman" panose="02020603050405020304" pitchFamily="18" charset="0"/>
              </a:rPr>
            </a:br>
            <a:r>
              <a:rPr lang="en-US" b="1" i="0" dirty="0">
                <a:solidFill>
                  <a:srgbClr val="000000"/>
                </a:solidFill>
                <a:effectLst/>
                <a:latin typeface="Times New Roman" panose="02020603050405020304" pitchFamily="18" charset="0"/>
              </a:rPr>
              <a:t>    Exercise 15-1   Nuclear Chemistry -</a:t>
            </a:r>
            <a:br>
              <a:rPr lang="en-US" b="1" i="0" dirty="0">
                <a:solidFill>
                  <a:srgbClr val="000000"/>
                </a:solidFill>
                <a:effectLst/>
                <a:latin typeface="Times New Roman" panose="02020603050405020304" pitchFamily="18" charset="0"/>
              </a:rPr>
            </a:br>
            <a:r>
              <a:rPr lang="en-US" b="1" i="0" dirty="0">
                <a:solidFill>
                  <a:srgbClr val="000000"/>
                </a:solidFill>
                <a:effectLst/>
                <a:latin typeface="Times New Roman" panose="02020603050405020304" pitchFamily="18" charset="0"/>
              </a:rPr>
              <a:t>                            </a:t>
            </a:r>
            <a:r>
              <a:rPr lang="en-US" b="1" i="0" dirty="0">
                <a:solidFill>
                  <a:srgbClr val="000000"/>
                </a:solidFill>
                <a:effectLst/>
                <a:latin typeface="Arial" panose="020B0604020202020204" pitchFamily="34" charset="0"/>
              </a:rPr>
              <a:t>  </a:t>
            </a:r>
            <a:r>
              <a:rPr lang="en-US" b="1" i="0" dirty="0">
                <a:solidFill>
                  <a:srgbClr val="000000"/>
                </a:solidFill>
                <a:effectLst/>
                <a:latin typeface="Arial" panose="020B0604020202020204" pitchFamily="34" charset="0"/>
                <a:hlinkClick r:id="rId2"/>
              </a:rPr>
              <a:t>Exercise 15-1</a:t>
            </a:r>
            <a:r>
              <a:rPr lang="en-US" b="0" i="0" dirty="0">
                <a:solidFill>
                  <a:srgbClr val="000000"/>
                </a:solidFill>
                <a:effectLst/>
                <a:latin typeface="Arial" panose="020B0604020202020204" pitchFamily="34" charset="0"/>
              </a:rPr>
              <a:t>    </a:t>
            </a:r>
            <a:endParaRPr lang="en-US" dirty="0"/>
          </a:p>
        </p:txBody>
      </p:sp>
      <p:sp>
        <p:nvSpPr>
          <p:cNvPr id="5" name="TextBox 4">
            <a:extLst>
              <a:ext uri="{FF2B5EF4-FFF2-40B4-BE49-F238E27FC236}">
                <a16:creationId xmlns:a16="http://schemas.microsoft.com/office/drawing/2014/main" id="{97C3A689-2F29-48D7-AB4E-4157F2316DBF}"/>
              </a:ext>
            </a:extLst>
          </p:cNvPr>
          <p:cNvSpPr txBox="1"/>
          <p:nvPr/>
        </p:nvSpPr>
        <p:spPr>
          <a:xfrm>
            <a:off x="282876" y="4967954"/>
            <a:ext cx="6339432" cy="369332"/>
          </a:xfrm>
          <a:prstGeom prst="rect">
            <a:avLst/>
          </a:prstGeom>
          <a:noFill/>
        </p:spPr>
        <p:txBody>
          <a:bodyPr wrap="square">
            <a:spAutoFit/>
          </a:bodyPr>
          <a:lstStyle/>
          <a:p>
            <a:r>
              <a:rPr lang="en-US" dirty="0"/>
              <a:t>12.  Which one of the following is an example of nuclear fission?</a:t>
            </a:r>
          </a:p>
        </p:txBody>
      </p:sp>
      <p:sp>
        <p:nvSpPr>
          <p:cNvPr id="7" name="TextBox 6">
            <a:extLst>
              <a:ext uri="{FF2B5EF4-FFF2-40B4-BE49-F238E27FC236}">
                <a16:creationId xmlns:a16="http://schemas.microsoft.com/office/drawing/2014/main" id="{22479389-73E1-4C13-A10B-6ADFA7570CE7}"/>
              </a:ext>
            </a:extLst>
          </p:cNvPr>
          <p:cNvSpPr txBox="1"/>
          <p:nvPr/>
        </p:nvSpPr>
        <p:spPr>
          <a:xfrm>
            <a:off x="282876" y="1368592"/>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Which one of the following isotopes is probably unstable?.</a:t>
            </a:r>
            <a:br>
              <a:rPr lang="en-US" dirty="0"/>
            </a:b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16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    </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13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    </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89</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   </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209</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Bi</a:t>
            </a:r>
          </a:p>
        </p:txBody>
      </p:sp>
      <p:sp>
        <p:nvSpPr>
          <p:cNvPr id="9" name="TextBox 8">
            <a:extLst>
              <a:ext uri="{FF2B5EF4-FFF2-40B4-BE49-F238E27FC236}">
                <a16:creationId xmlns:a16="http://schemas.microsoft.com/office/drawing/2014/main" id="{CD8B749B-7047-462E-B2CF-7E3B7BDA4A0B}"/>
              </a:ext>
            </a:extLst>
          </p:cNvPr>
          <p:cNvSpPr txBox="1"/>
          <p:nvPr/>
        </p:nvSpPr>
        <p:spPr>
          <a:xfrm>
            <a:off x="141722" y="3691196"/>
            <a:ext cx="7611444" cy="369332"/>
          </a:xfrm>
          <a:prstGeom prst="rect">
            <a:avLst/>
          </a:prstGeom>
          <a:noFill/>
        </p:spPr>
        <p:txBody>
          <a:bodyPr wrap="square">
            <a:spAutoFit/>
          </a:bodyPr>
          <a:lstStyle/>
          <a:p>
            <a:r>
              <a:rPr lang="en-US" dirty="0"/>
              <a:t>6.  </a:t>
            </a:r>
            <a:r>
              <a:rPr lang="en-US" baseline="30000" dirty="0"/>
              <a:t>238</a:t>
            </a:r>
            <a:r>
              <a:rPr lang="en-US" dirty="0"/>
              <a:t>U decays by emitting an alpha particle. What is the other product?</a:t>
            </a:r>
          </a:p>
        </p:txBody>
      </p:sp>
      <p:sp>
        <p:nvSpPr>
          <p:cNvPr id="11" name="TextBox 10">
            <a:extLst>
              <a:ext uri="{FF2B5EF4-FFF2-40B4-BE49-F238E27FC236}">
                <a16:creationId xmlns:a16="http://schemas.microsoft.com/office/drawing/2014/main" id="{E30EAB67-AF3F-496D-A8F0-AE6328D39488}"/>
              </a:ext>
            </a:extLst>
          </p:cNvPr>
          <p:cNvSpPr txBox="1"/>
          <p:nvPr/>
        </p:nvSpPr>
        <p:spPr>
          <a:xfrm>
            <a:off x="6275294" y="3367190"/>
            <a:ext cx="6096000" cy="369332"/>
          </a:xfrm>
          <a:prstGeom prst="rect">
            <a:avLst/>
          </a:prstGeom>
          <a:noFill/>
        </p:spPr>
        <p:txBody>
          <a:bodyPr wrap="square">
            <a:spAutoFit/>
          </a:bodyPr>
          <a:lstStyle/>
          <a:p>
            <a:endParaRPr lang="en-US" dirty="0"/>
          </a:p>
        </p:txBody>
      </p:sp>
      <p:sp>
        <p:nvSpPr>
          <p:cNvPr id="16" name="TextBox 15">
            <a:extLst>
              <a:ext uri="{FF2B5EF4-FFF2-40B4-BE49-F238E27FC236}">
                <a16:creationId xmlns:a16="http://schemas.microsoft.com/office/drawing/2014/main" id="{DD6C1D79-7DFA-4D11-8CD7-5F39088EC20D}"/>
              </a:ext>
            </a:extLst>
          </p:cNvPr>
          <p:cNvSpPr txBox="1"/>
          <p:nvPr/>
        </p:nvSpPr>
        <p:spPr>
          <a:xfrm>
            <a:off x="282876" y="2014492"/>
            <a:ext cx="6187440" cy="1631216"/>
          </a:xfrm>
          <a:prstGeom prst="rect">
            <a:avLst/>
          </a:prstGeom>
          <a:noFill/>
        </p:spPr>
        <p:txBody>
          <a:bodyPr wrap="square">
            <a:spAutoFit/>
          </a:bodyPr>
          <a:lstStyle/>
          <a:p>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Except for </a:t>
            </a:r>
            <a:r>
              <a:rPr kumimoji="0" lang="en-US" sz="2000" b="1" i="0" u="none" strike="noStrike" kern="1200" cap="none" spc="0" normalizeH="0" baseline="30000" noProof="0" dirty="0">
                <a:ln>
                  <a:noFill/>
                </a:ln>
                <a:solidFill>
                  <a:srgbClr val="FF0000"/>
                </a:solidFill>
                <a:effectLst/>
                <a:uLnTx/>
                <a:uFillTx/>
                <a:latin typeface="Calibri" panose="020F0502020204030204"/>
                <a:ea typeface="+mn-ea"/>
                <a:cs typeface="+mn-cs"/>
              </a:rPr>
              <a:t>13</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O, the isotopes listed are within 0.1 of the atomic mass of each element and likely the predominant isotope of the element.  For </a:t>
            </a:r>
            <a:r>
              <a:rPr kumimoji="0" lang="en-US" sz="2000" b="1" i="0" u="none" strike="noStrike" kern="1200" cap="none" spc="0" normalizeH="0" baseline="30000" noProof="0" dirty="0">
                <a:ln>
                  <a:noFill/>
                </a:ln>
                <a:solidFill>
                  <a:srgbClr val="FF0000"/>
                </a:solidFill>
                <a:effectLst/>
                <a:uLnTx/>
                <a:uFillTx/>
                <a:latin typeface="Calibri" panose="020F0502020204030204"/>
                <a:ea typeface="+mn-ea"/>
                <a:cs typeface="+mn-cs"/>
              </a:rPr>
              <a:t>13</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O, this isotope differs by 3 from the atomic mass of oxygen and is likely unstable.  Actually, </a:t>
            </a:r>
            <a:r>
              <a:rPr kumimoji="0" lang="en-US" sz="2000" b="1" i="0" u="none" strike="noStrike" kern="1200" cap="none" spc="0" normalizeH="0" baseline="30000" noProof="0" dirty="0">
                <a:ln>
                  <a:noFill/>
                </a:ln>
                <a:solidFill>
                  <a:srgbClr val="FF0000"/>
                </a:solidFill>
                <a:effectLst/>
                <a:uLnTx/>
                <a:uFillTx/>
                <a:latin typeface="Calibri" panose="020F0502020204030204"/>
                <a:ea typeface="+mn-ea"/>
                <a:cs typeface="+mn-cs"/>
              </a:rPr>
              <a:t>13</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O has a half life of 8.6x10</a:t>
            </a:r>
            <a:r>
              <a:rPr kumimoji="0" lang="en-US" sz="2000" b="1" i="0" u="none" strike="noStrike" kern="1200" cap="none" spc="0" normalizeH="0" baseline="30000" noProof="0" dirty="0">
                <a:ln>
                  <a:noFill/>
                </a:ln>
                <a:solidFill>
                  <a:srgbClr val="FF0000"/>
                </a:solidFill>
                <a:effectLst/>
                <a:uLnTx/>
                <a:uFillTx/>
                <a:latin typeface="Calibri" panose="020F0502020204030204"/>
                <a:ea typeface="+mn-ea"/>
                <a:cs typeface="+mn-cs"/>
              </a:rPr>
              <a:t>-3</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 sec.</a:t>
            </a:r>
            <a:endParaRPr lang="en-US" sz="2000" b="1" dirty="0">
              <a:solidFill>
                <a:srgbClr val="FF0000"/>
              </a:solidFill>
            </a:endParaRPr>
          </a:p>
        </p:txBody>
      </p:sp>
      <p:pic>
        <p:nvPicPr>
          <p:cNvPr id="18" name="Picture 17">
            <a:extLst>
              <a:ext uri="{FF2B5EF4-FFF2-40B4-BE49-F238E27FC236}">
                <a16:creationId xmlns:a16="http://schemas.microsoft.com/office/drawing/2014/main" id="{85921549-9272-4E13-8E0F-C5F06B406E91}"/>
              </a:ext>
            </a:extLst>
          </p:cNvPr>
          <p:cNvPicPr>
            <a:picLocks noChangeAspect="1"/>
          </p:cNvPicPr>
          <p:nvPr/>
        </p:nvPicPr>
        <p:blipFill>
          <a:blip r:embed="rId3"/>
          <a:stretch>
            <a:fillRect/>
          </a:stretch>
        </p:blipFill>
        <p:spPr>
          <a:xfrm>
            <a:off x="6904618" y="2833708"/>
            <a:ext cx="4314712" cy="2293299"/>
          </a:xfrm>
          <a:prstGeom prst="rect">
            <a:avLst/>
          </a:prstGeom>
        </p:spPr>
      </p:pic>
      <p:sp>
        <p:nvSpPr>
          <p:cNvPr id="19" name="TextBox 18">
            <a:extLst>
              <a:ext uri="{FF2B5EF4-FFF2-40B4-BE49-F238E27FC236}">
                <a16:creationId xmlns:a16="http://schemas.microsoft.com/office/drawing/2014/main" id="{18916016-4E7A-4D10-8950-9ACFBEABA028}"/>
              </a:ext>
            </a:extLst>
          </p:cNvPr>
          <p:cNvSpPr txBox="1"/>
          <p:nvPr/>
        </p:nvSpPr>
        <p:spPr>
          <a:xfrm>
            <a:off x="351416" y="4091215"/>
            <a:ext cx="4935967" cy="707886"/>
          </a:xfrm>
          <a:prstGeom prst="rect">
            <a:avLst/>
          </a:prstGeom>
          <a:noFill/>
        </p:spPr>
        <p:txBody>
          <a:bodyPr wrap="none" rtlCol="0">
            <a:spAutoFit/>
          </a:bodyPr>
          <a:lstStyle/>
          <a:p>
            <a:r>
              <a:rPr lang="en-US" sz="2000" b="1" baseline="30000" dirty="0">
                <a:solidFill>
                  <a:srgbClr val="FF0000"/>
                </a:solidFill>
              </a:rPr>
              <a:t>238</a:t>
            </a:r>
            <a:r>
              <a:rPr lang="en-US" sz="2000" b="1" dirty="0">
                <a:solidFill>
                  <a:srgbClr val="FF0000"/>
                </a:solidFill>
              </a:rPr>
              <a:t>U   →       </a:t>
            </a:r>
            <a:r>
              <a:rPr lang="en-US" sz="2000" b="1" baseline="30000" dirty="0">
                <a:solidFill>
                  <a:srgbClr val="FF0000"/>
                </a:solidFill>
              </a:rPr>
              <a:t>234</a:t>
            </a:r>
            <a:r>
              <a:rPr lang="en-US" sz="2000" b="1" dirty="0">
                <a:solidFill>
                  <a:srgbClr val="FF0000"/>
                </a:solidFill>
              </a:rPr>
              <a:t>Th     +    </a:t>
            </a:r>
            <a:r>
              <a:rPr lang="en-US" sz="2000" b="1" baseline="30000" dirty="0">
                <a:solidFill>
                  <a:srgbClr val="FF0000"/>
                </a:solidFill>
              </a:rPr>
              <a:t>4</a:t>
            </a:r>
            <a:r>
              <a:rPr lang="en-US" sz="2000" b="1" dirty="0">
                <a:solidFill>
                  <a:srgbClr val="FF0000"/>
                </a:solidFill>
              </a:rPr>
              <a:t>He </a:t>
            </a:r>
          </a:p>
          <a:p>
            <a:r>
              <a:rPr lang="en-US" sz="2000" b="1" baseline="30000" dirty="0">
                <a:solidFill>
                  <a:schemeClr val="accent4">
                    <a:lumMod val="50000"/>
                  </a:schemeClr>
                </a:solidFill>
              </a:rPr>
              <a:t>234</a:t>
            </a:r>
            <a:r>
              <a:rPr lang="en-US" sz="2000" b="1" dirty="0">
                <a:solidFill>
                  <a:schemeClr val="accent4">
                    <a:lumMod val="50000"/>
                  </a:schemeClr>
                </a:solidFill>
              </a:rPr>
              <a:t>Th</a:t>
            </a:r>
            <a:r>
              <a:rPr lang="en-US" sz="2000" b="1" dirty="0">
                <a:solidFill>
                  <a:srgbClr val="FF0000"/>
                </a:solidFill>
              </a:rPr>
              <a:t>.  An alpha particle is a helium nucleus</a:t>
            </a:r>
          </a:p>
        </p:txBody>
      </p:sp>
      <p:pic>
        <p:nvPicPr>
          <p:cNvPr id="20" name="Picture 19">
            <a:extLst>
              <a:ext uri="{FF2B5EF4-FFF2-40B4-BE49-F238E27FC236}">
                <a16:creationId xmlns:a16="http://schemas.microsoft.com/office/drawing/2014/main" id="{FD76C37D-94BA-41E8-818A-7C1EC32D3777}"/>
              </a:ext>
            </a:extLst>
          </p:cNvPr>
          <p:cNvPicPr>
            <a:picLocks noChangeAspect="1"/>
          </p:cNvPicPr>
          <p:nvPr/>
        </p:nvPicPr>
        <p:blipFill>
          <a:blip r:embed="rId4"/>
          <a:stretch>
            <a:fillRect/>
          </a:stretch>
        </p:blipFill>
        <p:spPr>
          <a:xfrm>
            <a:off x="6715950" y="232426"/>
            <a:ext cx="5099532" cy="2431606"/>
          </a:xfrm>
          <a:prstGeom prst="rect">
            <a:avLst/>
          </a:prstGeom>
        </p:spPr>
      </p:pic>
      <p:sp>
        <p:nvSpPr>
          <p:cNvPr id="21" name="TextBox 20">
            <a:extLst>
              <a:ext uri="{FF2B5EF4-FFF2-40B4-BE49-F238E27FC236}">
                <a16:creationId xmlns:a16="http://schemas.microsoft.com/office/drawing/2014/main" id="{B9C7678B-307A-4874-ACAC-5DA977D5C363}"/>
              </a:ext>
            </a:extLst>
          </p:cNvPr>
          <p:cNvSpPr txBox="1"/>
          <p:nvPr/>
        </p:nvSpPr>
        <p:spPr>
          <a:xfrm>
            <a:off x="8412272" y="2598482"/>
            <a:ext cx="2159117" cy="369332"/>
          </a:xfrm>
          <a:prstGeom prst="rect">
            <a:avLst/>
          </a:prstGeom>
          <a:noFill/>
        </p:spPr>
        <p:txBody>
          <a:bodyPr wrap="none" rtlCol="0">
            <a:spAutoFit/>
          </a:bodyPr>
          <a:lstStyle/>
          <a:p>
            <a:r>
              <a:rPr lang="en-US" dirty="0"/>
              <a:t>Isotopes of hydrogen</a:t>
            </a:r>
          </a:p>
        </p:txBody>
      </p:sp>
      <p:pic>
        <p:nvPicPr>
          <p:cNvPr id="22" name="Picture 21">
            <a:extLst>
              <a:ext uri="{FF2B5EF4-FFF2-40B4-BE49-F238E27FC236}">
                <a16:creationId xmlns:a16="http://schemas.microsoft.com/office/drawing/2014/main" id="{E525FEB8-4797-4A48-AF30-E3603368D644}"/>
              </a:ext>
            </a:extLst>
          </p:cNvPr>
          <p:cNvPicPr>
            <a:picLocks noChangeAspect="1"/>
          </p:cNvPicPr>
          <p:nvPr/>
        </p:nvPicPr>
        <p:blipFill>
          <a:blip r:embed="rId5"/>
          <a:stretch>
            <a:fillRect/>
          </a:stretch>
        </p:blipFill>
        <p:spPr>
          <a:xfrm>
            <a:off x="6539510" y="5127007"/>
            <a:ext cx="4803728" cy="1528824"/>
          </a:xfrm>
          <a:prstGeom prst="rect">
            <a:avLst/>
          </a:prstGeom>
        </p:spPr>
      </p:pic>
      <p:sp>
        <p:nvSpPr>
          <p:cNvPr id="24" name="TextBox 23">
            <a:extLst>
              <a:ext uri="{FF2B5EF4-FFF2-40B4-BE49-F238E27FC236}">
                <a16:creationId xmlns:a16="http://schemas.microsoft.com/office/drawing/2014/main" id="{8832BE83-9CC6-4271-A94D-C1963478AAA4}"/>
              </a:ext>
            </a:extLst>
          </p:cNvPr>
          <p:cNvSpPr txBox="1"/>
          <p:nvPr/>
        </p:nvSpPr>
        <p:spPr>
          <a:xfrm>
            <a:off x="237156" y="5334839"/>
            <a:ext cx="618744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30000" noProof="0" dirty="0">
                <a:ln>
                  <a:noFill/>
                </a:ln>
                <a:solidFill>
                  <a:srgbClr val="FF0000"/>
                </a:solidFill>
                <a:effectLst/>
                <a:uLnTx/>
                <a:uFillTx/>
                <a:latin typeface="Calibri" panose="020F0502020204030204"/>
                <a:ea typeface="+mn-ea"/>
                <a:cs typeface="+mn-cs"/>
              </a:rPr>
              <a:t>1</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n  </a:t>
            </a:r>
            <a:r>
              <a:rPr kumimoji="0" lang="en-US" sz="2000" b="1" i="0" u="none" strike="noStrike" kern="1200" cap="none" spc="0" normalizeH="0" noProof="0" dirty="0">
                <a:ln>
                  <a:noFill/>
                </a:ln>
                <a:solidFill>
                  <a:srgbClr val="FF0000"/>
                </a:solidFill>
                <a:effectLst/>
                <a:uLnTx/>
                <a:uFillTx/>
                <a:latin typeface="Calibri" panose="020F0502020204030204"/>
                <a:ea typeface="+mn-ea"/>
                <a:cs typeface="+mn-cs"/>
              </a:rPr>
              <a:t>+</a:t>
            </a:r>
            <a:r>
              <a:rPr kumimoji="0" lang="en-US" sz="2000" b="1" i="0" u="none" strike="noStrike" kern="1200" cap="none" spc="0" normalizeH="0" baseline="30000" noProof="0" dirty="0">
                <a:ln>
                  <a:noFill/>
                </a:ln>
                <a:solidFill>
                  <a:srgbClr val="FF0000"/>
                </a:solidFill>
                <a:effectLst/>
                <a:uLnTx/>
                <a:uFillTx/>
                <a:latin typeface="Calibri" panose="020F0502020204030204"/>
                <a:ea typeface="+mn-ea"/>
                <a:cs typeface="+mn-cs"/>
              </a:rPr>
              <a:t>  235</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U  →   </a:t>
            </a:r>
            <a:r>
              <a:rPr kumimoji="0" lang="en-US" sz="2000" b="1" i="0" u="none" strike="noStrike" kern="1200" cap="none" spc="0" normalizeH="0" baseline="30000" noProof="0" dirty="0">
                <a:ln>
                  <a:noFill/>
                </a:ln>
                <a:solidFill>
                  <a:srgbClr val="FF0000"/>
                </a:solidFill>
                <a:effectLst/>
                <a:uLnTx/>
                <a:uFillTx/>
                <a:latin typeface="Calibri" panose="020F0502020204030204"/>
                <a:ea typeface="+mn-ea"/>
                <a:cs typeface="+mn-cs"/>
              </a:rPr>
              <a:t>139</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Ba  +  </a:t>
            </a:r>
            <a:r>
              <a:rPr kumimoji="0" lang="en-US" sz="2000" b="1" i="0" u="none" strike="noStrike" kern="1200" cap="none" spc="0" normalizeH="0" baseline="30000" noProof="0" dirty="0">
                <a:ln>
                  <a:noFill/>
                </a:ln>
                <a:solidFill>
                  <a:srgbClr val="FF0000"/>
                </a:solidFill>
                <a:effectLst/>
                <a:uLnTx/>
                <a:uFillTx/>
                <a:latin typeface="Calibri" panose="020F0502020204030204"/>
                <a:ea typeface="+mn-ea"/>
                <a:cs typeface="+mn-cs"/>
              </a:rPr>
              <a:t>94</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Kr + 3 </a:t>
            </a:r>
            <a:r>
              <a:rPr kumimoji="0" lang="en-US" sz="2000" b="1" i="0" u="none" strike="noStrike" kern="1200" cap="none" spc="0" normalizeH="0" baseline="30000" noProof="0" dirty="0">
                <a:ln>
                  <a:noFill/>
                </a:ln>
                <a:solidFill>
                  <a:srgbClr val="FF0000"/>
                </a:solidFill>
                <a:effectLst/>
                <a:uLnTx/>
                <a:uFillTx/>
                <a:latin typeface="Calibri" panose="020F0502020204030204"/>
                <a:ea typeface="+mn-ea"/>
                <a:cs typeface="+mn-cs"/>
              </a:rPr>
              <a:t>1</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n     Fission results when certain nuclei are impacted by a neutron.  While </a:t>
            </a:r>
            <a:r>
              <a:rPr kumimoji="0" lang="en-US" sz="2000" b="1" i="0" u="none" strike="noStrike" kern="1200" cap="none" spc="0" normalizeH="0" baseline="30000" noProof="0" dirty="0">
                <a:ln>
                  <a:noFill/>
                </a:ln>
                <a:solidFill>
                  <a:srgbClr val="FF0000"/>
                </a:solidFill>
                <a:effectLst/>
                <a:uLnTx/>
                <a:uFillTx/>
                <a:latin typeface="Calibri" panose="020F0502020204030204"/>
                <a:ea typeface="+mn-ea"/>
                <a:cs typeface="+mn-cs"/>
              </a:rPr>
              <a:t>235</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U and </a:t>
            </a:r>
            <a:r>
              <a:rPr kumimoji="0" lang="en-US" sz="2000" b="1" i="0" u="none" strike="noStrike" kern="1200" cap="none" spc="0" normalizeH="0" baseline="30000" noProof="0" dirty="0">
                <a:ln>
                  <a:noFill/>
                </a:ln>
                <a:solidFill>
                  <a:srgbClr val="FF0000"/>
                </a:solidFill>
                <a:effectLst/>
                <a:uLnTx/>
                <a:uFillTx/>
                <a:latin typeface="Calibri" panose="020F0502020204030204"/>
                <a:ea typeface="+mn-ea"/>
                <a:cs typeface="+mn-cs"/>
              </a:rPr>
              <a:t>239</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Pu undergo fission, 99.3% of naturally occurring uranium is</a:t>
            </a:r>
            <a:r>
              <a:rPr kumimoji="0" lang="en-US" sz="2000" b="1" i="0" u="none" strike="noStrike" kern="1200" cap="none" spc="0" normalizeH="0" baseline="30000" noProof="0" dirty="0">
                <a:ln>
                  <a:noFill/>
                </a:ln>
                <a:solidFill>
                  <a:srgbClr val="FF0000"/>
                </a:solidFill>
                <a:effectLst/>
                <a:uLnTx/>
                <a:uFillTx/>
                <a:latin typeface="Calibri" panose="020F0502020204030204"/>
                <a:ea typeface="+mn-ea"/>
                <a:cs typeface="+mn-cs"/>
              </a:rPr>
              <a:t> 238</a:t>
            </a:r>
            <a:r>
              <a:rPr kumimoji="0" lang="en-US" sz="2000" b="1" i="0" u="none" strike="noStrike" kern="1200" cap="none" spc="0" normalizeH="0" noProof="0" dirty="0">
                <a:ln>
                  <a:noFill/>
                </a:ln>
                <a:solidFill>
                  <a:srgbClr val="FF0000"/>
                </a:solidFill>
                <a:effectLst/>
                <a:uLnTx/>
                <a:uFillTx/>
                <a:latin typeface="Calibri" panose="020F0502020204030204"/>
                <a:ea typeface="+mn-ea"/>
                <a:cs typeface="+mn-cs"/>
              </a:rPr>
              <a:t>U</a:t>
            </a:r>
            <a:r>
              <a:rPr kumimoji="0" lang="en-US" sz="2000" b="1" i="0" u="none" strike="noStrike" kern="1200" cap="none" spc="0" normalizeH="0" baseline="30000" noProof="0" dirty="0">
                <a:ln>
                  <a:noFill/>
                </a:ln>
                <a:solidFill>
                  <a:srgbClr val="FF0000"/>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and it does not undergo fission.</a:t>
            </a:r>
          </a:p>
        </p:txBody>
      </p:sp>
      <p:sp>
        <p:nvSpPr>
          <p:cNvPr id="26" name="TextBox 25">
            <a:extLst>
              <a:ext uri="{FF2B5EF4-FFF2-40B4-BE49-F238E27FC236}">
                <a16:creationId xmlns:a16="http://schemas.microsoft.com/office/drawing/2014/main" id="{B661F639-FE27-49CB-B8CF-330BBF8900CE}"/>
              </a:ext>
            </a:extLst>
          </p:cNvPr>
          <p:cNvSpPr txBox="1"/>
          <p:nvPr/>
        </p:nvSpPr>
        <p:spPr>
          <a:xfrm>
            <a:off x="1539240" y="62750"/>
            <a:ext cx="6187440" cy="369332"/>
          </a:xfrm>
          <a:prstGeom prst="rect">
            <a:avLst/>
          </a:prstGeom>
          <a:noFill/>
        </p:spPr>
        <p:txBody>
          <a:bodyPr wrap="square">
            <a:spAutoFit/>
          </a:bodyPr>
          <a:lstStyle/>
          <a:p>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http://exercises.murov.info/ex15-1.htm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problems 4, 6, 12.</a:t>
            </a:r>
            <a:endParaRPr lang="en-US" dirty="0"/>
          </a:p>
        </p:txBody>
      </p:sp>
    </p:spTree>
    <p:extLst>
      <p:ext uri="{BB962C8B-B14F-4D97-AF65-F5344CB8AC3E}">
        <p14:creationId xmlns:p14="http://schemas.microsoft.com/office/powerpoint/2010/main" val="366596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2000" fill="hold"/>
                                        <p:tgtEl>
                                          <p:spTgt spid="19"/>
                                        </p:tgtEl>
                                        <p:attrNameLst>
                                          <p:attrName>ppt_w</p:attrName>
                                        </p:attrNameLst>
                                      </p:cBhvr>
                                      <p:tavLst>
                                        <p:tav tm="0">
                                          <p:val>
                                            <p:fltVal val="0"/>
                                          </p:val>
                                        </p:tav>
                                        <p:tav tm="100000">
                                          <p:val>
                                            <p:strVal val="#ppt_w"/>
                                          </p:val>
                                        </p:tav>
                                      </p:tavLst>
                                    </p:anim>
                                    <p:anim calcmode="lin" valueType="num">
                                      <p:cBhvr>
                                        <p:cTn id="13" dur="2000" fill="hold"/>
                                        <p:tgtEl>
                                          <p:spTgt spid="19"/>
                                        </p:tgtEl>
                                        <p:attrNameLst>
                                          <p:attrName>ppt_h</p:attrName>
                                        </p:attrNameLst>
                                      </p:cBhvr>
                                      <p:tavLst>
                                        <p:tav tm="0">
                                          <p:val>
                                            <p:fltVal val="0"/>
                                          </p:val>
                                        </p:tav>
                                        <p:tav tm="100000">
                                          <p:val>
                                            <p:strVal val="#ppt_h"/>
                                          </p:val>
                                        </p:tav>
                                      </p:tavLst>
                                    </p:anim>
                                    <p:animEffect transition="in" filter="fade">
                                      <p:cBhvr>
                                        <p:cTn id="14" dur="2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80">
                                          <p:stCondLst>
                                            <p:cond delay="0"/>
                                          </p:stCondLst>
                                        </p:cTn>
                                        <p:tgtEl>
                                          <p:spTgt spid="18"/>
                                        </p:tgtEl>
                                      </p:cBhvr>
                                    </p:animEffect>
                                    <p:anim calcmode="lin" valueType="num">
                                      <p:cBhvr>
                                        <p:cTn id="2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5" dur="26">
                                          <p:stCondLst>
                                            <p:cond delay="650"/>
                                          </p:stCondLst>
                                        </p:cTn>
                                        <p:tgtEl>
                                          <p:spTgt spid="18"/>
                                        </p:tgtEl>
                                      </p:cBhvr>
                                      <p:to x="100000" y="60000"/>
                                    </p:animScale>
                                    <p:animScale>
                                      <p:cBhvr>
                                        <p:cTn id="26" dur="166" decel="50000">
                                          <p:stCondLst>
                                            <p:cond delay="676"/>
                                          </p:stCondLst>
                                        </p:cTn>
                                        <p:tgtEl>
                                          <p:spTgt spid="18"/>
                                        </p:tgtEl>
                                      </p:cBhvr>
                                      <p:to x="100000" y="100000"/>
                                    </p:animScale>
                                    <p:animScale>
                                      <p:cBhvr>
                                        <p:cTn id="27" dur="26">
                                          <p:stCondLst>
                                            <p:cond delay="1312"/>
                                          </p:stCondLst>
                                        </p:cTn>
                                        <p:tgtEl>
                                          <p:spTgt spid="18"/>
                                        </p:tgtEl>
                                      </p:cBhvr>
                                      <p:to x="100000" y="80000"/>
                                    </p:animScale>
                                    <p:animScale>
                                      <p:cBhvr>
                                        <p:cTn id="28" dur="166" decel="50000">
                                          <p:stCondLst>
                                            <p:cond delay="1338"/>
                                          </p:stCondLst>
                                        </p:cTn>
                                        <p:tgtEl>
                                          <p:spTgt spid="18"/>
                                        </p:tgtEl>
                                      </p:cBhvr>
                                      <p:to x="100000" y="100000"/>
                                    </p:animScale>
                                    <p:animScale>
                                      <p:cBhvr>
                                        <p:cTn id="29" dur="26">
                                          <p:stCondLst>
                                            <p:cond delay="1642"/>
                                          </p:stCondLst>
                                        </p:cTn>
                                        <p:tgtEl>
                                          <p:spTgt spid="18"/>
                                        </p:tgtEl>
                                      </p:cBhvr>
                                      <p:to x="100000" y="90000"/>
                                    </p:animScale>
                                    <p:animScale>
                                      <p:cBhvr>
                                        <p:cTn id="30" dur="166" decel="50000">
                                          <p:stCondLst>
                                            <p:cond delay="1668"/>
                                          </p:stCondLst>
                                        </p:cTn>
                                        <p:tgtEl>
                                          <p:spTgt spid="18"/>
                                        </p:tgtEl>
                                      </p:cBhvr>
                                      <p:to x="100000" y="100000"/>
                                    </p:animScale>
                                    <p:animScale>
                                      <p:cBhvr>
                                        <p:cTn id="31" dur="26">
                                          <p:stCondLst>
                                            <p:cond delay="1808"/>
                                          </p:stCondLst>
                                        </p:cTn>
                                        <p:tgtEl>
                                          <p:spTgt spid="18"/>
                                        </p:tgtEl>
                                      </p:cBhvr>
                                      <p:to x="100000" y="95000"/>
                                    </p:animScale>
                                    <p:animScale>
                                      <p:cBhvr>
                                        <p:cTn id="32" dur="166" decel="50000">
                                          <p:stCondLst>
                                            <p:cond delay="1834"/>
                                          </p:stCondLst>
                                        </p:cTn>
                                        <p:tgtEl>
                                          <p:spTgt spid="18"/>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000"/>
                                        <p:tgtEl>
                                          <p:spTgt spid="24"/>
                                        </p:tgtEl>
                                      </p:cBhvr>
                                    </p:animEffect>
                                    <p:anim calcmode="lin" valueType="num">
                                      <p:cBhvr>
                                        <p:cTn id="38" dur="2000" fill="hold"/>
                                        <p:tgtEl>
                                          <p:spTgt spid="24"/>
                                        </p:tgtEl>
                                        <p:attrNameLst>
                                          <p:attrName>ppt_w</p:attrName>
                                        </p:attrNameLst>
                                      </p:cBhvr>
                                      <p:tavLst>
                                        <p:tav tm="0" fmla="#ppt_w*sin(2.5*pi*$)">
                                          <p:val>
                                            <p:fltVal val="0"/>
                                          </p:val>
                                        </p:tav>
                                        <p:tav tm="100000">
                                          <p:val>
                                            <p:fltVal val="1"/>
                                          </p:val>
                                        </p:tav>
                                      </p:tavLst>
                                    </p:anim>
                                    <p:anim calcmode="lin" valueType="num">
                                      <p:cBhvr>
                                        <p:cTn id="39" dur="20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3" presetClass="entr" presetSubtype="16"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plus(in)">
                                      <p:cBhvr>
                                        <p:cTn id="44"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C66751-937E-4B2E-B960-05AC889712CC}"/>
              </a:ext>
            </a:extLst>
          </p:cNvPr>
          <p:cNvSpPr txBox="1"/>
          <p:nvPr/>
        </p:nvSpPr>
        <p:spPr>
          <a:xfrm>
            <a:off x="161364" y="427048"/>
            <a:ext cx="6096000" cy="923330"/>
          </a:xfrm>
          <a:prstGeom prst="rect">
            <a:avLst/>
          </a:prstGeom>
          <a:noFill/>
        </p:spPr>
        <p:txBody>
          <a:bodyPr wrap="square">
            <a:spAutoFit/>
          </a:bodyPr>
          <a:lstStyle/>
          <a:p>
            <a:r>
              <a:rPr lang="en-US" b="1" i="0" dirty="0">
                <a:solidFill>
                  <a:srgbClr val="000000"/>
                </a:solidFill>
                <a:effectLst/>
                <a:latin typeface="Times New Roman" panose="02020603050405020304" pitchFamily="18" charset="0"/>
              </a:rPr>
              <a:t>CHAPTER 16 - Organic Chemistry</a:t>
            </a:r>
            <a:br>
              <a:rPr lang="en-US" b="1" i="0" dirty="0">
                <a:solidFill>
                  <a:srgbClr val="000000"/>
                </a:solidFill>
                <a:effectLst/>
                <a:latin typeface="Times New Roman" panose="02020603050405020304" pitchFamily="18" charset="0"/>
              </a:rPr>
            </a:br>
            <a:r>
              <a:rPr lang="en-US" b="1" i="0" dirty="0">
                <a:solidFill>
                  <a:srgbClr val="000000"/>
                </a:solidFill>
                <a:effectLst/>
                <a:latin typeface="Times New Roman" panose="02020603050405020304" pitchFamily="18" charset="0"/>
              </a:rPr>
              <a:t>    Exercise 16-1   Organic Chemistry -</a:t>
            </a:r>
            <a:br>
              <a:rPr lang="en-US" b="1" i="0" dirty="0">
                <a:solidFill>
                  <a:srgbClr val="000000"/>
                </a:solidFill>
                <a:effectLst/>
                <a:latin typeface="Times New Roman" panose="02020603050405020304" pitchFamily="18" charset="0"/>
              </a:rPr>
            </a:br>
            <a:r>
              <a:rPr lang="en-US" b="1" i="0" dirty="0">
                <a:solidFill>
                  <a:srgbClr val="000000"/>
                </a:solidFill>
                <a:effectLst/>
                <a:latin typeface="Times New Roman" panose="02020603050405020304" pitchFamily="18" charset="0"/>
              </a:rPr>
              <a:t>                               </a:t>
            </a:r>
            <a:r>
              <a:rPr lang="en-US" b="1" i="0" dirty="0">
                <a:solidFill>
                  <a:srgbClr val="000000"/>
                </a:solidFill>
                <a:effectLst/>
                <a:latin typeface="Arial" panose="020B0604020202020204" pitchFamily="34" charset="0"/>
                <a:hlinkClick r:id="rId2"/>
              </a:rPr>
              <a:t>Exercise 16-1</a:t>
            </a:r>
            <a:r>
              <a:rPr lang="en-US" b="1" i="0" dirty="0">
                <a:solidFill>
                  <a:srgbClr val="000000"/>
                </a:solidFill>
                <a:effectLst/>
                <a:latin typeface="Arial" panose="020B0604020202020204" pitchFamily="34" charset="0"/>
              </a:rPr>
              <a:t> </a:t>
            </a:r>
            <a:r>
              <a:rPr lang="en-US" b="0" i="0" dirty="0">
                <a:solidFill>
                  <a:srgbClr val="000000"/>
                </a:solidFill>
                <a:effectLst/>
                <a:latin typeface="Arial" panose="020B0604020202020204" pitchFamily="34" charset="0"/>
              </a:rPr>
              <a:t>   </a:t>
            </a:r>
            <a:endParaRPr lang="en-US" dirty="0"/>
          </a:p>
        </p:txBody>
      </p:sp>
      <p:sp>
        <p:nvSpPr>
          <p:cNvPr id="5" name="TextBox 4">
            <a:extLst>
              <a:ext uri="{FF2B5EF4-FFF2-40B4-BE49-F238E27FC236}">
                <a16:creationId xmlns:a16="http://schemas.microsoft.com/office/drawing/2014/main" id="{A3F6D27B-7194-44B2-9CAC-C0677FA7F0B1}"/>
              </a:ext>
            </a:extLst>
          </p:cNvPr>
          <p:cNvSpPr txBox="1"/>
          <p:nvPr/>
        </p:nvSpPr>
        <p:spPr>
          <a:xfrm>
            <a:off x="571499" y="1674674"/>
            <a:ext cx="6096000" cy="646331"/>
          </a:xfrm>
          <a:prstGeom prst="rect">
            <a:avLst/>
          </a:prstGeom>
          <a:noFill/>
        </p:spPr>
        <p:txBody>
          <a:bodyPr wrap="square">
            <a:spAutoFit/>
          </a:bodyPr>
          <a:lstStyle/>
          <a:p>
            <a:r>
              <a:rPr lang="en-US" dirty="0"/>
              <a:t>1.  What is the name of:</a:t>
            </a:r>
          </a:p>
          <a:p>
            <a:r>
              <a:rPr lang="en-US" dirty="0"/>
              <a:t> </a:t>
            </a:r>
          </a:p>
        </p:txBody>
      </p:sp>
      <p:pic>
        <p:nvPicPr>
          <p:cNvPr id="6" name="Picture 5">
            <a:extLst>
              <a:ext uri="{FF2B5EF4-FFF2-40B4-BE49-F238E27FC236}">
                <a16:creationId xmlns:a16="http://schemas.microsoft.com/office/drawing/2014/main" id="{B87BE87A-B28F-4799-9767-D799F526DD16}"/>
              </a:ext>
            </a:extLst>
          </p:cNvPr>
          <p:cNvPicPr>
            <a:picLocks noChangeAspect="1"/>
          </p:cNvPicPr>
          <p:nvPr/>
        </p:nvPicPr>
        <p:blipFill>
          <a:blip r:embed="rId3"/>
          <a:stretch>
            <a:fillRect/>
          </a:stretch>
        </p:blipFill>
        <p:spPr>
          <a:xfrm>
            <a:off x="3840374" y="923386"/>
            <a:ext cx="2947240" cy="1371600"/>
          </a:xfrm>
          <a:prstGeom prst="rect">
            <a:avLst/>
          </a:prstGeom>
        </p:spPr>
      </p:pic>
      <p:pic>
        <p:nvPicPr>
          <p:cNvPr id="7" name="Picture 6">
            <a:extLst>
              <a:ext uri="{FF2B5EF4-FFF2-40B4-BE49-F238E27FC236}">
                <a16:creationId xmlns:a16="http://schemas.microsoft.com/office/drawing/2014/main" id="{B4386E1C-49CE-431D-947F-9CB87DE640F8}"/>
              </a:ext>
            </a:extLst>
          </p:cNvPr>
          <p:cNvPicPr>
            <a:picLocks noChangeAspect="1"/>
          </p:cNvPicPr>
          <p:nvPr/>
        </p:nvPicPr>
        <p:blipFill>
          <a:blip r:embed="rId4"/>
          <a:stretch>
            <a:fillRect/>
          </a:stretch>
        </p:blipFill>
        <p:spPr>
          <a:xfrm>
            <a:off x="8904669" y="3782799"/>
            <a:ext cx="1626124" cy="1143000"/>
          </a:xfrm>
          <a:prstGeom prst="rect">
            <a:avLst/>
          </a:prstGeom>
        </p:spPr>
      </p:pic>
      <p:pic>
        <p:nvPicPr>
          <p:cNvPr id="8" name="Picture 7">
            <a:extLst>
              <a:ext uri="{FF2B5EF4-FFF2-40B4-BE49-F238E27FC236}">
                <a16:creationId xmlns:a16="http://schemas.microsoft.com/office/drawing/2014/main" id="{A153942D-B6E6-43B3-AEF7-B0A22BC1F4DF}"/>
              </a:ext>
            </a:extLst>
          </p:cNvPr>
          <p:cNvPicPr>
            <a:picLocks noChangeAspect="1"/>
          </p:cNvPicPr>
          <p:nvPr/>
        </p:nvPicPr>
        <p:blipFill>
          <a:blip r:embed="rId5"/>
          <a:stretch>
            <a:fillRect/>
          </a:stretch>
        </p:blipFill>
        <p:spPr>
          <a:xfrm>
            <a:off x="6731355" y="3795802"/>
            <a:ext cx="1708355" cy="1143000"/>
          </a:xfrm>
          <a:prstGeom prst="rect">
            <a:avLst/>
          </a:prstGeom>
        </p:spPr>
      </p:pic>
      <p:sp>
        <p:nvSpPr>
          <p:cNvPr id="10" name="TextBox 9">
            <a:extLst>
              <a:ext uri="{FF2B5EF4-FFF2-40B4-BE49-F238E27FC236}">
                <a16:creationId xmlns:a16="http://schemas.microsoft.com/office/drawing/2014/main" id="{2C9271F2-E312-4F83-BFD2-4F6B96A03DD0}"/>
              </a:ext>
            </a:extLst>
          </p:cNvPr>
          <p:cNvSpPr txBox="1"/>
          <p:nvPr/>
        </p:nvSpPr>
        <p:spPr>
          <a:xfrm>
            <a:off x="508186" y="3413467"/>
            <a:ext cx="6096000" cy="369332"/>
          </a:xfrm>
          <a:prstGeom prst="rect">
            <a:avLst/>
          </a:prstGeom>
          <a:noFill/>
        </p:spPr>
        <p:txBody>
          <a:bodyPr wrap="square">
            <a:spAutoFit/>
          </a:bodyPr>
          <a:lstStyle/>
          <a:p>
            <a:r>
              <a:rPr lang="en-US" dirty="0"/>
              <a:t>5.  The compounds that follow are:</a:t>
            </a:r>
          </a:p>
        </p:txBody>
      </p:sp>
      <p:sp>
        <p:nvSpPr>
          <p:cNvPr id="12" name="TextBox 11">
            <a:extLst>
              <a:ext uri="{FF2B5EF4-FFF2-40B4-BE49-F238E27FC236}">
                <a16:creationId xmlns:a16="http://schemas.microsoft.com/office/drawing/2014/main" id="{4CBAABF3-B1F0-4AF2-8299-E51A199AB268}"/>
              </a:ext>
            </a:extLst>
          </p:cNvPr>
          <p:cNvSpPr txBox="1"/>
          <p:nvPr/>
        </p:nvSpPr>
        <p:spPr>
          <a:xfrm>
            <a:off x="508186" y="5548752"/>
            <a:ext cx="7422476" cy="646331"/>
          </a:xfrm>
          <a:prstGeom prst="rect">
            <a:avLst/>
          </a:prstGeom>
          <a:noFill/>
        </p:spPr>
        <p:txBody>
          <a:bodyPr wrap="square">
            <a:spAutoFit/>
          </a:bodyPr>
          <a:lstStyle/>
          <a:p>
            <a:r>
              <a:rPr lang="en-US" dirty="0"/>
              <a:t>14.  The compound that follows belongs to which class of organic compounds:</a:t>
            </a:r>
          </a:p>
        </p:txBody>
      </p:sp>
      <p:pic>
        <p:nvPicPr>
          <p:cNvPr id="13" name="Picture 12">
            <a:extLst>
              <a:ext uri="{FF2B5EF4-FFF2-40B4-BE49-F238E27FC236}">
                <a16:creationId xmlns:a16="http://schemas.microsoft.com/office/drawing/2014/main" id="{A10C633C-7AEC-49D0-8074-BFAB6E492E4E}"/>
              </a:ext>
            </a:extLst>
          </p:cNvPr>
          <p:cNvPicPr>
            <a:picLocks noChangeAspect="1"/>
          </p:cNvPicPr>
          <p:nvPr/>
        </p:nvPicPr>
        <p:blipFill>
          <a:blip r:embed="rId6"/>
          <a:stretch>
            <a:fillRect/>
          </a:stretch>
        </p:blipFill>
        <p:spPr>
          <a:xfrm>
            <a:off x="7930662" y="5548751"/>
            <a:ext cx="2404533" cy="457200"/>
          </a:xfrm>
          <a:prstGeom prst="rect">
            <a:avLst/>
          </a:prstGeom>
        </p:spPr>
      </p:pic>
      <p:sp>
        <p:nvSpPr>
          <p:cNvPr id="11" name="TextBox 10">
            <a:extLst>
              <a:ext uri="{FF2B5EF4-FFF2-40B4-BE49-F238E27FC236}">
                <a16:creationId xmlns:a16="http://schemas.microsoft.com/office/drawing/2014/main" id="{60804397-C69C-4029-A4B7-46911AD9B010}"/>
              </a:ext>
            </a:extLst>
          </p:cNvPr>
          <p:cNvSpPr txBox="1"/>
          <p:nvPr/>
        </p:nvSpPr>
        <p:spPr>
          <a:xfrm>
            <a:off x="508186" y="2262523"/>
            <a:ext cx="10447029" cy="1015663"/>
          </a:xfrm>
          <a:prstGeom prst="rect">
            <a:avLst/>
          </a:prstGeom>
          <a:noFill/>
        </p:spPr>
        <p:txBody>
          <a:bodyPr wrap="square">
            <a:spAutoFit/>
          </a:bodyPr>
          <a:lstStyle/>
          <a:p>
            <a:r>
              <a:rPr lang="en-US" sz="2000" b="1" dirty="0">
                <a:solidFill>
                  <a:srgbClr val="FF0000"/>
                </a:solidFill>
              </a:rPr>
              <a:t>2,2,4-trimethylpentane is the IUPAC name.  Unfortunately, the name isooctane is commonly used for this compound which has been assigned an octane rating of 100 and is a standard for determining octane ratings.  Using nomenclature guidelines, isooctane is 2-methylheptane.</a:t>
            </a:r>
          </a:p>
        </p:txBody>
      </p:sp>
      <p:sp>
        <p:nvSpPr>
          <p:cNvPr id="14" name="TextBox 13">
            <a:extLst>
              <a:ext uri="{FF2B5EF4-FFF2-40B4-BE49-F238E27FC236}">
                <a16:creationId xmlns:a16="http://schemas.microsoft.com/office/drawing/2014/main" id="{72F2374C-4B20-4684-9BD6-2E4E2AE90679}"/>
              </a:ext>
            </a:extLst>
          </p:cNvPr>
          <p:cNvSpPr txBox="1"/>
          <p:nvPr/>
        </p:nvSpPr>
        <p:spPr>
          <a:xfrm>
            <a:off x="385143" y="3810806"/>
            <a:ext cx="6096000" cy="1323439"/>
          </a:xfrm>
          <a:prstGeom prst="rect">
            <a:avLst/>
          </a:prstGeom>
          <a:noFill/>
        </p:spPr>
        <p:txBody>
          <a:bodyPr wrap="square">
            <a:spAutoFit/>
          </a:bodyPr>
          <a:lstStyle/>
          <a:p>
            <a:r>
              <a:rPr lang="en-US" sz="2000" b="1" dirty="0">
                <a:solidFill>
                  <a:schemeClr val="accent4">
                    <a:lumMod val="50000"/>
                  </a:schemeClr>
                </a:solidFill>
              </a:rPr>
              <a:t>Geometric isomers </a:t>
            </a:r>
            <a:r>
              <a:rPr lang="en-US" sz="2000" b="1" dirty="0">
                <a:solidFill>
                  <a:srgbClr val="FF0000"/>
                </a:solidFill>
              </a:rPr>
              <a:t>(also stereoisomers).  Isomers are compounds with the same molecular formula that differ in structure in one of several ways.  This results in some kinds of different and distinguishable properties.</a:t>
            </a:r>
          </a:p>
        </p:txBody>
      </p:sp>
      <p:sp>
        <p:nvSpPr>
          <p:cNvPr id="9" name="TextBox 8">
            <a:extLst>
              <a:ext uri="{FF2B5EF4-FFF2-40B4-BE49-F238E27FC236}">
                <a16:creationId xmlns:a16="http://schemas.microsoft.com/office/drawing/2014/main" id="{9A971773-F7E5-498D-BE39-47C15B58E0B6}"/>
              </a:ext>
            </a:extLst>
          </p:cNvPr>
          <p:cNvSpPr txBox="1"/>
          <p:nvPr/>
        </p:nvSpPr>
        <p:spPr>
          <a:xfrm>
            <a:off x="385143" y="6241104"/>
            <a:ext cx="11571309" cy="400110"/>
          </a:xfrm>
          <a:prstGeom prst="rect">
            <a:avLst/>
          </a:prstGeom>
          <a:noFill/>
        </p:spPr>
        <p:txBody>
          <a:bodyPr wrap="none" rtlCol="0">
            <a:spAutoFit/>
          </a:bodyPr>
          <a:lstStyle/>
          <a:p>
            <a:r>
              <a:rPr lang="en-US" sz="2000" b="1" dirty="0">
                <a:solidFill>
                  <a:srgbClr val="FF0000"/>
                </a:solidFill>
              </a:rPr>
              <a:t>With R commonly representing a carbon – hydrogen group such as C</a:t>
            </a:r>
            <a:r>
              <a:rPr lang="en-US" sz="2000" b="1" baseline="-25000" dirty="0">
                <a:solidFill>
                  <a:srgbClr val="FF0000"/>
                </a:solidFill>
              </a:rPr>
              <a:t>n</a:t>
            </a:r>
            <a:r>
              <a:rPr lang="en-US" sz="2000" b="1" dirty="0">
                <a:solidFill>
                  <a:srgbClr val="FF0000"/>
                </a:solidFill>
              </a:rPr>
              <a:t>H</a:t>
            </a:r>
            <a:r>
              <a:rPr lang="en-US" sz="2000" b="1" baseline="-25000" dirty="0">
                <a:solidFill>
                  <a:srgbClr val="FF0000"/>
                </a:solidFill>
              </a:rPr>
              <a:t>2n+1</a:t>
            </a:r>
            <a:r>
              <a:rPr lang="en-US" sz="2000" b="1" dirty="0">
                <a:solidFill>
                  <a:srgbClr val="FF0000"/>
                </a:solidFill>
              </a:rPr>
              <a:t>, </a:t>
            </a:r>
            <a:r>
              <a:rPr lang="en-US" sz="2000" b="1" dirty="0">
                <a:solidFill>
                  <a:schemeClr val="accent4">
                    <a:lumMod val="50000"/>
                  </a:schemeClr>
                </a:solidFill>
              </a:rPr>
              <a:t>alcohols</a:t>
            </a:r>
            <a:r>
              <a:rPr lang="en-US" sz="2000" b="1" dirty="0">
                <a:solidFill>
                  <a:srgbClr val="FF0000"/>
                </a:solidFill>
              </a:rPr>
              <a:t> have the formula ROH. </a:t>
            </a:r>
          </a:p>
        </p:txBody>
      </p:sp>
      <p:sp>
        <p:nvSpPr>
          <p:cNvPr id="16" name="TextBox 15">
            <a:extLst>
              <a:ext uri="{FF2B5EF4-FFF2-40B4-BE49-F238E27FC236}">
                <a16:creationId xmlns:a16="http://schemas.microsoft.com/office/drawing/2014/main" id="{D7C56F06-3F38-4F69-9E1A-C5D4B719A324}"/>
              </a:ext>
            </a:extLst>
          </p:cNvPr>
          <p:cNvSpPr txBox="1"/>
          <p:nvPr/>
        </p:nvSpPr>
        <p:spPr>
          <a:xfrm>
            <a:off x="1492464" y="57716"/>
            <a:ext cx="609306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http://exercises.murov.info/ex16-1.htm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problems 1, </a:t>
            </a:r>
            <a:r>
              <a:rPr lang="en-US" dirty="0">
                <a:solidFill>
                  <a:prstClr val="black"/>
                </a:solidFill>
                <a:latin typeface="Calibri" panose="020F0502020204030204"/>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14.</a:t>
            </a:r>
          </a:p>
        </p:txBody>
      </p:sp>
      <p:pic>
        <p:nvPicPr>
          <p:cNvPr id="17" name="Picture 16">
            <a:extLst>
              <a:ext uri="{FF2B5EF4-FFF2-40B4-BE49-F238E27FC236}">
                <a16:creationId xmlns:a16="http://schemas.microsoft.com/office/drawing/2014/main" id="{999F6445-D5E6-4CBA-99F9-734A9C46BD35}"/>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3149" t="3955" r="9095" b="18688"/>
          <a:stretch/>
        </p:blipFill>
        <p:spPr>
          <a:xfrm>
            <a:off x="7279331" y="-13656"/>
            <a:ext cx="4876800" cy="2283172"/>
          </a:xfrm>
          <a:prstGeom prst="rect">
            <a:avLst/>
          </a:prstGeom>
        </p:spPr>
      </p:pic>
    </p:spTree>
    <p:extLst>
      <p:ext uri="{BB962C8B-B14F-4D97-AF65-F5344CB8AC3E}">
        <p14:creationId xmlns:p14="http://schemas.microsoft.com/office/powerpoint/2010/main" val="379947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edge">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0" fill="hold"/>
                                        <p:tgtEl>
                                          <p:spTgt spid="9"/>
                                        </p:tgtEl>
                                        <p:attrNameLst>
                                          <p:attrName>ppt_w</p:attrName>
                                        </p:attrNameLst>
                                      </p:cBhvr>
                                      <p:tavLst>
                                        <p:tav tm="0">
                                          <p:val>
                                            <p:fltVal val="0"/>
                                          </p:val>
                                        </p:tav>
                                        <p:tav tm="100000">
                                          <p:val>
                                            <p:strVal val="#ppt_w"/>
                                          </p:val>
                                        </p:tav>
                                      </p:tavLst>
                                    </p:anim>
                                    <p:anim calcmode="lin" valueType="num">
                                      <p:cBhvr>
                                        <p:cTn id="18" dur="2000" fill="hold"/>
                                        <p:tgtEl>
                                          <p:spTgt spid="9"/>
                                        </p:tgtEl>
                                        <p:attrNameLst>
                                          <p:attrName>ppt_h</p:attrName>
                                        </p:attrNameLst>
                                      </p:cBhvr>
                                      <p:tavLst>
                                        <p:tav tm="0">
                                          <p:val>
                                            <p:fltVal val="0"/>
                                          </p:val>
                                        </p:tav>
                                        <p:tav tm="100000">
                                          <p:val>
                                            <p:strVal val="#ppt_h"/>
                                          </p:val>
                                        </p:tav>
                                      </p:tavLst>
                                    </p:anim>
                                    <p:anim calcmode="lin" valueType="num">
                                      <p:cBhvr>
                                        <p:cTn id="19" dur="2000" fill="hold"/>
                                        <p:tgtEl>
                                          <p:spTgt spid="9"/>
                                        </p:tgtEl>
                                        <p:attrNameLst>
                                          <p:attrName>style.rotation</p:attrName>
                                        </p:attrNameLst>
                                      </p:cBhvr>
                                      <p:tavLst>
                                        <p:tav tm="0">
                                          <p:val>
                                            <p:fltVal val="360"/>
                                          </p:val>
                                        </p:tav>
                                        <p:tav tm="100000">
                                          <p:val>
                                            <p:fltVal val="0"/>
                                          </p:val>
                                        </p:tav>
                                      </p:tavLst>
                                    </p:anim>
                                    <p:animEffect transition="in" filter="fade">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9B64FB-0650-48F4-8C94-C0093EC1BC7B}"/>
              </a:ext>
            </a:extLst>
          </p:cNvPr>
          <p:cNvSpPr txBox="1"/>
          <p:nvPr/>
        </p:nvSpPr>
        <p:spPr>
          <a:xfrm>
            <a:off x="986118" y="573741"/>
            <a:ext cx="184731" cy="369332"/>
          </a:xfrm>
          <a:prstGeom prst="rect">
            <a:avLst/>
          </a:prstGeom>
          <a:noFill/>
        </p:spPr>
        <p:txBody>
          <a:bodyPr wrap="none" rtlCol="0">
            <a:spAutoFit/>
          </a:bodyPr>
          <a:lstStyle/>
          <a:p>
            <a:endParaRPr lang="en-US" dirty="0"/>
          </a:p>
        </p:txBody>
      </p:sp>
      <p:sp>
        <p:nvSpPr>
          <p:cNvPr id="4" name="AutoShape 4">
            <a:extLst>
              <a:ext uri="{FF2B5EF4-FFF2-40B4-BE49-F238E27FC236}">
                <a16:creationId xmlns:a16="http://schemas.microsoft.com/office/drawing/2014/main" id="{3AEED4BC-DAD3-4E98-9BAC-A7891AF6ACB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D1EC976B-3F7D-4FBF-8E32-5AC14EFD2A3C}"/>
              </a:ext>
            </a:extLst>
          </p:cNvPr>
          <p:cNvPicPr>
            <a:picLocks noChangeAspect="1"/>
          </p:cNvPicPr>
          <p:nvPr/>
        </p:nvPicPr>
        <p:blipFill rotWithShape="1">
          <a:blip r:embed="rId2"/>
          <a:srcRect l="15690" r="12586"/>
          <a:stretch/>
        </p:blipFill>
        <p:spPr>
          <a:xfrm>
            <a:off x="376517" y="1479176"/>
            <a:ext cx="4595206" cy="4805083"/>
          </a:xfrm>
          <a:prstGeom prst="rect">
            <a:avLst/>
          </a:prstGeom>
        </p:spPr>
      </p:pic>
      <p:sp>
        <p:nvSpPr>
          <p:cNvPr id="6" name="TextBox 5">
            <a:extLst>
              <a:ext uri="{FF2B5EF4-FFF2-40B4-BE49-F238E27FC236}">
                <a16:creationId xmlns:a16="http://schemas.microsoft.com/office/drawing/2014/main" id="{6CF6EB09-9608-4051-B51A-88E7C8A40936}"/>
              </a:ext>
            </a:extLst>
          </p:cNvPr>
          <p:cNvSpPr txBox="1"/>
          <p:nvPr/>
        </p:nvSpPr>
        <p:spPr>
          <a:xfrm>
            <a:off x="1170849" y="120930"/>
            <a:ext cx="10040471" cy="1323439"/>
          </a:xfrm>
          <a:prstGeom prst="rect">
            <a:avLst/>
          </a:prstGeom>
          <a:noFill/>
        </p:spPr>
        <p:txBody>
          <a:bodyPr wrap="square" rtlCol="0">
            <a:spAutoFit/>
          </a:bodyPr>
          <a:lstStyle/>
          <a:p>
            <a:r>
              <a:rPr lang="en-US" sz="2000" dirty="0"/>
              <a:t>One of the marvels of chemistry is that non-superimposable mirror images like the two stereoisomers of carvone have the same properties (e.g., </a:t>
            </a:r>
            <a:r>
              <a:rPr lang="en-US" sz="2000" dirty="0" err="1"/>
              <a:t>mp</a:t>
            </a:r>
            <a:r>
              <a:rPr lang="en-US" sz="2000" dirty="0"/>
              <a:t>, bp, density, refractive index) except they rotate the plane of polarized light in equal but opposite directions, and they interact with other mirror images differently (sometimes resulting in different </a:t>
            </a:r>
            <a:r>
              <a:rPr lang="en-US" sz="2000"/>
              <a:t>perceived odors).</a:t>
            </a:r>
            <a:endParaRPr lang="en-US" sz="2000" dirty="0"/>
          </a:p>
        </p:txBody>
      </p:sp>
      <p:sp>
        <p:nvSpPr>
          <p:cNvPr id="8" name="TextBox 7">
            <a:extLst>
              <a:ext uri="{FF2B5EF4-FFF2-40B4-BE49-F238E27FC236}">
                <a16:creationId xmlns:a16="http://schemas.microsoft.com/office/drawing/2014/main" id="{4855573B-D8B7-4E4A-974E-E4A1C22A43DF}"/>
              </a:ext>
            </a:extLst>
          </p:cNvPr>
          <p:cNvSpPr txBox="1"/>
          <p:nvPr/>
        </p:nvSpPr>
        <p:spPr>
          <a:xfrm>
            <a:off x="5226959" y="5481919"/>
            <a:ext cx="6104964" cy="707886"/>
          </a:xfrm>
          <a:prstGeom prst="rect">
            <a:avLst/>
          </a:prstGeom>
          <a:noFill/>
        </p:spPr>
        <p:txBody>
          <a:bodyPr wrap="square">
            <a:spAutoFit/>
          </a:bodyPr>
          <a:lstStyle/>
          <a:p>
            <a:r>
              <a:rPr lang="en-US" sz="2000" dirty="0">
                <a:hlinkClick r:id="rId3"/>
              </a:rPr>
              <a:t>http://murov.info/chemexe.htm</a:t>
            </a:r>
            <a:r>
              <a:rPr lang="en-US" sz="2000" dirty="0"/>
              <a:t>  or  </a:t>
            </a:r>
            <a:r>
              <a:rPr lang="en-US" sz="2000" dirty="0">
                <a:hlinkClick r:id="rId4"/>
              </a:rPr>
              <a:t>http://exercises.murov.info/chemexercises.htm</a:t>
            </a:r>
            <a:r>
              <a:rPr lang="en-US" sz="2000" dirty="0"/>
              <a:t>  </a:t>
            </a:r>
          </a:p>
        </p:txBody>
      </p:sp>
      <p:sp>
        <p:nvSpPr>
          <p:cNvPr id="9" name="TextBox 8">
            <a:extLst>
              <a:ext uri="{FF2B5EF4-FFF2-40B4-BE49-F238E27FC236}">
                <a16:creationId xmlns:a16="http://schemas.microsoft.com/office/drawing/2014/main" id="{454618CC-54D1-4AD7-B8CE-4BFE71E08ABE}"/>
              </a:ext>
            </a:extLst>
          </p:cNvPr>
          <p:cNvSpPr txBox="1"/>
          <p:nvPr/>
        </p:nvSpPr>
        <p:spPr>
          <a:xfrm>
            <a:off x="5226959" y="1842462"/>
            <a:ext cx="6431383" cy="3477875"/>
          </a:xfrm>
          <a:prstGeom prst="rect">
            <a:avLst/>
          </a:prstGeom>
          <a:noFill/>
        </p:spPr>
        <p:txBody>
          <a:bodyPr wrap="square" rtlCol="0">
            <a:spAutoFit/>
          </a:bodyPr>
          <a:lstStyle/>
          <a:p>
            <a:r>
              <a:rPr lang="en-US" sz="2000" dirty="0"/>
              <a:t>The solved examples in this web site have been selected from the chemistry exercises below.  To learn chemistry, you need to experience chemistry in the laboratory and solve chemistry problems.  The more problems attempted and solved, the greater your competence will be in the extremely important and exciting field of chemistry.  Carvone is one of the plethora of chemistry examples that should inspire interest and curiosity.  Explore and enjoy.</a:t>
            </a:r>
          </a:p>
          <a:p>
            <a:endParaRPr lang="en-US" sz="2000" dirty="0"/>
          </a:p>
          <a:p>
            <a:r>
              <a:rPr lang="en-US" sz="2000" dirty="0"/>
              <a:t>Steven Murov    </a:t>
            </a:r>
            <a:r>
              <a:rPr lang="en-US" sz="2000" dirty="0">
                <a:hlinkClick r:id="rId5"/>
              </a:rPr>
              <a:t>http://murov.info</a:t>
            </a:r>
            <a:r>
              <a:rPr lang="en-US" sz="2000" dirty="0"/>
              <a:t>     </a:t>
            </a:r>
            <a:r>
              <a:rPr lang="en-US" sz="2000" dirty="0">
                <a:hlinkClick r:id="rId6"/>
              </a:rPr>
              <a:t>http://murov.info/resume.htm</a:t>
            </a:r>
            <a:r>
              <a:rPr lang="en-US" sz="2000" dirty="0"/>
              <a:t> </a:t>
            </a:r>
          </a:p>
        </p:txBody>
      </p:sp>
    </p:spTree>
    <p:extLst>
      <p:ext uri="{BB962C8B-B14F-4D97-AF65-F5344CB8AC3E}">
        <p14:creationId xmlns:p14="http://schemas.microsoft.com/office/powerpoint/2010/main" val="3606162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10A46F-40C4-4DF6-948B-96989BEB4336}"/>
              </a:ext>
            </a:extLst>
          </p:cNvPr>
          <p:cNvSpPr txBox="1"/>
          <p:nvPr/>
        </p:nvSpPr>
        <p:spPr>
          <a:xfrm>
            <a:off x="457200" y="0"/>
            <a:ext cx="8935415" cy="6740307"/>
          </a:xfrm>
          <a:prstGeom prst="rect">
            <a:avLst/>
          </a:prstGeom>
          <a:noFill/>
        </p:spPr>
        <p:txBody>
          <a:bodyPr wrap="square" rtlCol="0">
            <a:spAutoFit/>
          </a:bodyPr>
          <a:lstStyle/>
          <a:p>
            <a:r>
              <a:rPr lang="en-US" dirty="0"/>
              <a:t>Chemistry has very important qualitative and quantitative components.  The quantitative portion encompasses very large to extremely small numbers.  For example, chemists commonly work with mole quantities.  A mole of any chemical includes </a:t>
            </a:r>
            <a:r>
              <a:rPr lang="en-US" b="0" i="0" dirty="0">
                <a:solidFill>
                  <a:srgbClr val="202124"/>
                </a:solidFill>
                <a:effectLst/>
                <a:latin typeface="Calibri" panose="020F0502020204030204" pitchFamily="34" charset="0"/>
                <a:cs typeface="Calibri" panose="020F0502020204030204" pitchFamily="34" charset="0"/>
              </a:rPr>
              <a:t>602,214,090,000,000,000,000,000 atoms, molecules or formula units or 602 sextillion units (to give you an idea of how large this is, there </a:t>
            </a:r>
            <a:r>
              <a:rPr lang="en-US" dirty="0">
                <a:solidFill>
                  <a:srgbClr val="202124"/>
                </a:solidFill>
                <a:latin typeface="Calibri" panose="020F0502020204030204" pitchFamily="34" charset="0"/>
                <a:cs typeface="Calibri" panose="020F0502020204030204" pitchFamily="34" charset="0"/>
              </a:rPr>
              <a:t>is</a:t>
            </a:r>
            <a:r>
              <a:rPr lang="en-US" b="0" i="0" dirty="0">
                <a:solidFill>
                  <a:srgbClr val="202124"/>
                </a:solidFill>
                <a:effectLst/>
                <a:latin typeface="Calibri" panose="020F0502020204030204" pitchFamily="34" charset="0"/>
                <a:cs typeface="Calibri" panose="020F0502020204030204" pitchFamily="34" charset="0"/>
              </a:rPr>
              <a:t> very roughly a mole of sand grains on the earth (imagine all the beaches and deserts).   To illustrate how small molecules are, a mole of water occupies a volume of a little more tha</a:t>
            </a:r>
            <a:r>
              <a:rPr lang="en-US" dirty="0">
                <a:solidFill>
                  <a:srgbClr val="202124"/>
                </a:solidFill>
                <a:latin typeface="Calibri" panose="020F0502020204030204" pitchFamily="34" charset="0"/>
                <a:cs typeface="Calibri" panose="020F0502020204030204" pitchFamily="34" charset="0"/>
              </a:rPr>
              <a:t>n a tablespoon and has as many molecules as the number of grains of sand on earth.</a:t>
            </a:r>
          </a:p>
          <a:p>
            <a:endParaRPr lang="en-US" b="0" i="0" dirty="0">
              <a:solidFill>
                <a:srgbClr val="202124"/>
              </a:solidFill>
              <a:effectLst/>
              <a:latin typeface="Calibri" panose="020F0502020204030204" pitchFamily="34" charset="0"/>
              <a:cs typeface="Calibri" panose="020F0502020204030204" pitchFamily="34" charset="0"/>
            </a:endParaRPr>
          </a:p>
          <a:p>
            <a:r>
              <a:rPr lang="en-US" b="0" i="0" dirty="0">
                <a:solidFill>
                  <a:srgbClr val="202124"/>
                </a:solidFill>
                <a:effectLst/>
                <a:latin typeface="Calibri" panose="020F0502020204030204" pitchFamily="34" charset="0"/>
                <a:cs typeface="Calibri" panose="020F0502020204030204" pitchFamily="34" charset="0"/>
              </a:rPr>
              <a:t> </a:t>
            </a:r>
            <a:r>
              <a:rPr lang="en-US" dirty="0">
                <a:solidFill>
                  <a:srgbClr val="202124"/>
                </a:solidFill>
                <a:latin typeface="Calibri" panose="020F0502020204030204" pitchFamily="34" charset="0"/>
                <a:cs typeface="Calibri" panose="020F0502020204030204" pitchFamily="34" charset="0"/>
              </a:rPr>
              <a:t>A hydrogen atom has a diameter of 0.00000000011 meters.  It is time consuming to write tiny and large numbers and the multitude of zeros could easily lead to mistakes.  To avoid these problems and to simplify the recording of large and small numbers, scientists commonly use scientific notation (a special version of exponential notation).  A number can be written as the product of two numbers (e.g., 6 = 2 x 3).  In scientific notation, a number is expressed as the product of a number and 10 raised to the appropriate power.  In the strictest form the number is written as one digit followed by a decimal and then the remainder of the measured value.  For the second factor, 10</a:t>
            </a:r>
            <a:r>
              <a:rPr lang="en-US" baseline="30000" dirty="0">
                <a:solidFill>
                  <a:srgbClr val="202124"/>
                </a:solidFill>
                <a:latin typeface="Calibri" panose="020F0502020204030204" pitchFamily="34" charset="0"/>
                <a:cs typeface="Calibri" panose="020F0502020204030204" pitchFamily="34" charset="0"/>
              </a:rPr>
              <a:t>x</a:t>
            </a:r>
            <a:r>
              <a:rPr lang="en-US" dirty="0">
                <a:solidFill>
                  <a:srgbClr val="202124"/>
                </a:solidFill>
                <a:latin typeface="Calibri" panose="020F0502020204030204" pitchFamily="34" charset="0"/>
                <a:cs typeface="Calibri" panose="020F0502020204030204" pitchFamily="34" charset="0"/>
              </a:rPr>
              <a:t>, the x is selected to place the decimal in the correct position.   Examples:</a:t>
            </a:r>
          </a:p>
          <a:p>
            <a:endParaRPr lang="en-US" dirty="0">
              <a:solidFill>
                <a:srgbClr val="202124"/>
              </a:solidFill>
              <a:latin typeface="Calibri" panose="020F0502020204030204" pitchFamily="34" charset="0"/>
              <a:cs typeface="Calibri" panose="020F0502020204030204" pitchFamily="34" charset="0"/>
            </a:endParaRPr>
          </a:p>
          <a:p>
            <a:r>
              <a:rPr lang="en-US" dirty="0">
                <a:solidFill>
                  <a:srgbClr val="202124"/>
                </a:solidFill>
                <a:latin typeface="Calibri" panose="020F0502020204030204" pitchFamily="34" charset="0"/>
                <a:cs typeface="Calibri" panose="020F0502020204030204" pitchFamily="34" charset="0"/>
              </a:rPr>
              <a:t>212 = 2.12x10</a:t>
            </a:r>
            <a:r>
              <a:rPr lang="en-US" baseline="30000" dirty="0">
                <a:solidFill>
                  <a:srgbClr val="202124"/>
                </a:solidFill>
                <a:latin typeface="Calibri" panose="020F0502020204030204" pitchFamily="34" charset="0"/>
                <a:cs typeface="Calibri" panose="020F0502020204030204" pitchFamily="34" charset="0"/>
              </a:rPr>
              <a:t>2             </a:t>
            </a:r>
            <a:r>
              <a:rPr lang="en-US" dirty="0">
                <a:solidFill>
                  <a:srgbClr val="202124"/>
                </a:solidFill>
                <a:latin typeface="Calibri" panose="020F0502020204030204" pitchFamily="34" charset="0"/>
                <a:cs typeface="Calibri" panose="020F0502020204030204" pitchFamily="34" charset="0"/>
              </a:rPr>
              <a:t>76543 = 7.6543x10</a:t>
            </a:r>
            <a:r>
              <a:rPr lang="en-US" baseline="30000" dirty="0">
                <a:solidFill>
                  <a:srgbClr val="202124"/>
                </a:solidFill>
                <a:latin typeface="Calibri" panose="020F0502020204030204" pitchFamily="34" charset="0"/>
                <a:cs typeface="Calibri" panose="020F0502020204030204" pitchFamily="34" charset="0"/>
              </a:rPr>
              <a:t>4                 </a:t>
            </a:r>
            <a:r>
              <a:rPr lang="en-US" dirty="0">
                <a:solidFill>
                  <a:srgbClr val="202124"/>
                </a:solidFill>
                <a:latin typeface="Calibri" panose="020F0502020204030204" pitchFamily="34" charset="0"/>
                <a:cs typeface="Calibri" panose="020F0502020204030204" pitchFamily="34" charset="0"/>
              </a:rPr>
              <a:t>0.0324 = 3.24x10</a:t>
            </a:r>
            <a:r>
              <a:rPr lang="en-US" baseline="30000" dirty="0">
                <a:solidFill>
                  <a:srgbClr val="202124"/>
                </a:solidFill>
                <a:latin typeface="Calibri" panose="020F0502020204030204" pitchFamily="34" charset="0"/>
                <a:cs typeface="Calibri" panose="020F0502020204030204" pitchFamily="34" charset="0"/>
              </a:rPr>
              <a:t>-2</a:t>
            </a:r>
            <a:r>
              <a:rPr lang="en-US" dirty="0">
                <a:solidFill>
                  <a:srgbClr val="202124"/>
                </a:solidFill>
                <a:latin typeface="Calibri" panose="020F0502020204030204" pitchFamily="34" charset="0"/>
                <a:cs typeface="Calibri" panose="020F0502020204030204" pitchFamily="34" charset="0"/>
              </a:rPr>
              <a:t>    </a:t>
            </a:r>
          </a:p>
          <a:p>
            <a:r>
              <a:rPr lang="en-US" dirty="0">
                <a:solidFill>
                  <a:srgbClr val="202124"/>
                </a:solidFill>
                <a:latin typeface="Calibri" panose="020F0502020204030204" pitchFamily="34" charset="0"/>
                <a:cs typeface="Calibri" panose="020F0502020204030204" pitchFamily="34" charset="0"/>
              </a:rPr>
              <a:t>602,214,090,000,000,000,000,000 = 6.0221409x10</a:t>
            </a:r>
            <a:r>
              <a:rPr lang="en-US" baseline="30000" dirty="0">
                <a:solidFill>
                  <a:srgbClr val="202124"/>
                </a:solidFill>
                <a:latin typeface="Calibri" panose="020F0502020204030204" pitchFamily="34" charset="0"/>
                <a:cs typeface="Calibri" panose="020F0502020204030204" pitchFamily="34" charset="0"/>
              </a:rPr>
              <a:t>23     </a:t>
            </a:r>
            <a:r>
              <a:rPr lang="en-US" dirty="0">
                <a:solidFill>
                  <a:srgbClr val="202124"/>
                </a:solidFill>
                <a:latin typeface="Calibri" panose="020F0502020204030204" pitchFamily="34" charset="0"/>
                <a:cs typeface="Calibri" panose="020F0502020204030204" pitchFamily="34" charset="0"/>
              </a:rPr>
              <a:t>  0.00000000011 = 1.1x10</a:t>
            </a:r>
            <a:r>
              <a:rPr lang="en-US" baseline="30000" dirty="0">
                <a:solidFill>
                  <a:srgbClr val="202124"/>
                </a:solidFill>
                <a:latin typeface="Calibri" panose="020F0502020204030204" pitchFamily="34" charset="0"/>
                <a:cs typeface="Calibri" panose="020F0502020204030204" pitchFamily="34" charset="0"/>
              </a:rPr>
              <a:t>-10</a:t>
            </a:r>
            <a:r>
              <a:rPr lang="en-US" dirty="0">
                <a:solidFill>
                  <a:srgbClr val="202124"/>
                </a:solidFill>
                <a:latin typeface="Calibri" panose="020F0502020204030204" pitchFamily="34" charset="0"/>
                <a:cs typeface="Calibri" panose="020F0502020204030204" pitchFamily="34" charset="0"/>
              </a:rPr>
              <a:t>   </a:t>
            </a:r>
          </a:p>
          <a:p>
            <a:endParaRPr lang="en-US" dirty="0">
              <a:solidFill>
                <a:srgbClr val="202124"/>
              </a:solidFill>
              <a:latin typeface="Calibri" panose="020F0502020204030204" pitchFamily="34" charset="0"/>
              <a:cs typeface="Calibri" panose="020F0502020204030204" pitchFamily="34" charset="0"/>
            </a:endParaRPr>
          </a:p>
          <a:p>
            <a:r>
              <a:rPr lang="en-US" dirty="0">
                <a:solidFill>
                  <a:srgbClr val="202124"/>
                </a:solidFill>
                <a:latin typeface="Calibri" panose="020F0502020204030204" pitchFamily="34" charset="0"/>
                <a:cs typeface="Calibri" panose="020F0502020204030204" pitchFamily="34" charset="0"/>
              </a:rPr>
              <a:t>In  addition to simplifying  the writing of the number, it is much easier to express the number of  significant figures correctly (sig. figs. are addressed in the next section).</a:t>
            </a:r>
          </a:p>
        </p:txBody>
      </p:sp>
      <p:pic>
        <p:nvPicPr>
          <p:cNvPr id="3" name="Picture 2">
            <a:extLst>
              <a:ext uri="{FF2B5EF4-FFF2-40B4-BE49-F238E27FC236}">
                <a16:creationId xmlns:a16="http://schemas.microsoft.com/office/drawing/2014/main" id="{0B4BCC51-A0F9-404B-A790-21C5F15285EF}"/>
              </a:ext>
            </a:extLst>
          </p:cNvPr>
          <p:cNvPicPr>
            <a:picLocks noChangeAspect="1"/>
          </p:cNvPicPr>
          <p:nvPr/>
        </p:nvPicPr>
        <p:blipFill>
          <a:blip r:embed="rId2"/>
          <a:stretch>
            <a:fillRect/>
          </a:stretch>
        </p:blipFill>
        <p:spPr>
          <a:xfrm>
            <a:off x="9293516" y="155257"/>
            <a:ext cx="2616544" cy="2420303"/>
          </a:xfrm>
          <a:prstGeom prst="rect">
            <a:avLst/>
          </a:prstGeom>
        </p:spPr>
      </p:pic>
      <p:pic>
        <p:nvPicPr>
          <p:cNvPr id="7" name="Picture 6" descr="Diagram, schematic&#10;&#10;Description automatically generated">
            <a:extLst>
              <a:ext uri="{FF2B5EF4-FFF2-40B4-BE49-F238E27FC236}">
                <a16:creationId xmlns:a16="http://schemas.microsoft.com/office/drawing/2014/main" id="{82542662-7BBA-4D14-BFD5-E41BA59E48E0}"/>
              </a:ext>
            </a:extLst>
          </p:cNvPr>
          <p:cNvPicPr>
            <a:picLocks noChangeAspect="1"/>
          </p:cNvPicPr>
          <p:nvPr/>
        </p:nvPicPr>
        <p:blipFill rotWithShape="1">
          <a:blip r:embed="rId3">
            <a:extLst>
              <a:ext uri="{28A0092B-C50C-407E-A947-70E740481C1C}">
                <a14:useLocalDpi xmlns:a14="http://schemas.microsoft.com/office/drawing/2010/main" val="0"/>
              </a:ext>
            </a:extLst>
          </a:blip>
          <a:srcRect l="16437" t="17347" r="16508" b="16763"/>
          <a:stretch/>
        </p:blipFill>
        <p:spPr>
          <a:xfrm>
            <a:off x="9723120" y="3429000"/>
            <a:ext cx="1752600" cy="1722120"/>
          </a:xfrm>
          <a:prstGeom prst="ellipse">
            <a:avLst/>
          </a:prstGeom>
        </p:spPr>
      </p:pic>
      <p:sp>
        <p:nvSpPr>
          <p:cNvPr id="9" name="TextBox 8">
            <a:extLst>
              <a:ext uri="{FF2B5EF4-FFF2-40B4-BE49-F238E27FC236}">
                <a16:creationId xmlns:a16="http://schemas.microsoft.com/office/drawing/2014/main" id="{D6CD61FF-2159-4988-9D6A-A26960335499}"/>
              </a:ext>
            </a:extLst>
          </p:cNvPr>
          <p:cNvSpPr txBox="1"/>
          <p:nvPr/>
        </p:nvSpPr>
        <p:spPr>
          <a:xfrm>
            <a:off x="9392615" y="5181600"/>
            <a:ext cx="2799385" cy="1200329"/>
          </a:xfrm>
          <a:prstGeom prst="rect">
            <a:avLst/>
          </a:prstGeom>
          <a:noFill/>
        </p:spPr>
        <p:txBody>
          <a:bodyPr wrap="square" rtlCol="0">
            <a:spAutoFit/>
          </a:bodyPr>
          <a:lstStyle/>
          <a:p>
            <a:r>
              <a:rPr lang="en-US" dirty="0"/>
              <a:t>Diameter of hydrogen</a:t>
            </a:r>
          </a:p>
          <a:p>
            <a:r>
              <a:rPr lang="en-US" dirty="0"/>
              <a:t>atom = </a:t>
            </a:r>
            <a:r>
              <a:rPr kumimoji="0" lang="en-US" sz="1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rPr>
              <a:t>1.1x10</a:t>
            </a:r>
            <a:r>
              <a:rPr kumimoji="0" lang="en-US" sz="1800" b="0" i="0" u="none" strike="noStrike" kern="1200" cap="none" spc="0" normalizeH="0" baseline="30000" noProof="0" dirty="0">
                <a:ln>
                  <a:noFill/>
                </a:ln>
                <a:solidFill>
                  <a:srgbClr val="202124"/>
                </a:solidFill>
                <a:effectLst/>
                <a:uLnTx/>
                <a:uFillTx/>
                <a:latin typeface="Calibri" panose="020F0502020204030204" pitchFamily="34" charset="0"/>
                <a:ea typeface="+mn-ea"/>
                <a:cs typeface="Calibri" panose="020F0502020204030204" pitchFamily="34" charset="0"/>
              </a:rPr>
              <a:t>-10 </a:t>
            </a:r>
            <a:r>
              <a:rPr kumimoji="0" lang="en-US" sz="1800" b="0" i="0" u="none" strike="noStrike" kern="1200" cap="none" spc="0" normalizeH="0" noProof="0" dirty="0">
                <a:ln>
                  <a:noFill/>
                </a:ln>
                <a:solidFill>
                  <a:srgbClr val="202124"/>
                </a:solidFill>
                <a:effectLst/>
                <a:uLnTx/>
                <a:uFillTx/>
                <a:latin typeface="Calibri" panose="020F0502020204030204" pitchFamily="34" charset="0"/>
                <a:ea typeface="+mn-ea"/>
                <a:cs typeface="Calibri" panose="020F0502020204030204" pitchFamily="34" charset="0"/>
              </a:rPr>
              <a:t>meters, Bohr solar system model works only </a:t>
            </a:r>
            <a:r>
              <a:rPr kumimoji="0" lang="en-US" sz="1800" b="0" i="0" u="none" strike="noStrike" kern="1200" cap="none" spc="0" normalizeH="0" noProof="0">
                <a:ln>
                  <a:noFill/>
                </a:ln>
                <a:solidFill>
                  <a:srgbClr val="202124"/>
                </a:solidFill>
                <a:effectLst/>
                <a:uLnTx/>
                <a:uFillTx/>
                <a:latin typeface="Calibri" panose="020F0502020204030204" pitchFamily="34" charset="0"/>
                <a:ea typeface="+mn-ea"/>
                <a:cs typeface="Calibri" panose="020F0502020204030204" pitchFamily="34" charset="0"/>
              </a:rPr>
              <a:t>for hydrogen.</a:t>
            </a:r>
            <a:endParaRPr lang="en-US" dirty="0"/>
          </a:p>
        </p:txBody>
      </p:sp>
    </p:spTree>
    <p:extLst>
      <p:ext uri="{BB962C8B-B14F-4D97-AF65-F5344CB8AC3E}">
        <p14:creationId xmlns:p14="http://schemas.microsoft.com/office/powerpoint/2010/main" val="956686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DE417D-3DC1-4B7F-8EF6-2D390D034346}"/>
              </a:ext>
            </a:extLst>
          </p:cNvPr>
          <p:cNvSpPr txBox="1"/>
          <p:nvPr/>
        </p:nvSpPr>
        <p:spPr>
          <a:xfrm>
            <a:off x="381000" y="208508"/>
            <a:ext cx="11475720" cy="4524315"/>
          </a:xfrm>
          <a:prstGeom prst="rect">
            <a:avLst/>
          </a:prstGeom>
          <a:noFill/>
        </p:spPr>
        <p:txBody>
          <a:bodyPr wrap="square">
            <a:spAutoFit/>
          </a:bodyPr>
          <a:lstStyle/>
          <a:p>
            <a:r>
              <a:rPr lang="en-US" sz="1600" b="1" i="0" u="none" strike="noStrike" baseline="0" dirty="0"/>
              <a:t>SIGNIFICANT FIGURES.</a:t>
            </a:r>
            <a:r>
              <a:rPr lang="en-US" sz="1600" b="0" i="0" u="none" strike="noStrike" baseline="0" dirty="0"/>
              <a:t>  It is necessary, in science, to convey the accuracy of figures reported in data and the accuracy of conclusions derived from that data.  Suppose as you drive your car, the speedometer reads 65 mph and you drive for 2 hours.  Could you say with confidence that you had driven between 129.9 and 130.1 miles or 129 and 131 miles or 120 and 140 miles?  Because  of several reasons (there are substantial errors in speedometer readings, possible errors in timing and probable deviations from the 65 mph), you would probably respond between 120 and 140 miles.  However, if someone asked you how far you had driven, you would probably respond 130 miles no matter which range was most appropriate.  For scientists, this is not adequate as scientists must know the error range of a measurement.  When constructing a table, would it be all right for the legs to differ in length by 1 mm, 1 cm or 1 m?  Probably a 1 mm tolerance would not lead to significant wobbling, but legs that differ by 1 cm would make a very wobbly table.</a:t>
            </a:r>
          </a:p>
          <a:p>
            <a:endParaRPr lang="en-US" sz="1600" b="0" i="0" u="none" strike="noStrike" baseline="0" dirty="0"/>
          </a:p>
          <a:p>
            <a:r>
              <a:rPr lang="en-US" sz="1600" b="0" i="0" u="none" strike="noStrike" baseline="0" dirty="0"/>
              <a:t>The question then is how do you communicate the precision of the number to other people?  Perhaps the best way is to include the range of possible values (130 ± 10 miles), but determining standard deviations takes some time and often is more information than is really needed.  To provide a very simple method that admittedly does have some shortcomings, scientists have developed a convention based on </a:t>
            </a:r>
            <a:r>
              <a:rPr lang="en-US" sz="1600" b="1" i="1" u="none" strike="noStrike" baseline="0" dirty="0"/>
              <a:t>significant figures.</a:t>
            </a:r>
            <a:r>
              <a:rPr lang="en-US" sz="1600" b="0" i="0" u="none" strike="noStrike" baseline="0" dirty="0"/>
              <a:t>  Use of this method enables the users to instantly ascertain an idea of the range of possible values of a measurement or a value calculated from a series of measurements.  For the distance problem in the paragraph above, a range between 129.9 and 130.1 would be expressed 130.0 miles or 1.300x10</a:t>
            </a:r>
            <a:r>
              <a:rPr lang="en-US" sz="1600" b="0" i="0" u="none" strike="noStrike" baseline="30000" dirty="0"/>
              <a:t>2</a:t>
            </a:r>
            <a:r>
              <a:rPr lang="en-US" sz="1600" b="0" i="0" u="none" strike="noStrike" baseline="0" dirty="0"/>
              <a:t> miles, between 129 and 131 would be expressed 1.30x10</a:t>
            </a:r>
            <a:r>
              <a:rPr lang="en-US" sz="1600" b="0" i="0" u="none" strike="noStrike" baseline="30000" dirty="0"/>
              <a:t>2</a:t>
            </a:r>
            <a:r>
              <a:rPr lang="en-US" sz="1600" b="0" i="0" u="none" strike="noStrike" baseline="0" dirty="0"/>
              <a:t> miles (130 miles leads to ambiguity and it is necessary to use scientific notation to avoid confusion over significant figures when there is no decimal showing and the last digit is a zero), and between 120 to 140 miles would be expressed 1.3x10</a:t>
            </a:r>
            <a:r>
              <a:rPr lang="en-US" sz="1600" b="0" i="0" u="none" strike="noStrike" baseline="30000" dirty="0"/>
              <a:t>2</a:t>
            </a:r>
            <a:r>
              <a:rPr lang="en-US" sz="1600" b="0" i="0" u="none" strike="noStrike" baseline="0" dirty="0"/>
              <a:t> miles (although 130 miles should be interpreted the same way).  </a:t>
            </a:r>
          </a:p>
        </p:txBody>
      </p:sp>
      <p:sp>
        <p:nvSpPr>
          <p:cNvPr id="5" name="TextBox 4">
            <a:extLst>
              <a:ext uri="{FF2B5EF4-FFF2-40B4-BE49-F238E27FC236}">
                <a16:creationId xmlns:a16="http://schemas.microsoft.com/office/drawing/2014/main" id="{57821F65-E51E-47D4-BFF8-ED5109373536}"/>
              </a:ext>
            </a:extLst>
          </p:cNvPr>
          <p:cNvSpPr txBox="1"/>
          <p:nvPr/>
        </p:nvSpPr>
        <p:spPr>
          <a:xfrm>
            <a:off x="381000" y="4732823"/>
            <a:ext cx="11475720" cy="1569660"/>
          </a:xfrm>
          <a:prstGeom prst="rect">
            <a:avLst/>
          </a:prstGeom>
          <a:noFill/>
        </p:spPr>
        <p:txBody>
          <a:bodyPr wrap="square">
            <a:spAutoFit/>
          </a:bodyPr>
          <a:lstStyle/>
          <a:p>
            <a:r>
              <a:rPr lang="en-US" sz="1600" b="0" i="0" u="none" strike="noStrike" baseline="0" dirty="0"/>
              <a:t>All recorded digits read directly, plus the final estimated digit, are significant.  The primary difficulty with significant figures is with zeros.  Zeros have two roles: numerical value and decimal placement.  When used as numerical values, they are significant.  Zeros are not significant when used as decimal place holders.  Consider a measurement of 1.2 cm.  This can also be expressed as 0.012 m.  Clearly, changing units cannot change the number of significant figures.  As 1.2 cm has two significant figures, 0.012 m must also have two.  The first zero is present for aesthetic reasons and the second simply to place the decimal.  In a number such as 10.010, there are five significant figures as all have numerical value with the zero on the far right an estimated digit.</a:t>
            </a:r>
            <a:endParaRPr lang="en-US" sz="1600" dirty="0"/>
          </a:p>
        </p:txBody>
      </p:sp>
    </p:spTree>
    <p:extLst>
      <p:ext uri="{BB962C8B-B14F-4D97-AF65-F5344CB8AC3E}">
        <p14:creationId xmlns:p14="http://schemas.microsoft.com/office/powerpoint/2010/main" val="1976279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C99C3C-3608-4363-831B-668148EC781E}"/>
              </a:ext>
            </a:extLst>
          </p:cNvPr>
          <p:cNvSpPr txBox="1"/>
          <p:nvPr/>
        </p:nvSpPr>
        <p:spPr>
          <a:xfrm>
            <a:off x="220980" y="117321"/>
            <a:ext cx="11971020" cy="6494085"/>
          </a:xfrm>
          <a:prstGeom prst="rect">
            <a:avLst/>
          </a:prstGeom>
          <a:noFill/>
        </p:spPr>
        <p:txBody>
          <a:bodyPr wrap="square">
            <a:spAutoFit/>
          </a:bodyPr>
          <a:lstStyle/>
          <a:p>
            <a:r>
              <a:rPr lang="en-US" sz="1600" b="1" i="0" u="none" strike="noStrike" baseline="0" dirty="0"/>
              <a:t>DIMENSIONAL ANALYSIS</a:t>
            </a:r>
            <a:r>
              <a:rPr lang="en-US" sz="1600" b="0" i="0" u="none" strike="noStrike" baseline="0" dirty="0"/>
              <a:t> (also known as unit conversions, factor label method).  Problems in chemistry often involve many steps.  Application of a technique called dimensional analysis can often provide a systematic simplified approach toward the solution of these problems.  In dimensional analysis, a measured or given value is multiplied by a unit conversion or series of unit conversions until a new numerical value is obtained with the desired units.  Consider the equality, 100 cm =  1 m.  This equation can be divided on both sides by 100 cm and the equation 1  = 1 m/100 cm results.  The ratio 1 m/100 cm is equal to 1 and is therefore called a unit conversion.  As any measurement can be multiplied by the number 1 without changing the true value of the measurement, multiplication by unit conversions simply changes the measurement from one set of units to another with a new numerical value.  Notice also that the reciprocal of 1 is still 1 so any unit conversion can be inverted and used as a unit conversion (100 cm/1 m is a unit conversion).  For example, if you are 1.70x10</a:t>
            </a:r>
            <a:r>
              <a:rPr lang="en-US" sz="1600" b="0" i="0" u="none" strike="noStrike" baseline="30000" dirty="0"/>
              <a:t>2</a:t>
            </a:r>
            <a:r>
              <a:rPr lang="en-US" sz="1600" b="0" i="0" u="none" strike="noStrike" baseline="0" dirty="0"/>
              <a:t> cm tall and want to know the value in meters, multiply by the unit conversion 1 m/100 cm.</a:t>
            </a:r>
          </a:p>
          <a:p>
            <a:r>
              <a:rPr lang="en-US" sz="1600" b="0" i="0" u="none" strike="noStrike" baseline="0" dirty="0"/>
              <a:t> </a:t>
            </a:r>
          </a:p>
          <a:p>
            <a:r>
              <a:rPr lang="en-US" sz="1600" b="0" i="0" u="none" strike="noStrike" baseline="0" dirty="0"/>
              <a:t>1.70x10</a:t>
            </a:r>
            <a:r>
              <a:rPr lang="en-US" sz="1600" b="0" i="0" u="none" strike="noStrike" baseline="30000" dirty="0"/>
              <a:t>2</a:t>
            </a:r>
            <a:r>
              <a:rPr lang="en-US" sz="1600" b="0" i="0" u="none" strike="noStrike" baseline="0" dirty="0"/>
              <a:t> cm  x  </a:t>
            </a:r>
            <a:r>
              <a:rPr lang="en-US" sz="1600" b="0" i="0" u="sng" strike="noStrike" baseline="0" dirty="0"/>
              <a:t>    1 m  </a:t>
            </a:r>
            <a:r>
              <a:rPr lang="en-US" sz="1600" b="0" i="0" u="none" strike="noStrike" baseline="0" dirty="0"/>
              <a:t>    =  1.70 m  </a:t>
            </a:r>
          </a:p>
          <a:p>
            <a:r>
              <a:rPr lang="en-US" sz="1600" dirty="0"/>
              <a:t>                           </a:t>
            </a:r>
            <a:r>
              <a:rPr lang="en-US" sz="1600" b="0" i="0" u="none" strike="noStrike" baseline="0" dirty="0"/>
              <a:t> 100 cm</a:t>
            </a:r>
          </a:p>
          <a:p>
            <a:endParaRPr lang="en-US" sz="1600" b="0" i="0" u="none" strike="noStrike" baseline="0" dirty="0"/>
          </a:p>
          <a:p>
            <a:r>
              <a:rPr lang="en-US" sz="1600" b="0" i="0" u="none" strike="noStrike" baseline="0" dirty="0"/>
              <a:t>Notice that the goal is to use the unit conversion that will cancel the given units (cm) and introduce the desired units (m).  When the unit conversion or ratio of desired units to given units is not immediately available, it is sometimes possible to string a series of unit conversions together to obtain the desired units.  Now let’s check the </a:t>
            </a:r>
            <a:r>
              <a:rPr lang="en-US" sz="1600" b="0" i="1" u="none" strike="noStrike" baseline="0" dirty="0"/>
              <a:t>saying</a:t>
            </a:r>
            <a:r>
              <a:rPr lang="en-US" sz="1600" b="0" i="0" u="none" strike="noStrike" baseline="0" dirty="0"/>
              <a:t> that "a pint is a pound the world around" by utilizing the density of water at 20</a:t>
            </a:r>
            <a:r>
              <a:rPr lang="en-US" sz="1600" b="0" i="0" u="none" strike="noStrike" baseline="30000" dirty="0"/>
              <a:t>o</a:t>
            </a:r>
            <a:r>
              <a:rPr lang="en-US" sz="1600" b="0" i="0" u="none" strike="noStrike" baseline="0" dirty="0"/>
              <a:t>C (0.998 g/mL) in the metric system.  Notice in the following calculation that sequential diagonal cancellation of units using familiar unit conversions is utilized until the desired result is obtained.</a:t>
            </a:r>
          </a:p>
          <a:p>
            <a:endParaRPr lang="en-US" sz="1600" b="0" i="0" u="none" strike="noStrike" baseline="0" dirty="0"/>
          </a:p>
          <a:p>
            <a:r>
              <a:rPr lang="en-US" sz="1600" b="0" i="0" u="none" strike="noStrike" baseline="0" dirty="0"/>
              <a:t>1.00 </a:t>
            </a:r>
            <a:r>
              <a:rPr lang="en-US" sz="1600" b="0" i="0" u="none" strike="noStrike" baseline="0" dirty="0" err="1"/>
              <a:t>pt</a:t>
            </a:r>
            <a:r>
              <a:rPr lang="en-US" sz="1600" b="0" i="0" u="none" strike="noStrike" baseline="0" dirty="0"/>
              <a:t>  x  </a:t>
            </a:r>
            <a:r>
              <a:rPr lang="en-US" sz="1600" b="0" i="0" u="sng" strike="noStrike" baseline="0" dirty="0"/>
              <a:t>1 qt</a:t>
            </a:r>
            <a:r>
              <a:rPr lang="en-US" sz="1600" b="0" i="0" u="none" strike="noStrike" baseline="0" dirty="0"/>
              <a:t>  x  </a:t>
            </a:r>
            <a:r>
              <a:rPr lang="en-US" sz="1600" b="0" i="0" u="sng" strike="noStrike" baseline="0" dirty="0"/>
              <a:t>    1 L   </a:t>
            </a:r>
            <a:r>
              <a:rPr lang="en-US" sz="1600" b="0" i="0" u="none" strike="noStrike" baseline="0" dirty="0"/>
              <a:t>  x  </a:t>
            </a:r>
            <a:r>
              <a:rPr lang="en-US" sz="1600" b="0" i="0" u="sng" strike="noStrike" baseline="0" dirty="0"/>
              <a:t>10</a:t>
            </a:r>
            <a:r>
              <a:rPr lang="en-US" sz="1600" b="0" i="0" u="sng" strike="noStrike" baseline="30000" dirty="0"/>
              <a:t>3</a:t>
            </a:r>
            <a:r>
              <a:rPr lang="en-US" sz="1600" b="0" i="0" u="sng" strike="noStrike" baseline="0" dirty="0"/>
              <a:t> mL</a:t>
            </a:r>
            <a:r>
              <a:rPr lang="en-US" sz="1600" b="0" i="0" u="none" strike="noStrike" baseline="0" dirty="0"/>
              <a:t>  x  </a:t>
            </a:r>
            <a:r>
              <a:rPr lang="en-US" sz="1600" b="0" i="0" u="sng" strike="noStrike" baseline="0" dirty="0"/>
              <a:t>0.998 g</a:t>
            </a:r>
            <a:r>
              <a:rPr lang="en-US" sz="1600" b="0" i="0" u="none" strike="noStrike" baseline="0" dirty="0"/>
              <a:t>  x  </a:t>
            </a:r>
            <a:r>
              <a:rPr lang="en-US" sz="1600" b="0" i="0" u="sng" strike="noStrike" baseline="0" dirty="0"/>
              <a:t>  1 </a:t>
            </a:r>
            <a:r>
              <a:rPr lang="en-US" sz="1600" b="0" i="0" u="sng" strike="noStrike" baseline="0" dirty="0" err="1"/>
              <a:t>lb</a:t>
            </a:r>
            <a:r>
              <a:rPr lang="en-US" sz="1600" b="0" i="0" u="sng" strike="noStrike" baseline="0" dirty="0"/>
              <a:t> </a:t>
            </a:r>
            <a:r>
              <a:rPr lang="en-US" sz="1600" b="0" i="0" u="sng" strike="noStrike" baseline="30000" dirty="0"/>
              <a:t> </a:t>
            </a:r>
            <a:r>
              <a:rPr lang="en-US" sz="1600" b="0" i="0" u="sng" strike="noStrike" baseline="0" dirty="0"/>
              <a:t> </a:t>
            </a:r>
            <a:r>
              <a:rPr lang="en-US" sz="1600" b="0" i="0" u="none" strike="noStrike" baseline="0" dirty="0"/>
              <a:t>    =   1.04 </a:t>
            </a:r>
            <a:r>
              <a:rPr lang="en-US" sz="1600" b="0" i="0" u="none" strike="noStrike" baseline="0" dirty="0" err="1"/>
              <a:t>lb</a:t>
            </a:r>
            <a:endParaRPr lang="en-US" sz="1600" b="0" i="0" u="none" strike="noStrike" baseline="0" dirty="0"/>
          </a:p>
          <a:p>
            <a:r>
              <a:rPr lang="en-US" sz="1600" b="0" i="0" u="none" strike="noStrike" baseline="0" dirty="0"/>
              <a:t>                  2 </a:t>
            </a:r>
            <a:r>
              <a:rPr lang="en-US" sz="1600" b="0" i="0" u="none" strike="noStrike" baseline="0" dirty="0" err="1"/>
              <a:t>pt</a:t>
            </a:r>
            <a:r>
              <a:rPr lang="en-US" sz="1600" dirty="0"/>
              <a:t>  </a:t>
            </a:r>
            <a:r>
              <a:rPr lang="en-US" sz="1600" b="0" i="0" u="none" strike="noStrike" baseline="0" dirty="0"/>
              <a:t>    1.057 qt       1 L	          1 mL        453.7 g</a:t>
            </a:r>
          </a:p>
          <a:p>
            <a:endParaRPr lang="en-US" sz="1600" b="0" i="0" u="none" strike="noStrike" baseline="0" dirty="0"/>
          </a:p>
          <a:p>
            <a:r>
              <a:rPr lang="en-US" sz="1600" b="0" i="0" u="none" strike="noStrike" baseline="0" dirty="0"/>
              <a:t>The </a:t>
            </a:r>
            <a:r>
              <a:rPr lang="en-US" sz="1600" b="0" i="1" u="none" strike="noStrike" baseline="0" dirty="0"/>
              <a:t>saying</a:t>
            </a:r>
            <a:r>
              <a:rPr lang="en-US" sz="1600" b="0" i="0" u="none" strike="noStrike" baseline="0" dirty="0"/>
              <a:t> apparently has a 4% error.  The sequence that you use to perform the above calculation is not relevant as long as values in the numerator are multiplied and values in the denominator are used to divide.  Be sure to write the complete un</a:t>
            </a:r>
            <a:r>
              <a:rPr lang="en-US" sz="1400" b="0" i="0" u="none" strike="noStrike" baseline="0" dirty="0">
                <a:latin typeface="Times New Roman" panose="02020603050405020304" pitchFamily="18" charset="0"/>
              </a:rPr>
              <a:t>it</a:t>
            </a:r>
            <a:r>
              <a:rPr lang="en-US" sz="1600" b="0" i="0" u="none" strike="noStrike" baseline="0" dirty="0"/>
              <a:t>.  If your problem is concerned with grams of copper, the unit is written "grams Cu", not simply "grams".  “grams Cu" does not cancel with "grams Zn."</a:t>
            </a:r>
            <a:endParaRPr lang="en-US" sz="1600" dirty="0"/>
          </a:p>
        </p:txBody>
      </p:sp>
    </p:spTree>
    <p:extLst>
      <p:ext uri="{BB962C8B-B14F-4D97-AF65-F5344CB8AC3E}">
        <p14:creationId xmlns:p14="http://schemas.microsoft.com/office/powerpoint/2010/main" val="1401665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E601EEE-2257-41F0-8673-EB9FC0A34CA9}"/>
              </a:ext>
            </a:extLst>
          </p:cNvPr>
          <p:cNvSpPr txBox="1"/>
          <p:nvPr/>
        </p:nvSpPr>
        <p:spPr>
          <a:xfrm>
            <a:off x="960120" y="207565"/>
            <a:ext cx="5256439" cy="369332"/>
          </a:xfrm>
          <a:prstGeom prst="rect">
            <a:avLst/>
          </a:prstGeom>
          <a:noFill/>
        </p:spPr>
        <p:txBody>
          <a:bodyPr wrap="none" rtlCol="0">
            <a:spAutoFit/>
          </a:bodyPr>
          <a:lstStyle/>
          <a:p>
            <a:r>
              <a:rPr lang="en-US" dirty="0">
                <a:hlinkClick r:id="rId2"/>
              </a:rPr>
              <a:t>http://exercises.murov.info/ex1-1.htm</a:t>
            </a:r>
            <a:r>
              <a:rPr lang="en-US" dirty="0"/>
              <a:t>   problems 1, 2 </a:t>
            </a:r>
          </a:p>
        </p:txBody>
      </p:sp>
      <p:sp>
        <p:nvSpPr>
          <p:cNvPr id="2" name="TextBox 1">
            <a:extLst>
              <a:ext uri="{FF2B5EF4-FFF2-40B4-BE49-F238E27FC236}">
                <a16:creationId xmlns:a16="http://schemas.microsoft.com/office/drawing/2014/main" id="{FAFD56A1-2287-4FD1-B492-91142ACC2A44}"/>
              </a:ext>
            </a:extLst>
          </p:cNvPr>
          <p:cNvSpPr txBox="1"/>
          <p:nvPr/>
        </p:nvSpPr>
        <p:spPr>
          <a:xfrm>
            <a:off x="292783" y="846555"/>
            <a:ext cx="7176190" cy="2616101"/>
          </a:xfrm>
          <a:prstGeom prst="rect">
            <a:avLst/>
          </a:prstGeom>
          <a:noFill/>
        </p:spPr>
        <p:txBody>
          <a:bodyPr wrap="square" rtlCol="0">
            <a:spAutoFit/>
          </a:bodyPr>
          <a:lstStyle/>
          <a:p>
            <a:r>
              <a:rPr lang="en-US" sz="2400" b="1" dirty="0"/>
              <a:t>1.  2001 in scientific notations is:</a:t>
            </a:r>
          </a:p>
          <a:p>
            <a:pPr marL="457200" indent="-457200">
              <a:buAutoNum type="arabicPeriod"/>
            </a:pPr>
            <a:r>
              <a:rPr lang="en-US" sz="2000" dirty="0"/>
              <a:t>Place a decimal after the 2 and count the places the decimal has been moved.    This yields 2.001 and the decimal has been moved 3 places to the left of the original position.</a:t>
            </a:r>
          </a:p>
          <a:p>
            <a:pPr marL="457200" indent="-457200">
              <a:buAutoNum type="arabicPeriod"/>
            </a:pPr>
            <a:r>
              <a:rPr lang="en-US" sz="2000" dirty="0"/>
              <a:t>Multiply the 2.001 by 10</a:t>
            </a:r>
            <a:r>
              <a:rPr lang="en-US" sz="2000" baseline="30000" dirty="0"/>
              <a:t>x</a:t>
            </a:r>
            <a:r>
              <a:rPr lang="en-US" sz="2000" dirty="0"/>
              <a:t>.   2.001x10</a:t>
            </a:r>
            <a:r>
              <a:rPr lang="en-US" sz="2000" baseline="30000" dirty="0"/>
              <a:t>x</a:t>
            </a:r>
            <a:r>
              <a:rPr lang="en-US" sz="2000" dirty="0"/>
              <a:t>    </a:t>
            </a:r>
          </a:p>
          <a:p>
            <a:pPr marL="457200" indent="-457200">
              <a:buAutoNum type="arabicPeriod"/>
            </a:pPr>
            <a:r>
              <a:rPr lang="en-US" sz="2000" dirty="0"/>
              <a:t>Since the decimal was moved 3 places to the left, the exponent, 3 must be positive as the number 2.001 was made smaller so 10</a:t>
            </a:r>
            <a:r>
              <a:rPr lang="en-US" sz="2000" baseline="30000" dirty="0"/>
              <a:t>x</a:t>
            </a:r>
            <a:r>
              <a:rPr lang="en-US" sz="2000" dirty="0"/>
              <a:t> must be greater than 1 or 10</a:t>
            </a:r>
            <a:r>
              <a:rPr lang="en-US" sz="2000" baseline="30000" dirty="0"/>
              <a:t>3</a:t>
            </a:r>
            <a:r>
              <a:rPr lang="en-US" sz="2000" dirty="0"/>
              <a:t> in this case.</a:t>
            </a:r>
            <a:endParaRPr lang="en-US" sz="2400" b="1" dirty="0"/>
          </a:p>
        </p:txBody>
      </p:sp>
      <p:sp>
        <p:nvSpPr>
          <p:cNvPr id="6" name="TextBox 5">
            <a:extLst>
              <a:ext uri="{FF2B5EF4-FFF2-40B4-BE49-F238E27FC236}">
                <a16:creationId xmlns:a16="http://schemas.microsoft.com/office/drawing/2014/main" id="{10FCBDA9-B9F0-4D6A-AA4F-28D2E9FB14F2}"/>
              </a:ext>
            </a:extLst>
          </p:cNvPr>
          <p:cNvSpPr txBox="1"/>
          <p:nvPr/>
        </p:nvSpPr>
        <p:spPr>
          <a:xfrm>
            <a:off x="292783" y="4147812"/>
            <a:ext cx="7176190"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  0.00345 in scientific notation is: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Place a decimal after the 3 and count the places the decimal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has been moved.    3.45 and the decimal has been moved 3 places to the right of the original position.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     Multiply the 3.45 by 10</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x</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3.45x10</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x</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     Since the decimal was moved 3 places to the right, the exponent, 3 must be negative as the number 3.45 was made larger so 10</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x</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must be less than 1 or 10</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 this case.</a:t>
            </a:r>
          </a:p>
        </p:txBody>
      </p:sp>
      <p:sp>
        <p:nvSpPr>
          <p:cNvPr id="7" name="TextBox 6">
            <a:extLst>
              <a:ext uri="{FF2B5EF4-FFF2-40B4-BE49-F238E27FC236}">
                <a16:creationId xmlns:a16="http://schemas.microsoft.com/office/drawing/2014/main" id="{368A69E3-0FA7-46E1-BF51-F8D74DC4FA5B}"/>
              </a:ext>
            </a:extLst>
          </p:cNvPr>
          <p:cNvSpPr txBox="1"/>
          <p:nvPr/>
        </p:nvSpPr>
        <p:spPr>
          <a:xfrm>
            <a:off x="1123406" y="3341318"/>
            <a:ext cx="888385" cy="461665"/>
          </a:xfrm>
          <a:prstGeom prst="rect">
            <a:avLst/>
          </a:prstGeom>
          <a:noFill/>
        </p:spPr>
        <p:txBody>
          <a:bodyPr wrap="none" rtlCol="0">
            <a:spAutoFit/>
          </a:bodyPr>
          <a:lstStyle/>
          <a:p>
            <a:r>
              <a:rPr lang="en-US" sz="2400" b="1" dirty="0">
                <a:solidFill>
                  <a:srgbClr val="FF0000"/>
                </a:solidFill>
              </a:rPr>
              <a:t>2.001</a:t>
            </a:r>
          </a:p>
        </p:txBody>
      </p:sp>
      <p:sp>
        <p:nvSpPr>
          <p:cNvPr id="8" name="TextBox 7">
            <a:extLst>
              <a:ext uri="{FF2B5EF4-FFF2-40B4-BE49-F238E27FC236}">
                <a16:creationId xmlns:a16="http://schemas.microsoft.com/office/drawing/2014/main" id="{44822F69-F297-4F45-83A5-241E2B1BC48A}"/>
              </a:ext>
            </a:extLst>
          </p:cNvPr>
          <p:cNvSpPr txBox="1"/>
          <p:nvPr/>
        </p:nvSpPr>
        <p:spPr>
          <a:xfrm>
            <a:off x="1848504" y="3341318"/>
            <a:ext cx="888385" cy="461665"/>
          </a:xfrm>
          <a:prstGeom prst="rect">
            <a:avLst/>
          </a:prstGeom>
          <a:noFill/>
        </p:spPr>
        <p:txBody>
          <a:bodyPr wrap="square" rtlCol="0">
            <a:spAutoFit/>
          </a:bodyPr>
          <a:lstStyle/>
          <a:p>
            <a:r>
              <a:rPr lang="en-US" sz="2400" b="1" dirty="0">
                <a:solidFill>
                  <a:srgbClr val="FF0000"/>
                </a:solidFill>
              </a:rPr>
              <a:t>x10</a:t>
            </a:r>
            <a:r>
              <a:rPr lang="en-US" sz="2400" b="1" baseline="30000" dirty="0">
                <a:solidFill>
                  <a:srgbClr val="FF0000"/>
                </a:solidFill>
              </a:rPr>
              <a:t>3</a:t>
            </a:r>
          </a:p>
        </p:txBody>
      </p:sp>
      <p:sp>
        <p:nvSpPr>
          <p:cNvPr id="9" name="TextBox 8">
            <a:extLst>
              <a:ext uri="{FF2B5EF4-FFF2-40B4-BE49-F238E27FC236}">
                <a16:creationId xmlns:a16="http://schemas.microsoft.com/office/drawing/2014/main" id="{085A5705-C8E2-4C0D-821D-AE4E4102A068}"/>
              </a:ext>
            </a:extLst>
          </p:cNvPr>
          <p:cNvSpPr txBox="1"/>
          <p:nvPr/>
        </p:nvSpPr>
        <p:spPr>
          <a:xfrm>
            <a:off x="6784518" y="5455862"/>
            <a:ext cx="728084" cy="461665"/>
          </a:xfrm>
          <a:prstGeom prst="rect">
            <a:avLst/>
          </a:prstGeom>
          <a:noFill/>
        </p:spPr>
        <p:txBody>
          <a:bodyPr wrap="none" rtlCol="0">
            <a:spAutoFit/>
          </a:bodyPr>
          <a:lstStyle/>
          <a:p>
            <a:r>
              <a:rPr lang="en-US" sz="2400" b="1" dirty="0">
                <a:solidFill>
                  <a:srgbClr val="FF0000"/>
                </a:solidFill>
              </a:rPr>
              <a:t>3.45</a:t>
            </a:r>
          </a:p>
        </p:txBody>
      </p:sp>
      <p:sp>
        <p:nvSpPr>
          <p:cNvPr id="10" name="TextBox 9">
            <a:extLst>
              <a:ext uri="{FF2B5EF4-FFF2-40B4-BE49-F238E27FC236}">
                <a16:creationId xmlns:a16="http://schemas.microsoft.com/office/drawing/2014/main" id="{C6D09292-B9EE-4714-BDA1-675C36D3A579}"/>
              </a:ext>
            </a:extLst>
          </p:cNvPr>
          <p:cNvSpPr txBox="1"/>
          <p:nvPr/>
        </p:nvSpPr>
        <p:spPr>
          <a:xfrm>
            <a:off x="5641383" y="3014420"/>
            <a:ext cx="914400" cy="914400"/>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35A156DE-6D71-49F0-99CA-FA79025BB1CD}"/>
              </a:ext>
            </a:extLst>
          </p:cNvPr>
          <p:cNvSpPr txBox="1"/>
          <p:nvPr/>
        </p:nvSpPr>
        <p:spPr>
          <a:xfrm>
            <a:off x="7362293" y="5455861"/>
            <a:ext cx="803425" cy="461665"/>
          </a:xfrm>
          <a:prstGeom prst="rect">
            <a:avLst/>
          </a:prstGeom>
          <a:noFill/>
        </p:spPr>
        <p:txBody>
          <a:bodyPr wrap="none" rtlCol="0">
            <a:spAutoFit/>
          </a:bodyPr>
          <a:lstStyle/>
          <a:p>
            <a:r>
              <a:rPr lang="en-US" sz="2400" b="1" dirty="0">
                <a:solidFill>
                  <a:srgbClr val="FF0000"/>
                </a:solidFill>
              </a:rPr>
              <a:t>x10</a:t>
            </a:r>
            <a:r>
              <a:rPr lang="en-US" sz="2400" b="1" baseline="30000" dirty="0">
                <a:solidFill>
                  <a:srgbClr val="FF0000"/>
                </a:solidFill>
              </a:rPr>
              <a:t>-3</a:t>
            </a:r>
          </a:p>
        </p:txBody>
      </p:sp>
      <p:pic>
        <p:nvPicPr>
          <p:cNvPr id="3" name="Picture 2">
            <a:extLst>
              <a:ext uri="{FF2B5EF4-FFF2-40B4-BE49-F238E27FC236}">
                <a16:creationId xmlns:a16="http://schemas.microsoft.com/office/drawing/2014/main" id="{1B48D966-9E61-41B1-A464-99CC9A3D4A90}"/>
              </a:ext>
            </a:extLst>
          </p:cNvPr>
          <p:cNvPicPr>
            <a:picLocks noChangeAspect="1"/>
          </p:cNvPicPr>
          <p:nvPr/>
        </p:nvPicPr>
        <p:blipFill>
          <a:blip r:embed="rId3"/>
          <a:stretch>
            <a:fillRect/>
          </a:stretch>
        </p:blipFill>
        <p:spPr>
          <a:xfrm>
            <a:off x="7525606" y="175484"/>
            <a:ext cx="4564564" cy="2838936"/>
          </a:xfrm>
          <a:prstGeom prst="rect">
            <a:avLst/>
          </a:prstGeom>
        </p:spPr>
      </p:pic>
    </p:spTree>
    <p:extLst>
      <p:ext uri="{BB962C8B-B14F-4D97-AF65-F5344CB8AC3E}">
        <p14:creationId xmlns:p14="http://schemas.microsoft.com/office/powerpoint/2010/main" val="81992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additive="base">
                                        <p:cTn id="13" dur="2000" fill="hold"/>
                                        <p:tgtEl>
                                          <p:spTgt spid="8"/>
                                        </p:tgtEl>
                                        <p:attrNameLst>
                                          <p:attrName>ppt_x</p:attrName>
                                        </p:attrNameLst>
                                      </p:cBhvr>
                                      <p:tavLst>
                                        <p:tav tm="0">
                                          <p:val>
                                            <p:strVal val="1+#ppt_w/2"/>
                                          </p:val>
                                        </p:tav>
                                        <p:tav tm="100000">
                                          <p:val>
                                            <p:strVal val="#ppt_x"/>
                                          </p:val>
                                        </p:tav>
                                      </p:tavLst>
                                    </p:anim>
                                    <p:anim calcmode="lin" valueType="num">
                                      <p:cBhvr additive="base">
                                        <p:cTn id="14"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360"/>
                                          </p:val>
                                        </p:tav>
                                        <p:tav tm="100000">
                                          <p:val>
                                            <p:fltVal val="0"/>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iterate type="lt">
                                    <p:tmPct val="10000"/>
                                  </p:iterate>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2000" fill="hold"/>
                                        <p:tgtEl>
                                          <p:spTgt spid="11"/>
                                        </p:tgtEl>
                                        <p:attrNameLst>
                                          <p:attrName>ppt_x</p:attrName>
                                        </p:attrNameLst>
                                      </p:cBhvr>
                                      <p:tavLst>
                                        <p:tav tm="0">
                                          <p:val>
                                            <p:strVal val="#ppt_x"/>
                                          </p:val>
                                        </p:tav>
                                        <p:tav tm="100000">
                                          <p:val>
                                            <p:strVal val="#ppt_x"/>
                                          </p:val>
                                        </p:tav>
                                      </p:tavLst>
                                    </p:anim>
                                    <p:anim calcmode="lin" valueType="num">
                                      <p:cBhvr additive="base">
                                        <p:cTn id="28"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1BC34B-6FD0-4101-A007-57F2DB1AF636}"/>
              </a:ext>
            </a:extLst>
          </p:cNvPr>
          <p:cNvSpPr txBox="1"/>
          <p:nvPr/>
        </p:nvSpPr>
        <p:spPr>
          <a:xfrm>
            <a:off x="228214" y="779408"/>
            <a:ext cx="7608655" cy="1323439"/>
          </a:xfrm>
          <a:prstGeom prst="rect">
            <a:avLst/>
          </a:prstGeom>
          <a:noFill/>
        </p:spPr>
        <p:txBody>
          <a:bodyPr wrap="square" rtlCol="0">
            <a:spAutoFit/>
          </a:bodyPr>
          <a:lstStyle/>
          <a:p>
            <a:r>
              <a:rPr lang="en-US" sz="2000" b="1" dirty="0"/>
              <a:t>To determine the number of significant figures, if a decimal is showing, count from left to right starting with the first non-zero digit.  If a decimal is not showing, count from right to left starting with the first non-zero digit.  2100.00 has 6 sig. figs.  2100 has 2 sig. figs.</a:t>
            </a:r>
          </a:p>
        </p:txBody>
      </p:sp>
      <p:sp>
        <p:nvSpPr>
          <p:cNvPr id="14" name="TextBox 13">
            <a:extLst>
              <a:ext uri="{FF2B5EF4-FFF2-40B4-BE49-F238E27FC236}">
                <a16:creationId xmlns:a16="http://schemas.microsoft.com/office/drawing/2014/main" id="{34B53A9D-CF27-4E5A-A374-CC18017708AA}"/>
              </a:ext>
            </a:extLst>
          </p:cNvPr>
          <p:cNvSpPr txBox="1"/>
          <p:nvPr/>
        </p:nvSpPr>
        <p:spPr>
          <a:xfrm>
            <a:off x="228214" y="2287131"/>
            <a:ext cx="8409600" cy="1077218"/>
          </a:xfrm>
          <a:prstGeom prst="rect">
            <a:avLst/>
          </a:prstGeom>
          <a:noFill/>
        </p:spPr>
        <p:txBody>
          <a:bodyPr wrap="square">
            <a:spAutoFit/>
          </a:bodyPr>
          <a:lstStyle/>
          <a:p>
            <a:r>
              <a:rPr lang="en-US" sz="2400" b="1" dirty="0"/>
              <a:t>7.  Express 2100.0 in 3 significant figures:</a:t>
            </a:r>
          </a:p>
          <a:p>
            <a:r>
              <a:rPr lang="en-US" sz="2000" dirty="0"/>
              <a:t>To do this </a:t>
            </a:r>
            <a:r>
              <a:rPr lang="en-US" sz="2000" u="sng" dirty="0"/>
              <a:t>requires</a:t>
            </a:r>
            <a:r>
              <a:rPr lang="en-US" sz="2000" dirty="0"/>
              <a:t> a change to scientific notation.  Write the number with 3 sig. figs., 2.10, and count the number of place the decimal has moved to the left.</a:t>
            </a:r>
          </a:p>
        </p:txBody>
      </p:sp>
      <p:sp>
        <p:nvSpPr>
          <p:cNvPr id="16" name="TextBox 15">
            <a:extLst>
              <a:ext uri="{FF2B5EF4-FFF2-40B4-BE49-F238E27FC236}">
                <a16:creationId xmlns:a16="http://schemas.microsoft.com/office/drawing/2014/main" id="{A0235193-0314-4111-9ADC-DD0A547C8489}"/>
              </a:ext>
            </a:extLst>
          </p:cNvPr>
          <p:cNvSpPr txBox="1"/>
          <p:nvPr/>
        </p:nvSpPr>
        <p:spPr>
          <a:xfrm>
            <a:off x="495300" y="253228"/>
            <a:ext cx="5326380" cy="369332"/>
          </a:xfrm>
          <a:prstGeom prst="rect">
            <a:avLst/>
          </a:prstGeom>
          <a:noFill/>
        </p:spPr>
        <p:txBody>
          <a:bodyPr wrap="square">
            <a:spAutoFit/>
          </a:bodyPr>
          <a:lstStyle/>
          <a:p>
            <a:r>
              <a:rPr lang="en-US" dirty="0">
                <a:hlinkClick r:id="rId2"/>
              </a:rPr>
              <a:t>http://exercises.murov.info/ex1-2.htm</a:t>
            </a:r>
            <a:r>
              <a:rPr lang="en-US" dirty="0"/>
              <a:t>    problems 7, 9 </a:t>
            </a:r>
          </a:p>
        </p:txBody>
      </p:sp>
      <p:sp>
        <p:nvSpPr>
          <p:cNvPr id="6" name="TextBox 5">
            <a:extLst>
              <a:ext uri="{FF2B5EF4-FFF2-40B4-BE49-F238E27FC236}">
                <a16:creationId xmlns:a16="http://schemas.microsoft.com/office/drawing/2014/main" id="{60C4B9B9-04D7-4B53-9907-61311BF8003A}"/>
              </a:ext>
            </a:extLst>
          </p:cNvPr>
          <p:cNvSpPr txBox="1"/>
          <p:nvPr/>
        </p:nvSpPr>
        <p:spPr>
          <a:xfrm>
            <a:off x="186497" y="4385821"/>
            <a:ext cx="9610646" cy="1692771"/>
          </a:xfrm>
          <a:prstGeom prst="rect">
            <a:avLst/>
          </a:prstGeom>
          <a:noFill/>
        </p:spPr>
        <p:txBody>
          <a:bodyPr wrap="square" rtlCol="0">
            <a:spAutoFit/>
          </a:bodyPr>
          <a:lstStyle/>
          <a:p>
            <a:r>
              <a:rPr lang="en-US" sz="2400" b="1" dirty="0"/>
              <a:t>9.  Express 0.06406 in 3 significant figures:</a:t>
            </a:r>
            <a:br>
              <a:rPr lang="en-US" sz="2400" b="1" dirty="0"/>
            </a:br>
            <a:r>
              <a:rPr lang="en-US" sz="2000" dirty="0"/>
              <a:t>The first zero is for aesthetic purposes and the second zero is a place holder and not a sig. fig.  To 3 sig. figs, the answer could be written 0.0641 but it is preferable to change to scientific notation.  Write the number with 3 sig. figs., 6.41, and count the number of places the decimal has moved to the right.</a:t>
            </a:r>
          </a:p>
        </p:txBody>
      </p:sp>
      <p:sp>
        <p:nvSpPr>
          <p:cNvPr id="18" name="TextBox 17">
            <a:extLst>
              <a:ext uri="{FF2B5EF4-FFF2-40B4-BE49-F238E27FC236}">
                <a16:creationId xmlns:a16="http://schemas.microsoft.com/office/drawing/2014/main" id="{B77797DA-167C-42E0-A94B-34498C985FA3}"/>
              </a:ext>
            </a:extLst>
          </p:cNvPr>
          <p:cNvSpPr txBox="1"/>
          <p:nvPr/>
        </p:nvSpPr>
        <p:spPr>
          <a:xfrm>
            <a:off x="3671502" y="3429000"/>
            <a:ext cx="1320318" cy="461665"/>
          </a:xfrm>
          <a:prstGeom prst="rect">
            <a:avLst/>
          </a:prstGeom>
          <a:noFill/>
        </p:spPr>
        <p:txBody>
          <a:bodyPr wrap="square">
            <a:spAutoFit/>
          </a:bodyPr>
          <a:lstStyle/>
          <a:p>
            <a:r>
              <a:rPr lang="en-US" sz="2400" b="1" dirty="0">
                <a:solidFill>
                  <a:srgbClr val="FF0000"/>
                </a:solidFill>
              </a:rPr>
              <a:t>2.10x10</a:t>
            </a:r>
            <a:r>
              <a:rPr lang="en-US" sz="2400" b="1" baseline="30000" dirty="0">
                <a:solidFill>
                  <a:srgbClr val="FF0000"/>
                </a:solidFill>
              </a:rPr>
              <a:t>3</a:t>
            </a:r>
          </a:p>
        </p:txBody>
      </p:sp>
      <p:sp>
        <p:nvSpPr>
          <p:cNvPr id="19" name="TextBox 18">
            <a:extLst>
              <a:ext uri="{FF2B5EF4-FFF2-40B4-BE49-F238E27FC236}">
                <a16:creationId xmlns:a16="http://schemas.microsoft.com/office/drawing/2014/main" id="{86A6034E-F675-406A-A9D0-5586D4F7DB2C}"/>
              </a:ext>
            </a:extLst>
          </p:cNvPr>
          <p:cNvSpPr txBox="1"/>
          <p:nvPr/>
        </p:nvSpPr>
        <p:spPr>
          <a:xfrm>
            <a:off x="4786080" y="6078592"/>
            <a:ext cx="1440180" cy="461665"/>
          </a:xfrm>
          <a:prstGeom prst="rect">
            <a:avLst/>
          </a:prstGeom>
          <a:noFill/>
        </p:spPr>
        <p:txBody>
          <a:bodyPr wrap="square">
            <a:spAutoFit/>
          </a:bodyPr>
          <a:lstStyle/>
          <a:p>
            <a:r>
              <a:rPr lang="en-US" sz="2400" b="1" dirty="0">
                <a:solidFill>
                  <a:srgbClr val="FF0000"/>
                </a:solidFill>
              </a:rPr>
              <a:t>6.41x10</a:t>
            </a:r>
            <a:r>
              <a:rPr lang="en-US" sz="2400" b="1" baseline="30000" dirty="0">
                <a:solidFill>
                  <a:srgbClr val="FF0000"/>
                </a:solidFill>
              </a:rPr>
              <a:t>-2</a:t>
            </a:r>
          </a:p>
        </p:txBody>
      </p:sp>
    </p:spTree>
    <p:extLst>
      <p:ext uri="{BB962C8B-B14F-4D97-AF65-F5344CB8AC3E}">
        <p14:creationId xmlns:p14="http://schemas.microsoft.com/office/powerpoint/2010/main" val="16838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iterate type="lt">
                                    <p:tmPct val="10000"/>
                                  </p:iterate>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iterate type="lt">
                                    <p:tmPct val="10000"/>
                                  </p:iterate>
                                  <p:childTnLst>
                                    <p:set>
                                      <p:cBhvr>
                                        <p:cTn id="12" dur="1" fill="hold">
                                          <p:stCondLst>
                                            <p:cond delay="0"/>
                                          </p:stCondLst>
                                        </p:cTn>
                                        <p:tgtEl>
                                          <p:spTgt spid="19"/>
                                        </p:tgtEl>
                                        <p:attrNameLst>
                                          <p:attrName>style.visibility</p:attrName>
                                        </p:attrNameLst>
                                      </p:cBhvr>
                                      <p:to>
                                        <p:strVal val="visible"/>
                                      </p:to>
                                    </p:set>
                                    <p:animEffect transition="in" filter="wipe(down)">
                                      <p:cBhvr>
                                        <p:cTn id="13" dur="870">
                                          <p:stCondLst>
                                            <p:cond delay="0"/>
                                          </p:stCondLst>
                                        </p:cTn>
                                        <p:tgtEl>
                                          <p:spTgt spid="19"/>
                                        </p:tgtEl>
                                      </p:cBhvr>
                                    </p:animEffect>
                                    <p:anim calcmode="lin" valueType="num">
                                      <p:cBhvr>
                                        <p:cTn id="14" dur="2733"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5" dur="99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6" dur="996" tmFilter="0, 0; 0.125,0.2665; 0.25,0.4; 0.375,0.465; 0.5,0.5;  0.625,0.535; 0.75,0.6; 0.875,0.7335; 1,1">
                                          <p:stCondLst>
                                            <p:cond delay="996"/>
                                          </p:stCondLst>
                                        </p:cTn>
                                        <p:tgtEl>
                                          <p:spTgt spid="19"/>
                                        </p:tgtEl>
                                        <p:attrNameLst>
                                          <p:attrName>ppt_y</p:attrName>
                                        </p:attrNameLst>
                                      </p:cBhvr>
                                      <p:tavLst>
                                        <p:tav tm="0" fmla="#ppt_y-sin(pi*$)/9">
                                          <p:val>
                                            <p:fltVal val="0"/>
                                          </p:val>
                                        </p:tav>
                                        <p:tav tm="100000">
                                          <p:val>
                                            <p:fltVal val="1"/>
                                          </p:val>
                                        </p:tav>
                                      </p:tavLst>
                                    </p:anim>
                                    <p:anim calcmode="lin" valueType="num">
                                      <p:cBhvr>
                                        <p:cTn id="17" dur="498" tmFilter="0, 0; 0.125,0.2665; 0.25,0.4; 0.375,0.465; 0.5,0.5;  0.625,0.535; 0.75,0.6; 0.875,0.7335; 1,1">
                                          <p:stCondLst>
                                            <p:cond delay="1986"/>
                                          </p:stCondLst>
                                        </p:cTn>
                                        <p:tgtEl>
                                          <p:spTgt spid="19"/>
                                        </p:tgtEl>
                                        <p:attrNameLst>
                                          <p:attrName>ppt_y</p:attrName>
                                        </p:attrNameLst>
                                      </p:cBhvr>
                                      <p:tavLst>
                                        <p:tav tm="0" fmla="#ppt_y-sin(pi*$)/27">
                                          <p:val>
                                            <p:fltVal val="0"/>
                                          </p:val>
                                        </p:tav>
                                        <p:tav tm="100000">
                                          <p:val>
                                            <p:fltVal val="1"/>
                                          </p:val>
                                        </p:tav>
                                      </p:tavLst>
                                    </p:anim>
                                    <p:anim calcmode="lin" valueType="num">
                                      <p:cBhvr>
                                        <p:cTn id="18" dur="246" tmFilter="0, 0; 0.125,0.2665; 0.25,0.4; 0.375,0.465; 0.5,0.5;  0.625,0.535; 0.75,0.6; 0.875,0.7335; 1,1">
                                          <p:stCondLst>
                                            <p:cond delay="2484"/>
                                          </p:stCondLst>
                                        </p:cTn>
                                        <p:tgtEl>
                                          <p:spTgt spid="19"/>
                                        </p:tgtEl>
                                        <p:attrNameLst>
                                          <p:attrName>ppt_y</p:attrName>
                                        </p:attrNameLst>
                                      </p:cBhvr>
                                      <p:tavLst>
                                        <p:tav tm="0" fmla="#ppt_y-sin(pi*$)/81">
                                          <p:val>
                                            <p:fltVal val="0"/>
                                          </p:val>
                                        </p:tav>
                                        <p:tav tm="100000">
                                          <p:val>
                                            <p:fltVal val="1"/>
                                          </p:val>
                                        </p:tav>
                                      </p:tavLst>
                                    </p:anim>
                                    <p:animScale>
                                      <p:cBhvr>
                                        <p:cTn id="19" dur="39">
                                          <p:stCondLst>
                                            <p:cond delay="975"/>
                                          </p:stCondLst>
                                        </p:cTn>
                                        <p:tgtEl>
                                          <p:spTgt spid="19"/>
                                        </p:tgtEl>
                                      </p:cBhvr>
                                      <p:to x="100000" y="60000"/>
                                    </p:animScale>
                                    <p:animScale>
                                      <p:cBhvr>
                                        <p:cTn id="20" dur="249" decel="50000">
                                          <p:stCondLst>
                                            <p:cond delay="1014"/>
                                          </p:stCondLst>
                                        </p:cTn>
                                        <p:tgtEl>
                                          <p:spTgt spid="19"/>
                                        </p:tgtEl>
                                      </p:cBhvr>
                                      <p:to x="100000" y="100000"/>
                                    </p:animScale>
                                    <p:animScale>
                                      <p:cBhvr>
                                        <p:cTn id="21" dur="39">
                                          <p:stCondLst>
                                            <p:cond delay="1968"/>
                                          </p:stCondLst>
                                        </p:cTn>
                                        <p:tgtEl>
                                          <p:spTgt spid="19"/>
                                        </p:tgtEl>
                                      </p:cBhvr>
                                      <p:to x="100000" y="80000"/>
                                    </p:animScale>
                                    <p:animScale>
                                      <p:cBhvr>
                                        <p:cTn id="22" dur="249" decel="50000">
                                          <p:stCondLst>
                                            <p:cond delay="2007"/>
                                          </p:stCondLst>
                                        </p:cTn>
                                        <p:tgtEl>
                                          <p:spTgt spid="19"/>
                                        </p:tgtEl>
                                      </p:cBhvr>
                                      <p:to x="100000" y="100000"/>
                                    </p:animScale>
                                    <p:animScale>
                                      <p:cBhvr>
                                        <p:cTn id="23" dur="39">
                                          <p:stCondLst>
                                            <p:cond delay="2463"/>
                                          </p:stCondLst>
                                        </p:cTn>
                                        <p:tgtEl>
                                          <p:spTgt spid="19"/>
                                        </p:tgtEl>
                                      </p:cBhvr>
                                      <p:to x="100000" y="90000"/>
                                    </p:animScale>
                                    <p:animScale>
                                      <p:cBhvr>
                                        <p:cTn id="24" dur="249" decel="50000">
                                          <p:stCondLst>
                                            <p:cond delay="2502"/>
                                          </p:stCondLst>
                                        </p:cTn>
                                        <p:tgtEl>
                                          <p:spTgt spid="19"/>
                                        </p:tgtEl>
                                      </p:cBhvr>
                                      <p:to x="100000" y="100000"/>
                                    </p:animScale>
                                    <p:animScale>
                                      <p:cBhvr>
                                        <p:cTn id="25" dur="39">
                                          <p:stCondLst>
                                            <p:cond delay="2712"/>
                                          </p:stCondLst>
                                        </p:cTn>
                                        <p:tgtEl>
                                          <p:spTgt spid="19"/>
                                        </p:tgtEl>
                                      </p:cBhvr>
                                      <p:to x="100000" y="95000"/>
                                    </p:animScale>
                                    <p:animScale>
                                      <p:cBhvr>
                                        <p:cTn id="26" dur="249" decel="50000">
                                          <p:stCondLst>
                                            <p:cond delay="2751"/>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4799</TotalTime>
  <Words>12119</Words>
  <Application>Microsoft Office PowerPoint</Application>
  <PresentationFormat>Widescreen</PresentationFormat>
  <Paragraphs>549</Paragraphs>
  <Slides>45</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Source Sans 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Solving Chemistry Problems</dc:title>
  <dc:creator>Steve Murov</dc:creator>
  <cp:keywords>Chemistry problems, chemistry exercises, solved chemistry problems, chemistry exercises</cp:keywords>
  <cp:lastModifiedBy>Steven Murov</cp:lastModifiedBy>
  <cp:revision>386</cp:revision>
  <dcterms:created xsi:type="dcterms:W3CDTF">2021-05-19T20:05:15Z</dcterms:created>
  <dcterms:modified xsi:type="dcterms:W3CDTF">2021-06-26T21:53:48Z</dcterms:modified>
  <cp:category>Chemistry problems, chemistry exercises, solved chemistry problems, chemistry exercises</cp:category>
</cp:coreProperties>
</file>