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7" r:id="rId4"/>
    <p:sldId id="360" r:id="rId5"/>
    <p:sldId id="266" r:id="rId6"/>
    <p:sldId id="276" r:id="rId7"/>
    <p:sldId id="284" r:id="rId8"/>
    <p:sldId id="283" r:id="rId9"/>
    <p:sldId id="279" r:id="rId10"/>
    <p:sldId id="286" r:id="rId11"/>
    <p:sldId id="270" r:id="rId12"/>
    <p:sldId id="275" r:id="rId13"/>
    <p:sldId id="365" r:id="rId1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C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8" autoAdjust="0"/>
    <p:restoredTop sz="94660"/>
  </p:normalViewPr>
  <p:slideViewPr>
    <p:cSldViewPr snapToGrid="0">
      <p:cViewPr varScale="1">
        <p:scale>
          <a:sx n="67" d="100"/>
          <a:sy n="67" d="100"/>
        </p:scale>
        <p:origin x="684" y="90"/>
      </p:cViewPr>
      <p:guideLst/>
    </p:cSldViewPr>
  </p:slideViewPr>
  <p:notesTextViewPr>
    <p:cViewPr>
      <p:scale>
        <a:sx n="1" d="1"/>
        <a:sy n="1" d="1"/>
      </p:scale>
      <p:origin x="0" y="0"/>
    </p:cViewPr>
  </p:notesTextViewPr>
  <p:sorterViewPr>
    <p:cViewPr varScale="1">
      <p:scale>
        <a:sx n="100" d="100"/>
        <a:sy n="100" d="100"/>
      </p:scale>
      <p:origin x="0" y="-14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F21FF1A-A47A-477D-8E97-261BDDB0F7E8}"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A613F-0637-43BD-9F5A-63E665865433}" type="slidenum">
              <a:rPr lang="en-US" smtClean="0"/>
              <a:t>‹#›</a:t>
            </a:fld>
            <a:endParaRPr lang="en-US"/>
          </a:p>
        </p:txBody>
      </p:sp>
    </p:spTree>
    <p:extLst>
      <p:ext uri="{BB962C8B-B14F-4D97-AF65-F5344CB8AC3E}">
        <p14:creationId xmlns:p14="http://schemas.microsoft.com/office/powerpoint/2010/main" val="4078241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21FF1A-A47A-477D-8E97-261BDDB0F7E8}"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A613F-0637-43BD-9F5A-63E665865433}" type="slidenum">
              <a:rPr lang="en-US" smtClean="0"/>
              <a:t>‹#›</a:t>
            </a:fld>
            <a:endParaRPr lang="en-US"/>
          </a:p>
        </p:txBody>
      </p:sp>
    </p:spTree>
    <p:extLst>
      <p:ext uri="{BB962C8B-B14F-4D97-AF65-F5344CB8AC3E}">
        <p14:creationId xmlns:p14="http://schemas.microsoft.com/office/powerpoint/2010/main" val="3747724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21FF1A-A47A-477D-8E97-261BDDB0F7E8}"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A613F-0637-43BD-9F5A-63E665865433}" type="slidenum">
              <a:rPr lang="en-US" smtClean="0"/>
              <a:t>‹#›</a:t>
            </a:fld>
            <a:endParaRPr lang="en-US"/>
          </a:p>
        </p:txBody>
      </p:sp>
    </p:spTree>
    <p:extLst>
      <p:ext uri="{BB962C8B-B14F-4D97-AF65-F5344CB8AC3E}">
        <p14:creationId xmlns:p14="http://schemas.microsoft.com/office/powerpoint/2010/main" val="1309637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21FF1A-A47A-477D-8E97-261BDDB0F7E8}"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A613F-0637-43BD-9F5A-63E665865433}" type="slidenum">
              <a:rPr lang="en-US" smtClean="0"/>
              <a:t>‹#›</a:t>
            </a:fld>
            <a:endParaRPr lang="en-US"/>
          </a:p>
        </p:txBody>
      </p:sp>
    </p:spTree>
    <p:extLst>
      <p:ext uri="{BB962C8B-B14F-4D97-AF65-F5344CB8AC3E}">
        <p14:creationId xmlns:p14="http://schemas.microsoft.com/office/powerpoint/2010/main" val="1473501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21FF1A-A47A-477D-8E97-261BDDB0F7E8}"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A613F-0637-43BD-9F5A-63E665865433}" type="slidenum">
              <a:rPr lang="en-US" smtClean="0"/>
              <a:t>‹#›</a:t>
            </a:fld>
            <a:endParaRPr lang="en-US"/>
          </a:p>
        </p:txBody>
      </p:sp>
    </p:spTree>
    <p:extLst>
      <p:ext uri="{BB962C8B-B14F-4D97-AF65-F5344CB8AC3E}">
        <p14:creationId xmlns:p14="http://schemas.microsoft.com/office/powerpoint/2010/main" val="4057156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21FF1A-A47A-477D-8E97-261BDDB0F7E8}"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A613F-0637-43BD-9F5A-63E665865433}" type="slidenum">
              <a:rPr lang="en-US" smtClean="0"/>
              <a:t>‹#›</a:t>
            </a:fld>
            <a:endParaRPr lang="en-US"/>
          </a:p>
        </p:txBody>
      </p:sp>
    </p:spTree>
    <p:extLst>
      <p:ext uri="{BB962C8B-B14F-4D97-AF65-F5344CB8AC3E}">
        <p14:creationId xmlns:p14="http://schemas.microsoft.com/office/powerpoint/2010/main" val="208631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21FF1A-A47A-477D-8E97-261BDDB0F7E8}" type="datetimeFigureOut">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AA613F-0637-43BD-9F5A-63E665865433}" type="slidenum">
              <a:rPr lang="en-US" smtClean="0"/>
              <a:t>‹#›</a:t>
            </a:fld>
            <a:endParaRPr lang="en-US"/>
          </a:p>
        </p:txBody>
      </p:sp>
    </p:spTree>
    <p:extLst>
      <p:ext uri="{BB962C8B-B14F-4D97-AF65-F5344CB8AC3E}">
        <p14:creationId xmlns:p14="http://schemas.microsoft.com/office/powerpoint/2010/main" val="3272491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21FF1A-A47A-477D-8E97-261BDDB0F7E8}"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AA613F-0637-43BD-9F5A-63E665865433}" type="slidenum">
              <a:rPr lang="en-US" smtClean="0"/>
              <a:t>‹#›</a:t>
            </a:fld>
            <a:endParaRPr lang="en-US"/>
          </a:p>
        </p:txBody>
      </p:sp>
    </p:spTree>
    <p:extLst>
      <p:ext uri="{BB962C8B-B14F-4D97-AF65-F5344CB8AC3E}">
        <p14:creationId xmlns:p14="http://schemas.microsoft.com/office/powerpoint/2010/main" val="2346781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1FF1A-A47A-477D-8E97-261BDDB0F7E8}" type="datetimeFigureOut">
              <a:rPr lang="en-US" smtClean="0"/>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AA613F-0637-43BD-9F5A-63E665865433}" type="slidenum">
              <a:rPr lang="en-US" smtClean="0"/>
              <a:t>‹#›</a:t>
            </a:fld>
            <a:endParaRPr lang="en-US"/>
          </a:p>
        </p:txBody>
      </p:sp>
    </p:spTree>
    <p:extLst>
      <p:ext uri="{BB962C8B-B14F-4D97-AF65-F5344CB8AC3E}">
        <p14:creationId xmlns:p14="http://schemas.microsoft.com/office/powerpoint/2010/main" val="2521417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21FF1A-A47A-477D-8E97-261BDDB0F7E8}"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A613F-0637-43BD-9F5A-63E665865433}" type="slidenum">
              <a:rPr lang="en-US" smtClean="0"/>
              <a:t>‹#›</a:t>
            </a:fld>
            <a:endParaRPr lang="en-US"/>
          </a:p>
        </p:txBody>
      </p:sp>
    </p:spTree>
    <p:extLst>
      <p:ext uri="{BB962C8B-B14F-4D97-AF65-F5344CB8AC3E}">
        <p14:creationId xmlns:p14="http://schemas.microsoft.com/office/powerpoint/2010/main" val="217466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21FF1A-A47A-477D-8E97-261BDDB0F7E8}"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A613F-0637-43BD-9F5A-63E665865433}" type="slidenum">
              <a:rPr lang="en-US" smtClean="0"/>
              <a:t>‹#›</a:t>
            </a:fld>
            <a:endParaRPr lang="en-US"/>
          </a:p>
        </p:txBody>
      </p:sp>
    </p:spTree>
    <p:extLst>
      <p:ext uri="{BB962C8B-B14F-4D97-AF65-F5344CB8AC3E}">
        <p14:creationId xmlns:p14="http://schemas.microsoft.com/office/powerpoint/2010/main" val="4007256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1FF1A-A47A-477D-8E97-261BDDB0F7E8}" type="datetimeFigureOut">
              <a:rPr lang="en-US" smtClean="0"/>
              <a:t>11/3/2021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A613F-0637-43BD-9F5A-63E665865433}" type="slidenum">
              <a:rPr lang="en-US" smtClean="0"/>
              <a:t>‹#›</a:t>
            </a:fld>
            <a:endParaRPr lang="en-US"/>
          </a:p>
        </p:txBody>
      </p:sp>
    </p:spTree>
    <p:extLst>
      <p:ext uri="{BB962C8B-B14F-4D97-AF65-F5344CB8AC3E}">
        <p14:creationId xmlns:p14="http://schemas.microsoft.com/office/powerpoint/2010/main" val="2988523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murov.info/" TargetMode="External"/><Relationship Id="rId3" Type="http://schemas.openxmlformats.org/officeDocument/2006/relationships/hyperlink" Target="http://murov.info/climeffects.pptx" TargetMode="External"/><Relationship Id="rId7" Type="http://schemas.openxmlformats.org/officeDocument/2006/relationships/hyperlink" Target="https://climate.nasa.gov/news/2293/nasa-releases-detailed-global-climate-change-projections/" TargetMode="External"/><Relationship Id="rId2" Type="http://schemas.openxmlformats.org/officeDocument/2006/relationships/hyperlink" Target="http://murov.info/climintro.pptx"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murov.info/climeffectshealth.ppt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hyperlink" Target="https://www.epa.gov/ghgemissions/inventory-us-greenhouse-gas-emissions-and-sinks-1990-2016" TargetMode="External"/><Relationship Id="rId5" Type="http://schemas.openxmlformats.org/officeDocument/2006/relationships/hyperlink" Target="http://cdiac.ess-dive.lbl.gov/pns/current_ghg.html" TargetMode="Externa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data.giss.nasa.gov/gistemp/maps/" TargetMode="External"/><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hyperlink" Target="http://murov.info/climeffectshealth.pptx" TargetMode="External"/><Relationship Id="rId2" Type="http://schemas.openxmlformats.org/officeDocument/2006/relationships/hyperlink" Target="http://murov.info/climeffects.pptx" TargetMode="Externa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hyperlink" Target="http://murov.info/" TargetMode="External"/><Relationship Id="rId4" Type="http://schemas.openxmlformats.org/officeDocument/2006/relationships/hyperlink" Target="http://murov.info/climintro.pptx"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9.png"/><Relationship Id="rId4" Type="http://schemas.openxmlformats.org/officeDocument/2006/relationships/image" Target="../media/image18.jp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hyperlink" Target="https://www.nationalgeographic.org/encyclopedia/greenhouse-effect/"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chriscolose.wordpress.com/2010/02/18/greenhouse-effect-revisit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72610" y="-57935"/>
            <a:ext cx="8221225" cy="1446550"/>
          </a:xfrm>
          <a:prstGeom prst="rect">
            <a:avLst/>
          </a:prstGeom>
          <a:noFill/>
        </p:spPr>
        <p:txBody>
          <a:bodyPr wrap="none" rtlCol="0">
            <a:spAutoFit/>
          </a:bodyPr>
          <a:lstStyle/>
          <a:p>
            <a:r>
              <a:rPr lang="en-US" sz="4400" b="1" dirty="0">
                <a:ln w="22225">
                  <a:solidFill>
                    <a:schemeClr val="accent2"/>
                  </a:solidFill>
                  <a:prstDash val="solid"/>
                </a:ln>
                <a:solidFill>
                  <a:srgbClr val="FF0000"/>
                </a:solidFill>
              </a:rPr>
              <a:t>The Causes of Climate Change: </a:t>
            </a:r>
          </a:p>
          <a:p>
            <a:r>
              <a:rPr lang="en-US" sz="4400" b="1" dirty="0">
                <a:ln w="22225">
                  <a:solidFill>
                    <a:schemeClr val="accent2"/>
                  </a:solidFill>
                  <a:prstDash val="solid"/>
                </a:ln>
                <a:solidFill>
                  <a:srgbClr val="FF0000"/>
                </a:solidFill>
              </a:rPr>
              <a:t>A Brief Introduction to the Science</a:t>
            </a:r>
          </a:p>
        </p:txBody>
      </p:sp>
      <p:sp>
        <p:nvSpPr>
          <p:cNvPr id="5" name="TextBox 4"/>
          <p:cNvSpPr txBox="1"/>
          <p:nvPr/>
        </p:nvSpPr>
        <p:spPr>
          <a:xfrm>
            <a:off x="205316" y="1208527"/>
            <a:ext cx="11781368" cy="1938992"/>
          </a:xfrm>
          <a:prstGeom prst="rect">
            <a:avLst/>
          </a:prstGeom>
          <a:noFill/>
        </p:spPr>
        <p:txBody>
          <a:bodyPr wrap="square" rtlCol="0">
            <a:spAutoFit/>
          </a:bodyPr>
          <a:lstStyle/>
          <a:p>
            <a:r>
              <a:rPr lang="en-US" sz="2000" b="1" dirty="0"/>
              <a:t>Climate change is an extremely important and relevant topic.   Climate change science needs to be better understood by society to enable the best decisions for responsible action.  The PowerPoint slides in this file contain information about the science of climate change.  Three other collections provide information about the effects of climate change and the effects of climate change on health.  For the slides on effects, please visit</a:t>
            </a:r>
            <a:r>
              <a:rPr lang="en-US" sz="2000" b="1"/>
              <a:t>:  </a:t>
            </a:r>
            <a:r>
              <a:rPr lang="en-US" sz="2000" b="1">
                <a:hlinkClick r:id="rId2"/>
              </a:rPr>
              <a:t>http://murov.info/climintro.pptx</a:t>
            </a:r>
            <a:r>
              <a:rPr lang="en-US" sz="2000" b="1"/>
              <a:t> , </a:t>
            </a:r>
            <a:r>
              <a:rPr lang="en-US" sz="2000" b="1">
                <a:hlinkClick r:id="rId3"/>
              </a:rPr>
              <a:t>http</a:t>
            </a:r>
            <a:r>
              <a:rPr lang="en-US" sz="2000" b="1" dirty="0">
                <a:hlinkClick r:id="rId3"/>
              </a:rPr>
              <a:t>://murov.info/climeffects.pptx</a:t>
            </a:r>
            <a:r>
              <a:rPr lang="en-US" sz="2000" b="1" dirty="0"/>
              <a:t> and </a:t>
            </a:r>
            <a:r>
              <a:rPr lang="en-US" sz="2000" b="1" dirty="0">
                <a:hlinkClick r:id="rId4"/>
              </a:rPr>
              <a:t>http://murov.info/climeffectshealth.pptx</a:t>
            </a:r>
            <a:r>
              <a:rPr lang="en-US" sz="2000" b="1" dirty="0"/>
              <a:t>. </a:t>
            </a:r>
          </a:p>
        </p:txBody>
      </p:sp>
      <p:pic>
        <p:nvPicPr>
          <p:cNvPr id="6" name="Picture 5"/>
          <p:cNvPicPr>
            <a:picLocks noChangeAspect="1"/>
          </p:cNvPicPr>
          <p:nvPr/>
        </p:nvPicPr>
        <p:blipFill rotWithShape="1">
          <a:blip r:embed="rId5"/>
          <a:srcRect l="12887" t="11278" r="13077" b="14497"/>
          <a:stretch/>
        </p:blipFill>
        <p:spPr>
          <a:xfrm>
            <a:off x="738554" y="3426969"/>
            <a:ext cx="3180370" cy="3188504"/>
          </a:xfrm>
          <a:prstGeom prst="rect">
            <a:avLst/>
          </a:prstGeom>
        </p:spPr>
      </p:pic>
      <p:pic>
        <p:nvPicPr>
          <p:cNvPr id="7" name="Picture 6"/>
          <p:cNvPicPr>
            <a:picLocks noChangeAspect="1"/>
          </p:cNvPicPr>
          <p:nvPr/>
        </p:nvPicPr>
        <p:blipFill>
          <a:blip r:embed="rId6"/>
          <a:stretch>
            <a:fillRect/>
          </a:stretch>
        </p:blipFill>
        <p:spPr>
          <a:xfrm>
            <a:off x="4872353" y="3483062"/>
            <a:ext cx="6581093" cy="3076318"/>
          </a:xfrm>
          <a:prstGeom prst="rect">
            <a:avLst/>
          </a:prstGeom>
        </p:spPr>
      </p:pic>
      <p:sp>
        <p:nvSpPr>
          <p:cNvPr id="8" name="TextBox 7"/>
          <p:cNvSpPr txBox="1"/>
          <p:nvPr/>
        </p:nvSpPr>
        <p:spPr>
          <a:xfrm>
            <a:off x="6710072" y="6249064"/>
            <a:ext cx="3408434" cy="369332"/>
          </a:xfrm>
          <a:prstGeom prst="rect">
            <a:avLst/>
          </a:prstGeom>
          <a:noFill/>
        </p:spPr>
        <p:txBody>
          <a:bodyPr wrap="none" rtlCol="0">
            <a:spAutoFit/>
          </a:bodyPr>
          <a:lstStyle/>
          <a:p>
            <a:r>
              <a:rPr lang="en-US" dirty="0">
                <a:solidFill>
                  <a:schemeClr val="bg1"/>
                </a:solidFill>
              </a:rPr>
              <a:t>2100 projection of global warming</a:t>
            </a:r>
          </a:p>
        </p:txBody>
      </p:sp>
      <p:sp>
        <p:nvSpPr>
          <p:cNvPr id="9" name="Rectangle 8"/>
          <p:cNvSpPr/>
          <p:nvPr/>
        </p:nvSpPr>
        <p:spPr>
          <a:xfrm>
            <a:off x="4872353" y="6529752"/>
            <a:ext cx="6330462" cy="276999"/>
          </a:xfrm>
          <a:prstGeom prst="rect">
            <a:avLst/>
          </a:prstGeom>
        </p:spPr>
        <p:txBody>
          <a:bodyPr wrap="square">
            <a:spAutoFit/>
          </a:bodyPr>
          <a:lstStyle/>
          <a:p>
            <a:r>
              <a:rPr lang="en-US" sz="1200" dirty="0">
                <a:hlinkClick r:id="rId7"/>
              </a:rPr>
              <a:t>https://climate.nasa.gov/news/2293/nasa-releases-detailed-global-climate-change-projections/</a:t>
            </a:r>
            <a:r>
              <a:rPr lang="en-US" sz="1200" dirty="0"/>
              <a:t> </a:t>
            </a:r>
          </a:p>
        </p:txBody>
      </p:sp>
      <p:sp>
        <p:nvSpPr>
          <p:cNvPr id="2" name="TextBox 1"/>
          <p:cNvSpPr txBox="1"/>
          <p:nvPr/>
        </p:nvSpPr>
        <p:spPr>
          <a:xfrm>
            <a:off x="7330277" y="2809984"/>
            <a:ext cx="4656407" cy="646331"/>
          </a:xfrm>
          <a:prstGeom prst="rect">
            <a:avLst/>
          </a:prstGeom>
          <a:noFill/>
        </p:spPr>
        <p:txBody>
          <a:bodyPr wrap="square" rtlCol="0">
            <a:spAutoFit/>
          </a:bodyPr>
          <a:lstStyle/>
          <a:p>
            <a:r>
              <a:rPr lang="en-US" dirty="0"/>
              <a:t>Steve Murov, Prof. Emeritus of Chemistry, Modesto Junior College, </a:t>
            </a:r>
            <a:r>
              <a:rPr lang="en-US" dirty="0">
                <a:hlinkClick r:id="rId8"/>
              </a:rPr>
              <a:t>http://murov.info</a:t>
            </a:r>
            <a:r>
              <a:rPr lang="en-US" dirty="0"/>
              <a:t> </a:t>
            </a:r>
          </a:p>
        </p:txBody>
      </p:sp>
    </p:spTree>
    <p:extLst>
      <p:ext uri="{BB962C8B-B14F-4D97-AF65-F5344CB8AC3E}">
        <p14:creationId xmlns:p14="http://schemas.microsoft.com/office/powerpoint/2010/main" val="4110360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4377" t="9194" r="2934" b="5799"/>
          <a:stretch/>
        </p:blipFill>
        <p:spPr>
          <a:xfrm>
            <a:off x="4202077" y="2579"/>
            <a:ext cx="4174207" cy="346726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518066090"/>
              </p:ext>
            </p:extLst>
          </p:nvPr>
        </p:nvGraphicFramePr>
        <p:xfrm>
          <a:off x="8382822" y="-21396"/>
          <a:ext cx="5831000" cy="3334739"/>
        </p:xfrm>
        <a:graphic>
          <a:graphicData uri="http://schemas.openxmlformats.org/drawingml/2006/table">
            <a:tbl>
              <a:tblPr firstRow="1" bandRow="1">
                <a:tableStyleId>{5C22544A-7EE6-4342-B048-85BDC9FD1C3A}</a:tableStyleId>
              </a:tblPr>
              <a:tblGrid>
                <a:gridCol w="874249">
                  <a:extLst>
                    <a:ext uri="{9D8B030D-6E8A-4147-A177-3AD203B41FA5}">
                      <a16:colId xmlns:a16="http://schemas.microsoft.com/office/drawing/2014/main" val="20000"/>
                    </a:ext>
                  </a:extLst>
                </a:gridCol>
                <a:gridCol w="1431683">
                  <a:extLst>
                    <a:ext uri="{9D8B030D-6E8A-4147-A177-3AD203B41FA5}">
                      <a16:colId xmlns:a16="http://schemas.microsoft.com/office/drawing/2014/main" val="20001"/>
                    </a:ext>
                  </a:extLst>
                </a:gridCol>
                <a:gridCol w="1503868">
                  <a:extLst>
                    <a:ext uri="{9D8B030D-6E8A-4147-A177-3AD203B41FA5}">
                      <a16:colId xmlns:a16="http://schemas.microsoft.com/office/drawing/2014/main" val="20002"/>
                    </a:ext>
                  </a:extLst>
                </a:gridCol>
                <a:gridCol w="2021200">
                  <a:extLst>
                    <a:ext uri="{9D8B030D-6E8A-4147-A177-3AD203B41FA5}">
                      <a16:colId xmlns:a16="http://schemas.microsoft.com/office/drawing/2014/main" val="20003"/>
                    </a:ext>
                  </a:extLst>
                </a:gridCol>
              </a:tblGrid>
              <a:tr h="841273">
                <a:tc>
                  <a:txBody>
                    <a:bodyPr/>
                    <a:lstStyle/>
                    <a:p>
                      <a:r>
                        <a:rPr lang="en-US" dirty="0"/>
                        <a:t>gas</a:t>
                      </a:r>
                    </a:p>
                  </a:txBody>
                  <a:tcPr/>
                </a:tc>
                <a:tc>
                  <a:txBody>
                    <a:bodyPr/>
                    <a:lstStyle/>
                    <a:p>
                      <a:r>
                        <a:rPr lang="en-US" dirty="0"/>
                        <a:t>Atmospheric</a:t>
                      </a:r>
                    </a:p>
                    <a:p>
                      <a:r>
                        <a:rPr lang="en-US" dirty="0"/>
                        <a:t>content</a:t>
                      </a:r>
                    </a:p>
                  </a:txBody>
                  <a:tcPr/>
                </a:tc>
                <a:tc>
                  <a:txBody>
                    <a:bodyPr/>
                    <a:lstStyle/>
                    <a:p>
                      <a:r>
                        <a:rPr lang="en-US" dirty="0"/>
                        <a:t>Greenhouse</a:t>
                      </a:r>
                    </a:p>
                    <a:p>
                      <a:r>
                        <a:rPr lang="en-US" baseline="0" dirty="0"/>
                        <a:t>Potency (GWP)</a:t>
                      </a:r>
                      <a:endParaRPr lang="en-US" dirty="0"/>
                    </a:p>
                  </a:txBody>
                  <a:tcPr/>
                </a:tc>
                <a:tc>
                  <a:txBody>
                    <a:bodyPr/>
                    <a:lstStyle/>
                    <a:p>
                      <a:r>
                        <a:rPr lang="en-US" dirty="0"/>
                        <a:t>% of current</a:t>
                      </a:r>
                      <a:r>
                        <a:rPr lang="en-US" baseline="0" dirty="0"/>
                        <a:t> Extra</a:t>
                      </a:r>
                    </a:p>
                    <a:p>
                      <a:r>
                        <a:rPr lang="en-US" baseline="0" dirty="0"/>
                        <a:t>Greenhouse effect</a:t>
                      </a:r>
                      <a:endParaRPr lang="en-US" dirty="0"/>
                    </a:p>
                  </a:txBody>
                  <a:tcPr/>
                </a:tc>
                <a:extLst>
                  <a:ext uri="{0D108BD9-81ED-4DB2-BD59-A6C34878D82A}">
                    <a16:rowId xmlns:a16="http://schemas.microsoft.com/office/drawing/2014/main" val="10000"/>
                  </a:ext>
                </a:extLst>
              </a:tr>
              <a:tr h="336509">
                <a:tc>
                  <a:txBody>
                    <a:bodyPr/>
                    <a:lstStyle/>
                    <a:p>
                      <a:r>
                        <a:rPr lang="en-US" dirty="0"/>
                        <a:t>H</a:t>
                      </a:r>
                      <a:r>
                        <a:rPr lang="en-US" baseline="-25000" dirty="0"/>
                        <a:t>2</a:t>
                      </a:r>
                      <a:r>
                        <a:rPr lang="en-US" baseline="0" dirty="0"/>
                        <a:t>O</a:t>
                      </a:r>
                      <a:endParaRPr lang="en-US" dirty="0"/>
                    </a:p>
                  </a:txBody>
                  <a:tcPr/>
                </a:tc>
                <a:tc>
                  <a:txBody>
                    <a:bodyPr/>
                    <a:lstStyle/>
                    <a:p>
                      <a:r>
                        <a:rPr lang="en-US" dirty="0"/>
                        <a:t>0 – 5%</a:t>
                      </a:r>
                    </a:p>
                  </a:txBody>
                  <a:tcPr/>
                </a:tc>
                <a:tc>
                  <a:txBody>
                    <a:bodyPr/>
                    <a:lstStyle/>
                    <a:p>
                      <a:r>
                        <a:rPr lang="en-US" dirty="0"/>
                        <a:t>0.1</a:t>
                      </a:r>
                    </a:p>
                  </a:txBody>
                  <a:tcPr/>
                </a:tc>
                <a:tc>
                  <a:txBody>
                    <a:bodyPr/>
                    <a:lstStyle/>
                    <a:p>
                      <a:endParaRPr lang="en-US" dirty="0"/>
                    </a:p>
                  </a:txBody>
                  <a:tcPr/>
                </a:tc>
                <a:extLst>
                  <a:ext uri="{0D108BD9-81ED-4DB2-BD59-A6C34878D82A}">
                    <a16:rowId xmlns:a16="http://schemas.microsoft.com/office/drawing/2014/main" val="10001"/>
                  </a:ext>
                </a:extLst>
              </a:tr>
              <a:tr h="591539">
                <a:tc>
                  <a:txBody>
                    <a:bodyPr/>
                    <a:lstStyle/>
                    <a:p>
                      <a:r>
                        <a:rPr lang="en-US" dirty="0"/>
                        <a:t>CO</a:t>
                      </a:r>
                      <a:r>
                        <a:rPr lang="en-US" baseline="-25000" dirty="0"/>
                        <a:t>2</a:t>
                      </a:r>
                      <a:endParaRPr lang="en-US" dirty="0"/>
                    </a:p>
                  </a:txBody>
                  <a:tcPr/>
                </a:tc>
                <a:tc>
                  <a:txBody>
                    <a:bodyPr/>
                    <a:lstStyle/>
                    <a:p>
                      <a:r>
                        <a:rPr lang="en-US" dirty="0"/>
                        <a:t>411 ppm</a:t>
                      </a:r>
                    </a:p>
                  </a:txBody>
                  <a:tcPr/>
                </a:tc>
                <a:tc>
                  <a:txBody>
                    <a:bodyPr/>
                    <a:lstStyle/>
                    <a:p>
                      <a:r>
                        <a:rPr lang="en-US" dirty="0"/>
                        <a:t>1</a:t>
                      </a:r>
                    </a:p>
                  </a:txBody>
                  <a:tcPr/>
                </a:tc>
                <a:tc>
                  <a:txBody>
                    <a:bodyPr/>
                    <a:lstStyle/>
                    <a:p>
                      <a:r>
                        <a:rPr lang="en-US" dirty="0"/>
                        <a:t>50 - 70</a:t>
                      </a:r>
                    </a:p>
                  </a:txBody>
                  <a:tcPr/>
                </a:tc>
                <a:extLst>
                  <a:ext uri="{0D108BD9-81ED-4DB2-BD59-A6C34878D82A}">
                    <a16:rowId xmlns:a16="http://schemas.microsoft.com/office/drawing/2014/main" val="10002"/>
                  </a:ext>
                </a:extLst>
              </a:tr>
              <a:tr h="336509">
                <a:tc>
                  <a:txBody>
                    <a:bodyPr/>
                    <a:lstStyle/>
                    <a:p>
                      <a:r>
                        <a:rPr lang="en-US" dirty="0"/>
                        <a:t>CH</a:t>
                      </a:r>
                      <a:r>
                        <a:rPr lang="en-US" baseline="-25000" dirty="0"/>
                        <a:t>4</a:t>
                      </a:r>
                      <a:endParaRPr lang="en-US" dirty="0"/>
                    </a:p>
                  </a:txBody>
                  <a:tcPr/>
                </a:tc>
                <a:tc>
                  <a:txBody>
                    <a:bodyPr/>
                    <a:lstStyle/>
                    <a:p>
                      <a:r>
                        <a:rPr lang="en-US" dirty="0"/>
                        <a:t>1.8 ppm</a:t>
                      </a:r>
                    </a:p>
                  </a:txBody>
                  <a:tcPr/>
                </a:tc>
                <a:tc>
                  <a:txBody>
                    <a:bodyPr/>
                    <a:lstStyle/>
                    <a:p>
                      <a:r>
                        <a:rPr lang="en-US" baseline="0" dirty="0"/>
                        <a:t>28</a:t>
                      </a:r>
                      <a:endParaRPr lang="en-US" dirty="0"/>
                    </a:p>
                  </a:txBody>
                  <a:tcPr/>
                </a:tc>
                <a:tc>
                  <a:txBody>
                    <a:bodyPr/>
                    <a:lstStyle/>
                    <a:p>
                      <a:r>
                        <a:rPr lang="en-US" dirty="0"/>
                        <a:t>14</a:t>
                      </a:r>
                      <a:r>
                        <a:rPr lang="en-US" baseline="0" dirty="0"/>
                        <a:t> - 18</a:t>
                      </a:r>
                      <a:endParaRPr lang="en-US" dirty="0"/>
                    </a:p>
                  </a:txBody>
                  <a:tcPr/>
                </a:tc>
                <a:extLst>
                  <a:ext uri="{0D108BD9-81ED-4DB2-BD59-A6C34878D82A}">
                    <a16:rowId xmlns:a16="http://schemas.microsoft.com/office/drawing/2014/main" val="10003"/>
                  </a:ext>
                </a:extLst>
              </a:tr>
              <a:tr h="336509">
                <a:tc>
                  <a:txBody>
                    <a:bodyPr/>
                    <a:lstStyle/>
                    <a:p>
                      <a:r>
                        <a:rPr lang="en-US" dirty="0"/>
                        <a:t>N</a:t>
                      </a:r>
                      <a:r>
                        <a:rPr lang="en-US" baseline="-25000" dirty="0"/>
                        <a:t>2</a:t>
                      </a:r>
                      <a:r>
                        <a:rPr lang="en-US" baseline="0" dirty="0"/>
                        <a:t>O</a:t>
                      </a:r>
                      <a:endParaRPr lang="en-US" dirty="0"/>
                    </a:p>
                  </a:txBody>
                  <a:tcPr/>
                </a:tc>
                <a:tc>
                  <a:txBody>
                    <a:bodyPr/>
                    <a:lstStyle/>
                    <a:p>
                      <a:r>
                        <a:rPr lang="en-US" dirty="0"/>
                        <a:t>0.3 ppm</a:t>
                      </a:r>
                    </a:p>
                  </a:txBody>
                  <a:tcPr/>
                </a:tc>
                <a:tc>
                  <a:txBody>
                    <a:bodyPr/>
                    <a:lstStyle/>
                    <a:p>
                      <a:r>
                        <a:rPr lang="en-US" dirty="0"/>
                        <a:t>265</a:t>
                      </a:r>
                    </a:p>
                  </a:txBody>
                  <a:tcPr/>
                </a:tc>
                <a:tc>
                  <a:txBody>
                    <a:bodyPr/>
                    <a:lstStyle/>
                    <a:p>
                      <a:r>
                        <a:rPr lang="en-US" dirty="0"/>
                        <a:t>6</a:t>
                      </a:r>
                    </a:p>
                  </a:txBody>
                  <a:tcPr/>
                </a:tc>
                <a:extLst>
                  <a:ext uri="{0D108BD9-81ED-4DB2-BD59-A6C34878D82A}">
                    <a16:rowId xmlns:a16="http://schemas.microsoft.com/office/drawing/2014/main" val="10004"/>
                  </a:ext>
                </a:extLst>
              </a:tr>
              <a:tr h="336509">
                <a:tc>
                  <a:txBody>
                    <a:bodyPr/>
                    <a:lstStyle/>
                    <a:p>
                      <a:r>
                        <a:rPr lang="en-US" dirty="0"/>
                        <a:t>O</a:t>
                      </a:r>
                      <a:r>
                        <a:rPr lang="en-US" baseline="-25000" dirty="0"/>
                        <a:t>3</a:t>
                      </a:r>
                      <a:endParaRPr lang="en-US" dirty="0"/>
                    </a:p>
                  </a:txBody>
                  <a:tcPr/>
                </a:tc>
                <a:tc>
                  <a:txBody>
                    <a:bodyPr/>
                    <a:lstStyle/>
                    <a:p>
                      <a:r>
                        <a:rPr lang="en-US" dirty="0"/>
                        <a:t>0.04 ppm</a:t>
                      </a:r>
                    </a:p>
                  </a:txBody>
                  <a:tcPr/>
                </a:tc>
                <a:tc>
                  <a:txBody>
                    <a:bodyPr/>
                    <a:lstStyle/>
                    <a:p>
                      <a:r>
                        <a:rPr lang="en-US" dirty="0"/>
                        <a:t>160</a:t>
                      </a:r>
                    </a:p>
                  </a:txBody>
                  <a:tcPr/>
                </a:tc>
                <a:tc>
                  <a:txBody>
                    <a:bodyPr/>
                    <a:lstStyle/>
                    <a:p>
                      <a:r>
                        <a:rPr lang="en-US" dirty="0"/>
                        <a:t>3 - 12</a:t>
                      </a:r>
                    </a:p>
                  </a:txBody>
                  <a:tcPr/>
                </a:tc>
                <a:extLst>
                  <a:ext uri="{0D108BD9-81ED-4DB2-BD59-A6C34878D82A}">
                    <a16:rowId xmlns:a16="http://schemas.microsoft.com/office/drawing/2014/main" val="10005"/>
                  </a:ext>
                </a:extLst>
              </a:tr>
              <a:tr h="336509">
                <a:tc>
                  <a:txBody>
                    <a:bodyPr/>
                    <a:lstStyle/>
                    <a:p>
                      <a:r>
                        <a:rPr lang="en-US" dirty="0" err="1"/>
                        <a:t>freons</a:t>
                      </a:r>
                      <a:endParaRPr lang="en-US" dirty="0"/>
                    </a:p>
                  </a:txBody>
                  <a:tcPr/>
                </a:tc>
                <a:tc>
                  <a:txBody>
                    <a:bodyPr/>
                    <a:lstStyle/>
                    <a:p>
                      <a:r>
                        <a:rPr lang="en-US" dirty="0"/>
                        <a:t>0.0002 ppm</a:t>
                      </a:r>
                    </a:p>
                  </a:txBody>
                  <a:tcPr/>
                </a:tc>
                <a:tc>
                  <a:txBody>
                    <a:bodyPr/>
                    <a:lstStyle/>
                    <a:p>
                      <a:r>
                        <a:rPr lang="en-US" dirty="0"/>
                        <a:t>1300</a:t>
                      </a:r>
                      <a:r>
                        <a:rPr lang="en-US" baseline="0" dirty="0"/>
                        <a:t> - 15000</a:t>
                      </a:r>
                      <a:endParaRPr lang="en-US" dirty="0"/>
                    </a:p>
                  </a:txBody>
                  <a:tcPr/>
                </a:tc>
                <a:tc>
                  <a:txBody>
                    <a:bodyPr/>
                    <a:lstStyle/>
                    <a:p>
                      <a:r>
                        <a:rPr lang="en-US" dirty="0"/>
                        <a:t>0 - 2</a:t>
                      </a:r>
                    </a:p>
                  </a:txBody>
                  <a:tcPr/>
                </a:tc>
                <a:extLst>
                  <a:ext uri="{0D108BD9-81ED-4DB2-BD59-A6C34878D82A}">
                    <a16:rowId xmlns:a16="http://schemas.microsoft.com/office/drawing/2014/main" val="10006"/>
                  </a:ext>
                </a:extLst>
              </a:tr>
            </a:tbl>
          </a:graphicData>
        </a:graphic>
      </p:graphicFrame>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52235"/>
            <a:ext cx="5307994" cy="3467265"/>
          </a:xfrm>
          <a:prstGeom prst="rect">
            <a:avLst/>
          </a:prstGeom>
        </p:spPr>
      </p:pic>
      <p:sp>
        <p:nvSpPr>
          <p:cNvPr id="4" name="Rectangle 3"/>
          <p:cNvSpPr/>
          <p:nvPr/>
        </p:nvSpPr>
        <p:spPr>
          <a:xfrm>
            <a:off x="7205634" y="6230382"/>
            <a:ext cx="4986365" cy="369332"/>
          </a:xfrm>
          <a:prstGeom prst="rect">
            <a:avLst/>
          </a:prstGeom>
        </p:spPr>
        <p:txBody>
          <a:bodyPr wrap="none">
            <a:spAutoFit/>
          </a:bodyPr>
          <a:lstStyle/>
          <a:p>
            <a:r>
              <a:rPr lang="en-US" dirty="0">
                <a:hlinkClick r:id="rId5"/>
              </a:rPr>
              <a:t>http://cdiac.ess-dive.lbl.gov/pns/current_ghg.html</a:t>
            </a:r>
            <a:r>
              <a:rPr lang="en-US" dirty="0"/>
              <a:t> </a:t>
            </a:r>
          </a:p>
        </p:txBody>
      </p:sp>
      <p:sp>
        <p:nvSpPr>
          <p:cNvPr id="8" name="Rectangle 7"/>
          <p:cNvSpPr/>
          <p:nvPr/>
        </p:nvSpPr>
        <p:spPr>
          <a:xfrm>
            <a:off x="5895733" y="6581001"/>
            <a:ext cx="6296266" cy="276999"/>
          </a:xfrm>
          <a:prstGeom prst="rect">
            <a:avLst/>
          </a:prstGeom>
        </p:spPr>
        <p:txBody>
          <a:bodyPr wrap="square">
            <a:spAutoFit/>
          </a:bodyPr>
          <a:lstStyle/>
          <a:p>
            <a:r>
              <a:rPr lang="en-US" sz="1200" dirty="0">
                <a:hlinkClick r:id="rId6"/>
              </a:rPr>
              <a:t>https://www.epa.gov/ghgemissions/inventory-us-greenhouse-gas-emissions-and-sinks-1990-2016</a:t>
            </a:r>
            <a:r>
              <a:rPr lang="en-US" sz="1200" dirty="0"/>
              <a:t> </a:t>
            </a:r>
          </a:p>
        </p:txBody>
      </p:sp>
      <p:sp>
        <p:nvSpPr>
          <p:cNvPr id="7" name="TextBox 6"/>
          <p:cNvSpPr txBox="1"/>
          <p:nvPr/>
        </p:nvSpPr>
        <p:spPr>
          <a:xfrm>
            <a:off x="196450" y="335827"/>
            <a:ext cx="4174207" cy="2462213"/>
          </a:xfrm>
          <a:prstGeom prst="rect">
            <a:avLst/>
          </a:prstGeom>
          <a:noFill/>
        </p:spPr>
        <p:txBody>
          <a:bodyPr wrap="square" rtlCol="0">
            <a:spAutoFit/>
          </a:bodyPr>
          <a:lstStyle/>
          <a:p>
            <a:r>
              <a:rPr lang="en-US" sz="2200" b="1" dirty="0"/>
              <a:t>After water, CO</a:t>
            </a:r>
            <a:r>
              <a:rPr lang="en-US" sz="2200" b="1" baseline="-25000" dirty="0"/>
              <a:t>2 </a:t>
            </a:r>
            <a:r>
              <a:rPr lang="en-US" sz="2200" b="1" dirty="0"/>
              <a:t>has the largest greenhouse effect primarily because it has by far the highest concentration, but other gases have much higher potency and become much more important as their concentrations increase.</a:t>
            </a:r>
          </a:p>
        </p:txBody>
      </p:sp>
      <p:sp>
        <p:nvSpPr>
          <p:cNvPr id="3" name="TextBox 2"/>
          <p:cNvSpPr txBox="1"/>
          <p:nvPr/>
        </p:nvSpPr>
        <p:spPr>
          <a:xfrm>
            <a:off x="6884008" y="3724116"/>
            <a:ext cx="4037992" cy="1938992"/>
          </a:xfrm>
          <a:prstGeom prst="rect">
            <a:avLst/>
          </a:prstGeom>
          <a:noFill/>
          <a:ln>
            <a:solidFill>
              <a:srgbClr val="7030A0"/>
            </a:solidFill>
          </a:ln>
        </p:spPr>
        <p:txBody>
          <a:bodyPr wrap="square" rtlCol="0">
            <a:spAutoFit/>
          </a:bodyPr>
          <a:lstStyle/>
          <a:p>
            <a:r>
              <a:rPr lang="en-US" sz="2400" b="1" dirty="0">
                <a:solidFill>
                  <a:srgbClr val="FF0000"/>
                </a:solidFill>
              </a:rPr>
              <a:t>True or False:</a:t>
            </a:r>
          </a:p>
          <a:p>
            <a:r>
              <a:rPr lang="en-US" sz="2400" b="1" dirty="0">
                <a:solidFill>
                  <a:srgbClr val="FF0000"/>
                </a:solidFill>
              </a:rPr>
              <a:t>CO</a:t>
            </a:r>
            <a:r>
              <a:rPr lang="en-US" sz="2400" b="1" baseline="-25000" dirty="0">
                <a:solidFill>
                  <a:srgbClr val="FF0000"/>
                </a:solidFill>
              </a:rPr>
              <a:t>2</a:t>
            </a:r>
            <a:r>
              <a:rPr lang="en-US" sz="2400" b="1" dirty="0">
                <a:solidFill>
                  <a:srgbClr val="FF0000"/>
                </a:solidFill>
              </a:rPr>
              <a:t> currently contributes</a:t>
            </a:r>
            <a:r>
              <a:rPr lang="en-US" sz="2400" b="1" dirty="0">
                <a:solidFill>
                  <a:schemeClr val="bg1"/>
                </a:solidFill>
              </a:rPr>
              <a:t> </a:t>
            </a:r>
            <a:r>
              <a:rPr lang="en-US" sz="2400" b="1" dirty="0">
                <a:solidFill>
                  <a:srgbClr val="FF0000"/>
                </a:solidFill>
              </a:rPr>
              <a:t>about 3 to 4x as much as any other Greenhouse gas (except for H</a:t>
            </a:r>
            <a:r>
              <a:rPr lang="en-US" sz="2400" b="1" baseline="-25000" dirty="0">
                <a:solidFill>
                  <a:srgbClr val="FF0000"/>
                </a:solidFill>
              </a:rPr>
              <a:t>2</a:t>
            </a:r>
            <a:r>
              <a:rPr lang="en-US" sz="2400" b="1" dirty="0">
                <a:solidFill>
                  <a:srgbClr val="FF0000"/>
                </a:solidFill>
              </a:rPr>
              <a:t>O) to global warming.</a:t>
            </a:r>
          </a:p>
        </p:txBody>
      </p:sp>
      <p:sp>
        <p:nvSpPr>
          <p:cNvPr id="10" name="Rectangle 9">
            <a:extLst>
              <a:ext uri="{FF2B5EF4-FFF2-40B4-BE49-F238E27FC236}">
                <a16:creationId xmlns:a16="http://schemas.microsoft.com/office/drawing/2014/main" id="{11A04279-8003-4673-B455-0A7D1E905C57}"/>
              </a:ext>
            </a:extLst>
          </p:cNvPr>
          <p:cNvSpPr/>
          <p:nvPr/>
        </p:nvSpPr>
        <p:spPr>
          <a:xfrm>
            <a:off x="6833913" y="3724116"/>
            <a:ext cx="743441" cy="404446"/>
          </a:xfrm>
          <a:prstGeom prst="rect">
            <a:avLst/>
          </a:prstGeom>
          <a:solidFill>
            <a:srgbClr val="FFFF00">
              <a:alpha val="42000"/>
            </a:srgbClr>
          </a:solidFill>
          <a:ln w="412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0746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180" r="1328" b="2381"/>
          <a:stretch/>
        </p:blipFill>
        <p:spPr>
          <a:xfrm>
            <a:off x="0" y="186390"/>
            <a:ext cx="10073640" cy="6248407"/>
          </a:xfrm>
          <a:prstGeom prst="rect">
            <a:avLst/>
          </a:prstGeom>
        </p:spPr>
      </p:pic>
      <p:sp>
        <p:nvSpPr>
          <p:cNvPr id="3" name="TextBox 2"/>
          <p:cNvSpPr txBox="1"/>
          <p:nvPr/>
        </p:nvSpPr>
        <p:spPr>
          <a:xfrm>
            <a:off x="9816904" y="0"/>
            <a:ext cx="2461845" cy="5324535"/>
          </a:xfrm>
          <a:prstGeom prst="rect">
            <a:avLst/>
          </a:prstGeom>
          <a:noFill/>
        </p:spPr>
        <p:txBody>
          <a:bodyPr wrap="square" rtlCol="0">
            <a:spAutoFit/>
          </a:bodyPr>
          <a:lstStyle/>
          <a:p>
            <a:r>
              <a:rPr lang="en-US" sz="2000" b="1" dirty="0"/>
              <a:t>Multiple choice:  For the last 60 years</a:t>
            </a:r>
          </a:p>
          <a:p>
            <a:pPr marL="342900" indent="-342900">
              <a:buAutoNum type="alphaLcPeriod"/>
            </a:pPr>
            <a:r>
              <a:rPr lang="en-US" sz="2000" b="1" dirty="0"/>
              <a:t>Ocean surface temperatures have been decreasing.</a:t>
            </a:r>
          </a:p>
          <a:p>
            <a:pPr marL="342900" indent="-342900">
              <a:buAutoNum type="alphaLcPeriod"/>
            </a:pPr>
            <a:r>
              <a:rPr lang="en-US" sz="2000" b="1" dirty="0"/>
              <a:t>Ocean temperatures have been decreasing while land surface temperatures have been increasing.</a:t>
            </a:r>
          </a:p>
          <a:p>
            <a:pPr marL="342900" indent="-342900">
              <a:buAutoNum type="alphaLcPeriod"/>
            </a:pPr>
            <a:r>
              <a:rPr lang="en-US" sz="2000" b="1" dirty="0"/>
              <a:t>Reverse of b.</a:t>
            </a:r>
          </a:p>
          <a:p>
            <a:pPr marL="342900" indent="-342900">
              <a:buAutoNum type="alphaLcPeriod"/>
            </a:pPr>
            <a:r>
              <a:rPr lang="en-US" sz="2000" b="1" dirty="0"/>
              <a:t>None of the above.</a:t>
            </a:r>
          </a:p>
        </p:txBody>
      </p:sp>
      <p:sp>
        <p:nvSpPr>
          <p:cNvPr id="4" name="TextBox 3"/>
          <p:cNvSpPr txBox="1"/>
          <p:nvPr/>
        </p:nvSpPr>
        <p:spPr>
          <a:xfrm>
            <a:off x="10032022" y="5226784"/>
            <a:ext cx="2288345" cy="1631216"/>
          </a:xfrm>
          <a:prstGeom prst="rect">
            <a:avLst/>
          </a:prstGeom>
          <a:noFill/>
        </p:spPr>
        <p:txBody>
          <a:bodyPr wrap="square" rtlCol="0">
            <a:spAutoFit/>
          </a:bodyPr>
          <a:lstStyle/>
          <a:p>
            <a:r>
              <a:rPr lang="en-US" sz="2000" b="1" dirty="0">
                <a:solidFill>
                  <a:srgbClr val="C00000"/>
                </a:solidFill>
              </a:rPr>
              <a:t>d.  Both have been increasing – land surface by about 1.3</a:t>
            </a:r>
            <a:r>
              <a:rPr lang="en-US" sz="2000" b="1" baseline="30000" dirty="0">
                <a:solidFill>
                  <a:srgbClr val="C00000"/>
                </a:solidFill>
              </a:rPr>
              <a:t>o</a:t>
            </a:r>
            <a:r>
              <a:rPr lang="en-US" sz="2000" b="1" dirty="0">
                <a:solidFill>
                  <a:srgbClr val="C00000"/>
                </a:solidFill>
              </a:rPr>
              <a:t>C and oceans by about 0.7</a:t>
            </a:r>
            <a:r>
              <a:rPr lang="en-US" sz="2000" b="1" baseline="30000" dirty="0">
                <a:solidFill>
                  <a:srgbClr val="C00000"/>
                </a:solidFill>
              </a:rPr>
              <a:t>o</a:t>
            </a:r>
            <a:r>
              <a:rPr lang="en-US" sz="2000" b="1" dirty="0">
                <a:solidFill>
                  <a:srgbClr val="C00000"/>
                </a:solidFill>
              </a:rPr>
              <a:t>C</a:t>
            </a:r>
          </a:p>
        </p:txBody>
      </p:sp>
    </p:spTree>
    <p:extLst>
      <p:ext uri="{BB962C8B-B14F-4D97-AF65-F5344CB8AC3E}">
        <p14:creationId xmlns:p14="http://schemas.microsoft.com/office/powerpoint/2010/main" val="1422244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576" y="1083014"/>
            <a:ext cx="6096000" cy="646331"/>
          </a:xfrm>
          <a:prstGeom prst="rect">
            <a:avLst/>
          </a:prstGeom>
        </p:spPr>
        <p:txBody>
          <a:bodyPr>
            <a:spAutoFit/>
          </a:bodyPr>
          <a:lstStyle/>
          <a:p>
            <a:r>
              <a:rPr lang="en-US" b="1" dirty="0"/>
              <a:t>Average global temperatures from Nov., 2014 - 2017,</a:t>
            </a:r>
          </a:p>
          <a:p>
            <a:r>
              <a:rPr lang="en-US" b="1" dirty="0"/>
              <a:t>compared to a baseline average for the years, 1890 - 1920.</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023"/>
          <a:stretch/>
        </p:blipFill>
        <p:spPr>
          <a:xfrm>
            <a:off x="-144379" y="1784867"/>
            <a:ext cx="8471090" cy="4896945"/>
          </a:xfrm>
          <a:prstGeom prst="rect">
            <a:avLst/>
          </a:prstGeom>
        </p:spPr>
      </p:pic>
      <p:sp>
        <p:nvSpPr>
          <p:cNvPr id="5" name="Rectangle 4"/>
          <p:cNvSpPr/>
          <p:nvPr/>
        </p:nvSpPr>
        <p:spPr>
          <a:xfrm>
            <a:off x="7797518" y="6312480"/>
            <a:ext cx="4176080" cy="369332"/>
          </a:xfrm>
          <a:prstGeom prst="rect">
            <a:avLst/>
          </a:prstGeom>
        </p:spPr>
        <p:txBody>
          <a:bodyPr wrap="none">
            <a:spAutoFit/>
          </a:bodyPr>
          <a:lstStyle/>
          <a:p>
            <a:r>
              <a:rPr lang="en-US" dirty="0">
                <a:hlinkClick r:id="rId3"/>
              </a:rPr>
              <a:t>https://data.giss.nasa.gov/gistemp/maps/</a:t>
            </a:r>
            <a:r>
              <a:rPr lang="en-US" dirty="0"/>
              <a:t>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6660" y="3899828"/>
            <a:ext cx="3575876" cy="2272171"/>
          </a:xfrm>
          <a:prstGeom prst="rect">
            <a:avLst/>
          </a:prstGeom>
        </p:spPr>
      </p:pic>
      <p:sp>
        <p:nvSpPr>
          <p:cNvPr id="7" name="TextBox 6"/>
          <p:cNvSpPr txBox="1"/>
          <p:nvPr/>
        </p:nvSpPr>
        <p:spPr>
          <a:xfrm>
            <a:off x="9214338" y="4851248"/>
            <a:ext cx="2289601" cy="369332"/>
          </a:xfrm>
          <a:prstGeom prst="rect">
            <a:avLst/>
          </a:prstGeom>
          <a:noFill/>
        </p:spPr>
        <p:txBody>
          <a:bodyPr wrap="none" rtlCol="0">
            <a:spAutoFit/>
          </a:bodyPr>
          <a:lstStyle/>
          <a:p>
            <a:r>
              <a:rPr lang="en-US" dirty="0"/>
              <a:t>North and South Poles</a:t>
            </a:r>
          </a:p>
        </p:txBody>
      </p:sp>
      <p:sp>
        <p:nvSpPr>
          <p:cNvPr id="8" name="TextBox 7"/>
          <p:cNvSpPr txBox="1"/>
          <p:nvPr/>
        </p:nvSpPr>
        <p:spPr>
          <a:xfrm>
            <a:off x="6808192" y="53965"/>
            <a:ext cx="5294255" cy="2246769"/>
          </a:xfrm>
          <a:prstGeom prst="rect">
            <a:avLst/>
          </a:prstGeom>
          <a:noFill/>
        </p:spPr>
        <p:txBody>
          <a:bodyPr wrap="square" rtlCol="0">
            <a:spAutoFit/>
          </a:bodyPr>
          <a:lstStyle/>
          <a:p>
            <a:r>
              <a:rPr lang="en-US" sz="2000" b="1" dirty="0"/>
              <a:t>Which statements are true and which are false?</a:t>
            </a:r>
          </a:p>
          <a:p>
            <a:pPr marL="342900" indent="-342900">
              <a:buAutoNum type="alphaLcPeriod"/>
            </a:pPr>
            <a:r>
              <a:rPr lang="en-US" sz="2000" b="1" dirty="0"/>
              <a:t>The Southern Hemisphere is warming more than the Northern.</a:t>
            </a:r>
          </a:p>
          <a:p>
            <a:pPr marL="342900" indent="-342900">
              <a:buAutoNum type="alphaLcPeriod"/>
            </a:pPr>
            <a:r>
              <a:rPr lang="en-US" sz="2000" b="1" dirty="0"/>
              <a:t>Warming of the earth is not uniform.</a:t>
            </a:r>
          </a:p>
          <a:p>
            <a:pPr marL="342900" indent="-342900">
              <a:buAutoNum type="alphaLcPeriod"/>
            </a:pPr>
            <a:r>
              <a:rPr lang="en-US" sz="2000" b="1" dirty="0"/>
              <a:t>Much of the Northern hemisphere has warmed by at least 1</a:t>
            </a:r>
            <a:r>
              <a:rPr lang="en-US" sz="2000" b="1" baseline="30000" dirty="0"/>
              <a:t>o</a:t>
            </a:r>
            <a:r>
              <a:rPr lang="en-US" sz="2000" b="1" dirty="0"/>
              <a:t>C (1.8</a:t>
            </a:r>
            <a:r>
              <a:rPr lang="en-US" sz="2000" b="1" baseline="30000" dirty="0"/>
              <a:t>o</a:t>
            </a:r>
            <a:r>
              <a:rPr lang="en-US" sz="2000" b="1" dirty="0"/>
              <a:t>F) over the years illustrated.</a:t>
            </a:r>
          </a:p>
        </p:txBody>
      </p:sp>
      <p:sp>
        <p:nvSpPr>
          <p:cNvPr id="10" name="TextBox 9"/>
          <p:cNvSpPr txBox="1"/>
          <p:nvPr/>
        </p:nvSpPr>
        <p:spPr>
          <a:xfrm>
            <a:off x="6156241" y="343337"/>
            <a:ext cx="716286" cy="1323439"/>
          </a:xfrm>
          <a:prstGeom prst="rect">
            <a:avLst/>
          </a:prstGeom>
          <a:noFill/>
        </p:spPr>
        <p:txBody>
          <a:bodyPr wrap="none" rtlCol="0">
            <a:spAutoFit/>
          </a:bodyPr>
          <a:lstStyle/>
          <a:p>
            <a:r>
              <a:rPr lang="en-US" sz="2000" b="1" dirty="0">
                <a:solidFill>
                  <a:srgbClr val="FF0000"/>
                </a:solidFill>
              </a:rPr>
              <a:t>False</a:t>
            </a:r>
          </a:p>
          <a:p>
            <a:endParaRPr lang="en-US" sz="2000" b="1" dirty="0">
              <a:solidFill>
                <a:srgbClr val="FF0000"/>
              </a:solidFill>
            </a:endParaRPr>
          </a:p>
          <a:p>
            <a:r>
              <a:rPr lang="en-US" sz="2000" b="1" dirty="0">
                <a:solidFill>
                  <a:srgbClr val="FF0000"/>
                </a:solidFill>
              </a:rPr>
              <a:t>True</a:t>
            </a:r>
          </a:p>
          <a:p>
            <a:r>
              <a:rPr lang="en-US" sz="2000" b="1" dirty="0">
                <a:solidFill>
                  <a:srgbClr val="FF0000"/>
                </a:solidFill>
              </a:rPr>
              <a:t>True</a:t>
            </a:r>
          </a:p>
        </p:txBody>
      </p:sp>
      <p:sp>
        <p:nvSpPr>
          <p:cNvPr id="2" name="TextBox 1">
            <a:extLst>
              <a:ext uri="{FF2B5EF4-FFF2-40B4-BE49-F238E27FC236}">
                <a16:creationId xmlns:a16="http://schemas.microsoft.com/office/drawing/2014/main" id="{C3A337E0-3380-4343-A4EB-3832A976E808}"/>
              </a:ext>
            </a:extLst>
          </p:cNvPr>
          <p:cNvSpPr txBox="1"/>
          <p:nvPr/>
        </p:nvSpPr>
        <p:spPr>
          <a:xfrm>
            <a:off x="6932860" y="6091782"/>
            <a:ext cx="412292" cy="400110"/>
          </a:xfrm>
          <a:prstGeom prst="rect">
            <a:avLst/>
          </a:prstGeom>
          <a:noFill/>
        </p:spPr>
        <p:txBody>
          <a:bodyPr wrap="none" rtlCol="0">
            <a:spAutoFit/>
          </a:bodyPr>
          <a:lstStyle/>
          <a:p>
            <a:r>
              <a:rPr lang="en-US" sz="2000" b="1" baseline="30000" dirty="0" err="1"/>
              <a:t>o</a:t>
            </a:r>
            <a:r>
              <a:rPr lang="en-US" sz="2000" b="1" dirty="0" err="1"/>
              <a:t>C</a:t>
            </a:r>
            <a:endParaRPr lang="en-US" sz="2000" b="1" dirty="0"/>
          </a:p>
        </p:txBody>
      </p:sp>
    </p:spTree>
    <p:extLst>
      <p:ext uri="{BB962C8B-B14F-4D97-AF65-F5344CB8AC3E}">
        <p14:creationId xmlns:p14="http://schemas.microsoft.com/office/powerpoint/2010/main" val="3997004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08ADB44-F843-443E-92E7-C99A1619C76E}"/>
              </a:ext>
            </a:extLst>
          </p:cNvPr>
          <p:cNvSpPr txBox="1"/>
          <p:nvPr/>
        </p:nvSpPr>
        <p:spPr>
          <a:xfrm>
            <a:off x="277798" y="292317"/>
            <a:ext cx="11447170" cy="50167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For slides on the effects of climate change, please visit: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http://murov.info/climeffects.pptx</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http://murov.info/climeffectshealth.pptx</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panose="020F0502020204030204"/>
              </a:rPr>
              <a:t>For introductory slides on climate change, please visit: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http://murov.info/climintro.pptx</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For many PowerPoint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presentations 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other topics, please visit: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http://murov.info</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204F4C2-7C0A-4012-AF33-6EF7070CF5C1}"/>
              </a:ext>
            </a:extLst>
          </p:cNvPr>
          <p:cNvPicPr>
            <a:picLocks noChangeAspect="1"/>
          </p:cNvPicPr>
          <p:nvPr/>
        </p:nvPicPr>
        <p:blipFill>
          <a:blip r:embed="rId6"/>
          <a:stretch>
            <a:fillRect/>
          </a:stretch>
        </p:blipFill>
        <p:spPr>
          <a:xfrm>
            <a:off x="6243638" y="2771565"/>
            <a:ext cx="5670564" cy="3946712"/>
          </a:xfrm>
          <a:prstGeom prst="rect">
            <a:avLst/>
          </a:prstGeom>
        </p:spPr>
      </p:pic>
    </p:spTree>
    <p:extLst>
      <p:ext uri="{BB962C8B-B14F-4D97-AF65-F5344CB8AC3E}">
        <p14:creationId xmlns:p14="http://schemas.microsoft.com/office/powerpoint/2010/main" val="114751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778" y="279431"/>
            <a:ext cx="11459128" cy="1815882"/>
          </a:xfrm>
          <a:prstGeom prst="rect">
            <a:avLst/>
          </a:prstGeom>
          <a:noFill/>
        </p:spPr>
        <p:txBody>
          <a:bodyPr wrap="square" rtlCol="0">
            <a:spAutoFit/>
          </a:bodyPr>
          <a:lstStyle/>
          <a:p>
            <a:r>
              <a:rPr lang="en-US" sz="2400" b="1" dirty="0"/>
              <a:t>Name the four most abundant gases in air excluding water (the humidity varies widely by location, weather, time of the year from a trace to 4%) in decreasing order of abundance. </a:t>
            </a:r>
          </a:p>
          <a:p>
            <a:r>
              <a:rPr lang="en-US" sz="2400" b="1" dirty="0"/>
              <a:t> </a:t>
            </a:r>
          </a:p>
          <a:p>
            <a:r>
              <a:rPr lang="en-US" dirty="0"/>
              <a:t>             </a:t>
            </a:r>
            <a:r>
              <a:rPr lang="en-US" sz="2000" b="1" u="sng" dirty="0"/>
              <a:t>Name       formula    % abundance     Lewis Structure   model</a:t>
            </a:r>
          </a:p>
          <a:p>
            <a:endParaRPr lang="en-US" sz="2000" b="1" dirty="0"/>
          </a:p>
        </p:txBody>
      </p:sp>
      <p:sp>
        <p:nvSpPr>
          <p:cNvPr id="3" name="TextBox 2"/>
          <p:cNvSpPr txBox="1"/>
          <p:nvPr/>
        </p:nvSpPr>
        <p:spPr>
          <a:xfrm>
            <a:off x="618583" y="1848381"/>
            <a:ext cx="3448573" cy="400110"/>
          </a:xfrm>
          <a:prstGeom prst="rect">
            <a:avLst/>
          </a:prstGeom>
          <a:noFill/>
        </p:spPr>
        <p:txBody>
          <a:bodyPr wrap="none" rtlCol="0">
            <a:spAutoFit/>
          </a:bodyPr>
          <a:lstStyle/>
          <a:p>
            <a:r>
              <a:rPr lang="en-US" sz="2000" dirty="0"/>
              <a:t>1.  Nitrogen        N</a:t>
            </a:r>
            <a:r>
              <a:rPr lang="en-US" sz="2000" baseline="-25000" dirty="0"/>
              <a:t>2</a:t>
            </a:r>
            <a:r>
              <a:rPr lang="en-US" sz="2000" dirty="0"/>
              <a:t>            78.1%</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54955"/>
          <a:stretch/>
        </p:blipFill>
        <p:spPr>
          <a:xfrm>
            <a:off x="5023066" y="1834658"/>
            <a:ext cx="794084" cy="625858"/>
          </a:xfrm>
          <a:prstGeom prst="rect">
            <a:avLst/>
          </a:prstGeom>
        </p:spPr>
      </p:pic>
      <p:pic>
        <p:nvPicPr>
          <p:cNvPr id="6" name="Picture 5"/>
          <p:cNvPicPr>
            <a:picLocks noChangeAspect="1"/>
          </p:cNvPicPr>
          <p:nvPr/>
        </p:nvPicPr>
        <p:blipFill rotWithShape="1">
          <a:blip r:embed="rId3"/>
          <a:srcRect l="34806" t="17307" r="3684" b="15821"/>
          <a:stretch/>
        </p:blipFill>
        <p:spPr>
          <a:xfrm>
            <a:off x="6438835" y="1734190"/>
            <a:ext cx="1140834" cy="916741"/>
          </a:xfrm>
          <a:prstGeom prst="rect">
            <a:avLst/>
          </a:prstGeom>
        </p:spPr>
      </p:pic>
      <p:sp>
        <p:nvSpPr>
          <p:cNvPr id="9" name="TextBox 8"/>
          <p:cNvSpPr txBox="1"/>
          <p:nvPr/>
        </p:nvSpPr>
        <p:spPr>
          <a:xfrm>
            <a:off x="618583" y="2398604"/>
            <a:ext cx="3544112" cy="707886"/>
          </a:xfrm>
          <a:prstGeom prst="rect">
            <a:avLst/>
          </a:prstGeom>
          <a:noFill/>
        </p:spPr>
        <p:txBody>
          <a:bodyPr wrap="none" rtlCol="0">
            <a:spAutoFit/>
          </a:bodyPr>
          <a:lstStyle/>
          <a:p>
            <a:endParaRPr lang="en-US" sz="2000" dirty="0"/>
          </a:p>
          <a:p>
            <a:r>
              <a:rPr lang="en-US" sz="2000" dirty="0"/>
              <a:t>2.  Oxygen          O</a:t>
            </a:r>
            <a:r>
              <a:rPr lang="en-US" sz="2000" baseline="-25000" dirty="0"/>
              <a:t>2                  </a:t>
            </a:r>
            <a:r>
              <a:rPr lang="en-US" sz="2000" dirty="0"/>
              <a:t>20.9%  </a:t>
            </a:r>
          </a:p>
        </p:txBody>
      </p:sp>
      <p:pic>
        <p:nvPicPr>
          <p:cNvPr id="10" name="Picture 9"/>
          <p:cNvPicPr>
            <a:picLocks noChangeAspect="1"/>
          </p:cNvPicPr>
          <p:nvPr/>
        </p:nvPicPr>
        <p:blipFill rotWithShape="1">
          <a:blip r:embed="rId4"/>
          <a:srcRect l="8070" t="9052" r="9298" b="7663"/>
          <a:stretch/>
        </p:blipFill>
        <p:spPr>
          <a:xfrm>
            <a:off x="6542700" y="2619905"/>
            <a:ext cx="945614" cy="722761"/>
          </a:xfrm>
          <a:prstGeom prst="rect">
            <a:avLst/>
          </a:prstGeom>
        </p:spPr>
      </p:pic>
      <p:sp>
        <p:nvSpPr>
          <p:cNvPr id="11" name="TextBox 10"/>
          <p:cNvSpPr txBox="1"/>
          <p:nvPr/>
        </p:nvSpPr>
        <p:spPr>
          <a:xfrm>
            <a:off x="4142791" y="2409351"/>
            <a:ext cx="1910551" cy="1200329"/>
          </a:xfrm>
          <a:prstGeom prst="rect">
            <a:avLst/>
          </a:prstGeom>
          <a:noFill/>
        </p:spPr>
        <p:txBody>
          <a:bodyPr wrap="square" rtlCol="0">
            <a:spAutoFit/>
          </a:bodyPr>
          <a:lstStyle/>
          <a:p>
            <a:r>
              <a:rPr lang="en-US" sz="1200" dirty="0"/>
              <a:t>(Note:  the Lewis structure for oxygen is one of the few failures of the Lewis structure method as it predicts incorrect magnetic properties of O</a:t>
            </a:r>
            <a:r>
              <a:rPr lang="en-US" sz="1200" baseline="-25000" dirty="0"/>
              <a:t>2</a:t>
            </a:r>
            <a:r>
              <a:rPr lang="en-US" sz="1200" dirty="0"/>
              <a:t>)</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4575" y="2819005"/>
            <a:ext cx="660434" cy="381020"/>
          </a:xfrm>
          <a:prstGeom prst="rect">
            <a:avLst/>
          </a:prstGeom>
        </p:spPr>
      </p:pic>
      <p:sp>
        <p:nvSpPr>
          <p:cNvPr id="13" name="TextBox 12"/>
          <p:cNvSpPr txBox="1"/>
          <p:nvPr/>
        </p:nvSpPr>
        <p:spPr>
          <a:xfrm>
            <a:off x="618583" y="3737812"/>
            <a:ext cx="3699603" cy="400110"/>
          </a:xfrm>
          <a:prstGeom prst="rect">
            <a:avLst/>
          </a:prstGeom>
          <a:noFill/>
        </p:spPr>
        <p:txBody>
          <a:bodyPr wrap="none" rtlCol="0">
            <a:spAutoFit/>
          </a:bodyPr>
          <a:lstStyle/>
          <a:p>
            <a:r>
              <a:rPr lang="en-US" sz="2000" dirty="0"/>
              <a:t>3.  Argon            </a:t>
            </a:r>
            <a:r>
              <a:rPr lang="en-US" sz="2000" dirty="0" err="1"/>
              <a:t>Ar</a:t>
            </a:r>
            <a:r>
              <a:rPr lang="en-US" sz="2000" dirty="0"/>
              <a:t>             0.93%</a:t>
            </a:r>
            <a:r>
              <a:rPr lang="en-US" dirty="0"/>
              <a:t>     </a:t>
            </a:r>
          </a:p>
        </p:txBody>
      </p:sp>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27642" t="28207" r="27925" b="27995"/>
          <a:stretch/>
        </p:blipFill>
        <p:spPr>
          <a:xfrm>
            <a:off x="6564191" y="3519102"/>
            <a:ext cx="890121" cy="877405"/>
          </a:xfrm>
          <a:prstGeom prst="rect">
            <a:avLst/>
          </a:prstGeom>
        </p:spPr>
      </p:pic>
      <p:sp>
        <p:nvSpPr>
          <p:cNvPr id="17" name="TextBox 16"/>
          <p:cNvSpPr txBox="1"/>
          <p:nvPr/>
        </p:nvSpPr>
        <p:spPr>
          <a:xfrm>
            <a:off x="618583" y="4726239"/>
            <a:ext cx="3601627" cy="707886"/>
          </a:xfrm>
          <a:prstGeom prst="rect">
            <a:avLst/>
          </a:prstGeom>
          <a:noFill/>
        </p:spPr>
        <p:txBody>
          <a:bodyPr wrap="none" rtlCol="0">
            <a:spAutoFit/>
          </a:bodyPr>
          <a:lstStyle/>
          <a:p>
            <a:r>
              <a:rPr lang="en-US" sz="2000" dirty="0"/>
              <a:t>4.  Carbon       CO</a:t>
            </a:r>
            <a:r>
              <a:rPr lang="en-US" sz="2000" baseline="-25000" dirty="0"/>
              <a:t>2</a:t>
            </a:r>
            <a:r>
              <a:rPr lang="en-US" sz="2000" dirty="0"/>
              <a:t>            0.04%    </a:t>
            </a:r>
          </a:p>
          <a:p>
            <a:r>
              <a:rPr lang="en-US" sz="2000" dirty="0"/>
              <a:t>     dioxide</a:t>
            </a: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2690" y="4726239"/>
            <a:ext cx="1404077" cy="466501"/>
          </a:xfrm>
          <a:prstGeom prst="rect">
            <a:avLst/>
          </a:prstGeom>
        </p:spPr>
      </p:pic>
      <p:pic>
        <p:nvPicPr>
          <p:cNvPr id="20" name="Picture 19"/>
          <p:cNvPicPr>
            <a:picLocks noChangeAspect="1"/>
          </p:cNvPicPr>
          <p:nvPr/>
        </p:nvPicPr>
        <p:blipFill rotWithShape="1">
          <a:blip r:embed="rId8" cstate="print">
            <a:extLst>
              <a:ext uri="{28A0092B-C50C-407E-A947-70E740481C1C}">
                <a14:useLocalDpi xmlns:a14="http://schemas.microsoft.com/office/drawing/2010/main" val="0"/>
              </a:ext>
            </a:extLst>
          </a:blip>
          <a:srcRect t="19277" b="17564"/>
          <a:stretch/>
        </p:blipFill>
        <p:spPr>
          <a:xfrm>
            <a:off x="6292604" y="4428142"/>
            <a:ext cx="1433296" cy="905240"/>
          </a:xfrm>
          <a:prstGeom prst="rect">
            <a:avLst/>
          </a:prstGeom>
        </p:spPr>
      </p:pic>
      <p:pic>
        <p:nvPicPr>
          <p:cNvPr id="4" name="Picture 3"/>
          <p:cNvPicPr>
            <a:picLocks noChangeAspect="1"/>
          </p:cNvPicPr>
          <p:nvPr/>
        </p:nvPicPr>
        <p:blipFill rotWithShape="1">
          <a:blip r:embed="rId9"/>
          <a:srcRect l="7712"/>
          <a:stretch/>
        </p:blipFill>
        <p:spPr>
          <a:xfrm>
            <a:off x="7934956" y="1484049"/>
            <a:ext cx="4248642" cy="2877309"/>
          </a:xfrm>
          <a:prstGeom prst="rect">
            <a:avLst/>
          </a:prstGeom>
        </p:spPr>
      </p:pic>
      <p:pic>
        <p:nvPicPr>
          <p:cNvPr id="7" name="Picture 6"/>
          <p:cNvPicPr>
            <a:picLocks noChangeAspect="1"/>
          </p:cNvPicPr>
          <p:nvPr/>
        </p:nvPicPr>
        <p:blipFill>
          <a:blip r:embed="rId10"/>
          <a:stretch>
            <a:fillRect/>
          </a:stretch>
        </p:blipFill>
        <p:spPr>
          <a:xfrm>
            <a:off x="5020224" y="3712095"/>
            <a:ext cx="529011" cy="521989"/>
          </a:xfrm>
          <a:prstGeom prst="rect">
            <a:avLst/>
          </a:prstGeom>
        </p:spPr>
      </p:pic>
      <p:sp>
        <p:nvSpPr>
          <p:cNvPr id="14" name="TextBox 13"/>
          <p:cNvSpPr txBox="1"/>
          <p:nvPr/>
        </p:nvSpPr>
        <p:spPr>
          <a:xfrm>
            <a:off x="721895" y="5444796"/>
            <a:ext cx="11148301" cy="1200329"/>
          </a:xfrm>
          <a:prstGeom prst="rect">
            <a:avLst/>
          </a:prstGeom>
          <a:noFill/>
        </p:spPr>
        <p:txBody>
          <a:bodyPr wrap="square" rtlCol="0">
            <a:spAutoFit/>
          </a:bodyPr>
          <a:lstStyle/>
          <a:p>
            <a:r>
              <a:rPr lang="en-US" b="1" dirty="0"/>
              <a:t>Many people do not name nitrogen as the most abundant gas, extremely few name argon as the third most abundant gas and CO</a:t>
            </a:r>
            <a:r>
              <a:rPr lang="en-US" b="1" baseline="-25000" dirty="0"/>
              <a:t>2</a:t>
            </a:r>
            <a:r>
              <a:rPr lang="en-US" b="1" dirty="0"/>
              <a:t> is commonly named as one of the three most abundant gases.  Presumably the latter is a conclusion reached because plants need CO</a:t>
            </a:r>
            <a:r>
              <a:rPr lang="en-US" b="1" baseline="-25000" dirty="0"/>
              <a:t>2 </a:t>
            </a:r>
            <a:r>
              <a:rPr lang="en-US" b="1" dirty="0"/>
              <a:t> and animals exhale CO</a:t>
            </a:r>
            <a:r>
              <a:rPr lang="en-US" b="1" baseline="-25000" dirty="0"/>
              <a:t>2</a:t>
            </a:r>
            <a:r>
              <a:rPr lang="en-US" b="1" dirty="0"/>
              <a:t>.  However, only 3% of human exhaled gas is CO</a:t>
            </a:r>
            <a:r>
              <a:rPr lang="en-US" b="1" baseline="-25000" dirty="0"/>
              <a:t>2</a:t>
            </a:r>
            <a:r>
              <a:rPr lang="en-US" b="1" dirty="0"/>
              <a:t> and most is N</a:t>
            </a:r>
            <a:r>
              <a:rPr lang="en-US" b="1" baseline="-25000" dirty="0"/>
              <a:t>2</a:t>
            </a:r>
            <a:r>
              <a:rPr lang="en-US" b="1" dirty="0"/>
              <a:t>.  Why?  The importance of these misconceptions is the topic of the next slide.</a:t>
            </a:r>
            <a:endParaRPr lang="en-US" b="1" baseline="-25000" dirty="0"/>
          </a:p>
        </p:txBody>
      </p:sp>
    </p:spTree>
    <p:extLst>
      <p:ext uri="{BB962C8B-B14F-4D97-AF65-F5344CB8AC3E}">
        <p14:creationId xmlns:p14="http://schemas.microsoft.com/office/powerpoint/2010/main" val="922200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290">
                                          <p:stCondLst>
                                            <p:cond delay="0"/>
                                          </p:stCondLst>
                                        </p:cTn>
                                        <p:tgtEl>
                                          <p:spTgt spid="6"/>
                                        </p:tgtEl>
                                      </p:cBhvr>
                                    </p:animEffect>
                                    <p:anim calcmode="lin" valueType="num">
                                      <p:cBhvr>
                                        <p:cTn id="19"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0"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1"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22"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23"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24" dur="13">
                                          <p:stCondLst>
                                            <p:cond delay="325"/>
                                          </p:stCondLst>
                                        </p:cTn>
                                        <p:tgtEl>
                                          <p:spTgt spid="6"/>
                                        </p:tgtEl>
                                      </p:cBhvr>
                                      <p:to x="100000" y="60000"/>
                                    </p:animScale>
                                    <p:animScale>
                                      <p:cBhvr>
                                        <p:cTn id="25" dur="83" decel="50000">
                                          <p:stCondLst>
                                            <p:cond delay="338"/>
                                          </p:stCondLst>
                                        </p:cTn>
                                        <p:tgtEl>
                                          <p:spTgt spid="6"/>
                                        </p:tgtEl>
                                      </p:cBhvr>
                                      <p:to x="100000" y="100000"/>
                                    </p:animScale>
                                    <p:animScale>
                                      <p:cBhvr>
                                        <p:cTn id="26" dur="13">
                                          <p:stCondLst>
                                            <p:cond delay="656"/>
                                          </p:stCondLst>
                                        </p:cTn>
                                        <p:tgtEl>
                                          <p:spTgt spid="6"/>
                                        </p:tgtEl>
                                      </p:cBhvr>
                                      <p:to x="100000" y="80000"/>
                                    </p:animScale>
                                    <p:animScale>
                                      <p:cBhvr>
                                        <p:cTn id="27" dur="83" decel="50000">
                                          <p:stCondLst>
                                            <p:cond delay="669"/>
                                          </p:stCondLst>
                                        </p:cTn>
                                        <p:tgtEl>
                                          <p:spTgt spid="6"/>
                                        </p:tgtEl>
                                      </p:cBhvr>
                                      <p:to x="100000" y="100000"/>
                                    </p:animScale>
                                    <p:animScale>
                                      <p:cBhvr>
                                        <p:cTn id="28" dur="13">
                                          <p:stCondLst>
                                            <p:cond delay="821"/>
                                          </p:stCondLst>
                                        </p:cTn>
                                        <p:tgtEl>
                                          <p:spTgt spid="6"/>
                                        </p:tgtEl>
                                      </p:cBhvr>
                                      <p:to x="100000" y="90000"/>
                                    </p:animScale>
                                    <p:animScale>
                                      <p:cBhvr>
                                        <p:cTn id="29" dur="83" decel="50000">
                                          <p:stCondLst>
                                            <p:cond delay="834"/>
                                          </p:stCondLst>
                                        </p:cTn>
                                        <p:tgtEl>
                                          <p:spTgt spid="6"/>
                                        </p:tgtEl>
                                      </p:cBhvr>
                                      <p:to x="100000" y="100000"/>
                                    </p:animScale>
                                    <p:animScale>
                                      <p:cBhvr>
                                        <p:cTn id="30" dur="13">
                                          <p:stCondLst>
                                            <p:cond delay="904"/>
                                          </p:stCondLst>
                                        </p:cTn>
                                        <p:tgtEl>
                                          <p:spTgt spid="6"/>
                                        </p:tgtEl>
                                      </p:cBhvr>
                                      <p:to x="100000" y="95000"/>
                                    </p:animScale>
                                    <p:animScale>
                                      <p:cBhvr>
                                        <p:cTn id="31" dur="83" decel="50000">
                                          <p:stCondLst>
                                            <p:cond delay="917"/>
                                          </p:stCondLst>
                                        </p:cTn>
                                        <p:tgtEl>
                                          <p:spTgt spid="6"/>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0"/>
                                        <p:tgtEl>
                                          <p:spTgt spid="9"/>
                                        </p:tgtEl>
                                      </p:cBhvr>
                                    </p:animEffect>
                                    <p:anim calcmode="lin" valueType="num">
                                      <p:cBhvr>
                                        <p:cTn id="37" dur="2000" fill="hold"/>
                                        <p:tgtEl>
                                          <p:spTgt spid="9"/>
                                        </p:tgtEl>
                                        <p:attrNameLst>
                                          <p:attrName>ppt_w</p:attrName>
                                        </p:attrNameLst>
                                      </p:cBhvr>
                                      <p:tavLst>
                                        <p:tav tm="0" fmla="#ppt_w*sin(2.5*pi*$)">
                                          <p:val>
                                            <p:fltVal val="0"/>
                                          </p:val>
                                        </p:tav>
                                        <p:tav tm="100000">
                                          <p:val>
                                            <p:fltVal val="1"/>
                                          </p:val>
                                        </p:tav>
                                      </p:tavLst>
                                    </p:anim>
                                    <p:anim calcmode="lin" valueType="num">
                                      <p:cBhvr>
                                        <p:cTn id="38"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000" fill="hold"/>
                                        <p:tgtEl>
                                          <p:spTgt spid="11"/>
                                        </p:tgtEl>
                                        <p:attrNameLst>
                                          <p:attrName>ppt_x</p:attrName>
                                        </p:attrNameLst>
                                      </p:cBhvr>
                                      <p:tavLst>
                                        <p:tav tm="0">
                                          <p:val>
                                            <p:strVal val="0-#ppt_w/2"/>
                                          </p:val>
                                        </p:tav>
                                        <p:tav tm="100000">
                                          <p:val>
                                            <p:strVal val="#ppt_x"/>
                                          </p:val>
                                        </p:tav>
                                      </p:tavLst>
                                    </p:anim>
                                    <p:anim calcmode="lin" valueType="num">
                                      <p:cBhvr additive="base">
                                        <p:cTn id="44"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ppt_w</p:attrName>
                                        </p:attrNameLst>
                                      </p:cBhvr>
                                      <p:tavLst>
                                        <p:tav tm="0" fmla="#ppt_w*sin(2.5*pi*$)">
                                          <p:val>
                                            <p:fltVal val="0"/>
                                          </p:val>
                                        </p:tav>
                                        <p:tav tm="100000">
                                          <p:val>
                                            <p:fltVal val="1"/>
                                          </p:val>
                                        </p:tav>
                                      </p:tavLst>
                                    </p:anim>
                                    <p:anim calcmode="lin" valueType="num">
                                      <p:cBhvr>
                                        <p:cTn id="55" dur="1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3"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1000" fill="hold"/>
                                        <p:tgtEl>
                                          <p:spTgt spid="13"/>
                                        </p:tgtEl>
                                        <p:attrNameLst>
                                          <p:attrName>ppt_x</p:attrName>
                                        </p:attrNameLst>
                                      </p:cBhvr>
                                      <p:tavLst>
                                        <p:tav tm="0">
                                          <p:val>
                                            <p:strVal val="1+#ppt_w/2"/>
                                          </p:val>
                                        </p:tav>
                                        <p:tav tm="100000">
                                          <p:val>
                                            <p:strVal val="#ppt_x"/>
                                          </p:val>
                                        </p:tav>
                                      </p:tavLst>
                                    </p:anim>
                                    <p:anim calcmode="lin" valueType="num">
                                      <p:cBhvr additive="base">
                                        <p:cTn id="61"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down)">
                                      <p:cBhvr>
                                        <p:cTn id="73" dur="290">
                                          <p:stCondLst>
                                            <p:cond delay="0"/>
                                          </p:stCondLst>
                                        </p:cTn>
                                        <p:tgtEl>
                                          <p:spTgt spid="16"/>
                                        </p:tgtEl>
                                      </p:cBhvr>
                                    </p:animEffect>
                                    <p:anim calcmode="lin" valueType="num">
                                      <p:cBhvr>
                                        <p:cTn id="74" dur="911"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5" dur="332"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6" dur="332" tmFilter="0, 0; 0.125,0.2665; 0.25,0.4; 0.375,0.465; 0.5,0.5;  0.625,0.535; 0.75,0.6; 0.875,0.7335; 1,1">
                                          <p:stCondLst>
                                            <p:cond delay="332"/>
                                          </p:stCondLst>
                                        </p:cTn>
                                        <p:tgtEl>
                                          <p:spTgt spid="16"/>
                                        </p:tgtEl>
                                        <p:attrNameLst>
                                          <p:attrName>ppt_y</p:attrName>
                                        </p:attrNameLst>
                                      </p:cBhvr>
                                      <p:tavLst>
                                        <p:tav tm="0" fmla="#ppt_y-sin(pi*$)/9">
                                          <p:val>
                                            <p:fltVal val="0"/>
                                          </p:val>
                                        </p:tav>
                                        <p:tav tm="100000">
                                          <p:val>
                                            <p:fltVal val="1"/>
                                          </p:val>
                                        </p:tav>
                                      </p:tavLst>
                                    </p:anim>
                                    <p:anim calcmode="lin" valueType="num">
                                      <p:cBhvr>
                                        <p:cTn id="77" dur="166" tmFilter="0, 0; 0.125,0.2665; 0.25,0.4; 0.375,0.465; 0.5,0.5;  0.625,0.535; 0.75,0.6; 0.875,0.7335; 1,1">
                                          <p:stCondLst>
                                            <p:cond delay="662"/>
                                          </p:stCondLst>
                                        </p:cTn>
                                        <p:tgtEl>
                                          <p:spTgt spid="16"/>
                                        </p:tgtEl>
                                        <p:attrNameLst>
                                          <p:attrName>ppt_y</p:attrName>
                                        </p:attrNameLst>
                                      </p:cBhvr>
                                      <p:tavLst>
                                        <p:tav tm="0" fmla="#ppt_y-sin(pi*$)/27">
                                          <p:val>
                                            <p:fltVal val="0"/>
                                          </p:val>
                                        </p:tav>
                                        <p:tav tm="100000">
                                          <p:val>
                                            <p:fltVal val="1"/>
                                          </p:val>
                                        </p:tav>
                                      </p:tavLst>
                                    </p:anim>
                                    <p:anim calcmode="lin" valueType="num">
                                      <p:cBhvr>
                                        <p:cTn id="78" dur="82" tmFilter="0, 0; 0.125,0.2665; 0.25,0.4; 0.375,0.465; 0.5,0.5;  0.625,0.535; 0.75,0.6; 0.875,0.7335; 1,1">
                                          <p:stCondLst>
                                            <p:cond delay="828"/>
                                          </p:stCondLst>
                                        </p:cTn>
                                        <p:tgtEl>
                                          <p:spTgt spid="16"/>
                                        </p:tgtEl>
                                        <p:attrNameLst>
                                          <p:attrName>ppt_y</p:attrName>
                                        </p:attrNameLst>
                                      </p:cBhvr>
                                      <p:tavLst>
                                        <p:tav tm="0" fmla="#ppt_y-sin(pi*$)/81">
                                          <p:val>
                                            <p:fltVal val="0"/>
                                          </p:val>
                                        </p:tav>
                                        <p:tav tm="100000">
                                          <p:val>
                                            <p:fltVal val="1"/>
                                          </p:val>
                                        </p:tav>
                                      </p:tavLst>
                                    </p:anim>
                                    <p:animScale>
                                      <p:cBhvr>
                                        <p:cTn id="79" dur="13">
                                          <p:stCondLst>
                                            <p:cond delay="325"/>
                                          </p:stCondLst>
                                        </p:cTn>
                                        <p:tgtEl>
                                          <p:spTgt spid="16"/>
                                        </p:tgtEl>
                                      </p:cBhvr>
                                      <p:to x="100000" y="60000"/>
                                    </p:animScale>
                                    <p:animScale>
                                      <p:cBhvr>
                                        <p:cTn id="80" dur="83" decel="50000">
                                          <p:stCondLst>
                                            <p:cond delay="338"/>
                                          </p:stCondLst>
                                        </p:cTn>
                                        <p:tgtEl>
                                          <p:spTgt spid="16"/>
                                        </p:tgtEl>
                                      </p:cBhvr>
                                      <p:to x="100000" y="100000"/>
                                    </p:animScale>
                                    <p:animScale>
                                      <p:cBhvr>
                                        <p:cTn id="81" dur="13">
                                          <p:stCondLst>
                                            <p:cond delay="656"/>
                                          </p:stCondLst>
                                        </p:cTn>
                                        <p:tgtEl>
                                          <p:spTgt spid="16"/>
                                        </p:tgtEl>
                                      </p:cBhvr>
                                      <p:to x="100000" y="80000"/>
                                    </p:animScale>
                                    <p:animScale>
                                      <p:cBhvr>
                                        <p:cTn id="82" dur="83" decel="50000">
                                          <p:stCondLst>
                                            <p:cond delay="669"/>
                                          </p:stCondLst>
                                        </p:cTn>
                                        <p:tgtEl>
                                          <p:spTgt spid="16"/>
                                        </p:tgtEl>
                                      </p:cBhvr>
                                      <p:to x="100000" y="100000"/>
                                    </p:animScale>
                                    <p:animScale>
                                      <p:cBhvr>
                                        <p:cTn id="83" dur="13">
                                          <p:stCondLst>
                                            <p:cond delay="821"/>
                                          </p:stCondLst>
                                        </p:cTn>
                                        <p:tgtEl>
                                          <p:spTgt spid="16"/>
                                        </p:tgtEl>
                                      </p:cBhvr>
                                      <p:to x="100000" y="90000"/>
                                    </p:animScale>
                                    <p:animScale>
                                      <p:cBhvr>
                                        <p:cTn id="84" dur="83" decel="50000">
                                          <p:stCondLst>
                                            <p:cond delay="834"/>
                                          </p:stCondLst>
                                        </p:cTn>
                                        <p:tgtEl>
                                          <p:spTgt spid="16"/>
                                        </p:tgtEl>
                                      </p:cBhvr>
                                      <p:to x="100000" y="100000"/>
                                    </p:animScale>
                                    <p:animScale>
                                      <p:cBhvr>
                                        <p:cTn id="85" dur="13">
                                          <p:stCondLst>
                                            <p:cond delay="904"/>
                                          </p:stCondLst>
                                        </p:cTn>
                                        <p:tgtEl>
                                          <p:spTgt spid="16"/>
                                        </p:tgtEl>
                                      </p:cBhvr>
                                      <p:to x="100000" y="95000"/>
                                    </p:animScale>
                                    <p:animScale>
                                      <p:cBhvr>
                                        <p:cTn id="86" dur="83" decel="50000">
                                          <p:stCondLst>
                                            <p:cond delay="917"/>
                                          </p:stCondLst>
                                        </p:cTn>
                                        <p:tgtEl>
                                          <p:spTgt spid="16"/>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randombar(horizontal)">
                                      <p:cBhvr>
                                        <p:cTn id="91" dur="1000"/>
                                        <p:tgtEl>
                                          <p:spTgt spid="17"/>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nodeType="click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p:cTn id="96" dur="1000" fill="hold"/>
                                        <p:tgtEl>
                                          <p:spTgt spid="19"/>
                                        </p:tgtEl>
                                        <p:attrNameLst>
                                          <p:attrName>ppt_w</p:attrName>
                                        </p:attrNameLst>
                                      </p:cBhvr>
                                      <p:tavLst>
                                        <p:tav tm="0">
                                          <p:val>
                                            <p:fltVal val="0"/>
                                          </p:val>
                                        </p:tav>
                                        <p:tav tm="100000">
                                          <p:val>
                                            <p:strVal val="#ppt_w"/>
                                          </p:val>
                                        </p:tav>
                                      </p:tavLst>
                                    </p:anim>
                                    <p:anim calcmode="lin" valueType="num">
                                      <p:cBhvr>
                                        <p:cTn id="97" dur="1000" fill="hold"/>
                                        <p:tgtEl>
                                          <p:spTgt spid="19"/>
                                        </p:tgtEl>
                                        <p:attrNameLst>
                                          <p:attrName>ppt_h</p:attrName>
                                        </p:attrNameLst>
                                      </p:cBhvr>
                                      <p:tavLst>
                                        <p:tav tm="0">
                                          <p:val>
                                            <p:fltVal val="0"/>
                                          </p:val>
                                        </p:tav>
                                        <p:tav tm="100000">
                                          <p:val>
                                            <p:strVal val="#ppt_h"/>
                                          </p:val>
                                        </p:tav>
                                      </p:tavLst>
                                    </p:anim>
                                    <p:anim calcmode="lin" valueType="num">
                                      <p:cBhvr>
                                        <p:cTn id="98" dur="1000" fill="hold"/>
                                        <p:tgtEl>
                                          <p:spTgt spid="19"/>
                                        </p:tgtEl>
                                        <p:attrNameLst>
                                          <p:attrName>style.rotation</p:attrName>
                                        </p:attrNameLst>
                                      </p:cBhvr>
                                      <p:tavLst>
                                        <p:tav tm="0">
                                          <p:val>
                                            <p:fltVal val="90"/>
                                          </p:val>
                                        </p:tav>
                                        <p:tav tm="100000">
                                          <p:val>
                                            <p:fltVal val="0"/>
                                          </p:val>
                                        </p:tav>
                                      </p:tavLst>
                                    </p:anim>
                                    <p:animEffect transition="in" filter="fade">
                                      <p:cBhvr>
                                        <p:cTn id="99" dur="1000"/>
                                        <p:tgtEl>
                                          <p:spTgt spid="19"/>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ntr" presetSubtype="3" fill="hold" nodeType="clickEffect">
                                  <p:stCondLst>
                                    <p:cond delay="0"/>
                                  </p:stCondLst>
                                  <p:childTnLst>
                                    <p:set>
                                      <p:cBhvr>
                                        <p:cTn id="103" dur="1" fill="hold">
                                          <p:stCondLst>
                                            <p:cond delay="0"/>
                                          </p:stCondLst>
                                        </p:cTn>
                                        <p:tgtEl>
                                          <p:spTgt spid="20"/>
                                        </p:tgtEl>
                                        <p:attrNameLst>
                                          <p:attrName>style.visibility</p:attrName>
                                        </p:attrNameLst>
                                      </p:cBhvr>
                                      <p:to>
                                        <p:strVal val="visible"/>
                                      </p:to>
                                    </p:set>
                                    <p:anim calcmode="lin" valueType="num">
                                      <p:cBhvr additive="base">
                                        <p:cTn id="104" dur="1000" fill="hold"/>
                                        <p:tgtEl>
                                          <p:spTgt spid="20"/>
                                        </p:tgtEl>
                                        <p:attrNameLst>
                                          <p:attrName>ppt_x</p:attrName>
                                        </p:attrNameLst>
                                      </p:cBhvr>
                                      <p:tavLst>
                                        <p:tav tm="0">
                                          <p:val>
                                            <p:strVal val="1+#ppt_w/2"/>
                                          </p:val>
                                        </p:tav>
                                        <p:tav tm="100000">
                                          <p:val>
                                            <p:strVal val="#ppt_x"/>
                                          </p:val>
                                        </p:tav>
                                      </p:tavLst>
                                    </p:anim>
                                    <p:anim calcmode="lin" valueType="num">
                                      <p:cBhvr additive="base">
                                        <p:cTn id="105"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nodeType="clickEffect">
                                  <p:stCondLst>
                                    <p:cond delay="0"/>
                                  </p:stCondLst>
                                  <p:childTnLst>
                                    <p:set>
                                      <p:cBhvr>
                                        <p:cTn id="109" dur="1" fill="hold">
                                          <p:stCondLst>
                                            <p:cond delay="0"/>
                                          </p:stCondLst>
                                        </p:cTn>
                                        <p:tgtEl>
                                          <p:spTgt spid="4"/>
                                        </p:tgtEl>
                                        <p:attrNameLst>
                                          <p:attrName>style.visibility</p:attrName>
                                        </p:attrNameLst>
                                      </p:cBhvr>
                                      <p:to>
                                        <p:strVal val="visible"/>
                                      </p:to>
                                    </p:set>
                                    <p:animEffect transition="in" filter="wipe(down)">
                                      <p:cBhvr>
                                        <p:cTn id="110" dur="290">
                                          <p:stCondLst>
                                            <p:cond delay="0"/>
                                          </p:stCondLst>
                                        </p:cTn>
                                        <p:tgtEl>
                                          <p:spTgt spid="4"/>
                                        </p:tgtEl>
                                      </p:cBhvr>
                                    </p:animEffect>
                                    <p:anim calcmode="lin" valueType="num">
                                      <p:cBhvr>
                                        <p:cTn id="111"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12"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13"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4"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15"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16" dur="13">
                                          <p:stCondLst>
                                            <p:cond delay="325"/>
                                          </p:stCondLst>
                                        </p:cTn>
                                        <p:tgtEl>
                                          <p:spTgt spid="4"/>
                                        </p:tgtEl>
                                      </p:cBhvr>
                                      <p:to x="100000" y="60000"/>
                                    </p:animScale>
                                    <p:animScale>
                                      <p:cBhvr>
                                        <p:cTn id="117" dur="83" decel="50000">
                                          <p:stCondLst>
                                            <p:cond delay="338"/>
                                          </p:stCondLst>
                                        </p:cTn>
                                        <p:tgtEl>
                                          <p:spTgt spid="4"/>
                                        </p:tgtEl>
                                      </p:cBhvr>
                                      <p:to x="100000" y="100000"/>
                                    </p:animScale>
                                    <p:animScale>
                                      <p:cBhvr>
                                        <p:cTn id="118" dur="13">
                                          <p:stCondLst>
                                            <p:cond delay="656"/>
                                          </p:stCondLst>
                                        </p:cTn>
                                        <p:tgtEl>
                                          <p:spTgt spid="4"/>
                                        </p:tgtEl>
                                      </p:cBhvr>
                                      <p:to x="100000" y="80000"/>
                                    </p:animScale>
                                    <p:animScale>
                                      <p:cBhvr>
                                        <p:cTn id="119" dur="83" decel="50000">
                                          <p:stCondLst>
                                            <p:cond delay="669"/>
                                          </p:stCondLst>
                                        </p:cTn>
                                        <p:tgtEl>
                                          <p:spTgt spid="4"/>
                                        </p:tgtEl>
                                      </p:cBhvr>
                                      <p:to x="100000" y="100000"/>
                                    </p:animScale>
                                    <p:animScale>
                                      <p:cBhvr>
                                        <p:cTn id="120" dur="13">
                                          <p:stCondLst>
                                            <p:cond delay="821"/>
                                          </p:stCondLst>
                                        </p:cTn>
                                        <p:tgtEl>
                                          <p:spTgt spid="4"/>
                                        </p:tgtEl>
                                      </p:cBhvr>
                                      <p:to x="100000" y="90000"/>
                                    </p:animScale>
                                    <p:animScale>
                                      <p:cBhvr>
                                        <p:cTn id="121" dur="83" decel="50000">
                                          <p:stCondLst>
                                            <p:cond delay="834"/>
                                          </p:stCondLst>
                                        </p:cTn>
                                        <p:tgtEl>
                                          <p:spTgt spid="4"/>
                                        </p:tgtEl>
                                      </p:cBhvr>
                                      <p:to x="100000" y="100000"/>
                                    </p:animScale>
                                    <p:animScale>
                                      <p:cBhvr>
                                        <p:cTn id="122" dur="13">
                                          <p:stCondLst>
                                            <p:cond delay="904"/>
                                          </p:stCondLst>
                                        </p:cTn>
                                        <p:tgtEl>
                                          <p:spTgt spid="4"/>
                                        </p:tgtEl>
                                      </p:cBhvr>
                                      <p:to x="100000" y="95000"/>
                                    </p:animScale>
                                    <p:animScale>
                                      <p:cBhvr>
                                        <p:cTn id="123" dur="83" decel="50000">
                                          <p:stCondLst>
                                            <p:cond delay="917"/>
                                          </p:stCondLst>
                                        </p:cTn>
                                        <p:tgtEl>
                                          <p:spTgt spid="4"/>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3" grpId="0"/>
      <p:bldP spid="17"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614"/>
            <a:ext cx="11666806" cy="461665"/>
          </a:xfrm>
          <a:prstGeom prst="rect">
            <a:avLst/>
          </a:prstGeom>
          <a:noFill/>
        </p:spPr>
        <p:txBody>
          <a:bodyPr wrap="square" rtlCol="0">
            <a:spAutoFit/>
          </a:bodyPr>
          <a:lstStyle/>
          <a:p>
            <a:r>
              <a:rPr lang="en-US" sz="2400" b="1" u="sng" dirty="0"/>
              <a:t>Is the carbon dioxide content of the atmosphere increasing?</a:t>
            </a:r>
          </a:p>
        </p:txBody>
      </p:sp>
      <p:sp>
        <p:nvSpPr>
          <p:cNvPr id="8" name="TextBox 7"/>
          <p:cNvSpPr txBox="1"/>
          <p:nvPr/>
        </p:nvSpPr>
        <p:spPr>
          <a:xfrm>
            <a:off x="187463" y="4288726"/>
            <a:ext cx="7014891" cy="2585323"/>
          </a:xfrm>
          <a:prstGeom prst="rect">
            <a:avLst/>
          </a:prstGeom>
          <a:noFill/>
        </p:spPr>
        <p:txBody>
          <a:bodyPr wrap="square" rtlCol="0">
            <a:spAutoFit/>
          </a:bodyPr>
          <a:lstStyle/>
          <a:p>
            <a:r>
              <a:rPr lang="en-US" b="1" u="sng" dirty="0"/>
              <a:t>Multiple choice</a:t>
            </a:r>
          </a:p>
          <a:p>
            <a:r>
              <a:rPr lang="en-US" b="1" dirty="0"/>
              <a:t>a.  The CO</a:t>
            </a:r>
            <a:r>
              <a:rPr lang="en-US" b="1" baseline="-25000" dirty="0"/>
              <a:t>2</a:t>
            </a:r>
            <a:r>
              <a:rPr lang="en-US" b="1" dirty="0"/>
              <a:t> concentration has increased by about 50% since 1700.</a:t>
            </a:r>
          </a:p>
          <a:p>
            <a:pPr marL="342900" indent="-342900">
              <a:buAutoNum type="alphaLcPeriod" startAt="2"/>
            </a:pPr>
            <a:r>
              <a:rPr lang="en-US" b="1" dirty="0"/>
              <a:t>The CO</a:t>
            </a:r>
            <a:r>
              <a:rPr lang="en-US" b="1" baseline="-25000" dirty="0"/>
              <a:t>2</a:t>
            </a:r>
            <a:r>
              <a:rPr lang="en-US" b="1" dirty="0"/>
              <a:t> concentration averaged about 230 ppm for 800,000 years</a:t>
            </a:r>
          </a:p>
          <a:p>
            <a:r>
              <a:rPr lang="en-US" b="1" dirty="0"/>
              <a:t>       and about 280 ppm for 1000 to 1800.</a:t>
            </a:r>
          </a:p>
          <a:p>
            <a:r>
              <a:rPr lang="en-US" b="1" dirty="0"/>
              <a:t>c.  The CO</a:t>
            </a:r>
            <a:r>
              <a:rPr lang="en-US" b="1" baseline="-25000" dirty="0"/>
              <a:t>2</a:t>
            </a:r>
            <a:r>
              <a:rPr lang="en-US" b="1" dirty="0"/>
              <a:t> concentration leveled off in 2000.</a:t>
            </a:r>
          </a:p>
          <a:p>
            <a:pPr marL="342900" indent="-342900">
              <a:buAutoNum type="alphaLcPeriod" startAt="4"/>
            </a:pPr>
            <a:r>
              <a:rPr lang="en-US" b="1" dirty="0"/>
              <a:t>The CO</a:t>
            </a:r>
            <a:r>
              <a:rPr lang="en-US" b="1" baseline="-25000" dirty="0"/>
              <a:t>2</a:t>
            </a:r>
            <a:r>
              <a:rPr lang="en-US" b="1" dirty="0"/>
              <a:t> value of 410.52 ppm is a localized Hawaii value due to</a:t>
            </a:r>
          </a:p>
          <a:p>
            <a:r>
              <a:rPr lang="en-US" b="1" dirty="0"/>
              <a:t>      volcanic action.</a:t>
            </a:r>
          </a:p>
          <a:p>
            <a:r>
              <a:rPr lang="en-US" b="1" dirty="0"/>
              <a:t>e. a and b are true, c and d are false.</a:t>
            </a:r>
          </a:p>
          <a:p>
            <a:endParaRPr lang="en-US" b="1" dirty="0"/>
          </a:p>
        </p:txBody>
      </p:sp>
      <p:sp>
        <p:nvSpPr>
          <p:cNvPr id="4" name="TextBox 3"/>
          <p:cNvSpPr txBox="1"/>
          <p:nvPr/>
        </p:nvSpPr>
        <p:spPr>
          <a:xfrm>
            <a:off x="4555092" y="2612115"/>
            <a:ext cx="1297150" cy="369332"/>
          </a:xfrm>
          <a:prstGeom prst="rect">
            <a:avLst/>
          </a:prstGeom>
          <a:noFill/>
        </p:spPr>
        <p:txBody>
          <a:bodyPr wrap="none" rtlCol="0">
            <a:spAutoFit/>
          </a:bodyPr>
          <a:lstStyle/>
          <a:p>
            <a:r>
              <a:rPr lang="en-US" dirty="0"/>
              <a:t>1960 - 2020</a:t>
            </a:r>
          </a:p>
        </p:txBody>
      </p:sp>
      <p:sp>
        <p:nvSpPr>
          <p:cNvPr id="9" name="TextBox 8"/>
          <p:cNvSpPr txBox="1"/>
          <p:nvPr/>
        </p:nvSpPr>
        <p:spPr>
          <a:xfrm>
            <a:off x="8206464" y="129104"/>
            <a:ext cx="2929585" cy="369332"/>
          </a:xfrm>
          <a:prstGeom prst="rect">
            <a:avLst/>
          </a:prstGeom>
          <a:noFill/>
        </p:spPr>
        <p:txBody>
          <a:bodyPr wrap="none" rtlCol="0">
            <a:spAutoFit/>
          </a:bodyPr>
          <a:lstStyle/>
          <a:p>
            <a:r>
              <a:rPr lang="en-US" dirty="0"/>
              <a:t>800,000 years ago to 2019AD</a:t>
            </a:r>
          </a:p>
        </p:txBody>
      </p:sp>
      <p:sp>
        <p:nvSpPr>
          <p:cNvPr id="10" name="TextBox 9"/>
          <p:cNvSpPr txBox="1"/>
          <p:nvPr/>
        </p:nvSpPr>
        <p:spPr>
          <a:xfrm>
            <a:off x="9833205" y="3583631"/>
            <a:ext cx="2080378" cy="369332"/>
          </a:xfrm>
          <a:prstGeom prst="rect">
            <a:avLst/>
          </a:prstGeom>
          <a:noFill/>
        </p:spPr>
        <p:txBody>
          <a:bodyPr wrap="none" rtlCol="0">
            <a:spAutoFit/>
          </a:bodyPr>
          <a:lstStyle/>
          <a:p>
            <a:r>
              <a:rPr lang="en-US" dirty="0"/>
              <a:t>1000 AD to 2020 AD</a:t>
            </a:r>
          </a:p>
        </p:txBody>
      </p:sp>
      <p:sp>
        <p:nvSpPr>
          <p:cNvPr id="5" name="TextBox 4"/>
          <p:cNvSpPr txBox="1"/>
          <p:nvPr/>
        </p:nvSpPr>
        <p:spPr>
          <a:xfrm>
            <a:off x="187462" y="6208653"/>
            <a:ext cx="7014891" cy="646331"/>
          </a:xfrm>
          <a:prstGeom prst="rect">
            <a:avLst/>
          </a:prstGeom>
          <a:noFill/>
        </p:spPr>
        <p:txBody>
          <a:bodyPr wrap="square" rtlCol="0">
            <a:spAutoFit/>
          </a:bodyPr>
          <a:lstStyle/>
          <a:p>
            <a:r>
              <a:rPr lang="en-US" b="1" dirty="0">
                <a:solidFill>
                  <a:srgbClr val="FF0000"/>
                </a:solidFill>
              </a:rPr>
              <a:t>e. a and b are true, c and d are false.</a:t>
            </a:r>
          </a:p>
          <a:p>
            <a:r>
              <a:rPr lang="en-US" b="1" dirty="0">
                <a:solidFill>
                  <a:srgbClr val="FF0000"/>
                </a:solidFill>
              </a:rPr>
              <a:t>      CO</a:t>
            </a:r>
            <a:r>
              <a:rPr lang="en-US" b="1" baseline="-25000" dirty="0">
                <a:solidFill>
                  <a:srgbClr val="FF0000"/>
                </a:solidFill>
              </a:rPr>
              <a:t>2</a:t>
            </a:r>
            <a:r>
              <a:rPr lang="en-US" b="1" dirty="0">
                <a:solidFill>
                  <a:srgbClr val="FF0000"/>
                </a:solidFill>
              </a:rPr>
              <a:t> concentrations are obviously increasing (280 ppm to 411 ppm</a:t>
            </a:r>
            <a:r>
              <a:rPr lang="en-US" dirty="0">
                <a:solidFill>
                  <a:srgbClr val="FF0000"/>
                </a:solidFill>
              </a:rPr>
              <a:t>.)</a:t>
            </a:r>
          </a:p>
        </p:txBody>
      </p:sp>
      <p:sp>
        <p:nvSpPr>
          <p:cNvPr id="13" name="TextBox 12"/>
          <p:cNvSpPr txBox="1"/>
          <p:nvPr/>
        </p:nvSpPr>
        <p:spPr>
          <a:xfrm>
            <a:off x="187462" y="401015"/>
            <a:ext cx="5370445" cy="584775"/>
          </a:xfrm>
          <a:prstGeom prst="rect">
            <a:avLst/>
          </a:prstGeom>
          <a:noFill/>
        </p:spPr>
        <p:txBody>
          <a:bodyPr wrap="none" rtlCol="0">
            <a:spAutoFit/>
          </a:bodyPr>
          <a:lstStyle/>
          <a:p>
            <a:r>
              <a:rPr lang="en-US" sz="1600" b="1" dirty="0"/>
              <a:t>Current value= 419 ppm = 0.0419% by </a:t>
            </a:r>
            <a:r>
              <a:rPr lang="en-US" sz="1600" b="1" dirty="0" err="1"/>
              <a:t>vol.and</a:t>
            </a:r>
            <a:r>
              <a:rPr lang="en-US" sz="1600" b="1" dirty="0"/>
              <a:t> is approaching</a:t>
            </a:r>
          </a:p>
          <a:p>
            <a:r>
              <a:rPr lang="en-US" sz="1600" b="1" dirty="0"/>
              <a:t>a 50% increase over pre-industrial value of 280 ppm.</a:t>
            </a:r>
          </a:p>
        </p:txBody>
      </p:sp>
      <p:pic>
        <p:nvPicPr>
          <p:cNvPr id="12" name="Picture 11">
            <a:extLst>
              <a:ext uri="{FF2B5EF4-FFF2-40B4-BE49-F238E27FC236}">
                <a16:creationId xmlns:a16="http://schemas.microsoft.com/office/drawing/2014/main" id="{E74B7CC9-4EDF-4F47-8C8A-72329B1AE20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78417" y="984996"/>
            <a:ext cx="6571457" cy="3303730"/>
          </a:xfrm>
          <a:prstGeom prst="rect">
            <a:avLst/>
          </a:prstGeom>
        </p:spPr>
      </p:pic>
      <p:pic>
        <p:nvPicPr>
          <p:cNvPr id="14" name="Picture 13">
            <a:extLst>
              <a:ext uri="{FF2B5EF4-FFF2-40B4-BE49-F238E27FC236}">
                <a16:creationId xmlns:a16="http://schemas.microsoft.com/office/drawing/2014/main" id="{37260521-70CD-4F35-8443-C7BEE29EDBB1}"/>
              </a:ext>
            </a:extLst>
          </p:cNvPr>
          <p:cNvPicPr>
            <a:picLocks noChangeAspect="1"/>
          </p:cNvPicPr>
          <p:nvPr/>
        </p:nvPicPr>
        <p:blipFill rotWithShape="1">
          <a:blip r:embed="rId4"/>
          <a:srcRect t="6742"/>
          <a:stretch/>
        </p:blipFill>
        <p:spPr>
          <a:xfrm>
            <a:off x="1001347" y="1803124"/>
            <a:ext cx="2556113" cy="1151284"/>
          </a:xfrm>
          <a:prstGeom prst="rect">
            <a:avLst/>
          </a:prstGeom>
        </p:spPr>
      </p:pic>
      <p:pic>
        <p:nvPicPr>
          <p:cNvPr id="15" name="Picture 14">
            <a:extLst>
              <a:ext uri="{FF2B5EF4-FFF2-40B4-BE49-F238E27FC236}">
                <a16:creationId xmlns:a16="http://schemas.microsoft.com/office/drawing/2014/main" id="{1C5AE834-43DA-41BC-9CB4-46A28AD9D545}"/>
              </a:ext>
            </a:extLst>
          </p:cNvPr>
          <p:cNvPicPr>
            <a:picLocks noChangeAspect="1"/>
          </p:cNvPicPr>
          <p:nvPr/>
        </p:nvPicPr>
        <p:blipFill>
          <a:blip r:embed="rId5"/>
          <a:stretch>
            <a:fillRect/>
          </a:stretch>
        </p:blipFill>
        <p:spPr>
          <a:xfrm>
            <a:off x="6849874" y="443900"/>
            <a:ext cx="5190782" cy="3114469"/>
          </a:xfrm>
          <a:prstGeom prst="rect">
            <a:avLst/>
          </a:prstGeom>
        </p:spPr>
      </p:pic>
      <p:pic>
        <p:nvPicPr>
          <p:cNvPr id="16" name="Picture 15">
            <a:extLst>
              <a:ext uri="{FF2B5EF4-FFF2-40B4-BE49-F238E27FC236}">
                <a16:creationId xmlns:a16="http://schemas.microsoft.com/office/drawing/2014/main" id="{DFB1256E-6CB6-405A-B776-58590F69CB2F}"/>
              </a:ext>
            </a:extLst>
          </p:cNvPr>
          <p:cNvPicPr>
            <a:picLocks noChangeAspect="1"/>
          </p:cNvPicPr>
          <p:nvPr/>
        </p:nvPicPr>
        <p:blipFill rotWithShape="1">
          <a:blip r:embed="rId6">
            <a:grayscl/>
            <a:extLst>
              <a:ext uri="{BEBA8EAE-BF5A-486C-A8C5-ECC9F3942E4B}">
                <a14:imgProps xmlns:a14="http://schemas.microsoft.com/office/drawing/2010/main">
                  <a14:imgLayer r:embed="rId7">
                    <a14:imgEffect>
                      <a14:sharpenSoften amount="50000"/>
                    </a14:imgEffect>
                  </a14:imgLayer>
                </a14:imgProps>
              </a:ext>
            </a:extLst>
          </a:blip>
          <a:srcRect l="2517" t="7268" r="13124" b="9468"/>
          <a:stretch/>
        </p:blipFill>
        <p:spPr>
          <a:xfrm>
            <a:off x="6987000" y="3893814"/>
            <a:ext cx="5190782" cy="2961170"/>
          </a:xfrm>
          <a:prstGeom prst="rect">
            <a:avLst/>
          </a:prstGeom>
        </p:spPr>
      </p:pic>
    </p:spTree>
    <p:extLst>
      <p:ext uri="{BB962C8B-B14F-4D97-AF65-F5344CB8AC3E}">
        <p14:creationId xmlns:p14="http://schemas.microsoft.com/office/powerpoint/2010/main" val="1718209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235800"/>
            <a:ext cx="7896108" cy="6622200"/>
          </a:xfrm>
          <a:prstGeom prst="rect">
            <a:avLst/>
          </a:prstGeom>
        </p:spPr>
      </p:pic>
      <p:sp>
        <p:nvSpPr>
          <p:cNvPr id="4" name="TextBox 3"/>
          <p:cNvSpPr txBox="1"/>
          <p:nvPr/>
        </p:nvSpPr>
        <p:spPr>
          <a:xfrm>
            <a:off x="8115508" y="363526"/>
            <a:ext cx="3857091" cy="1569660"/>
          </a:xfrm>
          <a:prstGeom prst="rect">
            <a:avLst/>
          </a:prstGeom>
          <a:noFill/>
        </p:spPr>
        <p:txBody>
          <a:bodyPr wrap="square" rtlCol="0">
            <a:spAutoFit/>
          </a:bodyPr>
          <a:lstStyle/>
          <a:p>
            <a:r>
              <a:rPr lang="en-US" sz="2400" b="1" dirty="0">
                <a:solidFill>
                  <a:srgbClr val="FF0000"/>
                </a:solidFill>
              </a:rPr>
              <a:t>True or False </a:t>
            </a:r>
            <a:r>
              <a:rPr lang="en-US" sz="2400" b="1" dirty="0"/>
              <a:t>– There is a correlation among global temperature and total CO</a:t>
            </a:r>
            <a:r>
              <a:rPr lang="en-US" sz="2400" b="1" baseline="-25000" dirty="0"/>
              <a:t>2</a:t>
            </a:r>
            <a:r>
              <a:rPr lang="en-US" sz="2400" b="1" dirty="0"/>
              <a:t> concentration.</a:t>
            </a:r>
          </a:p>
        </p:txBody>
      </p:sp>
      <p:sp>
        <p:nvSpPr>
          <p:cNvPr id="6" name="TextBox 5"/>
          <p:cNvSpPr txBox="1"/>
          <p:nvPr/>
        </p:nvSpPr>
        <p:spPr>
          <a:xfrm>
            <a:off x="7896108" y="1874898"/>
            <a:ext cx="4421926" cy="2369880"/>
          </a:xfrm>
          <a:prstGeom prst="rect">
            <a:avLst/>
          </a:prstGeom>
          <a:noFill/>
        </p:spPr>
        <p:txBody>
          <a:bodyPr wrap="square" rtlCol="0">
            <a:spAutoFit/>
          </a:bodyPr>
          <a:lstStyle/>
          <a:p>
            <a:r>
              <a:rPr lang="en-US" sz="2800" b="1" dirty="0">
                <a:solidFill>
                  <a:srgbClr val="002060"/>
                </a:solidFill>
              </a:rPr>
              <a:t>TRUE</a:t>
            </a:r>
          </a:p>
          <a:p>
            <a:r>
              <a:rPr lang="en-US" sz="2400" b="1" dirty="0">
                <a:solidFill>
                  <a:srgbClr val="002060"/>
                </a:solidFill>
              </a:rPr>
              <a:t>Conclusion:</a:t>
            </a:r>
          </a:p>
          <a:p>
            <a:r>
              <a:rPr lang="en-US" sz="2400" b="1" dirty="0">
                <a:solidFill>
                  <a:srgbClr val="002060"/>
                </a:solidFill>
              </a:rPr>
              <a:t>Either the temperature increase causes CO</a:t>
            </a:r>
            <a:r>
              <a:rPr lang="en-US" sz="2400" b="1" baseline="-25000" dirty="0">
                <a:solidFill>
                  <a:srgbClr val="002060"/>
                </a:solidFill>
              </a:rPr>
              <a:t>2</a:t>
            </a:r>
            <a:r>
              <a:rPr lang="en-US" sz="2400" b="1" dirty="0">
                <a:solidFill>
                  <a:srgbClr val="002060"/>
                </a:solidFill>
              </a:rPr>
              <a:t> to increase or CO</a:t>
            </a:r>
            <a:r>
              <a:rPr lang="en-US" sz="2400" b="1" baseline="-25000" dirty="0">
                <a:solidFill>
                  <a:srgbClr val="002060"/>
                </a:solidFill>
              </a:rPr>
              <a:t>2</a:t>
            </a:r>
            <a:r>
              <a:rPr lang="en-US" sz="2400" b="1" dirty="0">
                <a:solidFill>
                  <a:srgbClr val="002060"/>
                </a:solidFill>
              </a:rPr>
              <a:t> increases causes temperature to increase.</a:t>
            </a:r>
          </a:p>
        </p:txBody>
      </p:sp>
      <p:sp>
        <p:nvSpPr>
          <p:cNvPr id="7" name="TextBox 6">
            <a:extLst>
              <a:ext uri="{FF2B5EF4-FFF2-40B4-BE49-F238E27FC236}">
                <a16:creationId xmlns:a16="http://schemas.microsoft.com/office/drawing/2014/main" id="{B491E49D-3D42-425D-AD52-D883167183E7}"/>
              </a:ext>
            </a:extLst>
          </p:cNvPr>
          <p:cNvSpPr txBox="1"/>
          <p:nvPr/>
        </p:nvSpPr>
        <p:spPr>
          <a:xfrm>
            <a:off x="7896108" y="4430792"/>
            <a:ext cx="4295892" cy="1938992"/>
          </a:xfrm>
          <a:prstGeom prst="rect">
            <a:avLst/>
          </a:prstGeom>
          <a:noFill/>
        </p:spPr>
        <p:txBody>
          <a:bodyPr wrap="square" rtlCol="0">
            <a:spAutoFit/>
          </a:bodyPr>
          <a:lstStyle/>
          <a:p>
            <a:r>
              <a:rPr lang="en-US" sz="2400" b="1" dirty="0"/>
              <a:t>However, the additional correlation with the CO</a:t>
            </a:r>
            <a:r>
              <a:rPr lang="en-US" sz="2400" b="1" baseline="-25000" dirty="0"/>
              <a:t>2</a:t>
            </a:r>
            <a:r>
              <a:rPr lang="en-US" sz="2400" b="1" dirty="0"/>
              <a:t> production strongly supports CO</a:t>
            </a:r>
            <a:r>
              <a:rPr lang="en-US" sz="2400" b="1" baseline="-25000" dirty="0"/>
              <a:t>2</a:t>
            </a:r>
            <a:r>
              <a:rPr lang="en-US" sz="2400" b="1" dirty="0"/>
              <a:t> as the cause and temperature as the effect.</a:t>
            </a:r>
          </a:p>
        </p:txBody>
      </p:sp>
      <p:sp>
        <p:nvSpPr>
          <p:cNvPr id="9" name="TextBox 8">
            <a:extLst>
              <a:ext uri="{FF2B5EF4-FFF2-40B4-BE49-F238E27FC236}">
                <a16:creationId xmlns:a16="http://schemas.microsoft.com/office/drawing/2014/main" id="{59E76C51-8D4E-4E81-B68E-84D6442D666C}"/>
              </a:ext>
            </a:extLst>
          </p:cNvPr>
          <p:cNvSpPr txBox="1"/>
          <p:nvPr/>
        </p:nvSpPr>
        <p:spPr>
          <a:xfrm>
            <a:off x="3555643" y="5400288"/>
            <a:ext cx="3557833" cy="461665"/>
          </a:xfrm>
          <a:prstGeom prst="rect">
            <a:avLst/>
          </a:prstGeom>
          <a:noFill/>
        </p:spPr>
        <p:txBody>
          <a:bodyPr wrap="none" rtlCol="0">
            <a:spAutoFit/>
          </a:bodyPr>
          <a:lstStyle/>
          <a:p>
            <a:r>
              <a:rPr lang="en-US" sz="2400" b="1" dirty="0"/>
              <a:t>CO2 production, solid grey</a:t>
            </a:r>
          </a:p>
        </p:txBody>
      </p:sp>
      <p:sp>
        <p:nvSpPr>
          <p:cNvPr id="10" name="TextBox 9">
            <a:extLst>
              <a:ext uri="{FF2B5EF4-FFF2-40B4-BE49-F238E27FC236}">
                <a16:creationId xmlns:a16="http://schemas.microsoft.com/office/drawing/2014/main" id="{A38E2CE3-7102-4FFD-A4FB-CC54ECC224A1}"/>
              </a:ext>
            </a:extLst>
          </p:cNvPr>
          <p:cNvSpPr txBox="1"/>
          <p:nvPr/>
        </p:nvSpPr>
        <p:spPr>
          <a:xfrm>
            <a:off x="4010195" y="2459674"/>
            <a:ext cx="1901867" cy="1200329"/>
          </a:xfrm>
          <a:prstGeom prst="rect">
            <a:avLst/>
          </a:prstGeom>
          <a:noFill/>
        </p:spPr>
        <p:txBody>
          <a:bodyPr wrap="none" rtlCol="0">
            <a:spAutoFit/>
          </a:bodyPr>
          <a:lstStyle/>
          <a:p>
            <a:r>
              <a:rPr lang="en-US" sz="2400" b="1" dirty="0"/>
              <a:t>Temperature,</a:t>
            </a:r>
          </a:p>
          <a:p>
            <a:r>
              <a:rPr lang="en-US" sz="2400" b="1" dirty="0"/>
              <a:t>Dark line</a:t>
            </a:r>
          </a:p>
          <a:p>
            <a:endParaRPr lang="en-US" sz="2400" b="1" dirty="0"/>
          </a:p>
        </p:txBody>
      </p:sp>
      <p:sp>
        <p:nvSpPr>
          <p:cNvPr id="12" name="TextBox 11">
            <a:extLst>
              <a:ext uri="{FF2B5EF4-FFF2-40B4-BE49-F238E27FC236}">
                <a16:creationId xmlns:a16="http://schemas.microsoft.com/office/drawing/2014/main" id="{83D133D1-0538-48E9-A253-73C429DD2594}"/>
              </a:ext>
            </a:extLst>
          </p:cNvPr>
          <p:cNvSpPr txBox="1"/>
          <p:nvPr/>
        </p:nvSpPr>
        <p:spPr>
          <a:xfrm>
            <a:off x="4548104" y="4437093"/>
            <a:ext cx="2401298" cy="830997"/>
          </a:xfrm>
          <a:prstGeom prst="rect">
            <a:avLst/>
          </a:prstGeom>
          <a:noFill/>
        </p:spPr>
        <p:txBody>
          <a:bodyPr wrap="none" rtlCol="0">
            <a:spAutoFit/>
          </a:bodyPr>
          <a:lstStyle/>
          <a:p>
            <a:r>
              <a:rPr lang="en-US" sz="2400" b="1" dirty="0"/>
              <a:t>atmospheric CO</a:t>
            </a:r>
            <a:r>
              <a:rPr lang="en-US" sz="2400" b="1" baseline="-25000" dirty="0"/>
              <a:t>2</a:t>
            </a:r>
            <a:r>
              <a:rPr lang="en-US" sz="2400" b="1" dirty="0"/>
              <a:t>,</a:t>
            </a:r>
            <a:endParaRPr lang="en-US" sz="2400" b="1" baseline="-25000" dirty="0"/>
          </a:p>
          <a:p>
            <a:r>
              <a:rPr lang="en-US" sz="2400" b="1" dirty="0"/>
              <a:t>Blue line</a:t>
            </a:r>
          </a:p>
        </p:txBody>
      </p:sp>
    </p:spTree>
    <p:extLst>
      <p:ext uri="{BB962C8B-B14F-4D97-AF65-F5344CB8AC3E}">
        <p14:creationId xmlns:p14="http://schemas.microsoft.com/office/powerpoint/2010/main" val="4114811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6" presetClass="entr" presetSubtype="0" fill="hold" grpId="0" nodeType="afterEffect">
                                  <p:stCondLst>
                                    <p:cond delay="30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290">
                                          <p:stCondLst>
                                            <p:cond delay="0"/>
                                          </p:stCondLst>
                                        </p:cTn>
                                        <p:tgtEl>
                                          <p:spTgt spid="7"/>
                                        </p:tgtEl>
                                      </p:cBhvr>
                                    </p:animEffect>
                                    <p:anim calcmode="lin" valueType="num">
                                      <p:cBhvr>
                                        <p:cTn id="13"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18" dur="13">
                                          <p:stCondLst>
                                            <p:cond delay="325"/>
                                          </p:stCondLst>
                                        </p:cTn>
                                        <p:tgtEl>
                                          <p:spTgt spid="7"/>
                                        </p:tgtEl>
                                      </p:cBhvr>
                                      <p:to x="100000" y="60000"/>
                                    </p:animScale>
                                    <p:animScale>
                                      <p:cBhvr>
                                        <p:cTn id="19" dur="83" decel="50000">
                                          <p:stCondLst>
                                            <p:cond delay="338"/>
                                          </p:stCondLst>
                                        </p:cTn>
                                        <p:tgtEl>
                                          <p:spTgt spid="7"/>
                                        </p:tgtEl>
                                      </p:cBhvr>
                                      <p:to x="100000" y="100000"/>
                                    </p:animScale>
                                    <p:animScale>
                                      <p:cBhvr>
                                        <p:cTn id="20" dur="13">
                                          <p:stCondLst>
                                            <p:cond delay="656"/>
                                          </p:stCondLst>
                                        </p:cTn>
                                        <p:tgtEl>
                                          <p:spTgt spid="7"/>
                                        </p:tgtEl>
                                      </p:cBhvr>
                                      <p:to x="100000" y="80000"/>
                                    </p:animScale>
                                    <p:animScale>
                                      <p:cBhvr>
                                        <p:cTn id="21" dur="83" decel="50000">
                                          <p:stCondLst>
                                            <p:cond delay="669"/>
                                          </p:stCondLst>
                                        </p:cTn>
                                        <p:tgtEl>
                                          <p:spTgt spid="7"/>
                                        </p:tgtEl>
                                      </p:cBhvr>
                                      <p:to x="100000" y="100000"/>
                                    </p:animScale>
                                    <p:animScale>
                                      <p:cBhvr>
                                        <p:cTn id="22" dur="13">
                                          <p:stCondLst>
                                            <p:cond delay="821"/>
                                          </p:stCondLst>
                                        </p:cTn>
                                        <p:tgtEl>
                                          <p:spTgt spid="7"/>
                                        </p:tgtEl>
                                      </p:cBhvr>
                                      <p:to x="100000" y="90000"/>
                                    </p:animScale>
                                    <p:animScale>
                                      <p:cBhvr>
                                        <p:cTn id="23" dur="83" decel="50000">
                                          <p:stCondLst>
                                            <p:cond delay="834"/>
                                          </p:stCondLst>
                                        </p:cTn>
                                        <p:tgtEl>
                                          <p:spTgt spid="7"/>
                                        </p:tgtEl>
                                      </p:cBhvr>
                                      <p:to x="100000" y="100000"/>
                                    </p:animScale>
                                    <p:animScale>
                                      <p:cBhvr>
                                        <p:cTn id="24" dur="13">
                                          <p:stCondLst>
                                            <p:cond delay="904"/>
                                          </p:stCondLst>
                                        </p:cTn>
                                        <p:tgtEl>
                                          <p:spTgt spid="7"/>
                                        </p:tgtEl>
                                      </p:cBhvr>
                                      <p:to x="100000" y="95000"/>
                                    </p:animScale>
                                    <p:animScale>
                                      <p:cBhvr>
                                        <p:cTn id="25" dur="83" decel="50000">
                                          <p:stCondLst>
                                            <p:cond delay="917"/>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431" y="318794"/>
            <a:ext cx="11265877" cy="830997"/>
          </a:xfrm>
          <a:prstGeom prst="rect">
            <a:avLst/>
          </a:prstGeom>
          <a:noFill/>
        </p:spPr>
        <p:txBody>
          <a:bodyPr wrap="square" rtlCol="0">
            <a:spAutoFit/>
          </a:bodyPr>
          <a:lstStyle/>
          <a:p>
            <a:r>
              <a:rPr lang="en-US" sz="2400" b="1" dirty="0"/>
              <a:t>True or False?  Fossil fuel combustion is the cause of the 50% increase in CO</a:t>
            </a:r>
            <a:r>
              <a:rPr lang="en-US" sz="2400" b="1" baseline="-25000" dirty="0"/>
              <a:t>2</a:t>
            </a:r>
            <a:r>
              <a:rPr lang="en-US" sz="2400" b="1" dirty="0"/>
              <a:t> concentration in the atmosphere? </a:t>
            </a:r>
          </a:p>
        </p:txBody>
      </p:sp>
      <p:pic>
        <p:nvPicPr>
          <p:cNvPr id="4" name="Picture 3"/>
          <p:cNvPicPr>
            <a:picLocks/>
          </p:cNvPicPr>
          <p:nvPr/>
        </p:nvPicPr>
        <p:blipFill rotWithShape="1">
          <a:blip r:embed="rId2"/>
          <a:srcRect l="1083" t="1658" r="21456" b="3985"/>
          <a:stretch/>
        </p:blipFill>
        <p:spPr>
          <a:xfrm>
            <a:off x="5663555" y="2601917"/>
            <a:ext cx="6400800" cy="4206240"/>
          </a:xfrm>
          <a:prstGeom prst="rect">
            <a:avLst/>
          </a:prstGeom>
        </p:spPr>
      </p:pic>
      <p:sp>
        <p:nvSpPr>
          <p:cNvPr id="5" name="TextBox 4"/>
          <p:cNvSpPr txBox="1"/>
          <p:nvPr/>
        </p:nvSpPr>
        <p:spPr>
          <a:xfrm>
            <a:off x="5663555" y="970701"/>
            <a:ext cx="9951763" cy="1631216"/>
          </a:xfrm>
          <a:prstGeom prst="rect">
            <a:avLst/>
          </a:prstGeom>
          <a:noFill/>
        </p:spPr>
        <p:txBody>
          <a:bodyPr wrap="none" rtlCol="0">
            <a:spAutoFit/>
          </a:bodyPr>
          <a:lstStyle/>
          <a:p>
            <a:r>
              <a:rPr lang="en-US" sz="2000" b="1" u="sng" dirty="0"/>
              <a:t>Description</a:t>
            </a:r>
            <a:r>
              <a:rPr lang="en-US" sz="2000" b="1" dirty="0"/>
              <a:t> 				</a:t>
            </a:r>
            <a:r>
              <a:rPr lang="en-US" sz="2000" b="1" u="sng" dirty="0"/>
              <a:t>kg</a:t>
            </a:r>
            <a:r>
              <a:rPr lang="en-US" sz="2000" b="1" dirty="0"/>
              <a:t>                                                            	     </a:t>
            </a:r>
            <a:r>
              <a:rPr lang="en-US" sz="2000" b="1" u="sng" dirty="0"/>
              <a:t>kg</a:t>
            </a:r>
          </a:p>
          <a:p>
            <a:pPr lvl="0"/>
            <a:r>
              <a:rPr lang="en-US" sz="2000" b="1" dirty="0"/>
              <a:t>Atmosphere (total mass of gases)	        	</a:t>
            </a:r>
            <a:r>
              <a:rPr lang="en-US" sz="2000" b="1" dirty="0">
                <a:solidFill>
                  <a:prstClr val="black"/>
                </a:solidFill>
              </a:rPr>
              <a:t>5.2x10</a:t>
            </a:r>
            <a:r>
              <a:rPr lang="en-US" sz="2000" b="1" baseline="30000" dirty="0">
                <a:solidFill>
                  <a:prstClr val="black"/>
                </a:solidFill>
              </a:rPr>
              <a:t>18</a:t>
            </a:r>
          </a:p>
          <a:p>
            <a:r>
              <a:rPr lang="en-US" sz="2000" b="1" dirty="0"/>
              <a:t>Atmospheric CO</a:t>
            </a:r>
            <a:r>
              <a:rPr lang="en-US" sz="2000" b="1" baseline="-25000" dirty="0"/>
              <a:t>2				</a:t>
            </a:r>
            <a:r>
              <a:rPr lang="en-US" sz="2000" b="1" dirty="0"/>
              <a:t>3.0x10</a:t>
            </a:r>
            <a:r>
              <a:rPr lang="en-US" sz="2000" b="1" baseline="30000" dirty="0"/>
              <a:t>15</a:t>
            </a:r>
          </a:p>
          <a:p>
            <a:pPr lvl="0"/>
            <a:r>
              <a:rPr lang="en-US" sz="1600" b="1" dirty="0"/>
              <a:t>CO</a:t>
            </a:r>
            <a:r>
              <a:rPr lang="en-US" sz="1600" b="1" baseline="-25000" dirty="0"/>
              <a:t>2</a:t>
            </a:r>
            <a:r>
              <a:rPr lang="en-US" sz="1600" b="1" dirty="0"/>
              <a:t> annual production from combustion (current)</a:t>
            </a:r>
            <a:r>
              <a:rPr lang="en-US" sz="2000" b="1" dirty="0"/>
              <a:t>	</a:t>
            </a:r>
            <a:r>
              <a:rPr lang="en-US" sz="2000" b="1" dirty="0">
                <a:solidFill>
                  <a:prstClr val="black"/>
                </a:solidFill>
              </a:rPr>
              <a:t>3.5x10</a:t>
            </a:r>
            <a:r>
              <a:rPr lang="en-US" sz="2000" b="1" baseline="30000" dirty="0">
                <a:solidFill>
                  <a:prstClr val="black"/>
                </a:solidFill>
              </a:rPr>
              <a:t>13</a:t>
            </a:r>
            <a:endParaRPr lang="en-US" sz="2000" b="1" dirty="0">
              <a:solidFill>
                <a:prstClr val="black"/>
              </a:solidFill>
            </a:endParaRPr>
          </a:p>
          <a:p>
            <a:pPr lvl="0"/>
            <a:r>
              <a:rPr lang="en-US" sz="1600" b="1" dirty="0">
                <a:solidFill>
                  <a:prstClr val="black"/>
                </a:solidFill>
              </a:rPr>
              <a:t>Average annual CO</a:t>
            </a:r>
            <a:r>
              <a:rPr lang="en-US" sz="1600" b="1" baseline="-25000" dirty="0">
                <a:solidFill>
                  <a:prstClr val="black"/>
                </a:solidFill>
              </a:rPr>
              <a:t>2</a:t>
            </a:r>
            <a:r>
              <a:rPr lang="en-US" sz="1600" b="1" dirty="0">
                <a:solidFill>
                  <a:prstClr val="black"/>
                </a:solidFill>
              </a:rPr>
              <a:t> production for 1945 – 2010	</a:t>
            </a:r>
            <a:r>
              <a:rPr lang="en-US" sz="2000" b="1" dirty="0">
                <a:solidFill>
                  <a:prstClr val="black"/>
                </a:solidFill>
              </a:rPr>
              <a:t>2.2x10</a:t>
            </a:r>
            <a:r>
              <a:rPr lang="en-US" sz="2000" b="1" baseline="30000" dirty="0">
                <a:solidFill>
                  <a:prstClr val="black"/>
                </a:solidFill>
              </a:rPr>
              <a:t>13</a:t>
            </a:r>
            <a:endParaRPr lang="en-US" sz="2000" b="1" dirty="0"/>
          </a:p>
        </p:txBody>
      </p:sp>
      <p:sp>
        <p:nvSpPr>
          <p:cNvPr id="6" name="TextBox 5"/>
          <p:cNvSpPr txBox="1"/>
          <p:nvPr/>
        </p:nvSpPr>
        <p:spPr>
          <a:xfrm>
            <a:off x="574432" y="1329056"/>
            <a:ext cx="4911968" cy="4893647"/>
          </a:xfrm>
          <a:prstGeom prst="rect">
            <a:avLst/>
          </a:prstGeom>
          <a:noFill/>
        </p:spPr>
        <p:txBody>
          <a:bodyPr wrap="square" rtlCol="0">
            <a:spAutoFit/>
          </a:bodyPr>
          <a:lstStyle/>
          <a:p>
            <a:r>
              <a:rPr lang="en-US" sz="2200" b="1" dirty="0">
                <a:solidFill>
                  <a:srgbClr val="FF0000"/>
                </a:solidFill>
                <a:latin typeface="Calibri" panose="020F0502020204030204" pitchFamily="34" charset="0"/>
                <a:cs typeface="Calibri" panose="020F0502020204030204" pitchFamily="34" charset="0"/>
              </a:rPr>
              <a:t>True –Because of the relatively small amount of CO</a:t>
            </a:r>
            <a:r>
              <a:rPr lang="en-US" sz="2200" b="1" baseline="-25000" dirty="0">
                <a:solidFill>
                  <a:srgbClr val="FF0000"/>
                </a:solidFill>
                <a:latin typeface="Calibri" panose="020F0502020204030204" pitchFamily="34" charset="0"/>
                <a:cs typeface="Calibri" panose="020F0502020204030204" pitchFamily="34" charset="0"/>
              </a:rPr>
              <a:t>2</a:t>
            </a:r>
            <a:r>
              <a:rPr lang="en-US" sz="2200" b="1" dirty="0">
                <a:solidFill>
                  <a:srgbClr val="FF0000"/>
                </a:solidFill>
                <a:latin typeface="Calibri" panose="020F0502020204030204" pitchFamily="34" charset="0"/>
                <a:cs typeface="Calibri" panose="020F0502020204030204" pitchFamily="34" charset="0"/>
              </a:rPr>
              <a:t> in air (0.042% of the gases in the air), human production of CO</a:t>
            </a:r>
            <a:r>
              <a:rPr lang="en-US" sz="2200" b="1" baseline="-25000" dirty="0">
                <a:solidFill>
                  <a:srgbClr val="FF0000"/>
                </a:solidFill>
                <a:latin typeface="Calibri" panose="020F0502020204030204" pitchFamily="34" charset="0"/>
                <a:cs typeface="Calibri" panose="020F0502020204030204" pitchFamily="34" charset="0"/>
              </a:rPr>
              <a:t>2</a:t>
            </a:r>
            <a:r>
              <a:rPr lang="en-US" sz="2200" b="1" dirty="0">
                <a:solidFill>
                  <a:srgbClr val="FF0000"/>
                </a:solidFill>
                <a:latin typeface="Calibri" panose="020F0502020204030204" pitchFamily="34" charset="0"/>
                <a:cs typeface="Calibri" panose="020F0502020204030204" pitchFamily="34" charset="0"/>
              </a:rPr>
              <a:t> has caused a 0.7% average increase per year for 1945 – 2010.  This demonstrates that the calculated human production of CO</a:t>
            </a:r>
            <a:r>
              <a:rPr lang="en-US" sz="2200" b="1" baseline="-25000" dirty="0">
                <a:solidFill>
                  <a:srgbClr val="FF0000"/>
                </a:solidFill>
                <a:latin typeface="Calibri" panose="020F0502020204030204" pitchFamily="34" charset="0"/>
                <a:cs typeface="Calibri" panose="020F0502020204030204" pitchFamily="34" charset="0"/>
              </a:rPr>
              <a:t>2</a:t>
            </a:r>
            <a:r>
              <a:rPr lang="en-US" sz="2200" b="1" dirty="0">
                <a:solidFill>
                  <a:srgbClr val="FF0000"/>
                </a:solidFill>
                <a:latin typeface="Calibri" panose="020F0502020204030204" pitchFamily="34" charset="0"/>
                <a:cs typeface="Calibri" panose="020F0502020204030204" pitchFamily="34" charset="0"/>
              </a:rPr>
              <a:t> results in a very approximate 46% increase over 65 years that is consistent with experimental observations.</a:t>
            </a:r>
          </a:p>
          <a:p>
            <a:r>
              <a:rPr lang="en-US" sz="2200" b="1" dirty="0">
                <a:solidFill>
                  <a:srgbClr val="FF0000"/>
                </a:solidFill>
                <a:latin typeface="Times New Roman" panose="02020603050405020304" pitchFamily="18" charset="0"/>
                <a:cs typeface="Times New Roman" panose="02020603050405020304" pitchFamily="18" charset="0"/>
              </a:rPr>
              <a:t> </a:t>
            </a:r>
          </a:p>
          <a:p>
            <a:r>
              <a:rPr lang="en-US" sz="1400" b="1" dirty="0">
                <a:latin typeface="Calibri" panose="020F0502020204030204" pitchFamily="34" charset="0"/>
                <a:cs typeface="Calibri" panose="020F0502020204030204" pitchFamily="34" charset="0"/>
              </a:rPr>
              <a:t>Admittedly, this is a vastly oversimplified model as there are natural CO</a:t>
            </a:r>
            <a:r>
              <a:rPr lang="en-US" sz="1400" b="1" baseline="-25000" dirty="0">
                <a:latin typeface="Calibri" panose="020F0502020204030204" pitchFamily="34" charset="0"/>
                <a:cs typeface="Calibri" panose="020F0502020204030204" pitchFamily="34" charset="0"/>
              </a:rPr>
              <a:t>2</a:t>
            </a:r>
            <a:r>
              <a:rPr lang="en-US" sz="1400" b="1" dirty="0">
                <a:latin typeface="Calibri" panose="020F0502020204030204" pitchFamily="34" charset="0"/>
                <a:cs typeface="Calibri" panose="020F0502020204030204" pitchFamily="34" charset="0"/>
              </a:rPr>
              <a:t> sources as well as significant CO</a:t>
            </a:r>
            <a:r>
              <a:rPr lang="en-US" sz="1400" b="1" baseline="-25000" dirty="0">
                <a:latin typeface="Calibri" panose="020F0502020204030204" pitchFamily="34" charset="0"/>
                <a:cs typeface="Calibri" panose="020F0502020204030204" pitchFamily="34" charset="0"/>
              </a:rPr>
              <a:t>2</a:t>
            </a:r>
            <a:r>
              <a:rPr lang="en-US" sz="1400" b="1" dirty="0">
                <a:latin typeface="Calibri" panose="020F0502020204030204" pitchFamily="34" charset="0"/>
                <a:cs typeface="Calibri" panose="020F0502020204030204" pitchFamily="34" charset="0"/>
              </a:rPr>
              <a:t> sinks including the very important oceans. The data and calculation are consistent with the explanation that fossil fuel combustion by humans is changing the CO</a:t>
            </a:r>
            <a:r>
              <a:rPr lang="en-US" sz="1400" b="1" baseline="-25000" dirty="0">
                <a:latin typeface="Calibri" panose="020F0502020204030204" pitchFamily="34" charset="0"/>
                <a:cs typeface="Calibri" panose="020F0502020204030204" pitchFamily="34" charset="0"/>
              </a:rPr>
              <a:t>2</a:t>
            </a:r>
            <a:r>
              <a:rPr lang="en-US" sz="1400" b="1" dirty="0">
                <a:latin typeface="Calibri" panose="020F0502020204030204" pitchFamily="34" charset="0"/>
                <a:cs typeface="Calibri" panose="020F0502020204030204" pitchFamily="34" charset="0"/>
              </a:rPr>
              <a:t> content of our atmosphere. </a:t>
            </a:r>
          </a:p>
        </p:txBody>
      </p:sp>
    </p:spTree>
    <p:extLst>
      <p:ext uri="{BB962C8B-B14F-4D97-AF65-F5344CB8AC3E}">
        <p14:creationId xmlns:p14="http://schemas.microsoft.com/office/powerpoint/2010/main" val="908272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ppt_w</p:attrName>
                                        </p:attrNameLst>
                                      </p:cBhvr>
                                      <p:tavLst>
                                        <p:tav tm="0" fmla="#ppt_w*sin(2.5*pi*$)">
                                          <p:val>
                                            <p:fltVal val="0"/>
                                          </p:val>
                                        </p:tav>
                                        <p:tav tm="100000">
                                          <p:val>
                                            <p:fltVal val="1"/>
                                          </p:val>
                                        </p:tav>
                                      </p:tavLst>
                                    </p:anim>
                                    <p:anim calcmode="lin" valueType="num">
                                      <p:cBhvr>
                                        <p:cTn id="16" dur="10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5528" t="15778" r="4871"/>
          <a:stretch/>
        </p:blipFill>
        <p:spPr>
          <a:xfrm>
            <a:off x="23564" y="408239"/>
            <a:ext cx="1631815" cy="1022586"/>
          </a:xfrm>
          <a:prstGeom prst="rect">
            <a:avLst/>
          </a:prstGeom>
        </p:spPr>
      </p:pic>
      <p:sp>
        <p:nvSpPr>
          <p:cNvPr id="2" name="TextBox 1"/>
          <p:cNvSpPr txBox="1"/>
          <p:nvPr/>
        </p:nvSpPr>
        <p:spPr>
          <a:xfrm>
            <a:off x="1655379" y="129029"/>
            <a:ext cx="10198687" cy="2308324"/>
          </a:xfrm>
          <a:prstGeom prst="rect">
            <a:avLst/>
          </a:prstGeom>
          <a:noFill/>
        </p:spPr>
        <p:txBody>
          <a:bodyPr wrap="square" rtlCol="0">
            <a:spAutoFit/>
          </a:bodyPr>
          <a:lstStyle/>
          <a:p>
            <a:r>
              <a:rPr lang="en-US" sz="2400" b="1" dirty="0"/>
              <a:t>The conclusion on the previous slide was that either temperature increases have caused CO</a:t>
            </a:r>
            <a:r>
              <a:rPr lang="en-US" sz="2400" b="1" baseline="-25000" dirty="0"/>
              <a:t>2</a:t>
            </a:r>
            <a:r>
              <a:rPr lang="en-US" sz="2400" b="1" dirty="0"/>
              <a:t> to increase or CO</a:t>
            </a:r>
            <a:r>
              <a:rPr lang="en-US" sz="2400" b="1" baseline="-25000" dirty="0"/>
              <a:t>2</a:t>
            </a:r>
            <a:r>
              <a:rPr lang="en-US" sz="2400" b="1" dirty="0"/>
              <a:t> increases causes temperature to increase.  </a:t>
            </a:r>
          </a:p>
          <a:p>
            <a:endParaRPr lang="en-US" sz="2400" b="1" dirty="0"/>
          </a:p>
          <a:p>
            <a:r>
              <a:rPr lang="en-US" sz="2400" b="1" dirty="0"/>
              <a:t>True or false:  Previous slides demonstrated that fossil fuel combustion is the cause of the 50% increase of the CO</a:t>
            </a:r>
            <a:r>
              <a:rPr lang="en-US" sz="2400" b="1" baseline="-25000" dirty="0"/>
              <a:t>2</a:t>
            </a:r>
            <a:r>
              <a:rPr lang="en-US" sz="2400" b="1" dirty="0"/>
              <a:t> content of the atmosphere and the global temperature of the earth is rising as a result of human burning of fossil fuels.</a:t>
            </a:r>
          </a:p>
        </p:txBody>
      </p:sp>
      <p:sp>
        <p:nvSpPr>
          <p:cNvPr id="4" name="TextBox 3"/>
          <p:cNvSpPr txBox="1"/>
          <p:nvPr/>
        </p:nvSpPr>
        <p:spPr>
          <a:xfrm>
            <a:off x="168811" y="2451437"/>
            <a:ext cx="12369800" cy="1015663"/>
          </a:xfrm>
          <a:prstGeom prst="rect">
            <a:avLst/>
          </a:prstGeom>
          <a:noFill/>
        </p:spPr>
        <p:txBody>
          <a:bodyPr wrap="square" rtlCol="0">
            <a:spAutoFit/>
          </a:bodyPr>
          <a:lstStyle/>
          <a:p>
            <a:r>
              <a:rPr lang="en-US" sz="2000" b="1" dirty="0"/>
              <a:t>Human action in the form of fossil fuel combustion is increasing the CO</a:t>
            </a:r>
            <a:r>
              <a:rPr lang="en-US" sz="2000" b="1" baseline="-25000" dirty="0"/>
              <a:t>2</a:t>
            </a:r>
            <a:r>
              <a:rPr lang="en-US" sz="2000" b="1" dirty="0"/>
              <a:t> content of the atmosphere (along with other Greenhouse gases such as methane and N</a:t>
            </a:r>
            <a:r>
              <a:rPr lang="en-US" sz="2000" b="1" baseline="-25000" dirty="0"/>
              <a:t>2</a:t>
            </a:r>
            <a:r>
              <a:rPr lang="en-US" sz="2000" b="1" dirty="0"/>
              <a:t>O) which in turn is trapping more outward bound radiation and raising global temperatures.   </a:t>
            </a:r>
          </a:p>
        </p:txBody>
      </p:sp>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68811" y="3877986"/>
            <a:ext cx="4004604" cy="2669736"/>
          </a:xfrm>
          <a:prstGeom prst="rect">
            <a:avLst/>
          </a:prstGeom>
        </p:spPr>
      </p:pic>
      <p:pic>
        <p:nvPicPr>
          <p:cNvPr id="7" name="Picture 6"/>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l="12740" r="7332"/>
          <a:stretch/>
        </p:blipFill>
        <p:spPr>
          <a:xfrm>
            <a:off x="8815754" y="3877983"/>
            <a:ext cx="3173534" cy="2636655"/>
          </a:xfrm>
          <a:prstGeom prst="rect">
            <a:avLst/>
          </a:prstGeom>
        </p:spPr>
      </p:pic>
      <p:pic>
        <p:nvPicPr>
          <p:cNvPr id="8" name="Picture 7"/>
          <p:cNvPicPr>
            <a:picLocks noChangeAspect="1"/>
          </p:cNvPicPr>
          <p:nvPr/>
        </p:nvPicPr>
        <p:blipFill rotWithShape="1">
          <a:blip r:embed="rId9">
            <a:extLst>
              <a:ext uri="{28A0092B-C50C-407E-A947-70E740481C1C}">
                <a14:useLocalDpi xmlns:a14="http://schemas.microsoft.com/office/drawing/2010/main" val="0"/>
              </a:ext>
            </a:extLst>
          </a:blip>
          <a:srcRect l="15985" t="8891" r="2961" b="2236"/>
          <a:stretch/>
        </p:blipFill>
        <p:spPr>
          <a:xfrm>
            <a:off x="4427795" y="3861441"/>
            <a:ext cx="4133579" cy="2669738"/>
          </a:xfrm>
          <a:prstGeom prst="rect">
            <a:avLst/>
          </a:prstGeom>
        </p:spPr>
      </p:pic>
      <p:sp>
        <p:nvSpPr>
          <p:cNvPr id="5" name="Oval 4">
            <a:extLst>
              <a:ext uri="{FF2B5EF4-FFF2-40B4-BE49-F238E27FC236}">
                <a16:creationId xmlns:a16="http://schemas.microsoft.com/office/drawing/2014/main" id="{14BB0D49-B9F3-498C-A316-F490105A79CB}"/>
              </a:ext>
            </a:extLst>
          </p:cNvPr>
          <p:cNvSpPr>
            <a:spLocks noChangeAspect="1"/>
          </p:cNvSpPr>
          <p:nvPr/>
        </p:nvSpPr>
        <p:spPr>
          <a:xfrm>
            <a:off x="1655379" y="1040396"/>
            <a:ext cx="731520" cy="731520"/>
          </a:xfrm>
          <a:prstGeom prst="ellipse">
            <a:avLst/>
          </a:prstGeom>
          <a:solidFill>
            <a:schemeClr val="accent1">
              <a:alpha val="32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8135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ppt_w</p:attrName>
                                        </p:attrNameLst>
                                      </p:cBhvr>
                                      <p:tavLst>
                                        <p:tav tm="0" fmla="#ppt_w*sin(2.5*pi*$)">
                                          <p:val>
                                            <p:fltVal val="0"/>
                                          </p:val>
                                        </p:tav>
                                        <p:tav tm="100000">
                                          <p:val>
                                            <p:fltVal val="1"/>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860" y="0"/>
            <a:ext cx="11760591" cy="830997"/>
          </a:xfrm>
          <a:prstGeom prst="rect">
            <a:avLst/>
          </a:prstGeom>
          <a:noFill/>
        </p:spPr>
        <p:txBody>
          <a:bodyPr wrap="square" rtlCol="0">
            <a:spAutoFit/>
          </a:bodyPr>
          <a:lstStyle/>
          <a:p>
            <a:r>
              <a:rPr lang="en-US" sz="2400" b="1" dirty="0"/>
              <a:t>True or False – Because CO</a:t>
            </a:r>
            <a:r>
              <a:rPr lang="en-US" sz="2400" b="1" baseline="-25000" dirty="0"/>
              <a:t>2</a:t>
            </a:r>
            <a:r>
              <a:rPr lang="en-US" sz="2400" b="1" dirty="0"/>
              <a:t> is a minor constituent of the air, the CO</a:t>
            </a:r>
            <a:r>
              <a:rPr lang="en-US" sz="2400" b="1" baseline="-25000" dirty="0"/>
              <a:t>2</a:t>
            </a:r>
            <a:r>
              <a:rPr lang="en-US" sz="2400" b="1" dirty="0"/>
              <a:t> increase (50% and rising) should not significantly affect the earth’s climate.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6945" y="2139376"/>
            <a:ext cx="7434527" cy="4460716"/>
          </a:xfrm>
          <a:prstGeom prst="rect">
            <a:avLst/>
          </a:prstGeom>
        </p:spPr>
      </p:pic>
      <p:sp>
        <p:nvSpPr>
          <p:cNvPr id="8" name="Rectangle 7"/>
          <p:cNvSpPr/>
          <p:nvPr/>
        </p:nvSpPr>
        <p:spPr>
          <a:xfrm>
            <a:off x="6623538" y="6600092"/>
            <a:ext cx="6096000" cy="307777"/>
          </a:xfrm>
          <a:prstGeom prst="rect">
            <a:avLst/>
          </a:prstGeom>
        </p:spPr>
        <p:txBody>
          <a:bodyPr>
            <a:spAutoFit/>
          </a:bodyPr>
          <a:lstStyle/>
          <a:p>
            <a:r>
              <a:rPr lang="en-US" sz="1400" dirty="0">
                <a:hlinkClick r:id="rId3"/>
              </a:rPr>
              <a:t>https://www.nationalgeographic.org/encyclopedia/greenhouse-effect/</a:t>
            </a:r>
            <a:r>
              <a:rPr lang="en-US" sz="1400" dirty="0"/>
              <a:t> </a:t>
            </a:r>
          </a:p>
        </p:txBody>
      </p:sp>
      <p:sp>
        <p:nvSpPr>
          <p:cNvPr id="7" name="TextBox 6">
            <a:extLst>
              <a:ext uri="{FF2B5EF4-FFF2-40B4-BE49-F238E27FC236}">
                <a16:creationId xmlns:a16="http://schemas.microsoft.com/office/drawing/2014/main" id="{E5AB8DAF-6265-4AB8-8AA1-0FB953FCB305}"/>
              </a:ext>
            </a:extLst>
          </p:cNvPr>
          <p:cNvSpPr txBox="1"/>
          <p:nvPr/>
        </p:nvSpPr>
        <p:spPr>
          <a:xfrm>
            <a:off x="749300" y="830997"/>
            <a:ext cx="10307304" cy="1261884"/>
          </a:xfrm>
          <a:prstGeom prst="rect">
            <a:avLst/>
          </a:prstGeom>
          <a:noFill/>
        </p:spPr>
        <p:txBody>
          <a:bodyPr wrap="square" rtlCol="0">
            <a:spAutoFit/>
          </a:bodyPr>
          <a:lstStyle/>
          <a:p>
            <a:r>
              <a:rPr lang="en-US" sz="2800" b="1" dirty="0">
                <a:solidFill>
                  <a:srgbClr val="FF0000"/>
                </a:solidFill>
              </a:rPr>
              <a:t>FALSE!</a:t>
            </a:r>
            <a:r>
              <a:rPr lang="en-US" sz="2400" b="1" dirty="0"/>
              <a:t>  As observed, humans have caused a 50% (and rising) increase in the amount of CO</a:t>
            </a:r>
            <a:r>
              <a:rPr lang="en-US" sz="2400" b="1" baseline="-25000" dirty="0"/>
              <a:t>2</a:t>
            </a:r>
            <a:r>
              <a:rPr lang="en-US" sz="2400" b="1" dirty="0"/>
              <a:t> along with increases in other Greenhouse gases.  These increases trap outgoing energy and result in an increase in global temperatures.</a:t>
            </a:r>
            <a:r>
              <a:rPr lang="en-US" dirty="0"/>
              <a:t> </a:t>
            </a:r>
          </a:p>
        </p:txBody>
      </p:sp>
    </p:spTree>
    <p:extLst>
      <p:ext uri="{BB962C8B-B14F-4D97-AF65-F5344CB8AC3E}">
        <p14:creationId xmlns:p14="http://schemas.microsoft.com/office/powerpoint/2010/main" val="3663778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1" y="0"/>
            <a:ext cx="4023360" cy="3017520"/>
          </a:xfrm>
          <a:prstGeom prst="rect">
            <a:avLst/>
          </a:prstGeom>
        </p:spPr>
      </p:pic>
      <p:sp>
        <p:nvSpPr>
          <p:cNvPr id="3" name="TextBox 2"/>
          <p:cNvSpPr txBox="1"/>
          <p:nvPr/>
        </p:nvSpPr>
        <p:spPr>
          <a:xfrm>
            <a:off x="2682987" y="809804"/>
            <a:ext cx="1187697" cy="369332"/>
          </a:xfrm>
          <a:prstGeom prst="rect">
            <a:avLst/>
          </a:prstGeom>
          <a:noFill/>
        </p:spPr>
        <p:txBody>
          <a:bodyPr wrap="none" rtlCol="0">
            <a:spAutoFit/>
          </a:bodyPr>
          <a:lstStyle/>
          <a:p>
            <a:r>
              <a:rPr lang="en-US" dirty="0"/>
              <a:t>0 ppm CO</a:t>
            </a:r>
            <a:r>
              <a:rPr lang="en-US" baseline="-25000" dirty="0"/>
              <a:t>2</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4" y="3015528"/>
            <a:ext cx="4023360" cy="3017520"/>
          </a:xfrm>
          <a:prstGeom prst="rect">
            <a:avLst/>
          </a:prstGeom>
        </p:spPr>
      </p:pic>
      <p:sp>
        <p:nvSpPr>
          <p:cNvPr id="5" name="Rectangle 4"/>
          <p:cNvSpPr/>
          <p:nvPr/>
        </p:nvSpPr>
        <p:spPr>
          <a:xfrm>
            <a:off x="2636928" y="3784810"/>
            <a:ext cx="1226170" cy="369332"/>
          </a:xfrm>
          <a:prstGeom prst="rect">
            <a:avLst/>
          </a:prstGeom>
        </p:spPr>
        <p:txBody>
          <a:bodyPr wrap="none">
            <a:spAutoFit/>
          </a:bodyPr>
          <a:lstStyle/>
          <a:p>
            <a:r>
              <a:rPr lang="en-US" dirty="0"/>
              <a:t>2 ppm CO</a:t>
            </a:r>
            <a:r>
              <a:rPr lang="en-US" baseline="-25000" dirty="0"/>
              <a:t>2</a:t>
            </a:r>
          </a:p>
        </p:txBody>
      </p:sp>
      <p:sp>
        <p:nvSpPr>
          <p:cNvPr id="6" name="Rectangle 5"/>
          <p:cNvSpPr/>
          <p:nvPr/>
        </p:nvSpPr>
        <p:spPr>
          <a:xfrm>
            <a:off x="583915" y="6271529"/>
            <a:ext cx="6096000" cy="307777"/>
          </a:xfrm>
          <a:prstGeom prst="rect">
            <a:avLst/>
          </a:prstGeom>
        </p:spPr>
        <p:txBody>
          <a:bodyPr>
            <a:spAutoFit/>
          </a:bodyPr>
          <a:lstStyle/>
          <a:p>
            <a:r>
              <a:rPr lang="en-US" sz="1400" b="1" dirty="0">
                <a:hlinkClick r:id="rId4"/>
              </a:rPr>
              <a:t>https://chriscolose.wordpress.com/2010/02/18/greenhouse-effect-revisited/</a:t>
            </a:r>
            <a:r>
              <a:rPr lang="en-US" sz="1400" b="1" dirty="0"/>
              <a:t> </a:t>
            </a:r>
          </a:p>
        </p:txBody>
      </p:sp>
      <p:pic>
        <p:nvPicPr>
          <p:cNvPr id="7" name="Picture 6"/>
          <p:cNvPicPr>
            <a:picLocks noChangeAspect="1"/>
          </p:cNvPicPr>
          <p:nvPr/>
        </p:nvPicPr>
        <p:blipFill>
          <a:blip r:embed="rId5"/>
          <a:stretch>
            <a:fillRect/>
          </a:stretch>
        </p:blipFill>
        <p:spPr>
          <a:xfrm>
            <a:off x="3870684" y="0"/>
            <a:ext cx="4023360" cy="3017520"/>
          </a:xfrm>
          <a:prstGeom prst="rect">
            <a:avLst/>
          </a:prstGeom>
        </p:spPr>
      </p:pic>
      <p:sp>
        <p:nvSpPr>
          <p:cNvPr id="9" name="Rectangle 8"/>
          <p:cNvSpPr/>
          <p:nvPr/>
        </p:nvSpPr>
        <p:spPr>
          <a:xfrm>
            <a:off x="6390719" y="767290"/>
            <a:ext cx="1343188" cy="369332"/>
          </a:xfrm>
          <a:prstGeom prst="rect">
            <a:avLst/>
          </a:prstGeom>
        </p:spPr>
        <p:txBody>
          <a:bodyPr wrap="none">
            <a:spAutoFit/>
          </a:bodyPr>
          <a:lstStyle/>
          <a:p>
            <a:r>
              <a:rPr lang="en-US" dirty="0"/>
              <a:t>50 ppm CO</a:t>
            </a:r>
            <a:r>
              <a:rPr lang="en-US" baseline="-25000" dirty="0"/>
              <a:t>2</a:t>
            </a:r>
          </a:p>
        </p:txBody>
      </p:sp>
      <p:pic>
        <p:nvPicPr>
          <p:cNvPr id="10" name="Picture 9"/>
          <p:cNvPicPr>
            <a:picLocks noChangeAspect="1"/>
          </p:cNvPicPr>
          <p:nvPr/>
        </p:nvPicPr>
        <p:blipFill>
          <a:blip r:embed="rId6"/>
          <a:stretch>
            <a:fillRect/>
          </a:stretch>
        </p:blipFill>
        <p:spPr>
          <a:xfrm>
            <a:off x="3870684" y="3015528"/>
            <a:ext cx="4023360" cy="3017520"/>
          </a:xfrm>
          <a:prstGeom prst="rect">
            <a:avLst/>
          </a:prstGeom>
        </p:spPr>
      </p:pic>
      <p:sp>
        <p:nvSpPr>
          <p:cNvPr id="11" name="Rectangle 10"/>
          <p:cNvSpPr/>
          <p:nvPr/>
        </p:nvSpPr>
        <p:spPr>
          <a:xfrm>
            <a:off x="6332209" y="3728728"/>
            <a:ext cx="1460208" cy="369332"/>
          </a:xfrm>
          <a:prstGeom prst="rect">
            <a:avLst/>
          </a:prstGeom>
        </p:spPr>
        <p:txBody>
          <a:bodyPr wrap="none">
            <a:spAutoFit/>
          </a:bodyPr>
          <a:lstStyle/>
          <a:p>
            <a:r>
              <a:rPr lang="en-US" dirty="0"/>
              <a:t>390 ppm CO</a:t>
            </a:r>
            <a:r>
              <a:rPr lang="en-US" baseline="-25000" dirty="0"/>
              <a:t>2</a:t>
            </a:r>
          </a:p>
        </p:txBody>
      </p:sp>
      <p:sp>
        <p:nvSpPr>
          <p:cNvPr id="13" name="TextBox 12"/>
          <p:cNvSpPr txBox="1"/>
          <p:nvPr/>
        </p:nvSpPr>
        <p:spPr>
          <a:xfrm>
            <a:off x="7944827" y="12680"/>
            <a:ext cx="4297956" cy="6186309"/>
          </a:xfrm>
          <a:prstGeom prst="rect">
            <a:avLst/>
          </a:prstGeom>
          <a:noFill/>
        </p:spPr>
        <p:txBody>
          <a:bodyPr wrap="square" rtlCol="0">
            <a:spAutoFit/>
          </a:bodyPr>
          <a:lstStyle/>
          <a:p>
            <a:r>
              <a:rPr lang="en-US" sz="2200" b="1" dirty="0"/>
              <a:t>The graphs to the left give spectra of the radiation </a:t>
            </a:r>
            <a:r>
              <a:rPr lang="en-US" sz="2200" b="1" u="sng" dirty="0">
                <a:solidFill>
                  <a:srgbClr val="FF0000"/>
                </a:solidFill>
              </a:rPr>
              <a:t>emitted</a:t>
            </a:r>
            <a:r>
              <a:rPr lang="en-US" sz="2200" b="1" dirty="0"/>
              <a:t> from the earth (at different earth temperatures).  The graph also shows that CO</a:t>
            </a:r>
            <a:r>
              <a:rPr lang="en-US" sz="2200" b="1" baseline="-25000" dirty="0"/>
              <a:t>2</a:t>
            </a:r>
            <a:r>
              <a:rPr lang="en-US" sz="2200" b="1" dirty="0"/>
              <a:t> </a:t>
            </a:r>
            <a:r>
              <a:rPr lang="en-US" sz="2200" b="1" u="sng" dirty="0">
                <a:solidFill>
                  <a:srgbClr val="FF0000"/>
                </a:solidFill>
              </a:rPr>
              <a:t>absorbs</a:t>
            </a:r>
            <a:r>
              <a:rPr lang="en-US" sz="2200" b="1" dirty="0"/>
              <a:t> some of the escaping radiation.   CO</a:t>
            </a:r>
            <a:r>
              <a:rPr lang="en-US" sz="2200" b="1" baseline="-25000" dirty="0"/>
              <a:t>2</a:t>
            </a:r>
            <a:r>
              <a:rPr lang="en-US" sz="2200" b="1" dirty="0"/>
              <a:t> has increased since the industrial revolution from 280 to 410 ppm.  The graph shows:</a:t>
            </a:r>
          </a:p>
          <a:p>
            <a:pPr marL="342900" indent="-342900">
              <a:buAutoNum type="alphaLcPeriod"/>
            </a:pPr>
            <a:r>
              <a:rPr lang="en-US" sz="2200" b="1" dirty="0"/>
              <a:t>Increasing CO</a:t>
            </a:r>
            <a:r>
              <a:rPr lang="en-US" sz="2200" b="1" baseline="-25000" dirty="0"/>
              <a:t>2</a:t>
            </a:r>
            <a:r>
              <a:rPr lang="en-US" sz="2200" b="1" dirty="0"/>
              <a:t> causes more energy trapping that should result in an increase in global temperatures.</a:t>
            </a:r>
          </a:p>
          <a:p>
            <a:pPr marL="342900" indent="-342900">
              <a:buAutoNum type="alphaLcPeriod"/>
            </a:pPr>
            <a:r>
              <a:rPr lang="en-US" sz="2200" b="1" dirty="0"/>
              <a:t>Increasing CO</a:t>
            </a:r>
            <a:r>
              <a:rPr lang="en-US" sz="2200" b="1" baseline="-25000" dirty="0"/>
              <a:t>2</a:t>
            </a:r>
            <a:r>
              <a:rPr lang="en-US" sz="2200" b="1" dirty="0"/>
              <a:t> causes more energy to escape that should result in a decrease in global temperatures.</a:t>
            </a:r>
          </a:p>
          <a:p>
            <a:pPr marL="342900" indent="-342900">
              <a:buAutoNum type="alphaLcPeriod"/>
            </a:pPr>
            <a:r>
              <a:rPr lang="en-US" sz="2200" b="1" dirty="0"/>
              <a:t>Neither of the above.</a:t>
            </a:r>
          </a:p>
        </p:txBody>
      </p:sp>
      <p:sp>
        <p:nvSpPr>
          <p:cNvPr id="8" name="Rectangle 7">
            <a:extLst>
              <a:ext uri="{FF2B5EF4-FFF2-40B4-BE49-F238E27FC236}">
                <a16:creationId xmlns:a16="http://schemas.microsoft.com/office/drawing/2014/main" id="{1D4106EA-E175-4CA1-8958-C8B35C7A1978}"/>
              </a:ext>
            </a:extLst>
          </p:cNvPr>
          <p:cNvSpPr/>
          <p:nvPr/>
        </p:nvSpPr>
        <p:spPr>
          <a:xfrm>
            <a:off x="7901630" y="3073788"/>
            <a:ext cx="4103699" cy="1340557"/>
          </a:xfrm>
          <a:prstGeom prst="rect">
            <a:avLst/>
          </a:prstGeom>
          <a:solidFill>
            <a:schemeClr val="accent1">
              <a:alpha val="33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3314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784" y="1418493"/>
            <a:ext cx="7843141" cy="5239094"/>
          </a:xfrm>
          <a:prstGeom prst="rect">
            <a:avLst/>
          </a:prstGeom>
        </p:spPr>
      </p:pic>
      <p:sp>
        <p:nvSpPr>
          <p:cNvPr id="2" name="TextBox 1"/>
          <p:cNvSpPr txBox="1"/>
          <p:nvPr/>
        </p:nvSpPr>
        <p:spPr>
          <a:xfrm>
            <a:off x="439615" y="134706"/>
            <a:ext cx="7127631" cy="1323439"/>
          </a:xfrm>
          <a:prstGeom prst="rect">
            <a:avLst/>
          </a:prstGeom>
          <a:noFill/>
        </p:spPr>
        <p:txBody>
          <a:bodyPr wrap="square" rtlCol="0">
            <a:spAutoFit/>
          </a:bodyPr>
          <a:lstStyle/>
          <a:p>
            <a:r>
              <a:rPr lang="en-US" sz="2000" b="1" dirty="0"/>
              <a:t>In addition to CO</a:t>
            </a:r>
            <a:r>
              <a:rPr lang="en-US" sz="2000" b="1" baseline="-25000" dirty="0"/>
              <a:t>2</a:t>
            </a:r>
            <a:r>
              <a:rPr lang="en-US" sz="2000" b="1" dirty="0"/>
              <a:t>, concentrations of other Greenhouse gases such as nitrous oxide and methane are also increasing.  </a:t>
            </a:r>
            <a:r>
              <a:rPr lang="en-US" sz="2000" b="1" dirty="0" err="1"/>
              <a:t>Freons</a:t>
            </a:r>
            <a:r>
              <a:rPr lang="en-US" sz="2000" b="1" dirty="0"/>
              <a:t> are also Greenhouse gases but have leveled out or started to decrease as a result of regulations such as the Montreal Protocol.</a:t>
            </a:r>
          </a:p>
        </p:txBody>
      </p:sp>
      <p:pic>
        <p:nvPicPr>
          <p:cNvPr id="6" name="Picture 5"/>
          <p:cNvPicPr>
            <a:picLocks/>
          </p:cNvPicPr>
          <p:nvPr/>
        </p:nvPicPr>
        <p:blipFill rotWithShape="1">
          <a:blip r:embed="rId3">
            <a:extLst>
              <a:ext uri="{28A0092B-C50C-407E-A947-70E740481C1C}">
                <a14:useLocalDpi xmlns:a14="http://schemas.microsoft.com/office/drawing/2010/main" val="0"/>
              </a:ext>
            </a:extLst>
          </a:blip>
          <a:srcRect l="4076" t="-982" r="15185" b="4900"/>
          <a:stretch/>
        </p:blipFill>
        <p:spPr>
          <a:xfrm>
            <a:off x="7913077" y="-23151"/>
            <a:ext cx="4178299" cy="319604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0888" t="2409" r="17848" b="3944"/>
          <a:stretch/>
        </p:blipFill>
        <p:spPr>
          <a:xfrm>
            <a:off x="7997581" y="3172894"/>
            <a:ext cx="4178299" cy="3678624"/>
          </a:xfrm>
          <a:prstGeom prst="rect">
            <a:avLst/>
          </a:prstGeom>
        </p:spPr>
      </p:pic>
      <p:sp>
        <p:nvSpPr>
          <p:cNvPr id="3" name="TextBox 2">
            <a:extLst>
              <a:ext uri="{FF2B5EF4-FFF2-40B4-BE49-F238E27FC236}">
                <a16:creationId xmlns:a16="http://schemas.microsoft.com/office/drawing/2014/main" id="{BC060071-236F-49C7-88A4-B6A236F649F9}"/>
              </a:ext>
            </a:extLst>
          </p:cNvPr>
          <p:cNvSpPr txBox="1"/>
          <p:nvPr/>
        </p:nvSpPr>
        <p:spPr>
          <a:xfrm>
            <a:off x="8788600" y="5736658"/>
            <a:ext cx="1053900" cy="830997"/>
          </a:xfrm>
          <a:prstGeom prst="rect">
            <a:avLst/>
          </a:prstGeom>
          <a:noFill/>
        </p:spPr>
        <p:txBody>
          <a:bodyPr wrap="square" rtlCol="0">
            <a:spAutoFit/>
          </a:bodyPr>
          <a:lstStyle/>
          <a:p>
            <a:r>
              <a:rPr lang="en-US" sz="1600" b="1" dirty="0"/>
              <a:t>    Light impacting</a:t>
            </a:r>
          </a:p>
          <a:p>
            <a:r>
              <a:rPr lang="en-US" sz="1600" b="1" dirty="0"/>
              <a:t>   earth.</a:t>
            </a:r>
          </a:p>
        </p:txBody>
      </p:sp>
      <p:sp>
        <p:nvSpPr>
          <p:cNvPr id="5" name="TextBox 4">
            <a:extLst>
              <a:ext uri="{FF2B5EF4-FFF2-40B4-BE49-F238E27FC236}">
                <a16:creationId xmlns:a16="http://schemas.microsoft.com/office/drawing/2014/main" id="{FF6E55DA-AED5-4AA4-B708-4057FD6B79E7}"/>
              </a:ext>
            </a:extLst>
          </p:cNvPr>
          <p:cNvSpPr txBox="1"/>
          <p:nvPr/>
        </p:nvSpPr>
        <p:spPr>
          <a:xfrm>
            <a:off x="10484826" y="5838981"/>
            <a:ext cx="839397" cy="738664"/>
          </a:xfrm>
          <a:prstGeom prst="rect">
            <a:avLst/>
          </a:prstGeom>
          <a:noFill/>
        </p:spPr>
        <p:txBody>
          <a:bodyPr wrap="none" rtlCol="0">
            <a:spAutoFit/>
          </a:bodyPr>
          <a:lstStyle/>
          <a:p>
            <a:r>
              <a:rPr lang="en-US" sz="1400" dirty="0"/>
              <a:t>  </a:t>
            </a:r>
            <a:r>
              <a:rPr lang="en-US" sz="1400" dirty="0">
                <a:solidFill>
                  <a:schemeClr val="bg1"/>
                </a:solidFill>
              </a:rPr>
              <a:t>Light</a:t>
            </a:r>
          </a:p>
          <a:p>
            <a:r>
              <a:rPr lang="en-US" sz="1400" dirty="0">
                <a:solidFill>
                  <a:schemeClr val="bg1"/>
                </a:solidFill>
              </a:rPr>
              <a:t> emitted</a:t>
            </a:r>
          </a:p>
          <a:p>
            <a:r>
              <a:rPr lang="en-US" sz="1400" dirty="0">
                <a:solidFill>
                  <a:schemeClr val="bg1"/>
                </a:solidFill>
              </a:rPr>
              <a:t>by earth.</a:t>
            </a:r>
          </a:p>
        </p:txBody>
      </p:sp>
    </p:spTree>
    <p:extLst>
      <p:ext uri="{BB962C8B-B14F-4D97-AF65-F5344CB8AC3E}">
        <p14:creationId xmlns:p14="http://schemas.microsoft.com/office/powerpoint/2010/main" val="3401297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4675</TotalTime>
  <Words>1469</Words>
  <Application>Microsoft Office PowerPoint</Application>
  <PresentationFormat>Widescreen</PresentationFormat>
  <Paragraphs>136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probe</dc:title>
  <dc:creator>Steven Murov</dc:creator>
  <cp:keywords>climate change</cp:keywords>
  <cp:lastModifiedBy>Steven Murov</cp:lastModifiedBy>
  <cp:revision>419</cp:revision>
  <dcterms:created xsi:type="dcterms:W3CDTF">2018-09-29T17:58:58Z</dcterms:created>
  <dcterms:modified xsi:type="dcterms:W3CDTF">2021-11-03T18:24:03Z</dcterms:modified>
  <cp:category>climate change probe, exercises, interactive</cp:category>
</cp:coreProperties>
</file>