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363" r:id="rId3"/>
    <p:sldId id="360" r:id="rId4"/>
    <p:sldId id="371" r:id="rId5"/>
    <p:sldId id="289" r:id="rId6"/>
    <p:sldId id="299" r:id="rId7"/>
    <p:sldId id="302" r:id="rId8"/>
    <p:sldId id="291" r:id="rId9"/>
    <p:sldId id="295" r:id="rId10"/>
    <p:sldId id="290" r:id="rId11"/>
    <p:sldId id="293" r:id="rId12"/>
    <p:sldId id="294" r:id="rId13"/>
    <p:sldId id="311" r:id="rId14"/>
    <p:sldId id="316" r:id="rId15"/>
    <p:sldId id="309" r:id="rId16"/>
    <p:sldId id="310" r:id="rId17"/>
    <p:sldId id="312" r:id="rId18"/>
    <p:sldId id="307" r:id="rId19"/>
    <p:sldId id="300" r:id="rId20"/>
    <p:sldId id="304" r:id="rId21"/>
    <p:sldId id="305" r:id="rId22"/>
    <p:sldId id="315" r:id="rId23"/>
    <p:sldId id="314" r:id="rId24"/>
    <p:sldId id="318" r:id="rId25"/>
    <p:sldId id="258" r:id="rId26"/>
    <p:sldId id="263" r:id="rId27"/>
    <p:sldId id="364" r:id="rId28"/>
    <p:sldId id="365" r:id="rId29"/>
    <p:sldId id="366" r:id="rId30"/>
    <p:sldId id="367" r:id="rId31"/>
    <p:sldId id="368" r:id="rId32"/>
    <p:sldId id="369" r:id="rId33"/>
    <p:sldId id="326" r:id="rId34"/>
    <p:sldId id="328" r:id="rId35"/>
    <p:sldId id="327" r:id="rId36"/>
    <p:sldId id="260" r:id="rId37"/>
    <p:sldId id="370" r:id="rId3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94660"/>
  </p:normalViewPr>
  <p:slideViewPr>
    <p:cSldViewPr snapToGrid="0">
      <p:cViewPr varScale="1">
        <p:scale>
          <a:sx n="80" d="100"/>
          <a:sy n="80" d="100"/>
        </p:scale>
        <p:origin x="204" y="90"/>
      </p:cViewPr>
      <p:guideLst/>
    </p:cSldViewPr>
  </p:slideViewPr>
  <p:notesTextViewPr>
    <p:cViewPr>
      <p:scale>
        <a:sx n="1" d="1"/>
        <a:sy n="1" d="1"/>
      </p:scale>
      <p:origin x="0" y="0"/>
    </p:cViewPr>
  </p:notesTextViewPr>
  <p:sorterViewPr>
    <p:cViewPr varScale="1">
      <p:scale>
        <a:sx n="100" d="100"/>
        <a:sy n="100" d="100"/>
      </p:scale>
      <p:origin x="0" y="-14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21FF1A-A47A-477D-8E97-261BDDB0F7E8}"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407824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3747724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130963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671A-75B5-4D43-925E-8979229FE8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C0DE02-E232-4F9A-9B60-2C03D6CC0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296B2-3DAE-4942-98B2-1761F8E72183}"/>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5" name="Footer Placeholder 4">
            <a:extLst>
              <a:ext uri="{FF2B5EF4-FFF2-40B4-BE49-F238E27FC236}">
                <a16:creationId xmlns:a16="http://schemas.microsoft.com/office/drawing/2014/main" id="{4E58EBBD-525E-4D0E-BC5D-45AA9F4AB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340F1-43C4-4A56-811B-EE5A1B7B97D5}"/>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675618981"/>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03B4-FB65-4BD0-BC19-A132F1B3D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2EBD4-3928-4F75-84A3-32280E862B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9F7DE-40E7-434C-9F71-5C8B5C21E27B}"/>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5" name="Footer Placeholder 4">
            <a:extLst>
              <a:ext uri="{FF2B5EF4-FFF2-40B4-BE49-F238E27FC236}">
                <a16:creationId xmlns:a16="http://schemas.microsoft.com/office/drawing/2014/main" id="{C5B13531-9A9F-449B-8FA3-7B672E044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8B368-A542-458C-B6C4-D9682696ED2E}"/>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45486817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27BFF-B487-4530-B083-8E9DCA914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AF3E10-6153-4CB5-AA3F-97BE16311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71334-54F1-4CAC-9A17-CB9F4F4C5DBF}"/>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5" name="Footer Placeholder 4">
            <a:extLst>
              <a:ext uri="{FF2B5EF4-FFF2-40B4-BE49-F238E27FC236}">
                <a16:creationId xmlns:a16="http://schemas.microsoft.com/office/drawing/2014/main" id="{272C2CF5-CCDF-46E2-BCF3-2BD7895E4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AC8AB-3C55-4824-8B80-2C3C0832DFD3}"/>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135617596"/>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2745-9178-4924-865D-2B208A5C0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BD379-38B3-421A-8675-DF457BD794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ECE267-9F18-4983-8560-271FA5042D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F2A68-099E-4DB9-B11E-F41CCA52EEA5}"/>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6" name="Footer Placeholder 5">
            <a:extLst>
              <a:ext uri="{FF2B5EF4-FFF2-40B4-BE49-F238E27FC236}">
                <a16:creationId xmlns:a16="http://schemas.microsoft.com/office/drawing/2014/main" id="{BAB5726A-DD7C-498A-B9C2-711AD0012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671C6-C1D2-43F6-89EC-BAE7D232F484}"/>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328949779"/>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4DF7-5355-4419-A6D1-B304A3B08A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FF1D2F-2463-47D0-A698-305EF5037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83432-887C-4D7A-9D49-8ECF7805C8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A2A0DA-C298-4290-89CF-4C4BF252D1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65343-8AFD-4D55-A991-A277ABDE48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365A46-2A3C-4422-8A68-A9CB6009A033}"/>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8" name="Footer Placeholder 7">
            <a:extLst>
              <a:ext uri="{FF2B5EF4-FFF2-40B4-BE49-F238E27FC236}">
                <a16:creationId xmlns:a16="http://schemas.microsoft.com/office/drawing/2014/main" id="{83011F51-1844-48A4-9FDB-A207AECC76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A46B7C-CE00-4707-B035-71F7B3D8E5B3}"/>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150632239"/>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A694-F425-473F-9719-58569425D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3359F-5F16-4AD2-8B47-3EEF29C08FA7}"/>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4" name="Footer Placeholder 3">
            <a:extLst>
              <a:ext uri="{FF2B5EF4-FFF2-40B4-BE49-F238E27FC236}">
                <a16:creationId xmlns:a16="http://schemas.microsoft.com/office/drawing/2014/main" id="{2B5167A6-FC63-4393-9A6C-A0B663AE09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06AE5-5127-4A35-82F4-F00AB74FC5A3}"/>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58908793"/>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2A0A0-10EB-4E0B-8815-B1480B5693C6}"/>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3" name="Footer Placeholder 2">
            <a:extLst>
              <a:ext uri="{FF2B5EF4-FFF2-40B4-BE49-F238E27FC236}">
                <a16:creationId xmlns:a16="http://schemas.microsoft.com/office/drawing/2014/main" id="{91895602-FCC8-4740-B40C-0C5384A47B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524D10-F809-4CA6-9EA9-FC725910EC40}"/>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61400850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AF486-54E5-4494-A316-059FA70E3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734F59-EEDF-42B0-823B-EB44534CF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4ED899-AFB2-43F2-AADC-D087884C0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7FFC2-90DC-463D-9146-DDDB25486AA0}"/>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6" name="Footer Placeholder 5">
            <a:extLst>
              <a:ext uri="{FF2B5EF4-FFF2-40B4-BE49-F238E27FC236}">
                <a16:creationId xmlns:a16="http://schemas.microsoft.com/office/drawing/2014/main" id="{CC014676-B8A8-4C51-A331-8B097803F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F2B55-5D79-482F-8263-FA3ABC36E92D}"/>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564372331"/>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1473501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7C3-7934-495D-A647-AD8BC711B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FF29E-F403-4AB9-B1A0-364D0A083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3C9A9C-6602-4147-8F67-2B0497612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F404E-95F5-4563-A39D-B585D5FEFF05}"/>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6" name="Footer Placeholder 5">
            <a:extLst>
              <a:ext uri="{FF2B5EF4-FFF2-40B4-BE49-F238E27FC236}">
                <a16:creationId xmlns:a16="http://schemas.microsoft.com/office/drawing/2014/main" id="{4566696E-E452-4553-9EB8-38B241434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65587-D22C-4517-A396-064433907402}"/>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16087073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3BD0-DBDF-45AB-A0DD-468D78AD1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E23DBC-EC8D-4CA2-84BC-9EDE74836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E1E52-27F2-461D-9BA3-A9243F62887C}"/>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5" name="Footer Placeholder 4">
            <a:extLst>
              <a:ext uri="{FF2B5EF4-FFF2-40B4-BE49-F238E27FC236}">
                <a16:creationId xmlns:a16="http://schemas.microsoft.com/office/drawing/2014/main" id="{26F54619-C7BD-41D8-BE0F-E0AC3D21F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73E18-B9BD-4838-A6CA-D74864E69C36}"/>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1445704900"/>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C5B18-9D4B-4F92-8951-613ACF1318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C4E2C-8DDE-4863-A5C7-C2F727CC02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D46A8-BF3E-43ED-B3B2-D45E1DCAC2C2}"/>
              </a:ext>
            </a:extLst>
          </p:cNvPr>
          <p:cNvSpPr>
            <a:spLocks noGrp="1"/>
          </p:cNvSpPr>
          <p:nvPr>
            <p:ph type="dt" sz="half" idx="10"/>
          </p:nvPr>
        </p:nvSpPr>
        <p:spPr/>
        <p:txBody>
          <a:bodyPr/>
          <a:lstStyle/>
          <a:p>
            <a:fld id="{1C800096-F198-4FF7-A217-C668BA33B732}" type="datetimeFigureOut">
              <a:rPr lang="en-US" smtClean="0"/>
              <a:t>12/12/2021</a:t>
            </a:fld>
            <a:endParaRPr lang="en-US"/>
          </a:p>
        </p:txBody>
      </p:sp>
      <p:sp>
        <p:nvSpPr>
          <p:cNvPr id="5" name="Footer Placeholder 4">
            <a:extLst>
              <a:ext uri="{FF2B5EF4-FFF2-40B4-BE49-F238E27FC236}">
                <a16:creationId xmlns:a16="http://schemas.microsoft.com/office/drawing/2014/main" id="{6C70FF5C-1496-4290-85C5-7F1B4090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235-4CB8-4D29-8892-DB574E0569B8}"/>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84828575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1FF1A-A47A-477D-8E97-261BDDB0F7E8}"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405715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21FF1A-A47A-477D-8E97-261BDDB0F7E8}"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0863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21FF1A-A47A-477D-8E97-261BDDB0F7E8}" type="datetimeFigureOut">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327249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21FF1A-A47A-477D-8E97-261BDDB0F7E8}" type="datetimeFigureOut">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346781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1FF1A-A47A-477D-8E97-261BDDB0F7E8}" type="datetimeFigureOut">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52141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FF1A-A47A-477D-8E97-261BDDB0F7E8}"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1746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FF1A-A47A-477D-8E97-261BDDB0F7E8}"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4007256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1FF1A-A47A-477D-8E97-261BDDB0F7E8}" type="datetimeFigureOut">
              <a:rPr lang="en-US" smtClean="0"/>
              <a:t>12/12/2021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A613F-0637-43BD-9F5A-63E665865433}" type="slidenum">
              <a:rPr lang="en-US" smtClean="0"/>
              <a:t>‹#›</a:t>
            </a:fld>
            <a:endParaRPr lang="en-US"/>
          </a:p>
        </p:txBody>
      </p:sp>
    </p:spTree>
    <p:extLst>
      <p:ext uri="{BB962C8B-B14F-4D97-AF65-F5344CB8AC3E}">
        <p14:creationId xmlns:p14="http://schemas.microsoft.com/office/powerpoint/2010/main" val="2988523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B413E7-8D8C-4512-B3AE-998DBB987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4B79B-C57E-4F2E-A925-32EA72465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4EECF-0256-4981-A332-9602DDDD2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00096-F198-4FF7-A217-C668BA33B732}" type="datetimeFigureOut">
              <a:rPr lang="en-US" smtClean="0"/>
              <a:t>12/12/2021</a:t>
            </a:fld>
            <a:endParaRPr lang="en-US"/>
          </a:p>
        </p:txBody>
      </p:sp>
      <p:sp>
        <p:nvSpPr>
          <p:cNvPr id="5" name="Footer Placeholder 4">
            <a:extLst>
              <a:ext uri="{FF2B5EF4-FFF2-40B4-BE49-F238E27FC236}">
                <a16:creationId xmlns:a16="http://schemas.microsoft.com/office/drawing/2014/main" id="{47A8E24A-47CB-4F4E-AA6F-5F3439399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FEE77B-4054-4A3C-A62F-27E09AE74F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84B09-FC8D-4241-8950-4F349DE72256}" type="slidenum">
              <a:rPr lang="en-US" smtClean="0"/>
              <a:t>‹#›</a:t>
            </a:fld>
            <a:endParaRPr lang="en-US"/>
          </a:p>
        </p:txBody>
      </p:sp>
    </p:spTree>
    <p:extLst>
      <p:ext uri="{BB962C8B-B14F-4D97-AF65-F5344CB8AC3E}">
        <p14:creationId xmlns:p14="http://schemas.microsoft.com/office/powerpoint/2010/main" val="10487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urov.info/climeffectshealth.pptx" TargetMode="External"/><Relationship Id="rId7" Type="http://schemas.openxmlformats.org/officeDocument/2006/relationships/hyperlink" Target="http://murov.info/" TargetMode="External"/><Relationship Id="rId2" Type="http://schemas.openxmlformats.org/officeDocument/2006/relationships/hyperlink" Target="http://murov.info/climcauses.pptx" TargetMode="External"/><Relationship Id="rId1" Type="http://schemas.openxmlformats.org/officeDocument/2006/relationships/slideLayout" Target="../slideLayouts/slideLayout7.xml"/><Relationship Id="rId6" Type="http://schemas.openxmlformats.org/officeDocument/2006/relationships/hyperlink" Target="https://climate.nasa.gov/news/2293/nasa-releases-detailed-global-climate-change-projections/"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geology.com/below-sea-level/index.shtml" TargetMode="Externa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seattletimes.com/nation-world/birds-shift-north-as-globe-warms/"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s://www.washingtonpost.com/graphics/2018/local/rat-calls/?utm_term=.42511ee5b91c"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www.greenbuildinglawblog.com/tags/clean-air-act/"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hyperlink" Target="https://twitter.com/weather_west/status/1061461525099991040" TargetMode="Externa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mercurynews.com/2015/08/07/climate-change-future-bay-area-weather-will-be-more-like-san-diegos/"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grade8science.com/4-3-1-how-does-earth-compare-to-other-worlds-of-our-solar-system/"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itizensclimatelobby.org/" TargetMode="External"/><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murov.info/climeffectshealth.pptx" TargetMode="External"/><Relationship Id="rId2" Type="http://schemas.openxmlformats.org/officeDocument/2006/relationships/hyperlink" Target="http://murov.info/climeffects.pptx" TargetMode="Externa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murov.info/" TargetMode="External"/><Relationship Id="rId4" Type="http://schemas.openxmlformats.org/officeDocument/2006/relationships/hyperlink" Target="http://murov.info/climintro.pptx"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5310" y="-69764"/>
            <a:ext cx="9935027"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The Effects of Climate 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A Summary of Some of the Consequences</a:t>
            </a:r>
          </a:p>
        </p:txBody>
      </p:sp>
      <p:sp>
        <p:nvSpPr>
          <p:cNvPr id="5" name="TextBox 4"/>
          <p:cNvSpPr txBox="1"/>
          <p:nvPr/>
        </p:nvSpPr>
        <p:spPr>
          <a:xfrm>
            <a:off x="205316" y="1208527"/>
            <a:ext cx="1178136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Climate change is an extremely important and relevant topic.   Climate change science needs to be better understood by society to enable the best decisions for responsible action.  The PowerPoint slides in this file contain information about the environmental effects of climate change .  Two other collections provide information about the causes of climate change and the effects of climate change on health.  For the slides on effects, please visit:  </a:t>
            </a:r>
            <a:r>
              <a:rPr lang="en-US" sz="2000" b="1" dirty="0">
                <a:solidFill>
                  <a:prstClr val="black"/>
                </a:solidFill>
                <a:latin typeface="Calibri" panose="020F0502020204030204"/>
                <a:hlinkClick r:id="rId2"/>
              </a:rPr>
              <a:t>http://murov.info/climcauses.pptx</a:t>
            </a:r>
            <a:r>
              <a:rPr lang="en-US" sz="2000" b="1" dirty="0">
                <a:solidFill>
                  <a:prstClr val="black"/>
                </a:solidFill>
                <a:latin typeface="Calibri" panose="020F0502020204030204"/>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http://murov.info/climeffectshealth.pptx</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rotWithShape="1">
          <a:blip r:embed="rId4"/>
          <a:srcRect l="12887" t="11278" r="13077" b="14497"/>
          <a:stretch/>
        </p:blipFill>
        <p:spPr>
          <a:xfrm>
            <a:off x="738554" y="3426969"/>
            <a:ext cx="3180370" cy="3188504"/>
          </a:xfrm>
          <a:prstGeom prst="rect">
            <a:avLst/>
          </a:prstGeom>
        </p:spPr>
      </p:pic>
      <p:pic>
        <p:nvPicPr>
          <p:cNvPr id="7" name="Picture 6"/>
          <p:cNvPicPr>
            <a:picLocks noChangeAspect="1"/>
          </p:cNvPicPr>
          <p:nvPr/>
        </p:nvPicPr>
        <p:blipFill>
          <a:blip r:embed="rId5"/>
          <a:stretch>
            <a:fillRect/>
          </a:stretch>
        </p:blipFill>
        <p:spPr>
          <a:xfrm>
            <a:off x="4872353" y="3483062"/>
            <a:ext cx="6581093" cy="3076318"/>
          </a:xfrm>
          <a:prstGeom prst="rect">
            <a:avLst/>
          </a:prstGeom>
        </p:spPr>
      </p:pic>
      <p:sp>
        <p:nvSpPr>
          <p:cNvPr id="8" name="TextBox 7"/>
          <p:cNvSpPr txBox="1"/>
          <p:nvPr/>
        </p:nvSpPr>
        <p:spPr>
          <a:xfrm>
            <a:off x="6710072" y="6249064"/>
            <a:ext cx="3408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2100 projection of global warming</a:t>
            </a:r>
          </a:p>
        </p:txBody>
      </p:sp>
      <p:sp>
        <p:nvSpPr>
          <p:cNvPr id="9" name="Rectangle 8"/>
          <p:cNvSpPr/>
          <p:nvPr/>
        </p:nvSpPr>
        <p:spPr>
          <a:xfrm>
            <a:off x="4872353" y="6529752"/>
            <a:ext cx="633046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https://climate.nasa.gov/news/2293/nasa-releases-detailed-global-climate-change-projections/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p:cNvSpPr txBox="1"/>
          <p:nvPr/>
        </p:nvSpPr>
        <p:spPr>
          <a:xfrm>
            <a:off x="7330277" y="2809984"/>
            <a:ext cx="46564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Steve Murov, Prof. Emeritus of Chemistry, Modesto Junior College,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http://murov.info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9281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0339" y="225267"/>
            <a:ext cx="8083715" cy="6503779"/>
          </a:xfrm>
          <a:prstGeom prst="rect">
            <a:avLst/>
          </a:prstGeom>
        </p:spPr>
      </p:pic>
      <p:sp>
        <p:nvSpPr>
          <p:cNvPr id="3" name="TextBox 2"/>
          <p:cNvSpPr txBox="1"/>
          <p:nvPr/>
        </p:nvSpPr>
        <p:spPr>
          <a:xfrm>
            <a:off x="164125" y="316523"/>
            <a:ext cx="3387968" cy="6001643"/>
          </a:xfrm>
          <a:prstGeom prst="rect">
            <a:avLst/>
          </a:prstGeom>
          <a:noFill/>
          <a:ln>
            <a:solidFill>
              <a:schemeClr val="accent6">
                <a:lumMod val="50000"/>
              </a:schemeClr>
            </a:solidFill>
          </a:ln>
        </p:spPr>
        <p:txBody>
          <a:bodyPr wrap="square" rtlCol="0">
            <a:spAutoFit/>
          </a:bodyPr>
          <a:lstStyle/>
          <a:p>
            <a:r>
              <a:rPr lang="en-US" sz="2400" b="1" dirty="0">
                <a:solidFill>
                  <a:srgbClr val="FF0000"/>
                </a:solidFill>
              </a:rPr>
              <a:t>The increase in global temperature has resulted in an increase of about 0.7</a:t>
            </a:r>
            <a:r>
              <a:rPr lang="en-US" sz="2400" b="1" baseline="30000" dirty="0">
                <a:solidFill>
                  <a:srgbClr val="FF0000"/>
                </a:solidFill>
              </a:rPr>
              <a:t>o</a:t>
            </a:r>
            <a:r>
              <a:rPr lang="en-US" sz="2400" b="1" dirty="0">
                <a:solidFill>
                  <a:srgbClr val="FF0000"/>
                </a:solidFill>
              </a:rPr>
              <a:t>C in the temperature of the surfaces of the seas and 1.3</a:t>
            </a:r>
            <a:r>
              <a:rPr lang="en-US" sz="2400" b="1" baseline="30000" dirty="0">
                <a:solidFill>
                  <a:srgbClr val="FF0000"/>
                </a:solidFill>
              </a:rPr>
              <a:t>o</a:t>
            </a:r>
            <a:r>
              <a:rPr lang="en-US" sz="2400" b="1" dirty="0">
                <a:solidFill>
                  <a:srgbClr val="FF0000"/>
                </a:solidFill>
              </a:rPr>
              <a:t>C in air temperature.  Warmer temperatures lower water density and expand volume and also melt land based ice.  Low coastal areas are very susceptible to small changes in sea level especially when storm surges are considered. </a:t>
            </a:r>
          </a:p>
        </p:txBody>
      </p:sp>
    </p:spTree>
    <p:extLst>
      <p:ext uri="{BB962C8B-B14F-4D97-AF65-F5344CB8AC3E}">
        <p14:creationId xmlns:p14="http://schemas.microsoft.com/office/powerpoint/2010/main" val="3858035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53797" y="6118930"/>
            <a:ext cx="4339714" cy="584775"/>
          </a:xfrm>
          <a:prstGeom prst="rect">
            <a:avLst/>
          </a:prstGeom>
        </p:spPr>
        <p:txBody>
          <a:bodyPr wrap="none">
            <a:spAutoFit/>
          </a:bodyPr>
          <a:lstStyle/>
          <a:p>
            <a:r>
              <a:rPr lang="en-US" sz="1600" dirty="0"/>
              <a:t>For interactive maps of sea level rise, please visit:</a:t>
            </a:r>
          </a:p>
          <a:p>
            <a:r>
              <a:rPr lang="en-US" sz="1600" dirty="0">
                <a:hlinkClick r:id="rId2"/>
              </a:rPr>
              <a:t>https://geology.com/below-sea-level/index.shtml</a:t>
            </a:r>
            <a:r>
              <a:rPr lang="en-US" sz="1600" dirty="0"/>
              <a:t>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482" t="3342" r="1784"/>
          <a:stretch/>
        </p:blipFill>
        <p:spPr>
          <a:xfrm>
            <a:off x="7913077" y="0"/>
            <a:ext cx="4229421" cy="3921027"/>
          </a:xfrm>
          <a:prstGeom prst="rect">
            <a:avLst/>
          </a:prstGeom>
        </p:spPr>
      </p:pic>
      <p:sp>
        <p:nvSpPr>
          <p:cNvPr id="5" name="Rectangle 4"/>
          <p:cNvSpPr/>
          <p:nvPr/>
        </p:nvSpPr>
        <p:spPr>
          <a:xfrm>
            <a:off x="7913077" y="3950677"/>
            <a:ext cx="4278923" cy="1200329"/>
          </a:xfrm>
          <a:prstGeom prst="rect">
            <a:avLst/>
          </a:prstGeom>
        </p:spPr>
        <p:txBody>
          <a:bodyPr wrap="square">
            <a:spAutoFit/>
          </a:bodyPr>
          <a:lstStyle/>
          <a:p>
            <a:r>
              <a:rPr lang="en-US" b="1" dirty="0"/>
              <a:t>Projected sea level rise from one meter (dark red) to six meters (light orange) in California’s Bay Area. (Weiss and </a:t>
            </a:r>
            <a:r>
              <a:rPr lang="en-US" b="1" dirty="0" err="1"/>
              <a:t>Overpeck</a:t>
            </a:r>
            <a:r>
              <a:rPr lang="en-US" b="1" dirty="0"/>
              <a:t> 2011)</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499"/>
            <a:ext cx="5636922" cy="39161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38247"/>
            <a:ext cx="5596202" cy="2719754"/>
          </a:xfrm>
          <a:prstGeom prst="rect">
            <a:avLst/>
          </a:prstGeom>
        </p:spPr>
      </p:pic>
      <p:sp>
        <p:nvSpPr>
          <p:cNvPr id="10" name="TextBox 9"/>
          <p:cNvSpPr txBox="1"/>
          <p:nvPr/>
        </p:nvSpPr>
        <p:spPr>
          <a:xfrm>
            <a:off x="5696477" y="163454"/>
            <a:ext cx="2216600" cy="2554545"/>
          </a:xfrm>
          <a:prstGeom prst="rect">
            <a:avLst/>
          </a:prstGeom>
          <a:noFill/>
        </p:spPr>
        <p:txBody>
          <a:bodyPr wrap="square" rtlCol="0">
            <a:spAutoFit/>
          </a:bodyPr>
          <a:lstStyle/>
          <a:p>
            <a:r>
              <a:rPr lang="en-US" sz="2000" b="1" dirty="0"/>
              <a:t>Images show a few of the earth’s land masses threatened by sea level rise.</a:t>
            </a:r>
          </a:p>
          <a:p>
            <a:r>
              <a:rPr lang="en-US" sz="2000" b="1" dirty="0">
                <a:solidFill>
                  <a:srgbClr val="FF0000"/>
                </a:solidFill>
              </a:rPr>
              <a:t>True or false:  Population centers are not threatened by sea level rise.</a:t>
            </a:r>
          </a:p>
        </p:txBody>
      </p:sp>
      <p:sp>
        <p:nvSpPr>
          <p:cNvPr id="2" name="TextBox 1"/>
          <p:cNvSpPr txBox="1"/>
          <p:nvPr/>
        </p:nvSpPr>
        <p:spPr>
          <a:xfrm>
            <a:off x="5746614" y="2717999"/>
            <a:ext cx="2097491" cy="3693319"/>
          </a:xfrm>
          <a:prstGeom prst="rect">
            <a:avLst/>
          </a:prstGeom>
          <a:noFill/>
        </p:spPr>
        <p:txBody>
          <a:bodyPr wrap="square" rtlCol="0">
            <a:spAutoFit/>
          </a:bodyPr>
          <a:lstStyle/>
          <a:p>
            <a:r>
              <a:rPr lang="en-US" b="1" dirty="0">
                <a:solidFill>
                  <a:srgbClr val="002060"/>
                </a:solidFill>
              </a:rPr>
              <a:t>False:  Miami is already building sea walls and using pumps to keep out the water.  Rising sea levels make the threat on New Orleans more severe and the poor people of Bangladesh have no place to go as storm surges push higher.</a:t>
            </a:r>
          </a:p>
        </p:txBody>
      </p:sp>
    </p:spTree>
    <p:extLst>
      <p:ext uri="{BB962C8B-B14F-4D97-AF65-F5344CB8AC3E}">
        <p14:creationId xmlns:p14="http://schemas.microsoft.com/office/powerpoint/2010/main" val="3343737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52000">
                                      <p:stCondLst>
                                        <p:cond delay="0"/>
                                      </p:stCondLst>
                                      <p:iterate type="wd">
                                        <p:tmPct val="3000"/>
                                      </p:iterate>
                                      <p:childTnLst>
                                        <p:set>
                                          <p:cBhvr>
                                            <p:cTn id="6" dur="1" fill="hold">
                                              <p:stCondLst>
                                                <p:cond delay="0"/>
                                              </p:stCondLst>
                                            </p:cTn>
                                            <p:tgtEl>
                                              <p:spTgt spid="2"/>
                                            </p:tgtEl>
                                            <p:attrNameLst>
                                              <p:attrName>style.visibility</p:attrName>
                                            </p:attrNameLst>
                                          </p:cBhvr>
                                          <p:to>
                                            <p:strVal val="visible"/>
                                          </p:to>
                                        </p:set>
                                        <p:anim calcmode="lin" valueType="num" p14:bounceEnd="52000">
                                          <p:cBhvr additive="base">
                                            <p:cTn id="7" dur="2000" fill="hold"/>
                                            <p:tgtEl>
                                              <p:spTgt spid="2"/>
                                            </p:tgtEl>
                                            <p:attrNameLst>
                                              <p:attrName>ppt_x</p:attrName>
                                            </p:attrNameLst>
                                          </p:cBhvr>
                                          <p:tavLst>
                                            <p:tav tm="0">
                                              <p:val>
                                                <p:strVal val="1+#ppt_w/2"/>
                                              </p:val>
                                            </p:tav>
                                            <p:tav tm="100000">
                                              <p:val>
                                                <p:strVal val="#ppt_x"/>
                                              </p:val>
                                            </p:tav>
                                          </p:tavLst>
                                        </p:anim>
                                        <p:anim calcmode="lin" valueType="num" p14:bounceEnd="52000">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wd">
                                        <p:tmPct val="3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35" r="2595"/>
          <a:stretch/>
        </p:blipFill>
        <p:spPr>
          <a:xfrm>
            <a:off x="93784" y="222739"/>
            <a:ext cx="6090408" cy="5673969"/>
          </a:xfrm>
          <a:prstGeom prst="rect">
            <a:avLst/>
          </a:prstGeom>
        </p:spPr>
      </p:pic>
      <p:pic>
        <p:nvPicPr>
          <p:cNvPr id="3" name="Picture 2"/>
          <p:cNvPicPr>
            <a:picLocks noChangeAspect="1"/>
          </p:cNvPicPr>
          <p:nvPr/>
        </p:nvPicPr>
        <p:blipFill rotWithShape="1">
          <a:blip r:embed="rId4"/>
          <a:srcRect l="2500" t="4786" r="2980" b="6838"/>
          <a:stretch/>
        </p:blipFill>
        <p:spPr>
          <a:xfrm>
            <a:off x="6295293" y="3629180"/>
            <a:ext cx="5802923" cy="3051995"/>
          </a:xfrm>
          <a:prstGeom prst="rect">
            <a:avLst/>
          </a:prstGeom>
        </p:spPr>
      </p:pic>
      <p:sp>
        <p:nvSpPr>
          <p:cNvPr id="4" name="TextBox 3">
            <a:extLst>
              <a:ext uri="{FF2B5EF4-FFF2-40B4-BE49-F238E27FC236}">
                <a16:creationId xmlns:a16="http://schemas.microsoft.com/office/drawing/2014/main" id="{574065FE-E044-44A0-B615-4BF075BB7BE8}"/>
              </a:ext>
            </a:extLst>
          </p:cNvPr>
          <p:cNvSpPr txBox="1"/>
          <p:nvPr/>
        </p:nvSpPr>
        <p:spPr>
          <a:xfrm>
            <a:off x="6151550" y="0"/>
            <a:ext cx="6090407" cy="3416320"/>
          </a:xfrm>
          <a:prstGeom prst="rect">
            <a:avLst/>
          </a:prstGeom>
          <a:noFill/>
        </p:spPr>
        <p:txBody>
          <a:bodyPr wrap="square" rtlCol="0">
            <a:spAutoFit/>
          </a:bodyPr>
          <a:lstStyle/>
          <a:p>
            <a:r>
              <a:rPr lang="en-US" sz="2400" b="1" dirty="0"/>
              <a:t>In addition to the global warming caused by increasing CO</a:t>
            </a:r>
            <a:r>
              <a:rPr lang="en-US" sz="2400" b="1" baseline="-25000" dirty="0"/>
              <a:t>2</a:t>
            </a:r>
            <a:r>
              <a:rPr lang="en-US" sz="2400" b="1" dirty="0"/>
              <a:t>, increased CO</a:t>
            </a:r>
            <a:r>
              <a:rPr lang="en-US" sz="2400" b="1" baseline="-25000" dirty="0"/>
              <a:t>2</a:t>
            </a:r>
            <a:r>
              <a:rPr lang="en-US" sz="2400" b="1" dirty="0"/>
              <a:t> causes other problems.  Some of the CO</a:t>
            </a:r>
            <a:r>
              <a:rPr lang="en-US" sz="2400" b="1" baseline="-25000" dirty="0"/>
              <a:t>2</a:t>
            </a:r>
            <a:r>
              <a:rPr lang="en-US" sz="2400" b="1" dirty="0"/>
              <a:t> is absorbed by the oceans.  CO</a:t>
            </a:r>
            <a:r>
              <a:rPr lang="en-US" sz="2400" b="1" baseline="-25000" dirty="0"/>
              <a:t>2</a:t>
            </a:r>
            <a:r>
              <a:rPr lang="en-US" sz="2400" b="1" dirty="0"/>
              <a:t> forms carbonic acid in water causing an increase in acidity or a drop in </a:t>
            </a:r>
            <a:r>
              <a:rPr lang="en-US" sz="2400" b="1" dirty="0" err="1"/>
              <a:t>pH.</a:t>
            </a:r>
            <a:r>
              <a:rPr lang="en-US" sz="2400" b="1" dirty="0"/>
              <a:t>  </a:t>
            </a:r>
          </a:p>
          <a:p>
            <a:endParaRPr lang="en-US" sz="2400" b="1" dirty="0"/>
          </a:p>
          <a:p>
            <a:r>
              <a:rPr lang="en-US" sz="2400" b="1" dirty="0"/>
              <a:t>True or False:  A pH change of about 0.1 units has already been measured.  This pH change is a severe threat to shell fish and coral. </a:t>
            </a:r>
          </a:p>
        </p:txBody>
      </p:sp>
      <p:sp>
        <p:nvSpPr>
          <p:cNvPr id="5" name="TextBox 4">
            <a:extLst>
              <a:ext uri="{FF2B5EF4-FFF2-40B4-BE49-F238E27FC236}">
                <a16:creationId xmlns:a16="http://schemas.microsoft.com/office/drawing/2014/main" id="{5471DA34-1360-4EB8-8DBE-215788A43F14}"/>
              </a:ext>
            </a:extLst>
          </p:cNvPr>
          <p:cNvSpPr txBox="1"/>
          <p:nvPr/>
        </p:nvSpPr>
        <p:spPr>
          <a:xfrm>
            <a:off x="2178693" y="4254500"/>
            <a:ext cx="1945789" cy="369332"/>
          </a:xfrm>
          <a:prstGeom prst="rect">
            <a:avLst/>
          </a:prstGeom>
          <a:noFill/>
        </p:spPr>
        <p:txBody>
          <a:bodyPr wrap="none" rtlCol="0">
            <a:spAutoFit/>
          </a:bodyPr>
          <a:lstStyle/>
          <a:p>
            <a:r>
              <a:rPr lang="en-US" b="1" dirty="0"/>
              <a:t>30 year drop in pH</a:t>
            </a:r>
          </a:p>
        </p:txBody>
      </p:sp>
      <p:sp>
        <p:nvSpPr>
          <p:cNvPr id="6" name="Rectangle 5">
            <a:extLst>
              <a:ext uri="{FF2B5EF4-FFF2-40B4-BE49-F238E27FC236}">
                <a16:creationId xmlns:a16="http://schemas.microsoft.com/office/drawing/2014/main" id="{4F60D9B6-4EEE-4492-8664-F9269FB957A1}"/>
              </a:ext>
            </a:extLst>
          </p:cNvPr>
          <p:cNvSpPr/>
          <p:nvPr/>
        </p:nvSpPr>
        <p:spPr>
          <a:xfrm>
            <a:off x="6151550" y="2162908"/>
            <a:ext cx="712041" cy="509954"/>
          </a:xfrm>
          <a:prstGeom prst="rect">
            <a:avLst/>
          </a:prstGeom>
          <a:solidFill>
            <a:srgbClr val="92D050">
              <a:alpha val="34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651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79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9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79000">
                                          <p:cBhvr additive="base">
                                            <p:cTn id="8" dur="2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429" y="-1"/>
            <a:ext cx="6434316" cy="367257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246" y="-1"/>
            <a:ext cx="5386755" cy="3591169"/>
          </a:xfrm>
          <a:prstGeom prst="rect">
            <a:avLst/>
          </a:prstGeom>
        </p:spPr>
      </p:pic>
      <p:pic>
        <p:nvPicPr>
          <p:cNvPr id="4" name="Picture 3"/>
          <p:cNvPicPr>
            <a:picLocks noChangeAspect="1"/>
          </p:cNvPicPr>
          <p:nvPr/>
        </p:nvPicPr>
        <p:blipFill>
          <a:blip r:embed="rId4"/>
          <a:stretch>
            <a:fillRect/>
          </a:stretch>
        </p:blipFill>
        <p:spPr>
          <a:xfrm>
            <a:off x="9249507" y="3672577"/>
            <a:ext cx="2606253" cy="3021300"/>
          </a:xfrm>
          <a:prstGeom prst="rect">
            <a:avLst/>
          </a:prstGeom>
        </p:spPr>
      </p:pic>
      <p:pic>
        <p:nvPicPr>
          <p:cNvPr id="5" name="Picture 4"/>
          <p:cNvPicPr>
            <a:picLocks noChangeAspect="1"/>
          </p:cNvPicPr>
          <p:nvPr/>
        </p:nvPicPr>
        <p:blipFill>
          <a:blip r:embed="rId5"/>
          <a:stretch>
            <a:fillRect/>
          </a:stretch>
        </p:blipFill>
        <p:spPr>
          <a:xfrm>
            <a:off x="4401205" y="3672578"/>
            <a:ext cx="4540205" cy="3021300"/>
          </a:xfrm>
          <a:prstGeom prst="rect">
            <a:avLst/>
          </a:prstGeom>
        </p:spPr>
      </p:pic>
      <p:sp>
        <p:nvSpPr>
          <p:cNvPr id="6" name="TextBox 5">
            <a:extLst>
              <a:ext uri="{FF2B5EF4-FFF2-40B4-BE49-F238E27FC236}">
                <a16:creationId xmlns:a16="http://schemas.microsoft.com/office/drawing/2014/main" id="{8A81531D-D55E-42AA-AF57-5AE65C92DEF4}"/>
              </a:ext>
            </a:extLst>
          </p:cNvPr>
          <p:cNvSpPr txBox="1"/>
          <p:nvPr/>
        </p:nvSpPr>
        <p:spPr>
          <a:xfrm>
            <a:off x="88429" y="3844399"/>
            <a:ext cx="4178035" cy="2677656"/>
          </a:xfrm>
          <a:prstGeom prst="rect">
            <a:avLst/>
          </a:prstGeom>
          <a:noFill/>
        </p:spPr>
        <p:txBody>
          <a:bodyPr wrap="square" rtlCol="0">
            <a:spAutoFit/>
          </a:bodyPr>
          <a:lstStyle/>
          <a:p>
            <a:r>
              <a:rPr lang="en-US" sz="2400" b="1" dirty="0"/>
              <a:t>Burning of fossil fuels releases not only CO</a:t>
            </a:r>
            <a:r>
              <a:rPr lang="en-US" sz="2400" b="1" baseline="-25000" dirty="0"/>
              <a:t>2 </a:t>
            </a:r>
            <a:r>
              <a:rPr lang="en-US" sz="2400" b="1" dirty="0"/>
              <a:t>but also gases such as SO</a:t>
            </a:r>
            <a:r>
              <a:rPr lang="en-US" sz="2400" b="1" baseline="-25000" dirty="0"/>
              <a:t>2</a:t>
            </a:r>
            <a:r>
              <a:rPr lang="en-US" sz="2400" b="1" dirty="0"/>
              <a:t> and NO</a:t>
            </a:r>
            <a:r>
              <a:rPr lang="en-US" sz="2400" b="1" baseline="-25000" dirty="0"/>
              <a:t>2</a:t>
            </a:r>
            <a:r>
              <a:rPr lang="en-US" sz="2400" b="1" dirty="0"/>
              <a:t> that react with water to form acids. These acids rain down upon the land and cause substantial damage to plants and property.</a:t>
            </a:r>
          </a:p>
        </p:txBody>
      </p:sp>
    </p:spTree>
    <p:extLst>
      <p:ext uri="{BB962C8B-B14F-4D97-AF65-F5344CB8AC3E}">
        <p14:creationId xmlns:p14="http://schemas.microsoft.com/office/powerpoint/2010/main" val="2332988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798" t="18697" r="3054" b="3427"/>
          <a:stretch/>
        </p:blipFill>
        <p:spPr>
          <a:xfrm>
            <a:off x="7279105" y="0"/>
            <a:ext cx="4876800" cy="4077325"/>
          </a:xfrm>
          <a:prstGeom prst="rect">
            <a:avLst/>
          </a:prstGeom>
        </p:spPr>
      </p:pic>
      <p:pic>
        <p:nvPicPr>
          <p:cNvPr id="4" name="Picture 3"/>
          <p:cNvPicPr>
            <a:picLocks noChangeAspect="1"/>
          </p:cNvPicPr>
          <p:nvPr/>
        </p:nvPicPr>
        <p:blipFill>
          <a:blip r:embed="rId3"/>
          <a:stretch>
            <a:fillRect/>
          </a:stretch>
        </p:blipFill>
        <p:spPr>
          <a:xfrm>
            <a:off x="339320" y="73245"/>
            <a:ext cx="4004080" cy="4004080"/>
          </a:xfrm>
          <a:prstGeom prst="rect">
            <a:avLst/>
          </a:prstGeom>
        </p:spPr>
      </p:pic>
      <p:pic>
        <p:nvPicPr>
          <p:cNvPr id="5" name="Picture 4"/>
          <p:cNvPicPr>
            <a:picLocks noChangeAspect="1"/>
          </p:cNvPicPr>
          <p:nvPr/>
        </p:nvPicPr>
        <p:blipFill rotWithShape="1">
          <a:blip r:embed="rId4"/>
          <a:srcRect l="1868" t="3263" r="3427" b="3804"/>
          <a:stretch/>
        </p:blipFill>
        <p:spPr>
          <a:xfrm>
            <a:off x="4487779" y="3740711"/>
            <a:ext cx="4271212" cy="2936815"/>
          </a:xfrm>
          <a:prstGeom prst="rect">
            <a:avLst/>
          </a:prstGeom>
        </p:spPr>
      </p:pic>
    </p:spTree>
    <p:extLst>
      <p:ext uri="{BB962C8B-B14F-4D97-AF65-F5344CB8AC3E}">
        <p14:creationId xmlns:p14="http://schemas.microsoft.com/office/powerpoint/2010/main" val="4076411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262" y="95250"/>
            <a:ext cx="9515475" cy="6667500"/>
          </a:xfrm>
          <a:prstGeom prst="rect">
            <a:avLst/>
          </a:prstGeom>
        </p:spPr>
      </p:pic>
    </p:spTree>
    <p:extLst>
      <p:ext uri="{BB962C8B-B14F-4D97-AF65-F5344CB8AC3E}">
        <p14:creationId xmlns:p14="http://schemas.microsoft.com/office/powerpoint/2010/main" val="221878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98" b="2387"/>
          <a:stretch/>
        </p:blipFill>
        <p:spPr>
          <a:xfrm>
            <a:off x="2235326" y="0"/>
            <a:ext cx="6099784" cy="4724401"/>
          </a:xfrm>
          <a:prstGeom prst="rect">
            <a:avLst/>
          </a:prstGeom>
        </p:spPr>
      </p:pic>
      <p:pic>
        <p:nvPicPr>
          <p:cNvPr id="5" name="Picture 4"/>
          <p:cNvPicPr>
            <a:picLocks noChangeAspect="1"/>
          </p:cNvPicPr>
          <p:nvPr/>
        </p:nvPicPr>
        <p:blipFill rotWithShape="1">
          <a:blip r:embed="rId3"/>
          <a:srcRect t="7883" b="65457"/>
          <a:stretch/>
        </p:blipFill>
        <p:spPr>
          <a:xfrm>
            <a:off x="1823304" y="4724400"/>
            <a:ext cx="7256219" cy="1863970"/>
          </a:xfrm>
          <a:prstGeom prst="rect">
            <a:avLst/>
          </a:prstGeom>
        </p:spPr>
      </p:pic>
      <p:sp>
        <p:nvSpPr>
          <p:cNvPr id="6" name="TextBox 5"/>
          <p:cNvSpPr txBox="1"/>
          <p:nvPr/>
        </p:nvSpPr>
        <p:spPr>
          <a:xfrm>
            <a:off x="679938" y="4958861"/>
            <a:ext cx="1377827" cy="1200329"/>
          </a:xfrm>
          <a:prstGeom prst="rect">
            <a:avLst/>
          </a:prstGeom>
          <a:noFill/>
        </p:spPr>
        <p:txBody>
          <a:bodyPr wrap="square" rtlCol="0">
            <a:spAutoFit/>
          </a:bodyPr>
          <a:lstStyle/>
          <a:p>
            <a:r>
              <a:rPr lang="en-US" sz="2400" b="1" dirty="0"/>
              <a:t>Why do corals bleach?</a:t>
            </a:r>
          </a:p>
        </p:txBody>
      </p:sp>
      <p:sp>
        <p:nvSpPr>
          <p:cNvPr id="2" name="TextBox 1">
            <a:extLst>
              <a:ext uri="{FF2B5EF4-FFF2-40B4-BE49-F238E27FC236}">
                <a16:creationId xmlns:a16="http://schemas.microsoft.com/office/drawing/2014/main" id="{F0D20446-F070-4CE8-A07A-F335601923E3}"/>
              </a:ext>
            </a:extLst>
          </p:cNvPr>
          <p:cNvSpPr txBox="1"/>
          <p:nvPr/>
        </p:nvSpPr>
        <p:spPr>
          <a:xfrm>
            <a:off x="8335111" y="889000"/>
            <a:ext cx="3475890" cy="3046988"/>
          </a:xfrm>
          <a:prstGeom prst="rect">
            <a:avLst/>
          </a:prstGeom>
          <a:noFill/>
        </p:spPr>
        <p:txBody>
          <a:bodyPr wrap="square" rtlCol="0">
            <a:spAutoFit/>
          </a:bodyPr>
          <a:lstStyle/>
          <a:p>
            <a:r>
              <a:rPr lang="en-US" sz="2400" b="1" dirty="0">
                <a:solidFill>
                  <a:srgbClr val="FF0000"/>
                </a:solidFill>
              </a:rPr>
              <a:t>Increasing temperatures and decreasing pH values threaten coral world- wide.  It is predicted that the Great Barrier Reef will be extinct by 2050.  This will have world-wide repercussions.</a:t>
            </a:r>
          </a:p>
        </p:txBody>
      </p:sp>
    </p:spTree>
    <p:extLst>
      <p:ext uri="{BB962C8B-B14F-4D97-AF65-F5344CB8AC3E}">
        <p14:creationId xmlns:p14="http://schemas.microsoft.com/office/powerpoint/2010/main" val="3695925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95" y="0"/>
            <a:ext cx="5598977" cy="4356100"/>
          </a:xfrm>
          <a:prstGeom prst="rect">
            <a:avLst/>
          </a:prstGeom>
        </p:spPr>
      </p:pic>
      <p:pic>
        <p:nvPicPr>
          <p:cNvPr id="3" name="Picture 2"/>
          <p:cNvPicPr>
            <a:picLocks noChangeAspect="1"/>
          </p:cNvPicPr>
          <p:nvPr/>
        </p:nvPicPr>
        <p:blipFill>
          <a:blip r:embed="rId4"/>
          <a:stretch>
            <a:fillRect/>
          </a:stretch>
        </p:blipFill>
        <p:spPr>
          <a:xfrm>
            <a:off x="5740172" y="152399"/>
            <a:ext cx="6390073" cy="3840480"/>
          </a:xfrm>
          <a:prstGeom prst="rect">
            <a:avLst/>
          </a:prstGeom>
        </p:spPr>
      </p:pic>
      <p:pic>
        <p:nvPicPr>
          <p:cNvPr id="4" name="Picture 3"/>
          <p:cNvPicPr>
            <a:picLocks noChangeAspect="1"/>
          </p:cNvPicPr>
          <p:nvPr/>
        </p:nvPicPr>
        <p:blipFill>
          <a:blip r:embed="rId5"/>
          <a:stretch>
            <a:fillRect/>
          </a:stretch>
        </p:blipFill>
        <p:spPr>
          <a:xfrm>
            <a:off x="5740172" y="3992879"/>
            <a:ext cx="6281422" cy="2865121"/>
          </a:xfrm>
          <a:prstGeom prst="rect">
            <a:avLst/>
          </a:prstGeom>
        </p:spPr>
      </p:pic>
      <p:sp>
        <p:nvSpPr>
          <p:cNvPr id="5" name="TextBox 4">
            <a:extLst>
              <a:ext uri="{FF2B5EF4-FFF2-40B4-BE49-F238E27FC236}">
                <a16:creationId xmlns:a16="http://schemas.microsoft.com/office/drawing/2014/main" id="{579BDFD1-D6F8-49B7-971E-7FCBAC1BC4E7}"/>
              </a:ext>
            </a:extLst>
          </p:cNvPr>
          <p:cNvSpPr txBox="1"/>
          <p:nvPr/>
        </p:nvSpPr>
        <p:spPr>
          <a:xfrm>
            <a:off x="863600" y="533400"/>
            <a:ext cx="3809248" cy="369332"/>
          </a:xfrm>
          <a:prstGeom prst="rect">
            <a:avLst/>
          </a:prstGeom>
          <a:noFill/>
        </p:spPr>
        <p:txBody>
          <a:bodyPr wrap="none" rtlCol="0">
            <a:spAutoFit/>
          </a:bodyPr>
          <a:lstStyle/>
          <a:p>
            <a:r>
              <a:rPr lang="en-US" b="1" dirty="0"/>
              <a:t>Extreme one day precipitation events.</a:t>
            </a:r>
          </a:p>
        </p:txBody>
      </p:sp>
      <p:sp>
        <p:nvSpPr>
          <p:cNvPr id="6" name="TextBox 5">
            <a:extLst>
              <a:ext uri="{FF2B5EF4-FFF2-40B4-BE49-F238E27FC236}">
                <a16:creationId xmlns:a16="http://schemas.microsoft.com/office/drawing/2014/main" id="{6A94FE88-C1DA-4DEB-BCDC-EA058C2E8645}"/>
              </a:ext>
            </a:extLst>
          </p:cNvPr>
          <p:cNvSpPr txBox="1"/>
          <p:nvPr/>
        </p:nvSpPr>
        <p:spPr>
          <a:xfrm>
            <a:off x="6591300" y="1244600"/>
            <a:ext cx="3501087" cy="369332"/>
          </a:xfrm>
          <a:prstGeom prst="rect">
            <a:avLst/>
          </a:prstGeom>
          <a:noFill/>
        </p:spPr>
        <p:txBody>
          <a:bodyPr wrap="none" rtlCol="0">
            <a:spAutoFit/>
          </a:bodyPr>
          <a:lstStyle/>
          <a:p>
            <a:r>
              <a:rPr lang="en-US" b="1" dirty="0"/>
              <a:t>Frequency of extreme heat events.</a:t>
            </a:r>
          </a:p>
        </p:txBody>
      </p:sp>
      <p:sp>
        <p:nvSpPr>
          <p:cNvPr id="7" name="TextBox 6">
            <a:extLst>
              <a:ext uri="{FF2B5EF4-FFF2-40B4-BE49-F238E27FC236}">
                <a16:creationId xmlns:a16="http://schemas.microsoft.com/office/drawing/2014/main" id="{3F323629-5890-48B9-BDC8-5E66D153015F}"/>
              </a:ext>
            </a:extLst>
          </p:cNvPr>
          <p:cNvSpPr txBox="1"/>
          <p:nvPr/>
        </p:nvSpPr>
        <p:spPr>
          <a:xfrm>
            <a:off x="6413500" y="4813020"/>
            <a:ext cx="3165418" cy="369332"/>
          </a:xfrm>
          <a:prstGeom prst="rect">
            <a:avLst/>
          </a:prstGeom>
          <a:noFill/>
        </p:spPr>
        <p:txBody>
          <a:bodyPr wrap="none" rtlCol="0">
            <a:spAutoFit/>
          </a:bodyPr>
          <a:lstStyle/>
          <a:p>
            <a:r>
              <a:rPr lang="en-US" b="1" dirty="0"/>
              <a:t>Frequency of extreme weather.</a:t>
            </a:r>
          </a:p>
        </p:txBody>
      </p:sp>
      <p:sp>
        <p:nvSpPr>
          <p:cNvPr id="8" name="TextBox 7">
            <a:extLst>
              <a:ext uri="{FF2B5EF4-FFF2-40B4-BE49-F238E27FC236}">
                <a16:creationId xmlns:a16="http://schemas.microsoft.com/office/drawing/2014/main" id="{1A6E882F-8147-4728-AF66-C0D38514F9F0}"/>
              </a:ext>
            </a:extLst>
          </p:cNvPr>
          <p:cNvSpPr txBox="1"/>
          <p:nvPr/>
        </p:nvSpPr>
        <p:spPr>
          <a:xfrm>
            <a:off x="141195" y="4180344"/>
            <a:ext cx="5476559" cy="2677656"/>
          </a:xfrm>
          <a:prstGeom prst="rect">
            <a:avLst/>
          </a:prstGeom>
          <a:noFill/>
        </p:spPr>
        <p:txBody>
          <a:bodyPr wrap="square" rtlCol="0">
            <a:spAutoFit/>
          </a:bodyPr>
          <a:lstStyle/>
          <a:p>
            <a:r>
              <a:rPr lang="en-US" sz="2400" b="1" dirty="0"/>
              <a:t>True or False.</a:t>
            </a:r>
          </a:p>
          <a:p>
            <a:r>
              <a:rPr lang="en-US" sz="2400" b="1" dirty="0"/>
              <a:t>The graphs show that the frequency of one day precipitation events, extreme heat and weather events are rising consistent with expectations from the observed increase in global temperatures. </a:t>
            </a:r>
          </a:p>
        </p:txBody>
      </p:sp>
      <p:sp>
        <p:nvSpPr>
          <p:cNvPr id="9" name="Cloud 8">
            <a:extLst>
              <a:ext uri="{FF2B5EF4-FFF2-40B4-BE49-F238E27FC236}">
                <a16:creationId xmlns:a16="http://schemas.microsoft.com/office/drawing/2014/main" id="{F9238F34-0923-4F35-A438-7FC5845180C9}"/>
              </a:ext>
            </a:extLst>
          </p:cNvPr>
          <p:cNvSpPr/>
          <p:nvPr/>
        </p:nvSpPr>
        <p:spPr>
          <a:xfrm>
            <a:off x="69069" y="4050874"/>
            <a:ext cx="794531" cy="701566"/>
          </a:xfrm>
          <a:prstGeom prst="cloud">
            <a:avLst/>
          </a:prstGeom>
          <a:solidFill>
            <a:srgbClr val="FFC000">
              <a:alpha val="3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065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66847" y="5984264"/>
            <a:ext cx="7971692" cy="369332"/>
          </a:xfrm>
          <a:prstGeom prst="rect">
            <a:avLst/>
          </a:prstGeom>
        </p:spPr>
        <p:txBody>
          <a:bodyPr wrap="square">
            <a:spAutoFit/>
          </a:bodyPr>
          <a:lstStyle/>
          <a:p>
            <a:r>
              <a:rPr lang="en-US" b="1" dirty="0">
                <a:hlinkClick r:id="rId2"/>
              </a:rPr>
              <a:t>https://www.seattletimes.com/nation-world/birds-shift-north-as-globe-warms/</a:t>
            </a:r>
            <a:r>
              <a:rPr lang="en-US" b="1" dirty="0"/>
              <a:t> </a:t>
            </a:r>
          </a:p>
        </p:txBody>
      </p:sp>
      <p:pic>
        <p:nvPicPr>
          <p:cNvPr id="4" name="Picture 3"/>
          <p:cNvPicPr>
            <a:picLocks noChangeAspect="1"/>
          </p:cNvPicPr>
          <p:nvPr/>
        </p:nvPicPr>
        <p:blipFill>
          <a:blip r:embed="rId3">
            <a:duotone>
              <a:prstClr val="black"/>
              <a:schemeClr val="accent6">
                <a:lumMod val="60000"/>
                <a:lumOff val="40000"/>
                <a:tint val="45000"/>
                <a:satMod val="400000"/>
              </a:schemeClr>
            </a:duotone>
          </a:blip>
          <a:stretch>
            <a:fillRect/>
          </a:stretch>
        </p:blipFill>
        <p:spPr>
          <a:xfrm>
            <a:off x="5621831" y="0"/>
            <a:ext cx="6570169" cy="5902202"/>
          </a:xfrm>
          <a:prstGeom prst="rect">
            <a:avLst/>
          </a:prstGeom>
        </p:spPr>
      </p:pic>
      <p:sp>
        <p:nvSpPr>
          <p:cNvPr id="5" name="TextBox 4"/>
          <p:cNvSpPr txBox="1"/>
          <p:nvPr/>
        </p:nvSpPr>
        <p:spPr>
          <a:xfrm>
            <a:off x="316523" y="234461"/>
            <a:ext cx="5158154" cy="4801314"/>
          </a:xfrm>
          <a:prstGeom prst="rect">
            <a:avLst/>
          </a:prstGeom>
          <a:noFill/>
        </p:spPr>
        <p:txBody>
          <a:bodyPr wrap="square" rtlCol="0">
            <a:spAutoFit/>
          </a:bodyPr>
          <a:lstStyle/>
          <a:p>
            <a:r>
              <a:rPr lang="en-US" sz="2400" b="1" dirty="0"/>
              <a:t>Are the behavior and survival of animals affected by climate change?  </a:t>
            </a:r>
          </a:p>
          <a:p>
            <a:endParaRPr lang="en-US" sz="2400" b="1" dirty="0"/>
          </a:p>
          <a:p>
            <a:r>
              <a:rPr lang="en-US" sz="2400" b="1" dirty="0"/>
              <a:t>Multiple choice about the map to the right:</a:t>
            </a:r>
          </a:p>
          <a:p>
            <a:pPr marL="342900" indent="-342900">
              <a:buAutoNum type="alphaLcPeriod"/>
            </a:pPr>
            <a:r>
              <a:rPr lang="en-US" sz="2400" b="1" dirty="0"/>
              <a:t>Many species of birds are migrating farther south due to climate change.</a:t>
            </a:r>
          </a:p>
          <a:p>
            <a:pPr marL="342900" indent="-342900">
              <a:buAutoNum type="alphaLcPeriod"/>
            </a:pPr>
            <a:r>
              <a:rPr lang="en-US" sz="2400" b="1" dirty="0"/>
              <a:t>Many species of birds are migrating farther north due to climate change.</a:t>
            </a:r>
          </a:p>
          <a:p>
            <a:pPr marL="342900" indent="-342900">
              <a:buAutoNum type="alphaLcPeriod"/>
            </a:pPr>
            <a:r>
              <a:rPr lang="en-US" sz="2400" b="1" dirty="0"/>
              <a:t>There are apparently no changes in migratory patterns as a result of climate change.</a:t>
            </a:r>
          </a:p>
          <a:p>
            <a:pPr marL="342900" indent="-342900">
              <a:buAutoNum type="alphaLcPeriod"/>
            </a:pPr>
            <a:endParaRPr lang="en-US" dirty="0"/>
          </a:p>
        </p:txBody>
      </p:sp>
      <p:sp>
        <p:nvSpPr>
          <p:cNvPr id="2" name="Rectangle 1">
            <a:extLst>
              <a:ext uri="{FF2B5EF4-FFF2-40B4-BE49-F238E27FC236}">
                <a16:creationId xmlns:a16="http://schemas.microsoft.com/office/drawing/2014/main" id="{A0669D70-864B-4CAD-99D2-8F862CCE9731}"/>
              </a:ext>
            </a:extLst>
          </p:cNvPr>
          <p:cNvSpPr/>
          <p:nvPr/>
        </p:nvSpPr>
        <p:spPr>
          <a:xfrm>
            <a:off x="137396" y="4843015"/>
            <a:ext cx="5337281" cy="830997"/>
          </a:xfrm>
          <a:prstGeom prst="rect">
            <a:avLst/>
          </a:prstGeom>
        </p:spPr>
        <p:txBody>
          <a:bodyPr wrap="square">
            <a:spAutoFit/>
          </a:bodyPr>
          <a:lstStyle/>
          <a:p>
            <a:pPr marL="342900" indent="-342900">
              <a:buAutoNum type="alphaLcPeriod" startAt="2"/>
            </a:pPr>
            <a:r>
              <a:rPr lang="en-US" sz="2400" b="1" dirty="0">
                <a:solidFill>
                  <a:srgbClr val="FF0000"/>
                </a:solidFill>
              </a:rPr>
              <a:t>Many species of birds are migrating farther north due to climate change.</a:t>
            </a:r>
          </a:p>
        </p:txBody>
      </p:sp>
    </p:spTree>
    <p:extLst>
      <p:ext uri="{BB962C8B-B14F-4D97-AF65-F5344CB8AC3E}">
        <p14:creationId xmlns:p14="http://schemas.microsoft.com/office/powerpoint/2010/main" val="2593795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2222" r="25215"/>
          <a:stretch/>
        </p:blipFill>
        <p:spPr>
          <a:xfrm>
            <a:off x="4980284" y="61653"/>
            <a:ext cx="7034037" cy="6796347"/>
          </a:xfrm>
          <a:prstGeom prst="rect">
            <a:avLst/>
          </a:prstGeom>
        </p:spPr>
      </p:pic>
      <p:sp>
        <p:nvSpPr>
          <p:cNvPr id="3" name="TextBox 2"/>
          <p:cNvSpPr txBox="1"/>
          <p:nvPr/>
        </p:nvSpPr>
        <p:spPr>
          <a:xfrm>
            <a:off x="177679" y="1524000"/>
            <a:ext cx="4802605" cy="3108543"/>
          </a:xfrm>
          <a:prstGeom prst="rect">
            <a:avLst/>
          </a:prstGeom>
          <a:noFill/>
        </p:spPr>
        <p:txBody>
          <a:bodyPr wrap="square" rtlCol="0">
            <a:spAutoFit/>
          </a:bodyPr>
          <a:lstStyle/>
          <a:p>
            <a:r>
              <a:rPr lang="en-US" sz="2800" b="1" dirty="0"/>
              <a:t>True     or     False:</a:t>
            </a:r>
          </a:p>
          <a:p>
            <a:endParaRPr lang="en-US" sz="2800" b="1" dirty="0"/>
          </a:p>
          <a:p>
            <a:r>
              <a:rPr lang="en-US" sz="2800" b="1" dirty="0"/>
              <a:t>Animal populations have declined from the year 1970 to 2010 by 52% while global temperatures have increased by about 0.6</a:t>
            </a:r>
            <a:r>
              <a:rPr lang="en-US" sz="2800" b="1" baseline="30000" dirty="0"/>
              <a:t>o</a:t>
            </a:r>
            <a:r>
              <a:rPr lang="en-US" sz="2800" b="1" dirty="0"/>
              <a:t>C (1.1</a:t>
            </a:r>
            <a:r>
              <a:rPr lang="en-US" sz="2800" b="1" baseline="30000" dirty="0"/>
              <a:t>o</a:t>
            </a:r>
            <a:r>
              <a:rPr lang="en-US" sz="2800" b="1" dirty="0"/>
              <a:t>F).</a:t>
            </a:r>
          </a:p>
        </p:txBody>
      </p:sp>
      <p:sp>
        <p:nvSpPr>
          <p:cNvPr id="5" name="Wave 4">
            <a:extLst>
              <a:ext uri="{FF2B5EF4-FFF2-40B4-BE49-F238E27FC236}">
                <a16:creationId xmlns:a16="http://schemas.microsoft.com/office/drawing/2014/main" id="{08DE0258-8600-425E-AB8F-DFF4B9907F0B}"/>
              </a:ext>
            </a:extLst>
          </p:cNvPr>
          <p:cNvSpPr/>
          <p:nvPr/>
        </p:nvSpPr>
        <p:spPr>
          <a:xfrm>
            <a:off x="177679" y="1383322"/>
            <a:ext cx="771890" cy="726831"/>
          </a:xfrm>
          <a:prstGeom prst="wave">
            <a:avLst/>
          </a:prstGeom>
          <a:solidFill>
            <a:schemeClr val="accent1">
              <a:alpha val="42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87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9271" y="132693"/>
            <a:ext cx="11813458" cy="6622200"/>
          </a:xfrm>
          <a:prstGeom prst="rect">
            <a:avLst/>
          </a:prstGeom>
        </p:spPr>
      </p:pic>
      <p:sp>
        <p:nvSpPr>
          <p:cNvPr id="9" name="TextBox 8">
            <a:extLst>
              <a:ext uri="{FF2B5EF4-FFF2-40B4-BE49-F238E27FC236}">
                <a16:creationId xmlns:a16="http://schemas.microsoft.com/office/drawing/2014/main" id="{59E76C51-8D4E-4E81-B68E-84D6442D666C}"/>
              </a:ext>
            </a:extLst>
          </p:cNvPr>
          <p:cNvSpPr txBox="1"/>
          <p:nvPr/>
        </p:nvSpPr>
        <p:spPr>
          <a:xfrm>
            <a:off x="6949402" y="5268090"/>
            <a:ext cx="3821111" cy="461665"/>
          </a:xfrm>
          <a:prstGeom prst="rect">
            <a:avLst/>
          </a:prstGeom>
          <a:noFill/>
        </p:spPr>
        <p:txBody>
          <a:bodyPr wrap="none" rtlCol="0">
            <a:spAutoFit/>
          </a:bodyPr>
          <a:lstStyle/>
          <a:p>
            <a:r>
              <a:rPr lang="en-US" sz="2400" b="1" dirty="0"/>
              <a:t>CO2 production, “solid” grey</a:t>
            </a:r>
          </a:p>
        </p:txBody>
      </p:sp>
      <p:sp>
        <p:nvSpPr>
          <p:cNvPr id="10" name="TextBox 9">
            <a:extLst>
              <a:ext uri="{FF2B5EF4-FFF2-40B4-BE49-F238E27FC236}">
                <a16:creationId xmlns:a16="http://schemas.microsoft.com/office/drawing/2014/main" id="{A38E2CE3-7102-4FFD-A4FB-CC54ECC224A1}"/>
              </a:ext>
            </a:extLst>
          </p:cNvPr>
          <p:cNvSpPr txBox="1"/>
          <p:nvPr/>
        </p:nvSpPr>
        <p:spPr>
          <a:xfrm>
            <a:off x="4010195" y="2459674"/>
            <a:ext cx="1901867" cy="1200329"/>
          </a:xfrm>
          <a:prstGeom prst="rect">
            <a:avLst/>
          </a:prstGeom>
          <a:noFill/>
        </p:spPr>
        <p:txBody>
          <a:bodyPr wrap="none" rtlCol="0">
            <a:spAutoFit/>
          </a:bodyPr>
          <a:lstStyle/>
          <a:p>
            <a:r>
              <a:rPr lang="en-US" sz="2400" b="1" dirty="0"/>
              <a:t>Temperature,</a:t>
            </a:r>
          </a:p>
          <a:p>
            <a:r>
              <a:rPr lang="en-US" sz="2400" b="1" dirty="0"/>
              <a:t>Dark line</a:t>
            </a:r>
          </a:p>
          <a:p>
            <a:endParaRPr lang="en-US" sz="2400" b="1" dirty="0"/>
          </a:p>
        </p:txBody>
      </p:sp>
      <p:sp>
        <p:nvSpPr>
          <p:cNvPr id="12" name="TextBox 11">
            <a:extLst>
              <a:ext uri="{FF2B5EF4-FFF2-40B4-BE49-F238E27FC236}">
                <a16:creationId xmlns:a16="http://schemas.microsoft.com/office/drawing/2014/main" id="{83D133D1-0538-48E9-A253-73C429DD2594}"/>
              </a:ext>
            </a:extLst>
          </p:cNvPr>
          <p:cNvSpPr txBox="1"/>
          <p:nvPr/>
        </p:nvSpPr>
        <p:spPr>
          <a:xfrm>
            <a:off x="4548104" y="4437093"/>
            <a:ext cx="2401298" cy="830997"/>
          </a:xfrm>
          <a:prstGeom prst="rect">
            <a:avLst/>
          </a:prstGeom>
          <a:noFill/>
        </p:spPr>
        <p:txBody>
          <a:bodyPr wrap="none" rtlCol="0">
            <a:spAutoFit/>
          </a:bodyPr>
          <a:lstStyle/>
          <a:p>
            <a:r>
              <a:rPr lang="en-US" sz="2400" b="1" dirty="0"/>
              <a:t>atmospheric CO</a:t>
            </a:r>
            <a:r>
              <a:rPr lang="en-US" sz="2400" b="1" baseline="-25000" dirty="0"/>
              <a:t>2</a:t>
            </a:r>
            <a:r>
              <a:rPr lang="en-US" sz="2400" b="1" dirty="0"/>
              <a:t>,</a:t>
            </a:r>
            <a:endParaRPr lang="en-US" sz="2400" b="1" baseline="-25000" dirty="0"/>
          </a:p>
          <a:p>
            <a:r>
              <a:rPr lang="en-US" sz="2400" b="1" dirty="0"/>
              <a:t>Blue line</a:t>
            </a:r>
          </a:p>
        </p:txBody>
      </p:sp>
      <p:sp>
        <p:nvSpPr>
          <p:cNvPr id="2" name="TextBox 1">
            <a:extLst>
              <a:ext uri="{FF2B5EF4-FFF2-40B4-BE49-F238E27FC236}">
                <a16:creationId xmlns:a16="http://schemas.microsoft.com/office/drawing/2014/main" id="{F2E76943-8090-44AF-9913-B159D382AFFC}"/>
              </a:ext>
            </a:extLst>
          </p:cNvPr>
          <p:cNvSpPr txBox="1"/>
          <p:nvPr/>
        </p:nvSpPr>
        <p:spPr>
          <a:xfrm>
            <a:off x="3177817" y="326688"/>
            <a:ext cx="7323035" cy="1938992"/>
          </a:xfrm>
          <a:prstGeom prst="rect">
            <a:avLst/>
          </a:prstGeom>
          <a:noFill/>
        </p:spPr>
        <p:txBody>
          <a:bodyPr wrap="square" rtlCol="0">
            <a:spAutoFit/>
          </a:bodyPr>
          <a:lstStyle/>
          <a:p>
            <a:r>
              <a:rPr lang="en-US" sz="2400" b="1" dirty="0">
                <a:solidFill>
                  <a:srgbClr val="FF0000"/>
                </a:solidFill>
              </a:rPr>
              <a:t>This slide shows that increases in the temperature of the earth correlate with the increasing CO2 levels.</a:t>
            </a:r>
          </a:p>
          <a:p>
            <a:r>
              <a:rPr lang="en-US" sz="2400" b="1" dirty="0">
                <a:solidFill>
                  <a:srgbClr val="FF0000"/>
                </a:solidFill>
              </a:rPr>
              <a:t>In addition, there is a correlation with the amount of CO2 produced providing strong evidence that human activities are warming the earth.</a:t>
            </a:r>
          </a:p>
        </p:txBody>
      </p:sp>
    </p:spTree>
    <p:extLst>
      <p:ext uri="{BB962C8B-B14F-4D97-AF65-F5344CB8AC3E}">
        <p14:creationId xmlns:p14="http://schemas.microsoft.com/office/powerpoint/2010/main" val="411481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15379" y="153133"/>
            <a:ext cx="6000750" cy="6457950"/>
          </a:xfrm>
          <a:prstGeom prst="rect">
            <a:avLst/>
          </a:prstGeom>
        </p:spPr>
      </p:pic>
      <p:pic>
        <p:nvPicPr>
          <p:cNvPr id="4" name="Picture 3"/>
          <p:cNvPicPr>
            <a:picLocks noChangeAspect="1"/>
          </p:cNvPicPr>
          <p:nvPr/>
        </p:nvPicPr>
        <p:blipFill>
          <a:blip r:embed="rId4"/>
          <a:stretch>
            <a:fillRect/>
          </a:stretch>
        </p:blipFill>
        <p:spPr>
          <a:xfrm>
            <a:off x="0" y="153133"/>
            <a:ext cx="5736833" cy="2944623"/>
          </a:xfrm>
          <a:prstGeom prst="rect">
            <a:avLst/>
          </a:prstGeom>
        </p:spPr>
      </p:pic>
      <p:sp>
        <p:nvSpPr>
          <p:cNvPr id="3" name="TextBox 2"/>
          <p:cNvSpPr txBox="1"/>
          <p:nvPr/>
        </p:nvSpPr>
        <p:spPr>
          <a:xfrm>
            <a:off x="420321" y="3251200"/>
            <a:ext cx="5029200" cy="4001095"/>
          </a:xfrm>
          <a:prstGeom prst="rect">
            <a:avLst/>
          </a:prstGeom>
          <a:noFill/>
        </p:spPr>
        <p:txBody>
          <a:bodyPr wrap="square" rtlCol="0">
            <a:spAutoFit/>
          </a:bodyPr>
          <a:lstStyle/>
          <a:p>
            <a:r>
              <a:rPr lang="en-US" sz="2000" b="1" dirty="0"/>
              <a:t>Multiple choice:</a:t>
            </a:r>
          </a:p>
          <a:p>
            <a:pPr marL="342900" indent="-342900">
              <a:buAutoNum type="alphaLcPeriod"/>
            </a:pPr>
            <a:r>
              <a:rPr lang="en-US" sz="2000" b="1" dirty="0"/>
              <a:t>Since 1985, the general trend is that more acres are burning and there are more wildfires each year.</a:t>
            </a:r>
          </a:p>
          <a:p>
            <a:pPr marL="342900" indent="-342900">
              <a:buAutoNum type="alphaLcPeriod"/>
            </a:pPr>
            <a:r>
              <a:rPr lang="en-US" sz="2000" b="1" dirty="0"/>
              <a:t>Since 1985, the general trend is that while more acres are burning, the number of fires is declining.</a:t>
            </a:r>
          </a:p>
          <a:p>
            <a:pPr marL="342900" indent="-342900">
              <a:buAutoNum type="alphaLcPeriod"/>
            </a:pPr>
            <a:r>
              <a:rPr lang="en-US" sz="2000" b="1" dirty="0"/>
              <a:t>Since 1985, the general trend is that while fewer acres are burning, the number of fires is increasing.</a:t>
            </a:r>
          </a:p>
          <a:p>
            <a:pPr marL="342900" indent="-342900">
              <a:buAutoNum type="alphaLcPeriod"/>
            </a:pPr>
            <a:endParaRPr lang="en-US" dirty="0"/>
          </a:p>
          <a:p>
            <a:pPr marL="342900" indent="-342900">
              <a:buAutoNum type="alphaLcPeriod"/>
            </a:pPr>
            <a:endParaRPr lang="en-US" dirty="0"/>
          </a:p>
          <a:p>
            <a:pPr marL="342900" indent="-342900">
              <a:buAutoNum type="alphaLcPeriod"/>
            </a:pPr>
            <a:endParaRPr lang="en-US" dirty="0"/>
          </a:p>
        </p:txBody>
      </p:sp>
      <p:sp>
        <p:nvSpPr>
          <p:cNvPr id="5" name="Rectangle 4">
            <a:extLst>
              <a:ext uri="{FF2B5EF4-FFF2-40B4-BE49-F238E27FC236}">
                <a16:creationId xmlns:a16="http://schemas.microsoft.com/office/drawing/2014/main" id="{AD3104AD-A0A7-48B0-A409-D3E6F814A20C}"/>
              </a:ext>
            </a:extLst>
          </p:cNvPr>
          <p:cNvSpPr/>
          <p:nvPr/>
        </p:nvSpPr>
        <p:spPr>
          <a:xfrm>
            <a:off x="375871" y="3606800"/>
            <a:ext cx="5118100" cy="914400"/>
          </a:xfrm>
          <a:prstGeom prst="rect">
            <a:avLst/>
          </a:prstGeom>
          <a:solidFill>
            <a:srgbClr val="FFFF00">
              <a:alpha val="50000"/>
            </a:srgb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34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77" t="4276" r="7729" b="7074"/>
          <a:stretch/>
        </p:blipFill>
        <p:spPr>
          <a:xfrm>
            <a:off x="410308" y="82062"/>
            <a:ext cx="5786192" cy="5369169"/>
          </a:xfrm>
          <a:prstGeom prst="rect">
            <a:avLst/>
          </a:prstGeom>
        </p:spPr>
      </p:pic>
      <p:sp>
        <p:nvSpPr>
          <p:cNvPr id="3" name="Rectangle 2"/>
          <p:cNvSpPr/>
          <p:nvPr/>
        </p:nvSpPr>
        <p:spPr>
          <a:xfrm>
            <a:off x="6196500" y="0"/>
            <a:ext cx="6096000" cy="2308324"/>
          </a:xfrm>
          <a:prstGeom prst="rect">
            <a:avLst/>
          </a:prstGeom>
        </p:spPr>
        <p:txBody>
          <a:bodyPr>
            <a:spAutoFit/>
          </a:bodyPr>
          <a:lstStyle/>
          <a:p>
            <a:r>
              <a:rPr lang="en-US" sz="2400" dirty="0"/>
              <a:t>ENVIRONMENT </a:t>
            </a:r>
          </a:p>
          <a:p>
            <a:r>
              <a:rPr lang="en-US" sz="2400" dirty="0"/>
              <a:t>Insects Are Rapidly Disappearing Around The World, Leaving Scientists Horrified </a:t>
            </a:r>
          </a:p>
          <a:p>
            <a:endParaRPr lang="en-US" sz="2400" dirty="0"/>
          </a:p>
          <a:p>
            <a:r>
              <a:rPr lang="en-US" sz="2400" dirty="0"/>
              <a:t>BEN GUARINO, THE WASHINGTON POST </a:t>
            </a:r>
          </a:p>
          <a:p>
            <a:r>
              <a:rPr lang="en-US" sz="2400" dirty="0"/>
              <a:t>19 OCT 2018 </a:t>
            </a:r>
          </a:p>
        </p:txBody>
      </p:sp>
      <p:sp>
        <p:nvSpPr>
          <p:cNvPr id="5" name="TextBox 4">
            <a:extLst>
              <a:ext uri="{FF2B5EF4-FFF2-40B4-BE49-F238E27FC236}">
                <a16:creationId xmlns:a16="http://schemas.microsoft.com/office/drawing/2014/main" id="{022EB121-F596-4EC0-A9CA-1CB40A773023}"/>
              </a:ext>
            </a:extLst>
          </p:cNvPr>
          <p:cNvSpPr txBox="1"/>
          <p:nvPr/>
        </p:nvSpPr>
        <p:spPr>
          <a:xfrm>
            <a:off x="6196500" y="2390386"/>
            <a:ext cx="5967045" cy="830997"/>
          </a:xfrm>
          <a:prstGeom prst="rect">
            <a:avLst/>
          </a:prstGeom>
          <a:noFill/>
        </p:spPr>
        <p:txBody>
          <a:bodyPr wrap="square" rtlCol="0">
            <a:spAutoFit/>
          </a:bodyPr>
          <a:lstStyle/>
          <a:p>
            <a:r>
              <a:rPr lang="en-US" sz="2400" b="1" dirty="0"/>
              <a:t>True or False:  The decline of insect populations shown in the chart is a benefit.</a:t>
            </a:r>
          </a:p>
        </p:txBody>
      </p:sp>
      <p:sp>
        <p:nvSpPr>
          <p:cNvPr id="6" name="TextBox 5">
            <a:extLst>
              <a:ext uri="{FF2B5EF4-FFF2-40B4-BE49-F238E27FC236}">
                <a16:creationId xmlns:a16="http://schemas.microsoft.com/office/drawing/2014/main" id="{EC2656B2-8A79-4F30-A2CF-DB04CD9D0BEE}"/>
              </a:ext>
            </a:extLst>
          </p:cNvPr>
          <p:cNvSpPr txBox="1"/>
          <p:nvPr/>
        </p:nvSpPr>
        <p:spPr>
          <a:xfrm>
            <a:off x="6286926" y="3499338"/>
            <a:ext cx="5786192" cy="2677656"/>
          </a:xfrm>
          <a:prstGeom prst="rect">
            <a:avLst/>
          </a:prstGeom>
          <a:noFill/>
        </p:spPr>
        <p:txBody>
          <a:bodyPr wrap="square" rtlCol="0">
            <a:spAutoFit/>
          </a:bodyPr>
          <a:lstStyle/>
          <a:p>
            <a:r>
              <a:rPr lang="en-US" sz="2400" b="1" dirty="0">
                <a:solidFill>
                  <a:srgbClr val="FF0000"/>
                </a:solidFill>
              </a:rPr>
              <a:t>False:  While there are many nuisance and disease carrying insects, insects do have essential roles in the food chain and in pollination.  Significant loss of many types of insects will result in disastrous results to the ecology with extinction of many animals and plants resulting.</a:t>
            </a:r>
          </a:p>
        </p:txBody>
      </p:sp>
    </p:spTree>
    <p:extLst>
      <p:ext uri="{BB962C8B-B14F-4D97-AF65-F5344CB8AC3E}">
        <p14:creationId xmlns:p14="http://schemas.microsoft.com/office/powerpoint/2010/main" val="1279053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76" t="1704" r="831" b="2273"/>
          <a:stretch/>
        </p:blipFill>
        <p:spPr>
          <a:xfrm>
            <a:off x="5118927" y="2743200"/>
            <a:ext cx="7073073" cy="4114800"/>
          </a:xfrm>
          <a:prstGeom prst="rect">
            <a:avLst/>
          </a:prstGeom>
        </p:spPr>
      </p:pic>
      <p:pic>
        <p:nvPicPr>
          <p:cNvPr id="4" name="Picture 3"/>
          <p:cNvPicPr>
            <a:picLocks noChangeAspect="1"/>
          </p:cNvPicPr>
          <p:nvPr/>
        </p:nvPicPr>
        <p:blipFill rotWithShape="1">
          <a:blip r:embed="rId3"/>
          <a:srcRect t="3549" b="2873"/>
          <a:stretch/>
        </p:blipFill>
        <p:spPr>
          <a:xfrm>
            <a:off x="81060" y="117231"/>
            <a:ext cx="5921571" cy="2895599"/>
          </a:xfrm>
          <a:prstGeom prst="rect">
            <a:avLst/>
          </a:prstGeom>
        </p:spPr>
      </p:pic>
      <p:pic>
        <p:nvPicPr>
          <p:cNvPr id="6" name="Picture 5"/>
          <p:cNvPicPr>
            <a:picLocks noChangeAspect="1"/>
          </p:cNvPicPr>
          <p:nvPr/>
        </p:nvPicPr>
        <p:blipFill>
          <a:blip r:embed="rId4"/>
          <a:stretch>
            <a:fillRect/>
          </a:stretch>
        </p:blipFill>
        <p:spPr>
          <a:xfrm>
            <a:off x="8671461" y="11724"/>
            <a:ext cx="3400012" cy="226255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313" r="8519" b="15741"/>
          <a:stretch/>
        </p:blipFill>
        <p:spPr>
          <a:xfrm>
            <a:off x="38736" y="4059397"/>
            <a:ext cx="5019215" cy="25483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025" y="474199"/>
            <a:ext cx="2390042" cy="1912034"/>
          </a:xfrm>
          <a:prstGeom prst="rect">
            <a:avLst/>
          </a:prstGeom>
        </p:spPr>
      </p:pic>
      <p:sp>
        <p:nvSpPr>
          <p:cNvPr id="2" name="TextBox 1">
            <a:extLst>
              <a:ext uri="{FF2B5EF4-FFF2-40B4-BE49-F238E27FC236}">
                <a16:creationId xmlns:a16="http://schemas.microsoft.com/office/drawing/2014/main" id="{1CB2CE66-11C2-4C9F-AD91-D32609196254}"/>
              </a:ext>
            </a:extLst>
          </p:cNvPr>
          <p:cNvSpPr txBox="1"/>
          <p:nvPr/>
        </p:nvSpPr>
        <p:spPr>
          <a:xfrm>
            <a:off x="38736" y="3084564"/>
            <a:ext cx="4853508" cy="461665"/>
          </a:xfrm>
          <a:prstGeom prst="rect">
            <a:avLst/>
          </a:prstGeom>
          <a:noFill/>
        </p:spPr>
        <p:txBody>
          <a:bodyPr wrap="none" rtlCol="0">
            <a:spAutoFit/>
          </a:bodyPr>
          <a:lstStyle/>
          <a:p>
            <a:r>
              <a:rPr lang="en-US" sz="2400" b="1" dirty="0"/>
              <a:t>Oil Spills:  More fossil fuel problems!</a:t>
            </a:r>
          </a:p>
        </p:txBody>
      </p:sp>
      <p:sp>
        <p:nvSpPr>
          <p:cNvPr id="3" name="TextBox 2">
            <a:extLst>
              <a:ext uri="{FF2B5EF4-FFF2-40B4-BE49-F238E27FC236}">
                <a16:creationId xmlns:a16="http://schemas.microsoft.com/office/drawing/2014/main" id="{15225F24-2CE4-416B-9D89-EF173C7DB756}"/>
              </a:ext>
            </a:extLst>
          </p:cNvPr>
          <p:cNvSpPr txBox="1"/>
          <p:nvPr/>
        </p:nvSpPr>
        <p:spPr>
          <a:xfrm>
            <a:off x="81060" y="3402703"/>
            <a:ext cx="1642629" cy="400110"/>
          </a:xfrm>
          <a:prstGeom prst="rect">
            <a:avLst/>
          </a:prstGeom>
          <a:noFill/>
        </p:spPr>
        <p:txBody>
          <a:bodyPr wrap="none" rtlCol="0">
            <a:spAutoFit/>
          </a:bodyPr>
          <a:lstStyle/>
          <a:p>
            <a:r>
              <a:rPr lang="en-US" sz="2000" b="1" dirty="0">
                <a:solidFill>
                  <a:srgbClr val="FF0000"/>
                </a:solidFill>
              </a:rPr>
              <a:t>and accidents</a:t>
            </a:r>
          </a:p>
        </p:txBody>
      </p:sp>
    </p:spTree>
    <p:extLst>
      <p:ext uri="{BB962C8B-B14F-4D97-AF65-F5344CB8AC3E}">
        <p14:creationId xmlns:p14="http://schemas.microsoft.com/office/powerpoint/2010/main" val="1695768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73512-74B7-4C77-9B39-35017730B248}"/>
              </a:ext>
            </a:extLst>
          </p:cNvPr>
          <p:cNvPicPr>
            <a:picLocks noChangeAspect="1"/>
          </p:cNvPicPr>
          <p:nvPr/>
        </p:nvPicPr>
        <p:blipFill>
          <a:blip r:embed="rId3"/>
          <a:stretch>
            <a:fillRect/>
          </a:stretch>
        </p:blipFill>
        <p:spPr>
          <a:xfrm>
            <a:off x="92276" y="0"/>
            <a:ext cx="5247356" cy="3785142"/>
          </a:xfrm>
          <a:prstGeom prst="rect">
            <a:avLst/>
          </a:prstGeom>
        </p:spPr>
      </p:pic>
      <p:sp>
        <p:nvSpPr>
          <p:cNvPr id="3" name="TextBox 2">
            <a:extLst>
              <a:ext uri="{FF2B5EF4-FFF2-40B4-BE49-F238E27FC236}">
                <a16:creationId xmlns:a16="http://schemas.microsoft.com/office/drawing/2014/main" id="{8039EFC1-AC67-4AB5-B24A-037A04C01DFF}"/>
              </a:ext>
            </a:extLst>
          </p:cNvPr>
          <p:cNvSpPr txBox="1"/>
          <p:nvPr/>
        </p:nvSpPr>
        <p:spPr>
          <a:xfrm>
            <a:off x="1517438" y="267391"/>
            <a:ext cx="2691506" cy="369332"/>
          </a:xfrm>
          <a:prstGeom prst="rect">
            <a:avLst/>
          </a:prstGeom>
          <a:noFill/>
        </p:spPr>
        <p:txBody>
          <a:bodyPr wrap="none" rtlCol="0">
            <a:spAutoFit/>
          </a:bodyPr>
          <a:lstStyle/>
          <a:p>
            <a:r>
              <a:rPr lang="en-US" dirty="0"/>
              <a:t>Rat populations In the U.K.</a:t>
            </a:r>
          </a:p>
        </p:txBody>
      </p:sp>
      <p:sp>
        <p:nvSpPr>
          <p:cNvPr id="4" name="Rectangle 3">
            <a:extLst>
              <a:ext uri="{FF2B5EF4-FFF2-40B4-BE49-F238E27FC236}">
                <a16:creationId xmlns:a16="http://schemas.microsoft.com/office/drawing/2014/main" id="{93431D83-D818-43A1-93DF-4CFC10EEB81E}"/>
              </a:ext>
            </a:extLst>
          </p:cNvPr>
          <p:cNvSpPr/>
          <p:nvPr/>
        </p:nvSpPr>
        <p:spPr>
          <a:xfrm>
            <a:off x="92276" y="3601184"/>
            <a:ext cx="4173321" cy="1631216"/>
          </a:xfrm>
          <a:prstGeom prst="rect">
            <a:avLst/>
          </a:prstGeom>
        </p:spPr>
        <p:txBody>
          <a:bodyPr wrap="square">
            <a:spAutoFit/>
          </a:bodyPr>
          <a:lstStyle/>
          <a:p>
            <a:r>
              <a:rPr lang="en-US" sz="2000" b="1" dirty="0"/>
              <a:t>Rat increases in the U.K. match the widespread perception that rats have been much more numerous recently, and it is possible that a series of mild winters boosted survival.</a:t>
            </a:r>
          </a:p>
        </p:txBody>
      </p:sp>
      <p:pic>
        <p:nvPicPr>
          <p:cNvPr id="5" name="Picture 4">
            <a:extLst>
              <a:ext uri="{FF2B5EF4-FFF2-40B4-BE49-F238E27FC236}">
                <a16:creationId xmlns:a16="http://schemas.microsoft.com/office/drawing/2014/main" id="{39B922C2-41B2-44B3-A328-8DA1B4D6450D}"/>
              </a:ext>
            </a:extLst>
          </p:cNvPr>
          <p:cNvPicPr>
            <a:picLocks noChangeAspect="1"/>
          </p:cNvPicPr>
          <p:nvPr/>
        </p:nvPicPr>
        <p:blipFill>
          <a:blip r:embed="rId4"/>
          <a:stretch>
            <a:fillRect/>
          </a:stretch>
        </p:blipFill>
        <p:spPr>
          <a:xfrm>
            <a:off x="5252254" y="136070"/>
            <a:ext cx="3377553" cy="3889830"/>
          </a:xfrm>
          <a:prstGeom prst="rect">
            <a:avLst/>
          </a:prstGeom>
        </p:spPr>
      </p:pic>
      <p:pic>
        <p:nvPicPr>
          <p:cNvPr id="9" name="Picture 8">
            <a:extLst>
              <a:ext uri="{FF2B5EF4-FFF2-40B4-BE49-F238E27FC236}">
                <a16:creationId xmlns:a16="http://schemas.microsoft.com/office/drawing/2014/main" id="{FCD3263C-329B-4BBA-9539-39A4B5953201}"/>
              </a:ext>
            </a:extLst>
          </p:cNvPr>
          <p:cNvPicPr>
            <a:picLocks noChangeAspect="1"/>
          </p:cNvPicPr>
          <p:nvPr/>
        </p:nvPicPr>
        <p:blipFill>
          <a:blip r:embed="rId5"/>
          <a:stretch>
            <a:fillRect/>
          </a:stretch>
        </p:blipFill>
        <p:spPr>
          <a:xfrm>
            <a:off x="8610599" y="0"/>
            <a:ext cx="3489125" cy="4218106"/>
          </a:xfrm>
          <a:prstGeom prst="rect">
            <a:avLst/>
          </a:prstGeom>
        </p:spPr>
      </p:pic>
      <p:sp>
        <p:nvSpPr>
          <p:cNvPr id="10" name="TextBox 9">
            <a:extLst>
              <a:ext uri="{FF2B5EF4-FFF2-40B4-BE49-F238E27FC236}">
                <a16:creationId xmlns:a16="http://schemas.microsoft.com/office/drawing/2014/main" id="{2582D21D-79FA-4554-8981-54AE83A09AD0}"/>
              </a:ext>
            </a:extLst>
          </p:cNvPr>
          <p:cNvSpPr txBox="1"/>
          <p:nvPr/>
        </p:nvSpPr>
        <p:spPr>
          <a:xfrm>
            <a:off x="204888" y="5463232"/>
            <a:ext cx="3948096" cy="1015663"/>
          </a:xfrm>
          <a:prstGeom prst="rect">
            <a:avLst/>
          </a:prstGeom>
          <a:noFill/>
        </p:spPr>
        <p:txBody>
          <a:bodyPr wrap="square" rtlCol="0">
            <a:spAutoFit/>
          </a:bodyPr>
          <a:lstStyle/>
          <a:p>
            <a:r>
              <a:rPr lang="en-US" sz="2000" b="1" dirty="0"/>
              <a:t>While climate change threatens the populations of many species, some undesirable animals are thriving.</a:t>
            </a:r>
          </a:p>
        </p:txBody>
      </p:sp>
      <p:sp>
        <p:nvSpPr>
          <p:cNvPr id="11" name="Rectangle 10">
            <a:extLst>
              <a:ext uri="{FF2B5EF4-FFF2-40B4-BE49-F238E27FC236}">
                <a16:creationId xmlns:a16="http://schemas.microsoft.com/office/drawing/2014/main" id="{92F618E9-77D7-4D35-B0F7-4445CEB20432}"/>
              </a:ext>
            </a:extLst>
          </p:cNvPr>
          <p:cNvSpPr/>
          <p:nvPr/>
        </p:nvSpPr>
        <p:spPr>
          <a:xfrm>
            <a:off x="8799411" y="4223075"/>
            <a:ext cx="3111500" cy="646331"/>
          </a:xfrm>
          <a:prstGeom prst="rect">
            <a:avLst/>
          </a:prstGeom>
        </p:spPr>
        <p:txBody>
          <a:bodyPr wrap="square">
            <a:spAutoFit/>
          </a:bodyPr>
          <a:lstStyle/>
          <a:p>
            <a:r>
              <a:rPr lang="en-US" sz="1200" dirty="0">
                <a:hlinkClick r:id="rId6"/>
              </a:rPr>
              <a:t>https://www.washingtonpost.com/graphics/2018/local/rat-calls/?utm_term=.42511ee5b91c</a:t>
            </a:r>
            <a:endParaRPr lang="en-US" sz="1200" dirty="0"/>
          </a:p>
          <a:p>
            <a:r>
              <a:rPr lang="en-US" sz="1200" dirty="0"/>
              <a:t>*value through June has been doubled. </a:t>
            </a:r>
          </a:p>
        </p:txBody>
      </p:sp>
      <p:pic>
        <p:nvPicPr>
          <p:cNvPr id="12" name="Picture 11">
            <a:extLst>
              <a:ext uri="{FF2B5EF4-FFF2-40B4-BE49-F238E27FC236}">
                <a16:creationId xmlns:a16="http://schemas.microsoft.com/office/drawing/2014/main" id="{22E7736A-303E-4CAA-91F5-D1EE8051B104}"/>
              </a:ext>
            </a:extLst>
          </p:cNvPr>
          <p:cNvPicPr>
            <a:picLocks noChangeAspect="1"/>
          </p:cNvPicPr>
          <p:nvPr/>
        </p:nvPicPr>
        <p:blipFill>
          <a:blip r:embed="rId7"/>
          <a:stretch>
            <a:fillRect/>
          </a:stretch>
        </p:blipFill>
        <p:spPr>
          <a:xfrm>
            <a:off x="4334882" y="4161971"/>
            <a:ext cx="4350316" cy="2580696"/>
          </a:xfrm>
          <a:prstGeom prst="rect">
            <a:avLst/>
          </a:prstGeom>
        </p:spPr>
      </p:pic>
      <p:sp>
        <p:nvSpPr>
          <p:cNvPr id="6" name="TextBox 5">
            <a:extLst>
              <a:ext uri="{FF2B5EF4-FFF2-40B4-BE49-F238E27FC236}">
                <a16:creationId xmlns:a16="http://schemas.microsoft.com/office/drawing/2014/main" id="{435C15F4-CC2D-4C74-896D-DE11BCAD238A}"/>
              </a:ext>
            </a:extLst>
          </p:cNvPr>
          <p:cNvSpPr txBox="1"/>
          <p:nvPr/>
        </p:nvSpPr>
        <p:spPr>
          <a:xfrm>
            <a:off x="8829064" y="4909235"/>
            <a:ext cx="3081847" cy="1569660"/>
          </a:xfrm>
          <a:prstGeom prst="rect">
            <a:avLst/>
          </a:prstGeom>
          <a:noFill/>
        </p:spPr>
        <p:txBody>
          <a:bodyPr wrap="square" rtlCol="0">
            <a:spAutoFit/>
          </a:bodyPr>
          <a:lstStyle/>
          <a:p>
            <a:r>
              <a:rPr lang="en-US" sz="2400" b="1" dirty="0">
                <a:solidFill>
                  <a:srgbClr val="FF0000"/>
                </a:solidFill>
              </a:rPr>
              <a:t>True or False:  Rat populations  do not seem to be affected by global warming.</a:t>
            </a:r>
          </a:p>
        </p:txBody>
      </p:sp>
      <p:sp>
        <p:nvSpPr>
          <p:cNvPr id="7" name="Rectangle 6">
            <a:extLst>
              <a:ext uri="{FF2B5EF4-FFF2-40B4-BE49-F238E27FC236}">
                <a16:creationId xmlns:a16="http://schemas.microsoft.com/office/drawing/2014/main" id="{668AFCD9-5BED-4BCE-926D-147212CE4725}"/>
              </a:ext>
            </a:extLst>
          </p:cNvPr>
          <p:cNvSpPr/>
          <p:nvPr/>
        </p:nvSpPr>
        <p:spPr>
          <a:xfrm>
            <a:off x="9825224" y="4909234"/>
            <a:ext cx="706142" cy="435275"/>
          </a:xfrm>
          <a:prstGeom prst="rect">
            <a:avLst/>
          </a:prstGeom>
          <a:solidFill>
            <a:srgbClr val="92D050">
              <a:alpha val="46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603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13077" y="2761077"/>
            <a:ext cx="6491355" cy="3596026"/>
          </a:xfrm>
          <a:prstGeom prst="rect">
            <a:avLst/>
          </a:prstGeom>
        </p:spPr>
      </p:pic>
      <p:sp>
        <p:nvSpPr>
          <p:cNvPr id="3" name="Rectangle 2"/>
          <p:cNvSpPr/>
          <p:nvPr/>
        </p:nvSpPr>
        <p:spPr>
          <a:xfrm>
            <a:off x="6137032" y="6309655"/>
            <a:ext cx="5664820" cy="369332"/>
          </a:xfrm>
          <a:prstGeom prst="rect">
            <a:avLst/>
          </a:prstGeom>
        </p:spPr>
        <p:txBody>
          <a:bodyPr wrap="none">
            <a:spAutoFit/>
          </a:bodyPr>
          <a:lstStyle/>
          <a:p>
            <a:r>
              <a:rPr lang="en-US" dirty="0">
                <a:hlinkClick r:id="rId3"/>
              </a:rPr>
              <a:t>http://www.greenbuildinglawblog.com/tags/clean-air-act/</a:t>
            </a:r>
            <a:r>
              <a:rPr lang="en-US" dirty="0"/>
              <a:t> </a:t>
            </a:r>
          </a:p>
        </p:txBody>
      </p:sp>
      <p:sp>
        <p:nvSpPr>
          <p:cNvPr id="4" name="TextBox 3"/>
          <p:cNvSpPr txBox="1"/>
          <p:nvPr/>
        </p:nvSpPr>
        <p:spPr>
          <a:xfrm>
            <a:off x="0" y="83421"/>
            <a:ext cx="12192000" cy="2677656"/>
          </a:xfrm>
          <a:prstGeom prst="rect">
            <a:avLst/>
          </a:prstGeom>
          <a:noFill/>
        </p:spPr>
        <p:txBody>
          <a:bodyPr wrap="square" rtlCol="0">
            <a:spAutoFit/>
          </a:bodyPr>
          <a:lstStyle/>
          <a:p>
            <a:r>
              <a:rPr lang="en-US" sz="2800" b="1" dirty="0"/>
              <a:t>The 2017 -2020 U.S. administration actively </a:t>
            </a:r>
            <a:r>
              <a:rPr lang="en-US" sz="2800" b="1" dirty="0" err="1"/>
              <a:t>cutt</a:t>
            </a:r>
            <a:r>
              <a:rPr lang="en-US" sz="2800" b="1" dirty="0"/>
              <a:t> or relaxed air quality standards and automobile mpg requirements.  Some people think that regulations serve only to restrict business and do not contribute to the quality of life (in this case air quality).  The images below show photos of Los Angeles.</a:t>
            </a:r>
          </a:p>
          <a:p>
            <a:r>
              <a:rPr lang="en-US" sz="2800" b="1" dirty="0">
                <a:solidFill>
                  <a:srgbClr val="FF0000"/>
                </a:solidFill>
              </a:rPr>
              <a:t>True or False:  </a:t>
            </a:r>
            <a:r>
              <a:rPr lang="en-US" sz="2800" b="1" dirty="0"/>
              <a:t>From a scientific point of view, these photos demonstrate definitively that smog is increasing due to the cutting of regulations in L.A.</a:t>
            </a:r>
          </a:p>
        </p:txBody>
      </p:sp>
      <p:sp>
        <p:nvSpPr>
          <p:cNvPr id="6" name="TextBox 5"/>
          <p:cNvSpPr txBox="1"/>
          <p:nvPr/>
        </p:nvSpPr>
        <p:spPr>
          <a:xfrm>
            <a:off x="7975351" y="2764035"/>
            <a:ext cx="1645643" cy="461665"/>
          </a:xfrm>
          <a:prstGeom prst="rect">
            <a:avLst/>
          </a:prstGeom>
          <a:noFill/>
        </p:spPr>
        <p:txBody>
          <a:bodyPr wrap="none" rtlCol="0">
            <a:spAutoFit/>
          </a:bodyPr>
          <a:lstStyle/>
          <a:p>
            <a:r>
              <a:rPr lang="en-US" sz="2400" dirty="0"/>
              <a:t>Los Angeles</a:t>
            </a:r>
          </a:p>
        </p:txBody>
      </p:sp>
      <p:sp>
        <p:nvSpPr>
          <p:cNvPr id="9" name="TextBox 8"/>
          <p:cNvSpPr txBox="1"/>
          <p:nvPr/>
        </p:nvSpPr>
        <p:spPr>
          <a:xfrm>
            <a:off x="187568" y="2862558"/>
            <a:ext cx="5325509" cy="3477875"/>
          </a:xfrm>
          <a:prstGeom prst="rect">
            <a:avLst/>
          </a:prstGeom>
          <a:noFill/>
        </p:spPr>
        <p:txBody>
          <a:bodyPr wrap="square" rtlCol="0">
            <a:spAutoFit/>
          </a:bodyPr>
          <a:lstStyle/>
          <a:p>
            <a:r>
              <a:rPr lang="en-US" sz="2200" b="1" dirty="0">
                <a:solidFill>
                  <a:srgbClr val="7030A0"/>
                </a:solidFill>
              </a:rPr>
              <a:t>There are several reasons why these photos have little or no scientific merit.</a:t>
            </a:r>
          </a:p>
          <a:p>
            <a:pPr marL="342900" indent="-342900">
              <a:buAutoNum type="arabicPeriod"/>
            </a:pPr>
            <a:r>
              <a:rPr lang="en-US" sz="2200" b="1" dirty="0">
                <a:solidFill>
                  <a:srgbClr val="7030A0"/>
                </a:solidFill>
              </a:rPr>
              <a:t>The photos are not the same locations.</a:t>
            </a:r>
          </a:p>
          <a:p>
            <a:pPr marL="342900" indent="-342900">
              <a:buAutoNum type="arabicPeriod"/>
            </a:pPr>
            <a:r>
              <a:rPr lang="en-US" sz="2200" b="1" dirty="0">
                <a:solidFill>
                  <a:srgbClr val="7030A0"/>
                </a:solidFill>
              </a:rPr>
              <a:t>Smog increases with sunlight during the day and the times could very well be different.</a:t>
            </a:r>
          </a:p>
          <a:p>
            <a:pPr marL="342900" indent="-342900">
              <a:buAutoNum type="arabicPeriod"/>
            </a:pPr>
            <a:r>
              <a:rPr lang="en-US" sz="2200" b="1" dirty="0">
                <a:solidFill>
                  <a:srgbClr val="7030A0"/>
                </a:solidFill>
              </a:rPr>
              <a:t>There is no indication that these are averages.  1968 could be the worst day of the year and 2005 could be the best day of the year</a:t>
            </a:r>
            <a:r>
              <a:rPr lang="en-US" sz="2000" b="1" dirty="0">
                <a:solidFill>
                  <a:srgbClr val="7030A0"/>
                </a:solidFill>
              </a:rPr>
              <a:t>.</a:t>
            </a:r>
          </a:p>
        </p:txBody>
      </p:sp>
      <p:sp>
        <p:nvSpPr>
          <p:cNvPr id="5" name="Rectangle 4">
            <a:extLst>
              <a:ext uri="{FF2B5EF4-FFF2-40B4-BE49-F238E27FC236}">
                <a16:creationId xmlns:a16="http://schemas.microsoft.com/office/drawing/2014/main" id="{B0FDBBDF-B135-45FC-A453-3B348B8164DF}"/>
              </a:ext>
            </a:extLst>
          </p:cNvPr>
          <p:cNvSpPr/>
          <p:nvPr/>
        </p:nvSpPr>
        <p:spPr>
          <a:xfrm>
            <a:off x="1213943" y="1828800"/>
            <a:ext cx="772511" cy="378371"/>
          </a:xfrm>
          <a:prstGeom prst="rect">
            <a:avLst/>
          </a:prstGeom>
          <a:solidFill>
            <a:schemeClr val="accent4">
              <a:lumMod val="60000"/>
              <a:lumOff val="40000"/>
              <a:alpha val="36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788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4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16000"/>
                            </p:stCondLst>
                            <p:childTnLst>
                              <p:par>
                                <p:cTn id="22" presetID="45" presetClass="entr" presetSubtype="0" fill="hold" nodeType="afterEffect">
                                  <p:stCondLst>
                                    <p:cond delay="300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anim calcmode="lin" valueType="num">
                                      <p:cBhvr>
                                        <p:cTn id="25" dur="1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26" dur="1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par>
                          <p:cTn id="27" fill="hold">
                            <p:stCondLst>
                              <p:cond delay="20000"/>
                            </p:stCondLst>
                            <p:childTnLst>
                              <p:par>
                                <p:cTn id="28" presetID="45" presetClass="entr" presetSubtype="0" fill="hold" nodeType="afterEffect">
                                  <p:stCondLst>
                                    <p:cond delay="100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1000"/>
                                        <p:tgtEl>
                                          <p:spTgt spid="9">
                                            <p:txEl>
                                              <p:pRg st="1" end="1"/>
                                            </p:txEl>
                                          </p:spTgt>
                                        </p:tgtEl>
                                      </p:cBhvr>
                                    </p:animEffect>
                                    <p:anim calcmode="lin" valueType="num">
                                      <p:cBhvr>
                                        <p:cTn id="31" dur="1000" fill="hold"/>
                                        <p:tgtEl>
                                          <p:spTgt spid="9">
                                            <p:txEl>
                                              <p:pRg st="1" end="1"/>
                                            </p:txEl>
                                          </p:spTgt>
                                        </p:tgtEl>
                                        <p:attrNameLst>
                                          <p:attrName>ppt_w</p:attrName>
                                        </p:attrNameLst>
                                      </p:cBhvr>
                                      <p:tavLst>
                                        <p:tav tm="0" fmla="#ppt_w*sin(2.5*pi*$)">
                                          <p:val>
                                            <p:fltVal val="0"/>
                                          </p:val>
                                        </p:tav>
                                        <p:tav tm="100000">
                                          <p:val>
                                            <p:fltVal val="1"/>
                                          </p:val>
                                        </p:tav>
                                      </p:tavLst>
                                    </p:anim>
                                    <p:anim calcmode="lin" valueType="num">
                                      <p:cBhvr>
                                        <p:cTn id="32" dur="10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par>
                          <p:cTn id="33" fill="hold">
                            <p:stCondLst>
                              <p:cond delay="22000"/>
                            </p:stCondLst>
                            <p:childTnLst>
                              <p:par>
                                <p:cTn id="34" presetID="45" presetClass="entr" presetSubtype="0" fill="hold" nodeType="afterEffect">
                                  <p:stCondLst>
                                    <p:cond delay="100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1000"/>
                                        <p:tgtEl>
                                          <p:spTgt spid="9">
                                            <p:txEl>
                                              <p:pRg st="2" end="2"/>
                                            </p:txEl>
                                          </p:spTgt>
                                        </p:tgtEl>
                                      </p:cBhvr>
                                    </p:animEffect>
                                    <p:anim calcmode="lin" valueType="num">
                                      <p:cBhvr>
                                        <p:cTn id="37" dur="1000" fill="hold"/>
                                        <p:tgtEl>
                                          <p:spTgt spid="9">
                                            <p:txEl>
                                              <p:pRg st="2" end="2"/>
                                            </p:txEl>
                                          </p:spTgt>
                                        </p:tgtEl>
                                        <p:attrNameLst>
                                          <p:attrName>ppt_w</p:attrName>
                                        </p:attrNameLst>
                                      </p:cBhvr>
                                      <p:tavLst>
                                        <p:tav tm="0" fmla="#ppt_w*sin(2.5*pi*$)">
                                          <p:val>
                                            <p:fltVal val="0"/>
                                          </p:val>
                                        </p:tav>
                                        <p:tav tm="100000">
                                          <p:val>
                                            <p:fltVal val="1"/>
                                          </p:val>
                                        </p:tav>
                                      </p:tavLst>
                                    </p:anim>
                                    <p:anim calcmode="lin" valueType="num">
                                      <p:cBhvr>
                                        <p:cTn id="38" dur="1000" fill="hold"/>
                                        <p:tgtEl>
                                          <p:spTgt spid="9">
                                            <p:txEl>
                                              <p:pRg st="2" end="2"/>
                                            </p:txEl>
                                          </p:spTgt>
                                        </p:tgtEl>
                                        <p:attrNameLst>
                                          <p:attrName>ppt_h</p:attrName>
                                        </p:attrNameLst>
                                      </p:cBhvr>
                                      <p:tavLst>
                                        <p:tav tm="0">
                                          <p:val>
                                            <p:strVal val="#ppt_h"/>
                                          </p:val>
                                        </p:tav>
                                        <p:tav tm="100000">
                                          <p:val>
                                            <p:strVal val="#ppt_h"/>
                                          </p:val>
                                        </p:tav>
                                      </p:tavLst>
                                    </p:anim>
                                  </p:childTnLst>
                                </p:cTn>
                              </p:par>
                            </p:childTnLst>
                          </p:cTn>
                        </p:par>
                        <p:par>
                          <p:cTn id="39" fill="hold">
                            <p:stCondLst>
                              <p:cond delay="24000"/>
                            </p:stCondLst>
                            <p:childTnLst>
                              <p:par>
                                <p:cTn id="40" presetID="45" presetClass="entr" presetSubtype="0" fill="hold" nodeType="afterEffect">
                                  <p:stCondLst>
                                    <p:cond delay="100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ppt_w</p:attrName>
                                        </p:attrNameLst>
                                      </p:cBhvr>
                                      <p:tavLst>
                                        <p:tav tm="0" fmla="#ppt_w*sin(2.5*pi*$)">
                                          <p:val>
                                            <p:fltVal val="0"/>
                                          </p:val>
                                        </p:tav>
                                        <p:tav tm="100000">
                                          <p:val>
                                            <p:fltVal val="1"/>
                                          </p:val>
                                        </p:tav>
                                      </p:tavLst>
                                    </p:anim>
                                    <p:anim calcmode="lin" valueType="num">
                                      <p:cBhvr>
                                        <p:cTn id="44" dur="1000" fill="hold"/>
                                        <p:tgtEl>
                                          <p:spTgt spid="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708" r="52500"/>
          <a:stretch/>
        </p:blipFill>
        <p:spPr>
          <a:xfrm>
            <a:off x="7456685" y="1895305"/>
            <a:ext cx="4501662" cy="4720345"/>
          </a:xfrm>
          <a:prstGeom prst="rect">
            <a:avLst/>
          </a:prstGeom>
        </p:spPr>
      </p:pic>
      <p:sp>
        <p:nvSpPr>
          <p:cNvPr id="3" name="TextBox 2"/>
          <p:cNvSpPr txBox="1"/>
          <p:nvPr/>
        </p:nvSpPr>
        <p:spPr>
          <a:xfrm>
            <a:off x="233653" y="0"/>
            <a:ext cx="11359662" cy="2246769"/>
          </a:xfrm>
          <a:prstGeom prst="rect">
            <a:avLst/>
          </a:prstGeom>
          <a:noFill/>
        </p:spPr>
        <p:txBody>
          <a:bodyPr wrap="square" rtlCol="0">
            <a:spAutoFit/>
          </a:bodyPr>
          <a:lstStyle/>
          <a:p>
            <a:r>
              <a:rPr lang="en-US" sz="2000" b="1" dirty="0"/>
              <a:t>The photos above do not provide meaningful evidence concerning the impact of regulations on air quality. Which of the following if any would be useful methods for determining impacts of regulations on air quality.</a:t>
            </a:r>
          </a:p>
          <a:p>
            <a:endParaRPr lang="en-US" sz="2000" b="1" dirty="0"/>
          </a:p>
          <a:p>
            <a:pPr marL="342900" indent="-342900">
              <a:buAutoNum type="alphaLcPeriod"/>
            </a:pPr>
            <a:r>
              <a:rPr lang="en-US" sz="2000" b="1" dirty="0"/>
              <a:t>Ask people that live in the area.</a:t>
            </a:r>
          </a:p>
          <a:p>
            <a:pPr marL="342900" indent="-342900">
              <a:buAutoNum type="alphaLcPeriod"/>
            </a:pPr>
            <a:r>
              <a:rPr lang="en-US" sz="2000" b="1" dirty="0"/>
              <a:t>Graph the amount of ozone concentration as a function of year.</a:t>
            </a:r>
          </a:p>
          <a:p>
            <a:pPr marL="342900" indent="-342900">
              <a:buAutoNum type="alphaLcPeriod"/>
            </a:pPr>
            <a:r>
              <a:rPr lang="en-US" sz="2000" b="1" dirty="0"/>
              <a:t>Both of the above.</a:t>
            </a:r>
          </a:p>
        </p:txBody>
      </p:sp>
      <p:pic>
        <p:nvPicPr>
          <p:cNvPr id="4" name="Picture 3"/>
          <p:cNvPicPr>
            <a:picLocks noChangeAspect="1"/>
          </p:cNvPicPr>
          <p:nvPr/>
        </p:nvPicPr>
        <p:blipFill>
          <a:blip r:embed="rId4"/>
          <a:stretch>
            <a:fillRect/>
          </a:stretch>
        </p:blipFill>
        <p:spPr>
          <a:xfrm>
            <a:off x="881420" y="2321170"/>
            <a:ext cx="5330572" cy="3868616"/>
          </a:xfrm>
          <a:prstGeom prst="rect">
            <a:avLst/>
          </a:prstGeom>
        </p:spPr>
      </p:pic>
      <p:sp>
        <p:nvSpPr>
          <p:cNvPr id="5" name="TextBox 4"/>
          <p:cNvSpPr txBox="1"/>
          <p:nvPr/>
        </p:nvSpPr>
        <p:spPr>
          <a:xfrm>
            <a:off x="679938" y="6189785"/>
            <a:ext cx="4425186" cy="646331"/>
          </a:xfrm>
          <a:prstGeom prst="rect">
            <a:avLst/>
          </a:prstGeom>
          <a:noFill/>
        </p:spPr>
        <p:txBody>
          <a:bodyPr wrap="none" rtlCol="0">
            <a:spAutoFit/>
          </a:bodyPr>
          <a:lstStyle/>
          <a:p>
            <a:r>
              <a:rPr lang="en-US" dirty="0"/>
              <a:t>1970 Clean Air Act amended in 1970</a:t>
            </a:r>
          </a:p>
          <a:p>
            <a:r>
              <a:rPr lang="en-US" dirty="0"/>
              <a:t>1975 Catalytic Converters required on all cars</a:t>
            </a:r>
          </a:p>
        </p:txBody>
      </p:sp>
      <p:sp>
        <p:nvSpPr>
          <p:cNvPr id="6" name="Rectangle 5">
            <a:extLst>
              <a:ext uri="{FF2B5EF4-FFF2-40B4-BE49-F238E27FC236}">
                <a16:creationId xmlns:a16="http://schemas.microsoft.com/office/drawing/2014/main" id="{B2D9FB97-E471-419E-8BD0-13BC9B5F2E90}"/>
              </a:ext>
            </a:extLst>
          </p:cNvPr>
          <p:cNvSpPr/>
          <p:nvPr/>
        </p:nvSpPr>
        <p:spPr>
          <a:xfrm>
            <a:off x="598685" y="1883825"/>
            <a:ext cx="2033751" cy="362944"/>
          </a:xfrm>
          <a:prstGeom prst="rect">
            <a:avLst/>
          </a:prstGeom>
          <a:solidFill>
            <a:srgbClr val="FFFF00">
              <a:alpha val="34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704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237F223-CE82-44D0-833B-84082EA97647}"/>
              </a:ext>
            </a:extLst>
          </p:cNvPr>
          <p:cNvPicPr>
            <a:picLocks noChangeAspect="1"/>
          </p:cNvPicPr>
          <p:nvPr/>
        </p:nvPicPr>
        <p:blipFill>
          <a:blip r:embed="rId2"/>
          <a:stretch>
            <a:fillRect/>
          </a:stretch>
        </p:blipFill>
        <p:spPr>
          <a:xfrm>
            <a:off x="477012" y="668655"/>
            <a:ext cx="11024426" cy="4932432"/>
          </a:xfrm>
          <a:prstGeom prst="rect">
            <a:avLst/>
          </a:prstGeom>
        </p:spPr>
      </p:pic>
      <p:sp>
        <p:nvSpPr>
          <p:cNvPr id="13" name="TextBox 12">
            <a:extLst>
              <a:ext uri="{FF2B5EF4-FFF2-40B4-BE49-F238E27FC236}">
                <a16:creationId xmlns:a16="http://schemas.microsoft.com/office/drawing/2014/main" id="{98AB16D5-00FA-47F7-BE50-0C0735C0F472}"/>
              </a:ext>
            </a:extLst>
          </p:cNvPr>
          <p:cNvSpPr txBox="1"/>
          <p:nvPr/>
        </p:nvSpPr>
        <p:spPr>
          <a:xfrm>
            <a:off x="1863365" y="5601087"/>
            <a:ext cx="7466372" cy="707886"/>
          </a:xfrm>
          <a:prstGeom prst="rect">
            <a:avLst/>
          </a:prstGeom>
          <a:noFill/>
        </p:spPr>
        <p:txBody>
          <a:bodyPr wrap="square">
            <a:spAutoFit/>
          </a:bodyPr>
          <a:lstStyle/>
          <a:p>
            <a:r>
              <a:rPr lang="en-US" sz="2000" b="1" dirty="0"/>
              <a:t>California Palmer Draught Severity Index</a:t>
            </a:r>
          </a:p>
          <a:p>
            <a:r>
              <a:rPr lang="en-US" sz="2000" b="1" dirty="0">
                <a:hlinkClick r:id="rId3"/>
              </a:rPr>
              <a:t>https://twitter.com/weather_west/status/1061461525099991040</a:t>
            </a:r>
            <a:r>
              <a:rPr lang="en-US" sz="2000" b="1" dirty="0"/>
              <a:t> </a:t>
            </a:r>
          </a:p>
        </p:txBody>
      </p:sp>
    </p:spTree>
    <p:extLst>
      <p:ext uri="{BB962C8B-B14F-4D97-AF65-F5344CB8AC3E}">
        <p14:creationId xmlns:p14="http://schemas.microsoft.com/office/powerpoint/2010/main" val="121369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BAAC04-BC4E-457C-A67A-AC6B75AE7C6A}"/>
              </a:ext>
            </a:extLst>
          </p:cNvPr>
          <p:cNvPicPr>
            <a:picLocks noChangeAspect="1"/>
          </p:cNvPicPr>
          <p:nvPr/>
        </p:nvPicPr>
        <p:blipFill rotWithShape="1">
          <a:blip r:embed="rId2"/>
          <a:srcRect l="4024" t="2365" r="2618" b="56345"/>
          <a:stretch/>
        </p:blipFill>
        <p:spPr>
          <a:xfrm>
            <a:off x="457200" y="162232"/>
            <a:ext cx="11257627" cy="6105833"/>
          </a:xfrm>
          <a:prstGeom prst="rect">
            <a:avLst/>
          </a:prstGeom>
        </p:spPr>
      </p:pic>
    </p:spTree>
    <p:extLst>
      <p:ext uri="{BB962C8B-B14F-4D97-AF65-F5344CB8AC3E}">
        <p14:creationId xmlns:p14="http://schemas.microsoft.com/office/powerpoint/2010/main" val="3765474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8DF8E0-E788-4FF6-8ABB-264489110400}"/>
              </a:ext>
            </a:extLst>
          </p:cNvPr>
          <p:cNvPicPr>
            <a:picLocks noChangeAspect="1"/>
          </p:cNvPicPr>
          <p:nvPr/>
        </p:nvPicPr>
        <p:blipFill rotWithShape="1">
          <a:blip r:embed="rId2"/>
          <a:srcRect l="3528" t="42796" r="4231" b="3441"/>
          <a:stretch/>
        </p:blipFill>
        <p:spPr>
          <a:xfrm>
            <a:off x="1573162" y="73740"/>
            <a:ext cx="9394722" cy="6710519"/>
          </a:xfrm>
          <a:prstGeom prst="rect">
            <a:avLst/>
          </a:prstGeom>
        </p:spPr>
      </p:pic>
    </p:spTree>
    <p:extLst>
      <p:ext uri="{BB962C8B-B14F-4D97-AF65-F5344CB8AC3E}">
        <p14:creationId xmlns:p14="http://schemas.microsoft.com/office/powerpoint/2010/main" val="2377597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9FCB81-D64F-4AF9-9C5B-996F7A5579CA}"/>
              </a:ext>
            </a:extLst>
          </p:cNvPr>
          <p:cNvPicPr>
            <a:picLocks noChangeAspect="1"/>
          </p:cNvPicPr>
          <p:nvPr/>
        </p:nvPicPr>
        <p:blipFill>
          <a:blip r:embed="rId2"/>
          <a:stretch>
            <a:fillRect/>
          </a:stretch>
        </p:blipFill>
        <p:spPr>
          <a:xfrm>
            <a:off x="785811" y="371476"/>
            <a:ext cx="9160498" cy="5629274"/>
          </a:xfrm>
          <a:prstGeom prst="rect">
            <a:avLst/>
          </a:prstGeom>
        </p:spPr>
      </p:pic>
      <p:sp>
        <p:nvSpPr>
          <p:cNvPr id="4" name="TextBox 3">
            <a:extLst>
              <a:ext uri="{FF2B5EF4-FFF2-40B4-BE49-F238E27FC236}">
                <a16:creationId xmlns:a16="http://schemas.microsoft.com/office/drawing/2014/main" id="{86742E1C-1B71-4A14-9BA3-BA0C106E0613}"/>
              </a:ext>
            </a:extLst>
          </p:cNvPr>
          <p:cNvSpPr txBox="1"/>
          <p:nvPr/>
        </p:nvSpPr>
        <p:spPr>
          <a:xfrm>
            <a:off x="246459" y="6117192"/>
            <a:ext cx="11283553" cy="369332"/>
          </a:xfrm>
          <a:prstGeom prst="rect">
            <a:avLst/>
          </a:prstGeom>
          <a:noFill/>
        </p:spPr>
        <p:txBody>
          <a:bodyPr wrap="square">
            <a:spAutoFit/>
          </a:bodyPr>
          <a:lstStyle/>
          <a:p>
            <a:r>
              <a:rPr lang="en-US" b="1" dirty="0">
                <a:hlinkClick r:id="rId3"/>
              </a:rPr>
              <a:t>https://www.mercurynews.com/2015/08/07/climate-change-future-bay-area-weather-will-be-more-like-san-diegos/</a:t>
            </a:r>
            <a:r>
              <a:rPr lang="en-US" b="1" dirty="0"/>
              <a:t> </a:t>
            </a:r>
          </a:p>
        </p:txBody>
      </p:sp>
    </p:spTree>
    <p:extLst>
      <p:ext uri="{BB962C8B-B14F-4D97-AF65-F5344CB8AC3E}">
        <p14:creationId xmlns:p14="http://schemas.microsoft.com/office/powerpoint/2010/main" val="2297912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521F4-B9C3-462D-8A79-6DEE203FA275}"/>
              </a:ext>
            </a:extLst>
          </p:cNvPr>
          <p:cNvPicPr>
            <a:picLocks noChangeAspect="1"/>
          </p:cNvPicPr>
          <p:nvPr/>
        </p:nvPicPr>
        <p:blipFill rotWithShape="1">
          <a:blip r:embed="rId2"/>
          <a:srcRect l="6882" t="2106" r="3593" b="3685"/>
          <a:stretch/>
        </p:blipFill>
        <p:spPr>
          <a:xfrm>
            <a:off x="93474" y="0"/>
            <a:ext cx="7445464" cy="6858000"/>
          </a:xfrm>
          <a:prstGeom prst="rect">
            <a:avLst/>
          </a:prstGeom>
        </p:spPr>
      </p:pic>
      <p:sp>
        <p:nvSpPr>
          <p:cNvPr id="3" name="TextBox 2">
            <a:extLst>
              <a:ext uri="{FF2B5EF4-FFF2-40B4-BE49-F238E27FC236}">
                <a16:creationId xmlns:a16="http://schemas.microsoft.com/office/drawing/2014/main" id="{3695610E-C835-4AD5-8462-6B9073B75354}"/>
              </a:ext>
            </a:extLst>
          </p:cNvPr>
          <p:cNvSpPr txBox="1"/>
          <p:nvPr/>
        </p:nvSpPr>
        <p:spPr>
          <a:xfrm>
            <a:off x="7538938" y="194010"/>
            <a:ext cx="4653062" cy="4647426"/>
          </a:xfrm>
          <a:prstGeom prst="rect">
            <a:avLst/>
          </a:prstGeom>
          <a:noFill/>
        </p:spPr>
        <p:txBody>
          <a:bodyPr wrap="square" rtlCol="0">
            <a:spAutoFit/>
          </a:bodyPr>
          <a:lstStyle/>
          <a:p>
            <a:r>
              <a:rPr lang="en-US" sz="2400" b="1" dirty="0"/>
              <a:t>Please notice that while the earth is in the habitable zone of our solar system, the earth is precariously close to the boundary of the </a:t>
            </a:r>
            <a:r>
              <a:rPr lang="en-US" sz="2400" b="1" i="1" dirty="0"/>
              <a:t>just right </a:t>
            </a:r>
            <a:r>
              <a:rPr lang="en-US" sz="2400" b="1" dirty="0"/>
              <a:t>area.  With little margin for error, we must be proactive to make sure that human action does not increase temperatures sufficiently to lower the quality of life on earth.</a:t>
            </a:r>
          </a:p>
          <a:p>
            <a:endParaRPr lang="en-US" sz="2400" b="1" dirty="0"/>
          </a:p>
          <a:p>
            <a:r>
              <a:rPr lang="en-US" sz="1600" b="1" dirty="0">
                <a:hlinkClick r:id="rId3"/>
              </a:rPr>
              <a:t>https://grade8science.com/4-3-1-how-does-earth-compare-to-other-worlds-of-our-solar-system/</a:t>
            </a:r>
            <a:r>
              <a:rPr lang="en-US" sz="1600" b="1" dirty="0"/>
              <a:t> </a:t>
            </a:r>
          </a:p>
        </p:txBody>
      </p:sp>
    </p:spTree>
    <p:extLst>
      <p:ext uri="{BB962C8B-B14F-4D97-AF65-F5344CB8AC3E}">
        <p14:creationId xmlns:p14="http://schemas.microsoft.com/office/powerpoint/2010/main" val="30148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A1932-F35E-40C7-9CDA-6CB298A02D2D}"/>
              </a:ext>
            </a:extLst>
          </p:cNvPr>
          <p:cNvPicPr>
            <a:picLocks noChangeAspect="1"/>
          </p:cNvPicPr>
          <p:nvPr/>
        </p:nvPicPr>
        <p:blipFill rotWithShape="1">
          <a:blip r:embed="rId2"/>
          <a:srcRect b="55914"/>
          <a:stretch/>
        </p:blipFill>
        <p:spPr>
          <a:xfrm>
            <a:off x="380720" y="405581"/>
            <a:ext cx="11559264" cy="5139813"/>
          </a:xfrm>
          <a:prstGeom prst="rect">
            <a:avLst/>
          </a:prstGeom>
        </p:spPr>
      </p:pic>
    </p:spTree>
    <p:extLst>
      <p:ext uri="{BB962C8B-B14F-4D97-AF65-F5344CB8AC3E}">
        <p14:creationId xmlns:p14="http://schemas.microsoft.com/office/powerpoint/2010/main" val="1010889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DDA16B-9CF0-45C8-B0C3-6B04EBBF910D}"/>
              </a:ext>
            </a:extLst>
          </p:cNvPr>
          <p:cNvPicPr>
            <a:picLocks noChangeAspect="1"/>
          </p:cNvPicPr>
          <p:nvPr/>
        </p:nvPicPr>
        <p:blipFill rotWithShape="1">
          <a:blip r:embed="rId2"/>
          <a:srcRect t="43226"/>
          <a:stretch/>
        </p:blipFill>
        <p:spPr>
          <a:xfrm>
            <a:off x="1636405" y="1753366"/>
            <a:ext cx="8919189" cy="5104634"/>
          </a:xfrm>
          <a:prstGeom prst="rect">
            <a:avLst/>
          </a:prstGeom>
        </p:spPr>
      </p:pic>
      <p:pic>
        <p:nvPicPr>
          <p:cNvPr id="3" name="Picture 2">
            <a:extLst>
              <a:ext uri="{FF2B5EF4-FFF2-40B4-BE49-F238E27FC236}">
                <a16:creationId xmlns:a16="http://schemas.microsoft.com/office/drawing/2014/main" id="{157FAFB6-FC7A-4A6B-9B58-6665D79795C0}"/>
              </a:ext>
            </a:extLst>
          </p:cNvPr>
          <p:cNvPicPr>
            <a:picLocks noChangeAspect="1"/>
          </p:cNvPicPr>
          <p:nvPr/>
        </p:nvPicPr>
        <p:blipFill>
          <a:blip r:embed="rId3"/>
          <a:stretch>
            <a:fillRect/>
          </a:stretch>
        </p:blipFill>
        <p:spPr>
          <a:xfrm>
            <a:off x="1437967" y="265120"/>
            <a:ext cx="8919189" cy="1701131"/>
          </a:xfrm>
          <a:prstGeom prst="rect">
            <a:avLst/>
          </a:prstGeom>
        </p:spPr>
      </p:pic>
    </p:spTree>
    <p:extLst>
      <p:ext uri="{BB962C8B-B14F-4D97-AF65-F5344CB8AC3E}">
        <p14:creationId xmlns:p14="http://schemas.microsoft.com/office/powerpoint/2010/main" val="86540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E8AF8-2AFA-4F69-8ABF-893B5BE1B7C0}"/>
              </a:ext>
            </a:extLst>
          </p:cNvPr>
          <p:cNvPicPr>
            <a:picLocks noChangeAspect="1"/>
          </p:cNvPicPr>
          <p:nvPr/>
        </p:nvPicPr>
        <p:blipFill rotWithShape="1">
          <a:blip r:embed="rId2"/>
          <a:srcRect t="20203" b="18791"/>
          <a:stretch/>
        </p:blipFill>
        <p:spPr>
          <a:xfrm>
            <a:off x="3910012" y="52130"/>
            <a:ext cx="4371975" cy="1774855"/>
          </a:xfrm>
          <a:prstGeom prst="rect">
            <a:avLst/>
          </a:prstGeom>
        </p:spPr>
      </p:pic>
      <p:sp>
        <p:nvSpPr>
          <p:cNvPr id="4" name="TextBox 3">
            <a:extLst>
              <a:ext uri="{FF2B5EF4-FFF2-40B4-BE49-F238E27FC236}">
                <a16:creationId xmlns:a16="http://schemas.microsoft.com/office/drawing/2014/main" id="{BD1480B3-F7BF-4A10-917B-7A0D750011C0}"/>
              </a:ext>
            </a:extLst>
          </p:cNvPr>
          <p:cNvSpPr txBox="1"/>
          <p:nvPr/>
        </p:nvSpPr>
        <p:spPr>
          <a:xfrm>
            <a:off x="80962" y="1826985"/>
            <a:ext cx="8736743" cy="5078313"/>
          </a:xfrm>
          <a:prstGeom prst="rect">
            <a:avLst/>
          </a:prstGeom>
          <a:noFill/>
        </p:spPr>
        <p:txBody>
          <a:bodyPr wrap="square" rtlCol="0">
            <a:spAutoFit/>
          </a:bodyPr>
          <a:lstStyle/>
          <a:p>
            <a:r>
              <a:rPr lang="en-US" b="1" dirty="0"/>
              <a:t>Very accurate measurements have demonstrated that carbon dioxide concentrations have increased by 50% so far since the start of the industrial revolution.  The value is consistent with calculations based on the amount of fossil fuel burning.  A global temperature increase of over 1</a:t>
            </a:r>
            <a:r>
              <a:rPr lang="en-US" b="1" baseline="30000" dirty="0"/>
              <a:t>o</a:t>
            </a:r>
            <a:r>
              <a:rPr lang="en-US" b="1" dirty="0"/>
              <a:t>C that strongly correlates with the CO</a:t>
            </a:r>
            <a:r>
              <a:rPr lang="en-US" b="1" baseline="-25000" dirty="0"/>
              <a:t>2</a:t>
            </a:r>
            <a:r>
              <a:rPr lang="en-US" b="1" dirty="0"/>
              <a:t> increase has also been measured.  The higher the temperature, the more the earth will experience damaging effects.  The slides show that the increase in sea levels are damaging coastal areas, drought is resulting in the deaths of millions of trees and wildfires are worse every year.  Floods are increasingly common and more destructive.  Diseases related to increasing temperatures including heat stroke and Lyme disease are on the rise.  Ocean acidity increases are threatening and destroying corals and all shellfish.  Even rat populations are increasing.  </a:t>
            </a:r>
          </a:p>
          <a:p>
            <a:endParaRPr lang="en-US" b="1" dirty="0"/>
          </a:p>
          <a:p>
            <a:r>
              <a:rPr lang="en-US" b="1" dirty="0"/>
              <a:t>The severe threat of climate change needs to be recognized and confronted.  The world must unite to reduce and phase out the use of fossil fuels.  Renewables such as wind and solar need to be exploited and investment into new and reasonable energy alternatives must be sought.  This is a crisis that will take decades to reverse and the longer before the world starts proactive efforts to minimize the damage from climate change, the more severe the damage will be.  Join together today and begin the effort.</a:t>
            </a:r>
          </a:p>
        </p:txBody>
      </p:sp>
      <p:pic>
        <p:nvPicPr>
          <p:cNvPr id="5" name="Picture 4">
            <a:extLst>
              <a:ext uri="{FF2B5EF4-FFF2-40B4-BE49-F238E27FC236}">
                <a16:creationId xmlns:a16="http://schemas.microsoft.com/office/drawing/2014/main" id="{2E42E209-05CB-4E00-AEC0-7688492A81F2}"/>
              </a:ext>
            </a:extLst>
          </p:cNvPr>
          <p:cNvPicPr>
            <a:picLocks noChangeAspect="1"/>
          </p:cNvPicPr>
          <p:nvPr/>
        </p:nvPicPr>
        <p:blipFill>
          <a:blip r:embed="rId3"/>
          <a:stretch>
            <a:fillRect/>
          </a:stretch>
        </p:blipFill>
        <p:spPr>
          <a:xfrm>
            <a:off x="8941220" y="2035843"/>
            <a:ext cx="2984332" cy="2235368"/>
          </a:xfrm>
          <a:prstGeom prst="rect">
            <a:avLst/>
          </a:prstGeom>
        </p:spPr>
      </p:pic>
      <p:pic>
        <p:nvPicPr>
          <p:cNvPr id="6" name="Picture 5">
            <a:extLst>
              <a:ext uri="{FF2B5EF4-FFF2-40B4-BE49-F238E27FC236}">
                <a16:creationId xmlns:a16="http://schemas.microsoft.com/office/drawing/2014/main" id="{E1B17F1D-C732-483F-9C5C-8EFC87B3011E}"/>
              </a:ext>
            </a:extLst>
          </p:cNvPr>
          <p:cNvPicPr>
            <a:picLocks noChangeAspect="1"/>
          </p:cNvPicPr>
          <p:nvPr/>
        </p:nvPicPr>
        <p:blipFill>
          <a:blip r:embed="rId4"/>
          <a:stretch>
            <a:fillRect/>
          </a:stretch>
        </p:blipFill>
        <p:spPr>
          <a:xfrm>
            <a:off x="8915683" y="4544642"/>
            <a:ext cx="3009869" cy="2021226"/>
          </a:xfrm>
          <a:prstGeom prst="rect">
            <a:avLst/>
          </a:prstGeom>
        </p:spPr>
      </p:pic>
    </p:spTree>
    <p:extLst>
      <p:ext uri="{BB962C8B-B14F-4D97-AF65-F5344CB8AC3E}">
        <p14:creationId xmlns:p14="http://schemas.microsoft.com/office/powerpoint/2010/main" val="301658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6D94B-354C-4CE9-A5C2-984EC413E326}"/>
              </a:ext>
            </a:extLst>
          </p:cNvPr>
          <p:cNvSpPr txBox="1"/>
          <p:nvPr/>
        </p:nvSpPr>
        <p:spPr>
          <a:xfrm>
            <a:off x="403811" y="233081"/>
            <a:ext cx="11055516" cy="2246769"/>
          </a:xfrm>
          <a:prstGeom prst="rect">
            <a:avLst/>
          </a:prstGeom>
          <a:noFill/>
        </p:spPr>
        <p:txBody>
          <a:bodyPr wrap="square" rtlCol="0">
            <a:spAutoFit/>
          </a:bodyPr>
          <a:lstStyle/>
          <a:p>
            <a:r>
              <a:rPr lang="en-US" sz="2000" b="1" dirty="0">
                <a:solidFill>
                  <a:srgbClr val="002060"/>
                </a:solidFill>
              </a:rPr>
              <a:t>In addition to developing and employing renewable energy sources and investing in research into sources of new and efficient energy sources, economic and political techniques can play an important role in encouraging conservation and in the search for energy alternatives.  Perhaps the most promising of these approaches involves the carbon fee and dividend program.  This approach has achieved support from both sides of the aisle in Congress.  One of the strongest advocates of the carbon fee and dividend method is the Citizens Climate Lobby.  Consider joining this movement or making a contribution to help the CCL achieve its goals.</a:t>
            </a:r>
          </a:p>
        </p:txBody>
      </p:sp>
      <p:sp>
        <p:nvSpPr>
          <p:cNvPr id="4" name="Rectangle 3">
            <a:extLst>
              <a:ext uri="{FF2B5EF4-FFF2-40B4-BE49-F238E27FC236}">
                <a16:creationId xmlns:a16="http://schemas.microsoft.com/office/drawing/2014/main" id="{A16BD36D-07C8-40BE-BC23-80B88CBA8EA4}"/>
              </a:ext>
            </a:extLst>
          </p:cNvPr>
          <p:cNvSpPr/>
          <p:nvPr/>
        </p:nvSpPr>
        <p:spPr>
          <a:xfrm>
            <a:off x="541422" y="3441032"/>
            <a:ext cx="5390147" cy="1938992"/>
          </a:xfrm>
          <a:prstGeom prst="rect">
            <a:avLst/>
          </a:prstGeom>
        </p:spPr>
        <p:txBody>
          <a:bodyPr wrap="square">
            <a:spAutoFit/>
          </a:bodyPr>
          <a:lstStyle/>
          <a:p>
            <a:r>
              <a:rPr lang="en-US" sz="2000" b="1" dirty="0">
                <a:solidFill>
                  <a:srgbClr val="FF0000"/>
                </a:solidFill>
              </a:rPr>
              <a:t>Citizens' Climate Lobby is an international grassroots environmental group that trains and supports volunteers to build relationships with their elected representatives in order to influence climate policy.  (Wikipedia)  </a:t>
            </a:r>
            <a:r>
              <a:rPr lang="en-US" sz="2000" b="1" dirty="0"/>
              <a:t>          </a:t>
            </a:r>
            <a:r>
              <a:rPr lang="en-US" sz="2000" b="1" dirty="0">
                <a:hlinkClick r:id="rId2"/>
              </a:rPr>
              <a:t>https://citizensclimatelobby.org/</a:t>
            </a:r>
            <a:r>
              <a:rPr lang="en-US" sz="2000" b="1" dirty="0"/>
              <a:t> </a:t>
            </a:r>
          </a:p>
        </p:txBody>
      </p:sp>
      <p:pic>
        <p:nvPicPr>
          <p:cNvPr id="7" name="Picture 6">
            <a:extLst>
              <a:ext uri="{FF2B5EF4-FFF2-40B4-BE49-F238E27FC236}">
                <a16:creationId xmlns:a16="http://schemas.microsoft.com/office/drawing/2014/main" id="{0915DFE9-2A5D-45C5-8A45-DC30A57B99E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6413792" y="2599221"/>
            <a:ext cx="5544093" cy="4162526"/>
          </a:xfrm>
          <a:prstGeom prst="rect">
            <a:avLst/>
          </a:prstGeom>
        </p:spPr>
      </p:pic>
    </p:spTree>
    <p:extLst>
      <p:ext uri="{BB962C8B-B14F-4D97-AF65-F5344CB8AC3E}">
        <p14:creationId xmlns:p14="http://schemas.microsoft.com/office/powerpoint/2010/main" val="215379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06F18-BE3E-4D4B-AF9A-B1813129B3A0}"/>
              </a:ext>
            </a:extLst>
          </p:cNvPr>
          <p:cNvPicPr>
            <a:picLocks noChangeAspect="1"/>
          </p:cNvPicPr>
          <p:nvPr/>
        </p:nvPicPr>
        <p:blipFill rotWithShape="1">
          <a:blip r:embed="rId2"/>
          <a:srcRect l="3921" t="2302" r="3080"/>
          <a:stretch/>
        </p:blipFill>
        <p:spPr>
          <a:xfrm>
            <a:off x="64365" y="112166"/>
            <a:ext cx="5504448" cy="4331368"/>
          </a:xfrm>
          <a:prstGeom prst="rect">
            <a:avLst/>
          </a:prstGeom>
        </p:spPr>
      </p:pic>
      <p:pic>
        <p:nvPicPr>
          <p:cNvPr id="4" name="Picture 3">
            <a:extLst>
              <a:ext uri="{FF2B5EF4-FFF2-40B4-BE49-F238E27FC236}">
                <a16:creationId xmlns:a16="http://schemas.microsoft.com/office/drawing/2014/main" id="{F08B819D-339E-48F0-BCCD-6EDC2B4C1D71}"/>
              </a:ext>
            </a:extLst>
          </p:cNvPr>
          <p:cNvPicPr>
            <a:picLocks noChangeAspect="1"/>
          </p:cNvPicPr>
          <p:nvPr/>
        </p:nvPicPr>
        <p:blipFill rotWithShape="1">
          <a:blip r:embed="rId3"/>
          <a:srcRect l="11100" t="22274" r="11736" b="11515"/>
          <a:stretch/>
        </p:blipFill>
        <p:spPr>
          <a:xfrm>
            <a:off x="6096000" y="4162015"/>
            <a:ext cx="5943600" cy="2623288"/>
          </a:xfrm>
          <a:prstGeom prst="rect">
            <a:avLst/>
          </a:prstGeom>
        </p:spPr>
      </p:pic>
      <p:pic>
        <p:nvPicPr>
          <p:cNvPr id="5" name="Picture 4">
            <a:extLst>
              <a:ext uri="{FF2B5EF4-FFF2-40B4-BE49-F238E27FC236}">
                <a16:creationId xmlns:a16="http://schemas.microsoft.com/office/drawing/2014/main" id="{78B19FB6-7C70-4BC3-A22A-9CE8CC876AE4}"/>
              </a:ext>
            </a:extLst>
          </p:cNvPr>
          <p:cNvPicPr>
            <a:picLocks noChangeAspect="1"/>
          </p:cNvPicPr>
          <p:nvPr/>
        </p:nvPicPr>
        <p:blipFill>
          <a:blip r:embed="rId4"/>
          <a:stretch>
            <a:fillRect/>
          </a:stretch>
        </p:blipFill>
        <p:spPr>
          <a:xfrm>
            <a:off x="3202473" y="4491660"/>
            <a:ext cx="2366340" cy="2366340"/>
          </a:xfrm>
          <a:prstGeom prst="rect">
            <a:avLst/>
          </a:prstGeom>
        </p:spPr>
      </p:pic>
      <p:pic>
        <p:nvPicPr>
          <p:cNvPr id="6" name="Picture 5">
            <a:extLst>
              <a:ext uri="{FF2B5EF4-FFF2-40B4-BE49-F238E27FC236}">
                <a16:creationId xmlns:a16="http://schemas.microsoft.com/office/drawing/2014/main" id="{485C3877-8F3A-4D54-9BC9-125A911F59DE}"/>
              </a:ext>
            </a:extLst>
          </p:cNvPr>
          <p:cNvPicPr>
            <a:picLocks noChangeAspect="1"/>
          </p:cNvPicPr>
          <p:nvPr/>
        </p:nvPicPr>
        <p:blipFill rotWithShape="1">
          <a:blip r:embed="rId5"/>
          <a:srcRect l="6547" t="6022" r="9642" b="45908"/>
          <a:stretch/>
        </p:blipFill>
        <p:spPr>
          <a:xfrm>
            <a:off x="123604" y="4620262"/>
            <a:ext cx="2975843" cy="1706795"/>
          </a:xfrm>
          <a:prstGeom prst="rect">
            <a:avLst/>
          </a:prstGeom>
        </p:spPr>
      </p:pic>
      <p:pic>
        <p:nvPicPr>
          <p:cNvPr id="7" name="Picture 6">
            <a:extLst>
              <a:ext uri="{FF2B5EF4-FFF2-40B4-BE49-F238E27FC236}">
                <a16:creationId xmlns:a16="http://schemas.microsoft.com/office/drawing/2014/main" id="{E73E18BB-1BC3-4AF5-8CCA-947222301FB8}"/>
              </a:ext>
            </a:extLst>
          </p:cNvPr>
          <p:cNvPicPr>
            <a:picLocks noChangeAspect="1"/>
          </p:cNvPicPr>
          <p:nvPr/>
        </p:nvPicPr>
        <p:blipFill rotWithShape="1">
          <a:blip r:embed="rId6"/>
          <a:srcRect l="8447" t="26888" r="8195"/>
          <a:stretch/>
        </p:blipFill>
        <p:spPr>
          <a:xfrm>
            <a:off x="6096000" y="112166"/>
            <a:ext cx="5943600" cy="3904719"/>
          </a:xfrm>
          <a:prstGeom prst="rect">
            <a:avLst/>
          </a:prstGeom>
        </p:spPr>
      </p:pic>
      <p:sp>
        <p:nvSpPr>
          <p:cNvPr id="8" name="TextBox 7">
            <a:extLst>
              <a:ext uri="{FF2B5EF4-FFF2-40B4-BE49-F238E27FC236}">
                <a16:creationId xmlns:a16="http://schemas.microsoft.com/office/drawing/2014/main" id="{E0885FBF-17A5-4993-A68E-DE57BCE46A8B}"/>
              </a:ext>
            </a:extLst>
          </p:cNvPr>
          <p:cNvSpPr txBox="1"/>
          <p:nvPr/>
        </p:nvSpPr>
        <p:spPr>
          <a:xfrm>
            <a:off x="6646127" y="3429000"/>
            <a:ext cx="2421673" cy="461665"/>
          </a:xfrm>
          <a:prstGeom prst="rect">
            <a:avLst/>
          </a:prstGeom>
          <a:solidFill>
            <a:srgbClr val="8BC167">
              <a:alpha val="0"/>
            </a:srgbClr>
          </a:solidFill>
        </p:spPr>
        <p:txBody>
          <a:bodyPr wrap="square" rtlCol="0">
            <a:spAutoFit/>
          </a:bodyPr>
          <a:lstStyle/>
          <a:p>
            <a:r>
              <a:rPr lang="en-US" sz="2400" b="1" dirty="0">
                <a:solidFill>
                  <a:srgbClr val="FFFF00"/>
                </a:solidFill>
              </a:rPr>
              <a:t>Chief Seattle</a:t>
            </a:r>
          </a:p>
        </p:txBody>
      </p:sp>
    </p:spTree>
    <p:extLst>
      <p:ext uri="{BB962C8B-B14F-4D97-AF65-F5344CB8AC3E}">
        <p14:creationId xmlns:p14="http://schemas.microsoft.com/office/powerpoint/2010/main" val="2830210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54C38-F171-4794-AC21-2132B97FC026}"/>
              </a:ext>
            </a:extLst>
          </p:cNvPr>
          <p:cNvPicPr>
            <a:picLocks noChangeAspect="1"/>
          </p:cNvPicPr>
          <p:nvPr/>
        </p:nvPicPr>
        <p:blipFill>
          <a:blip r:embed="rId2"/>
          <a:stretch>
            <a:fillRect/>
          </a:stretch>
        </p:blipFill>
        <p:spPr>
          <a:xfrm>
            <a:off x="1592257" y="1"/>
            <a:ext cx="8624767" cy="5686956"/>
          </a:xfrm>
          <a:prstGeom prst="rect">
            <a:avLst/>
          </a:prstGeom>
        </p:spPr>
      </p:pic>
      <p:sp>
        <p:nvSpPr>
          <p:cNvPr id="3" name="TextBox 2">
            <a:extLst>
              <a:ext uri="{FF2B5EF4-FFF2-40B4-BE49-F238E27FC236}">
                <a16:creationId xmlns:a16="http://schemas.microsoft.com/office/drawing/2014/main" id="{14084150-6471-4314-BE47-F155C443C7CE}"/>
              </a:ext>
            </a:extLst>
          </p:cNvPr>
          <p:cNvSpPr txBox="1"/>
          <p:nvPr/>
        </p:nvSpPr>
        <p:spPr>
          <a:xfrm>
            <a:off x="601715" y="5686957"/>
            <a:ext cx="1060585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For more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Powerpoint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Preshows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exercises and challenges, please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http://murov.info/PPTPreshows.htm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76427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8ADB44-F843-443E-92E7-C99A1619C76E}"/>
              </a:ext>
            </a:extLst>
          </p:cNvPr>
          <p:cNvSpPr txBox="1"/>
          <p:nvPr/>
        </p:nvSpPr>
        <p:spPr>
          <a:xfrm>
            <a:off x="277798" y="292317"/>
            <a:ext cx="1144717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For slides on the effects of climate change, please visit: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http://murov.info/climeffects.pptx</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http://murov.info/climeffectshealth.pptx</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rPr>
              <a:t>For a few introductory climate change slides, please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http://murov.info/climintro.pptx</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For many PowerPoint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presentations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other topics, please visit: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http://murov.info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204F4C2-7C0A-4012-AF33-6EF7070CF5C1}"/>
              </a:ext>
            </a:extLst>
          </p:cNvPr>
          <p:cNvPicPr>
            <a:picLocks noChangeAspect="1"/>
          </p:cNvPicPr>
          <p:nvPr/>
        </p:nvPicPr>
        <p:blipFill>
          <a:blip r:embed="rId6"/>
          <a:stretch>
            <a:fillRect/>
          </a:stretch>
        </p:blipFill>
        <p:spPr>
          <a:xfrm>
            <a:off x="6096000" y="2668809"/>
            <a:ext cx="5818202" cy="4049468"/>
          </a:xfrm>
          <a:prstGeom prst="rect">
            <a:avLst/>
          </a:prstGeom>
        </p:spPr>
      </p:pic>
    </p:spTree>
    <p:extLst>
      <p:ext uri="{BB962C8B-B14F-4D97-AF65-F5344CB8AC3E}">
        <p14:creationId xmlns:p14="http://schemas.microsoft.com/office/powerpoint/2010/main" val="114751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37" t="5211" r="1024" b="2166"/>
          <a:stretch/>
        </p:blipFill>
        <p:spPr>
          <a:xfrm>
            <a:off x="469900" y="406399"/>
            <a:ext cx="8699500" cy="6451601"/>
          </a:xfrm>
          <a:prstGeom prst="rect">
            <a:avLst/>
          </a:prstGeom>
        </p:spPr>
      </p:pic>
      <p:sp>
        <p:nvSpPr>
          <p:cNvPr id="2" name="Rectangle 1">
            <a:extLst>
              <a:ext uri="{FF2B5EF4-FFF2-40B4-BE49-F238E27FC236}">
                <a16:creationId xmlns:a16="http://schemas.microsoft.com/office/drawing/2014/main" id="{33803D6B-2C71-4278-90A4-13826229749F}"/>
              </a:ext>
            </a:extLst>
          </p:cNvPr>
          <p:cNvSpPr/>
          <p:nvPr/>
        </p:nvSpPr>
        <p:spPr>
          <a:xfrm>
            <a:off x="7239000" y="190500"/>
            <a:ext cx="4953000" cy="1015663"/>
          </a:xfrm>
          <a:prstGeom prst="rect">
            <a:avLst/>
          </a:prstGeom>
        </p:spPr>
        <p:txBody>
          <a:bodyPr wrap="square">
            <a:spAutoFit/>
          </a:bodyPr>
          <a:lstStyle/>
          <a:p>
            <a:r>
              <a:rPr lang="en-US" sz="2000" b="1" dirty="0">
                <a:solidFill>
                  <a:srgbClr val="FF0000"/>
                </a:solidFill>
              </a:rPr>
              <a:t>The effects of increasing temperatures on earth will be examined next along with other effects of increasing concentrations of CO</a:t>
            </a:r>
            <a:r>
              <a:rPr lang="en-US" sz="2000" b="1" baseline="-25000" dirty="0">
                <a:solidFill>
                  <a:srgbClr val="FF0000"/>
                </a:solidFill>
              </a:rPr>
              <a:t>2</a:t>
            </a:r>
            <a:r>
              <a:rPr lang="en-US" sz="2000" b="1" dirty="0">
                <a:solidFill>
                  <a:srgbClr val="FF0000"/>
                </a:solidFill>
              </a:rPr>
              <a:t>.</a:t>
            </a:r>
          </a:p>
        </p:txBody>
      </p:sp>
    </p:spTree>
    <p:extLst>
      <p:ext uri="{BB962C8B-B14F-4D97-AF65-F5344CB8AC3E}">
        <p14:creationId xmlns:p14="http://schemas.microsoft.com/office/powerpoint/2010/main" val="1393438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1272" y="3168971"/>
            <a:ext cx="5704388" cy="3616958"/>
          </a:xfrm>
          <a:prstGeom prst="rect">
            <a:avLst/>
          </a:prstGeom>
        </p:spPr>
      </p:pic>
      <p:sp>
        <p:nvSpPr>
          <p:cNvPr id="4" name="TextBox 3"/>
          <p:cNvSpPr txBox="1"/>
          <p:nvPr/>
        </p:nvSpPr>
        <p:spPr>
          <a:xfrm>
            <a:off x="8628717" y="33061"/>
            <a:ext cx="3563283" cy="369332"/>
          </a:xfrm>
          <a:prstGeom prst="rect">
            <a:avLst/>
          </a:prstGeom>
          <a:noFill/>
        </p:spPr>
        <p:txBody>
          <a:bodyPr wrap="none" rtlCol="0">
            <a:spAutoFit/>
          </a:bodyPr>
          <a:lstStyle/>
          <a:p>
            <a:r>
              <a:rPr lang="en-US" b="1" dirty="0"/>
              <a:t>Mendenhall Glacier, Juneau, Alaska</a:t>
            </a:r>
          </a:p>
        </p:txBody>
      </p:sp>
      <p:sp>
        <p:nvSpPr>
          <p:cNvPr id="6" name="Rectangle 5"/>
          <p:cNvSpPr/>
          <p:nvPr/>
        </p:nvSpPr>
        <p:spPr>
          <a:xfrm>
            <a:off x="6025660" y="4654284"/>
            <a:ext cx="1977529" cy="646331"/>
          </a:xfrm>
          <a:prstGeom prst="rect">
            <a:avLst/>
          </a:prstGeom>
        </p:spPr>
        <p:txBody>
          <a:bodyPr wrap="none">
            <a:spAutoFit/>
          </a:bodyPr>
          <a:lstStyle/>
          <a:p>
            <a:r>
              <a:rPr lang="en-US" b="1" dirty="0" err="1"/>
              <a:t>Chacaltaya</a:t>
            </a:r>
            <a:r>
              <a:rPr lang="en-US" b="1" dirty="0"/>
              <a:t> Glacier,</a:t>
            </a:r>
          </a:p>
          <a:p>
            <a:r>
              <a:rPr lang="en-US" b="1" dirty="0"/>
              <a:t> Bolivia</a:t>
            </a:r>
          </a:p>
        </p:txBody>
      </p:sp>
      <p:pic>
        <p:nvPicPr>
          <p:cNvPr id="7" name="Picture 6"/>
          <p:cNvPicPr>
            <a:picLocks noChangeAspect="1"/>
          </p:cNvPicPr>
          <p:nvPr/>
        </p:nvPicPr>
        <p:blipFill>
          <a:blip r:embed="rId3"/>
          <a:stretch>
            <a:fillRect/>
          </a:stretch>
        </p:blipFill>
        <p:spPr>
          <a:xfrm>
            <a:off x="8932985" y="402393"/>
            <a:ext cx="3127519" cy="6273328"/>
          </a:xfrm>
          <a:prstGeom prst="rect">
            <a:avLst/>
          </a:prstGeom>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09" y="104548"/>
            <a:ext cx="4180827" cy="295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684849" y="242827"/>
            <a:ext cx="4116640" cy="2677656"/>
          </a:xfrm>
          <a:prstGeom prst="rect">
            <a:avLst/>
          </a:prstGeom>
          <a:noFill/>
        </p:spPr>
        <p:txBody>
          <a:bodyPr wrap="square" rtlCol="0">
            <a:spAutoFit/>
          </a:bodyPr>
          <a:lstStyle/>
          <a:p>
            <a:r>
              <a:rPr lang="en-US" sz="2400" b="1" dirty="0">
                <a:solidFill>
                  <a:srgbClr val="FF0000"/>
                </a:solidFill>
              </a:rPr>
              <a:t>The next several slides focus on the effects of global warming on sea levels and ice mass.  These two climate change indicators are strongly connected as melting of land based ice raises sea levels.</a:t>
            </a:r>
          </a:p>
        </p:txBody>
      </p:sp>
    </p:spTree>
    <p:extLst>
      <p:ext uri="{BB962C8B-B14F-4D97-AF65-F5344CB8AC3E}">
        <p14:creationId xmlns:p14="http://schemas.microsoft.com/office/powerpoint/2010/main" val="1100536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56" y="147320"/>
            <a:ext cx="6302831" cy="4572000"/>
          </a:xfrm>
          <a:prstGeom prst="rect">
            <a:avLst/>
          </a:prstGeom>
        </p:spPr>
      </p:pic>
      <p:pic>
        <p:nvPicPr>
          <p:cNvPr id="3" name="Picture 2"/>
          <p:cNvPicPr>
            <a:picLocks noChangeAspect="1"/>
          </p:cNvPicPr>
          <p:nvPr/>
        </p:nvPicPr>
        <p:blipFill rotWithShape="1">
          <a:blip r:embed="rId3"/>
          <a:srcRect l="2483" r="4527"/>
          <a:stretch/>
        </p:blipFill>
        <p:spPr>
          <a:xfrm>
            <a:off x="6419987" y="52735"/>
            <a:ext cx="5772013" cy="4572000"/>
          </a:xfrm>
          <a:prstGeom prst="rect">
            <a:avLst/>
          </a:prstGeom>
        </p:spPr>
      </p:pic>
      <p:sp>
        <p:nvSpPr>
          <p:cNvPr id="6" name="TextBox 5"/>
          <p:cNvSpPr txBox="1"/>
          <p:nvPr/>
        </p:nvSpPr>
        <p:spPr>
          <a:xfrm>
            <a:off x="2173537" y="4719320"/>
            <a:ext cx="1519711" cy="461665"/>
          </a:xfrm>
          <a:prstGeom prst="rect">
            <a:avLst/>
          </a:prstGeom>
          <a:noFill/>
        </p:spPr>
        <p:txBody>
          <a:bodyPr wrap="none" rtlCol="0">
            <a:spAutoFit/>
          </a:bodyPr>
          <a:lstStyle/>
          <a:p>
            <a:r>
              <a:rPr lang="en-US" sz="2400" b="1" dirty="0"/>
              <a:t>Greenland</a:t>
            </a:r>
          </a:p>
        </p:txBody>
      </p:sp>
      <p:sp>
        <p:nvSpPr>
          <p:cNvPr id="7" name="TextBox 6"/>
          <p:cNvSpPr txBox="1"/>
          <p:nvPr/>
        </p:nvSpPr>
        <p:spPr>
          <a:xfrm>
            <a:off x="8719389" y="4424680"/>
            <a:ext cx="2122781" cy="461665"/>
          </a:xfrm>
          <a:prstGeom prst="rect">
            <a:avLst/>
          </a:prstGeom>
          <a:noFill/>
        </p:spPr>
        <p:txBody>
          <a:bodyPr wrap="square" rtlCol="0">
            <a:spAutoFit/>
          </a:bodyPr>
          <a:lstStyle/>
          <a:p>
            <a:r>
              <a:rPr lang="en-US" sz="2400" b="1" dirty="0"/>
              <a:t>Arctic ice mass</a:t>
            </a:r>
          </a:p>
        </p:txBody>
      </p:sp>
      <p:sp>
        <p:nvSpPr>
          <p:cNvPr id="9" name="TextBox 8"/>
          <p:cNvSpPr txBox="1"/>
          <p:nvPr/>
        </p:nvSpPr>
        <p:spPr>
          <a:xfrm>
            <a:off x="163146" y="5530671"/>
            <a:ext cx="11691397" cy="1200329"/>
          </a:xfrm>
          <a:prstGeom prst="rect">
            <a:avLst/>
          </a:prstGeom>
          <a:noFill/>
        </p:spPr>
        <p:txBody>
          <a:bodyPr wrap="square" rtlCol="0">
            <a:spAutoFit/>
          </a:bodyPr>
          <a:lstStyle/>
          <a:p>
            <a:r>
              <a:rPr lang="en-US" sz="2400" b="1" dirty="0">
                <a:solidFill>
                  <a:srgbClr val="FF0000"/>
                </a:solidFill>
              </a:rPr>
              <a:t>Severe ice mass loss in the Northern Hemisphere threatens to cause a dangerous sea level rise.  Antarctic ice mass shows a slight increase over the last 34 years but does not come close to negating mass loss in Greenland and the arctic.</a:t>
            </a:r>
          </a:p>
        </p:txBody>
      </p:sp>
    </p:spTree>
    <p:extLst>
      <p:ext uri="{BB962C8B-B14F-4D97-AF65-F5344CB8AC3E}">
        <p14:creationId xmlns:p14="http://schemas.microsoft.com/office/powerpoint/2010/main" val="3295852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80790"/>
            <a:ext cx="11430000" cy="5619750"/>
          </a:xfrm>
          <a:prstGeom prst="rect">
            <a:avLst/>
          </a:prstGeom>
        </p:spPr>
      </p:pic>
      <p:sp>
        <p:nvSpPr>
          <p:cNvPr id="3" name="TextBox 2">
            <a:extLst>
              <a:ext uri="{FF2B5EF4-FFF2-40B4-BE49-F238E27FC236}">
                <a16:creationId xmlns:a16="http://schemas.microsoft.com/office/drawing/2014/main" id="{5ABF8F44-D480-4193-B7EE-956519453B93}"/>
              </a:ext>
            </a:extLst>
          </p:cNvPr>
          <p:cNvSpPr txBox="1"/>
          <p:nvPr/>
        </p:nvSpPr>
        <p:spPr>
          <a:xfrm>
            <a:off x="2984500" y="157460"/>
            <a:ext cx="5622565" cy="461665"/>
          </a:xfrm>
          <a:prstGeom prst="rect">
            <a:avLst/>
          </a:prstGeom>
          <a:noFill/>
        </p:spPr>
        <p:txBody>
          <a:bodyPr wrap="none" rtlCol="0">
            <a:spAutoFit/>
          </a:bodyPr>
          <a:lstStyle/>
          <a:p>
            <a:r>
              <a:rPr lang="en-US" sz="2400" b="1" u="sng" dirty="0"/>
              <a:t>Greenland and </a:t>
            </a:r>
            <a:r>
              <a:rPr lang="en-US" sz="2400" b="1" u="sng" dirty="0">
                <a:solidFill>
                  <a:srgbClr val="7030A0"/>
                </a:solidFill>
              </a:rPr>
              <a:t>Antarctica</a:t>
            </a:r>
            <a:r>
              <a:rPr lang="en-US" sz="2400" b="1" u="sng" dirty="0"/>
              <a:t> mass anomalies.</a:t>
            </a:r>
          </a:p>
        </p:txBody>
      </p:sp>
    </p:spTree>
    <p:extLst>
      <p:ext uri="{BB962C8B-B14F-4D97-AF65-F5344CB8AC3E}">
        <p14:creationId xmlns:p14="http://schemas.microsoft.com/office/powerpoint/2010/main" val="102102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325"/>
          <a:stretch/>
        </p:blipFill>
        <p:spPr>
          <a:xfrm>
            <a:off x="6811622" y="18999"/>
            <a:ext cx="5380378" cy="6839001"/>
          </a:xfrm>
          <a:prstGeom prst="rect">
            <a:avLst/>
          </a:prstGeom>
        </p:spPr>
      </p:pic>
      <p:pic>
        <p:nvPicPr>
          <p:cNvPr id="6" name="Picture 5"/>
          <p:cNvPicPr>
            <a:picLocks noChangeAspect="1"/>
          </p:cNvPicPr>
          <p:nvPr/>
        </p:nvPicPr>
        <p:blipFill>
          <a:blip r:embed="rId3"/>
          <a:stretch>
            <a:fillRect/>
          </a:stretch>
        </p:blipFill>
        <p:spPr>
          <a:xfrm>
            <a:off x="0" y="18999"/>
            <a:ext cx="6512692" cy="4111137"/>
          </a:xfrm>
          <a:prstGeom prst="rect">
            <a:avLst/>
          </a:prstGeom>
        </p:spPr>
      </p:pic>
      <p:sp>
        <p:nvSpPr>
          <p:cNvPr id="2" name="TextBox 1"/>
          <p:cNvSpPr txBox="1"/>
          <p:nvPr/>
        </p:nvSpPr>
        <p:spPr>
          <a:xfrm>
            <a:off x="149465" y="4229891"/>
            <a:ext cx="6512692" cy="2554545"/>
          </a:xfrm>
          <a:prstGeom prst="rect">
            <a:avLst/>
          </a:prstGeom>
          <a:noFill/>
        </p:spPr>
        <p:txBody>
          <a:bodyPr wrap="square" rtlCol="0">
            <a:spAutoFit/>
          </a:bodyPr>
          <a:lstStyle/>
          <a:p>
            <a:r>
              <a:rPr lang="en-US" sz="2000" b="1" dirty="0"/>
              <a:t>A passage (Northwest) for ships from the Atlantic to Pacific (or vice versa) was sought for hundreds of years until melting of the ice mass enabled the trip just a few years ago.  The map to the right shows:</a:t>
            </a:r>
          </a:p>
          <a:p>
            <a:pPr marL="342900" indent="-342900">
              <a:buAutoNum type="alphaLcPeriod"/>
            </a:pPr>
            <a:r>
              <a:rPr lang="en-US" sz="2000" b="1" dirty="0"/>
              <a:t>The amount of arctic ice mass is not changing.</a:t>
            </a:r>
          </a:p>
          <a:p>
            <a:pPr marL="342900" indent="-342900">
              <a:buAutoNum type="alphaLcPeriod"/>
            </a:pPr>
            <a:r>
              <a:rPr lang="en-US" sz="2000" b="1" dirty="0"/>
              <a:t>The amount of arctic ice mass substantially decreased from 1985 to 2015.</a:t>
            </a:r>
          </a:p>
          <a:p>
            <a:pPr marL="342900" indent="-342900">
              <a:buAutoNum type="alphaLcPeriod"/>
            </a:pPr>
            <a:r>
              <a:rPr lang="en-US" sz="2000" b="1" dirty="0"/>
              <a:t>The amount of ice mass is increasing.</a:t>
            </a:r>
          </a:p>
        </p:txBody>
      </p:sp>
      <p:sp>
        <p:nvSpPr>
          <p:cNvPr id="4" name="Rectangle 3">
            <a:extLst>
              <a:ext uri="{FF2B5EF4-FFF2-40B4-BE49-F238E27FC236}">
                <a16:creationId xmlns:a16="http://schemas.microsoft.com/office/drawing/2014/main" id="{D19AF17B-B558-4D26-ACF1-0891EE883CFD}"/>
              </a:ext>
            </a:extLst>
          </p:cNvPr>
          <p:cNvSpPr/>
          <p:nvPr/>
        </p:nvSpPr>
        <p:spPr>
          <a:xfrm>
            <a:off x="149465" y="5799019"/>
            <a:ext cx="6363227" cy="624084"/>
          </a:xfrm>
          <a:prstGeom prst="rect">
            <a:avLst/>
          </a:prstGeom>
          <a:solidFill>
            <a:srgbClr val="FFFF00">
              <a:alpha val="34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6501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738" y="159256"/>
            <a:ext cx="7820790" cy="5033380"/>
          </a:xfrm>
          <a:prstGeom prst="rect">
            <a:avLst/>
          </a:prstGeom>
        </p:spPr>
      </p:pic>
      <p:pic>
        <p:nvPicPr>
          <p:cNvPr id="9" name="Picture 8"/>
          <p:cNvPicPr>
            <a:picLocks noChangeAspect="1"/>
          </p:cNvPicPr>
          <p:nvPr/>
        </p:nvPicPr>
        <p:blipFill rotWithShape="1">
          <a:blip r:embed="rId4"/>
          <a:srcRect l="2747" r="3022" b="2363"/>
          <a:stretch/>
        </p:blipFill>
        <p:spPr>
          <a:xfrm>
            <a:off x="6338638" y="0"/>
            <a:ext cx="3198088" cy="24556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31" y="159257"/>
            <a:ext cx="3598008" cy="245567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6334" r="7980"/>
          <a:stretch/>
        </p:blipFill>
        <p:spPr>
          <a:xfrm>
            <a:off x="129931" y="2801815"/>
            <a:ext cx="3643221" cy="2368062"/>
          </a:xfrm>
          <a:prstGeom prst="rect">
            <a:avLst/>
          </a:prstGeom>
        </p:spPr>
      </p:pic>
      <p:sp>
        <p:nvSpPr>
          <p:cNvPr id="2" name="TextBox 1"/>
          <p:cNvSpPr txBox="1"/>
          <p:nvPr/>
        </p:nvSpPr>
        <p:spPr>
          <a:xfrm>
            <a:off x="10198823" y="2875057"/>
            <a:ext cx="1297150" cy="369332"/>
          </a:xfrm>
          <a:prstGeom prst="rect">
            <a:avLst/>
          </a:prstGeom>
          <a:noFill/>
        </p:spPr>
        <p:txBody>
          <a:bodyPr wrap="none" rtlCol="0">
            <a:spAutoFit/>
          </a:bodyPr>
          <a:lstStyle/>
          <a:p>
            <a:r>
              <a:rPr lang="en-US" b="1" dirty="0"/>
              <a:t>1992 - 2018</a:t>
            </a:r>
          </a:p>
        </p:txBody>
      </p:sp>
      <p:sp>
        <p:nvSpPr>
          <p:cNvPr id="3" name="TextBox 2"/>
          <p:cNvSpPr txBox="1"/>
          <p:nvPr/>
        </p:nvSpPr>
        <p:spPr>
          <a:xfrm>
            <a:off x="984739" y="3059723"/>
            <a:ext cx="1297150" cy="369332"/>
          </a:xfrm>
          <a:prstGeom prst="rect">
            <a:avLst/>
          </a:prstGeom>
          <a:noFill/>
        </p:spPr>
        <p:txBody>
          <a:bodyPr wrap="none" rtlCol="0">
            <a:spAutoFit/>
          </a:bodyPr>
          <a:lstStyle/>
          <a:p>
            <a:r>
              <a:rPr lang="en-US" b="1" dirty="0"/>
              <a:t>1880 - 2016</a:t>
            </a:r>
          </a:p>
        </p:txBody>
      </p:sp>
      <p:sp>
        <p:nvSpPr>
          <p:cNvPr id="5" name="TextBox 4"/>
          <p:cNvSpPr txBox="1"/>
          <p:nvPr/>
        </p:nvSpPr>
        <p:spPr>
          <a:xfrm>
            <a:off x="805228" y="1981200"/>
            <a:ext cx="2531270" cy="338554"/>
          </a:xfrm>
          <a:prstGeom prst="rect">
            <a:avLst/>
          </a:prstGeom>
          <a:noFill/>
        </p:spPr>
        <p:txBody>
          <a:bodyPr wrap="none" rtlCol="0">
            <a:spAutoFit/>
          </a:bodyPr>
          <a:lstStyle/>
          <a:p>
            <a:r>
              <a:rPr lang="en-US" sz="1600" b="1" dirty="0"/>
              <a:t>24,000 years ago to present</a:t>
            </a:r>
          </a:p>
        </p:txBody>
      </p:sp>
      <p:sp>
        <p:nvSpPr>
          <p:cNvPr id="7" name="TextBox 6"/>
          <p:cNvSpPr txBox="1"/>
          <p:nvPr/>
        </p:nvSpPr>
        <p:spPr>
          <a:xfrm>
            <a:off x="480646" y="5192636"/>
            <a:ext cx="11242431" cy="1569660"/>
          </a:xfrm>
          <a:prstGeom prst="rect">
            <a:avLst/>
          </a:prstGeom>
          <a:noFill/>
        </p:spPr>
        <p:txBody>
          <a:bodyPr wrap="square" rtlCol="0">
            <a:spAutoFit/>
          </a:bodyPr>
          <a:lstStyle/>
          <a:p>
            <a:r>
              <a:rPr lang="en-US" sz="2400" b="1" dirty="0"/>
              <a:t>The graphs on this slide and the next one show the increase in sea level that is resulting from global warming.  The images on the three previous slides show the melting of glaciers and the arctic and Greenland ice masses. </a:t>
            </a:r>
          </a:p>
          <a:p>
            <a:r>
              <a:rPr lang="en-US" sz="2400" b="1" dirty="0">
                <a:solidFill>
                  <a:srgbClr val="FF0000"/>
                </a:solidFill>
              </a:rPr>
              <a:t>True or False:  The rising sea levels will have no impact on coastal communities.</a:t>
            </a:r>
          </a:p>
        </p:txBody>
      </p:sp>
      <p:sp>
        <p:nvSpPr>
          <p:cNvPr id="10" name="Rectangle 9">
            <a:extLst>
              <a:ext uri="{FF2B5EF4-FFF2-40B4-BE49-F238E27FC236}">
                <a16:creationId xmlns:a16="http://schemas.microsoft.com/office/drawing/2014/main" id="{ED5F7446-93B1-480E-8A69-40C9E0124EE6}"/>
              </a:ext>
            </a:extLst>
          </p:cNvPr>
          <p:cNvSpPr/>
          <p:nvPr/>
        </p:nvSpPr>
        <p:spPr>
          <a:xfrm>
            <a:off x="1471735" y="6353222"/>
            <a:ext cx="914400" cy="431833"/>
          </a:xfrm>
          <a:prstGeom prst="rect">
            <a:avLst/>
          </a:prstGeom>
          <a:solidFill>
            <a:schemeClr val="accent1">
              <a:alpha val="46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917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20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8" dur="20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4730</TotalTime>
  <Words>2053</Words>
  <Application>Microsoft Office PowerPoint</Application>
  <PresentationFormat>Widescreen</PresentationFormat>
  <Paragraphs>118</Paragraphs>
  <Slides>36</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36</vt:i4>
      </vt:variant>
    </vt:vector>
  </HeadingPairs>
  <TitlesOfParts>
    <vt:vector size="41" baseType="lpstr">
      <vt:lpstr>Arial</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probe</dc:title>
  <dc:creator>Steven Murov</dc:creator>
  <cp:keywords>climate change</cp:keywords>
  <cp:lastModifiedBy>Steven Murov</cp:lastModifiedBy>
  <cp:revision>422</cp:revision>
  <dcterms:created xsi:type="dcterms:W3CDTF">2018-09-29T17:58:58Z</dcterms:created>
  <dcterms:modified xsi:type="dcterms:W3CDTF">2021-12-12T19:34:58Z</dcterms:modified>
  <cp:category>climate change probe, exercises, interactive</cp:category>
</cp:coreProperties>
</file>