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Lst>
  <p:sldIdLst>
    <p:sldId id="256" r:id="rId3"/>
    <p:sldId id="363" r:id="rId4"/>
    <p:sldId id="275" r:id="rId5"/>
    <p:sldId id="289" r:id="rId6"/>
    <p:sldId id="376" r:id="rId7"/>
    <p:sldId id="377" r:id="rId8"/>
    <p:sldId id="378" r:id="rId9"/>
    <p:sldId id="379" r:id="rId10"/>
    <p:sldId id="308" r:id="rId11"/>
    <p:sldId id="361" r:id="rId12"/>
    <p:sldId id="313" r:id="rId13"/>
    <p:sldId id="324" r:id="rId14"/>
    <p:sldId id="317" r:id="rId15"/>
    <p:sldId id="371" r:id="rId16"/>
    <p:sldId id="375" r:id="rId17"/>
    <p:sldId id="327" r:id="rId18"/>
    <p:sldId id="260" r:id="rId19"/>
    <p:sldId id="365" r:id="rId20"/>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BC16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338" autoAdjust="0"/>
    <p:restoredTop sz="94660"/>
  </p:normalViewPr>
  <p:slideViewPr>
    <p:cSldViewPr snapToGrid="0">
      <p:cViewPr varScale="1">
        <p:scale>
          <a:sx n="65" d="100"/>
          <a:sy n="65" d="100"/>
        </p:scale>
        <p:origin x="66" y="180"/>
      </p:cViewPr>
      <p:guideLst/>
    </p:cSldViewPr>
  </p:slideViewPr>
  <p:notesTextViewPr>
    <p:cViewPr>
      <p:scale>
        <a:sx n="1" d="1"/>
        <a:sy n="1" d="1"/>
      </p:scale>
      <p:origin x="0" y="0"/>
    </p:cViewPr>
  </p:notesTextViewPr>
  <p:sorterViewPr>
    <p:cViewPr varScale="1">
      <p:scale>
        <a:sx n="100" d="100"/>
        <a:sy n="100" d="100"/>
      </p:scale>
      <p:origin x="0" y="-1479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F21FF1A-A47A-477D-8E97-261BDDB0F7E8}" type="datetimeFigureOut">
              <a:rPr lang="en-US" smtClean="0"/>
              <a:t>11/11/2021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AA613F-0637-43BD-9F5A-63E665865433}" type="slidenum">
              <a:rPr lang="en-US" smtClean="0"/>
              <a:t>‹#›</a:t>
            </a:fld>
            <a:endParaRPr lang="en-US"/>
          </a:p>
        </p:txBody>
      </p:sp>
    </p:spTree>
    <p:extLst>
      <p:ext uri="{BB962C8B-B14F-4D97-AF65-F5344CB8AC3E}">
        <p14:creationId xmlns:p14="http://schemas.microsoft.com/office/powerpoint/2010/main" val="40782418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ractur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21FF1A-A47A-477D-8E97-261BDDB0F7E8}" type="datetimeFigureOut">
              <a:rPr lang="en-US" smtClean="0"/>
              <a:t>11/11/2021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AA613F-0637-43BD-9F5A-63E665865433}" type="slidenum">
              <a:rPr lang="en-US" smtClean="0"/>
              <a:t>‹#›</a:t>
            </a:fld>
            <a:endParaRPr lang="en-US"/>
          </a:p>
        </p:txBody>
      </p:sp>
    </p:spTree>
    <p:extLst>
      <p:ext uri="{BB962C8B-B14F-4D97-AF65-F5344CB8AC3E}">
        <p14:creationId xmlns:p14="http://schemas.microsoft.com/office/powerpoint/2010/main" val="37477241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ractur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21FF1A-A47A-477D-8E97-261BDDB0F7E8}" type="datetimeFigureOut">
              <a:rPr lang="en-US" smtClean="0"/>
              <a:t>11/11/2021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AA613F-0637-43BD-9F5A-63E665865433}" type="slidenum">
              <a:rPr lang="en-US" smtClean="0"/>
              <a:t>‹#›</a:t>
            </a:fld>
            <a:endParaRPr lang="en-US"/>
          </a:p>
        </p:txBody>
      </p:sp>
    </p:spTree>
    <p:extLst>
      <p:ext uri="{BB962C8B-B14F-4D97-AF65-F5344CB8AC3E}">
        <p14:creationId xmlns:p14="http://schemas.microsoft.com/office/powerpoint/2010/main" val="13096376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ractur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2671A-75B5-4D43-925E-8979229FE8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C0DE02-E232-4F9A-9B60-2C03D6CC0D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28296B2-3DAE-4942-98B2-1761F8E72183}"/>
              </a:ext>
            </a:extLst>
          </p:cNvPr>
          <p:cNvSpPr>
            <a:spLocks noGrp="1"/>
          </p:cNvSpPr>
          <p:nvPr>
            <p:ph type="dt" sz="half" idx="10"/>
          </p:nvPr>
        </p:nvSpPr>
        <p:spPr/>
        <p:txBody>
          <a:bodyPr/>
          <a:lstStyle/>
          <a:p>
            <a:fld id="{1C800096-F198-4FF7-A217-C668BA33B732}" type="datetimeFigureOut">
              <a:rPr lang="en-US" smtClean="0"/>
              <a:t>11/11/2021</a:t>
            </a:fld>
            <a:endParaRPr lang="en-US"/>
          </a:p>
        </p:txBody>
      </p:sp>
      <p:sp>
        <p:nvSpPr>
          <p:cNvPr id="5" name="Footer Placeholder 4">
            <a:extLst>
              <a:ext uri="{FF2B5EF4-FFF2-40B4-BE49-F238E27FC236}">
                <a16:creationId xmlns:a16="http://schemas.microsoft.com/office/drawing/2014/main" id="{4E58EBBD-525E-4D0E-BC5D-45AA9F4AB3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5340F1-43C4-4A56-811B-EE5A1B7B97D5}"/>
              </a:ext>
            </a:extLst>
          </p:cNvPr>
          <p:cNvSpPr>
            <a:spLocks noGrp="1"/>
          </p:cNvSpPr>
          <p:nvPr>
            <p:ph type="sldNum" sz="quarter" idx="12"/>
          </p:nvPr>
        </p:nvSpPr>
        <p:spPr/>
        <p:txBody>
          <a:bodyPr/>
          <a:lstStyle/>
          <a:p>
            <a:fld id="{9F984B09-FC8D-4241-8950-4F349DE72256}" type="slidenum">
              <a:rPr lang="en-US" smtClean="0"/>
              <a:t>‹#›</a:t>
            </a:fld>
            <a:endParaRPr lang="en-US"/>
          </a:p>
        </p:txBody>
      </p:sp>
    </p:spTree>
    <p:extLst>
      <p:ext uri="{BB962C8B-B14F-4D97-AF65-F5344CB8AC3E}">
        <p14:creationId xmlns:p14="http://schemas.microsoft.com/office/powerpoint/2010/main" val="3675618981"/>
      </p:ext>
    </p:extLst>
  </p:cSld>
  <p:clrMapOvr>
    <a:masterClrMapping/>
  </p:clrMapOvr>
  <mc:AlternateContent xmlns:mc="http://schemas.openxmlformats.org/markup-compatibility/2006" xmlns:p14="http://schemas.microsoft.com/office/powerpoint/2010/main">
    <mc:Choice Requires="p14">
      <p:transition spd="slow" p14:dur="2000" advTm="16000"/>
    </mc:Choice>
    <mc:Fallback xmlns="">
      <p:transition spd="slow" advTm="16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C03B4-FB65-4BD0-BC19-A132F1B3D2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D2EBD4-3928-4F75-84A3-32280E862B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19F7DE-40E7-434C-9F71-5C8B5C21E27B}"/>
              </a:ext>
            </a:extLst>
          </p:cNvPr>
          <p:cNvSpPr>
            <a:spLocks noGrp="1"/>
          </p:cNvSpPr>
          <p:nvPr>
            <p:ph type="dt" sz="half" idx="10"/>
          </p:nvPr>
        </p:nvSpPr>
        <p:spPr/>
        <p:txBody>
          <a:bodyPr/>
          <a:lstStyle/>
          <a:p>
            <a:fld id="{1C800096-F198-4FF7-A217-C668BA33B732}" type="datetimeFigureOut">
              <a:rPr lang="en-US" smtClean="0"/>
              <a:t>11/11/2021</a:t>
            </a:fld>
            <a:endParaRPr lang="en-US"/>
          </a:p>
        </p:txBody>
      </p:sp>
      <p:sp>
        <p:nvSpPr>
          <p:cNvPr id="5" name="Footer Placeholder 4">
            <a:extLst>
              <a:ext uri="{FF2B5EF4-FFF2-40B4-BE49-F238E27FC236}">
                <a16:creationId xmlns:a16="http://schemas.microsoft.com/office/drawing/2014/main" id="{C5B13531-9A9F-449B-8FA3-7B672E044E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A8B368-A542-458C-B6C4-D9682696ED2E}"/>
              </a:ext>
            </a:extLst>
          </p:cNvPr>
          <p:cNvSpPr>
            <a:spLocks noGrp="1"/>
          </p:cNvSpPr>
          <p:nvPr>
            <p:ph type="sldNum" sz="quarter" idx="12"/>
          </p:nvPr>
        </p:nvSpPr>
        <p:spPr/>
        <p:txBody>
          <a:bodyPr/>
          <a:lstStyle/>
          <a:p>
            <a:fld id="{9F984B09-FC8D-4241-8950-4F349DE72256}" type="slidenum">
              <a:rPr lang="en-US" smtClean="0"/>
              <a:t>‹#›</a:t>
            </a:fld>
            <a:endParaRPr lang="en-US"/>
          </a:p>
        </p:txBody>
      </p:sp>
    </p:spTree>
    <p:extLst>
      <p:ext uri="{BB962C8B-B14F-4D97-AF65-F5344CB8AC3E}">
        <p14:creationId xmlns:p14="http://schemas.microsoft.com/office/powerpoint/2010/main" val="3454868174"/>
      </p:ext>
    </p:extLst>
  </p:cSld>
  <p:clrMapOvr>
    <a:masterClrMapping/>
  </p:clrMapOvr>
  <mc:AlternateContent xmlns:mc="http://schemas.openxmlformats.org/markup-compatibility/2006" xmlns:p14="http://schemas.microsoft.com/office/powerpoint/2010/main">
    <mc:Choice Requires="p14">
      <p:transition spd="slow" p14:dur="2000" advTm="16000"/>
    </mc:Choice>
    <mc:Fallback xmlns="">
      <p:transition spd="slow" advTm="16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27BFF-B487-4530-B083-8E9DCA91471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CAF3E10-6153-4CB5-AA3F-97BE1631111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171334-54F1-4CAC-9A17-CB9F4F4C5DBF}"/>
              </a:ext>
            </a:extLst>
          </p:cNvPr>
          <p:cNvSpPr>
            <a:spLocks noGrp="1"/>
          </p:cNvSpPr>
          <p:nvPr>
            <p:ph type="dt" sz="half" idx="10"/>
          </p:nvPr>
        </p:nvSpPr>
        <p:spPr/>
        <p:txBody>
          <a:bodyPr/>
          <a:lstStyle/>
          <a:p>
            <a:fld id="{1C800096-F198-4FF7-A217-C668BA33B732}" type="datetimeFigureOut">
              <a:rPr lang="en-US" smtClean="0"/>
              <a:t>11/11/2021</a:t>
            </a:fld>
            <a:endParaRPr lang="en-US"/>
          </a:p>
        </p:txBody>
      </p:sp>
      <p:sp>
        <p:nvSpPr>
          <p:cNvPr id="5" name="Footer Placeholder 4">
            <a:extLst>
              <a:ext uri="{FF2B5EF4-FFF2-40B4-BE49-F238E27FC236}">
                <a16:creationId xmlns:a16="http://schemas.microsoft.com/office/drawing/2014/main" id="{272C2CF5-CCDF-46E2-BCF3-2BD7895E46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2AC8AB-3C55-4824-8B80-2C3C0832DFD3}"/>
              </a:ext>
            </a:extLst>
          </p:cNvPr>
          <p:cNvSpPr>
            <a:spLocks noGrp="1"/>
          </p:cNvSpPr>
          <p:nvPr>
            <p:ph type="sldNum" sz="quarter" idx="12"/>
          </p:nvPr>
        </p:nvSpPr>
        <p:spPr/>
        <p:txBody>
          <a:bodyPr/>
          <a:lstStyle/>
          <a:p>
            <a:fld id="{9F984B09-FC8D-4241-8950-4F349DE72256}" type="slidenum">
              <a:rPr lang="en-US" smtClean="0"/>
              <a:t>‹#›</a:t>
            </a:fld>
            <a:endParaRPr lang="en-US"/>
          </a:p>
        </p:txBody>
      </p:sp>
    </p:spTree>
    <p:extLst>
      <p:ext uri="{BB962C8B-B14F-4D97-AF65-F5344CB8AC3E}">
        <p14:creationId xmlns:p14="http://schemas.microsoft.com/office/powerpoint/2010/main" val="3135617596"/>
      </p:ext>
    </p:extLst>
  </p:cSld>
  <p:clrMapOvr>
    <a:masterClrMapping/>
  </p:clrMapOvr>
  <mc:AlternateContent xmlns:mc="http://schemas.openxmlformats.org/markup-compatibility/2006" xmlns:p14="http://schemas.microsoft.com/office/powerpoint/2010/main">
    <mc:Choice Requires="p14">
      <p:transition spd="slow" p14:dur="2000" advTm="16000"/>
    </mc:Choice>
    <mc:Fallback xmlns="">
      <p:transition spd="slow" advTm="16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E2745-9178-4924-865D-2B208A5C02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CBD379-38B3-421A-8675-DF457BD794B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CECE267-9F18-4983-8560-271FA5042D7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FEF2A68-099E-4DB9-B11E-F41CCA52EEA5}"/>
              </a:ext>
            </a:extLst>
          </p:cNvPr>
          <p:cNvSpPr>
            <a:spLocks noGrp="1"/>
          </p:cNvSpPr>
          <p:nvPr>
            <p:ph type="dt" sz="half" idx="10"/>
          </p:nvPr>
        </p:nvSpPr>
        <p:spPr/>
        <p:txBody>
          <a:bodyPr/>
          <a:lstStyle/>
          <a:p>
            <a:fld id="{1C800096-F198-4FF7-A217-C668BA33B732}" type="datetimeFigureOut">
              <a:rPr lang="en-US" smtClean="0"/>
              <a:t>11/11/2021</a:t>
            </a:fld>
            <a:endParaRPr lang="en-US"/>
          </a:p>
        </p:txBody>
      </p:sp>
      <p:sp>
        <p:nvSpPr>
          <p:cNvPr id="6" name="Footer Placeholder 5">
            <a:extLst>
              <a:ext uri="{FF2B5EF4-FFF2-40B4-BE49-F238E27FC236}">
                <a16:creationId xmlns:a16="http://schemas.microsoft.com/office/drawing/2014/main" id="{BAB5726A-DD7C-498A-B9C2-711AD00124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F671C6-C1D2-43F6-89EC-BAE7D232F484}"/>
              </a:ext>
            </a:extLst>
          </p:cNvPr>
          <p:cNvSpPr>
            <a:spLocks noGrp="1"/>
          </p:cNvSpPr>
          <p:nvPr>
            <p:ph type="sldNum" sz="quarter" idx="12"/>
          </p:nvPr>
        </p:nvSpPr>
        <p:spPr/>
        <p:txBody>
          <a:bodyPr/>
          <a:lstStyle/>
          <a:p>
            <a:fld id="{9F984B09-FC8D-4241-8950-4F349DE72256}" type="slidenum">
              <a:rPr lang="en-US" smtClean="0"/>
              <a:t>‹#›</a:t>
            </a:fld>
            <a:endParaRPr lang="en-US"/>
          </a:p>
        </p:txBody>
      </p:sp>
    </p:spTree>
    <p:extLst>
      <p:ext uri="{BB962C8B-B14F-4D97-AF65-F5344CB8AC3E}">
        <p14:creationId xmlns:p14="http://schemas.microsoft.com/office/powerpoint/2010/main" val="2328949779"/>
      </p:ext>
    </p:extLst>
  </p:cSld>
  <p:clrMapOvr>
    <a:masterClrMapping/>
  </p:clrMapOvr>
  <mc:AlternateContent xmlns:mc="http://schemas.openxmlformats.org/markup-compatibility/2006" xmlns:p14="http://schemas.microsoft.com/office/powerpoint/2010/main">
    <mc:Choice Requires="p14">
      <p:transition spd="slow" p14:dur="2000" advTm="16000"/>
    </mc:Choice>
    <mc:Fallback xmlns="">
      <p:transition spd="slow" advTm="16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24DF7-5355-4419-A6D1-B304A3B08AC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3FF1D2F-2463-47D0-A698-305EF50377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283432-887C-4D7A-9D49-8ECF7805C8A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7A2A0DA-C298-4290-89CF-4C4BF252D1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B165343-8AFD-4D55-A991-A277ABDE480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4365A46-2A3C-4422-8A68-A9CB6009A033}"/>
              </a:ext>
            </a:extLst>
          </p:cNvPr>
          <p:cNvSpPr>
            <a:spLocks noGrp="1"/>
          </p:cNvSpPr>
          <p:nvPr>
            <p:ph type="dt" sz="half" idx="10"/>
          </p:nvPr>
        </p:nvSpPr>
        <p:spPr/>
        <p:txBody>
          <a:bodyPr/>
          <a:lstStyle/>
          <a:p>
            <a:fld id="{1C800096-F198-4FF7-A217-C668BA33B732}" type="datetimeFigureOut">
              <a:rPr lang="en-US" smtClean="0"/>
              <a:t>11/11/2021</a:t>
            </a:fld>
            <a:endParaRPr lang="en-US"/>
          </a:p>
        </p:txBody>
      </p:sp>
      <p:sp>
        <p:nvSpPr>
          <p:cNvPr id="8" name="Footer Placeholder 7">
            <a:extLst>
              <a:ext uri="{FF2B5EF4-FFF2-40B4-BE49-F238E27FC236}">
                <a16:creationId xmlns:a16="http://schemas.microsoft.com/office/drawing/2014/main" id="{83011F51-1844-48A4-9FDB-A207AECC767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5A46B7C-CE00-4707-B035-71F7B3D8E5B3}"/>
              </a:ext>
            </a:extLst>
          </p:cNvPr>
          <p:cNvSpPr>
            <a:spLocks noGrp="1"/>
          </p:cNvSpPr>
          <p:nvPr>
            <p:ph type="sldNum" sz="quarter" idx="12"/>
          </p:nvPr>
        </p:nvSpPr>
        <p:spPr/>
        <p:txBody>
          <a:bodyPr/>
          <a:lstStyle/>
          <a:p>
            <a:fld id="{9F984B09-FC8D-4241-8950-4F349DE72256}" type="slidenum">
              <a:rPr lang="en-US" smtClean="0"/>
              <a:t>‹#›</a:t>
            </a:fld>
            <a:endParaRPr lang="en-US"/>
          </a:p>
        </p:txBody>
      </p:sp>
    </p:spTree>
    <p:extLst>
      <p:ext uri="{BB962C8B-B14F-4D97-AF65-F5344CB8AC3E}">
        <p14:creationId xmlns:p14="http://schemas.microsoft.com/office/powerpoint/2010/main" val="2150632239"/>
      </p:ext>
    </p:extLst>
  </p:cSld>
  <p:clrMapOvr>
    <a:masterClrMapping/>
  </p:clrMapOvr>
  <mc:AlternateContent xmlns:mc="http://schemas.openxmlformats.org/markup-compatibility/2006" xmlns:p14="http://schemas.microsoft.com/office/powerpoint/2010/main">
    <mc:Choice Requires="p14">
      <p:transition spd="slow" p14:dur="2000" advTm="16000"/>
    </mc:Choice>
    <mc:Fallback xmlns="">
      <p:transition spd="slow" advTm="16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CA694-F425-473F-9719-58569425D48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733359F-5F16-4AD2-8B47-3EEF29C08FA7}"/>
              </a:ext>
            </a:extLst>
          </p:cNvPr>
          <p:cNvSpPr>
            <a:spLocks noGrp="1"/>
          </p:cNvSpPr>
          <p:nvPr>
            <p:ph type="dt" sz="half" idx="10"/>
          </p:nvPr>
        </p:nvSpPr>
        <p:spPr/>
        <p:txBody>
          <a:bodyPr/>
          <a:lstStyle/>
          <a:p>
            <a:fld id="{1C800096-F198-4FF7-A217-C668BA33B732}" type="datetimeFigureOut">
              <a:rPr lang="en-US" smtClean="0"/>
              <a:t>11/11/2021</a:t>
            </a:fld>
            <a:endParaRPr lang="en-US"/>
          </a:p>
        </p:txBody>
      </p:sp>
      <p:sp>
        <p:nvSpPr>
          <p:cNvPr id="4" name="Footer Placeholder 3">
            <a:extLst>
              <a:ext uri="{FF2B5EF4-FFF2-40B4-BE49-F238E27FC236}">
                <a16:creationId xmlns:a16="http://schemas.microsoft.com/office/drawing/2014/main" id="{2B5167A6-FC63-4393-9A6C-A0B663AE099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006AE5-5127-4A35-82F4-F00AB74FC5A3}"/>
              </a:ext>
            </a:extLst>
          </p:cNvPr>
          <p:cNvSpPr>
            <a:spLocks noGrp="1"/>
          </p:cNvSpPr>
          <p:nvPr>
            <p:ph type="sldNum" sz="quarter" idx="12"/>
          </p:nvPr>
        </p:nvSpPr>
        <p:spPr/>
        <p:txBody>
          <a:bodyPr/>
          <a:lstStyle/>
          <a:p>
            <a:fld id="{9F984B09-FC8D-4241-8950-4F349DE72256}" type="slidenum">
              <a:rPr lang="en-US" smtClean="0"/>
              <a:t>‹#›</a:t>
            </a:fld>
            <a:endParaRPr lang="en-US"/>
          </a:p>
        </p:txBody>
      </p:sp>
    </p:spTree>
    <p:extLst>
      <p:ext uri="{BB962C8B-B14F-4D97-AF65-F5344CB8AC3E}">
        <p14:creationId xmlns:p14="http://schemas.microsoft.com/office/powerpoint/2010/main" val="258908793"/>
      </p:ext>
    </p:extLst>
  </p:cSld>
  <p:clrMapOvr>
    <a:masterClrMapping/>
  </p:clrMapOvr>
  <mc:AlternateContent xmlns:mc="http://schemas.openxmlformats.org/markup-compatibility/2006" xmlns:p14="http://schemas.microsoft.com/office/powerpoint/2010/main">
    <mc:Choice Requires="p14">
      <p:transition spd="slow" p14:dur="2000" advTm="16000"/>
    </mc:Choice>
    <mc:Fallback xmlns="">
      <p:transition spd="slow" advTm="16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72A0A0-10EB-4E0B-8815-B1480B5693C6}"/>
              </a:ext>
            </a:extLst>
          </p:cNvPr>
          <p:cNvSpPr>
            <a:spLocks noGrp="1"/>
          </p:cNvSpPr>
          <p:nvPr>
            <p:ph type="dt" sz="half" idx="10"/>
          </p:nvPr>
        </p:nvSpPr>
        <p:spPr/>
        <p:txBody>
          <a:bodyPr/>
          <a:lstStyle/>
          <a:p>
            <a:fld id="{1C800096-F198-4FF7-A217-C668BA33B732}" type="datetimeFigureOut">
              <a:rPr lang="en-US" smtClean="0"/>
              <a:t>11/11/2021</a:t>
            </a:fld>
            <a:endParaRPr lang="en-US"/>
          </a:p>
        </p:txBody>
      </p:sp>
      <p:sp>
        <p:nvSpPr>
          <p:cNvPr id="3" name="Footer Placeholder 2">
            <a:extLst>
              <a:ext uri="{FF2B5EF4-FFF2-40B4-BE49-F238E27FC236}">
                <a16:creationId xmlns:a16="http://schemas.microsoft.com/office/drawing/2014/main" id="{91895602-FCC8-4740-B40C-0C5384A47B0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524D10-F809-4CA6-9EA9-FC725910EC40}"/>
              </a:ext>
            </a:extLst>
          </p:cNvPr>
          <p:cNvSpPr>
            <a:spLocks noGrp="1"/>
          </p:cNvSpPr>
          <p:nvPr>
            <p:ph type="sldNum" sz="quarter" idx="12"/>
          </p:nvPr>
        </p:nvSpPr>
        <p:spPr/>
        <p:txBody>
          <a:bodyPr/>
          <a:lstStyle/>
          <a:p>
            <a:fld id="{9F984B09-FC8D-4241-8950-4F349DE72256}" type="slidenum">
              <a:rPr lang="en-US" smtClean="0"/>
              <a:t>‹#›</a:t>
            </a:fld>
            <a:endParaRPr lang="en-US"/>
          </a:p>
        </p:txBody>
      </p:sp>
    </p:spTree>
    <p:extLst>
      <p:ext uri="{BB962C8B-B14F-4D97-AF65-F5344CB8AC3E}">
        <p14:creationId xmlns:p14="http://schemas.microsoft.com/office/powerpoint/2010/main" val="2614008505"/>
      </p:ext>
    </p:extLst>
  </p:cSld>
  <p:clrMapOvr>
    <a:masterClrMapping/>
  </p:clrMapOvr>
  <mc:AlternateContent xmlns:mc="http://schemas.openxmlformats.org/markup-compatibility/2006" xmlns:p14="http://schemas.microsoft.com/office/powerpoint/2010/main">
    <mc:Choice Requires="p14">
      <p:transition spd="slow" p14:dur="2000" advTm="16000"/>
    </mc:Choice>
    <mc:Fallback xmlns="">
      <p:transition spd="slow" advTm="16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AF486-54E5-4494-A316-059FA70E31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9734F59-EEDF-42B0-823B-EB44534CFA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B4ED899-AFB2-43F2-AADC-D087884C04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D7FFC2-90DC-463D-9146-DDDB25486AA0}"/>
              </a:ext>
            </a:extLst>
          </p:cNvPr>
          <p:cNvSpPr>
            <a:spLocks noGrp="1"/>
          </p:cNvSpPr>
          <p:nvPr>
            <p:ph type="dt" sz="half" idx="10"/>
          </p:nvPr>
        </p:nvSpPr>
        <p:spPr/>
        <p:txBody>
          <a:bodyPr/>
          <a:lstStyle/>
          <a:p>
            <a:fld id="{1C800096-F198-4FF7-A217-C668BA33B732}" type="datetimeFigureOut">
              <a:rPr lang="en-US" smtClean="0"/>
              <a:t>11/11/2021</a:t>
            </a:fld>
            <a:endParaRPr lang="en-US"/>
          </a:p>
        </p:txBody>
      </p:sp>
      <p:sp>
        <p:nvSpPr>
          <p:cNvPr id="6" name="Footer Placeholder 5">
            <a:extLst>
              <a:ext uri="{FF2B5EF4-FFF2-40B4-BE49-F238E27FC236}">
                <a16:creationId xmlns:a16="http://schemas.microsoft.com/office/drawing/2014/main" id="{CC014676-B8A8-4C51-A331-8B097803FD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8F2B55-5D79-482F-8263-FA3ABC36E92D}"/>
              </a:ext>
            </a:extLst>
          </p:cNvPr>
          <p:cNvSpPr>
            <a:spLocks noGrp="1"/>
          </p:cNvSpPr>
          <p:nvPr>
            <p:ph type="sldNum" sz="quarter" idx="12"/>
          </p:nvPr>
        </p:nvSpPr>
        <p:spPr/>
        <p:txBody>
          <a:bodyPr/>
          <a:lstStyle/>
          <a:p>
            <a:fld id="{9F984B09-FC8D-4241-8950-4F349DE72256}" type="slidenum">
              <a:rPr lang="en-US" smtClean="0"/>
              <a:t>‹#›</a:t>
            </a:fld>
            <a:endParaRPr lang="en-US"/>
          </a:p>
        </p:txBody>
      </p:sp>
    </p:spTree>
    <p:extLst>
      <p:ext uri="{BB962C8B-B14F-4D97-AF65-F5344CB8AC3E}">
        <p14:creationId xmlns:p14="http://schemas.microsoft.com/office/powerpoint/2010/main" val="3564372331"/>
      </p:ext>
    </p:extLst>
  </p:cSld>
  <p:clrMapOvr>
    <a:masterClrMapping/>
  </p:clrMapOvr>
  <mc:AlternateContent xmlns:mc="http://schemas.openxmlformats.org/markup-compatibility/2006" xmlns:p14="http://schemas.microsoft.com/office/powerpoint/2010/main">
    <mc:Choice Requires="p14">
      <p:transition spd="slow" p14:dur="2000" advTm="16000"/>
    </mc:Choice>
    <mc:Fallback xmlns="">
      <p:transition spd="slow" advTm="16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21FF1A-A47A-477D-8E97-261BDDB0F7E8}" type="datetimeFigureOut">
              <a:rPr lang="en-US" smtClean="0"/>
              <a:t>11/11/2021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AA613F-0637-43BD-9F5A-63E665865433}" type="slidenum">
              <a:rPr lang="en-US" smtClean="0"/>
              <a:t>‹#›</a:t>
            </a:fld>
            <a:endParaRPr lang="en-US"/>
          </a:p>
        </p:txBody>
      </p:sp>
    </p:spTree>
    <p:extLst>
      <p:ext uri="{BB962C8B-B14F-4D97-AF65-F5344CB8AC3E}">
        <p14:creationId xmlns:p14="http://schemas.microsoft.com/office/powerpoint/2010/main" val="14735019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ractur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1A7C3-7934-495D-A647-AD8BC711BB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4FF29E-F403-4AB9-B1A0-364D0A083D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E3C9A9C-6602-4147-8F67-2B04976121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2F404E-95F5-4563-A39D-B585D5FEFF05}"/>
              </a:ext>
            </a:extLst>
          </p:cNvPr>
          <p:cNvSpPr>
            <a:spLocks noGrp="1"/>
          </p:cNvSpPr>
          <p:nvPr>
            <p:ph type="dt" sz="half" idx="10"/>
          </p:nvPr>
        </p:nvSpPr>
        <p:spPr/>
        <p:txBody>
          <a:bodyPr/>
          <a:lstStyle/>
          <a:p>
            <a:fld id="{1C800096-F198-4FF7-A217-C668BA33B732}" type="datetimeFigureOut">
              <a:rPr lang="en-US" smtClean="0"/>
              <a:t>11/11/2021</a:t>
            </a:fld>
            <a:endParaRPr lang="en-US"/>
          </a:p>
        </p:txBody>
      </p:sp>
      <p:sp>
        <p:nvSpPr>
          <p:cNvPr id="6" name="Footer Placeholder 5">
            <a:extLst>
              <a:ext uri="{FF2B5EF4-FFF2-40B4-BE49-F238E27FC236}">
                <a16:creationId xmlns:a16="http://schemas.microsoft.com/office/drawing/2014/main" id="{4566696E-E452-4553-9EB8-38B2414341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665587-D22C-4517-A396-064433907402}"/>
              </a:ext>
            </a:extLst>
          </p:cNvPr>
          <p:cNvSpPr>
            <a:spLocks noGrp="1"/>
          </p:cNvSpPr>
          <p:nvPr>
            <p:ph type="sldNum" sz="quarter" idx="12"/>
          </p:nvPr>
        </p:nvSpPr>
        <p:spPr/>
        <p:txBody>
          <a:bodyPr/>
          <a:lstStyle/>
          <a:p>
            <a:fld id="{9F984B09-FC8D-4241-8950-4F349DE72256}" type="slidenum">
              <a:rPr lang="en-US" smtClean="0"/>
              <a:t>‹#›</a:t>
            </a:fld>
            <a:endParaRPr lang="en-US"/>
          </a:p>
        </p:txBody>
      </p:sp>
    </p:spTree>
    <p:extLst>
      <p:ext uri="{BB962C8B-B14F-4D97-AF65-F5344CB8AC3E}">
        <p14:creationId xmlns:p14="http://schemas.microsoft.com/office/powerpoint/2010/main" val="3160870735"/>
      </p:ext>
    </p:extLst>
  </p:cSld>
  <p:clrMapOvr>
    <a:masterClrMapping/>
  </p:clrMapOvr>
  <mc:AlternateContent xmlns:mc="http://schemas.openxmlformats.org/markup-compatibility/2006" xmlns:p14="http://schemas.microsoft.com/office/powerpoint/2010/main">
    <mc:Choice Requires="p14">
      <p:transition spd="slow" p14:dur="2000" advTm="16000"/>
    </mc:Choice>
    <mc:Fallback xmlns="">
      <p:transition spd="slow" advTm="16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A3BD0-DBDF-45AB-A0DD-468D78AD16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9E23DBC-EC8D-4CA2-84BC-9EDE748364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2E1E52-27F2-461D-9BA3-A9243F62887C}"/>
              </a:ext>
            </a:extLst>
          </p:cNvPr>
          <p:cNvSpPr>
            <a:spLocks noGrp="1"/>
          </p:cNvSpPr>
          <p:nvPr>
            <p:ph type="dt" sz="half" idx="10"/>
          </p:nvPr>
        </p:nvSpPr>
        <p:spPr/>
        <p:txBody>
          <a:bodyPr/>
          <a:lstStyle/>
          <a:p>
            <a:fld id="{1C800096-F198-4FF7-A217-C668BA33B732}" type="datetimeFigureOut">
              <a:rPr lang="en-US" smtClean="0"/>
              <a:t>11/11/2021</a:t>
            </a:fld>
            <a:endParaRPr lang="en-US"/>
          </a:p>
        </p:txBody>
      </p:sp>
      <p:sp>
        <p:nvSpPr>
          <p:cNvPr id="5" name="Footer Placeholder 4">
            <a:extLst>
              <a:ext uri="{FF2B5EF4-FFF2-40B4-BE49-F238E27FC236}">
                <a16:creationId xmlns:a16="http://schemas.microsoft.com/office/drawing/2014/main" id="{26F54619-C7BD-41D8-BE0F-E0AC3D21F6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A73E18-B9BD-4838-A6CA-D74864E69C36}"/>
              </a:ext>
            </a:extLst>
          </p:cNvPr>
          <p:cNvSpPr>
            <a:spLocks noGrp="1"/>
          </p:cNvSpPr>
          <p:nvPr>
            <p:ph type="sldNum" sz="quarter" idx="12"/>
          </p:nvPr>
        </p:nvSpPr>
        <p:spPr/>
        <p:txBody>
          <a:bodyPr/>
          <a:lstStyle/>
          <a:p>
            <a:fld id="{9F984B09-FC8D-4241-8950-4F349DE72256}" type="slidenum">
              <a:rPr lang="en-US" smtClean="0"/>
              <a:t>‹#›</a:t>
            </a:fld>
            <a:endParaRPr lang="en-US"/>
          </a:p>
        </p:txBody>
      </p:sp>
    </p:spTree>
    <p:extLst>
      <p:ext uri="{BB962C8B-B14F-4D97-AF65-F5344CB8AC3E}">
        <p14:creationId xmlns:p14="http://schemas.microsoft.com/office/powerpoint/2010/main" val="1445704900"/>
      </p:ext>
    </p:extLst>
  </p:cSld>
  <p:clrMapOvr>
    <a:masterClrMapping/>
  </p:clrMapOvr>
  <mc:AlternateContent xmlns:mc="http://schemas.openxmlformats.org/markup-compatibility/2006" xmlns:p14="http://schemas.microsoft.com/office/powerpoint/2010/main">
    <mc:Choice Requires="p14">
      <p:transition spd="slow" p14:dur="2000" advTm="16000"/>
    </mc:Choice>
    <mc:Fallback xmlns="">
      <p:transition spd="slow" advTm="16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2EC5B18-9D4B-4F92-8951-613ACF13188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53C4E2C-8DDE-4863-A5C7-C2F727CC027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CD46A8-BF3E-43ED-B3B2-D45E1DCAC2C2}"/>
              </a:ext>
            </a:extLst>
          </p:cNvPr>
          <p:cNvSpPr>
            <a:spLocks noGrp="1"/>
          </p:cNvSpPr>
          <p:nvPr>
            <p:ph type="dt" sz="half" idx="10"/>
          </p:nvPr>
        </p:nvSpPr>
        <p:spPr/>
        <p:txBody>
          <a:bodyPr/>
          <a:lstStyle/>
          <a:p>
            <a:fld id="{1C800096-F198-4FF7-A217-C668BA33B732}" type="datetimeFigureOut">
              <a:rPr lang="en-US" smtClean="0"/>
              <a:t>11/11/2021</a:t>
            </a:fld>
            <a:endParaRPr lang="en-US"/>
          </a:p>
        </p:txBody>
      </p:sp>
      <p:sp>
        <p:nvSpPr>
          <p:cNvPr id="5" name="Footer Placeholder 4">
            <a:extLst>
              <a:ext uri="{FF2B5EF4-FFF2-40B4-BE49-F238E27FC236}">
                <a16:creationId xmlns:a16="http://schemas.microsoft.com/office/drawing/2014/main" id="{6C70FF5C-1496-4290-85C5-7F1B4090B0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197235-4CB8-4D29-8892-DB574E0569B8}"/>
              </a:ext>
            </a:extLst>
          </p:cNvPr>
          <p:cNvSpPr>
            <a:spLocks noGrp="1"/>
          </p:cNvSpPr>
          <p:nvPr>
            <p:ph type="sldNum" sz="quarter" idx="12"/>
          </p:nvPr>
        </p:nvSpPr>
        <p:spPr/>
        <p:txBody>
          <a:bodyPr/>
          <a:lstStyle/>
          <a:p>
            <a:fld id="{9F984B09-FC8D-4241-8950-4F349DE72256}" type="slidenum">
              <a:rPr lang="en-US" smtClean="0"/>
              <a:t>‹#›</a:t>
            </a:fld>
            <a:endParaRPr lang="en-US"/>
          </a:p>
        </p:txBody>
      </p:sp>
    </p:spTree>
    <p:extLst>
      <p:ext uri="{BB962C8B-B14F-4D97-AF65-F5344CB8AC3E}">
        <p14:creationId xmlns:p14="http://schemas.microsoft.com/office/powerpoint/2010/main" val="2848285754"/>
      </p:ext>
    </p:extLst>
  </p:cSld>
  <p:clrMapOvr>
    <a:masterClrMapping/>
  </p:clrMapOvr>
  <mc:AlternateContent xmlns:mc="http://schemas.openxmlformats.org/markup-compatibility/2006" xmlns:p14="http://schemas.microsoft.com/office/powerpoint/2010/main">
    <mc:Choice Requires="p14">
      <p:transition spd="slow" p14:dur="2000" advTm="16000"/>
    </mc:Choice>
    <mc:Fallback xmlns="">
      <p:transition spd="slow" advTm="16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21FF1A-A47A-477D-8E97-261BDDB0F7E8}" type="datetimeFigureOut">
              <a:rPr lang="en-US" smtClean="0"/>
              <a:t>11/11/2021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AA613F-0637-43BD-9F5A-63E665865433}" type="slidenum">
              <a:rPr lang="en-US" smtClean="0"/>
              <a:t>‹#›</a:t>
            </a:fld>
            <a:endParaRPr lang="en-US"/>
          </a:p>
        </p:txBody>
      </p:sp>
    </p:spTree>
    <p:extLst>
      <p:ext uri="{BB962C8B-B14F-4D97-AF65-F5344CB8AC3E}">
        <p14:creationId xmlns:p14="http://schemas.microsoft.com/office/powerpoint/2010/main" val="40571566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ractur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F21FF1A-A47A-477D-8E97-261BDDB0F7E8}" type="datetimeFigureOut">
              <a:rPr lang="en-US" smtClean="0"/>
              <a:t>11/11/2021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AA613F-0637-43BD-9F5A-63E665865433}" type="slidenum">
              <a:rPr lang="en-US" smtClean="0"/>
              <a:t>‹#›</a:t>
            </a:fld>
            <a:endParaRPr lang="en-US"/>
          </a:p>
        </p:txBody>
      </p:sp>
    </p:spTree>
    <p:extLst>
      <p:ext uri="{BB962C8B-B14F-4D97-AF65-F5344CB8AC3E}">
        <p14:creationId xmlns:p14="http://schemas.microsoft.com/office/powerpoint/2010/main" val="2086317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ractur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F21FF1A-A47A-477D-8E97-261BDDB0F7E8}" type="datetimeFigureOut">
              <a:rPr lang="en-US" smtClean="0"/>
              <a:t>11/11/2021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5AA613F-0637-43BD-9F5A-63E665865433}" type="slidenum">
              <a:rPr lang="en-US" smtClean="0"/>
              <a:t>‹#›</a:t>
            </a:fld>
            <a:endParaRPr lang="en-US"/>
          </a:p>
        </p:txBody>
      </p:sp>
    </p:spTree>
    <p:extLst>
      <p:ext uri="{BB962C8B-B14F-4D97-AF65-F5344CB8AC3E}">
        <p14:creationId xmlns:p14="http://schemas.microsoft.com/office/powerpoint/2010/main" val="32724912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ractur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F21FF1A-A47A-477D-8E97-261BDDB0F7E8}" type="datetimeFigureOut">
              <a:rPr lang="en-US" smtClean="0"/>
              <a:t>11/11/2021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AA613F-0637-43BD-9F5A-63E665865433}" type="slidenum">
              <a:rPr lang="en-US" smtClean="0"/>
              <a:t>‹#›</a:t>
            </a:fld>
            <a:endParaRPr lang="en-US"/>
          </a:p>
        </p:txBody>
      </p:sp>
    </p:spTree>
    <p:extLst>
      <p:ext uri="{BB962C8B-B14F-4D97-AF65-F5344CB8AC3E}">
        <p14:creationId xmlns:p14="http://schemas.microsoft.com/office/powerpoint/2010/main" val="23467816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ractur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21FF1A-A47A-477D-8E97-261BDDB0F7E8}" type="datetimeFigureOut">
              <a:rPr lang="en-US" smtClean="0"/>
              <a:t>11/11/2021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5AA613F-0637-43BD-9F5A-63E665865433}" type="slidenum">
              <a:rPr lang="en-US" smtClean="0"/>
              <a:t>‹#›</a:t>
            </a:fld>
            <a:endParaRPr lang="en-US"/>
          </a:p>
        </p:txBody>
      </p:sp>
    </p:spTree>
    <p:extLst>
      <p:ext uri="{BB962C8B-B14F-4D97-AF65-F5344CB8AC3E}">
        <p14:creationId xmlns:p14="http://schemas.microsoft.com/office/powerpoint/2010/main" val="25214174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ractur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F21FF1A-A47A-477D-8E97-261BDDB0F7E8}" type="datetimeFigureOut">
              <a:rPr lang="en-US" smtClean="0"/>
              <a:t>11/11/2021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AA613F-0637-43BD-9F5A-63E665865433}" type="slidenum">
              <a:rPr lang="en-US" smtClean="0"/>
              <a:t>‹#›</a:t>
            </a:fld>
            <a:endParaRPr lang="en-US"/>
          </a:p>
        </p:txBody>
      </p:sp>
    </p:spTree>
    <p:extLst>
      <p:ext uri="{BB962C8B-B14F-4D97-AF65-F5344CB8AC3E}">
        <p14:creationId xmlns:p14="http://schemas.microsoft.com/office/powerpoint/2010/main" val="2174667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ractur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F21FF1A-A47A-477D-8E97-261BDDB0F7E8}" type="datetimeFigureOut">
              <a:rPr lang="en-US" smtClean="0"/>
              <a:t>11/11/2021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AA613F-0637-43BD-9F5A-63E665865433}" type="slidenum">
              <a:rPr lang="en-US" smtClean="0"/>
              <a:t>‹#›</a:t>
            </a:fld>
            <a:endParaRPr lang="en-US"/>
          </a:p>
        </p:txBody>
      </p:sp>
    </p:spTree>
    <p:extLst>
      <p:ext uri="{BB962C8B-B14F-4D97-AF65-F5344CB8AC3E}">
        <p14:creationId xmlns:p14="http://schemas.microsoft.com/office/powerpoint/2010/main" val="40072568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ractur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21FF1A-A47A-477D-8E97-261BDDB0F7E8}" type="datetimeFigureOut">
              <a:rPr lang="en-US" smtClean="0"/>
              <a:t>11/11/2021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AA613F-0637-43BD-9F5A-63E665865433}" type="slidenum">
              <a:rPr lang="en-US" smtClean="0"/>
              <a:t>‹#›</a:t>
            </a:fld>
            <a:endParaRPr lang="en-US"/>
          </a:p>
        </p:txBody>
      </p:sp>
    </p:spTree>
    <p:extLst>
      <p:ext uri="{BB962C8B-B14F-4D97-AF65-F5344CB8AC3E}">
        <p14:creationId xmlns:p14="http://schemas.microsoft.com/office/powerpoint/2010/main" val="29885235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fractur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7B413E7-8D8C-4512-B3AE-998DBB9875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F34B79B-C57E-4F2E-A925-32EA724653B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D4EECF-0256-4981-A332-9602DDDD21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800096-F198-4FF7-A217-C668BA33B732}" type="datetimeFigureOut">
              <a:rPr lang="en-US" smtClean="0"/>
              <a:t>11/11/2021</a:t>
            </a:fld>
            <a:endParaRPr lang="en-US"/>
          </a:p>
        </p:txBody>
      </p:sp>
      <p:sp>
        <p:nvSpPr>
          <p:cNvPr id="5" name="Footer Placeholder 4">
            <a:extLst>
              <a:ext uri="{FF2B5EF4-FFF2-40B4-BE49-F238E27FC236}">
                <a16:creationId xmlns:a16="http://schemas.microsoft.com/office/drawing/2014/main" id="{47A8E24A-47CB-4F4E-AA6F-5F34393990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8FEE77B-4054-4A3C-A62F-27E09AE74F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984B09-FC8D-4241-8950-4F349DE72256}" type="slidenum">
              <a:rPr lang="en-US" smtClean="0"/>
              <a:t>‹#›</a:t>
            </a:fld>
            <a:endParaRPr lang="en-US"/>
          </a:p>
        </p:txBody>
      </p:sp>
    </p:spTree>
    <p:extLst>
      <p:ext uri="{BB962C8B-B14F-4D97-AF65-F5344CB8AC3E}">
        <p14:creationId xmlns:p14="http://schemas.microsoft.com/office/powerpoint/2010/main" val="104870480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2000" advTm="16000"/>
    </mc:Choice>
    <mc:Fallback xmlns="">
      <p:transition spd="slow" advTm="16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murov.info/" TargetMode="External"/><Relationship Id="rId3" Type="http://schemas.openxmlformats.org/officeDocument/2006/relationships/hyperlink" Target="http://murov.info/climcauses.pptx" TargetMode="External"/><Relationship Id="rId7" Type="http://schemas.openxmlformats.org/officeDocument/2006/relationships/hyperlink" Target="https://climate.nasa.gov/news/2293/nasa-releases-detailed-global-climate-change-projections/" TargetMode="External"/><Relationship Id="rId2" Type="http://schemas.openxmlformats.org/officeDocument/2006/relationships/hyperlink" Target="http://murov.info/climintro.pptx" TargetMode="Externa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hyperlink" Target="http://murov.info/climeffects.pptx"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hyperlink" Target="https://www.verywellhealth.com/about-us#ReviewBoard" TargetMode="External"/><Relationship Id="rId7" Type="http://schemas.openxmlformats.org/officeDocument/2006/relationships/image" Target="../media/image14.png"/><Relationship Id="rId2" Type="http://schemas.openxmlformats.org/officeDocument/2006/relationships/hyperlink" Target="https://www.verywellhealth.com/jane-anderson-562258" TargetMode="Externa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hyperlink" Target="https://www.ncbi.nlm.nih.gov/pmc/articles/PMC3945755/" TargetMode="External"/><Relationship Id="rId4" Type="http://schemas.openxmlformats.org/officeDocument/2006/relationships/hyperlink" Target="https://www.verywellhealth.com/weed-killer-roundup-to-blame-3973244" TargetMode="External"/></Relationships>
</file>

<file path=ppt/slides/_rels/slide1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6.png"/><Relationship Id="rId1" Type="http://schemas.openxmlformats.org/officeDocument/2006/relationships/slideLayout" Target="../slideLayouts/slideLayout7.xml"/><Relationship Id="rId5" Type="http://schemas.microsoft.com/office/2007/relationships/hdphoto" Target="../media/hdphoto6.wdp"/><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audio" Target="../media/audio3.wav"/><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6" Type="http://schemas.microsoft.com/office/2007/relationships/hdphoto" Target="../media/hdphoto8.wdp"/><Relationship Id="rId5" Type="http://schemas.openxmlformats.org/officeDocument/2006/relationships/image" Target="../media/image27.png"/><Relationship Id="rId4" Type="http://schemas.microsoft.com/office/2007/relationships/hdphoto" Target="../media/hdphoto7.wdp"/></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hyperlink" Target="http://murov.info/PPTPreshows.htm" TargetMode="External"/><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hyperlink" Target="http://murov.info/climeffects.pptx" TargetMode="External"/><Relationship Id="rId2" Type="http://schemas.openxmlformats.org/officeDocument/2006/relationships/hyperlink" Target="http://murov.info/climcauses.pptx" TargetMode="Externa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hyperlink" Target="http://murov.info/" TargetMode="External"/><Relationship Id="rId4" Type="http://schemas.openxmlformats.org/officeDocument/2006/relationships/hyperlink" Target="http://murov.info/climintro.pptx" TargetMode="Externa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s://data.giss.nasa.gov/gistemp/maps/" TargetMode="External"/><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hyperlink" Target="https://www.cdc.gov/climateandhealth/images/climate_change_health_impacts600w.jpg" TargetMode="External"/><Relationship Id="rId4" Type="http://schemas.openxmlformats.org/officeDocument/2006/relationships/hyperlink" Target="https://www.cdc.gov/climateandhealth/default.htm" TargetMode="External"/></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hyperlink" Target="https://www.cdc.gov/climateandhealth/effects/default.htm"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cdn.vox-cdn.com/thumbor/oP0ZyOVu-0QQQa7tJgt7Vj2DHhM=/0x0:1162x760/920x0/filters:focal(0x0:1162x760):format(webp):no_upscale()/cdn.vox-cdn.com/uploads/chorus_asset/file/3812500/climate%20health.jpg" TargetMode="External"/><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audio" Target="../media/audio2.wav"/><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52883" y="125775"/>
            <a:ext cx="8495659" cy="769441"/>
          </a:xfrm>
          <a:prstGeom prst="rect">
            <a:avLst/>
          </a:prstGeom>
          <a:noFill/>
        </p:spPr>
        <p:txBody>
          <a:bodyPr wrap="none" rtlCol="0">
            <a:spAutoFit/>
          </a:bodyPr>
          <a:lstStyle/>
          <a:p>
            <a:r>
              <a:rPr lang="en-US" sz="4400" b="1" dirty="0">
                <a:ln w="22225">
                  <a:solidFill>
                    <a:schemeClr val="accent2"/>
                  </a:solidFill>
                  <a:prstDash val="solid"/>
                </a:ln>
                <a:solidFill>
                  <a:srgbClr val="FF0000"/>
                </a:solidFill>
              </a:rPr>
              <a:t>Climate Change:  Impacts on Health</a:t>
            </a:r>
          </a:p>
        </p:txBody>
      </p:sp>
      <p:sp>
        <p:nvSpPr>
          <p:cNvPr id="5" name="TextBox 4"/>
          <p:cNvSpPr txBox="1"/>
          <p:nvPr/>
        </p:nvSpPr>
        <p:spPr>
          <a:xfrm>
            <a:off x="305732" y="698851"/>
            <a:ext cx="11653703" cy="3046988"/>
          </a:xfrm>
          <a:prstGeom prst="rect">
            <a:avLst/>
          </a:prstGeom>
          <a:noFill/>
        </p:spPr>
        <p:txBody>
          <a:bodyPr wrap="square" rtlCol="0">
            <a:spAutoFit/>
          </a:bodyPr>
          <a:lstStyle/>
          <a:p>
            <a:r>
              <a:rPr lang="en-US" sz="2400" dirty="0"/>
              <a:t>Climate change is an extremely important and relevant topic.  Considered by some to be one of the highest priority threats to life and the environment on earth and considered by others to be a hoax, climate change science needs to be better understood by society to enable the best decisions for responsible action.  This interactive PowerPoint presentation strives to present the evidence and empower users to decide if the climate is changing and if so, the cause of the change. For the slides on causes and effects, please visit:  </a:t>
            </a:r>
            <a:r>
              <a:rPr lang="en-US" sz="2400" dirty="0">
                <a:hlinkClick r:id="rId2"/>
              </a:rPr>
              <a:t>http://murov.info/climintro.pptx</a:t>
            </a:r>
            <a:r>
              <a:rPr lang="en-US" sz="2400" dirty="0"/>
              <a:t> , </a:t>
            </a:r>
            <a:r>
              <a:rPr lang="en-US" sz="2400" dirty="0">
                <a:hlinkClick r:id="rId3"/>
              </a:rPr>
              <a:t>http://murov.info/climcauses.pptx</a:t>
            </a:r>
            <a:r>
              <a:rPr lang="en-US" sz="2400" dirty="0"/>
              <a:t> and </a:t>
            </a:r>
            <a:r>
              <a:rPr lang="en-US" sz="2400" dirty="0">
                <a:hlinkClick r:id="rId4"/>
              </a:rPr>
              <a:t>http://murov.info/climeffects.pptx</a:t>
            </a:r>
            <a:r>
              <a:rPr lang="en-US" sz="2400" dirty="0"/>
              <a:t>. </a:t>
            </a:r>
          </a:p>
        </p:txBody>
      </p:sp>
      <p:pic>
        <p:nvPicPr>
          <p:cNvPr id="6" name="Picture 5"/>
          <p:cNvPicPr>
            <a:picLocks noChangeAspect="1"/>
          </p:cNvPicPr>
          <p:nvPr/>
        </p:nvPicPr>
        <p:blipFill rotWithShape="1">
          <a:blip r:embed="rId5"/>
          <a:srcRect l="12887" t="11278" r="13077" b="14497"/>
          <a:stretch/>
        </p:blipFill>
        <p:spPr>
          <a:xfrm>
            <a:off x="3127012" y="4541230"/>
            <a:ext cx="2096090" cy="2101451"/>
          </a:xfrm>
          <a:prstGeom prst="rect">
            <a:avLst/>
          </a:prstGeom>
        </p:spPr>
      </p:pic>
      <p:pic>
        <p:nvPicPr>
          <p:cNvPr id="7" name="Picture 6"/>
          <p:cNvPicPr>
            <a:picLocks noChangeAspect="1"/>
          </p:cNvPicPr>
          <p:nvPr/>
        </p:nvPicPr>
        <p:blipFill>
          <a:blip r:embed="rId6"/>
          <a:stretch>
            <a:fillRect/>
          </a:stretch>
        </p:blipFill>
        <p:spPr>
          <a:xfrm>
            <a:off x="5800831" y="3559961"/>
            <a:ext cx="5752733" cy="2689103"/>
          </a:xfrm>
          <a:prstGeom prst="rect">
            <a:avLst/>
          </a:prstGeom>
        </p:spPr>
      </p:pic>
      <p:sp>
        <p:nvSpPr>
          <p:cNvPr id="8" name="TextBox 7"/>
          <p:cNvSpPr txBox="1"/>
          <p:nvPr/>
        </p:nvSpPr>
        <p:spPr>
          <a:xfrm>
            <a:off x="6710072" y="6249064"/>
            <a:ext cx="3408434" cy="369332"/>
          </a:xfrm>
          <a:prstGeom prst="rect">
            <a:avLst/>
          </a:prstGeom>
          <a:noFill/>
        </p:spPr>
        <p:txBody>
          <a:bodyPr wrap="none" rtlCol="0">
            <a:spAutoFit/>
          </a:bodyPr>
          <a:lstStyle/>
          <a:p>
            <a:r>
              <a:rPr lang="en-US" dirty="0">
                <a:solidFill>
                  <a:schemeClr val="bg1"/>
                </a:solidFill>
              </a:rPr>
              <a:t>2100 projection of global warming</a:t>
            </a:r>
          </a:p>
        </p:txBody>
      </p:sp>
      <p:sp>
        <p:nvSpPr>
          <p:cNvPr id="9" name="Rectangle 8"/>
          <p:cNvSpPr/>
          <p:nvPr/>
        </p:nvSpPr>
        <p:spPr>
          <a:xfrm>
            <a:off x="5628973" y="6357789"/>
            <a:ext cx="6330462" cy="276999"/>
          </a:xfrm>
          <a:prstGeom prst="rect">
            <a:avLst/>
          </a:prstGeom>
        </p:spPr>
        <p:txBody>
          <a:bodyPr wrap="square">
            <a:spAutoFit/>
          </a:bodyPr>
          <a:lstStyle/>
          <a:p>
            <a:r>
              <a:rPr lang="en-US" sz="1200" dirty="0">
                <a:hlinkClick r:id="rId7"/>
              </a:rPr>
              <a:t>https://climate.nasa.gov/news/2293/nasa-releases-detailed-global-climate-change-projections/</a:t>
            </a:r>
            <a:r>
              <a:rPr lang="en-US" sz="1200" dirty="0"/>
              <a:t> </a:t>
            </a:r>
          </a:p>
        </p:txBody>
      </p:sp>
      <p:sp>
        <p:nvSpPr>
          <p:cNvPr id="2" name="TextBox 1"/>
          <p:cNvSpPr txBox="1"/>
          <p:nvPr/>
        </p:nvSpPr>
        <p:spPr>
          <a:xfrm>
            <a:off x="738554" y="3703361"/>
            <a:ext cx="4656407" cy="646331"/>
          </a:xfrm>
          <a:prstGeom prst="rect">
            <a:avLst/>
          </a:prstGeom>
          <a:noFill/>
        </p:spPr>
        <p:txBody>
          <a:bodyPr wrap="square" rtlCol="0">
            <a:spAutoFit/>
          </a:bodyPr>
          <a:lstStyle/>
          <a:p>
            <a:r>
              <a:rPr lang="en-US" dirty="0"/>
              <a:t>Steve Murov, Prof. Emeritus of Chemistry, Modesto Junior College, </a:t>
            </a:r>
            <a:r>
              <a:rPr lang="en-US" dirty="0">
                <a:hlinkClick r:id="rId8"/>
              </a:rPr>
              <a:t>http://murov.info</a:t>
            </a:r>
            <a:r>
              <a:rPr lang="en-US" dirty="0"/>
              <a:t> </a:t>
            </a:r>
          </a:p>
        </p:txBody>
      </p:sp>
    </p:spTree>
    <p:extLst>
      <p:ext uri="{BB962C8B-B14F-4D97-AF65-F5344CB8AC3E}">
        <p14:creationId xmlns:p14="http://schemas.microsoft.com/office/powerpoint/2010/main" val="41103604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ractur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B75C29-3055-49F0-84A8-5A9BB1385CF2}"/>
              </a:ext>
            </a:extLst>
          </p:cNvPr>
          <p:cNvSpPr>
            <a:spLocks noChangeArrowheads="1"/>
          </p:cNvSpPr>
          <p:nvPr/>
        </p:nvSpPr>
        <p:spPr bwMode="auto">
          <a:xfrm>
            <a:off x="340518" y="4787313"/>
            <a:ext cx="10758488" cy="1561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57132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rgbClr val="222222"/>
                </a:solidFill>
                <a:effectLst/>
                <a:latin typeface="&amp;quot"/>
              </a:rPr>
              <a:t>Weed Killer Roundup: To Blame for Celiac and Gluten Sensitivity</a:t>
            </a:r>
            <a:r>
              <a:rPr kumimoji="0" lang="en-US" altLang="en-US" sz="3200" b="0" i="0" u="none" strike="noStrike" cap="none" normalizeH="0" baseline="0" dirty="0">
                <a:ln>
                  <a:noFill/>
                </a:ln>
                <a:solidFill>
                  <a:srgbClr val="222222"/>
                </a:solidFill>
                <a:effectLst/>
                <a:latin typeface="&amp;quot"/>
              </a:rPr>
              <a:t>? </a:t>
            </a:r>
            <a:r>
              <a:rPr kumimoji="0" lang="en-US" altLang="en-US" sz="1800" b="0" i="0" u="none" strike="noStrike" cap="none" normalizeH="0" baseline="0" dirty="0">
                <a:ln>
                  <a:noFill/>
                </a:ln>
                <a:solidFill>
                  <a:srgbClr val="444444"/>
                </a:solidFill>
                <a:effectLst/>
                <a:latin typeface="Merriweather"/>
              </a:rPr>
              <a:t>There's no research suggesting a causal link to glyphosate </a:t>
            </a:r>
            <a:r>
              <a:rPr kumimoji="0" lang="en-US" altLang="en-US" sz="1400" b="0" i="0" u="none" strike="noStrike" cap="none" normalizeH="0" baseline="0" dirty="0">
                <a:ln>
                  <a:noFill/>
                </a:ln>
                <a:solidFill>
                  <a:srgbClr val="444444"/>
                </a:solidFill>
                <a:effectLst/>
                <a:latin typeface="Merriweather"/>
              </a:rPr>
              <a:t>By </a:t>
            </a:r>
            <a:r>
              <a:rPr kumimoji="0" lang="en-US" altLang="en-US" sz="1400" b="0" i="0" u="sng" strike="noStrike" cap="none" normalizeH="0" baseline="0" dirty="0">
                <a:ln>
                  <a:noFill/>
                </a:ln>
                <a:solidFill>
                  <a:srgbClr val="444444"/>
                </a:solidFill>
                <a:effectLst/>
                <a:latin typeface="Merriweather"/>
                <a:hlinkClick r:id="rId2"/>
              </a:rPr>
              <a:t>Jane Anderson</a:t>
            </a:r>
            <a:r>
              <a:rPr kumimoji="0" lang="en-US" altLang="en-US" sz="1400" b="0" i="0" u="none" strike="noStrike" cap="none" normalizeH="0" baseline="0" dirty="0">
                <a:ln>
                  <a:noFill/>
                </a:ln>
                <a:solidFill>
                  <a:srgbClr val="444444"/>
                </a:solidFill>
                <a:effectLst/>
                <a:latin typeface="Merriweather"/>
              </a:rPr>
              <a:t> </a:t>
            </a:r>
            <a:r>
              <a:rPr kumimoji="0" lang="en-US" altLang="en-US" sz="1400" b="0" i="0" u="none" strike="noStrike" cap="none" normalizeH="0" baseline="0" dirty="0">
                <a:ln>
                  <a:noFill/>
                </a:ln>
                <a:solidFill>
                  <a:srgbClr val="D4D4D4"/>
                </a:solidFill>
                <a:effectLst/>
                <a:latin typeface="Merriweather"/>
              </a:rPr>
              <a:t>|</a:t>
            </a:r>
            <a:r>
              <a:rPr kumimoji="0" lang="en-US" altLang="en-US" sz="1400" b="0" i="0" u="none" strike="noStrike" cap="none" normalizeH="0" baseline="0" dirty="0">
                <a:ln>
                  <a:noFill/>
                </a:ln>
                <a:solidFill>
                  <a:srgbClr val="444444"/>
                </a:solidFill>
                <a:effectLst/>
                <a:latin typeface="Merriweather"/>
              </a:rPr>
              <a:t> Medically reviewed by </a:t>
            </a:r>
            <a:r>
              <a:rPr kumimoji="0" lang="en-US" altLang="en-US" sz="1400" b="0" i="0" u="sng" strike="noStrike" cap="none" normalizeH="0" baseline="0" dirty="0">
                <a:ln>
                  <a:noFill/>
                </a:ln>
                <a:solidFill>
                  <a:srgbClr val="444444"/>
                </a:solidFill>
                <a:effectLst/>
                <a:latin typeface="Merriweather"/>
                <a:hlinkClick r:id="rId3"/>
              </a:rPr>
              <a:t>a board-certified physician</a:t>
            </a:r>
            <a:r>
              <a:rPr kumimoji="0" lang="en-US" altLang="en-US" sz="1400" b="0" i="0" u="none" strike="noStrike" cap="none" normalizeH="0" baseline="0" dirty="0">
                <a:ln>
                  <a:noFill/>
                </a:ln>
                <a:solidFill>
                  <a:srgbClr val="444444"/>
                </a:solidFill>
                <a:effectLst/>
                <a:latin typeface="Merriweather"/>
              </a:rPr>
              <a:t>   </a:t>
            </a:r>
            <a:r>
              <a:rPr kumimoji="0" lang="en-US" altLang="en-US" sz="1400" b="0" i="0" u="none" strike="noStrike" cap="none" normalizeH="0" baseline="0" dirty="0">
                <a:ln>
                  <a:noFill/>
                </a:ln>
                <a:solidFill>
                  <a:srgbClr val="222222"/>
                </a:solidFill>
                <a:effectLst/>
                <a:latin typeface="Merriweather"/>
              </a:rPr>
              <a:t>Updated June 11, 2018 </a:t>
            </a:r>
            <a:endParaRPr kumimoji="0" lang="en-US" altLang="en-US" sz="1400" b="0" i="0" u="none" strike="noStrike" cap="none" normalizeH="0" baseline="0" dirty="0">
              <a:ln>
                <a:noFill/>
              </a:ln>
              <a:solidFill>
                <a:schemeClr val="tx1"/>
              </a:solidFill>
              <a:effectLst/>
            </a:endParaRPr>
          </a:p>
        </p:txBody>
      </p:sp>
      <p:sp>
        <p:nvSpPr>
          <p:cNvPr id="3" name="Rectangle 2">
            <a:extLst>
              <a:ext uri="{FF2B5EF4-FFF2-40B4-BE49-F238E27FC236}">
                <a16:creationId xmlns:a16="http://schemas.microsoft.com/office/drawing/2014/main" id="{856A1FC8-A179-462D-85BA-5A728C5543B2}"/>
              </a:ext>
            </a:extLst>
          </p:cNvPr>
          <p:cNvSpPr/>
          <p:nvPr/>
        </p:nvSpPr>
        <p:spPr>
          <a:xfrm>
            <a:off x="3666759" y="6164431"/>
            <a:ext cx="8339138" cy="369332"/>
          </a:xfrm>
          <a:prstGeom prst="rect">
            <a:avLst/>
          </a:prstGeom>
        </p:spPr>
        <p:txBody>
          <a:bodyPr wrap="square">
            <a:spAutoFit/>
          </a:bodyPr>
          <a:lstStyle/>
          <a:p>
            <a:r>
              <a:rPr lang="en-US" dirty="0">
                <a:hlinkClick r:id="rId4"/>
              </a:rPr>
              <a:t>https://www.verywellhealth.com/weed-killer-roundup-to-blame-3973244</a:t>
            </a:r>
            <a:r>
              <a:rPr lang="en-US" dirty="0"/>
              <a:t> </a:t>
            </a:r>
          </a:p>
        </p:txBody>
      </p:sp>
      <p:sp>
        <p:nvSpPr>
          <p:cNvPr id="4" name="Rectangle 3">
            <a:extLst>
              <a:ext uri="{FF2B5EF4-FFF2-40B4-BE49-F238E27FC236}">
                <a16:creationId xmlns:a16="http://schemas.microsoft.com/office/drawing/2014/main" id="{0EDA2985-2ED4-4FF7-B2C0-C91567F09DF5}"/>
              </a:ext>
            </a:extLst>
          </p:cNvPr>
          <p:cNvSpPr/>
          <p:nvPr/>
        </p:nvSpPr>
        <p:spPr>
          <a:xfrm>
            <a:off x="101243" y="139571"/>
            <a:ext cx="5907386" cy="369332"/>
          </a:xfrm>
          <a:prstGeom prst="rect">
            <a:avLst/>
          </a:prstGeom>
        </p:spPr>
        <p:txBody>
          <a:bodyPr wrap="none">
            <a:spAutoFit/>
          </a:bodyPr>
          <a:lstStyle/>
          <a:p>
            <a:r>
              <a:rPr lang="en-US" b="1" dirty="0">
                <a:hlinkClick r:id="rId5"/>
              </a:rPr>
              <a:t>https://www.ncbi.nlm.nih.gov/pmc/articles/PMC3945755/</a:t>
            </a:r>
            <a:r>
              <a:rPr lang="en-US" b="1" dirty="0"/>
              <a:t> </a:t>
            </a:r>
          </a:p>
        </p:txBody>
      </p:sp>
      <p:pic>
        <p:nvPicPr>
          <p:cNvPr id="5" name="Picture 4">
            <a:extLst>
              <a:ext uri="{FF2B5EF4-FFF2-40B4-BE49-F238E27FC236}">
                <a16:creationId xmlns:a16="http://schemas.microsoft.com/office/drawing/2014/main" id="{907F30A4-1034-4468-A72A-8F3FA59AC3AD}"/>
              </a:ext>
            </a:extLst>
          </p:cNvPr>
          <p:cNvPicPr>
            <a:picLocks noChangeAspect="1"/>
          </p:cNvPicPr>
          <p:nvPr/>
        </p:nvPicPr>
        <p:blipFill>
          <a:blip r:embed="rId6"/>
          <a:stretch>
            <a:fillRect/>
          </a:stretch>
        </p:blipFill>
        <p:spPr>
          <a:xfrm>
            <a:off x="186103" y="508903"/>
            <a:ext cx="6286135" cy="4863198"/>
          </a:xfrm>
          <a:prstGeom prst="rect">
            <a:avLst/>
          </a:prstGeom>
        </p:spPr>
      </p:pic>
      <p:pic>
        <p:nvPicPr>
          <p:cNvPr id="10" name="Picture 9">
            <a:extLst>
              <a:ext uri="{FF2B5EF4-FFF2-40B4-BE49-F238E27FC236}">
                <a16:creationId xmlns:a16="http://schemas.microsoft.com/office/drawing/2014/main" id="{218BA3FA-C5AC-4966-B294-F6231D5816FB}"/>
              </a:ext>
            </a:extLst>
          </p:cNvPr>
          <p:cNvPicPr>
            <a:picLocks noChangeAspect="1"/>
          </p:cNvPicPr>
          <p:nvPr/>
        </p:nvPicPr>
        <p:blipFill rotWithShape="1">
          <a:blip r:embed="rId7"/>
          <a:srcRect l="63446" t="8304" r="4246" b="50000"/>
          <a:stretch/>
        </p:blipFill>
        <p:spPr>
          <a:xfrm>
            <a:off x="6557098" y="708956"/>
            <a:ext cx="5448799" cy="3945235"/>
          </a:xfrm>
          <a:prstGeom prst="rect">
            <a:avLst/>
          </a:prstGeom>
        </p:spPr>
      </p:pic>
      <p:pic>
        <p:nvPicPr>
          <p:cNvPr id="11" name="Picture 10">
            <a:extLst>
              <a:ext uri="{FF2B5EF4-FFF2-40B4-BE49-F238E27FC236}">
                <a16:creationId xmlns:a16="http://schemas.microsoft.com/office/drawing/2014/main" id="{4772CC4A-8EA5-4D69-A35A-8A51E081F30F}"/>
              </a:ext>
            </a:extLst>
          </p:cNvPr>
          <p:cNvPicPr>
            <a:picLocks noChangeAspect="1"/>
          </p:cNvPicPr>
          <p:nvPr/>
        </p:nvPicPr>
        <p:blipFill rotWithShape="1">
          <a:blip r:embed="rId8"/>
          <a:srcRect t="87775" r="12318"/>
          <a:stretch/>
        </p:blipFill>
        <p:spPr>
          <a:xfrm>
            <a:off x="6472239" y="4654192"/>
            <a:ext cx="5719762" cy="804271"/>
          </a:xfrm>
          <a:prstGeom prst="rect">
            <a:avLst/>
          </a:prstGeom>
        </p:spPr>
      </p:pic>
      <p:sp>
        <p:nvSpPr>
          <p:cNvPr id="12" name="TextBox 11">
            <a:extLst>
              <a:ext uri="{FF2B5EF4-FFF2-40B4-BE49-F238E27FC236}">
                <a16:creationId xmlns:a16="http://schemas.microsoft.com/office/drawing/2014/main" id="{F4A3BB27-4A83-42CF-9AE2-3A1816DAE8BE}"/>
              </a:ext>
            </a:extLst>
          </p:cNvPr>
          <p:cNvSpPr txBox="1"/>
          <p:nvPr/>
        </p:nvSpPr>
        <p:spPr>
          <a:xfrm>
            <a:off x="8330811" y="923240"/>
            <a:ext cx="2102627" cy="584775"/>
          </a:xfrm>
          <a:prstGeom prst="rect">
            <a:avLst/>
          </a:prstGeom>
          <a:noFill/>
        </p:spPr>
        <p:txBody>
          <a:bodyPr wrap="none" rtlCol="0">
            <a:spAutoFit/>
          </a:bodyPr>
          <a:lstStyle/>
          <a:p>
            <a:r>
              <a:rPr lang="en-US" sz="3200" b="1" dirty="0"/>
              <a:t>CO</a:t>
            </a:r>
            <a:r>
              <a:rPr lang="en-US" sz="3200" b="1" baseline="-25000" dirty="0"/>
              <a:t>2</a:t>
            </a:r>
            <a:r>
              <a:rPr lang="en-US" sz="3200" b="1" dirty="0"/>
              <a:t> vs year</a:t>
            </a:r>
          </a:p>
        </p:txBody>
      </p:sp>
    </p:spTree>
    <p:extLst>
      <p:ext uri="{BB962C8B-B14F-4D97-AF65-F5344CB8AC3E}">
        <p14:creationId xmlns:p14="http://schemas.microsoft.com/office/powerpoint/2010/main" val="3190179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ractur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1860" t="1794" r="51269" b="39441"/>
          <a:stretch/>
        </p:blipFill>
        <p:spPr>
          <a:xfrm>
            <a:off x="154223" y="2508762"/>
            <a:ext cx="4452946" cy="4139226"/>
          </a:xfrm>
          <a:prstGeom prst="rect">
            <a:avLst/>
          </a:prstGeom>
        </p:spPr>
      </p:pic>
      <p:pic>
        <p:nvPicPr>
          <p:cNvPr id="21" name="Picture 20"/>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4378569" y="157458"/>
            <a:ext cx="7659207" cy="4960841"/>
          </a:xfrm>
          <a:prstGeom prst="rect">
            <a:avLst/>
          </a:prstGeom>
        </p:spPr>
      </p:pic>
      <p:sp>
        <p:nvSpPr>
          <p:cNvPr id="3" name="TextBox 2">
            <a:extLst>
              <a:ext uri="{FF2B5EF4-FFF2-40B4-BE49-F238E27FC236}">
                <a16:creationId xmlns:a16="http://schemas.microsoft.com/office/drawing/2014/main" id="{9352D2F7-0759-4EE3-9A3E-D58A7B919DB3}"/>
              </a:ext>
            </a:extLst>
          </p:cNvPr>
          <p:cNvSpPr txBox="1"/>
          <p:nvPr/>
        </p:nvSpPr>
        <p:spPr>
          <a:xfrm>
            <a:off x="5007577" y="5118299"/>
            <a:ext cx="7184423" cy="1446550"/>
          </a:xfrm>
          <a:prstGeom prst="rect">
            <a:avLst/>
          </a:prstGeom>
          <a:noFill/>
        </p:spPr>
        <p:txBody>
          <a:bodyPr wrap="square" rtlCol="0">
            <a:spAutoFit/>
          </a:bodyPr>
          <a:lstStyle/>
          <a:p>
            <a:r>
              <a:rPr lang="en-US" sz="2200" b="1" dirty="0"/>
              <a:t>Coal miner deaths have sharply declined in the U.S. since 1970 and have also declined in China since 2004. Coal production in China has sharply increased since 2002 but is only slightly increasing in the U.S. </a:t>
            </a:r>
          </a:p>
        </p:txBody>
      </p:sp>
    </p:spTree>
    <p:extLst>
      <p:ext uri="{BB962C8B-B14F-4D97-AF65-F5344CB8AC3E}">
        <p14:creationId xmlns:p14="http://schemas.microsoft.com/office/powerpoint/2010/main" val="40926100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ractur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6E5218-278E-404E-9D3C-69D56B9E5C33}"/>
              </a:ext>
            </a:extLst>
          </p:cNvPr>
          <p:cNvPicPr>
            <a:picLocks noChangeAspect="1"/>
          </p:cNvPicPr>
          <p:nvPr/>
        </p:nvPicPr>
        <p:blipFill rotWithShape="1">
          <a:blip r:embed="rId3"/>
          <a:srcRect l="7663" t="3980" r="9311"/>
          <a:stretch/>
        </p:blipFill>
        <p:spPr>
          <a:xfrm>
            <a:off x="251635" y="140678"/>
            <a:ext cx="6615236" cy="5734234"/>
          </a:xfrm>
          <a:prstGeom prst="rect">
            <a:avLst/>
          </a:prstGeom>
        </p:spPr>
      </p:pic>
      <p:sp>
        <p:nvSpPr>
          <p:cNvPr id="3" name="Rectangle 2">
            <a:extLst>
              <a:ext uri="{FF2B5EF4-FFF2-40B4-BE49-F238E27FC236}">
                <a16:creationId xmlns:a16="http://schemas.microsoft.com/office/drawing/2014/main" id="{FADDA083-3F49-45DE-9C45-A3FFB89F2B25}"/>
              </a:ext>
            </a:extLst>
          </p:cNvPr>
          <p:cNvSpPr/>
          <p:nvPr/>
        </p:nvSpPr>
        <p:spPr>
          <a:xfrm>
            <a:off x="2712217" y="2400272"/>
            <a:ext cx="2492990" cy="461665"/>
          </a:xfrm>
          <a:prstGeom prst="rect">
            <a:avLst/>
          </a:prstGeom>
        </p:spPr>
        <p:txBody>
          <a:bodyPr wrap="none">
            <a:spAutoFit/>
          </a:bodyPr>
          <a:lstStyle/>
          <a:p>
            <a:r>
              <a:rPr lang="en-US" sz="2400" b="1" u="sng" dirty="0"/>
              <a:t>black lung disease</a:t>
            </a:r>
          </a:p>
        </p:txBody>
      </p:sp>
      <p:pic>
        <p:nvPicPr>
          <p:cNvPr id="6" name="Picture 5">
            <a:extLst>
              <a:ext uri="{FF2B5EF4-FFF2-40B4-BE49-F238E27FC236}">
                <a16:creationId xmlns:a16="http://schemas.microsoft.com/office/drawing/2014/main" id="{1653EBCF-3A90-4F91-832C-3889A34A1372}"/>
              </a:ext>
            </a:extLst>
          </p:cNvPr>
          <p:cNvPicPr>
            <a:picLocks noChangeAspect="1"/>
          </p:cNvPicPr>
          <p:nvPr/>
        </p:nvPicPr>
        <p:blipFill>
          <a:blip r:embed="rId4"/>
          <a:stretch>
            <a:fillRect/>
          </a:stretch>
        </p:blipFill>
        <p:spPr>
          <a:xfrm>
            <a:off x="6866871" y="98432"/>
            <a:ext cx="5152060" cy="2971022"/>
          </a:xfrm>
          <a:prstGeom prst="rect">
            <a:avLst/>
          </a:prstGeom>
        </p:spPr>
      </p:pic>
      <p:sp>
        <p:nvSpPr>
          <p:cNvPr id="4" name="TextBox 3">
            <a:extLst>
              <a:ext uri="{FF2B5EF4-FFF2-40B4-BE49-F238E27FC236}">
                <a16:creationId xmlns:a16="http://schemas.microsoft.com/office/drawing/2014/main" id="{02B308BC-8327-46F2-B947-25D279D43089}"/>
              </a:ext>
            </a:extLst>
          </p:cNvPr>
          <p:cNvSpPr txBox="1"/>
          <p:nvPr/>
        </p:nvSpPr>
        <p:spPr>
          <a:xfrm>
            <a:off x="6948700" y="3108868"/>
            <a:ext cx="5243299" cy="2308324"/>
          </a:xfrm>
          <a:prstGeom prst="rect">
            <a:avLst/>
          </a:prstGeom>
          <a:noFill/>
        </p:spPr>
        <p:txBody>
          <a:bodyPr wrap="square" rtlCol="0">
            <a:spAutoFit/>
          </a:bodyPr>
          <a:lstStyle/>
          <a:p>
            <a:r>
              <a:rPr lang="en-US" sz="2000" b="1" dirty="0"/>
              <a:t>Coal miner deaths have declined along with the percentage of black lung disease in miners.  However, in 2006 the decline reversed and about 6% of miners who have worked 20 years are still at high risk</a:t>
            </a:r>
            <a:r>
              <a:rPr lang="en-US" sz="2000" b="1" dirty="0">
                <a:solidFill>
                  <a:srgbClr val="FF0000"/>
                </a:solidFill>
              </a:rPr>
              <a:t>.  </a:t>
            </a:r>
          </a:p>
          <a:p>
            <a:endParaRPr lang="en-US" sz="2000" b="1" dirty="0">
              <a:solidFill>
                <a:srgbClr val="FF0000"/>
              </a:solidFill>
            </a:endParaRPr>
          </a:p>
          <a:p>
            <a:r>
              <a:rPr lang="en-US" sz="2400" b="1" dirty="0">
                <a:solidFill>
                  <a:srgbClr val="FF0000"/>
                </a:solidFill>
              </a:rPr>
              <a:t>Is this an acceptable risk?</a:t>
            </a:r>
          </a:p>
        </p:txBody>
      </p:sp>
      <p:sp>
        <p:nvSpPr>
          <p:cNvPr id="5" name="TextBox 4">
            <a:extLst>
              <a:ext uri="{FF2B5EF4-FFF2-40B4-BE49-F238E27FC236}">
                <a16:creationId xmlns:a16="http://schemas.microsoft.com/office/drawing/2014/main" id="{99D27294-868F-4585-A257-128253466E7E}"/>
              </a:ext>
            </a:extLst>
          </p:cNvPr>
          <p:cNvSpPr txBox="1"/>
          <p:nvPr/>
        </p:nvSpPr>
        <p:spPr>
          <a:xfrm>
            <a:off x="169806" y="5764358"/>
            <a:ext cx="11849125" cy="1015663"/>
          </a:xfrm>
          <a:prstGeom prst="rect">
            <a:avLst/>
          </a:prstGeom>
          <a:noFill/>
        </p:spPr>
        <p:txBody>
          <a:bodyPr wrap="square" rtlCol="0">
            <a:spAutoFit/>
          </a:bodyPr>
          <a:lstStyle/>
          <a:p>
            <a:r>
              <a:rPr lang="en-US" sz="2000" b="1" dirty="0"/>
              <a:t>Assessing risk vs benefit is a very difficult challenge.  If coal mining could be stopped, would people suffer from a lack of available electricity and heating?  Because any deaths should be considered unacceptable, we should certainly be striving to find better and lower risk alternatives to coal.</a:t>
            </a:r>
          </a:p>
        </p:txBody>
      </p:sp>
    </p:spTree>
    <p:extLst>
      <p:ext uri="{BB962C8B-B14F-4D97-AF65-F5344CB8AC3E}">
        <p14:creationId xmlns:p14="http://schemas.microsoft.com/office/powerpoint/2010/main" val="9335532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105957" y="164869"/>
            <a:ext cx="4834438" cy="2707285"/>
          </a:xfrm>
          <a:prstGeom prst="rect">
            <a:avLst/>
          </a:prstGeom>
        </p:spPr>
      </p:pic>
      <p:sp>
        <p:nvSpPr>
          <p:cNvPr id="4" name="Rectangle 3"/>
          <p:cNvSpPr/>
          <p:nvPr/>
        </p:nvSpPr>
        <p:spPr>
          <a:xfrm>
            <a:off x="1079987" y="3495676"/>
            <a:ext cx="3902321" cy="369332"/>
          </a:xfrm>
          <a:prstGeom prst="rect">
            <a:avLst/>
          </a:prstGeom>
        </p:spPr>
        <p:txBody>
          <a:bodyPr wrap="square">
            <a:spAutoFit/>
          </a:bodyPr>
          <a:lstStyle/>
          <a:p>
            <a:r>
              <a:rPr lang="en-US" dirty="0"/>
              <a:t> </a:t>
            </a:r>
          </a:p>
        </p:txBody>
      </p:sp>
      <p:pic>
        <p:nvPicPr>
          <p:cNvPr id="6" name="Picture 5"/>
          <p:cNvPicPr>
            <a:picLocks noChangeAspect="1"/>
          </p:cNvPicPr>
          <p:nvPr/>
        </p:nvPicPr>
        <p:blipFill>
          <a:blip r:embed="rId3">
            <a:clrChange>
              <a:clrFrom>
                <a:srgbClr val="260F15"/>
              </a:clrFrom>
              <a:clrTo>
                <a:srgbClr val="260F15">
                  <a:alpha val="0"/>
                </a:srgbClr>
              </a:clrTo>
            </a:clrChange>
          </a:blip>
          <a:stretch>
            <a:fillRect/>
          </a:stretch>
        </p:blipFill>
        <p:spPr>
          <a:xfrm>
            <a:off x="0" y="3065938"/>
            <a:ext cx="5416422" cy="3608036"/>
          </a:xfrm>
          <a:prstGeom prst="rect">
            <a:avLst/>
          </a:prstGeom>
        </p:spPr>
      </p:pic>
      <p:sp>
        <p:nvSpPr>
          <p:cNvPr id="7" name="Rectangle 6"/>
          <p:cNvSpPr/>
          <p:nvPr/>
        </p:nvSpPr>
        <p:spPr>
          <a:xfrm>
            <a:off x="1806546" y="3097500"/>
            <a:ext cx="2903349" cy="923330"/>
          </a:xfrm>
          <a:prstGeom prst="rect">
            <a:avLst/>
          </a:prstGeom>
        </p:spPr>
        <p:txBody>
          <a:bodyPr wrap="square">
            <a:spAutoFit/>
          </a:bodyPr>
          <a:lstStyle/>
          <a:p>
            <a:r>
              <a:rPr lang="en-US" b="1" dirty="0"/>
              <a:t>Pipeline-Related Deaths</a:t>
            </a:r>
          </a:p>
          <a:p>
            <a:r>
              <a:rPr lang="en-US" b="1" dirty="0"/>
              <a:t>last year were the worst</a:t>
            </a:r>
          </a:p>
          <a:p>
            <a:r>
              <a:rPr lang="en-US" b="1" dirty="0"/>
              <a:t>for U.S. fatalities since 2010.</a:t>
            </a:r>
          </a:p>
        </p:txBody>
      </p:sp>
      <p:pic>
        <p:nvPicPr>
          <p:cNvPr id="12" name="Picture 11"/>
          <p:cNvPicPr>
            <a:picLocks noChangeAspect="1"/>
          </p:cNvPicPr>
          <p:nvPr/>
        </p:nvPicPr>
        <p:blipFill rotWithShape="1">
          <a:blip r:embed="rId4"/>
          <a:srcRect l="4325" t="8371" r="4052" b="19444"/>
          <a:stretch/>
        </p:blipFill>
        <p:spPr>
          <a:xfrm>
            <a:off x="5416422" y="2872155"/>
            <a:ext cx="6693516" cy="3970406"/>
          </a:xfrm>
          <a:prstGeom prst="rect">
            <a:avLst/>
          </a:prstGeom>
        </p:spPr>
      </p:pic>
      <p:sp>
        <p:nvSpPr>
          <p:cNvPr id="14" name="TextBox 13"/>
          <p:cNvSpPr txBox="1"/>
          <p:nvPr/>
        </p:nvSpPr>
        <p:spPr>
          <a:xfrm>
            <a:off x="1079987" y="87350"/>
            <a:ext cx="6107723" cy="2862322"/>
          </a:xfrm>
          <a:prstGeom prst="rect">
            <a:avLst/>
          </a:prstGeom>
          <a:noFill/>
        </p:spPr>
        <p:txBody>
          <a:bodyPr wrap="square" rtlCol="0">
            <a:spAutoFit/>
          </a:bodyPr>
          <a:lstStyle/>
          <a:p>
            <a:r>
              <a:rPr lang="en-US" b="1" dirty="0"/>
              <a:t>Graphs on this page compare deaths that result from oil and gas pipeline explosions to deaths from terrorism and gun violence in the U.S.  Which statements are true?</a:t>
            </a:r>
          </a:p>
          <a:p>
            <a:pPr marL="342900" indent="-342900">
              <a:buAutoNum type="alphaLcPeriod"/>
            </a:pPr>
            <a:r>
              <a:rPr lang="en-US" b="1" dirty="0"/>
              <a:t>The annual number of terrorism related deaths and those from pipeline explosions (except for 2001) are similar.</a:t>
            </a:r>
          </a:p>
          <a:p>
            <a:pPr marL="342900" indent="-342900">
              <a:buAutoNum type="alphaLcPeriod"/>
            </a:pPr>
            <a:r>
              <a:rPr lang="en-US" b="1" dirty="0"/>
              <a:t>The number of gun violence deaths is a about 1000 times greater (not counting 2001 – 9/11/01)  than deaths from terrorism or pipeline explosions.</a:t>
            </a:r>
          </a:p>
          <a:p>
            <a:pPr marL="342900" indent="-342900">
              <a:buAutoNum type="alphaLcPeriod"/>
            </a:pPr>
            <a:r>
              <a:rPr lang="en-US" b="1" dirty="0"/>
              <a:t>Between explosions, gun violence and terrorism, despite the numbers, most people worry most about terrorism.</a:t>
            </a:r>
          </a:p>
        </p:txBody>
      </p:sp>
      <p:sp>
        <p:nvSpPr>
          <p:cNvPr id="2" name="TextBox 1">
            <a:extLst>
              <a:ext uri="{FF2B5EF4-FFF2-40B4-BE49-F238E27FC236}">
                <a16:creationId xmlns:a16="http://schemas.microsoft.com/office/drawing/2014/main" id="{4F120051-5F86-46A8-A3EC-44DFD690E6BB}"/>
              </a:ext>
            </a:extLst>
          </p:cNvPr>
          <p:cNvSpPr txBox="1"/>
          <p:nvPr/>
        </p:nvSpPr>
        <p:spPr>
          <a:xfrm>
            <a:off x="96254" y="641348"/>
            <a:ext cx="1155030" cy="1754326"/>
          </a:xfrm>
          <a:prstGeom prst="rect">
            <a:avLst/>
          </a:prstGeom>
          <a:noFill/>
        </p:spPr>
        <p:txBody>
          <a:bodyPr wrap="square" rtlCol="0">
            <a:spAutoFit/>
          </a:bodyPr>
          <a:lstStyle/>
          <a:p>
            <a:r>
              <a:rPr lang="en-US" b="1" dirty="0">
                <a:solidFill>
                  <a:srgbClr val="FF0000"/>
                </a:solidFill>
              </a:rPr>
              <a:t>All are true although c is a matter of opinion.</a:t>
            </a:r>
          </a:p>
        </p:txBody>
      </p:sp>
    </p:spTree>
    <p:extLst>
      <p:ext uri="{BB962C8B-B14F-4D97-AF65-F5344CB8AC3E}">
        <p14:creationId xmlns:p14="http://schemas.microsoft.com/office/powerpoint/2010/main" val="31477883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ractur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14:presetBounceEnd="64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4000">
                                          <p:cBhvr additive="base">
                                            <p:cTn id="7" dur="2000" fill="hold"/>
                                            <p:tgtEl>
                                              <p:spTgt spid="2"/>
                                            </p:tgtEl>
                                            <p:attrNameLst>
                                              <p:attrName>ppt_x</p:attrName>
                                            </p:attrNameLst>
                                          </p:cBhvr>
                                          <p:tavLst>
                                            <p:tav tm="0">
                                              <p:val>
                                                <p:strVal val="1+#ppt_w/2"/>
                                              </p:val>
                                            </p:tav>
                                            <p:tav tm="100000">
                                              <p:val>
                                                <p:strVal val="#ppt_x"/>
                                              </p:val>
                                            </p:tav>
                                          </p:tavLst>
                                        </p:anim>
                                        <p:anim calcmode="lin" valueType="num" p14:bounceEnd="64000">
                                          <p:cBhvr additive="base">
                                            <p:cTn id="8" dur="2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1+#ppt_w/2"/>
                                              </p:val>
                                            </p:tav>
                                            <p:tav tm="100000">
                                              <p:val>
                                                <p:strVal val="#ppt_x"/>
                                              </p:val>
                                            </p:tav>
                                          </p:tavLst>
                                        </p:anim>
                                        <p:anim calcmode="lin" valueType="num">
                                          <p:cBhvr additive="base">
                                            <p:cTn id="8" dur="2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620771F-86A5-4130-ABB0-8FA904441A97}"/>
              </a:ext>
            </a:extLst>
          </p:cNvPr>
          <p:cNvSpPr txBox="1"/>
          <p:nvPr/>
        </p:nvSpPr>
        <p:spPr>
          <a:xfrm>
            <a:off x="292769" y="36096"/>
            <a:ext cx="4905638" cy="31085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Life expectancy	male	female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U.S.			76.3	81.3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CA			78.3	83.1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Stanislaus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Cty</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76.2	80.2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Santa Barbara	79.6	83.7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L.A.			79.0	83.6</a:t>
            </a:r>
          </a:p>
        </p:txBody>
      </p:sp>
      <p:pic>
        <p:nvPicPr>
          <p:cNvPr id="4" name="Picture 3">
            <a:extLst>
              <a:ext uri="{FF2B5EF4-FFF2-40B4-BE49-F238E27FC236}">
                <a16:creationId xmlns:a16="http://schemas.microsoft.com/office/drawing/2014/main" id="{F0437EE5-3272-4EE1-92BF-782232978C42}"/>
              </a:ext>
            </a:extLst>
          </p:cNvPr>
          <p:cNvPicPr>
            <a:picLocks noChangeAspect="1"/>
          </p:cNvPicPr>
          <p:nvPr/>
        </p:nvPicPr>
        <p:blipFill rotWithShape="1">
          <a:blip r:embed="rId2"/>
          <a:srcRect l="10584" r="7009"/>
          <a:stretch/>
        </p:blipFill>
        <p:spPr>
          <a:xfrm>
            <a:off x="160422" y="3186068"/>
            <a:ext cx="5803231" cy="3671932"/>
          </a:xfrm>
          <a:prstGeom prst="rect">
            <a:avLst/>
          </a:prstGeom>
        </p:spPr>
      </p:pic>
      <p:pic>
        <p:nvPicPr>
          <p:cNvPr id="6" name="Picture 5">
            <a:extLst>
              <a:ext uri="{FF2B5EF4-FFF2-40B4-BE49-F238E27FC236}">
                <a16:creationId xmlns:a16="http://schemas.microsoft.com/office/drawing/2014/main" id="{46D30A44-3C99-4D17-9177-EE19419394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6154" y="137092"/>
            <a:ext cx="5945424" cy="4579287"/>
          </a:xfrm>
          <a:prstGeom prst="rect">
            <a:avLst/>
          </a:prstGeom>
        </p:spPr>
      </p:pic>
    </p:spTree>
    <p:extLst>
      <p:ext uri="{BB962C8B-B14F-4D97-AF65-F5344CB8AC3E}">
        <p14:creationId xmlns:p14="http://schemas.microsoft.com/office/powerpoint/2010/main" val="29586326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fracture"/>
      </p:transition>
    </mc:Choice>
    <mc:Fallback xmlns="">
      <p:transition spd="slow" advTm="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328CF5-7779-4D63-B157-880032EC6CBF}"/>
              </a:ext>
            </a:extLst>
          </p:cNvPr>
          <p:cNvPicPr>
            <a:picLocks noChangeAspect="1"/>
          </p:cNvPicPr>
          <p:nvPr/>
        </p:nvPicPr>
        <p:blipFill>
          <a:blip r:embed="rId2"/>
          <a:stretch>
            <a:fillRect/>
          </a:stretch>
        </p:blipFill>
        <p:spPr>
          <a:xfrm>
            <a:off x="152400" y="294967"/>
            <a:ext cx="5943600" cy="6563033"/>
          </a:xfrm>
          <a:prstGeom prst="rect">
            <a:avLst/>
          </a:prstGeom>
        </p:spPr>
      </p:pic>
      <p:pic>
        <p:nvPicPr>
          <p:cNvPr id="6" name="Picture 5">
            <a:extLst>
              <a:ext uri="{FF2B5EF4-FFF2-40B4-BE49-F238E27FC236}">
                <a16:creationId xmlns:a16="http://schemas.microsoft.com/office/drawing/2014/main" id="{DD414226-3A5C-4BF5-B2E7-B6C2FA8B67A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8022" t="6881" r="7340" b="19140"/>
          <a:stretch/>
        </p:blipFill>
        <p:spPr>
          <a:xfrm>
            <a:off x="6377508" y="138168"/>
            <a:ext cx="5662092" cy="3062232"/>
          </a:xfrm>
          <a:prstGeom prst="rect">
            <a:avLst/>
          </a:prstGeom>
        </p:spPr>
      </p:pic>
      <p:pic>
        <p:nvPicPr>
          <p:cNvPr id="9" name="Picture 8">
            <a:extLst>
              <a:ext uri="{FF2B5EF4-FFF2-40B4-BE49-F238E27FC236}">
                <a16:creationId xmlns:a16="http://schemas.microsoft.com/office/drawing/2014/main" id="{0AB9AC89-935F-41D3-BD6C-208BE3D59AF2}"/>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Lst>
          </a:blip>
          <a:srcRect l="9274" t="5051" r="7016" b="19058"/>
          <a:stretch/>
        </p:blipFill>
        <p:spPr>
          <a:xfrm>
            <a:off x="6468456" y="3200400"/>
            <a:ext cx="5480195" cy="3290832"/>
          </a:xfrm>
          <a:prstGeom prst="rect">
            <a:avLst/>
          </a:prstGeom>
        </p:spPr>
      </p:pic>
    </p:spTree>
    <p:extLst>
      <p:ext uri="{BB962C8B-B14F-4D97-AF65-F5344CB8AC3E}">
        <p14:creationId xmlns:p14="http://schemas.microsoft.com/office/powerpoint/2010/main" val="24493801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ractur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306F18-BE3E-4D4B-AF9A-B1813129B3A0}"/>
              </a:ext>
            </a:extLst>
          </p:cNvPr>
          <p:cNvPicPr>
            <a:picLocks noChangeAspect="1"/>
          </p:cNvPicPr>
          <p:nvPr/>
        </p:nvPicPr>
        <p:blipFill rotWithShape="1">
          <a:blip r:embed="rId2"/>
          <a:srcRect l="3921" t="2302" r="3080"/>
          <a:stretch/>
        </p:blipFill>
        <p:spPr>
          <a:xfrm>
            <a:off x="64365" y="112166"/>
            <a:ext cx="5504448" cy="4331368"/>
          </a:xfrm>
          <a:prstGeom prst="rect">
            <a:avLst/>
          </a:prstGeom>
        </p:spPr>
      </p:pic>
      <p:pic>
        <p:nvPicPr>
          <p:cNvPr id="4" name="Picture 3">
            <a:extLst>
              <a:ext uri="{FF2B5EF4-FFF2-40B4-BE49-F238E27FC236}">
                <a16:creationId xmlns:a16="http://schemas.microsoft.com/office/drawing/2014/main" id="{F08B819D-339E-48F0-BCCD-6EDC2B4C1D71}"/>
              </a:ext>
            </a:extLst>
          </p:cNvPr>
          <p:cNvPicPr>
            <a:picLocks noChangeAspect="1"/>
          </p:cNvPicPr>
          <p:nvPr/>
        </p:nvPicPr>
        <p:blipFill rotWithShape="1">
          <a:blip r:embed="rId3"/>
          <a:srcRect l="11100" t="22274" r="11736" b="11515"/>
          <a:stretch/>
        </p:blipFill>
        <p:spPr>
          <a:xfrm>
            <a:off x="6096000" y="4162015"/>
            <a:ext cx="5943600" cy="2623288"/>
          </a:xfrm>
          <a:prstGeom prst="rect">
            <a:avLst/>
          </a:prstGeom>
        </p:spPr>
      </p:pic>
      <p:pic>
        <p:nvPicPr>
          <p:cNvPr id="5" name="Picture 4">
            <a:extLst>
              <a:ext uri="{FF2B5EF4-FFF2-40B4-BE49-F238E27FC236}">
                <a16:creationId xmlns:a16="http://schemas.microsoft.com/office/drawing/2014/main" id="{78B19FB6-7C70-4BC3-A22A-9CE8CC876AE4}"/>
              </a:ext>
            </a:extLst>
          </p:cNvPr>
          <p:cNvPicPr>
            <a:picLocks noChangeAspect="1"/>
          </p:cNvPicPr>
          <p:nvPr/>
        </p:nvPicPr>
        <p:blipFill>
          <a:blip r:embed="rId4"/>
          <a:stretch>
            <a:fillRect/>
          </a:stretch>
        </p:blipFill>
        <p:spPr>
          <a:xfrm>
            <a:off x="3202473" y="4491660"/>
            <a:ext cx="2366340" cy="2366340"/>
          </a:xfrm>
          <a:prstGeom prst="rect">
            <a:avLst/>
          </a:prstGeom>
        </p:spPr>
      </p:pic>
      <p:pic>
        <p:nvPicPr>
          <p:cNvPr id="6" name="Picture 5">
            <a:extLst>
              <a:ext uri="{FF2B5EF4-FFF2-40B4-BE49-F238E27FC236}">
                <a16:creationId xmlns:a16="http://schemas.microsoft.com/office/drawing/2014/main" id="{485C3877-8F3A-4D54-9BC9-125A911F59DE}"/>
              </a:ext>
            </a:extLst>
          </p:cNvPr>
          <p:cNvPicPr>
            <a:picLocks noChangeAspect="1"/>
          </p:cNvPicPr>
          <p:nvPr/>
        </p:nvPicPr>
        <p:blipFill rotWithShape="1">
          <a:blip r:embed="rId5"/>
          <a:srcRect l="6547" t="6022" r="9642" b="45908"/>
          <a:stretch/>
        </p:blipFill>
        <p:spPr>
          <a:xfrm>
            <a:off x="123604" y="4620262"/>
            <a:ext cx="2975843" cy="1706795"/>
          </a:xfrm>
          <a:prstGeom prst="rect">
            <a:avLst/>
          </a:prstGeom>
        </p:spPr>
      </p:pic>
      <p:pic>
        <p:nvPicPr>
          <p:cNvPr id="7" name="Picture 6">
            <a:extLst>
              <a:ext uri="{FF2B5EF4-FFF2-40B4-BE49-F238E27FC236}">
                <a16:creationId xmlns:a16="http://schemas.microsoft.com/office/drawing/2014/main" id="{E73E18BB-1BC3-4AF5-8CCA-947222301FB8}"/>
              </a:ext>
            </a:extLst>
          </p:cNvPr>
          <p:cNvPicPr>
            <a:picLocks noChangeAspect="1"/>
          </p:cNvPicPr>
          <p:nvPr/>
        </p:nvPicPr>
        <p:blipFill rotWithShape="1">
          <a:blip r:embed="rId6"/>
          <a:srcRect l="8447" t="26888" r="8195"/>
          <a:stretch/>
        </p:blipFill>
        <p:spPr>
          <a:xfrm>
            <a:off x="6096000" y="112166"/>
            <a:ext cx="5943600" cy="3904719"/>
          </a:xfrm>
          <a:prstGeom prst="rect">
            <a:avLst/>
          </a:prstGeom>
        </p:spPr>
      </p:pic>
      <p:sp>
        <p:nvSpPr>
          <p:cNvPr id="8" name="TextBox 7">
            <a:extLst>
              <a:ext uri="{FF2B5EF4-FFF2-40B4-BE49-F238E27FC236}">
                <a16:creationId xmlns:a16="http://schemas.microsoft.com/office/drawing/2014/main" id="{E0885FBF-17A5-4993-A68E-DE57BCE46A8B}"/>
              </a:ext>
            </a:extLst>
          </p:cNvPr>
          <p:cNvSpPr txBox="1"/>
          <p:nvPr/>
        </p:nvSpPr>
        <p:spPr>
          <a:xfrm>
            <a:off x="6646127" y="3429000"/>
            <a:ext cx="2421673" cy="461665"/>
          </a:xfrm>
          <a:prstGeom prst="rect">
            <a:avLst/>
          </a:prstGeom>
          <a:solidFill>
            <a:srgbClr val="8BC167">
              <a:alpha val="0"/>
            </a:srgbClr>
          </a:solidFill>
        </p:spPr>
        <p:txBody>
          <a:bodyPr wrap="square" rtlCol="0">
            <a:spAutoFit/>
          </a:bodyPr>
          <a:lstStyle/>
          <a:p>
            <a:r>
              <a:rPr lang="en-US" sz="2400" b="1" dirty="0">
                <a:solidFill>
                  <a:srgbClr val="FFFF00"/>
                </a:solidFill>
              </a:rPr>
              <a:t>Chief Seattle</a:t>
            </a:r>
          </a:p>
        </p:txBody>
      </p:sp>
    </p:spTree>
    <p:extLst>
      <p:ext uri="{BB962C8B-B14F-4D97-AF65-F5344CB8AC3E}">
        <p14:creationId xmlns:p14="http://schemas.microsoft.com/office/powerpoint/2010/main" val="28302103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ractur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454C38-F171-4794-AC21-2132B97FC026}"/>
              </a:ext>
            </a:extLst>
          </p:cNvPr>
          <p:cNvPicPr>
            <a:picLocks noChangeAspect="1"/>
          </p:cNvPicPr>
          <p:nvPr/>
        </p:nvPicPr>
        <p:blipFill>
          <a:blip r:embed="rId2"/>
          <a:stretch>
            <a:fillRect/>
          </a:stretch>
        </p:blipFill>
        <p:spPr>
          <a:xfrm>
            <a:off x="2076137" y="1"/>
            <a:ext cx="8039725" cy="5301194"/>
          </a:xfrm>
          <a:prstGeom prst="rect">
            <a:avLst/>
          </a:prstGeom>
        </p:spPr>
      </p:pic>
      <p:sp>
        <p:nvSpPr>
          <p:cNvPr id="3" name="TextBox 2">
            <a:extLst>
              <a:ext uri="{FF2B5EF4-FFF2-40B4-BE49-F238E27FC236}">
                <a16:creationId xmlns:a16="http://schemas.microsoft.com/office/drawing/2014/main" id="{14084150-6471-4314-BE47-F155C443C7CE}"/>
              </a:ext>
            </a:extLst>
          </p:cNvPr>
          <p:cNvSpPr txBox="1"/>
          <p:nvPr/>
        </p:nvSpPr>
        <p:spPr>
          <a:xfrm>
            <a:off x="587427" y="5501220"/>
            <a:ext cx="10605852"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For more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Powerpoint</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Preshows</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exercises and challenges, please visit: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http://murov.info/PPTPreshows.htm</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27764271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08ADB44-F843-443E-92E7-C99A1619C76E}"/>
              </a:ext>
            </a:extLst>
          </p:cNvPr>
          <p:cNvSpPr txBox="1"/>
          <p:nvPr/>
        </p:nvSpPr>
        <p:spPr>
          <a:xfrm>
            <a:off x="277798" y="292317"/>
            <a:ext cx="11447170" cy="501675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For slides on the causes and effects of climate change, please visit:  </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http://murov.info/climcauses.pptx</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http://murov.info/climeffects.pptx</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solidFill>
                  <a:prstClr val="black"/>
                </a:solidFill>
                <a:latin typeface="Calibri" panose="020F0502020204030204"/>
              </a:rPr>
              <a:t>For introductory slides to climate change, please visit: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hlinkClick r:id="rId4"/>
              </a:rPr>
              <a:t>http://murov.info/climintro.pptx</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For many PowerPoint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presentations 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other topics, please visit: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hlinkClick r:id="rId5"/>
              </a:rPr>
              <a:t>http://murov.info</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0204F4C2-7C0A-4012-AF33-6EF7070CF5C1}"/>
              </a:ext>
            </a:extLst>
          </p:cNvPr>
          <p:cNvPicPr>
            <a:picLocks noChangeAspect="1"/>
          </p:cNvPicPr>
          <p:nvPr/>
        </p:nvPicPr>
        <p:blipFill>
          <a:blip r:embed="rId6"/>
          <a:stretch>
            <a:fillRect/>
          </a:stretch>
        </p:blipFill>
        <p:spPr>
          <a:xfrm>
            <a:off x="6257925" y="2781509"/>
            <a:ext cx="5656277" cy="3936768"/>
          </a:xfrm>
          <a:prstGeom prst="rect">
            <a:avLst/>
          </a:prstGeom>
        </p:spPr>
      </p:pic>
    </p:spTree>
    <p:extLst>
      <p:ext uri="{BB962C8B-B14F-4D97-AF65-F5344CB8AC3E}">
        <p14:creationId xmlns:p14="http://schemas.microsoft.com/office/powerpoint/2010/main" val="1147513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ractur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89271" y="132693"/>
            <a:ext cx="11813458" cy="6622200"/>
          </a:xfrm>
          <a:prstGeom prst="rect">
            <a:avLst/>
          </a:prstGeom>
        </p:spPr>
      </p:pic>
      <p:sp>
        <p:nvSpPr>
          <p:cNvPr id="9" name="TextBox 8">
            <a:extLst>
              <a:ext uri="{FF2B5EF4-FFF2-40B4-BE49-F238E27FC236}">
                <a16:creationId xmlns:a16="http://schemas.microsoft.com/office/drawing/2014/main" id="{59E76C51-8D4E-4E81-B68E-84D6442D666C}"/>
              </a:ext>
            </a:extLst>
          </p:cNvPr>
          <p:cNvSpPr txBox="1"/>
          <p:nvPr/>
        </p:nvSpPr>
        <p:spPr>
          <a:xfrm>
            <a:off x="6949402" y="5268090"/>
            <a:ext cx="382111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CO2 production, “solid” grey</a:t>
            </a:r>
          </a:p>
        </p:txBody>
      </p:sp>
      <p:sp>
        <p:nvSpPr>
          <p:cNvPr id="10" name="TextBox 9">
            <a:extLst>
              <a:ext uri="{FF2B5EF4-FFF2-40B4-BE49-F238E27FC236}">
                <a16:creationId xmlns:a16="http://schemas.microsoft.com/office/drawing/2014/main" id="{A38E2CE3-7102-4FFD-A4FB-CC54ECC224A1}"/>
              </a:ext>
            </a:extLst>
          </p:cNvPr>
          <p:cNvSpPr txBox="1"/>
          <p:nvPr/>
        </p:nvSpPr>
        <p:spPr>
          <a:xfrm>
            <a:off x="4010195" y="2459674"/>
            <a:ext cx="1901867"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Temperature,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Dark line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83D133D1-0538-48E9-A253-73C429DD2594}"/>
              </a:ext>
            </a:extLst>
          </p:cNvPr>
          <p:cNvSpPr txBox="1"/>
          <p:nvPr/>
        </p:nvSpPr>
        <p:spPr>
          <a:xfrm>
            <a:off x="4548104" y="4437093"/>
            <a:ext cx="2401298"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atmospheric CO</a:t>
            </a:r>
            <a:r>
              <a:rPr kumimoji="0" lang="en-US" sz="2400" b="1" i="0" u="none" strike="noStrike" kern="1200" cap="none" spc="0" normalizeH="0" baseline="-25000" noProof="0" dirty="0">
                <a:ln>
                  <a:noFill/>
                </a:ln>
                <a:solidFill>
                  <a:prstClr val="black"/>
                </a:solidFill>
                <a:effectLst/>
                <a:uLnTx/>
                <a:uFillTx/>
                <a:latin typeface="Calibri" panose="020F0502020204030204"/>
                <a:ea typeface="+mn-ea"/>
                <a:cs typeface="+mn-cs"/>
              </a:rPr>
              <a:t>2</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US" sz="2400" b="1" i="0" u="none" strike="noStrike" kern="1200" cap="none" spc="0" normalizeH="0" baseline="-2500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Blue line</a:t>
            </a:r>
          </a:p>
        </p:txBody>
      </p:sp>
      <p:sp>
        <p:nvSpPr>
          <p:cNvPr id="2" name="TextBox 1">
            <a:extLst>
              <a:ext uri="{FF2B5EF4-FFF2-40B4-BE49-F238E27FC236}">
                <a16:creationId xmlns:a16="http://schemas.microsoft.com/office/drawing/2014/main" id="{F2E76943-8090-44AF-9913-B159D382AFFC}"/>
              </a:ext>
            </a:extLst>
          </p:cNvPr>
          <p:cNvSpPr txBox="1"/>
          <p:nvPr/>
        </p:nvSpPr>
        <p:spPr>
          <a:xfrm>
            <a:off x="3177817" y="326688"/>
            <a:ext cx="7323035"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This slide shows that increases in the temperature of the earth correlate with the increasing CO2 levels.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In addition, there is a correlation with the amount of CO2 produced providing strong evidence that human activities are warming the earth.</a:t>
            </a:r>
          </a:p>
        </p:txBody>
      </p:sp>
    </p:spTree>
    <p:extLst>
      <p:ext uri="{BB962C8B-B14F-4D97-AF65-F5344CB8AC3E}">
        <p14:creationId xmlns:p14="http://schemas.microsoft.com/office/powerpoint/2010/main" val="34776967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ractur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4576" y="1083014"/>
            <a:ext cx="6096000" cy="646331"/>
          </a:xfrm>
          <a:prstGeom prst="rect">
            <a:avLst/>
          </a:prstGeom>
        </p:spPr>
        <p:txBody>
          <a:bodyPr>
            <a:spAutoFit/>
          </a:bodyPr>
          <a:lstStyle/>
          <a:p>
            <a:r>
              <a:rPr lang="en-US" b="1" dirty="0"/>
              <a:t>Average global temperatures from Nov., 2014 - 2017,</a:t>
            </a:r>
          </a:p>
          <a:p>
            <a:r>
              <a:rPr lang="en-US" b="1" dirty="0"/>
              <a:t>compared to a baseline average for the years, 1890 - 1920.</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9023"/>
          <a:stretch/>
        </p:blipFill>
        <p:spPr>
          <a:xfrm>
            <a:off x="-144379" y="1784867"/>
            <a:ext cx="8471090" cy="4896945"/>
          </a:xfrm>
          <a:prstGeom prst="rect">
            <a:avLst/>
          </a:prstGeom>
        </p:spPr>
      </p:pic>
      <p:sp>
        <p:nvSpPr>
          <p:cNvPr id="5" name="Rectangle 4"/>
          <p:cNvSpPr/>
          <p:nvPr/>
        </p:nvSpPr>
        <p:spPr>
          <a:xfrm>
            <a:off x="7797518" y="6312480"/>
            <a:ext cx="4176080" cy="369332"/>
          </a:xfrm>
          <a:prstGeom prst="rect">
            <a:avLst/>
          </a:prstGeom>
        </p:spPr>
        <p:txBody>
          <a:bodyPr wrap="none">
            <a:spAutoFit/>
          </a:bodyPr>
          <a:lstStyle/>
          <a:p>
            <a:r>
              <a:rPr lang="en-US" dirty="0">
                <a:hlinkClick r:id="rId3"/>
              </a:rPr>
              <a:t>https://data.giss.nasa.gov/gistemp/maps/</a:t>
            </a:r>
            <a:r>
              <a:rPr lang="en-US" dirty="0"/>
              <a:t> </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6660" y="3899828"/>
            <a:ext cx="3575876" cy="2272171"/>
          </a:xfrm>
          <a:prstGeom prst="rect">
            <a:avLst/>
          </a:prstGeom>
        </p:spPr>
      </p:pic>
      <p:sp>
        <p:nvSpPr>
          <p:cNvPr id="7" name="TextBox 6"/>
          <p:cNvSpPr txBox="1"/>
          <p:nvPr/>
        </p:nvSpPr>
        <p:spPr>
          <a:xfrm>
            <a:off x="9214338" y="4851248"/>
            <a:ext cx="2289601" cy="369332"/>
          </a:xfrm>
          <a:prstGeom prst="rect">
            <a:avLst/>
          </a:prstGeom>
          <a:noFill/>
        </p:spPr>
        <p:txBody>
          <a:bodyPr wrap="none" rtlCol="0">
            <a:spAutoFit/>
          </a:bodyPr>
          <a:lstStyle/>
          <a:p>
            <a:r>
              <a:rPr lang="en-US" dirty="0"/>
              <a:t>North and South Poles</a:t>
            </a:r>
          </a:p>
        </p:txBody>
      </p:sp>
      <p:sp>
        <p:nvSpPr>
          <p:cNvPr id="8" name="TextBox 7"/>
          <p:cNvSpPr txBox="1"/>
          <p:nvPr/>
        </p:nvSpPr>
        <p:spPr>
          <a:xfrm>
            <a:off x="6808192" y="53965"/>
            <a:ext cx="5294255" cy="2246769"/>
          </a:xfrm>
          <a:prstGeom prst="rect">
            <a:avLst/>
          </a:prstGeom>
          <a:noFill/>
        </p:spPr>
        <p:txBody>
          <a:bodyPr wrap="square" rtlCol="0">
            <a:spAutoFit/>
          </a:bodyPr>
          <a:lstStyle/>
          <a:p>
            <a:r>
              <a:rPr lang="en-US" sz="2000" b="1" dirty="0"/>
              <a:t>Which statements are true and which are false?</a:t>
            </a:r>
          </a:p>
          <a:p>
            <a:pPr marL="342900" indent="-342900">
              <a:buAutoNum type="alphaLcPeriod"/>
            </a:pPr>
            <a:r>
              <a:rPr lang="en-US" sz="2000" b="1" dirty="0"/>
              <a:t>The Southern Hemisphere is warming more than the Northern.</a:t>
            </a:r>
          </a:p>
          <a:p>
            <a:pPr marL="342900" indent="-342900">
              <a:buAutoNum type="alphaLcPeriod"/>
            </a:pPr>
            <a:r>
              <a:rPr lang="en-US" sz="2000" b="1" dirty="0"/>
              <a:t>Warming of the earth is not uniform.</a:t>
            </a:r>
          </a:p>
          <a:p>
            <a:pPr marL="342900" indent="-342900">
              <a:buAutoNum type="alphaLcPeriod"/>
            </a:pPr>
            <a:r>
              <a:rPr lang="en-US" sz="2000" b="1" dirty="0"/>
              <a:t>Much of the Northern hemisphere has warmed by at least 1</a:t>
            </a:r>
            <a:r>
              <a:rPr lang="en-US" sz="2000" b="1" baseline="30000" dirty="0"/>
              <a:t>o</a:t>
            </a:r>
            <a:r>
              <a:rPr lang="en-US" sz="2000" b="1" dirty="0"/>
              <a:t>C (1.8</a:t>
            </a:r>
            <a:r>
              <a:rPr lang="en-US" sz="2000" b="1" baseline="30000" dirty="0"/>
              <a:t>o</a:t>
            </a:r>
            <a:r>
              <a:rPr lang="en-US" sz="2000" b="1" dirty="0"/>
              <a:t>F) over the years illustrated.</a:t>
            </a:r>
          </a:p>
        </p:txBody>
      </p:sp>
      <p:sp>
        <p:nvSpPr>
          <p:cNvPr id="10" name="TextBox 9"/>
          <p:cNvSpPr txBox="1"/>
          <p:nvPr/>
        </p:nvSpPr>
        <p:spPr>
          <a:xfrm>
            <a:off x="6156241" y="343337"/>
            <a:ext cx="716286" cy="1323439"/>
          </a:xfrm>
          <a:prstGeom prst="rect">
            <a:avLst/>
          </a:prstGeom>
          <a:noFill/>
        </p:spPr>
        <p:txBody>
          <a:bodyPr wrap="none" rtlCol="0">
            <a:spAutoFit/>
          </a:bodyPr>
          <a:lstStyle/>
          <a:p>
            <a:r>
              <a:rPr lang="en-US" sz="2000" b="1" dirty="0">
                <a:solidFill>
                  <a:srgbClr val="FF0000"/>
                </a:solidFill>
              </a:rPr>
              <a:t>False</a:t>
            </a:r>
          </a:p>
          <a:p>
            <a:endParaRPr lang="en-US" sz="2000" b="1" dirty="0">
              <a:solidFill>
                <a:srgbClr val="FF0000"/>
              </a:solidFill>
            </a:endParaRPr>
          </a:p>
          <a:p>
            <a:r>
              <a:rPr lang="en-US" sz="2000" b="1" dirty="0">
                <a:solidFill>
                  <a:srgbClr val="FF0000"/>
                </a:solidFill>
              </a:rPr>
              <a:t>True</a:t>
            </a:r>
          </a:p>
          <a:p>
            <a:r>
              <a:rPr lang="en-US" sz="2000" b="1" dirty="0">
                <a:solidFill>
                  <a:srgbClr val="FF0000"/>
                </a:solidFill>
              </a:rPr>
              <a:t>True</a:t>
            </a:r>
          </a:p>
        </p:txBody>
      </p:sp>
      <p:sp>
        <p:nvSpPr>
          <p:cNvPr id="2" name="TextBox 1">
            <a:extLst>
              <a:ext uri="{FF2B5EF4-FFF2-40B4-BE49-F238E27FC236}">
                <a16:creationId xmlns:a16="http://schemas.microsoft.com/office/drawing/2014/main" id="{C3A337E0-3380-4343-A4EB-3832A976E808}"/>
              </a:ext>
            </a:extLst>
          </p:cNvPr>
          <p:cNvSpPr txBox="1"/>
          <p:nvPr/>
        </p:nvSpPr>
        <p:spPr>
          <a:xfrm>
            <a:off x="6932860" y="6091782"/>
            <a:ext cx="412292" cy="400110"/>
          </a:xfrm>
          <a:prstGeom prst="rect">
            <a:avLst/>
          </a:prstGeom>
          <a:noFill/>
        </p:spPr>
        <p:txBody>
          <a:bodyPr wrap="none" rtlCol="0">
            <a:spAutoFit/>
          </a:bodyPr>
          <a:lstStyle/>
          <a:p>
            <a:r>
              <a:rPr lang="en-US" sz="2000" b="1" baseline="30000" dirty="0" err="1"/>
              <a:t>o</a:t>
            </a:r>
            <a:r>
              <a:rPr lang="en-US" sz="2000" b="1" dirty="0" err="1"/>
              <a:t>C</a:t>
            </a:r>
            <a:endParaRPr lang="en-US" sz="2000" b="1" dirty="0"/>
          </a:p>
        </p:txBody>
      </p:sp>
    </p:spTree>
    <p:extLst>
      <p:ext uri="{BB962C8B-B14F-4D97-AF65-F5344CB8AC3E}">
        <p14:creationId xmlns:p14="http://schemas.microsoft.com/office/powerpoint/2010/main" val="39970049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2337" t="5211" r="1024" b="2166"/>
          <a:stretch/>
        </p:blipFill>
        <p:spPr>
          <a:xfrm>
            <a:off x="469900" y="406399"/>
            <a:ext cx="8699500" cy="6451601"/>
          </a:xfrm>
          <a:prstGeom prst="rect">
            <a:avLst/>
          </a:prstGeom>
        </p:spPr>
      </p:pic>
      <p:sp>
        <p:nvSpPr>
          <p:cNvPr id="2" name="Rectangle 1">
            <a:extLst>
              <a:ext uri="{FF2B5EF4-FFF2-40B4-BE49-F238E27FC236}">
                <a16:creationId xmlns:a16="http://schemas.microsoft.com/office/drawing/2014/main" id="{33803D6B-2C71-4278-90A4-13826229749F}"/>
              </a:ext>
            </a:extLst>
          </p:cNvPr>
          <p:cNvSpPr/>
          <p:nvPr/>
        </p:nvSpPr>
        <p:spPr>
          <a:xfrm>
            <a:off x="7239000" y="190500"/>
            <a:ext cx="4953000" cy="1015663"/>
          </a:xfrm>
          <a:prstGeom prst="rect">
            <a:avLst/>
          </a:prstGeom>
        </p:spPr>
        <p:txBody>
          <a:bodyPr wrap="square">
            <a:spAutoFit/>
          </a:bodyPr>
          <a:lstStyle/>
          <a:p>
            <a:r>
              <a:rPr lang="en-US" sz="2000" b="1" dirty="0">
                <a:solidFill>
                  <a:srgbClr val="FF0000"/>
                </a:solidFill>
              </a:rPr>
              <a:t>The effects of increasing temperatures on earth will be examined next along with other effects of increasing concentrations of CO</a:t>
            </a:r>
            <a:r>
              <a:rPr lang="en-US" sz="2000" b="1" baseline="-25000" dirty="0">
                <a:solidFill>
                  <a:srgbClr val="FF0000"/>
                </a:solidFill>
              </a:rPr>
              <a:t>2</a:t>
            </a:r>
            <a:r>
              <a:rPr lang="en-US" sz="2000" b="1" dirty="0">
                <a:solidFill>
                  <a:srgbClr val="FF0000"/>
                </a:solidFill>
              </a:rPr>
              <a:t>.</a:t>
            </a:r>
          </a:p>
        </p:txBody>
      </p:sp>
    </p:spTree>
    <p:extLst>
      <p:ext uri="{BB962C8B-B14F-4D97-AF65-F5344CB8AC3E}">
        <p14:creationId xmlns:p14="http://schemas.microsoft.com/office/powerpoint/2010/main" val="13934384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ractur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5947732-EBFE-474E-BC5D-F071CBCCBB5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a:xfrm>
            <a:off x="1838876" y="107386"/>
            <a:ext cx="7550977" cy="5650477"/>
          </a:xfrm>
          <a:prstGeom prst="rect">
            <a:avLst/>
          </a:prstGeom>
        </p:spPr>
      </p:pic>
      <p:sp>
        <p:nvSpPr>
          <p:cNvPr id="4" name="TextBox 3">
            <a:extLst>
              <a:ext uri="{FF2B5EF4-FFF2-40B4-BE49-F238E27FC236}">
                <a16:creationId xmlns:a16="http://schemas.microsoft.com/office/drawing/2014/main" id="{FC5BDB43-91FB-43C2-9C0F-1128677EDB31}"/>
              </a:ext>
            </a:extLst>
          </p:cNvPr>
          <p:cNvSpPr txBox="1"/>
          <p:nvPr/>
        </p:nvSpPr>
        <p:spPr>
          <a:xfrm>
            <a:off x="2358904" y="6349433"/>
            <a:ext cx="6970833" cy="461665"/>
          </a:xfrm>
          <a:prstGeom prst="rect">
            <a:avLst/>
          </a:prstGeom>
          <a:noFill/>
        </p:spPr>
        <p:txBody>
          <a:bodyPr wrap="square">
            <a:spAutoFit/>
          </a:bodyPr>
          <a:lstStyle/>
          <a:p>
            <a:r>
              <a:rPr lang="en-US" sz="2400" b="1" dirty="0">
                <a:hlinkClick r:id="rId4"/>
              </a:rPr>
              <a:t>https://www.cdc.gov/climateandhealth/default.htm</a:t>
            </a:r>
            <a:r>
              <a:rPr lang="en-US" sz="2400" b="1" dirty="0"/>
              <a:t> </a:t>
            </a:r>
          </a:p>
        </p:txBody>
      </p:sp>
      <p:sp>
        <p:nvSpPr>
          <p:cNvPr id="6" name="TextBox 5">
            <a:extLst>
              <a:ext uri="{FF2B5EF4-FFF2-40B4-BE49-F238E27FC236}">
                <a16:creationId xmlns:a16="http://schemas.microsoft.com/office/drawing/2014/main" id="{52ED4C88-9668-4EC4-B829-9DE81BDDA9E3}"/>
              </a:ext>
            </a:extLst>
          </p:cNvPr>
          <p:cNvSpPr txBox="1"/>
          <p:nvPr/>
        </p:nvSpPr>
        <p:spPr>
          <a:xfrm>
            <a:off x="328613" y="5887768"/>
            <a:ext cx="11863387" cy="461665"/>
          </a:xfrm>
          <a:prstGeom prst="rect">
            <a:avLst/>
          </a:prstGeom>
          <a:noFill/>
        </p:spPr>
        <p:txBody>
          <a:bodyPr wrap="square">
            <a:spAutoFit/>
          </a:bodyPr>
          <a:lstStyle/>
          <a:p>
            <a:r>
              <a:rPr lang="en-US" sz="2400" b="1" dirty="0">
                <a:hlinkClick r:id="rId5"/>
              </a:rPr>
              <a:t>https://www.cdc.gov/climateandhealth/images/climate_change_health_impacts600w.jpg</a:t>
            </a:r>
            <a:r>
              <a:rPr lang="en-US" sz="2400" b="1" dirty="0"/>
              <a:t> </a:t>
            </a:r>
          </a:p>
        </p:txBody>
      </p:sp>
    </p:spTree>
    <p:extLst>
      <p:ext uri="{BB962C8B-B14F-4D97-AF65-F5344CB8AC3E}">
        <p14:creationId xmlns:p14="http://schemas.microsoft.com/office/powerpoint/2010/main" val="40862918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ractur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1EF6FF-023D-44FA-ACB0-ECCF47193A01}"/>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Lst>
          </a:blip>
          <a:srcRect l="28428" t="16328" r="5403"/>
          <a:stretch/>
        </p:blipFill>
        <p:spPr>
          <a:xfrm>
            <a:off x="1769807" y="142875"/>
            <a:ext cx="8067368" cy="5735449"/>
          </a:xfrm>
          <a:prstGeom prst="rect">
            <a:avLst/>
          </a:prstGeom>
        </p:spPr>
      </p:pic>
      <p:sp>
        <p:nvSpPr>
          <p:cNvPr id="5" name="TextBox 4">
            <a:extLst>
              <a:ext uri="{FF2B5EF4-FFF2-40B4-BE49-F238E27FC236}">
                <a16:creationId xmlns:a16="http://schemas.microsoft.com/office/drawing/2014/main" id="{A13A5034-8DA2-41C4-91BA-41CAFE647761}"/>
              </a:ext>
            </a:extLst>
          </p:cNvPr>
          <p:cNvSpPr txBox="1"/>
          <p:nvPr/>
        </p:nvSpPr>
        <p:spPr>
          <a:xfrm>
            <a:off x="1769807" y="6030397"/>
            <a:ext cx="8067368" cy="461665"/>
          </a:xfrm>
          <a:prstGeom prst="rect">
            <a:avLst/>
          </a:prstGeom>
          <a:noFill/>
        </p:spPr>
        <p:txBody>
          <a:bodyPr wrap="square">
            <a:spAutoFit/>
          </a:bodyPr>
          <a:lstStyle/>
          <a:p>
            <a:r>
              <a:rPr lang="en-US" sz="2400" b="1" dirty="0">
                <a:hlinkClick r:id="rId4"/>
              </a:rPr>
              <a:t>https://www.cdc.gov/climateandhealth/effects/default.htm</a:t>
            </a:r>
            <a:r>
              <a:rPr lang="en-US" sz="2400" b="1" dirty="0"/>
              <a:t> </a:t>
            </a:r>
          </a:p>
        </p:txBody>
      </p:sp>
    </p:spTree>
    <p:extLst>
      <p:ext uri="{BB962C8B-B14F-4D97-AF65-F5344CB8AC3E}">
        <p14:creationId xmlns:p14="http://schemas.microsoft.com/office/powerpoint/2010/main" val="2134867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ractur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634850-2D5A-4EFB-8735-34F89E161EF6}"/>
              </a:ext>
            </a:extLst>
          </p:cNvPr>
          <p:cNvPicPr>
            <a:picLocks noChangeAspect="1"/>
          </p:cNvPicPr>
          <p:nvPr/>
        </p:nvPicPr>
        <p:blipFill>
          <a:blip r:embed="rId2"/>
          <a:stretch>
            <a:fillRect/>
          </a:stretch>
        </p:blipFill>
        <p:spPr>
          <a:xfrm>
            <a:off x="1421605" y="100536"/>
            <a:ext cx="9519285" cy="6226039"/>
          </a:xfrm>
          <a:prstGeom prst="rect">
            <a:avLst/>
          </a:prstGeom>
        </p:spPr>
      </p:pic>
      <p:sp>
        <p:nvSpPr>
          <p:cNvPr id="4" name="TextBox 3">
            <a:extLst>
              <a:ext uri="{FF2B5EF4-FFF2-40B4-BE49-F238E27FC236}">
                <a16:creationId xmlns:a16="http://schemas.microsoft.com/office/drawing/2014/main" id="{BFDBB7A3-88B9-4FA1-A5D5-90AC353B67B7}"/>
              </a:ext>
            </a:extLst>
          </p:cNvPr>
          <p:cNvSpPr txBox="1"/>
          <p:nvPr/>
        </p:nvSpPr>
        <p:spPr>
          <a:xfrm>
            <a:off x="1985963" y="6326576"/>
            <a:ext cx="9972675" cy="430887"/>
          </a:xfrm>
          <a:prstGeom prst="rect">
            <a:avLst/>
          </a:prstGeom>
          <a:noFill/>
        </p:spPr>
        <p:txBody>
          <a:bodyPr wrap="square">
            <a:spAutoFit/>
          </a:bodyPr>
          <a:lstStyle/>
          <a:p>
            <a:r>
              <a:rPr lang="en-US" sz="1100" b="1" dirty="0">
                <a:hlinkClick r:id="rId3"/>
              </a:rPr>
              <a:t>https://cdn.vox-cdn.com/thumbor/oP0ZyOVu-0QQQa7tJgt7Vj2DHhM=/0x0:1162x760/920x0/filters:focal(0x0:1162x760):format(webp):no_upscale()/cdn.vox-cdn.com/uploads/chorus_asset/file/3812500/climate%20health.jpg</a:t>
            </a:r>
            <a:r>
              <a:rPr lang="en-US" sz="1100" b="1" dirty="0"/>
              <a:t> </a:t>
            </a:r>
          </a:p>
        </p:txBody>
      </p:sp>
    </p:spTree>
    <p:extLst>
      <p:ext uri="{BB962C8B-B14F-4D97-AF65-F5344CB8AC3E}">
        <p14:creationId xmlns:p14="http://schemas.microsoft.com/office/powerpoint/2010/main" val="25191478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ractur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6A51A1-8684-4AD6-9111-E74BF9F5CF93}"/>
              </a:ext>
            </a:extLst>
          </p:cNvPr>
          <p:cNvPicPr>
            <a:picLocks noChangeAspect="1"/>
          </p:cNvPicPr>
          <p:nvPr/>
        </p:nvPicPr>
        <p:blipFill>
          <a:blip r:embed="rId2"/>
          <a:stretch>
            <a:fillRect/>
          </a:stretch>
        </p:blipFill>
        <p:spPr>
          <a:xfrm>
            <a:off x="1165122" y="132735"/>
            <a:ext cx="10416415" cy="6061588"/>
          </a:xfrm>
          <a:prstGeom prst="rect">
            <a:avLst/>
          </a:prstGeom>
        </p:spPr>
      </p:pic>
      <p:sp>
        <p:nvSpPr>
          <p:cNvPr id="3" name="TextBox 2">
            <a:extLst>
              <a:ext uri="{FF2B5EF4-FFF2-40B4-BE49-F238E27FC236}">
                <a16:creationId xmlns:a16="http://schemas.microsoft.com/office/drawing/2014/main" id="{A444421A-C489-4775-9273-49E92FCA98B5}"/>
              </a:ext>
            </a:extLst>
          </p:cNvPr>
          <p:cNvSpPr txBox="1"/>
          <p:nvPr/>
        </p:nvSpPr>
        <p:spPr>
          <a:xfrm>
            <a:off x="1902542" y="6194323"/>
            <a:ext cx="6966394" cy="369332"/>
          </a:xfrm>
          <a:prstGeom prst="rect">
            <a:avLst/>
          </a:prstGeom>
          <a:noFill/>
        </p:spPr>
        <p:txBody>
          <a:bodyPr wrap="none" rtlCol="0">
            <a:spAutoFit/>
          </a:bodyPr>
          <a:lstStyle/>
          <a:p>
            <a:r>
              <a:rPr lang="en-US" b="1" dirty="0"/>
              <a:t>Health Effects of Air Pollution.  Reproduced from Public Health England</a:t>
            </a:r>
          </a:p>
        </p:txBody>
      </p:sp>
    </p:spTree>
    <p:extLst>
      <p:ext uri="{BB962C8B-B14F-4D97-AF65-F5344CB8AC3E}">
        <p14:creationId xmlns:p14="http://schemas.microsoft.com/office/powerpoint/2010/main" val="34346435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ractur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238125" y="0"/>
            <a:ext cx="5095875" cy="4192206"/>
          </a:xfrm>
          <a:prstGeom prst="rect">
            <a:avLst/>
          </a:prstGeom>
        </p:spPr>
      </p:pic>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5666425" y="105508"/>
            <a:ext cx="6525575" cy="4222872"/>
          </a:xfrm>
          <a:prstGeom prst="rect">
            <a:avLst/>
          </a:prstGeom>
        </p:spPr>
      </p:pic>
      <p:sp>
        <p:nvSpPr>
          <p:cNvPr id="5" name="TextBox 4">
            <a:extLst>
              <a:ext uri="{FF2B5EF4-FFF2-40B4-BE49-F238E27FC236}">
                <a16:creationId xmlns:a16="http://schemas.microsoft.com/office/drawing/2014/main" id="{E82545DD-3071-4CFB-AC90-7BB66D0DCDB2}"/>
              </a:ext>
            </a:extLst>
          </p:cNvPr>
          <p:cNvSpPr txBox="1"/>
          <p:nvPr/>
        </p:nvSpPr>
        <p:spPr>
          <a:xfrm>
            <a:off x="914400" y="4818185"/>
            <a:ext cx="10761785" cy="830997"/>
          </a:xfrm>
          <a:prstGeom prst="rect">
            <a:avLst/>
          </a:prstGeom>
          <a:noFill/>
        </p:spPr>
        <p:txBody>
          <a:bodyPr wrap="square" rtlCol="0">
            <a:spAutoFit/>
          </a:bodyPr>
          <a:lstStyle/>
          <a:p>
            <a:r>
              <a:rPr lang="en-US" sz="2400" b="1" dirty="0"/>
              <a:t>TRUE OR FALSE:  Allergenic ragweed production and the number of </a:t>
            </a:r>
            <a:r>
              <a:rPr lang="en-US" sz="2400" b="1" dirty="0" err="1"/>
              <a:t>lyme</a:t>
            </a:r>
            <a:r>
              <a:rPr lang="en-US" sz="2400" b="1" dirty="0"/>
              <a:t> disease cases do not correlate with atmospheric CO</a:t>
            </a:r>
            <a:r>
              <a:rPr lang="en-US" sz="2400" b="1" baseline="-25000" dirty="0"/>
              <a:t>2 </a:t>
            </a:r>
            <a:r>
              <a:rPr lang="en-US" sz="2400" b="1" dirty="0"/>
              <a:t>concentrations.</a:t>
            </a:r>
          </a:p>
        </p:txBody>
      </p:sp>
      <p:sp>
        <p:nvSpPr>
          <p:cNvPr id="6" name="Rectangle 5">
            <a:extLst>
              <a:ext uri="{FF2B5EF4-FFF2-40B4-BE49-F238E27FC236}">
                <a16:creationId xmlns:a16="http://schemas.microsoft.com/office/drawing/2014/main" id="{86DF9E05-D3B4-44A1-BB19-9818AE8E535C}"/>
              </a:ext>
            </a:extLst>
          </p:cNvPr>
          <p:cNvSpPr/>
          <p:nvPr/>
        </p:nvSpPr>
        <p:spPr>
          <a:xfrm>
            <a:off x="2145323" y="4881990"/>
            <a:ext cx="914400" cy="351693"/>
          </a:xfrm>
          <a:prstGeom prst="rect">
            <a:avLst/>
          </a:prstGeom>
          <a:solidFill>
            <a:srgbClr val="FFC000">
              <a:alpha val="28000"/>
            </a:srgb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C6C084F-D3D4-4760-BE30-90CCB35DB84E}"/>
              </a:ext>
            </a:extLst>
          </p:cNvPr>
          <p:cNvSpPr txBox="1"/>
          <p:nvPr/>
        </p:nvSpPr>
        <p:spPr>
          <a:xfrm>
            <a:off x="1592318" y="5785044"/>
            <a:ext cx="6922088" cy="707886"/>
          </a:xfrm>
          <a:prstGeom prst="rect">
            <a:avLst/>
          </a:prstGeom>
          <a:noFill/>
        </p:spPr>
        <p:txBody>
          <a:bodyPr wrap="none" rtlCol="0">
            <a:spAutoFit/>
          </a:bodyPr>
          <a:lstStyle/>
          <a:p>
            <a:r>
              <a:rPr lang="en-US" sz="2000" b="1" dirty="0">
                <a:solidFill>
                  <a:srgbClr val="FF0000"/>
                </a:solidFill>
              </a:rPr>
              <a:t>Ragweed production increases and the number of </a:t>
            </a:r>
            <a:r>
              <a:rPr lang="en-US" sz="2000" b="1" dirty="0" err="1">
                <a:solidFill>
                  <a:srgbClr val="FF0000"/>
                </a:solidFill>
              </a:rPr>
              <a:t>lyme</a:t>
            </a:r>
            <a:r>
              <a:rPr lang="en-US" sz="2000" b="1" dirty="0">
                <a:solidFill>
                  <a:srgbClr val="FF0000"/>
                </a:solidFill>
              </a:rPr>
              <a:t> disease</a:t>
            </a:r>
          </a:p>
          <a:p>
            <a:r>
              <a:rPr lang="en-US" sz="2000" b="1" dirty="0">
                <a:solidFill>
                  <a:srgbClr val="FF0000"/>
                </a:solidFill>
              </a:rPr>
              <a:t> cases are rising along with the rising temperatures.</a:t>
            </a:r>
          </a:p>
        </p:txBody>
      </p:sp>
    </p:spTree>
    <p:extLst>
      <p:ext uri="{BB962C8B-B14F-4D97-AF65-F5344CB8AC3E}">
        <p14:creationId xmlns:p14="http://schemas.microsoft.com/office/powerpoint/2010/main" val="38583486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ractur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afterEffect" p14:presetBounceEnd="57000">
                                      <p:stCondLst>
                                        <p:cond delay="13000"/>
                                      </p:stCondLst>
                                      <p:childTnLst>
                                        <p:set>
                                          <p:cBhvr>
                                            <p:cTn id="6" dur="1" fill="hold">
                                              <p:stCondLst>
                                                <p:cond delay="0"/>
                                              </p:stCondLst>
                                            </p:cTn>
                                            <p:tgtEl>
                                              <p:spTgt spid="6"/>
                                            </p:tgtEl>
                                            <p:attrNameLst>
                                              <p:attrName>style.visibility</p:attrName>
                                            </p:attrNameLst>
                                          </p:cBhvr>
                                          <p:to>
                                            <p:strVal val="visible"/>
                                          </p:to>
                                        </p:set>
                                        <p:anim calcmode="lin" valueType="num" p14:bounceEnd="57000">
                                          <p:cBhvr additive="base">
                                            <p:cTn id="7" dur="1000" fill="hold"/>
                                            <p:tgtEl>
                                              <p:spTgt spid="6"/>
                                            </p:tgtEl>
                                            <p:attrNameLst>
                                              <p:attrName>ppt_x</p:attrName>
                                            </p:attrNameLst>
                                          </p:cBhvr>
                                          <p:tavLst>
                                            <p:tav tm="0">
                                              <p:val>
                                                <p:strVal val="1+#ppt_w/2"/>
                                              </p:val>
                                            </p:tav>
                                            <p:tav tm="100000">
                                              <p:val>
                                                <p:strVal val="#ppt_x"/>
                                              </p:val>
                                            </p:tav>
                                          </p:tavLst>
                                        </p:anim>
                                        <p:anim calcmode="lin" valueType="num" p14:bounceEnd="57000">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par>
                              <p:cTn id="9" fill="hold">
                                <p:stCondLst>
                                  <p:cond delay="14000"/>
                                </p:stCondLst>
                                <p:childTnLst>
                                  <p:par>
                                    <p:cTn id="10" presetID="26" presetClass="entr" presetSubtype="0" fill="hold" grpId="0" nodeType="afterEffect">
                                      <p:stCondLst>
                                        <p:cond delay="4000"/>
                                      </p:stCondLst>
                                      <p:iterate type="wd">
                                        <p:tmPct val="5000"/>
                                      </p:iterate>
                                      <p:childTnLst>
                                        <p:set>
                                          <p:cBhvr>
                                            <p:cTn id="11" dur="1" fill="hold">
                                              <p:stCondLst>
                                                <p:cond delay="0"/>
                                              </p:stCondLst>
                                            </p:cTn>
                                            <p:tgtEl>
                                              <p:spTgt spid="7"/>
                                            </p:tgtEl>
                                            <p:attrNameLst>
                                              <p:attrName>style.visibility</p:attrName>
                                            </p:attrNameLst>
                                          </p:cBhvr>
                                          <p:to>
                                            <p:strVal val="visible"/>
                                          </p:to>
                                        </p:set>
                                        <p:animEffect transition="in" filter="wipe(down)">
                                          <p:cBhvr>
                                            <p:cTn id="12" dur="290">
                                              <p:stCondLst>
                                                <p:cond delay="0"/>
                                              </p:stCondLst>
                                            </p:cTn>
                                            <p:tgtEl>
                                              <p:spTgt spid="7"/>
                                            </p:tgtEl>
                                          </p:cBhvr>
                                        </p:animEffect>
                                        <p:anim calcmode="lin" valueType="num">
                                          <p:cBhvr>
                                            <p:cTn id="13" dur="911"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4" dur="332"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5" dur="332" tmFilter="0, 0; 0.125,0.2665; 0.25,0.4; 0.375,0.465; 0.5,0.5;  0.625,0.535; 0.75,0.6; 0.875,0.7335; 1,1">
                                              <p:stCondLst>
                                                <p:cond delay="332"/>
                                              </p:stCondLst>
                                            </p:cTn>
                                            <p:tgtEl>
                                              <p:spTgt spid="7"/>
                                            </p:tgtEl>
                                            <p:attrNameLst>
                                              <p:attrName>ppt_y</p:attrName>
                                            </p:attrNameLst>
                                          </p:cBhvr>
                                          <p:tavLst>
                                            <p:tav tm="0" fmla="#ppt_y-sin(pi*$)/9">
                                              <p:val>
                                                <p:fltVal val="0"/>
                                              </p:val>
                                            </p:tav>
                                            <p:tav tm="100000">
                                              <p:val>
                                                <p:fltVal val="1"/>
                                              </p:val>
                                            </p:tav>
                                          </p:tavLst>
                                        </p:anim>
                                        <p:anim calcmode="lin" valueType="num">
                                          <p:cBhvr>
                                            <p:cTn id="16" dur="166" tmFilter="0, 0; 0.125,0.2665; 0.25,0.4; 0.375,0.465; 0.5,0.5;  0.625,0.535; 0.75,0.6; 0.875,0.7335; 1,1">
                                              <p:stCondLst>
                                                <p:cond delay="662"/>
                                              </p:stCondLst>
                                            </p:cTn>
                                            <p:tgtEl>
                                              <p:spTgt spid="7"/>
                                            </p:tgtEl>
                                            <p:attrNameLst>
                                              <p:attrName>ppt_y</p:attrName>
                                            </p:attrNameLst>
                                          </p:cBhvr>
                                          <p:tavLst>
                                            <p:tav tm="0" fmla="#ppt_y-sin(pi*$)/27">
                                              <p:val>
                                                <p:fltVal val="0"/>
                                              </p:val>
                                            </p:tav>
                                            <p:tav tm="100000">
                                              <p:val>
                                                <p:fltVal val="1"/>
                                              </p:val>
                                            </p:tav>
                                          </p:tavLst>
                                        </p:anim>
                                        <p:anim calcmode="lin" valueType="num">
                                          <p:cBhvr>
                                            <p:cTn id="17" dur="82" tmFilter="0, 0; 0.125,0.2665; 0.25,0.4; 0.375,0.465; 0.5,0.5;  0.625,0.535; 0.75,0.6; 0.875,0.7335; 1,1">
                                              <p:stCondLst>
                                                <p:cond delay="828"/>
                                              </p:stCondLst>
                                            </p:cTn>
                                            <p:tgtEl>
                                              <p:spTgt spid="7"/>
                                            </p:tgtEl>
                                            <p:attrNameLst>
                                              <p:attrName>ppt_y</p:attrName>
                                            </p:attrNameLst>
                                          </p:cBhvr>
                                          <p:tavLst>
                                            <p:tav tm="0" fmla="#ppt_y-sin(pi*$)/81">
                                              <p:val>
                                                <p:fltVal val="0"/>
                                              </p:val>
                                            </p:tav>
                                            <p:tav tm="100000">
                                              <p:val>
                                                <p:fltVal val="1"/>
                                              </p:val>
                                            </p:tav>
                                          </p:tavLst>
                                        </p:anim>
                                        <p:animScale>
                                          <p:cBhvr>
                                            <p:cTn id="18" dur="13">
                                              <p:stCondLst>
                                                <p:cond delay="325"/>
                                              </p:stCondLst>
                                            </p:cTn>
                                            <p:tgtEl>
                                              <p:spTgt spid="7"/>
                                            </p:tgtEl>
                                          </p:cBhvr>
                                          <p:to x="100000" y="60000"/>
                                        </p:animScale>
                                        <p:animScale>
                                          <p:cBhvr>
                                            <p:cTn id="19" dur="83" decel="50000">
                                              <p:stCondLst>
                                                <p:cond delay="338"/>
                                              </p:stCondLst>
                                            </p:cTn>
                                            <p:tgtEl>
                                              <p:spTgt spid="7"/>
                                            </p:tgtEl>
                                          </p:cBhvr>
                                          <p:to x="100000" y="100000"/>
                                        </p:animScale>
                                        <p:animScale>
                                          <p:cBhvr>
                                            <p:cTn id="20" dur="13">
                                              <p:stCondLst>
                                                <p:cond delay="656"/>
                                              </p:stCondLst>
                                            </p:cTn>
                                            <p:tgtEl>
                                              <p:spTgt spid="7"/>
                                            </p:tgtEl>
                                          </p:cBhvr>
                                          <p:to x="100000" y="80000"/>
                                        </p:animScale>
                                        <p:animScale>
                                          <p:cBhvr>
                                            <p:cTn id="21" dur="83" decel="50000">
                                              <p:stCondLst>
                                                <p:cond delay="669"/>
                                              </p:stCondLst>
                                            </p:cTn>
                                            <p:tgtEl>
                                              <p:spTgt spid="7"/>
                                            </p:tgtEl>
                                          </p:cBhvr>
                                          <p:to x="100000" y="100000"/>
                                        </p:animScale>
                                        <p:animScale>
                                          <p:cBhvr>
                                            <p:cTn id="22" dur="13">
                                              <p:stCondLst>
                                                <p:cond delay="821"/>
                                              </p:stCondLst>
                                            </p:cTn>
                                            <p:tgtEl>
                                              <p:spTgt spid="7"/>
                                            </p:tgtEl>
                                          </p:cBhvr>
                                          <p:to x="100000" y="90000"/>
                                        </p:animScale>
                                        <p:animScale>
                                          <p:cBhvr>
                                            <p:cTn id="23" dur="83" decel="50000">
                                              <p:stCondLst>
                                                <p:cond delay="834"/>
                                              </p:stCondLst>
                                            </p:cTn>
                                            <p:tgtEl>
                                              <p:spTgt spid="7"/>
                                            </p:tgtEl>
                                          </p:cBhvr>
                                          <p:to x="100000" y="100000"/>
                                        </p:animScale>
                                        <p:animScale>
                                          <p:cBhvr>
                                            <p:cTn id="24" dur="13">
                                              <p:stCondLst>
                                                <p:cond delay="904"/>
                                              </p:stCondLst>
                                            </p:cTn>
                                            <p:tgtEl>
                                              <p:spTgt spid="7"/>
                                            </p:tgtEl>
                                          </p:cBhvr>
                                          <p:to x="100000" y="95000"/>
                                        </p:animScale>
                                        <p:animScale>
                                          <p:cBhvr>
                                            <p:cTn id="25" dur="83" decel="50000">
                                              <p:stCondLst>
                                                <p:cond delay="917"/>
                                              </p:stCondLst>
                                            </p:cTn>
                                            <p:tgtEl>
                                              <p:spTgt spid="7"/>
                                            </p:tgtEl>
                                          </p:cBhvr>
                                          <p:to x="100000" y="100000"/>
                                        </p:animScale>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afterEffect">
                                      <p:stCondLst>
                                        <p:cond delay="130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7" name="explode.wav"/>
                                            </p:tgtEl>
                                          </p:cMediaNode>
                                        </p:audio>
                                      </p:subTnLst>
                                    </p:cTn>
                                  </p:par>
                                </p:childTnLst>
                              </p:cTn>
                            </p:par>
                            <p:par>
                              <p:cTn id="9" fill="hold">
                                <p:stCondLst>
                                  <p:cond delay="14000"/>
                                </p:stCondLst>
                                <p:childTnLst>
                                  <p:par>
                                    <p:cTn id="10" presetID="26" presetClass="entr" presetSubtype="0" fill="hold" grpId="0" nodeType="afterEffect">
                                      <p:stCondLst>
                                        <p:cond delay="4000"/>
                                      </p:stCondLst>
                                      <p:iterate type="wd">
                                        <p:tmPct val="5000"/>
                                      </p:iterate>
                                      <p:childTnLst>
                                        <p:set>
                                          <p:cBhvr>
                                            <p:cTn id="11" dur="1" fill="hold">
                                              <p:stCondLst>
                                                <p:cond delay="0"/>
                                              </p:stCondLst>
                                            </p:cTn>
                                            <p:tgtEl>
                                              <p:spTgt spid="7"/>
                                            </p:tgtEl>
                                            <p:attrNameLst>
                                              <p:attrName>style.visibility</p:attrName>
                                            </p:attrNameLst>
                                          </p:cBhvr>
                                          <p:to>
                                            <p:strVal val="visible"/>
                                          </p:to>
                                        </p:set>
                                        <p:animEffect transition="in" filter="wipe(down)">
                                          <p:cBhvr>
                                            <p:cTn id="12" dur="290">
                                              <p:stCondLst>
                                                <p:cond delay="0"/>
                                              </p:stCondLst>
                                            </p:cTn>
                                            <p:tgtEl>
                                              <p:spTgt spid="7"/>
                                            </p:tgtEl>
                                          </p:cBhvr>
                                        </p:animEffect>
                                        <p:anim calcmode="lin" valueType="num">
                                          <p:cBhvr>
                                            <p:cTn id="13" dur="911"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4" dur="332"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5" dur="332" tmFilter="0, 0; 0.125,0.2665; 0.25,0.4; 0.375,0.465; 0.5,0.5;  0.625,0.535; 0.75,0.6; 0.875,0.7335; 1,1">
                                              <p:stCondLst>
                                                <p:cond delay="332"/>
                                              </p:stCondLst>
                                            </p:cTn>
                                            <p:tgtEl>
                                              <p:spTgt spid="7"/>
                                            </p:tgtEl>
                                            <p:attrNameLst>
                                              <p:attrName>ppt_y</p:attrName>
                                            </p:attrNameLst>
                                          </p:cBhvr>
                                          <p:tavLst>
                                            <p:tav tm="0" fmla="#ppt_y-sin(pi*$)/9">
                                              <p:val>
                                                <p:fltVal val="0"/>
                                              </p:val>
                                            </p:tav>
                                            <p:tav tm="100000">
                                              <p:val>
                                                <p:fltVal val="1"/>
                                              </p:val>
                                            </p:tav>
                                          </p:tavLst>
                                        </p:anim>
                                        <p:anim calcmode="lin" valueType="num">
                                          <p:cBhvr>
                                            <p:cTn id="16" dur="166" tmFilter="0, 0; 0.125,0.2665; 0.25,0.4; 0.375,0.465; 0.5,0.5;  0.625,0.535; 0.75,0.6; 0.875,0.7335; 1,1">
                                              <p:stCondLst>
                                                <p:cond delay="662"/>
                                              </p:stCondLst>
                                            </p:cTn>
                                            <p:tgtEl>
                                              <p:spTgt spid="7"/>
                                            </p:tgtEl>
                                            <p:attrNameLst>
                                              <p:attrName>ppt_y</p:attrName>
                                            </p:attrNameLst>
                                          </p:cBhvr>
                                          <p:tavLst>
                                            <p:tav tm="0" fmla="#ppt_y-sin(pi*$)/27">
                                              <p:val>
                                                <p:fltVal val="0"/>
                                              </p:val>
                                            </p:tav>
                                            <p:tav tm="100000">
                                              <p:val>
                                                <p:fltVal val="1"/>
                                              </p:val>
                                            </p:tav>
                                          </p:tavLst>
                                        </p:anim>
                                        <p:anim calcmode="lin" valueType="num">
                                          <p:cBhvr>
                                            <p:cTn id="17" dur="82" tmFilter="0, 0; 0.125,0.2665; 0.25,0.4; 0.375,0.465; 0.5,0.5;  0.625,0.535; 0.75,0.6; 0.875,0.7335; 1,1">
                                              <p:stCondLst>
                                                <p:cond delay="828"/>
                                              </p:stCondLst>
                                            </p:cTn>
                                            <p:tgtEl>
                                              <p:spTgt spid="7"/>
                                            </p:tgtEl>
                                            <p:attrNameLst>
                                              <p:attrName>ppt_y</p:attrName>
                                            </p:attrNameLst>
                                          </p:cBhvr>
                                          <p:tavLst>
                                            <p:tav tm="0" fmla="#ppt_y-sin(pi*$)/81">
                                              <p:val>
                                                <p:fltVal val="0"/>
                                              </p:val>
                                            </p:tav>
                                            <p:tav tm="100000">
                                              <p:val>
                                                <p:fltVal val="1"/>
                                              </p:val>
                                            </p:tav>
                                          </p:tavLst>
                                        </p:anim>
                                        <p:animScale>
                                          <p:cBhvr>
                                            <p:cTn id="18" dur="13">
                                              <p:stCondLst>
                                                <p:cond delay="325"/>
                                              </p:stCondLst>
                                            </p:cTn>
                                            <p:tgtEl>
                                              <p:spTgt spid="7"/>
                                            </p:tgtEl>
                                          </p:cBhvr>
                                          <p:to x="100000" y="60000"/>
                                        </p:animScale>
                                        <p:animScale>
                                          <p:cBhvr>
                                            <p:cTn id="19" dur="83" decel="50000">
                                              <p:stCondLst>
                                                <p:cond delay="338"/>
                                              </p:stCondLst>
                                            </p:cTn>
                                            <p:tgtEl>
                                              <p:spTgt spid="7"/>
                                            </p:tgtEl>
                                          </p:cBhvr>
                                          <p:to x="100000" y="100000"/>
                                        </p:animScale>
                                        <p:animScale>
                                          <p:cBhvr>
                                            <p:cTn id="20" dur="13">
                                              <p:stCondLst>
                                                <p:cond delay="656"/>
                                              </p:stCondLst>
                                            </p:cTn>
                                            <p:tgtEl>
                                              <p:spTgt spid="7"/>
                                            </p:tgtEl>
                                          </p:cBhvr>
                                          <p:to x="100000" y="80000"/>
                                        </p:animScale>
                                        <p:animScale>
                                          <p:cBhvr>
                                            <p:cTn id="21" dur="83" decel="50000">
                                              <p:stCondLst>
                                                <p:cond delay="669"/>
                                              </p:stCondLst>
                                            </p:cTn>
                                            <p:tgtEl>
                                              <p:spTgt spid="7"/>
                                            </p:tgtEl>
                                          </p:cBhvr>
                                          <p:to x="100000" y="100000"/>
                                        </p:animScale>
                                        <p:animScale>
                                          <p:cBhvr>
                                            <p:cTn id="22" dur="13">
                                              <p:stCondLst>
                                                <p:cond delay="821"/>
                                              </p:stCondLst>
                                            </p:cTn>
                                            <p:tgtEl>
                                              <p:spTgt spid="7"/>
                                            </p:tgtEl>
                                          </p:cBhvr>
                                          <p:to x="100000" y="90000"/>
                                        </p:animScale>
                                        <p:animScale>
                                          <p:cBhvr>
                                            <p:cTn id="23" dur="83" decel="50000">
                                              <p:stCondLst>
                                                <p:cond delay="834"/>
                                              </p:stCondLst>
                                            </p:cTn>
                                            <p:tgtEl>
                                              <p:spTgt spid="7"/>
                                            </p:tgtEl>
                                          </p:cBhvr>
                                          <p:to x="100000" y="100000"/>
                                        </p:animScale>
                                        <p:animScale>
                                          <p:cBhvr>
                                            <p:cTn id="24" dur="13">
                                              <p:stCondLst>
                                                <p:cond delay="904"/>
                                              </p:stCondLst>
                                            </p:cTn>
                                            <p:tgtEl>
                                              <p:spTgt spid="7"/>
                                            </p:tgtEl>
                                          </p:cBhvr>
                                          <p:to x="100000" y="95000"/>
                                        </p:animScale>
                                        <p:animScale>
                                          <p:cBhvr>
                                            <p:cTn id="25" dur="83" decel="50000">
                                              <p:stCondLst>
                                                <p:cond delay="917"/>
                                              </p:stCondLst>
                                            </p:cTn>
                                            <p:tgtEl>
                                              <p:spTgt spid="7"/>
                                            </p:tgtEl>
                                          </p:cBhvr>
                                          <p:to x="100000" y="100000"/>
                                        </p:animScale>
                                      </p:childTnLst>
                                      <p:subTnLst>
                                        <p:audio>
                                          <p:cMediaNode>
                                            <p:cTn display="0" masterRel="sameClick">
                                              <p:stCondLst>
                                                <p:cond evt="begin" delay="0">
                                                  <p:tn val="10"/>
                                                </p:cond>
                                              </p:stCondLst>
                                              <p:endCondLst>
                                                <p:cond evt="onStopAudio" delay="0">
                                                  <p:tgtEl>
                                                    <p:sldTgt/>
                                                  </p:tgtEl>
                                                </p:cond>
                                              </p:endCondLst>
                                            </p:cTn>
                                            <p:tgtEl>
                                              <p:sndTgt r:embed="rId8"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4677</TotalTime>
  <Words>964</Words>
  <Application>Microsoft Office PowerPoint</Application>
  <PresentationFormat>Widescreen</PresentationFormat>
  <Paragraphs>71</Paragraphs>
  <Slides>18</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18</vt:i4>
      </vt:variant>
    </vt:vector>
  </HeadingPairs>
  <TitlesOfParts>
    <vt:vector size="25" baseType="lpstr">
      <vt:lpstr>&amp;quot</vt:lpstr>
      <vt:lpstr>Arial</vt:lpstr>
      <vt:lpstr>Calibri</vt:lpstr>
      <vt:lpstr>Calibri Light</vt:lpstr>
      <vt:lpstr>Merriweather</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climate change probe</dc:title>
  <dc:creator>Steven Murov</dc:creator>
  <cp:keywords>climate change</cp:keywords>
  <cp:lastModifiedBy>Steven Murov</cp:lastModifiedBy>
  <cp:revision>417</cp:revision>
  <dcterms:created xsi:type="dcterms:W3CDTF">2018-09-29T17:58:58Z</dcterms:created>
  <dcterms:modified xsi:type="dcterms:W3CDTF">2021-11-11T20:33:30Z</dcterms:modified>
  <cp:category>climate change probe, exercises, interactive</cp:category>
</cp:coreProperties>
</file>