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8" r:id="rId4"/>
    <p:sldId id="274" r:id="rId5"/>
    <p:sldId id="301" r:id="rId6"/>
    <p:sldId id="325" r:id="rId7"/>
    <p:sldId id="364" r:id="rId8"/>
    <p:sldId id="323" r:id="rId9"/>
    <p:sldId id="321" r:id="rId10"/>
    <p:sldId id="329" r:id="rId11"/>
    <p:sldId id="264" r:id="rId12"/>
    <p:sldId id="267" r:id="rId13"/>
    <p:sldId id="360" r:id="rId14"/>
    <p:sldId id="365"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8" autoAdjust="0"/>
    <p:restoredTop sz="94660"/>
  </p:normalViewPr>
  <p:slideViewPr>
    <p:cSldViewPr snapToGrid="0">
      <p:cViewPr varScale="1">
        <p:scale>
          <a:sx n="65" d="100"/>
          <a:sy n="65" d="100"/>
        </p:scale>
        <p:origin x="66" y="204"/>
      </p:cViewPr>
      <p:guideLst/>
    </p:cSldViewPr>
  </p:slideViewPr>
  <p:notesTextViewPr>
    <p:cViewPr>
      <p:scale>
        <a:sx n="1" d="1"/>
        <a:sy n="1" d="1"/>
      </p:scale>
      <p:origin x="0" y="0"/>
    </p:cViewPr>
  </p:notesTextViewPr>
  <p:sorterViewPr>
    <p:cViewPr varScale="1">
      <p:scale>
        <a:sx n="100" d="100"/>
        <a:sy n="100" d="100"/>
      </p:scale>
      <p:origin x="0" y="-14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7824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37477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130963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BF20545-0A56-4A32-8B42-69EEA657878A}"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13FEFB-AF81-4487-A2FA-5E199B67C6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573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F93232-A7B5-49AE-9EB4-CC8359350C86}"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D4568C-AAEB-4F86-B4BA-E1A2F69CBA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037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2BC1F8C-12D0-48D4-BB64-3AE739C58DCA}"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8F8C18-6B39-443E-A81C-B81CF612F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842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53B1D0-9203-4388-9B97-005879EE367B}" type="datetimeFigureOut">
              <a:rPr lang="en-US">
                <a:solidFill>
                  <a:prstClr val="black">
                    <a:tint val="75000"/>
                  </a:prstClr>
                </a:solidFill>
              </a:rPr>
              <a:pPr>
                <a:defRPr/>
              </a:pPr>
              <a:t>11/3/2021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B7F277E-0F22-4640-86FB-44D8EA2E5E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893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30D48E-7C82-422A-A9A4-63C4A63012B9}" type="datetimeFigureOut">
              <a:rPr lang="en-US">
                <a:solidFill>
                  <a:prstClr val="black">
                    <a:tint val="75000"/>
                  </a:prstClr>
                </a:solidFill>
              </a:rPr>
              <a:pPr>
                <a:defRPr/>
              </a:pPr>
              <a:t>11/3/2021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8AEB9D-B7D8-4FC7-AA72-D9D583A6FE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106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F055C7-5EF7-4685-BB28-F8F625211D3E}" type="datetimeFigureOut">
              <a:rPr lang="en-US">
                <a:solidFill>
                  <a:prstClr val="black">
                    <a:tint val="75000"/>
                  </a:prstClr>
                </a:solidFill>
              </a:rPr>
              <a:pPr>
                <a:defRPr/>
              </a:pPr>
              <a:t>11/3/2021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8F92789-4D12-43EB-9851-FA678751A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250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2C2A0E-B3DF-4179-A3A6-293E438C7ACE}" type="datetimeFigureOut">
              <a:rPr lang="en-US">
                <a:solidFill>
                  <a:prstClr val="black">
                    <a:tint val="75000"/>
                  </a:prstClr>
                </a:solidFill>
              </a:rPr>
              <a:pPr>
                <a:defRPr/>
              </a:pPr>
              <a:t>11/3/2021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C83DD1-3CDD-49B1-A132-3A58F1FE6C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755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7941D4-C813-4931-B6FF-2D35499D5A4D}" type="datetimeFigureOut">
              <a:rPr lang="en-US">
                <a:solidFill>
                  <a:prstClr val="black">
                    <a:tint val="75000"/>
                  </a:prstClr>
                </a:solidFill>
              </a:rPr>
              <a:pPr>
                <a:defRPr/>
              </a:pPr>
              <a:t>11/3/2021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626BB5-47D5-4DA4-B345-1AD5A27C9F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3427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1473501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A2FC62-6DBB-4CF0-88BC-A0C441868BDA}" type="datetimeFigureOut">
              <a:rPr lang="en-US">
                <a:solidFill>
                  <a:prstClr val="black">
                    <a:tint val="75000"/>
                  </a:prstClr>
                </a:solidFill>
              </a:rPr>
              <a:pPr>
                <a:defRPr/>
              </a:pPr>
              <a:t>11/3/2021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963992-FF34-475C-84BB-5F77719393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7045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C10951-6878-433C-B6BA-290C7A5F2B9E}"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85BF31-E342-453B-96B4-C9E1E67978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2062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C86F64-B2AE-4377-8E83-C46C55F5665A}"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104DC-CBA6-487A-9121-C4A3EF181F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4653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FF1A-A47A-477D-8E97-261BDDB0F7E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5715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08631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21FF1A-A47A-477D-8E97-261BDDB0F7E8}"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3272491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21FF1A-A47A-477D-8E97-261BDDB0F7E8}"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346781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FF1A-A47A-477D-8E97-261BDDB0F7E8}"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521417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21746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FF1A-A47A-477D-8E97-261BDDB0F7E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A613F-0637-43BD-9F5A-63E665865433}" type="slidenum">
              <a:rPr lang="en-US" smtClean="0"/>
              <a:t>‹#›</a:t>
            </a:fld>
            <a:endParaRPr lang="en-US"/>
          </a:p>
        </p:txBody>
      </p:sp>
    </p:spTree>
    <p:extLst>
      <p:ext uri="{BB962C8B-B14F-4D97-AF65-F5344CB8AC3E}">
        <p14:creationId xmlns:p14="http://schemas.microsoft.com/office/powerpoint/2010/main" val="400725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FF1A-A47A-477D-8E97-261BDDB0F7E8}"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A613F-0637-43BD-9F5A-63E665865433}" type="slidenum">
              <a:rPr lang="en-US" smtClean="0"/>
              <a:t>‹#›</a:t>
            </a:fld>
            <a:endParaRPr lang="en-US"/>
          </a:p>
        </p:txBody>
      </p:sp>
    </p:spTree>
    <p:extLst>
      <p:ext uri="{BB962C8B-B14F-4D97-AF65-F5344CB8AC3E}">
        <p14:creationId xmlns:p14="http://schemas.microsoft.com/office/powerpoint/2010/main" val="2988523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CDD50DA-7B80-4349-9EBE-465D1217AB82}" type="datetimeFigureOut">
              <a:rPr lang="en-US">
                <a:solidFill>
                  <a:prstClr val="black">
                    <a:tint val="75000"/>
                  </a:prstClr>
                </a:solidFill>
              </a:rPr>
              <a:pPr>
                <a:defRPr/>
              </a:pPr>
              <a:t>11/3/2021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172580-B71F-4501-9023-948541CDD6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321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urov.info/" TargetMode="External"/><Relationship Id="rId3" Type="http://schemas.openxmlformats.org/officeDocument/2006/relationships/hyperlink" Target="http://murov.info/climeffects.pptx" TargetMode="External"/><Relationship Id="rId7" Type="http://schemas.openxmlformats.org/officeDocument/2006/relationships/hyperlink" Target="https://climate.nasa.gov/news/2293/nasa-releases-detailed-global-climate-change-projections/" TargetMode="External"/><Relationship Id="rId2" Type="http://schemas.openxmlformats.org/officeDocument/2006/relationships/hyperlink" Target="http://murov.info/climcauses.pptx"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murov.info/climeffectshealth.pptx"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murov.info/climeffects.pptx" TargetMode="External"/><Relationship Id="rId2" Type="http://schemas.openxmlformats.org/officeDocument/2006/relationships/hyperlink" Target="http://murov.info/climcauses.pptx"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murov.info/" TargetMode="External"/><Relationship Id="rId4" Type="http://schemas.openxmlformats.org/officeDocument/2006/relationships/hyperlink" Target="http://murov.info/climeffectshealth.ppt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hyperlink" Target="https://www.google.com/imgres?imgurl=https://i.ytimg.com/vi/OwqIy8Ikv-c/maxresdefault.jpg&amp;imgrefurl=https://www.youtube.com/watch?v%3DOwqIy8Ikv-c&amp;docid=iwMHrISjqvqj9M&amp;tbnid=sYQVxM_VM4tZHM:&amp;vet=10ahUKEwjR77eL_fLdAhUon-AKHeWEDHMQMwhLKAAwAA..i&amp;w=1280&amp;h=720&amp;bih=606&amp;biw=1366&amp;q=climate%20change%20scientist&amp;ved=0ahUKEwjR77eL_fLdAhUon-AKHeWEDHMQMwhLKAAwAA&amp;iact=mrc&amp;uact=8"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climatecommunication.yale.edu/wp-content/uploads/2018/04/Climate-Change-American-Mind-March-2018-1.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vironment.yale.edu/climate-communication/article/knowledge-of-climate-change-across-global-warmings-six-americas1"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climatecommunication.yale.edu/wp-content/uploads/2016/02/2010_10_Americans&#8217;-Knowledge-of-Climate-Chang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en.acs.org/analytical-chemistry/CENs-Year-Chemistry-2018/96/i49#Dire-warnings-sounded-about-climate-chang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hyperlink" Target="https://svs.gsfc.nasa.gov/3060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4123" y="38428"/>
            <a:ext cx="5993372" cy="769441"/>
          </a:xfrm>
          <a:prstGeom prst="rect">
            <a:avLst/>
          </a:prstGeom>
          <a:noFill/>
        </p:spPr>
        <p:txBody>
          <a:bodyPr wrap="none" rtlCol="0">
            <a:spAutoFit/>
          </a:bodyPr>
          <a:lstStyle/>
          <a:p>
            <a:r>
              <a:rPr lang="en-US" sz="4400" b="1" dirty="0">
                <a:ln w="22225">
                  <a:solidFill>
                    <a:schemeClr val="accent2"/>
                  </a:solidFill>
                  <a:prstDash val="solid"/>
                </a:ln>
                <a:solidFill>
                  <a:srgbClr val="FF0000"/>
                </a:solidFill>
              </a:rPr>
              <a:t>Intro to Climate Change </a:t>
            </a:r>
          </a:p>
        </p:txBody>
      </p:sp>
      <p:sp>
        <p:nvSpPr>
          <p:cNvPr id="5" name="TextBox 4"/>
          <p:cNvSpPr txBox="1"/>
          <p:nvPr/>
        </p:nvSpPr>
        <p:spPr>
          <a:xfrm>
            <a:off x="205316" y="791249"/>
            <a:ext cx="11781368" cy="1938992"/>
          </a:xfrm>
          <a:prstGeom prst="rect">
            <a:avLst/>
          </a:prstGeom>
          <a:noFill/>
        </p:spPr>
        <p:txBody>
          <a:bodyPr wrap="square" rtlCol="0">
            <a:spAutoFit/>
          </a:bodyPr>
          <a:lstStyle/>
          <a:p>
            <a:r>
              <a:rPr lang="en-US" sz="2000" b="1" dirty="0"/>
              <a:t>Climate change is an extremely important and relevant topic.   Climate change science needs to be better understood by society to enable the best decisions for responsible action.  The PowerPoint slides in this file contain information about the science of climate change.  Three other collections provide information about the effects of climate change and the effects of climate change on health.  For the slides on causes and effects, please visit:  </a:t>
            </a:r>
            <a:r>
              <a:rPr lang="en-US" sz="2000" b="1" dirty="0">
                <a:hlinkClick r:id="rId2"/>
              </a:rPr>
              <a:t>http://murov.info/climcauses.pptx</a:t>
            </a:r>
            <a:r>
              <a:rPr lang="en-US" sz="2000" b="1" dirty="0"/>
              <a:t> , </a:t>
            </a:r>
            <a:r>
              <a:rPr lang="en-US" sz="2000" b="1" dirty="0">
                <a:hlinkClick r:id="rId3"/>
              </a:rPr>
              <a:t>http://murov.info/climeffects.pptx</a:t>
            </a:r>
            <a:r>
              <a:rPr lang="en-US" sz="2000" b="1" dirty="0"/>
              <a:t> and </a:t>
            </a:r>
            <a:r>
              <a:rPr lang="en-US" sz="2000" b="1" dirty="0">
                <a:hlinkClick r:id="rId4"/>
              </a:rPr>
              <a:t>http://murov.info/climeffectshealth.pptx</a:t>
            </a:r>
            <a:r>
              <a:rPr lang="en-US" sz="2000" b="1" dirty="0"/>
              <a:t>. </a:t>
            </a:r>
          </a:p>
        </p:txBody>
      </p:sp>
      <p:pic>
        <p:nvPicPr>
          <p:cNvPr id="6" name="Picture 5"/>
          <p:cNvPicPr>
            <a:picLocks noChangeAspect="1"/>
          </p:cNvPicPr>
          <p:nvPr/>
        </p:nvPicPr>
        <p:blipFill rotWithShape="1">
          <a:blip r:embed="rId5"/>
          <a:srcRect l="12887" t="11278" r="13077" b="14497"/>
          <a:stretch/>
        </p:blipFill>
        <p:spPr>
          <a:xfrm>
            <a:off x="738554" y="3426969"/>
            <a:ext cx="3180370" cy="3188504"/>
          </a:xfrm>
          <a:prstGeom prst="rect">
            <a:avLst/>
          </a:prstGeom>
        </p:spPr>
      </p:pic>
      <p:pic>
        <p:nvPicPr>
          <p:cNvPr id="7" name="Picture 6"/>
          <p:cNvPicPr>
            <a:picLocks noChangeAspect="1"/>
          </p:cNvPicPr>
          <p:nvPr/>
        </p:nvPicPr>
        <p:blipFill>
          <a:blip r:embed="rId6"/>
          <a:stretch>
            <a:fillRect/>
          </a:stretch>
        </p:blipFill>
        <p:spPr>
          <a:xfrm>
            <a:off x="4872353" y="3483062"/>
            <a:ext cx="6581093" cy="3076318"/>
          </a:xfrm>
          <a:prstGeom prst="rect">
            <a:avLst/>
          </a:prstGeom>
        </p:spPr>
      </p:pic>
      <p:sp>
        <p:nvSpPr>
          <p:cNvPr id="8" name="TextBox 7"/>
          <p:cNvSpPr txBox="1"/>
          <p:nvPr/>
        </p:nvSpPr>
        <p:spPr>
          <a:xfrm>
            <a:off x="6710072" y="6249064"/>
            <a:ext cx="3408434" cy="369332"/>
          </a:xfrm>
          <a:prstGeom prst="rect">
            <a:avLst/>
          </a:prstGeom>
          <a:noFill/>
        </p:spPr>
        <p:txBody>
          <a:bodyPr wrap="none" rtlCol="0">
            <a:spAutoFit/>
          </a:bodyPr>
          <a:lstStyle/>
          <a:p>
            <a:r>
              <a:rPr lang="en-US" dirty="0">
                <a:solidFill>
                  <a:schemeClr val="bg1"/>
                </a:solidFill>
              </a:rPr>
              <a:t>2100 projection of global warming</a:t>
            </a:r>
          </a:p>
        </p:txBody>
      </p:sp>
      <p:sp>
        <p:nvSpPr>
          <p:cNvPr id="9" name="Rectangle 8"/>
          <p:cNvSpPr/>
          <p:nvPr/>
        </p:nvSpPr>
        <p:spPr>
          <a:xfrm>
            <a:off x="4872353" y="6529752"/>
            <a:ext cx="6330462" cy="276999"/>
          </a:xfrm>
          <a:prstGeom prst="rect">
            <a:avLst/>
          </a:prstGeom>
        </p:spPr>
        <p:txBody>
          <a:bodyPr wrap="square">
            <a:spAutoFit/>
          </a:bodyPr>
          <a:lstStyle/>
          <a:p>
            <a:r>
              <a:rPr lang="en-US" sz="1200" dirty="0">
                <a:hlinkClick r:id="rId7"/>
              </a:rPr>
              <a:t>https://climate.nasa.gov/news/2293/nasa-releases-detailed-global-climate-change-projections/</a:t>
            </a:r>
            <a:r>
              <a:rPr lang="en-US" sz="1200" dirty="0"/>
              <a:t> </a:t>
            </a:r>
          </a:p>
        </p:txBody>
      </p:sp>
      <p:sp>
        <p:nvSpPr>
          <p:cNvPr id="2" name="TextBox 1"/>
          <p:cNvSpPr txBox="1"/>
          <p:nvPr/>
        </p:nvSpPr>
        <p:spPr>
          <a:xfrm>
            <a:off x="7330277" y="2809984"/>
            <a:ext cx="4656407" cy="646331"/>
          </a:xfrm>
          <a:prstGeom prst="rect">
            <a:avLst/>
          </a:prstGeom>
          <a:noFill/>
        </p:spPr>
        <p:txBody>
          <a:bodyPr wrap="square" rtlCol="0">
            <a:spAutoFit/>
          </a:bodyPr>
          <a:lstStyle/>
          <a:p>
            <a:r>
              <a:rPr lang="en-US" dirty="0"/>
              <a:t>Steve Murov, Prof. Emeritus of Chemistry, Modesto Junior College, </a:t>
            </a:r>
            <a:r>
              <a:rPr lang="en-US" dirty="0">
                <a:hlinkClick r:id="rId8"/>
              </a:rPr>
              <a:t>http://murov.info</a:t>
            </a:r>
            <a:r>
              <a:rPr lang="en-US" dirty="0"/>
              <a:t> </a:t>
            </a:r>
          </a:p>
        </p:txBody>
      </p:sp>
    </p:spTree>
    <p:extLst>
      <p:ext uri="{BB962C8B-B14F-4D97-AF65-F5344CB8AC3E}">
        <p14:creationId xmlns:p14="http://schemas.microsoft.com/office/powerpoint/2010/main" val="411036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778" y="279431"/>
            <a:ext cx="11459128" cy="1815882"/>
          </a:xfrm>
          <a:prstGeom prst="rect">
            <a:avLst/>
          </a:prstGeom>
          <a:noFill/>
        </p:spPr>
        <p:txBody>
          <a:bodyPr wrap="square" rtlCol="0">
            <a:spAutoFit/>
          </a:bodyPr>
          <a:lstStyle/>
          <a:p>
            <a:r>
              <a:rPr lang="en-US" sz="2400" b="1" dirty="0"/>
              <a:t>Name the four most abundant gases in air excluding water (the humidity varies widely by location, weather, time of the year from a trace to 4%) in decreasing order of abundance. </a:t>
            </a:r>
          </a:p>
          <a:p>
            <a:r>
              <a:rPr lang="en-US" sz="2400" b="1" dirty="0"/>
              <a:t> </a:t>
            </a:r>
          </a:p>
          <a:p>
            <a:r>
              <a:rPr lang="en-US" dirty="0"/>
              <a:t>             </a:t>
            </a:r>
            <a:r>
              <a:rPr lang="en-US" sz="2000" b="1" u="sng" dirty="0"/>
              <a:t>Name       formula    % abundance     Lewis Structure   model</a:t>
            </a:r>
          </a:p>
          <a:p>
            <a:endParaRPr lang="en-US" sz="2000" b="1" dirty="0"/>
          </a:p>
        </p:txBody>
      </p:sp>
      <p:sp>
        <p:nvSpPr>
          <p:cNvPr id="3" name="TextBox 2"/>
          <p:cNvSpPr txBox="1"/>
          <p:nvPr/>
        </p:nvSpPr>
        <p:spPr>
          <a:xfrm>
            <a:off x="618583" y="1848381"/>
            <a:ext cx="3448573" cy="400110"/>
          </a:xfrm>
          <a:prstGeom prst="rect">
            <a:avLst/>
          </a:prstGeom>
          <a:noFill/>
        </p:spPr>
        <p:txBody>
          <a:bodyPr wrap="none" rtlCol="0">
            <a:spAutoFit/>
          </a:bodyPr>
          <a:lstStyle/>
          <a:p>
            <a:r>
              <a:rPr lang="en-US" sz="2000" dirty="0"/>
              <a:t>1.  Nitrogen        N</a:t>
            </a:r>
            <a:r>
              <a:rPr lang="en-US" sz="2000" baseline="-25000" dirty="0"/>
              <a:t>2</a:t>
            </a:r>
            <a:r>
              <a:rPr lang="en-US" sz="2000" dirty="0"/>
              <a:t>            78.1%</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4955"/>
          <a:stretch/>
        </p:blipFill>
        <p:spPr>
          <a:xfrm>
            <a:off x="5023066" y="1834658"/>
            <a:ext cx="794084" cy="625858"/>
          </a:xfrm>
          <a:prstGeom prst="rect">
            <a:avLst/>
          </a:prstGeom>
        </p:spPr>
      </p:pic>
      <p:pic>
        <p:nvPicPr>
          <p:cNvPr id="6" name="Picture 5"/>
          <p:cNvPicPr>
            <a:picLocks noChangeAspect="1"/>
          </p:cNvPicPr>
          <p:nvPr/>
        </p:nvPicPr>
        <p:blipFill rotWithShape="1">
          <a:blip r:embed="rId3"/>
          <a:srcRect l="34806" t="17307" r="3684" b="15821"/>
          <a:stretch/>
        </p:blipFill>
        <p:spPr>
          <a:xfrm>
            <a:off x="6438835" y="1734190"/>
            <a:ext cx="1140834" cy="916741"/>
          </a:xfrm>
          <a:prstGeom prst="rect">
            <a:avLst/>
          </a:prstGeom>
        </p:spPr>
      </p:pic>
      <p:sp>
        <p:nvSpPr>
          <p:cNvPr id="9" name="TextBox 8"/>
          <p:cNvSpPr txBox="1"/>
          <p:nvPr/>
        </p:nvSpPr>
        <p:spPr>
          <a:xfrm>
            <a:off x="618583" y="2398604"/>
            <a:ext cx="3544112" cy="707886"/>
          </a:xfrm>
          <a:prstGeom prst="rect">
            <a:avLst/>
          </a:prstGeom>
          <a:noFill/>
        </p:spPr>
        <p:txBody>
          <a:bodyPr wrap="none" rtlCol="0">
            <a:spAutoFit/>
          </a:bodyPr>
          <a:lstStyle/>
          <a:p>
            <a:endParaRPr lang="en-US" sz="2000" dirty="0"/>
          </a:p>
          <a:p>
            <a:r>
              <a:rPr lang="en-US" sz="2000" dirty="0"/>
              <a:t>2.  Oxygen          O</a:t>
            </a:r>
            <a:r>
              <a:rPr lang="en-US" sz="2000" baseline="-25000" dirty="0"/>
              <a:t>2                  </a:t>
            </a:r>
            <a:r>
              <a:rPr lang="en-US" sz="2000" dirty="0"/>
              <a:t>20.9%  </a:t>
            </a:r>
          </a:p>
        </p:txBody>
      </p:sp>
      <p:pic>
        <p:nvPicPr>
          <p:cNvPr id="10" name="Picture 9"/>
          <p:cNvPicPr>
            <a:picLocks noChangeAspect="1"/>
          </p:cNvPicPr>
          <p:nvPr/>
        </p:nvPicPr>
        <p:blipFill rotWithShape="1">
          <a:blip r:embed="rId4"/>
          <a:srcRect l="8070" t="9052" r="9298" b="7663"/>
          <a:stretch/>
        </p:blipFill>
        <p:spPr>
          <a:xfrm>
            <a:off x="6542700" y="2619905"/>
            <a:ext cx="945614" cy="722761"/>
          </a:xfrm>
          <a:prstGeom prst="rect">
            <a:avLst/>
          </a:prstGeom>
        </p:spPr>
      </p:pic>
      <p:sp>
        <p:nvSpPr>
          <p:cNvPr id="11" name="TextBox 10"/>
          <p:cNvSpPr txBox="1"/>
          <p:nvPr/>
        </p:nvSpPr>
        <p:spPr>
          <a:xfrm>
            <a:off x="4142791" y="2409351"/>
            <a:ext cx="1910551" cy="1200329"/>
          </a:xfrm>
          <a:prstGeom prst="rect">
            <a:avLst/>
          </a:prstGeom>
          <a:noFill/>
        </p:spPr>
        <p:txBody>
          <a:bodyPr wrap="square" rtlCol="0">
            <a:spAutoFit/>
          </a:bodyPr>
          <a:lstStyle/>
          <a:p>
            <a:r>
              <a:rPr lang="en-US" sz="1200" dirty="0"/>
              <a:t>(Note:  the Lewis structure for oxygen is one of the few failures of the Lewis structure method as it predicts incorrect magnetic properties of O</a:t>
            </a:r>
            <a:r>
              <a:rPr lang="en-US" sz="1200" baseline="-25000" dirty="0"/>
              <a:t>2</a:t>
            </a:r>
            <a:r>
              <a:rPr lang="en-US" sz="1200" dirty="0"/>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575" y="2819005"/>
            <a:ext cx="660434" cy="381020"/>
          </a:xfrm>
          <a:prstGeom prst="rect">
            <a:avLst/>
          </a:prstGeom>
        </p:spPr>
      </p:pic>
      <p:sp>
        <p:nvSpPr>
          <p:cNvPr id="13" name="TextBox 12"/>
          <p:cNvSpPr txBox="1"/>
          <p:nvPr/>
        </p:nvSpPr>
        <p:spPr>
          <a:xfrm>
            <a:off x="618583" y="3737812"/>
            <a:ext cx="3699603" cy="400110"/>
          </a:xfrm>
          <a:prstGeom prst="rect">
            <a:avLst/>
          </a:prstGeom>
          <a:noFill/>
        </p:spPr>
        <p:txBody>
          <a:bodyPr wrap="none" rtlCol="0">
            <a:spAutoFit/>
          </a:bodyPr>
          <a:lstStyle/>
          <a:p>
            <a:r>
              <a:rPr lang="en-US" sz="2000" dirty="0"/>
              <a:t>3.  Argon            </a:t>
            </a:r>
            <a:r>
              <a:rPr lang="en-US" sz="2000" dirty="0" err="1"/>
              <a:t>Ar</a:t>
            </a:r>
            <a:r>
              <a:rPr lang="en-US" sz="2000" dirty="0"/>
              <a:t>             0.93%</a:t>
            </a:r>
            <a:r>
              <a:rPr lang="en-US" dirty="0"/>
              <a:t>     </a:t>
            </a:r>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7642" t="28207" r="27925" b="27995"/>
          <a:stretch/>
        </p:blipFill>
        <p:spPr>
          <a:xfrm>
            <a:off x="6564191" y="3519102"/>
            <a:ext cx="890121" cy="877405"/>
          </a:xfrm>
          <a:prstGeom prst="rect">
            <a:avLst/>
          </a:prstGeom>
        </p:spPr>
      </p:pic>
      <p:sp>
        <p:nvSpPr>
          <p:cNvPr id="17" name="TextBox 16"/>
          <p:cNvSpPr txBox="1"/>
          <p:nvPr/>
        </p:nvSpPr>
        <p:spPr>
          <a:xfrm>
            <a:off x="618583" y="4726239"/>
            <a:ext cx="3601627" cy="707886"/>
          </a:xfrm>
          <a:prstGeom prst="rect">
            <a:avLst/>
          </a:prstGeom>
          <a:noFill/>
        </p:spPr>
        <p:txBody>
          <a:bodyPr wrap="none" rtlCol="0">
            <a:spAutoFit/>
          </a:bodyPr>
          <a:lstStyle/>
          <a:p>
            <a:r>
              <a:rPr lang="en-US" sz="2000" dirty="0"/>
              <a:t>4.  Carbon       CO</a:t>
            </a:r>
            <a:r>
              <a:rPr lang="en-US" sz="2000" baseline="-25000" dirty="0"/>
              <a:t>2</a:t>
            </a:r>
            <a:r>
              <a:rPr lang="en-US" sz="2000" dirty="0"/>
              <a:t>            0.04%    </a:t>
            </a:r>
          </a:p>
          <a:p>
            <a:r>
              <a:rPr lang="en-US" sz="2000" dirty="0"/>
              <a:t>     dioxide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690" y="4726239"/>
            <a:ext cx="1404077" cy="466501"/>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t="19277" b="17564"/>
          <a:stretch/>
        </p:blipFill>
        <p:spPr>
          <a:xfrm>
            <a:off x="6292604" y="4428142"/>
            <a:ext cx="1433296" cy="905240"/>
          </a:xfrm>
          <a:prstGeom prst="rect">
            <a:avLst/>
          </a:prstGeom>
        </p:spPr>
      </p:pic>
      <p:pic>
        <p:nvPicPr>
          <p:cNvPr id="4" name="Picture 3"/>
          <p:cNvPicPr>
            <a:picLocks noChangeAspect="1"/>
          </p:cNvPicPr>
          <p:nvPr/>
        </p:nvPicPr>
        <p:blipFill rotWithShape="1">
          <a:blip r:embed="rId9"/>
          <a:srcRect l="7712"/>
          <a:stretch/>
        </p:blipFill>
        <p:spPr>
          <a:xfrm>
            <a:off x="7934956" y="1484049"/>
            <a:ext cx="4248642" cy="2877309"/>
          </a:xfrm>
          <a:prstGeom prst="rect">
            <a:avLst/>
          </a:prstGeom>
        </p:spPr>
      </p:pic>
      <p:pic>
        <p:nvPicPr>
          <p:cNvPr id="7" name="Picture 6"/>
          <p:cNvPicPr>
            <a:picLocks noChangeAspect="1"/>
          </p:cNvPicPr>
          <p:nvPr/>
        </p:nvPicPr>
        <p:blipFill>
          <a:blip r:embed="rId10"/>
          <a:stretch>
            <a:fillRect/>
          </a:stretch>
        </p:blipFill>
        <p:spPr>
          <a:xfrm>
            <a:off x="5020224" y="3712095"/>
            <a:ext cx="529011" cy="521989"/>
          </a:xfrm>
          <a:prstGeom prst="rect">
            <a:avLst/>
          </a:prstGeom>
        </p:spPr>
      </p:pic>
      <p:sp>
        <p:nvSpPr>
          <p:cNvPr id="14" name="TextBox 13"/>
          <p:cNvSpPr txBox="1"/>
          <p:nvPr/>
        </p:nvSpPr>
        <p:spPr>
          <a:xfrm>
            <a:off x="721895" y="5444796"/>
            <a:ext cx="11148301" cy="1200329"/>
          </a:xfrm>
          <a:prstGeom prst="rect">
            <a:avLst/>
          </a:prstGeom>
          <a:noFill/>
        </p:spPr>
        <p:txBody>
          <a:bodyPr wrap="square" rtlCol="0">
            <a:spAutoFit/>
          </a:bodyPr>
          <a:lstStyle/>
          <a:p>
            <a:r>
              <a:rPr lang="en-US" b="1" dirty="0"/>
              <a:t>Many people do not name nitrogen as the most abundant gas, extremely few name argon as the third most abundant gas and CO</a:t>
            </a:r>
            <a:r>
              <a:rPr lang="en-US" b="1" baseline="-25000" dirty="0"/>
              <a:t>2</a:t>
            </a:r>
            <a:r>
              <a:rPr lang="en-US" b="1" dirty="0"/>
              <a:t> is commonly named as one of the three most abundant gases.  Presumably the latter is a conclusion reached because plants need CO</a:t>
            </a:r>
            <a:r>
              <a:rPr lang="en-US" b="1" baseline="-25000" dirty="0"/>
              <a:t>2 </a:t>
            </a:r>
            <a:r>
              <a:rPr lang="en-US" b="1" dirty="0"/>
              <a:t> and animals exhale CO</a:t>
            </a:r>
            <a:r>
              <a:rPr lang="en-US" b="1" baseline="-25000" dirty="0"/>
              <a:t>2</a:t>
            </a:r>
            <a:r>
              <a:rPr lang="en-US" b="1" dirty="0"/>
              <a:t>.  However, only 3% of human exhaled gas is CO</a:t>
            </a:r>
            <a:r>
              <a:rPr lang="en-US" b="1" baseline="-25000" dirty="0"/>
              <a:t>2</a:t>
            </a:r>
            <a:r>
              <a:rPr lang="en-US" b="1" dirty="0"/>
              <a:t> and most is N</a:t>
            </a:r>
            <a:r>
              <a:rPr lang="en-US" b="1" baseline="-25000" dirty="0"/>
              <a:t>2</a:t>
            </a:r>
            <a:r>
              <a:rPr lang="en-US" b="1" dirty="0"/>
              <a:t>.  Why?  The importance of these misconceptions is the topic of the next slide.</a:t>
            </a:r>
            <a:endParaRPr lang="en-US" b="1" baseline="-25000" dirty="0"/>
          </a:p>
        </p:txBody>
      </p:sp>
    </p:spTree>
    <p:extLst>
      <p:ext uri="{BB962C8B-B14F-4D97-AF65-F5344CB8AC3E}">
        <p14:creationId xmlns:p14="http://schemas.microsoft.com/office/powerpoint/2010/main" val="922200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290">
                                          <p:stCondLst>
                                            <p:cond delay="0"/>
                                          </p:stCondLst>
                                        </p:cTn>
                                        <p:tgtEl>
                                          <p:spTgt spid="6"/>
                                        </p:tgtEl>
                                      </p:cBhvr>
                                    </p:animEffect>
                                    <p:anim calcmode="lin" valueType="num">
                                      <p:cBhvr>
                                        <p:cTn id="19"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4" dur="13">
                                          <p:stCondLst>
                                            <p:cond delay="325"/>
                                          </p:stCondLst>
                                        </p:cTn>
                                        <p:tgtEl>
                                          <p:spTgt spid="6"/>
                                        </p:tgtEl>
                                      </p:cBhvr>
                                      <p:to x="100000" y="60000"/>
                                    </p:animScale>
                                    <p:animScale>
                                      <p:cBhvr>
                                        <p:cTn id="25" dur="83" decel="50000">
                                          <p:stCondLst>
                                            <p:cond delay="338"/>
                                          </p:stCondLst>
                                        </p:cTn>
                                        <p:tgtEl>
                                          <p:spTgt spid="6"/>
                                        </p:tgtEl>
                                      </p:cBhvr>
                                      <p:to x="100000" y="100000"/>
                                    </p:animScale>
                                    <p:animScale>
                                      <p:cBhvr>
                                        <p:cTn id="26" dur="13">
                                          <p:stCondLst>
                                            <p:cond delay="656"/>
                                          </p:stCondLst>
                                        </p:cTn>
                                        <p:tgtEl>
                                          <p:spTgt spid="6"/>
                                        </p:tgtEl>
                                      </p:cBhvr>
                                      <p:to x="100000" y="80000"/>
                                    </p:animScale>
                                    <p:animScale>
                                      <p:cBhvr>
                                        <p:cTn id="27" dur="83" decel="50000">
                                          <p:stCondLst>
                                            <p:cond delay="669"/>
                                          </p:stCondLst>
                                        </p:cTn>
                                        <p:tgtEl>
                                          <p:spTgt spid="6"/>
                                        </p:tgtEl>
                                      </p:cBhvr>
                                      <p:to x="100000" y="100000"/>
                                    </p:animScale>
                                    <p:animScale>
                                      <p:cBhvr>
                                        <p:cTn id="28" dur="13">
                                          <p:stCondLst>
                                            <p:cond delay="821"/>
                                          </p:stCondLst>
                                        </p:cTn>
                                        <p:tgtEl>
                                          <p:spTgt spid="6"/>
                                        </p:tgtEl>
                                      </p:cBhvr>
                                      <p:to x="100000" y="90000"/>
                                    </p:animScale>
                                    <p:animScale>
                                      <p:cBhvr>
                                        <p:cTn id="29" dur="83" decel="50000">
                                          <p:stCondLst>
                                            <p:cond delay="834"/>
                                          </p:stCondLst>
                                        </p:cTn>
                                        <p:tgtEl>
                                          <p:spTgt spid="6"/>
                                        </p:tgtEl>
                                      </p:cBhvr>
                                      <p:to x="100000" y="100000"/>
                                    </p:animScale>
                                    <p:animScale>
                                      <p:cBhvr>
                                        <p:cTn id="30" dur="13">
                                          <p:stCondLst>
                                            <p:cond delay="904"/>
                                          </p:stCondLst>
                                        </p:cTn>
                                        <p:tgtEl>
                                          <p:spTgt spid="6"/>
                                        </p:tgtEl>
                                      </p:cBhvr>
                                      <p:to x="100000" y="95000"/>
                                    </p:animScale>
                                    <p:animScale>
                                      <p:cBhvr>
                                        <p:cTn id="31" dur="83" decel="50000">
                                          <p:stCondLst>
                                            <p:cond delay="917"/>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anim calcmode="lin" valueType="num">
                                      <p:cBhvr>
                                        <p:cTn id="37" dur="2000" fill="hold"/>
                                        <p:tgtEl>
                                          <p:spTgt spid="9"/>
                                        </p:tgtEl>
                                        <p:attrNameLst>
                                          <p:attrName>ppt_w</p:attrName>
                                        </p:attrNameLst>
                                      </p:cBhvr>
                                      <p:tavLst>
                                        <p:tav tm="0" fmla="#ppt_w*sin(2.5*pi*$)">
                                          <p:val>
                                            <p:fltVal val="0"/>
                                          </p:val>
                                        </p:tav>
                                        <p:tav tm="100000">
                                          <p:val>
                                            <p:fltVal val="1"/>
                                          </p:val>
                                        </p:tav>
                                      </p:tavLst>
                                    </p:anim>
                                    <p:anim calcmode="lin" valueType="num">
                                      <p:cBhvr>
                                        <p:cTn id="3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ppt_w</p:attrName>
                                        </p:attrNameLst>
                                      </p:cBhvr>
                                      <p:tavLst>
                                        <p:tav tm="0" fmla="#ppt_w*sin(2.5*pi*$)">
                                          <p:val>
                                            <p:fltVal val="0"/>
                                          </p:val>
                                        </p:tav>
                                        <p:tav tm="100000">
                                          <p:val>
                                            <p:fltVal val="1"/>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1000" fill="hold"/>
                                        <p:tgtEl>
                                          <p:spTgt spid="13"/>
                                        </p:tgtEl>
                                        <p:attrNameLst>
                                          <p:attrName>ppt_x</p:attrName>
                                        </p:attrNameLst>
                                      </p:cBhvr>
                                      <p:tavLst>
                                        <p:tav tm="0">
                                          <p:val>
                                            <p:strVal val="1+#ppt_w/2"/>
                                          </p:val>
                                        </p:tav>
                                        <p:tav tm="100000">
                                          <p:val>
                                            <p:strVal val="#ppt_x"/>
                                          </p:val>
                                        </p:tav>
                                      </p:tavLst>
                                    </p:anim>
                                    <p:anim calcmode="lin" valueType="num">
                                      <p:cBhvr additive="base">
                                        <p:cTn id="61"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290">
                                          <p:stCondLst>
                                            <p:cond delay="0"/>
                                          </p:stCondLst>
                                        </p:cTn>
                                        <p:tgtEl>
                                          <p:spTgt spid="16"/>
                                        </p:tgtEl>
                                      </p:cBhvr>
                                    </p:animEffect>
                                    <p:anim calcmode="lin" valueType="num">
                                      <p:cBhvr>
                                        <p:cTn id="74"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79" dur="13">
                                          <p:stCondLst>
                                            <p:cond delay="325"/>
                                          </p:stCondLst>
                                        </p:cTn>
                                        <p:tgtEl>
                                          <p:spTgt spid="16"/>
                                        </p:tgtEl>
                                      </p:cBhvr>
                                      <p:to x="100000" y="60000"/>
                                    </p:animScale>
                                    <p:animScale>
                                      <p:cBhvr>
                                        <p:cTn id="80" dur="83" decel="50000">
                                          <p:stCondLst>
                                            <p:cond delay="338"/>
                                          </p:stCondLst>
                                        </p:cTn>
                                        <p:tgtEl>
                                          <p:spTgt spid="16"/>
                                        </p:tgtEl>
                                      </p:cBhvr>
                                      <p:to x="100000" y="100000"/>
                                    </p:animScale>
                                    <p:animScale>
                                      <p:cBhvr>
                                        <p:cTn id="81" dur="13">
                                          <p:stCondLst>
                                            <p:cond delay="656"/>
                                          </p:stCondLst>
                                        </p:cTn>
                                        <p:tgtEl>
                                          <p:spTgt spid="16"/>
                                        </p:tgtEl>
                                      </p:cBhvr>
                                      <p:to x="100000" y="80000"/>
                                    </p:animScale>
                                    <p:animScale>
                                      <p:cBhvr>
                                        <p:cTn id="82" dur="83" decel="50000">
                                          <p:stCondLst>
                                            <p:cond delay="669"/>
                                          </p:stCondLst>
                                        </p:cTn>
                                        <p:tgtEl>
                                          <p:spTgt spid="16"/>
                                        </p:tgtEl>
                                      </p:cBhvr>
                                      <p:to x="100000" y="100000"/>
                                    </p:animScale>
                                    <p:animScale>
                                      <p:cBhvr>
                                        <p:cTn id="83" dur="13">
                                          <p:stCondLst>
                                            <p:cond delay="821"/>
                                          </p:stCondLst>
                                        </p:cTn>
                                        <p:tgtEl>
                                          <p:spTgt spid="16"/>
                                        </p:tgtEl>
                                      </p:cBhvr>
                                      <p:to x="100000" y="90000"/>
                                    </p:animScale>
                                    <p:animScale>
                                      <p:cBhvr>
                                        <p:cTn id="84" dur="83" decel="50000">
                                          <p:stCondLst>
                                            <p:cond delay="834"/>
                                          </p:stCondLst>
                                        </p:cTn>
                                        <p:tgtEl>
                                          <p:spTgt spid="16"/>
                                        </p:tgtEl>
                                      </p:cBhvr>
                                      <p:to x="100000" y="100000"/>
                                    </p:animScale>
                                    <p:animScale>
                                      <p:cBhvr>
                                        <p:cTn id="85" dur="13">
                                          <p:stCondLst>
                                            <p:cond delay="904"/>
                                          </p:stCondLst>
                                        </p:cTn>
                                        <p:tgtEl>
                                          <p:spTgt spid="16"/>
                                        </p:tgtEl>
                                      </p:cBhvr>
                                      <p:to x="100000" y="95000"/>
                                    </p:animScale>
                                    <p:animScale>
                                      <p:cBhvr>
                                        <p:cTn id="86" dur="83" decel="50000">
                                          <p:stCondLst>
                                            <p:cond delay="917"/>
                                          </p:stCondLst>
                                        </p:cTn>
                                        <p:tgtEl>
                                          <p:spTgt spid="16"/>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randombar(horizontal)">
                                      <p:cBhvr>
                                        <p:cTn id="91" dur="10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1000" fill="hold"/>
                                        <p:tgtEl>
                                          <p:spTgt spid="19"/>
                                        </p:tgtEl>
                                        <p:attrNameLst>
                                          <p:attrName>ppt_w</p:attrName>
                                        </p:attrNameLst>
                                      </p:cBhvr>
                                      <p:tavLst>
                                        <p:tav tm="0">
                                          <p:val>
                                            <p:fltVal val="0"/>
                                          </p:val>
                                        </p:tav>
                                        <p:tav tm="100000">
                                          <p:val>
                                            <p:strVal val="#ppt_w"/>
                                          </p:val>
                                        </p:tav>
                                      </p:tavLst>
                                    </p:anim>
                                    <p:anim calcmode="lin" valueType="num">
                                      <p:cBhvr>
                                        <p:cTn id="97" dur="1000" fill="hold"/>
                                        <p:tgtEl>
                                          <p:spTgt spid="19"/>
                                        </p:tgtEl>
                                        <p:attrNameLst>
                                          <p:attrName>ppt_h</p:attrName>
                                        </p:attrNameLst>
                                      </p:cBhvr>
                                      <p:tavLst>
                                        <p:tav tm="0">
                                          <p:val>
                                            <p:fltVal val="0"/>
                                          </p:val>
                                        </p:tav>
                                        <p:tav tm="100000">
                                          <p:val>
                                            <p:strVal val="#ppt_h"/>
                                          </p:val>
                                        </p:tav>
                                      </p:tavLst>
                                    </p:anim>
                                    <p:anim calcmode="lin" valueType="num">
                                      <p:cBhvr>
                                        <p:cTn id="98" dur="1000" fill="hold"/>
                                        <p:tgtEl>
                                          <p:spTgt spid="19"/>
                                        </p:tgtEl>
                                        <p:attrNameLst>
                                          <p:attrName>style.rotation</p:attrName>
                                        </p:attrNameLst>
                                      </p:cBhvr>
                                      <p:tavLst>
                                        <p:tav tm="0">
                                          <p:val>
                                            <p:fltVal val="90"/>
                                          </p:val>
                                        </p:tav>
                                        <p:tav tm="100000">
                                          <p:val>
                                            <p:fltVal val="0"/>
                                          </p:val>
                                        </p:tav>
                                      </p:tavLst>
                                    </p:anim>
                                    <p:animEffect transition="in" filter="fade">
                                      <p:cBhvr>
                                        <p:cTn id="99" dur="10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3"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1000" fill="hold"/>
                                        <p:tgtEl>
                                          <p:spTgt spid="20"/>
                                        </p:tgtEl>
                                        <p:attrNameLst>
                                          <p:attrName>ppt_x</p:attrName>
                                        </p:attrNameLst>
                                      </p:cBhvr>
                                      <p:tavLst>
                                        <p:tav tm="0">
                                          <p:val>
                                            <p:strVal val="1+#ppt_w/2"/>
                                          </p:val>
                                        </p:tav>
                                        <p:tav tm="100000">
                                          <p:val>
                                            <p:strVal val="#ppt_x"/>
                                          </p:val>
                                        </p:tav>
                                      </p:tavLst>
                                    </p:anim>
                                    <p:anim calcmode="lin" valueType="num">
                                      <p:cBhvr additive="base">
                                        <p:cTn id="105"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down)">
                                      <p:cBhvr>
                                        <p:cTn id="110" dur="290">
                                          <p:stCondLst>
                                            <p:cond delay="0"/>
                                          </p:stCondLst>
                                        </p:cTn>
                                        <p:tgtEl>
                                          <p:spTgt spid="4"/>
                                        </p:tgtEl>
                                      </p:cBhvr>
                                    </p:animEffect>
                                    <p:anim calcmode="lin" valueType="num">
                                      <p:cBhvr>
                                        <p:cTn id="111"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16" dur="13">
                                          <p:stCondLst>
                                            <p:cond delay="325"/>
                                          </p:stCondLst>
                                        </p:cTn>
                                        <p:tgtEl>
                                          <p:spTgt spid="4"/>
                                        </p:tgtEl>
                                      </p:cBhvr>
                                      <p:to x="100000" y="60000"/>
                                    </p:animScale>
                                    <p:animScale>
                                      <p:cBhvr>
                                        <p:cTn id="117" dur="83" decel="50000">
                                          <p:stCondLst>
                                            <p:cond delay="338"/>
                                          </p:stCondLst>
                                        </p:cTn>
                                        <p:tgtEl>
                                          <p:spTgt spid="4"/>
                                        </p:tgtEl>
                                      </p:cBhvr>
                                      <p:to x="100000" y="100000"/>
                                    </p:animScale>
                                    <p:animScale>
                                      <p:cBhvr>
                                        <p:cTn id="118" dur="13">
                                          <p:stCondLst>
                                            <p:cond delay="656"/>
                                          </p:stCondLst>
                                        </p:cTn>
                                        <p:tgtEl>
                                          <p:spTgt spid="4"/>
                                        </p:tgtEl>
                                      </p:cBhvr>
                                      <p:to x="100000" y="80000"/>
                                    </p:animScale>
                                    <p:animScale>
                                      <p:cBhvr>
                                        <p:cTn id="119" dur="83" decel="50000">
                                          <p:stCondLst>
                                            <p:cond delay="669"/>
                                          </p:stCondLst>
                                        </p:cTn>
                                        <p:tgtEl>
                                          <p:spTgt spid="4"/>
                                        </p:tgtEl>
                                      </p:cBhvr>
                                      <p:to x="100000" y="100000"/>
                                    </p:animScale>
                                    <p:animScale>
                                      <p:cBhvr>
                                        <p:cTn id="120" dur="13">
                                          <p:stCondLst>
                                            <p:cond delay="821"/>
                                          </p:stCondLst>
                                        </p:cTn>
                                        <p:tgtEl>
                                          <p:spTgt spid="4"/>
                                        </p:tgtEl>
                                      </p:cBhvr>
                                      <p:to x="100000" y="90000"/>
                                    </p:animScale>
                                    <p:animScale>
                                      <p:cBhvr>
                                        <p:cTn id="121" dur="83" decel="50000">
                                          <p:stCondLst>
                                            <p:cond delay="834"/>
                                          </p:stCondLst>
                                        </p:cTn>
                                        <p:tgtEl>
                                          <p:spTgt spid="4"/>
                                        </p:tgtEl>
                                      </p:cBhvr>
                                      <p:to x="100000" y="100000"/>
                                    </p:animScale>
                                    <p:animScale>
                                      <p:cBhvr>
                                        <p:cTn id="122" dur="13">
                                          <p:stCondLst>
                                            <p:cond delay="904"/>
                                          </p:stCondLst>
                                        </p:cTn>
                                        <p:tgtEl>
                                          <p:spTgt spid="4"/>
                                        </p:tgtEl>
                                      </p:cBhvr>
                                      <p:to x="100000" y="95000"/>
                                    </p:animScale>
                                    <p:animScale>
                                      <p:cBhvr>
                                        <p:cTn id="123" dur="83" decel="50000">
                                          <p:stCondLst>
                                            <p:cond delay="917"/>
                                          </p:stCondLst>
                                        </p:cTn>
                                        <p:tgtEl>
                                          <p:spTgt spid="4"/>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614"/>
            <a:ext cx="11666806" cy="461665"/>
          </a:xfrm>
          <a:prstGeom prst="rect">
            <a:avLst/>
          </a:prstGeom>
          <a:noFill/>
        </p:spPr>
        <p:txBody>
          <a:bodyPr wrap="square" rtlCol="0">
            <a:spAutoFit/>
          </a:bodyPr>
          <a:lstStyle/>
          <a:p>
            <a:r>
              <a:rPr lang="en-US" sz="2400" b="1" u="sng" dirty="0"/>
              <a:t>Is the carbon dioxide content of the atmosphere increasing?</a:t>
            </a:r>
          </a:p>
        </p:txBody>
      </p:sp>
      <p:sp>
        <p:nvSpPr>
          <p:cNvPr id="8" name="TextBox 7"/>
          <p:cNvSpPr txBox="1"/>
          <p:nvPr/>
        </p:nvSpPr>
        <p:spPr>
          <a:xfrm>
            <a:off x="187463" y="4288726"/>
            <a:ext cx="7014891" cy="2585323"/>
          </a:xfrm>
          <a:prstGeom prst="rect">
            <a:avLst/>
          </a:prstGeom>
          <a:noFill/>
        </p:spPr>
        <p:txBody>
          <a:bodyPr wrap="square" rtlCol="0">
            <a:spAutoFit/>
          </a:bodyPr>
          <a:lstStyle/>
          <a:p>
            <a:r>
              <a:rPr lang="en-US" b="1" u="sng" dirty="0"/>
              <a:t>Multiple choice</a:t>
            </a:r>
          </a:p>
          <a:p>
            <a:r>
              <a:rPr lang="en-US" b="1" dirty="0"/>
              <a:t>a.  The CO</a:t>
            </a:r>
            <a:r>
              <a:rPr lang="en-US" b="1" baseline="-25000" dirty="0"/>
              <a:t>2</a:t>
            </a:r>
            <a:r>
              <a:rPr lang="en-US" b="1" dirty="0"/>
              <a:t> concentration has increased by about 50% since 1700.</a:t>
            </a:r>
          </a:p>
          <a:p>
            <a:pPr marL="342900" indent="-342900">
              <a:buAutoNum type="alphaLcPeriod" startAt="2"/>
            </a:pPr>
            <a:r>
              <a:rPr lang="en-US" b="1" dirty="0"/>
              <a:t>The CO</a:t>
            </a:r>
            <a:r>
              <a:rPr lang="en-US" b="1" baseline="-25000" dirty="0"/>
              <a:t>2</a:t>
            </a:r>
            <a:r>
              <a:rPr lang="en-US" b="1" dirty="0"/>
              <a:t> concentration averaged about 230 ppm for 800,000 years</a:t>
            </a:r>
          </a:p>
          <a:p>
            <a:r>
              <a:rPr lang="en-US" b="1" dirty="0"/>
              <a:t>       and about 280 ppm for 1000 to 1800.</a:t>
            </a:r>
          </a:p>
          <a:p>
            <a:r>
              <a:rPr lang="en-US" b="1" dirty="0"/>
              <a:t>c.  The CO</a:t>
            </a:r>
            <a:r>
              <a:rPr lang="en-US" b="1" baseline="-25000" dirty="0"/>
              <a:t>2</a:t>
            </a:r>
            <a:r>
              <a:rPr lang="en-US" b="1" dirty="0"/>
              <a:t> concentration leveled off in 2000.</a:t>
            </a:r>
          </a:p>
          <a:p>
            <a:pPr marL="342900" indent="-342900">
              <a:buAutoNum type="alphaLcPeriod" startAt="4"/>
            </a:pPr>
            <a:r>
              <a:rPr lang="en-US" b="1" dirty="0"/>
              <a:t>The CO</a:t>
            </a:r>
            <a:r>
              <a:rPr lang="en-US" b="1" baseline="-25000" dirty="0"/>
              <a:t>2</a:t>
            </a:r>
            <a:r>
              <a:rPr lang="en-US" b="1" dirty="0"/>
              <a:t> value of 410.52 ppm is a localized Hawaii value due to</a:t>
            </a:r>
          </a:p>
          <a:p>
            <a:r>
              <a:rPr lang="en-US" b="1" dirty="0"/>
              <a:t>      volcanic action.</a:t>
            </a:r>
          </a:p>
          <a:p>
            <a:r>
              <a:rPr lang="en-US" b="1" dirty="0"/>
              <a:t>e. a and b are true, c and d are false.</a:t>
            </a:r>
          </a:p>
          <a:p>
            <a:endParaRPr lang="en-US" b="1" dirty="0"/>
          </a:p>
        </p:txBody>
      </p:sp>
      <p:sp>
        <p:nvSpPr>
          <p:cNvPr id="4" name="TextBox 3"/>
          <p:cNvSpPr txBox="1"/>
          <p:nvPr/>
        </p:nvSpPr>
        <p:spPr>
          <a:xfrm>
            <a:off x="4555092" y="2612115"/>
            <a:ext cx="1297150" cy="369332"/>
          </a:xfrm>
          <a:prstGeom prst="rect">
            <a:avLst/>
          </a:prstGeom>
          <a:noFill/>
        </p:spPr>
        <p:txBody>
          <a:bodyPr wrap="none" rtlCol="0">
            <a:spAutoFit/>
          </a:bodyPr>
          <a:lstStyle/>
          <a:p>
            <a:r>
              <a:rPr lang="en-US" dirty="0"/>
              <a:t>1960 - 2020</a:t>
            </a:r>
          </a:p>
        </p:txBody>
      </p:sp>
      <p:sp>
        <p:nvSpPr>
          <p:cNvPr id="9" name="TextBox 8"/>
          <p:cNvSpPr txBox="1"/>
          <p:nvPr/>
        </p:nvSpPr>
        <p:spPr>
          <a:xfrm>
            <a:off x="8206464" y="129104"/>
            <a:ext cx="2929585" cy="369332"/>
          </a:xfrm>
          <a:prstGeom prst="rect">
            <a:avLst/>
          </a:prstGeom>
          <a:noFill/>
        </p:spPr>
        <p:txBody>
          <a:bodyPr wrap="none" rtlCol="0">
            <a:spAutoFit/>
          </a:bodyPr>
          <a:lstStyle/>
          <a:p>
            <a:r>
              <a:rPr lang="en-US" dirty="0"/>
              <a:t>800,000 years ago to 2019AD</a:t>
            </a:r>
          </a:p>
        </p:txBody>
      </p:sp>
      <p:sp>
        <p:nvSpPr>
          <p:cNvPr id="10" name="TextBox 9"/>
          <p:cNvSpPr txBox="1"/>
          <p:nvPr/>
        </p:nvSpPr>
        <p:spPr>
          <a:xfrm>
            <a:off x="9833205" y="3583631"/>
            <a:ext cx="2080378" cy="369332"/>
          </a:xfrm>
          <a:prstGeom prst="rect">
            <a:avLst/>
          </a:prstGeom>
          <a:noFill/>
        </p:spPr>
        <p:txBody>
          <a:bodyPr wrap="none" rtlCol="0">
            <a:spAutoFit/>
          </a:bodyPr>
          <a:lstStyle/>
          <a:p>
            <a:r>
              <a:rPr lang="en-US" dirty="0"/>
              <a:t>1000 AD to 2020 AD</a:t>
            </a:r>
          </a:p>
        </p:txBody>
      </p:sp>
      <p:sp>
        <p:nvSpPr>
          <p:cNvPr id="5" name="TextBox 4"/>
          <p:cNvSpPr txBox="1"/>
          <p:nvPr/>
        </p:nvSpPr>
        <p:spPr>
          <a:xfrm>
            <a:off x="187462" y="6208653"/>
            <a:ext cx="7014891" cy="646331"/>
          </a:xfrm>
          <a:prstGeom prst="rect">
            <a:avLst/>
          </a:prstGeom>
          <a:noFill/>
        </p:spPr>
        <p:txBody>
          <a:bodyPr wrap="square" rtlCol="0">
            <a:spAutoFit/>
          </a:bodyPr>
          <a:lstStyle/>
          <a:p>
            <a:r>
              <a:rPr lang="en-US" b="1" dirty="0">
                <a:solidFill>
                  <a:srgbClr val="FF0000"/>
                </a:solidFill>
              </a:rPr>
              <a:t>e. a and b are true, c and d are false.</a:t>
            </a:r>
          </a:p>
          <a:p>
            <a:r>
              <a:rPr lang="en-US" b="1" dirty="0">
                <a:solidFill>
                  <a:srgbClr val="FF0000"/>
                </a:solidFill>
              </a:rPr>
              <a:t>      CO</a:t>
            </a:r>
            <a:r>
              <a:rPr lang="en-US" b="1" baseline="-25000" dirty="0">
                <a:solidFill>
                  <a:srgbClr val="FF0000"/>
                </a:solidFill>
              </a:rPr>
              <a:t>2</a:t>
            </a:r>
            <a:r>
              <a:rPr lang="en-US" b="1" dirty="0">
                <a:solidFill>
                  <a:srgbClr val="FF0000"/>
                </a:solidFill>
              </a:rPr>
              <a:t> concentrations are obviously increasing (280 ppm to 411 ppm</a:t>
            </a:r>
            <a:r>
              <a:rPr lang="en-US" dirty="0">
                <a:solidFill>
                  <a:srgbClr val="FF0000"/>
                </a:solidFill>
              </a:rPr>
              <a:t>.)</a:t>
            </a:r>
          </a:p>
        </p:txBody>
      </p:sp>
      <p:sp>
        <p:nvSpPr>
          <p:cNvPr id="13" name="TextBox 12"/>
          <p:cNvSpPr txBox="1"/>
          <p:nvPr/>
        </p:nvSpPr>
        <p:spPr>
          <a:xfrm>
            <a:off x="187462" y="401015"/>
            <a:ext cx="5370445" cy="584775"/>
          </a:xfrm>
          <a:prstGeom prst="rect">
            <a:avLst/>
          </a:prstGeom>
          <a:noFill/>
        </p:spPr>
        <p:txBody>
          <a:bodyPr wrap="none" rtlCol="0">
            <a:spAutoFit/>
          </a:bodyPr>
          <a:lstStyle/>
          <a:p>
            <a:r>
              <a:rPr lang="en-US" sz="1600" b="1" dirty="0"/>
              <a:t>Current value= 419 ppm = 0.0419% by </a:t>
            </a:r>
            <a:r>
              <a:rPr lang="en-US" sz="1600" b="1" dirty="0" err="1"/>
              <a:t>vol.and</a:t>
            </a:r>
            <a:r>
              <a:rPr lang="en-US" sz="1600" b="1" dirty="0"/>
              <a:t> is approaching</a:t>
            </a:r>
          </a:p>
          <a:p>
            <a:r>
              <a:rPr lang="en-US" sz="1600" b="1" dirty="0"/>
              <a:t>a 50% increase over pre-industrial value of 280 ppm.</a:t>
            </a:r>
          </a:p>
        </p:txBody>
      </p:sp>
      <p:pic>
        <p:nvPicPr>
          <p:cNvPr id="12" name="Picture 11">
            <a:extLst>
              <a:ext uri="{FF2B5EF4-FFF2-40B4-BE49-F238E27FC236}">
                <a16:creationId xmlns:a16="http://schemas.microsoft.com/office/drawing/2014/main" id="{E74B7CC9-4EDF-4F47-8C8A-72329B1AE20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8417" y="984996"/>
            <a:ext cx="6571457" cy="3303730"/>
          </a:xfrm>
          <a:prstGeom prst="rect">
            <a:avLst/>
          </a:prstGeom>
        </p:spPr>
      </p:pic>
      <p:pic>
        <p:nvPicPr>
          <p:cNvPr id="14" name="Picture 13">
            <a:extLst>
              <a:ext uri="{FF2B5EF4-FFF2-40B4-BE49-F238E27FC236}">
                <a16:creationId xmlns:a16="http://schemas.microsoft.com/office/drawing/2014/main" id="{37260521-70CD-4F35-8443-C7BEE29EDBB1}"/>
              </a:ext>
            </a:extLst>
          </p:cNvPr>
          <p:cNvPicPr>
            <a:picLocks noChangeAspect="1"/>
          </p:cNvPicPr>
          <p:nvPr/>
        </p:nvPicPr>
        <p:blipFill rotWithShape="1">
          <a:blip r:embed="rId4"/>
          <a:srcRect t="6742"/>
          <a:stretch/>
        </p:blipFill>
        <p:spPr>
          <a:xfrm>
            <a:off x="1001347" y="1803124"/>
            <a:ext cx="2556113" cy="1151284"/>
          </a:xfrm>
          <a:prstGeom prst="rect">
            <a:avLst/>
          </a:prstGeom>
        </p:spPr>
      </p:pic>
      <p:pic>
        <p:nvPicPr>
          <p:cNvPr id="15" name="Picture 14">
            <a:extLst>
              <a:ext uri="{FF2B5EF4-FFF2-40B4-BE49-F238E27FC236}">
                <a16:creationId xmlns:a16="http://schemas.microsoft.com/office/drawing/2014/main" id="{1C5AE834-43DA-41BC-9CB4-46A28AD9D545}"/>
              </a:ext>
            </a:extLst>
          </p:cNvPr>
          <p:cNvPicPr>
            <a:picLocks noChangeAspect="1"/>
          </p:cNvPicPr>
          <p:nvPr/>
        </p:nvPicPr>
        <p:blipFill>
          <a:blip r:embed="rId5"/>
          <a:stretch>
            <a:fillRect/>
          </a:stretch>
        </p:blipFill>
        <p:spPr>
          <a:xfrm>
            <a:off x="6849874" y="443900"/>
            <a:ext cx="5190782" cy="3114469"/>
          </a:xfrm>
          <a:prstGeom prst="rect">
            <a:avLst/>
          </a:prstGeom>
        </p:spPr>
      </p:pic>
      <p:pic>
        <p:nvPicPr>
          <p:cNvPr id="16" name="Picture 15">
            <a:extLst>
              <a:ext uri="{FF2B5EF4-FFF2-40B4-BE49-F238E27FC236}">
                <a16:creationId xmlns:a16="http://schemas.microsoft.com/office/drawing/2014/main" id="{DFB1256E-6CB6-405A-B776-58590F69CB2F}"/>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sharpenSoften amount="50000"/>
                    </a14:imgEffect>
                  </a14:imgLayer>
                </a14:imgProps>
              </a:ext>
            </a:extLst>
          </a:blip>
          <a:srcRect l="2517" t="7268" r="13124" b="9468"/>
          <a:stretch/>
        </p:blipFill>
        <p:spPr>
          <a:xfrm>
            <a:off x="6987000" y="3893814"/>
            <a:ext cx="5190782" cy="2961170"/>
          </a:xfrm>
          <a:prstGeom prst="rect">
            <a:avLst/>
          </a:prstGeom>
        </p:spPr>
      </p:pic>
    </p:spTree>
    <p:extLst>
      <p:ext uri="{BB962C8B-B14F-4D97-AF65-F5344CB8AC3E}">
        <p14:creationId xmlns:p14="http://schemas.microsoft.com/office/powerpoint/2010/main" val="171820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35800"/>
            <a:ext cx="7896108" cy="6622200"/>
          </a:xfrm>
          <a:prstGeom prst="rect">
            <a:avLst/>
          </a:prstGeom>
        </p:spPr>
      </p:pic>
      <p:sp>
        <p:nvSpPr>
          <p:cNvPr id="4" name="TextBox 3"/>
          <p:cNvSpPr txBox="1"/>
          <p:nvPr/>
        </p:nvSpPr>
        <p:spPr>
          <a:xfrm>
            <a:off x="8115508" y="363526"/>
            <a:ext cx="3857091" cy="1569660"/>
          </a:xfrm>
          <a:prstGeom prst="rect">
            <a:avLst/>
          </a:prstGeom>
          <a:noFill/>
        </p:spPr>
        <p:txBody>
          <a:bodyPr wrap="square" rtlCol="0">
            <a:spAutoFit/>
          </a:bodyPr>
          <a:lstStyle/>
          <a:p>
            <a:r>
              <a:rPr lang="en-US" sz="2400" b="1" dirty="0">
                <a:solidFill>
                  <a:srgbClr val="FF0000"/>
                </a:solidFill>
              </a:rPr>
              <a:t>True or False </a:t>
            </a:r>
            <a:r>
              <a:rPr lang="en-US" sz="2400" b="1" dirty="0"/>
              <a:t>– There is a correlation among global temperature and total CO</a:t>
            </a:r>
            <a:r>
              <a:rPr lang="en-US" sz="2400" b="1" baseline="-25000" dirty="0"/>
              <a:t>2</a:t>
            </a:r>
            <a:r>
              <a:rPr lang="en-US" sz="2400" b="1" dirty="0"/>
              <a:t> concentration.</a:t>
            </a:r>
          </a:p>
        </p:txBody>
      </p:sp>
      <p:sp>
        <p:nvSpPr>
          <p:cNvPr id="6" name="TextBox 5"/>
          <p:cNvSpPr txBox="1"/>
          <p:nvPr/>
        </p:nvSpPr>
        <p:spPr>
          <a:xfrm>
            <a:off x="7896108" y="1874898"/>
            <a:ext cx="4421926" cy="2369880"/>
          </a:xfrm>
          <a:prstGeom prst="rect">
            <a:avLst/>
          </a:prstGeom>
          <a:noFill/>
        </p:spPr>
        <p:txBody>
          <a:bodyPr wrap="square" rtlCol="0">
            <a:spAutoFit/>
          </a:bodyPr>
          <a:lstStyle/>
          <a:p>
            <a:r>
              <a:rPr lang="en-US" sz="2800" b="1" dirty="0">
                <a:solidFill>
                  <a:srgbClr val="002060"/>
                </a:solidFill>
              </a:rPr>
              <a:t>TRUE</a:t>
            </a:r>
          </a:p>
          <a:p>
            <a:r>
              <a:rPr lang="en-US" sz="2400" b="1" dirty="0">
                <a:solidFill>
                  <a:srgbClr val="002060"/>
                </a:solidFill>
              </a:rPr>
              <a:t>Conclusion:</a:t>
            </a:r>
          </a:p>
          <a:p>
            <a:r>
              <a:rPr lang="en-US" sz="2400" b="1" dirty="0">
                <a:solidFill>
                  <a:srgbClr val="002060"/>
                </a:solidFill>
              </a:rPr>
              <a:t>Either the temperature increase causes CO</a:t>
            </a:r>
            <a:r>
              <a:rPr lang="en-US" sz="2400" b="1" baseline="-25000" dirty="0">
                <a:solidFill>
                  <a:srgbClr val="002060"/>
                </a:solidFill>
              </a:rPr>
              <a:t>2</a:t>
            </a:r>
            <a:r>
              <a:rPr lang="en-US" sz="2400" b="1" dirty="0">
                <a:solidFill>
                  <a:srgbClr val="002060"/>
                </a:solidFill>
              </a:rPr>
              <a:t> to increase or CO</a:t>
            </a:r>
            <a:r>
              <a:rPr lang="en-US" sz="2400" b="1" baseline="-25000" dirty="0">
                <a:solidFill>
                  <a:srgbClr val="002060"/>
                </a:solidFill>
              </a:rPr>
              <a:t>2</a:t>
            </a:r>
            <a:r>
              <a:rPr lang="en-US" sz="2400" b="1" dirty="0">
                <a:solidFill>
                  <a:srgbClr val="002060"/>
                </a:solidFill>
              </a:rPr>
              <a:t> increases causes temperature to increase.</a:t>
            </a:r>
          </a:p>
        </p:txBody>
      </p:sp>
      <p:sp>
        <p:nvSpPr>
          <p:cNvPr id="7" name="TextBox 6">
            <a:extLst>
              <a:ext uri="{FF2B5EF4-FFF2-40B4-BE49-F238E27FC236}">
                <a16:creationId xmlns:a16="http://schemas.microsoft.com/office/drawing/2014/main" id="{B491E49D-3D42-425D-AD52-D883167183E7}"/>
              </a:ext>
            </a:extLst>
          </p:cNvPr>
          <p:cNvSpPr txBox="1"/>
          <p:nvPr/>
        </p:nvSpPr>
        <p:spPr>
          <a:xfrm>
            <a:off x="7896108" y="4430792"/>
            <a:ext cx="4295892" cy="1938992"/>
          </a:xfrm>
          <a:prstGeom prst="rect">
            <a:avLst/>
          </a:prstGeom>
          <a:noFill/>
        </p:spPr>
        <p:txBody>
          <a:bodyPr wrap="square" rtlCol="0">
            <a:spAutoFit/>
          </a:bodyPr>
          <a:lstStyle/>
          <a:p>
            <a:r>
              <a:rPr lang="en-US" sz="2400" b="1" dirty="0"/>
              <a:t>However, the additional correlation with the CO</a:t>
            </a:r>
            <a:r>
              <a:rPr lang="en-US" sz="2400" b="1" baseline="-25000" dirty="0"/>
              <a:t>2</a:t>
            </a:r>
            <a:r>
              <a:rPr lang="en-US" sz="2400" b="1" dirty="0"/>
              <a:t> production strongly supports CO</a:t>
            </a:r>
            <a:r>
              <a:rPr lang="en-US" sz="2400" b="1" baseline="-25000" dirty="0"/>
              <a:t>2</a:t>
            </a:r>
            <a:r>
              <a:rPr lang="en-US" sz="2400" b="1" dirty="0"/>
              <a:t> as the cause and temperature as the effect.</a:t>
            </a:r>
          </a:p>
        </p:txBody>
      </p:sp>
      <p:sp>
        <p:nvSpPr>
          <p:cNvPr id="9" name="TextBox 8">
            <a:extLst>
              <a:ext uri="{FF2B5EF4-FFF2-40B4-BE49-F238E27FC236}">
                <a16:creationId xmlns:a16="http://schemas.microsoft.com/office/drawing/2014/main" id="{59E76C51-8D4E-4E81-B68E-84D6442D666C}"/>
              </a:ext>
            </a:extLst>
          </p:cNvPr>
          <p:cNvSpPr txBox="1"/>
          <p:nvPr/>
        </p:nvSpPr>
        <p:spPr>
          <a:xfrm>
            <a:off x="3555643" y="5400288"/>
            <a:ext cx="3557833" cy="461665"/>
          </a:xfrm>
          <a:prstGeom prst="rect">
            <a:avLst/>
          </a:prstGeom>
          <a:noFill/>
        </p:spPr>
        <p:txBody>
          <a:bodyPr wrap="none" rtlCol="0">
            <a:spAutoFit/>
          </a:bodyPr>
          <a:lstStyle/>
          <a:p>
            <a:r>
              <a:rPr lang="en-US" sz="2400" b="1" dirty="0"/>
              <a:t>CO2 production, solid grey</a:t>
            </a:r>
          </a:p>
        </p:txBody>
      </p:sp>
      <p:sp>
        <p:nvSpPr>
          <p:cNvPr id="10" name="TextBox 9">
            <a:extLst>
              <a:ext uri="{FF2B5EF4-FFF2-40B4-BE49-F238E27FC236}">
                <a16:creationId xmlns:a16="http://schemas.microsoft.com/office/drawing/2014/main" id="{A38E2CE3-7102-4FFD-A4FB-CC54ECC224A1}"/>
              </a:ext>
            </a:extLst>
          </p:cNvPr>
          <p:cNvSpPr txBox="1"/>
          <p:nvPr/>
        </p:nvSpPr>
        <p:spPr>
          <a:xfrm>
            <a:off x="4010195" y="2459674"/>
            <a:ext cx="1901867" cy="1200329"/>
          </a:xfrm>
          <a:prstGeom prst="rect">
            <a:avLst/>
          </a:prstGeom>
          <a:noFill/>
        </p:spPr>
        <p:txBody>
          <a:bodyPr wrap="none" rtlCol="0">
            <a:spAutoFit/>
          </a:bodyPr>
          <a:lstStyle/>
          <a:p>
            <a:r>
              <a:rPr lang="en-US" sz="2400" b="1" dirty="0"/>
              <a:t>Temperature,</a:t>
            </a:r>
          </a:p>
          <a:p>
            <a:r>
              <a:rPr lang="en-US" sz="2400" b="1" dirty="0"/>
              <a:t>Dark line</a:t>
            </a:r>
          </a:p>
          <a:p>
            <a:endParaRPr lang="en-US" sz="2400" b="1" dirty="0"/>
          </a:p>
        </p:txBody>
      </p:sp>
      <p:sp>
        <p:nvSpPr>
          <p:cNvPr id="12" name="TextBox 11">
            <a:extLst>
              <a:ext uri="{FF2B5EF4-FFF2-40B4-BE49-F238E27FC236}">
                <a16:creationId xmlns:a16="http://schemas.microsoft.com/office/drawing/2014/main" id="{83D133D1-0538-48E9-A253-73C429DD2594}"/>
              </a:ext>
            </a:extLst>
          </p:cNvPr>
          <p:cNvSpPr txBox="1"/>
          <p:nvPr/>
        </p:nvSpPr>
        <p:spPr>
          <a:xfrm>
            <a:off x="4548104" y="4437093"/>
            <a:ext cx="2401298" cy="830997"/>
          </a:xfrm>
          <a:prstGeom prst="rect">
            <a:avLst/>
          </a:prstGeom>
          <a:noFill/>
        </p:spPr>
        <p:txBody>
          <a:bodyPr wrap="none" rtlCol="0">
            <a:spAutoFit/>
          </a:bodyPr>
          <a:lstStyle/>
          <a:p>
            <a:r>
              <a:rPr lang="en-US" sz="2400" b="1" dirty="0"/>
              <a:t>atmospheric CO</a:t>
            </a:r>
            <a:r>
              <a:rPr lang="en-US" sz="2400" b="1" baseline="-25000" dirty="0"/>
              <a:t>2</a:t>
            </a:r>
            <a:r>
              <a:rPr lang="en-US" sz="2400" b="1" dirty="0"/>
              <a:t>,</a:t>
            </a:r>
            <a:endParaRPr lang="en-US" sz="2400" b="1" baseline="-25000" dirty="0"/>
          </a:p>
          <a:p>
            <a:r>
              <a:rPr lang="en-US" sz="2400" b="1" dirty="0"/>
              <a:t>Blue line</a:t>
            </a:r>
          </a:p>
        </p:txBody>
      </p:sp>
    </p:spTree>
    <p:extLst>
      <p:ext uri="{BB962C8B-B14F-4D97-AF65-F5344CB8AC3E}">
        <p14:creationId xmlns:p14="http://schemas.microsoft.com/office/powerpoint/2010/main" val="411481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ntr" presetSubtype="0" fill="hold" grpId="0" nodeType="afterEffect">
                                  <p:stCondLst>
                                    <p:cond delay="30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90">
                                          <p:stCondLst>
                                            <p:cond delay="0"/>
                                          </p:stCondLst>
                                        </p:cTn>
                                        <p:tgtEl>
                                          <p:spTgt spid="7"/>
                                        </p:tgtEl>
                                      </p:cBhvr>
                                    </p:animEffect>
                                    <p:anim calcmode="lin" valueType="num">
                                      <p:cBhvr>
                                        <p:cTn id="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gtEl>
                                      </p:cBhvr>
                                      <p:to x="100000" y="60000"/>
                                    </p:animScale>
                                    <p:animScale>
                                      <p:cBhvr>
                                        <p:cTn id="19" dur="83" decel="50000">
                                          <p:stCondLst>
                                            <p:cond delay="338"/>
                                          </p:stCondLst>
                                        </p:cTn>
                                        <p:tgtEl>
                                          <p:spTgt spid="7"/>
                                        </p:tgtEl>
                                      </p:cBhvr>
                                      <p:to x="100000" y="100000"/>
                                    </p:animScale>
                                    <p:animScale>
                                      <p:cBhvr>
                                        <p:cTn id="20" dur="13">
                                          <p:stCondLst>
                                            <p:cond delay="656"/>
                                          </p:stCondLst>
                                        </p:cTn>
                                        <p:tgtEl>
                                          <p:spTgt spid="7"/>
                                        </p:tgtEl>
                                      </p:cBhvr>
                                      <p:to x="100000" y="80000"/>
                                    </p:animScale>
                                    <p:animScale>
                                      <p:cBhvr>
                                        <p:cTn id="21" dur="83" decel="50000">
                                          <p:stCondLst>
                                            <p:cond delay="669"/>
                                          </p:stCondLst>
                                        </p:cTn>
                                        <p:tgtEl>
                                          <p:spTgt spid="7"/>
                                        </p:tgtEl>
                                      </p:cBhvr>
                                      <p:to x="100000" y="100000"/>
                                    </p:animScale>
                                    <p:animScale>
                                      <p:cBhvr>
                                        <p:cTn id="22" dur="13">
                                          <p:stCondLst>
                                            <p:cond delay="821"/>
                                          </p:stCondLst>
                                        </p:cTn>
                                        <p:tgtEl>
                                          <p:spTgt spid="7"/>
                                        </p:tgtEl>
                                      </p:cBhvr>
                                      <p:to x="100000" y="90000"/>
                                    </p:animScale>
                                    <p:animScale>
                                      <p:cBhvr>
                                        <p:cTn id="23" dur="83" decel="50000">
                                          <p:stCondLst>
                                            <p:cond delay="834"/>
                                          </p:stCondLst>
                                        </p:cTn>
                                        <p:tgtEl>
                                          <p:spTgt spid="7"/>
                                        </p:tgtEl>
                                      </p:cBhvr>
                                      <p:to x="100000" y="100000"/>
                                    </p:animScale>
                                    <p:animScale>
                                      <p:cBhvr>
                                        <p:cTn id="24" dur="13">
                                          <p:stCondLst>
                                            <p:cond delay="904"/>
                                          </p:stCondLst>
                                        </p:cTn>
                                        <p:tgtEl>
                                          <p:spTgt spid="7"/>
                                        </p:tgtEl>
                                      </p:cBhvr>
                                      <p:to x="100000" y="95000"/>
                                    </p:animScale>
                                    <p:animScale>
                                      <p:cBhvr>
                                        <p:cTn id="25"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8ADB44-F843-443E-92E7-C99A1619C76E}"/>
              </a:ext>
            </a:extLst>
          </p:cNvPr>
          <p:cNvSpPr txBox="1"/>
          <p:nvPr/>
        </p:nvSpPr>
        <p:spPr>
          <a:xfrm>
            <a:off x="277798" y="292317"/>
            <a:ext cx="11447170" cy="4524315"/>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For slides on the causes and effects of climate change, please visit: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http://murov.info/climcauses.pptx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http://murov.info/climeffects.pptx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http://murov.info/climeffectshealth.pptx</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a:p>
            <a:endParaRPr lang="en-US" sz="3200" b="1" dirty="0">
              <a:solidFill>
                <a:prstClr val="black"/>
              </a:solidFill>
              <a:latin typeface="Calibri" panose="020F0502020204030204"/>
            </a:endParaRPr>
          </a:p>
          <a:p>
            <a:r>
              <a:rPr lang="en-US" sz="3200" b="1" dirty="0">
                <a:solidFill>
                  <a:prstClr val="black"/>
                </a:solidFill>
                <a:latin typeface="Calibri" panose="020F0502020204030204"/>
              </a:rPr>
              <a:t>For many PowerPoint</a:t>
            </a:r>
          </a:p>
          <a:p>
            <a:r>
              <a:rPr lang="en-US" sz="3200" b="1" dirty="0">
                <a:solidFill>
                  <a:prstClr val="black"/>
                </a:solidFill>
                <a:latin typeface="Calibri" panose="020F0502020204030204"/>
              </a:rPr>
              <a:t>presentations on</a:t>
            </a:r>
          </a:p>
          <a:p>
            <a:r>
              <a:rPr lang="en-US" sz="3200" b="1" dirty="0">
                <a:solidFill>
                  <a:prstClr val="black"/>
                </a:solidFill>
                <a:latin typeface="Calibri" panose="020F0502020204030204"/>
              </a:rPr>
              <a:t>other topics, please visit:  </a:t>
            </a:r>
          </a:p>
          <a:p>
            <a:r>
              <a:rPr lang="en-US" sz="3200" b="1" dirty="0">
                <a:solidFill>
                  <a:prstClr val="black"/>
                </a:solidFill>
                <a:latin typeface="Calibri" panose="020F0502020204030204"/>
                <a:hlinkClick r:id="rId5"/>
              </a:rPr>
              <a:t>http://murov.info</a:t>
            </a:r>
            <a:r>
              <a:rPr lang="en-US" sz="3200" b="1" dirty="0">
                <a:solidFill>
                  <a:prstClr val="black"/>
                </a:solidFill>
                <a:latin typeface="Calibri" panose="020F0502020204030204"/>
              </a:rPr>
              <a:t> </a:t>
            </a:r>
            <a:endParaRPr lang="en-US" sz="3200" dirty="0"/>
          </a:p>
        </p:txBody>
      </p:sp>
      <p:pic>
        <p:nvPicPr>
          <p:cNvPr id="6" name="Picture 5">
            <a:extLst>
              <a:ext uri="{FF2B5EF4-FFF2-40B4-BE49-F238E27FC236}">
                <a16:creationId xmlns:a16="http://schemas.microsoft.com/office/drawing/2014/main" id="{0204F4C2-7C0A-4012-AF33-6EF7070CF5C1}"/>
              </a:ext>
            </a:extLst>
          </p:cNvPr>
          <p:cNvPicPr>
            <a:picLocks noChangeAspect="1"/>
          </p:cNvPicPr>
          <p:nvPr/>
        </p:nvPicPr>
        <p:blipFill>
          <a:blip r:embed="rId6"/>
          <a:stretch>
            <a:fillRect/>
          </a:stretch>
        </p:blipFill>
        <p:spPr>
          <a:xfrm>
            <a:off x="5810865" y="2470355"/>
            <a:ext cx="6103337" cy="4247922"/>
          </a:xfrm>
          <a:prstGeom prst="rect">
            <a:avLst/>
          </a:prstGeom>
        </p:spPr>
      </p:pic>
    </p:spTree>
    <p:extLst>
      <p:ext uri="{BB962C8B-B14F-4D97-AF65-F5344CB8AC3E}">
        <p14:creationId xmlns:p14="http://schemas.microsoft.com/office/powerpoint/2010/main" val="11475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82" y="342655"/>
            <a:ext cx="11945187" cy="1077218"/>
          </a:xfrm>
          <a:prstGeom prst="rect">
            <a:avLst/>
          </a:prstGeom>
          <a:noFill/>
        </p:spPr>
        <p:txBody>
          <a:bodyPr wrap="square" rtlCol="0">
            <a:spAutoFit/>
          </a:bodyPr>
          <a:lstStyle/>
          <a:p>
            <a:r>
              <a:rPr lang="en-US" sz="3200" b="1" dirty="0">
                <a:solidFill>
                  <a:srgbClr val="FF0000"/>
                </a:solidFill>
              </a:rPr>
              <a:t>Is the climate of the earth undergoing enhanced climate change and if so, are humans significantly contributing to the change?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28" y="2005500"/>
            <a:ext cx="4714240" cy="2651760"/>
          </a:xfrm>
          <a:prstGeom prst="rect">
            <a:avLst/>
          </a:prstGeom>
        </p:spPr>
      </p:pic>
      <p:sp>
        <p:nvSpPr>
          <p:cNvPr id="2" name="Rectangle 1"/>
          <p:cNvSpPr/>
          <p:nvPr/>
        </p:nvSpPr>
        <p:spPr>
          <a:xfrm>
            <a:off x="117231" y="4699463"/>
            <a:ext cx="11957538" cy="1815882"/>
          </a:xfrm>
          <a:prstGeom prst="rect">
            <a:avLst/>
          </a:prstGeom>
        </p:spPr>
        <p:txBody>
          <a:bodyPr wrap="square">
            <a:spAutoFit/>
          </a:bodyPr>
          <a:lstStyle/>
          <a:p>
            <a:r>
              <a:rPr lang="en-US" sz="2800" b="1" dirty="0"/>
              <a:t>In developing a theory to explain the ice ages, Svante Arrhenius, in 1896, was the first to use basic principles of physical chemistry to calculate estimates of the extent to which increases in atmospheric carbon dioxide (CO</a:t>
            </a:r>
            <a:r>
              <a:rPr lang="en-US" sz="2800" b="1" baseline="-25000" dirty="0"/>
              <a:t>2</a:t>
            </a:r>
            <a:r>
              <a:rPr lang="en-US" sz="2800" b="1" dirty="0"/>
              <a:t>) will increase the Earth's surface temperature through the greenhouse effect.</a:t>
            </a:r>
          </a:p>
        </p:txBody>
      </p:sp>
      <p:pic>
        <p:nvPicPr>
          <p:cNvPr id="6" name="Picture 5"/>
          <p:cNvPicPr>
            <a:picLocks noChangeAspect="1"/>
          </p:cNvPicPr>
          <p:nvPr/>
        </p:nvPicPr>
        <p:blipFill>
          <a:blip r:embed="rId3"/>
          <a:stretch>
            <a:fillRect/>
          </a:stretch>
        </p:blipFill>
        <p:spPr>
          <a:xfrm>
            <a:off x="4971708" y="1462076"/>
            <a:ext cx="7220292" cy="3237097"/>
          </a:xfrm>
          <a:prstGeom prst="rect">
            <a:avLst/>
          </a:prstGeom>
        </p:spPr>
      </p:pic>
    </p:spTree>
    <p:extLst>
      <p:ext uri="{BB962C8B-B14F-4D97-AF65-F5344CB8AC3E}">
        <p14:creationId xmlns:p14="http://schemas.microsoft.com/office/powerpoint/2010/main" val="58517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5735" y="668428"/>
            <a:ext cx="5999421" cy="923330"/>
          </a:xfrm>
          <a:prstGeom prst="rect">
            <a:avLst/>
          </a:prstGeom>
          <a:noFill/>
        </p:spPr>
        <p:txBody>
          <a:bodyPr wrap="square" rtlCol="0">
            <a:spAutoFit/>
          </a:bodyPr>
          <a:lstStyle/>
          <a:p>
            <a:r>
              <a:rPr lang="en-US" b="1" dirty="0"/>
              <a:t>The percent of climate change scientists who consider climate change to be a real human caused threat is:   a. 25%       b.  50%     c.  70%    d.  97%    e.  None of the answers given.  </a:t>
            </a:r>
          </a:p>
        </p:txBody>
      </p:sp>
      <p:sp>
        <p:nvSpPr>
          <p:cNvPr id="4" name="TextBox 3"/>
          <p:cNvSpPr txBox="1"/>
          <p:nvPr/>
        </p:nvSpPr>
        <p:spPr>
          <a:xfrm>
            <a:off x="240114" y="1623180"/>
            <a:ext cx="5741586" cy="1292662"/>
          </a:xfrm>
          <a:prstGeom prst="rect">
            <a:avLst/>
          </a:prstGeom>
          <a:noFill/>
        </p:spPr>
        <p:txBody>
          <a:bodyPr wrap="square" rtlCol="0">
            <a:spAutoFit/>
          </a:bodyPr>
          <a:lstStyle/>
          <a:p>
            <a:r>
              <a:rPr lang="en-US" sz="2400" b="1" dirty="0">
                <a:solidFill>
                  <a:srgbClr val="FF0000"/>
                </a:solidFill>
              </a:rPr>
              <a:t>D</a:t>
            </a:r>
            <a:r>
              <a:rPr lang="en-US" b="1" dirty="0">
                <a:solidFill>
                  <a:srgbClr val="FF0000"/>
                </a:solidFill>
              </a:rPr>
              <a:t> or 97% is the correct answer but non-scientists give a wide range of answers to this question with an average (70%) significantly below the correct answer with only 15% responding 90% or higher. </a:t>
            </a:r>
          </a:p>
        </p:txBody>
      </p:sp>
      <p:sp>
        <p:nvSpPr>
          <p:cNvPr id="5" name="AutoShape 3" descr="Image result for climate change scientist">
            <a:hlinkClick r:id="rId2"/>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177458" y="202390"/>
            <a:ext cx="3221520" cy="1804051"/>
          </a:xfrm>
          <a:prstGeom prst="rect">
            <a:avLst/>
          </a:prstGeom>
          <a:noFill/>
          <a:ln>
            <a:noFill/>
          </a:ln>
        </p:spPr>
      </p:pic>
      <p:sp>
        <p:nvSpPr>
          <p:cNvPr id="8" name="TextBox 7"/>
          <p:cNvSpPr txBox="1"/>
          <p:nvPr/>
        </p:nvSpPr>
        <p:spPr>
          <a:xfrm>
            <a:off x="375937" y="4851558"/>
            <a:ext cx="7021325" cy="923330"/>
          </a:xfrm>
          <a:prstGeom prst="rect">
            <a:avLst/>
          </a:prstGeom>
          <a:noFill/>
        </p:spPr>
        <p:txBody>
          <a:bodyPr wrap="square" rtlCol="0">
            <a:spAutoFit/>
          </a:bodyPr>
          <a:lstStyle/>
          <a:p>
            <a:r>
              <a:rPr lang="en-US" b="1" dirty="0"/>
              <a:t>According to a Yale web site, what percentage of people achieve grades of A or B on a basic test on climate change science?   </a:t>
            </a:r>
          </a:p>
          <a:p>
            <a:r>
              <a:rPr lang="en-US" b="1" dirty="0"/>
              <a:t>a.  8%                                                  b.  40%                                            c.  52%</a:t>
            </a:r>
          </a:p>
        </p:txBody>
      </p:sp>
      <p:sp>
        <p:nvSpPr>
          <p:cNvPr id="9" name="TextBox 8"/>
          <p:cNvSpPr txBox="1"/>
          <p:nvPr/>
        </p:nvSpPr>
        <p:spPr>
          <a:xfrm>
            <a:off x="362998" y="5740401"/>
            <a:ext cx="7257002" cy="646331"/>
          </a:xfrm>
          <a:prstGeom prst="rect">
            <a:avLst/>
          </a:prstGeom>
          <a:noFill/>
        </p:spPr>
        <p:txBody>
          <a:bodyPr wrap="square" rtlCol="0">
            <a:spAutoFit/>
          </a:bodyPr>
          <a:lstStyle/>
          <a:p>
            <a:r>
              <a:rPr lang="en-US" b="1" dirty="0">
                <a:solidFill>
                  <a:srgbClr val="FF0000"/>
                </a:solidFill>
              </a:rPr>
              <a:t>Unfortunately</a:t>
            </a:r>
            <a:r>
              <a:rPr lang="en-US" b="1" dirty="0"/>
              <a:t>		</a:t>
            </a:r>
            <a:r>
              <a:rPr lang="en-US" dirty="0">
                <a:solidFill>
                  <a:prstClr val="black"/>
                </a:solidFill>
              </a:rPr>
              <a:t> </a:t>
            </a:r>
            <a:r>
              <a:rPr lang="en-US" b="1" dirty="0">
                <a:solidFill>
                  <a:srgbClr val="0070C0"/>
                </a:solidFill>
              </a:rPr>
              <a:t>% of C + D grades		      % of F grades</a:t>
            </a:r>
          </a:p>
          <a:p>
            <a:r>
              <a:rPr lang="en-US" b="1" dirty="0">
                <a:solidFill>
                  <a:srgbClr val="FF0000"/>
                </a:solidFill>
              </a:rPr>
              <a:t>8% is correct!</a:t>
            </a:r>
            <a:r>
              <a:rPr lang="en-US" dirty="0"/>
              <a:t>			  </a:t>
            </a:r>
          </a:p>
        </p:txBody>
      </p:sp>
      <p:sp>
        <p:nvSpPr>
          <p:cNvPr id="3" name="TextBox 2"/>
          <p:cNvSpPr txBox="1"/>
          <p:nvPr/>
        </p:nvSpPr>
        <p:spPr>
          <a:xfrm>
            <a:off x="265736" y="3044175"/>
            <a:ext cx="6997941" cy="923330"/>
          </a:xfrm>
          <a:prstGeom prst="rect">
            <a:avLst/>
          </a:prstGeom>
          <a:noFill/>
        </p:spPr>
        <p:txBody>
          <a:bodyPr wrap="none" rtlCol="0">
            <a:spAutoFit/>
          </a:bodyPr>
          <a:lstStyle/>
          <a:p>
            <a:r>
              <a:rPr lang="en-US" b="1" dirty="0"/>
              <a:t>Multiple choice</a:t>
            </a:r>
          </a:p>
          <a:p>
            <a:r>
              <a:rPr lang="en-US" b="1" dirty="0"/>
              <a:t>What percent of Americans think global warming is caused by humans?</a:t>
            </a:r>
          </a:p>
          <a:p>
            <a:r>
              <a:rPr lang="en-US" b="1" dirty="0"/>
              <a:t>a.  10%	b.  40%	c.  58%	  d.  75%      e.  97% </a:t>
            </a:r>
          </a:p>
        </p:txBody>
      </p:sp>
      <p:sp>
        <p:nvSpPr>
          <p:cNvPr id="10" name="Rectangle 9"/>
          <p:cNvSpPr/>
          <p:nvPr/>
        </p:nvSpPr>
        <p:spPr>
          <a:xfrm>
            <a:off x="275380" y="6415700"/>
            <a:ext cx="9823938" cy="307777"/>
          </a:xfrm>
          <a:prstGeom prst="rect">
            <a:avLst/>
          </a:prstGeom>
        </p:spPr>
        <p:txBody>
          <a:bodyPr wrap="square">
            <a:spAutoFit/>
          </a:bodyPr>
          <a:lstStyle/>
          <a:p>
            <a:r>
              <a:rPr lang="en-US" sz="1400" dirty="0">
                <a:hlinkClick r:id="rId4"/>
              </a:rPr>
              <a:t>http://climatecommunication.yale.edu/wp-content/uploads/2018/04/Climate-Change-American-Mind-March-2018-1.pdf</a:t>
            </a:r>
            <a:r>
              <a:rPr lang="en-US" sz="1400" dirty="0"/>
              <a:t> </a:t>
            </a:r>
          </a:p>
        </p:txBody>
      </p:sp>
      <p:sp>
        <p:nvSpPr>
          <p:cNvPr id="11" name="TextBox 10"/>
          <p:cNvSpPr txBox="1"/>
          <p:nvPr/>
        </p:nvSpPr>
        <p:spPr>
          <a:xfrm>
            <a:off x="2514986" y="2963692"/>
            <a:ext cx="184731" cy="369332"/>
          </a:xfrm>
          <a:prstGeom prst="rect">
            <a:avLst/>
          </a:prstGeom>
          <a:noFill/>
        </p:spPr>
        <p:txBody>
          <a:bodyPr wrap="none" rtlCol="0">
            <a:spAutoFit/>
          </a:bodyPr>
          <a:lstStyle/>
          <a:p>
            <a:endParaRPr lang="en-US" b="1" dirty="0"/>
          </a:p>
        </p:txBody>
      </p:sp>
      <p:sp>
        <p:nvSpPr>
          <p:cNvPr id="12" name="TextBox 11"/>
          <p:cNvSpPr txBox="1"/>
          <p:nvPr/>
        </p:nvSpPr>
        <p:spPr>
          <a:xfrm>
            <a:off x="3855930" y="2940246"/>
            <a:ext cx="184731" cy="369332"/>
          </a:xfrm>
          <a:prstGeom prst="rect">
            <a:avLst/>
          </a:prstGeom>
          <a:noFill/>
        </p:spPr>
        <p:txBody>
          <a:bodyPr wrap="none" rtlCol="0">
            <a:spAutoFit/>
          </a:bodyPr>
          <a:lstStyle/>
          <a:p>
            <a:endParaRPr lang="en-US" b="1" dirty="0"/>
          </a:p>
        </p:txBody>
      </p:sp>
      <p:sp>
        <p:nvSpPr>
          <p:cNvPr id="13" name="TextBox 12"/>
          <p:cNvSpPr txBox="1"/>
          <p:nvPr/>
        </p:nvSpPr>
        <p:spPr>
          <a:xfrm>
            <a:off x="4439744" y="2931708"/>
            <a:ext cx="184731" cy="369332"/>
          </a:xfrm>
          <a:prstGeom prst="rect">
            <a:avLst/>
          </a:prstGeom>
          <a:noFill/>
        </p:spPr>
        <p:txBody>
          <a:bodyPr wrap="none" rtlCol="0">
            <a:spAutoFit/>
          </a:bodyPr>
          <a:lstStyle/>
          <a:p>
            <a:endParaRPr lang="en-US" b="1" dirty="0"/>
          </a:p>
        </p:txBody>
      </p:sp>
      <p:sp>
        <p:nvSpPr>
          <p:cNvPr id="14" name="TextBox 13"/>
          <p:cNvSpPr txBox="1"/>
          <p:nvPr/>
        </p:nvSpPr>
        <p:spPr>
          <a:xfrm>
            <a:off x="5010292" y="2931708"/>
            <a:ext cx="184731" cy="369332"/>
          </a:xfrm>
          <a:prstGeom prst="rect">
            <a:avLst/>
          </a:prstGeom>
          <a:noFill/>
        </p:spPr>
        <p:txBody>
          <a:bodyPr wrap="none" rtlCol="0">
            <a:spAutoFit/>
          </a:bodyPr>
          <a:lstStyle/>
          <a:p>
            <a:endParaRPr lang="en-US" b="1" dirty="0"/>
          </a:p>
        </p:txBody>
      </p:sp>
      <p:sp>
        <p:nvSpPr>
          <p:cNvPr id="15" name="TextBox 14"/>
          <p:cNvSpPr txBox="1"/>
          <p:nvPr/>
        </p:nvSpPr>
        <p:spPr>
          <a:xfrm>
            <a:off x="3285382" y="2944810"/>
            <a:ext cx="184731" cy="369332"/>
          </a:xfrm>
          <a:prstGeom prst="rect">
            <a:avLst/>
          </a:prstGeom>
          <a:noFill/>
        </p:spPr>
        <p:txBody>
          <a:bodyPr wrap="none" rtlCol="0">
            <a:spAutoFit/>
          </a:bodyPr>
          <a:lstStyle/>
          <a:p>
            <a:endParaRPr lang="en-US" b="1"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7442" y="88621"/>
            <a:ext cx="2522483" cy="2522483"/>
          </a:xfrm>
          <a:prstGeom prst="rect">
            <a:avLst/>
          </a:prstGeom>
        </p:spPr>
      </p:pic>
      <p:sp>
        <p:nvSpPr>
          <p:cNvPr id="18" name="TextBox 17"/>
          <p:cNvSpPr txBox="1"/>
          <p:nvPr/>
        </p:nvSpPr>
        <p:spPr>
          <a:xfrm>
            <a:off x="265736" y="3948831"/>
            <a:ext cx="6020972" cy="923330"/>
          </a:xfrm>
          <a:prstGeom prst="rect">
            <a:avLst/>
          </a:prstGeom>
          <a:noFill/>
        </p:spPr>
        <p:txBody>
          <a:bodyPr wrap="square" rtlCol="0">
            <a:spAutoFit/>
          </a:bodyPr>
          <a:lstStyle/>
          <a:p>
            <a:r>
              <a:rPr lang="en-US" b="1" dirty="0">
                <a:solidFill>
                  <a:srgbClr val="FF0000"/>
                </a:solidFill>
              </a:rPr>
              <a:t>c.  58%.  While climate change scientists have a 97% confidence percentage, non-scientist are much more skeptical.</a:t>
            </a:r>
          </a:p>
        </p:txBody>
      </p:sp>
      <p:pic>
        <p:nvPicPr>
          <p:cNvPr id="19" name="Picture 1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20000"/>
                    </a14:imgEffect>
                  </a14:imgLayer>
                </a14:imgProps>
              </a:ext>
            </a:extLst>
          </a:blip>
          <a:srcRect l="5232" r="46185" b="31665"/>
          <a:stretch/>
        </p:blipFill>
        <p:spPr>
          <a:xfrm>
            <a:off x="8892846" y="3021848"/>
            <a:ext cx="3184577" cy="3474996"/>
          </a:xfrm>
          <a:prstGeom prst="rect">
            <a:avLst/>
          </a:prstGeom>
        </p:spPr>
      </p:pic>
      <p:sp>
        <p:nvSpPr>
          <p:cNvPr id="7" name="TextBox 6">
            <a:extLst>
              <a:ext uri="{FF2B5EF4-FFF2-40B4-BE49-F238E27FC236}">
                <a16:creationId xmlns:a16="http://schemas.microsoft.com/office/drawing/2014/main" id="{22F2A19D-727A-47AF-B332-3302729138C7}"/>
              </a:ext>
            </a:extLst>
          </p:cNvPr>
          <p:cNvSpPr txBox="1"/>
          <p:nvPr/>
        </p:nvSpPr>
        <p:spPr>
          <a:xfrm>
            <a:off x="643960" y="132605"/>
            <a:ext cx="5199180" cy="400110"/>
          </a:xfrm>
          <a:prstGeom prst="rect">
            <a:avLst/>
          </a:prstGeom>
          <a:noFill/>
        </p:spPr>
        <p:txBody>
          <a:bodyPr wrap="none" rtlCol="0">
            <a:spAutoFit/>
          </a:bodyPr>
          <a:lstStyle/>
          <a:p>
            <a:r>
              <a:rPr lang="en-US" sz="2000" b="1" u="sng" dirty="0">
                <a:solidFill>
                  <a:srgbClr val="FF0000"/>
                </a:solidFill>
              </a:rPr>
              <a:t>CLIMATE CHANGE SURVEY RESULTS FROM YALE</a:t>
            </a:r>
          </a:p>
        </p:txBody>
      </p:sp>
    </p:spTree>
    <p:extLst>
      <p:ext uri="{BB962C8B-B14F-4D97-AF65-F5344CB8AC3E}">
        <p14:creationId xmlns:p14="http://schemas.microsoft.com/office/powerpoint/2010/main" val="427087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290">
                                          <p:stCondLst>
                                            <p:cond delay="0"/>
                                          </p:stCondLst>
                                        </p:cTn>
                                        <p:tgtEl>
                                          <p:spTgt spid="19"/>
                                        </p:tgtEl>
                                      </p:cBhvr>
                                    </p:animEffect>
                                    <p:anim calcmode="lin" valueType="num">
                                      <p:cBhvr>
                                        <p:cTn id="15"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0" dur="13">
                                          <p:stCondLst>
                                            <p:cond delay="325"/>
                                          </p:stCondLst>
                                        </p:cTn>
                                        <p:tgtEl>
                                          <p:spTgt spid="19"/>
                                        </p:tgtEl>
                                      </p:cBhvr>
                                      <p:to x="100000" y="60000"/>
                                    </p:animScale>
                                    <p:animScale>
                                      <p:cBhvr>
                                        <p:cTn id="21" dur="83" decel="50000">
                                          <p:stCondLst>
                                            <p:cond delay="338"/>
                                          </p:stCondLst>
                                        </p:cTn>
                                        <p:tgtEl>
                                          <p:spTgt spid="19"/>
                                        </p:tgtEl>
                                      </p:cBhvr>
                                      <p:to x="100000" y="100000"/>
                                    </p:animScale>
                                    <p:animScale>
                                      <p:cBhvr>
                                        <p:cTn id="22" dur="13">
                                          <p:stCondLst>
                                            <p:cond delay="656"/>
                                          </p:stCondLst>
                                        </p:cTn>
                                        <p:tgtEl>
                                          <p:spTgt spid="19"/>
                                        </p:tgtEl>
                                      </p:cBhvr>
                                      <p:to x="100000" y="80000"/>
                                    </p:animScale>
                                    <p:animScale>
                                      <p:cBhvr>
                                        <p:cTn id="23" dur="83" decel="50000">
                                          <p:stCondLst>
                                            <p:cond delay="669"/>
                                          </p:stCondLst>
                                        </p:cTn>
                                        <p:tgtEl>
                                          <p:spTgt spid="19"/>
                                        </p:tgtEl>
                                      </p:cBhvr>
                                      <p:to x="100000" y="100000"/>
                                    </p:animScale>
                                    <p:animScale>
                                      <p:cBhvr>
                                        <p:cTn id="24" dur="13">
                                          <p:stCondLst>
                                            <p:cond delay="821"/>
                                          </p:stCondLst>
                                        </p:cTn>
                                        <p:tgtEl>
                                          <p:spTgt spid="19"/>
                                        </p:tgtEl>
                                      </p:cBhvr>
                                      <p:to x="100000" y="90000"/>
                                    </p:animScale>
                                    <p:animScale>
                                      <p:cBhvr>
                                        <p:cTn id="25" dur="83" decel="50000">
                                          <p:stCondLst>
                                            <p:cond delay="834"/>
                                          </p:stCondLst>
                                        </p:cTn>
                                        <p:tgtEl>
                                          <p:spTgt spid="19"/>
                                        </p:tgtEl>
                                      </p:cBhvr>
                                      <p:to x="100000" y="100000"/>
                                    </p:animScale>
                                    <p:animScale>
                                      <p:cBhvr>
                                        <p:cTn id="26" dur="13">
                                          <p:stCondLst>
                                            <p:cond delay="904"/>
                                          </p:stCondLst>
                                        </p:cTn>
                                        <p:tgtEl>
                                          <p:spTgt spid="19"/>
                                        </p:tgtEl>
                                      </p:cBhvr>
                                      <p:to x="100000" y="95000"/>
                                    </p:animScale>
                                    <p:animScale>
                                      <p:cBhvr>
                                        <p:cTn id="27" dur="83" decel="50000">
                                          <p:stCondLst>
                                            <p:cond delay="917"/>
                                          </p:stCondLst>
                                        </p:cTn>
                                        <p:tgtEl>
                                          <p:spTgt spid="1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ppt_w</p:attrName>
                                        </p:attrNameLst>
                                      </p:cBhvr>
                                      <p:tavLst>
                                        <p:tav tm="0" fmla="#ppt_w*sin(2.5*pi*$)">
                                          <p:val>
                                            <p:fltVal val="0"/>
                                          </p:val>
                                        </p:tav>
                                        <p:tav tm="100000">
                                          <p:val>
                                            <p:fltVal val="1"/>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608" y="63561"/>
            <a:ext cx="7854217" cy="455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Rectangle 1"/>
          <p:cNvSpPr>
            <a:spLocks noChangeArrowheads="1"/>
          </p:cNvSpPr>
          <p:nvPr/>
        </p:nvSpPr>
        <p:spPr bwMode="auto">
          <a:xfrm>
            <a:off x="477593" y="4530450"/>
            <a:ext cx="1234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600" b="1" dirty="0">
                <a:solidFill>
                  <a:prstClr val="black"/>
                </a:solidFill>
                <a:cs typeface="Arial" charset="0"/>
                <a:hlinkClick r:id="rId3"/>
              </a:rPr>
              <a:t>http://environment.yale.edu/climate-communication/article/knowledge-of-climate-change-across-global-warmings-six-americas1</a:t>
            </a:r>
            <a:endParaRPr lang="en-US" altLang="en-US" sz="1600" b="1" dirty="0">
              <a:solidFill>
                <a:prstClr val="black"/>
              </a:solidFill>
              <a:cs typeface="Arial" charset="0"/>
            </a:endParaRPr>
          </a:p>
        </p:txBody>
      </p:sp>
      <p:sp>
        <p:nvSpPr>
          <p:cNvPr id="30724" name="TextBox 2"/>
          <p:cNvSpPr txBox="1">
            <a:spLocks noChangeArrowheads="1"/>
          </p:cNvSpPr>
          <p:nvPr/>
        </p:nvSpPr>
        <p:spPr bwMode="auto">
          <a:xfrm>
            <a:off x="477593" y="4888230"/>
            <a:ext cx="109962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200" b="1" dirty="0">
                <a:solidFill>
                  <a:prstClr val="black"/>
                </a:solidFill>
                <a:cs typeface="Arial" charset="0"/>
              </a:rPr>
              <a:t>The Yale study presents grades for understanding of climate change grouped according to opinions towards climate change.  </a:t>
            </a:r>
          </a:p>
          <a:p>
            <a:pPr eaLnBrk="1" fontAlgn="base" hangingPunct="1">
              <a:spcBef>
                <a:spcPct val="0"/>
              </a:spcBef>
              <a:spcAft>
                <a:spcPct val="0"/>
              </a:spcAft>
              <a:buFontTx/>
              <a:buNone/>
            </a:pPr>
            <a:endParaRPr lang="en-US" altLang="en-US" sz="2000" b="1" dirty="0">
              <a:solidFill>
                <a:prstClr val="black"/>
              </a:solidFill>
              <a:cs typeface="Arial" charset="0"/>
            </a:endParaRPr>
          </a:p>
          <a:p>
            <a:pPr eaLnBrk="1" fontAlgn="base" hangingPunct="1">
              <a:spcBef>
                <a:spcPct val="0"/>
              </a:spcBef>
              <a:spcAft>
                <a:spcPct val="0"/>
              </a:spcAft>
              <a:buFontTx/>
              <a:buNone/>
            </a:pPr>
            <a:r>
              <a:rPr lang="en-US" altLang="en-US" sz="2400" b="1" dirty="0">
                <a:solidFill>
                  <a:srgbClr val="C00000"/>
                </a:solidFill>
                <a:cs typeface="Arial" charset="0"/>
              </a:rPr>
              <a:t>True or False</a:t>
            </a:r>
            <a:r>
              <a:rPr lang="en-US" altLang="en-US" sz="2400" b="1" dirty="0">
                <a:solidFill>
                  <a:prstClr val="black"/>
                </a:solidFill>
                <a:cs typeface="Arial" charset="0"/>
              </a:rPr>
              <a:t>:  The chart indicates that the better the understanding, the higher the concern level.  People who flunk the climate change test are likely deniers.</a:t>
            </a:r>
          </a:p>
        </p:txBody>
      </p:sp>
      <p:sp>
        <p:nvSpPr>
          <p:cNvPr id="2" name="TextBox 1">
            <a:extLst>
              <a:ext uri="{FF2B5EF4-FFF2-40B4-BE49-F238E27FC236}">
                <a16:creationId xmlns:a16="http://schemas.microsoft.com/office/drawing/2014/main" id="{19DDFE7B-6D9D-4435-ABDE-0DA1E11A8547}"/>
              </a:ext>
            </a:extLst>
          </p:cNvPr>
          <p:cNvSpPr txBox="1"/>
          <p:nvPr/>
        </p:nvSpPr>
        <p:spPr>
          <a:xfrm>
            <a:off x="229084" y="5844653"/>
            <a:ext cx="978153" cy="369332"/>
          </a:xfrm>
          <a:prstGeom prst="rect">
            <a:avLst/>
          </a:prstGeom>
          <a:solidFill>
            <a:srgbClr val="92D050">
              <a:alpha val="42000"/>
            </a:srgbClr>
          </a:solidFill>
        </p:spPr>
        <p:txBody>
          <a:bodyPr wrap="none" rtlCol="0">
            <a:spAutoFit/>
          </a:bodyPr>
          <a:lstStyle/>
          <a:p>
            <a:r>
              <a:rPr lang="en-US" dirty="0"/>
              <a:t>               </a:t>
            </a:r>
          </a:p>
        </p:txBody>
      </p:sp>
      <p:sp>
        <p:nvSpPr>
          <p:cNvPr id="3" name="TextBox 2">
            <a:extLst>
              <a:ext uri="{FF2B5EF4-FFF2-40B4-BE49-F238E27FC236}">
                <a16:creationId xmlns:a16="http://schemas.microsoft.com/office/drawing/2014/main" id="{4D8F395F-7782-4E64-8E03-26A644FA3CFA}"/>
              </a:ext>
            </a:extLst>
          </p:cNvPr>
          <p:cNvSpPr txBox="1"/>
          <p:nvPr/>
        </p:nvSpPr>
        <p:spPr>
          <a:xfrm>
            <a:off x="2402122" y="6213985"/>
            <a:ext cx="7643439" cy="369332"/>
          </a:xfrm>
          <a:prstGeom prst="rect">
            <a:avLst/>
          </a:prstGeom>
          <a:solidFill>
            <a:srgbClr val="FFFF00">
              <a:alpha val="52000"/>
            </a:srgbClr>
          </a:solidFill>
        </p:spPr>
        <p:txBody>
          <a:bodyPr wrap="none" rtlCol="0">
            <a:spAutoFit/>
          </a:bodyPr>
          <a:lstStyle/>
          <a:p>
            <a:r>
              <a:rPr lang="en-US" dirty="0"/>
              <a:t>                                                                                                                                              </a:t>
            </a:r>
          </a:p>
        </p:txBody>
      </p:sp>
    </p:spTree>
    <p:extLst>
      <p:ext uri="{BB962C8B-B14F-4D97-AF65-F5344CB8AC3E}">
        <p14:creationId xmlns:p14="http://schemas.microsoft.com/office/powerpoint/2010/main" val="1833629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anim calcmode="lin" valueType="num">
                                      <p:cBhvr>
                                        <p:cTn id="14" dur="3000" fill="hold"/>
                                        <p:tgtEl>
                                          <p:spTgt spid="3"/>
                                        </p:tgtEl>
                                        <p:attrNameLst>
                                          <p:attrName>ppt_w</p:attrName>
                                        </p:attrNameLst>
                                      </p:cBhvr>
                                      <p:tavLst>
                                        <p:tav tm="0" fmla="#ppt_w*sin(2.5*pi*$)">
                                          <p:val>
                                            <p:fltVal val="0"/>
                                          </p:val>
                                        </p:tav>
                                        <p:tav tm="100000">
                                          <p:val>
                                            <p:fltVal val="1"/>
                                          </p:val>
                                        </p:tav>
                                      </p:tavLst>
                                    </p:anim>
                                    <p:anim calcmode="lin" valueType="num">
                                      <p:cBhvr>
                                        <p:cTn id="15"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6A0A0-C509-4968-92A9-BD5614D1370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8894" t="28962" r="28311" b="32067"/>
          <a:stretch/>
        </p:blipFill>
        <p:spPr>
          <a:xfrm>
            <a:off x="3571925" y="104689"/>
            <a:ext cx="8579044" cy="4392296"/>
          </a:xfrm>
          <a:prstGeom prst="rect">
            <a:avLst/>
          </a:prstGeom>
        </p:spPr>
      </p:pic>
      <p:sp>
        <p:nvSpPr>
          <p:cNvPr id="4" name="Rectangle 3">
            <a:extLst>
              <a:ext uri="{FF2B5EF4-FFF2-40B4-BE49-F238E27FC236}">
                <a16:creationId xmlns:a16="http://schemas.microsoft.com/office/drawing/2014/main" id="{E08435CF-C4B2-4CFB-81CB-ED4C5D75A518}"/>
              </a:ext>
            </a:extLst>
          </p:cNvPr>
          <p:cNvSpPr/>
          <p:nvPr/>
        </p:nvSpPr>
        <p:spPr>
          <a:xfrm>
            <a:off x="2717800" y="6401425"/>
            <a:ext cx="9474200" cy="307777"/>
          </a:xfrm>
          <a:prstGeom prst="rect">
            <a:avLst/>
          </a:prstGeom>
        </p:spPr>
        <p:txBody>
          <a:bodyPr wrap="square">
            <a:spAutoFit/>
          </a:bodyPr>
          <a:lstStyle/>
          <a:p>
            <a:r>
              <a:rPr lang="en-US" sz="1400" dirty="0">
                <a:hlinkClick r:id="rId4"/>
              </a:rPr>
              <a:t>http://climatecommunication.yale.edu/wp-content/uploads/2016/02/2010_10_Americans’-Knowledge-of-Climate-Change.pdf</a:t>
            </a:r>
            <a:r>
              <a:rPr lang="en-US" sz="1400" dirty="0"/>
              <a:t> </a:t>
            </a:r>
          </a:p>
        </p:txBody>
      </p:sp>
      <p:sp>
        <p:nvSpPr>
          <p:cNvPr id="6" name="TextBox 5">
            <a:extLst>
              <a:ext uri="{FF2B5EF4-FFF2-40B4-BE49-F238E27FC236}">
                <a16:creationId xmlns:a16="http://schemas.microsoft.com/office/drawing/2014/main" id="{D3E50ED1-A8C1-4A0B-969A-9840029F25A9}"/>
              </a:ext>
            </a:extLst>
          </p:cNvPr>
          <p:cNvSpPr txBox="1"/>
          <p:nvPr/>
        </p:nvSpPr>
        <p:spPr>
          <a:xfrm>
            <a:off x="203199" y="0"/>
            <a:ext cx="4579815" cy="1785104"/>
          </a:xfrm>
          <a:prstGeom prst="rect">
            <a:avLst/>
          </a:prstGeom>
          <a:noFill/>
        </p:spPr>
        <p:txBody>
          <a:bodyPr wrap="square" rtlCol="0">
            <a:spAutoFit/>
          </a:bodyPr>
          <a:lstStyle/>
          <a:p>
            <a:r>
              <a:rPr lang="en-US" sz="2200" b="1" dirty="0"/>
              <a:t>The Yale survey reveals some American conceptions of the causes of global warming.  61% think the ozone hole contributes and 54% blame aerosol spray cans.</a:t>
            </a:r>
          </a:p>
        </p:txBody>
      </p:sp>
      <p:sp>
        <p:nvSpPr>
          <p:cNvPr id="7" name="TextBox 6">
            <a:extLst>
              <a:ext uri="{FF2B5EF4-FFF2-40B4-BE49-F238E27FC236}">
                <a16:creationId xmlns:a16="http://schemas.microsoft.com/office/drawing/2014/main" id="{9774E317-7BEC-42EE-AA6C-351DAEC15E06}"/>
              </a:ext>
            </a:extLst>
          </p:cNvPr>
          <p:cNvSpPr txBox="1"/>
          <p:nvPr/>
        </p:nvSpPr>
        <p:spPr>
          <a:xfrm>
            <a:off x="101600" y="4093100"/>
            <a:ext cx="11785600" cy="2462213"/>
          </a:xfrm>
          <a:prstGeom prst="rect">
            <a:avLst/>
          </a:prstGeom>
          <a:noFill/>
        </p:spPr>
        <p:txBody>
          <a:bodyPr wrap="square" rtlCol="0">
            <a:spAutoFit/>
          </a:bodyPr>
          <a:lstStyle/>
          <a:p>
            <a:r>
              <a:rPr lang="en-US" sz="2200" b="1" dirty="0">
                <a:solidFill>
                  <a:srgbClr val="FF0000"/>
                </a:solidFill>
              </a:rPr>
              <a:t>Multiple choice</a:t>
            </a:r>
          </a:p>
          <a:p>
            <a:r>
              <a:rPr lang="en-US" sz="2200" b="1" dirty="0">
                <a:solidFill>
                  <a:srgbClr val="FF0000"/>
                </a:solidFill>
              </a:rPr>
              <a:t>a.    The ozone hole is intimately connected to global warming.</a:t>
            </a:r>
          </a:p>
          <a:p>
            <a:pPr marL="457200" indent="-457200">
              <a:buAutoNum type="alphaLcPeriod" startAt="2"/>
            </a:pPr>
            <a:r>
              <a:rPr lang="en-US" sz="2200" b="1" dirty="0">
                <a:solidFill>
                  <a:srgbClr val="FF0000"/>
                </a:solidFill>
              </a:rPr>
              <a:t>As ozone depletion increases, global warming increases.</a:t>
            </a:r>
          </a:p>
          <a:p>
            <a:pPr marL="457200" indent="-457200">
              <a:buAutoNum type="alphaLcPeriod" startAt="2"/>
            </a:pPr>
            <a:r>
              <a:rPr lang="en-US" sz="2200" b="1" dirty="0">
                <a:solidFill>
                  <a:srgbClr val="FF0000"/>
                </a:solidFill>
              </a:rPr>
              <a:t>Ozone depletion and climate change are relatively independent problems.  The primary</a:t>
            </a:r>
          </a:p>
          <a:p>
            <a:r>
              <a:rPr lang="en-US" sz="2200" b="1" dirty="0">
                <a:solidFill>
                  <a:srgbClr val="FF0000"/>
                </a:solidFill>
              </a:rPr>
              <a:t>       connection is that ozone depletion gases such as chlorofluorocarbons (freons) cause ozone</a:t>
            </a:r>
          </a:p>
          <a:p>
            <a:r>
              <a:rPr lang="en-US" sz="2200" b="1" dirty="0">
                <a:solidFill>
                  <a:srgbClr val="FF0000"/>
                </a:solidFill>
              </a:rPr>
              <a:t>       depletion and are also greenhouse gases.</a:t>
            </a:r>
          </a:p>
          <a:p>
            <a:r>
              <a:rPr lang="en-US" sz="2200" b="1" dirty="0">
                <a:solidFill>
                  <a:srgbClr val="FF0000"/>
                </a:solidFill>
              </a:rPr>
              <a:t>d.  None of the above.</a:t>
            </a:r>
          </a:p>
        </p:txBody>
      </p:sp>
      <p:sp>
        <p:nvSpPr>
          <p:cNvPr id="2" name="Rectangle 1">
            <a:extLst>
              <a:ext uri="{FF2B5EF4-FFF2-40B4-BE49-F238E27FC236}">
                <a16:creationId xmlns:a16="http://schemas.microsoft.com/office/drawing/2014/main" id="{2B581587-58A3-4E6E-809D-E34B3C06E691}"/>
              </a:ext>
            </a:extLst>
          </p:cNvPr>
          <p:cNvSpPr/>
          <p:nvPr/>
        </p:nvSpPr>
        <p:spPr>
          <a:xfrm>
            <a:off x="203200" y="1692442"/>
            <a:ext cx="4052277" cy="2246769"/>
          </a:xfrm>
          <a:prstGeom prst="rect">
            <a:avLst/>
          </a:prstGeom>
        </p:spPr>
        <p:txBody>
          <a:bodyPr wrap="square">
            <a:spAutoFit/>
          </a:bodyPr>
          <a:lstStyle/>
          <a:p>
            <a:r>
              <a:rPr lang="en-US" sz="2000" b="1" dirty="0">
                <a:solidFill>
                  <a:srgbClr val="7030A0"/>
                </a:solidFill>
              </a:rPr>
              <a:t>The answer is C as freons contribute to the depletion of ozone and formation of the ozone hole but are also effective Greenhouse gases. The major Greenhouse gases, H</a:t>
            </a:r>
            <a:r>
              <a:rPr lang="en-US" sz="2000" b="1" baseline="-25000" dirty="0">
                <a:solidFill>
                  <a:srgbClr val="7030A0"/>
                </a:solidFill>
              </a:rPr>
              <a:t>2</a:t>
            </a:r>
            <a:r>
              <a:rPr lang="en-US" sz="2000" b="1" dirty="0">
                <a:solidFill>
                  <a:srgbClr val="7030A0"/>
                </a:solidFill>
              </a:rPr>
              <a:t>O, CO</a:t>
            </a:r>
            <a:r>
              <a:rPr lang="en-US" sz="2000" b="1" baseline="-25000" dirty="0">
                <a:solidFill>
                  <a:srgbClr val="7030A0"/>
                </a:solidFill>
              </a:rPr>
              <a:t>2</a:t>
            </a:r>
            <a:r>
              <a:rPr lang="en-US" sz="2000" b="1" dirty="0">
                <a:solidFill>
                  <a:srgbClr val="7030A0"/>
                </a:solidFill>
              </a:rPr>
              <a:t> and methane are not responsible for ozone depletion.   </a:t>
            </a:r>
          </a:p>
        </p:txBody>
      </p:sp>
    </p:spTree>
    <p:extLst>
      <p:ext uri="{BB962C8B-B14F-4D97-AF65-F5344CB8AC3E}">
        <p14:creationId xmlns:p14="http://schemas.microsoft.com/office/powerpoint/2010/main" val="16476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8D753-D7A9-4A7D-A13C-7CA9855C92D9}"/>
              </a:ext>
            </a:extLst>
          </p:cNvPr>
          <p:cNvSpPr/>
          <p:nvPr/>
        </p:nvSpPr>
        <p:spPr>
          <a:xfrm>
            <a:off x="4576010" y="859901"/>
            <a:ext cx="7058527"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mp;quot"/>
                <a:ea typeface="+mn-ea"/>
                <a:cs typeface="+mn-cs"/>
              </a:rPr>
              <a:t>Time is not on our side.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amp;quo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mp;quot"/>
                <a:ea typeface="+mn-ea"/>
                <a:cs typeface="+mn-cs"/>
              </a:rPr>
              <a:t>Catastrophic consequences of climate change are just steps away, according to a </a:t>
            </a:r>
            <a:r>
              <a:rPr kumimoji="0" lang="en-US" sz="2400" b="1" i="0" u="none" strike="noStrike" kern="1200" cap="none" spc="0" normalizeH="0" baseline="0" noProof="0" dirty="0">
                <a:ln>
                  <a:noFill/>
                </a:ln>
                <a:solidFill>
                  <a:srgbClr val="1779BA"/>
                </a:solidFill>
                <a:effectLst/>
                <a:uLnTx/>
                <a:uFillTx/>
                <a:latin typeface="&amp;quot"/>
                <a:ea typeface="+mn-ea"/>
                <a:cs typeface="+mn-cs"/>
                <a:hlinkClick r:id="rId2" tooltip="Dire warnings sounded about climate change"/>
              </a:rPr>
              <a:t>slew of reports</a:t>
            </a:r>
            <a:r>
              <a:rPr kumimoji="0" lang="en-US" sz="2400" b="1" i="0" u="none" strike="noStrike" kern="1200" cap="none" spc="0" normalizeH="0" baseline="0" noProof="0" dirty="0">
                <a:ln>
                  <a:noFill/>
                </a:ln>
                <a:solidFill>
                  <a:srgbClr val="333333"/>
                </a:solidFill>
                <a:effectLst/>
                <a:uLnTx/>
                <a:uFillTx/>
                <a:latin typeface="&amp;quot"/>
                <a:ea typeface="+mn-ea"/>
                <a:cs typeface="+mn-cs"/>
              </a:rPr>
              <a:t> released at the end of 2018. The Intergovernmental Panel on Climate Change (IPCC) says that without swift action, global temperatures will rise by 1.5 °C by 2030 and 2 °C by 2050—and will continue to climb beyond then. </a:t>
            </a:r>
            <a:r>
              <a:rPr kumimoji="0" lang="en-US" sz="2400" b="1" i="0" u="sng" strike="noStrike" kern="1200" cap="none" spc="0" normalizeH="0" baseline="0" noProof="0" dirty="0">
                <a:ln>
                  <a:noFill/>
                </a:ln>
                <a:solidFill>
                  <a:srgbClr val="FF0000"/>
                </a:solidFill>
                <a:effectLst/>
                <a:uLnTx/>
                <a:uFillTx/>
                <a:latin typeface="&amp;quot"/>
                <a:ea typeface="+mn-ea"/>
                <a:cs typeface="+mn-cs"/>
              </a:rPr>
              <a:t>Those increases will cause disastrous effects, including record-breaking sea-level rise, flooding, wildfires, extreme weather events, famine, and wildlife habitat destruction, the IPCC says.</a:t>
            </a:r>
            <a:r>
              <a:rPr kumimoji="0" lang="en-US" sz="2400" b="1" i="0" u="none" strike="noStrike" kern="1200" cap="none" spc="0" normalizeH="0" baseline="0" noProof="0" dirty="0">
                <a:ln>
                  <a:noFill/>
                </a:ln>
                <a:solidFill>
                  <a:srgbClr val="333333"/>
                </a:solidFill>
                <a:effectLst/>
                <a:uLnTx/>
                <a:uFillTx/>
                <a:latin typeface="&amp;quot"/>
                <a:ea typeface="+mn-ea"/>
                <a:cs typeface="+mn-cs"/>
              </a:rPr>
              <a:t> The impacts will hit the world’s poor particularly hard.</a:t>
            </a:r>
          </a:p>
        </p:txBody>
      </p:sp>
      <p:pic>
        <p:nvPicPr>
          <p:cNvPr id="4" name="Picture 3">
            <a:extLst>
              <a:ext uri="{FF2B5EF4-FFF2-40B4-BE49-F238E27FC236}">
                <a16:creationId xmlns:a16="http://schemas.microsoft.com/office/drawing/2014/main" id="{469EDB97-5C2B-4D4E-897F-D713AB0B1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397043"/>
            <a:ext cx="4127953" cy="5254294"/>
          </a:xfrm>
          <a:prstGeom prst="rect">
            <a:avLst/>
          </a:prstGeom>
        </p:spPr>
      </p:pic>
      <p:sp>
        <p:nvSpPr>
          <p:cNvPr id="5" name="TextBox 4">
            <a:extLst>
              <a:ext uri="{FF2B5EF4-FFF2-40B4-BE49-F238E27FC236}">
                <a16:creationId xmlns:a16="http://schemas.microsoft.com/office/drawing/2014/main" id="{193504BB-AFDC-400D-BF44-2A344FE7E4FA}"/>
              </a:ext>
            </a:extLst>
          </p:cNvPr>
          <p:cNvSpPr txBox="1"/>
          <p:nvPr/>
        </p:nvSpPr>
        <p:spPr>
          <a:xfrm>
            <a:off x="854242" y="5753548"/>
            <a:ext cx="2167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Feb. 25, 2019</a:t>
            </a:r>
          </a:p>
        </p:txBody>
      </p:sp>
    </p:spTree>
    <p:extLst>
      <p:ext uri="{BB962C8B-B14F-4D97-AF65-F5344CB8AC3E}">
        <p14:creationId xmlns:p14="http://schemas.microsoft.com/office/powerpoint/2010/main" val="93683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39850-AA29-4DF3-BA53-7E90720BD1D1}"/>
              </a:ext>
            </a:extLst>
          </p:cNvPr>
          <p:cNvPicPr>
            <a:picLocks noChangeAspect="1"/>
          </p:cNvPicPr>
          <p:nvPr/>
        </p:nvPicPr>
        <p:blipFill>
          <a:blip r:embed="rId2"/>
          <a:stretch>
            <a:fillRect/>
          </a:stretch>
        </p:blipFill>
        <p:spPr>
          <a:xfrm>
            <a:off x="8962085" y="281370"/>
            <a:ext cx="3229915" cy="1987640"/>
          </a:xfrm>
          <a:prstGeom prst="rect">
            <a:avLst/>
          </a:prstGeom>
        </p:spPr>
      </p:pic>
      <p:pic>
        <p:nvPicPr>
          <p:cNvPr id="4" name="Picture 3">
            <a:extLst>
              <a:ext uri="{FF2B5EF4-FFF2-40B4-BE49-F238E27FC236}">
                <a16:creationId xmlns:a16="http://schemas.microsoft.com/office/drawing/2014/main" id="{74B092EF-9C68-4BD2-9339-017539E17C05}"/>
              </a:ext>
            </a:extLst>
          </p:cNvPr>
          <p:cNvPicPr>
            <a:picLocks noChangeAspect="1"/>
          </p:cNvPicPr>
          <p:nvPr/>
        </p:nvPicPr>
        <p:blipFill>
          <a:blip r:embed="rId3"/>
          <a:stretch>
            <a:fillRect/>
          </a:stretch>
        </p:blipFill>
        <p:spPr>
          <a:xfrm>
            <a:off x="184846" y="194953"/>
            <a:ext cx="7188608" cy="4212524"/>
          </a:xfrm>
          <a:prstGeom prst="rect">
            <a:avLst/>
          </a:prstGeom>
        </p:spPr>
      </p:pic>
      <p:pic>
        <p:nvPicPr>
          <p:cNvPr id="5" name="Picture 4">
            <a:extLst>
              <a:ext uri="{FF2B5EF4-FFF2-40B4-BE49-F238E27FC236}">
                <a16:creationId xmlns:a16="http://schemas.microsoft.com/office/drawing/2014/main" id="{16EE15E5-DF4E-40FA-86D4-D2C14BFD6716}"/>
              </a:ext>
            </a:extLst>
          </p:cNvPr>
          <p:cNvPicPr>
            <a:picLocks noChangeAspect="1"/>
          </p:cNvPicPr>
          <p:nvPr/>
        </p:nvPicPr>
        <p:blipFill>
          <a:blip r:embed="rId4"/>
          <a:stretch>
            <a:fillRect/>
          </a:stretch>
        </p:blipFill>
        <p:spPr>
          <a:xfrm>
            <a:off x="8282355" y="2310208"/>
            <a:ext cx="3724800" cy="2066583"/>
          </a:xfrm>
          <a:prstGeom prst="rect">
            <a:avLst/>
          </a:prstGeom>
        </p:spPr>
      </p:pic>
      <p:sp>
        <p:nvSpPr>
          <p:cNvPr id="6" name="TextBox 5">
            <a:extLst>
              <a:ext uri="{FF2B5EF4-FFF2-40B4-BE49-F238E27FC236}">
                <a16:creationId xmlns:a16="http://schemas.microsoft.com/office/drawing/2014/main" id="{DB39A495-C390-4EF7-A9C7-CB91A8EFAF6B}"/>
              </a:ext>
            </a:extLst>
          </p:cNvPr>
          <p:cNvSpPr txBox="1"/>
          <p:nvPr/>
        </p:nvSpPr>
        <p:spPr>
          <a:xfrm>
            <a:off x="0" y="4407477"/>
            <a:ext cx="12007154" cy="2308324"/>
          </a:xfrm>
          <a:prstGeom prst="rect">
            <a:avLst/>
          </a:prstGeom>
          <a:noFill/>
        </p:spPr>
        <p:txBody>
          <a:bodyPr wrap="square" rtlCol="0">
            <a:spAutoFit/>
          </a:bodyPr>
          <a:lstStyle/>
          <a:p>
            <a:r>
              <a:rPr lang="en-US" sz="2400" b="1" dirty="0"/>
              <a:t>The oxygen that animals need for respiration is O</a:t>
            </a:r>
            <a:r>
              <a:rPr lang="en-US" sz="2400" b="1" baseline="-25000" dirty="0"/>
              <a:t>2</a:t>
            </a:r>
            <a:r>
              <a:rPr lang="en-US" sz="2400" b="1" dirty="0"/>
              <a:t> or diatomic oxygen.  Ozone is O</a:t>
            </a:r>
            <a:r>
              <a:rPr lang="en-US" sz="2400" b="1" baseline="-25000" dirty="0"/>
              <a:t>3</a:t>
            </a:r>
            <a:r>
              <a:rPr lang="en-US" sz="2400" b="1" dirty="0"/>
              <a:t> and is much more reactive than O</a:t>
            </a:r>
            <a:r>
              <a:rPr lang="en-US" sz="2400" b="1" baseline="-25000" dirty="0"/>
              <a:t>2</a:t>
            </a:r>
            <a:r>
              <a:rPr lang="en-US" sz="2400" b="1" dirty="0"/>
              <a:t>.  As a result, O</a:t>
            </a:r>
            <a:r>
              <a:rPr lang="en-US" sz="2400" b="1" baseline="-25000" dirty="0"/>
              <a:t>3</a:t>
            </a:r>
            <a:r>
              <a:rPr lang="en-US" sz="2400" b="1" dirty="0"/>
              <a:t> is toxic and one of the most damaging gases when present in the lower atmosphere.  However, ozone plays the very important role in the stratosphere of filtering harmful ultraviolet rays that cause cancer.  Stratospheric ozone was being reduced by the emission of freons into the atmosphere.  Fortunately, most of the bad freons are no longer used but it will take several decades for recovery of the ozone layer.</a:t>
            </a:r>
          </a:p>
        </p:txBody>
      </p:sp>
      <p:sp>
        <p:nvSpPr>
          <p:cNvPr id="2" name="TextBox 1">
            <a:extLst>
              <a:ext uri="{FF2B5EF4-FFF2-40B4-BE49-F238E27FC236}">
                <a16:creationId xmlns:a16="http://schemas.microsoft.com/office/drawing/2014/main" id="{763E941D-6F6B-47AA-98B4-CA9BA75EEA99}"/>
              </a:ext>
            </a:extLst>
          </p:cNvPr>
          <p:cNvSpPr txBox="1"/>
          <p:nvPr/>
        </p:nvSpPr>
        <p:spPr>
          <a:xfrm>
            <a:off x="7394259" y="1426821"/>
            <a:ext cx="1776192" cy="830997"/>
          </a:xfrm>
          <a:prstGeom prst="rect">
            <a:avLst/>
          </a:prstGeom>
          <a:noFill/>
          <a:ln w="38100">
            <a:solidFill>
              <a:srgbClr val="00B050"/>
            </a:solidFill>
          </a:ln>
        </p:spPr>
        <p:txBody>
          <a:bodyPr wrap="none" rtlCol="0">
            <a:spAutoFit/>
          </a:bodyPr>
          <a:lstStyle/>
          <a:p>
            <a:r>
              <a:rPr lang="en-US" sz="2400" b="1" u="sng" dirty="0">
                <a:solidFill>
                  <a:srgbClr val="FF0000"/>
                </a:solidFill>
              </a:rPr>
              <a:t>More on the</a:t>
            </a:r>
          </a:p>
          <a:p>
            <a:r>
              <a:rPr lang="en-US" sz="2400" b="1" u="sng" dirty="0">
                <a:solidFill>
                  <a:srgbClr val="FF0000"/>
                </a:solidFill>
              </a:rPr>
              <a:t>ozone issue</a:t>
            </a:r>
            <a:r>
              <a:rPr lang="en-US" u="sng" dirty="0">
                <a:solidFill>
                  <a:srgbClr val="FF0000"/>
                </a:solidFill>
              </a:rPr>
              <a:t>.</a:t>
            </a:r>
          </a:p>
        </p:txBody>
      </p:sp>
    </p:spTree>
    <p:extLst>
      <p:ext uri="{BB962C8B-B14F-4D97-AF65-F5344CB8AC3E}">
        <p14:creationId xmlns:p14="http://schemas.microsoft.com/office/powerpoint/2010/main" val="2680886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DAF66-CB3D-488D-9652-5B25C9F596A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794" r="1769"/>
          <a:stretch/>
        </p:blipFill>
        <p:spPr>
          <a:xfrm>
            <a:off x="124404" y="628484"/>
            <a:ext cx="5679496" cy="3776352"/>
          </a:xfrm>
          <a:prstGeom prst="rect">
            <a:avLst/>
          </a:prstGeom>
        </p:spPr>
      </p:pic>
      <p:sp>
        <p:nvSpPr>
          <p:cNvPr id="5" name="Rectangle 4">
            <a:extLst>
              <a:ext uri="{FF2B5EF4-FFF2-40B4-BE49-F238E27FC236}">
                <a16:creationId xmlns:a16="http://schemas.microsoft.com/office/drawing/2014/main" id="{B3D33F5F-6CD1-4FD3-A855-6380AE9C0EFC}"/>
              </a:ext>
            </a:extLst>
          </p:cNvPr>
          <p:cNvSpPr/>
          <p:nvPr/>
        </p:nvSpPr>
        <p:spPr>
          <a:xfrm>
            <a:off x="574587" y="4404836"/>
            <a:ext cx="4779129" cy="369332"/>
          </a:xfrm>
          <a:prstGeom prst="rect">
            <a:avLst/>
          </a:prstGeom>
        </p:spPr>
        <p:txBody>
          <a:bodyPr wrap="none">
            <a:spAutoFit/>
          </a:bodyPr>
          <a:lstStyle/>
          <a:p>
            <a:r>
              <a:rPr lang="en-US" dirty="0"/>
              <a:t>October average minimum ozone over Antarctica</a:t>
            </a:r>
          </a:p>
        </p:txBody>
      </p:sp>
      <p:sp>
        <p:nvSpPr>
          <p:cNvPr id="6" name="Rectangle 5">
            <a:extLst>
              <a:ext uri="{FF2B5EF4-FFF2-40B4-BE49-F238E27FC236}">
                <a16:creationId xmlns:a16="http://schemas.microsoft.com/office/drawing/2014/main" id="{6FEF0D56-9CEB-4570-8B58-B9DA20D6E388}"/>
              </a:ext>
            </a:extLst>
          </p:cNvPr>
          <p:cNvSpPr/>
          <p:nvPr/>
        </p:nvSpPr>
        <p:spPr>
          <a:xfrm>
            <a:off x="1237177" y="4835278"/>
            <a:ext cx="3213316" cy="369332"/>
          </a:xfrm>
          <a:prstGeom prst="rect">
            <a:avLst/>
          </a:prstGeom>
        </p:spPr>
        <p:txBody>
          <a:bodyPr wrap="none">
            <a:spAutoFit/>
          </a:bodyPr>
          <a:lstStyle/>
          <a:p>
            <a:r>
              <a:rPr lang="en-US" dirty="0">
                <a:hlinkClick r:id="rId4"/>
              </a:rPr>
              <a:t>https://svs.gsfc.nasa.gov/30602</a:t>
            </a:r>
            <a:r>
              <a:rPr lang="en-US" dirty="0"/>
              <a:t> </a:t>
            </a:r>
          </a:p>
        </p:txBody>
      </p:sp>
      <p:pic>
        <p:nvPicPr>
          <p:cNvPr id="10" name="Picture 9">
            <a:extLst>
              <a:ext uri="{FF2B5EF4-FFF2-40B4-BE49-F238E27FC236}">
                <a16:creationId xmlns:a16="http://schemas.microsoft.com/office/drawing/2014/main" id="{9ED7EB3B-4EC4-493A-AB5C-5ED6848F59AF}"/>
              </a:ext>
            </a:extLst>
          </p:cNvPr>
          <p:cNvPicPr>
            <a:picLocks noChangeAspect="1"/>
          </p:cNvPicPr>
          <p:nvPr/>
        </p:nvPicPr>
        <p:blipFill rotWithShape="1">
          <a:blip r:embed="rId5"/>
          <a:srcRect l="12632" r="4661" b="6093"/>
          <a:stretch/>
        </p:blipFill>
        <p:spPr>
          <a:xfrm>
            <a:off x="5803900" y="261620"/>
            <a:ext cx="6388100" cy="4942990"/>
          </a:xfrm>
          <a:prstGeom prst="rect">
            <a:avLst/>
          </a:prstGeom>
        </p:spPr>
      </p:pic>
      <p:sp>
        <p:nvSpPr>
          <p:cNvPr id="2" name="TextBox 1">
            <a:extLst>
              <a:ext uri="{FF2B5EF4-FFF2-40B4-BE49-F238E27FC236}">
                <a16:creationId xmlns:a16="http://schemas.microsoft.com/office/drawing/2014/main" id="{66EC994D-106C-4C77-904A-D3EBBFEEF53E}"/>
              </a:ext>
            </a:extLst>
          </p:cNvPr>
          <p:cNvSpPr txBox="1"/>
          <p:nvPr/>
        </p:nvSpPr>
        <p:spPr>
          <a:xfrm>
            <a:off x="124404" y="5265720"/>
            <a:ext cx="12007184" cy="1538883"/>
          </a:xfrm>
          <a:prstGeom prst="rect">
            <a:avLst/>
          </a:prstGeom>
          <a:noFill/>
        </p:spPr>
        <p:txBody>
          <a:bodyPr wrap="square" rtlCol="0">
            <a:spAutoFit/>
          </a:bodyPr>
          <a:lstStyle/>
          <a:p>
            <a:r>
              <a:rPr lang="en-US" sz="2200" b="1" dirty="0"/>
              <a:t>Ozone depletion by freons was first predicted publicly in the early 70’s.  Taken seriously, in 1977, the U.S. acted to phase out the most damaging freons and the world followed in 1987 with the Montreal Protocol.  The graph on the upper left shows a </a:t>
            </a:r>
            <a:r>
              <a:rPr lang="en-US" sz="2800" b="1" u="sng" dirty="0">
                <a:solidFill>
                  <a:srgbClr val="FF0000"/>
                </a:solidFill>
              </a:rPr>
              <a:t>slow</a:t>
            </a:r>
            <a:r>
              <a:rPr lang="en-US" sz="2200" b="1" dirty="0"/>
              <a:t> recovery began about 1995 as a result of the significantly dropped production of freons as shown in the upper right.  </a:t>
            </a:r>
          </a:p>
        </p:txBody>
      </p:sp>
      <p:sp>
        <p:nvSpPr>
          <p:cNvPr id="3" name="TextBox 2">
            <a:extLst>
              <a:ext uri="{FF2B5EF4-FFF2-40B4-BE49-F238E27FC236}">
                <a16:creationId xmlns:a16="http://schemas.microsoft.com/office/drawing/2014/main" id="{DA2831A3-BC9B-4705-B724-5C055C9F9B82}"/>
              </a:ext>
            </a:extLst>
          </p:cNvPr>
          <p:cNvSpPr txBox="1"/>
          <p:nvPr/>
        </p:nvSpPr>
        <p:spPr>
          <a:xfrm>
            <a:off x="1347537" y="292172"/>
            <a:ext cx="3540585" cy="369332"/>
          </a:xfrm>
          <a:prstGeom prst="rect">
            <a:avLst/>
          </a:prstGeom>
          <a:noFill/>
        </p:spPr>
        <p:txBody>
          <a:bodyPr wrap="none" rtlCol="0">
            <a:spAutoFit/>
          </a:bodyPr>
          <a:lstStyle/>
          <a:p>
            <a:r>
              <a:rPr lang="en-US" dirty="0"/>
              <a:t>Images of ozone hole over Antarctic</a:t>
            </a:r>
          </a:p>
        </p:txBody>
      </p:sp>
      <p:sp>
        <p:nvSpPr>
          <p:cNvPr id="7" name="TextBox 6">
            <a:extLst>
              <a:ext uri="{FF2B5EF4-FFF2-40B4-BE49-F238E27FC236}">
                <a16:creationId xmlns:a16="http://schemas.microsoft.com/office/drawing/2014/main" id="{994597CD-0699-400B-AD5C-4E07DDEB8BA2}"/>
              </a:ext>
            </a:extLst>
          </p:cNvPr>
          <p:cNvSpPr txBox="1"/>
          <p:nvPr/>
        </p:nvSpPr>
        <p:spPr>
          <a:xfrm>
            <a:off x="3683818" y="2116550"/>
            <a:ext cx="1204304" cy="400110"/>
          </a:xfrm>
          <a:prstGeom prst="rect">
            <a:avLst/>
          </a:prstGeom>
          <a:noFill/>
        </p:spPr>
        <p:txBody>
          <a:bodyPr wrap="none" rtlCol="0">
            <a:spAutoFit/>
          </a:bodyPr>
          <a:lstStyle/>
          <a:p>
            <a:r>
              <a:rPr lang="en-US" sz="2000" b="1" dirty="0">
                <a:solidFill>
                  <a:schemeClr val="bg1"/>
                </a:solidFill>
              </a:rPr>
              <a:t>projected</a:t>
            </a:r>
          </a:p>
        </p:txBody>
      </p:sp>
    </p:spTree>
    <p:extLst>
      <p:ext uri="{BB962C8B-B14F-4D97-AF65-F5344CB8AC3E}">
        <p14:creationId xmlns:p14="http://schemas.microsoft.com/office/powerpoint/2010/main" val="398014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36499-2741-40B7-A0E7-88528468EDDD}"/>
              </a:ext>
            </a:extLst>
          </p:cNvPr>
          <p:cNvPicPr>
            <a:picLocks noChangeAspect="1"/>
          </p:cNvPicPr>
          <p:nvPr/>
        </p:nvPicPr>
        <p:blipFill>
          <a:blip r:embed="rId2"/>
          <a:stretch>
            <a:fillRect/>
          </a:stretch>
        </p:blipFill>
        <p:spPr>
          <a:xfrm>
            <a:off x="493917" y="1488781"/>
            <a:ext cx="6683171" cy="2185790"/>
          </a:xfrm>
          <a:prstGeom prst="rect">
            <a:avLst/>
          </a:prstGeom>
        </p:spPr>
      </p:pic>
      <p:sp>
        <p:nvSpPr>
          <p:cNvPr id="4" name="Rectangle 3">
            <a:extLst>
              <a:ext uri="{FF2B5EF4-FFF2-40B4-BE49-F238E27FC236}">
                <a16:creationId xmlns:a16="http://schemas.microsoft.com/office/drawing/2014/main" id="{28C0E51A-DD6D-4247-BE19-2D2CC99B58FB}"/>
              </a:ext>
            </a:extLst>
          </p:cNvPr>
          <p:cNvSpPr/>
          <p:nvPr/>
        </p:nvSpPr>
        <p:spPr>
          <a:xfrm>
            <a:off x="117050" y="3782878"/>
            <a:ext cx="6683171" cy="2862322"/>
          </a:xfrm>
          <a:prstGeom prst="rect">
            <a:avLst/>
          </a:prstGeom>
        </p:spPr>
        <p:txBody>
          <a:bodyPr wrap="square">
            <a:spAutoFit/>
          </a:bodyPr>
          <a:lstStyle/>
          <a:p>
            <a:r>
              <a:rPr lang="en-US" dirty="0"/>
              <a:t>Shell-thickness index of Eurasian </a:t>
            </a:r>
            <a:r>
              <a:rPr lang="en-US" dirty="0" err="1"/>
              <a:t>Sparrowhawks</a:t>
            </a:r>
            <a:r>
              <a:rPr lang="en-US" dirty="0"/>
              <a:t> (Accipiter nisus) in Britain, 1870–1997; the research program came to an end in 1998. Shell-thinning became apparent very quickly from 1947, following the widespread introduction of DDT in agriculture. The problem improved from the 1970s, following progressive restrictions in the use of the chemical, which was banned altogether from 1986. Each dot represents the mean shell index of a clutch (or part-clutch), and more than 2000 clutches are represented from all regions of Britain. Shell index was measured as shell weight (mg)/ shell length 3 breadth (mm). Adapted from Newton 1986. </a:t>
            </a:r>
          </a:p>
        </p:txBody>
      </p:sp>
      <p:pic>
        <p:nvPicPr>
          <p:cNvPr id="5" name="Picture 4">
            <a:extLst>
              <a:ext uri="{FF2B5EF4-FFF2-40B4-BE49-F238E27FC236}">
                <a16:creationId xmlns:a16="http://schemas.microsoft.com/office/drawing/2014/main" id="{FE68B24B-0C72-4C49-9D57-A98EFE39BF2E}"/>
              </a:ext>
            </a:extLst>
          </p:cNvPr>
          <p:cNvPicPr>
            <a:picLocks noChangeAspect="1"/>
          </p:cNvPicPr>
          <p:nvPr/>
        </p:nvPicPr>
        <p:blipFill rotWithShape="1">
          <a:blip r:embed="rId3"/>
          <a:srcRect l="2810" t="5054" r="3691" b="12067"/>
          <a:stretch/>
        </p:blipFill>
        <p:spPr>
          <a:xfrm>
            <a:off x="7303205" y="57022"/>
            <a:ext cx="4764469" cy="3167441"/>
          </a:xfrm>
          <a:prstGeom prst="rect">
            <a:avLst/>
          </a:prstGeom>
        </p:spPr>
      </p:pic>
      <p:sp>
        <p:nvSpPr>
          <p:cNvPr id="6" name="TextBox 5">
            <a:extLst>
              <a:ext uri="{FF2B5EF4-FFF2-40B4-BE49-F238E27FC236}">
                <a16:creationId xmlns:a16="http://schemas.microsoft.com/office/drawing/2014/main" id="{81FB57DE-A3ED-404F-8B34-51C27449CDC2}"/>
              </a:ext>
            </a:extLst>
          </p:cNvPr>
          <p:cNvSpPr txBox="1"/>
          <p:nvPr/>
        </p:nvSpPr>
        <p:spPr>
          <a:xfrm>
            <a:off x="670897" y="102104"/>
            <a:ext cx="5800830" cy="1200329"/>
          </a:xfrm>
          <a:prstGeom prst="rect">
            <a:avLst/>
          </a:prstGeom>
          <a:noFill/>
        </p:spPr>
        <p:txBody>
          <a:bodyPr wrap="square" rtlCol="0">
            <a:spAutoFit/>
          </a:bodyPr>
          <a:lstStyle/>
          <a:p>
            <a:r>
              <a:rPr lang="en-US" b="1" dirty="0">
                <a:solidFill>
                  <a:srgbClr val="FF0000"/>
                </a:solidFill>
              </a:rPr>
              <a:t>Historical analogies and lessons for climate change include the ozone issue and the DDT problems experienced from the mid 1940’s until the 1990’s.  Societal action helped to decrease the impacts of ozone and DDT.</a:t>
            </a:r>
          </a:p>
        </p:txBody>
      </p:sp>
      <p:pic>
        <p:nvPicPr>
          <p:cNvPr id="9" name="Picture 8">
            <a:extLst>
              <a:ext uri="{FF2B5EF4-FFF2-40B4-BE49-F238E27FC236}">
                <a16:creationId xmlns:a16="http://schemas.microsoft.com/office/drawing/2014/main" id="{F5697FF4-5DA9-4450-8716-CA1135404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322" y="3633537"/>
            <a:ext cx="5241628" cy="3167441"/>
          </a:xfrm>
          <a:prstGeom prst="rect">
            <a:avLst/>
          </a:prstGeom>
        </p:spPr>
      </p:pic>
    </p:spTree>
    <p:extLst>
      <p:ext uri="{BB962C8B-B14F-4D97-AF65-F5344CB8AC3E}">
        <p14:creationId xmlns:p14="http://schemas.microsoft.com/office/powerpoint/2010/main" val="2389314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4688</TotalTime>
  <Words>1604</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&amp;quot</vt: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probe</dc:title>
  <dc:creator>Steven Murov</dc:creator>
  <cp:keywords>climate change</cp:keywords>
  <cp:lastModifiedBy>Steven Murov</cp:lastModifiedBy>
  <cp:revision>421</cp:revision>
  <dcterms:created xsi:type="dcterms:W3CDTF">2018-09-29T17:58:58Z</dcterms:created>
  <dcterms:modified xsi:type="dcterms:W3CDTF">2021-11-03T18:05:51Z</dcterms:modified>
  <cp:category>climate change probe, exercises, interactive</cp:category>
</cp:coreProperties>
</file>