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57" r:id="rId21"/>
    <p:sldId id="280"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CC99"/>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6A550-CD7F-4CB4-AF3C-61DF582AA2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A42681-A60F-40A6-9233-8484B8D4DC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84A8EF-6DB8-4204-A822-61EC3741F22A}"/>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2E5F3E13-4367-4B5E-901C-B580DF9B2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BB5B7E-7D50-44B3-9F66-A75B8036B4E9}"/>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4282042239"/>
      </p:ext>
    </p:extLst>
  </p:cSld>
  <p:clrMapOvr>
    <a:masterClrMapping/>
  </p:clrMapOvr>
  <p:transition spd="slow" advTm="33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419E-725B-47F8-827C-FC07BC2096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129B68-ECC8-43C5-BF1D-3F22868513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8D10D-4F1A-428E-8354-326462B62FE3}"/>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47A7656C-F420-4220-887F-AB44F200C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BA700-DE40-4066-88FC-64400D58AFDB}"/>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1783859170"/>
      </p:ext>
    </p:extLst>
  </p:cSld>
  <p:clrMapOvr>
    <a:masterClrMapping/>
  </p:clrMapOvr>
  <p:transition spd="slow" advTm="3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A11E20-CCE7-40B6-BD48-5BBE5C69B4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A3B6D7-5A29-4B9C-9977-1EDD08064F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38EF7-5ACC-4746-B5E6-06DAA6DEE308}"/>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2FBA4989-CC4F-4852-B37D-82201CD4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928A8-DD7E-441B-9370-A67A37F13340}"/>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2332065886"/>
      </p:ext>
    </p:extLst>
  </p:cSld>
  <p:clrMapOvr>
    <a:masterClrMapping/>
  </p:clrMapOvr>
  <p:transition spd="slow" advTm="33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9C7A-AA9C-419C-B25E-95D64761A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5B510-4140-4B74-9A39-B7A0CC1E5C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06F87-9806-43E5-A50D-295619295311}"/>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EF965634-791E-4CC2-A82A-524FC47BE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8BEE6-DFF0-46C0-9B46-594ADFA63305}"/>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2414531370"/>
      </p:ext>
    </p:extLst>
  </p:cSld>
  <p:clrMapOvr>
    <a:masterClrMapping/>
  </p:clrMapOvr>
  <p:transition spd="slow" advTm="33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8C20-A4FA-4F3F-8CA1-BAA294C649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304DD0-2331-4454-A41D-C39E918DE7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B50A54-3A4F-4E43-A1E3-B3D656FEA5E9}"/>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A5C2FF5B-02CD-4B9A-AD49-AF6B6CE29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8EEB4-D112-4A61-A4B2-0C2909BA6065}"/>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3693372019"/>
      </p:ext>
    </p:extLst>
  </p:cSld>
  <p:clrMapOvr>
    <a:masterClrMapping/>
  </p:clrMapOvr>
  <p:transition spd="slow" advTm="33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605D-0D89-44AE-9192-4F453EDD3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EA78C6-5C08-476B-A0EA-35CF92DC56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C5F06E-86D2-4FFE-B564-6F6B484066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45FADD-FB97-4E43-9AD3-A2DB4189C3E7}"/>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6" name="Footer Placeholder 5">
            <a:extLst>
              <a:ext uri="{FF2B5EF4-FFF2-40B4-BE49-F238E27FC236}">
                <a16:creationId xmlns:a16="http://schemas.microsoft.com/office/drawing/2014/main" id="{62BC8BDC-ACB0-410B-A063-8A2445328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CEFCF-A106-4048-ADA6-861E50A2ADA8}"/>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3928226964"/>
      </p:ext>
    </p:extLst>
  </p:cSld>
  <p:clrMapOvr>
    <a:masterClrMapping/>
  </p:clrMapOvr>
  <p:transition spd="slow" advTm="3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7D92-1CDA-4F50-9206-CFB255FA53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89D0BE-3772-44BF-A700-7BB911EDE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1DD9E8-FB81-4749-AA7A-A374DBD8D0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DBAE27-89F3-4AC9-ABE1-89F2481AF3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A1EDAB-EEF0-4C25-AB31-D0A2B26F8E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84A76-11A6-4DBB-AA2D-9E2D0803CBE8}"/>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8" name="Footer Placeholder 7">
            <a:extLst>
              <a:ext uri="{FF2B5EF4-FFF2-40B4-BE49-F238E27FC236}">
                <a16:creationId xmlns:a16="http://schemas.microsoft.com/office/drawing/2014/main" id="{DC5EDF70-38AE-47F4-80E6-3A0BFBFF948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AB4230-60EC-4F5F-AC9D-9A433B4A1C6A}"/>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418008105"/>
      </p:ext>
    </p:extLst>
  </p:cSld>
  <p:clrMapOvr>
    <a:masterClrMapping/>
  </p:clrMapOvr>
  <p:transition spd="slow" advTm="33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5F9BE-1FFE-4434-B7CE-1284CE6EFA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7DDD9A-39F8-47D7-89AB-B0D272992C00}"/>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4" name="Footer Placeholder 3">
            <a:extLst>
              <a:ext uri="{FF2B5EF4-FFF2-40B4-BE49-F238E27FC236}">
                <a16:creationId xmlns:a16="http://schemas.microsoft.com/office/drawing/2014/main" id="{4060977B-BA34-4812-AE23-F02D06409C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E18C23-4830-4412-886D-0D6396D83B16}"/>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1073166467"/>
      </p:ext>
    </p:extLst>
  </p:cSld>
  <p:clrMapOvr>
    <a:masterClrMapping/>
  </p:clrMapOvr>
  <p:transition spd="slow" advTm="33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3637D8-BB12-41B0-B259-1DCBFF09CA93}"/>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3" name="Footer Placeholder 2">
            <a:extLst>
              <a:ext uri="{FF2B5EF4-FFF2-40B4-BE49-F238E27FC236}">
                <a16:creationId xmlns:a16="http://schemas.microsoft.com/office/drawing/2014/main" id="{80A0DAA8-35E7-4D5C-805F-55EFEA7125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40B5E-B550-4E3C-96A4-676418FD4C60}"/>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2510243"/>
      </p:ext>
    </p:extLst>
  </p:cSld>
  <p:clrMapOvr>
    <a:masterClrMapping/>
  </p:clrMapOvr>
  <p:transition spd="slow" advTm="33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33F7E-F883-47DC-8E37-1D724B3D7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6A88-2DF3-492E-AD4D-3E93614C7C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548A3-F77B-405C-BB9E-B6C72E151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D3204-8D5E-47B3-87B8-E7E9DD15F002}"/>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6" name="Footer Placeholder 5">
            <a:extLst>
              <a:ext uri="{FF2B5EF4-FFF2-40B4-BE49-F238E27FC236}">
                <a16:creationId xmlns:a16="http://schemas.microsoft.com/office/drawing/2014/main" id="{CC356CF7-DB9B-4EF0-9540-E38847F3C7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51533E-6A68-469A-AD8A-E7496D346BCF}"/>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1102059338"/>
      </p:ext>
    </p:extLst>
  </p:cSld>
  <p:clrMapOvr>
    <a:masterClrMapping/>
  </p:clrMapOvr>
  <p:transition spd="slow" advTm="33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C356-CA0A-425D-8944-9CC79B9793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7D199F-A378-450C-B8E7-914DF26A0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F36432-03CD-4F16-97EE-FF4FF28EF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A9467-0279-4BBF-87F0-4B6DAB8030CD}"/>
              </a:ext>
            </a:extLst>
          </p:cNvPr>
          <p:cNvSpPr>
            <a:spLocks noGrp="1"/>
          </p:cNvSpPr>
          <p:nvPr>
            <p:ph type="dt" sz="half" idx="10"/>
          </p:nvPr>
        </p:nvSpPr>
        <p:spPr/>
        <p:txBody>
          <a:bodyPr/>
          <a:lstStyle/>
          <a:p>
            <a:fld id="{9643A058-AA89-490C-A4A3-510971B30F8D}" type="datetimeFigureOut">
              <a:rPr lang="en-US" smtClean="0"/>
              <a:t>4/6/2023</a:t>
            </a:fld>
            <a:endParaRPr lang="en-US"/>
          </a:p>
        </p:txBody>
      </p:sp>
      <p:sp>
        <p:nvSpPr>
          <p:cNvPr id="6" name="Footer Placeholder 5">
            <a:extLst>
              <a:ext uri="{FF2B5EF4-FFF2-40B4-BE49-F238E27FC236}">
                <a16:creationId xmlns:a16="http://schemas.microsoft.com/office/drawing/2014/main" id="{54A20163-D05D-477A-9A6F-9B56F86FD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CFE1C-D107-438B-8B48-33C2F8E33985}"/>
              </a:ext>
            </a:extLst>
          </p:cNvPr>
          <p:cNvSpPr>
            <a:spLocks noGrp="1"/>
          </p:cNvSpPr>
          <p:nvPr>
            <p:ph type="sldNum" sz="quarter" idx="12"/>
          </p:nvPr>
        </p:nvSpPr>
        <p:spPr/>
        <p:txBody>
          <a:bodyPr/>
          <a:lstStyle/>
          <a:p>
            <a:fld id="{16A28805-28D1-40A5-A5F1-6F2FE9D61B1C}" type="slidenum">
              <a:rPr lang="en-US" smtClean="0"/>
              <a:t>‹#›</a:t>
            </a:fld>
            <a:endParaRPr lang="en-US"/>
          </a:p>
        </p:txBody>
      </p:sp>
    </p:spTree>
    <p:extLst>
      <p:ext uri="{BB962C8B-B14F-4D97-AF65-F5344CB8AC3E}">
        <p14:creationId xmlns:p14="http://schemas.microsoft.com/office/powerpoint/2010/main" val="4160413463"/>
      </p:ext>
    </p:extLst>
  </p:cSld>
  <p:clrMapOvr>
    <a:masterClrMapping/>
  </p:clrMapOvr>
  <p:transition spd="slow" advTm="33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9F43CE-2622-47D5-A4D5-C489A94588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42B6EE-33B2-4CB6-ADD6-DB09C5D568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E569D-A5E5-4807-852E-64ADA604C8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43A058-AA89-490C-A4A3-510971B30F8D}" type="datetimeFigureOut">
              <a:rPr lang="en-US" smtClean="0"/>
              <a:t>4/6/2023</a:t>
            </a:fld>
            <a:endParaRPr lang="en-US"/>
          </a:p>
        </p:txBody>
      </p:sp>
      <p:sp>
        <p:nvSpPr>
          <p:cNvPr id="5" name="Footer Placeholder 4">
            <a:extLst>
              <a:ext uri="{FF2B5EF4-FFF2-40B4-BE49-F238E27FC236}">
                <a16:creationId xmlns:a16="http://schemas.microsoft.com/office/drawing/2014/main" id="{70D97686-01A2-4492-AAEA-F1767C2585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F82617D-4C2C-40FF-BCAE-B2A1C5D45C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28805-28D1-40A5-A5F1-6F2FE9D61B1C}" type="slidenum">
              <a:rPr lang="en-US" smtClean="0"/>
              <a:t>‹#›</a:t>
            </a:fld>
            <a:endParaRPr lang="en-US"/>
          </a:p>
        </p:txBody>
      </p:sp>
    </p:spTree>
    <p:extLst>
      <p:ext uri="{BB962C8B-B14F-4D97-AF65-F5344CB8AC3E}">
        <p14:creationId xmlns:p14="http://schemas.microsoft.com/office/powerpoint/2010/main" val="5336680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33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murov.info/climatechange.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theconversation.com/dna-evidence-proves-climate-change-killed-off-prehistoric-megafauna-45080" TargetMode="External"/><Relationship Id="rId13" Type="http://schemas.openxmlformats.org/officeDocument/2006/relationships/hyperlink" Target="https://www.science.org/doi/10.1126/science.aaa4984" TargetMode="External"/><Relationship Id="rId3" Type="http://schemas.openxmlformats.org/officeDocument/2006/relationships/hyperlink" Target="https://www.pnas.org/doi/10.1073/pnas.1913007117" TargetMode="External"/><Relationship Id="rId7" Type="http://schemas.openxmlformats.org/officeDocument/2006/relationships/hyperlink" Target="https://www.carbonbrief.org/climate-change-threatens-one-in-six-species-with-extinction-study-finds/" TargetMode="External"/><Relationship Id="rId12" Type="http://schemas.openxmlformats.org/officeDocument/2006/relationships/hyperlink" Target="https://www.antarcticajournal.com/climate-change-extinction-on-the-rise/" TargetMode="External"/><Relationship Id="rId2" Type="http://schemas.openxmlformats.org/officeDocument/2006/relationships/hyperlink" Target="https://earthly.org/en-US/how-many-species-are-extinct-due-to-climate-change" TargetMode="External"/><Relationship Id="rId1" Type="http://schemas.openxmlformats.org/officeDocument/2006/relationships/slideLayout" Target="../slideLayouts/slideLayout7.xml"/><Relationship Id="rId6" Type="http://schemas.openxmlformats.org/officeDocument/2006/relationships/hyperlink" Target="https://e360.yale.edu/features/escalator-to-extinction-can-mountain-species-adapt-to-climate-change" TargetMode="External"/><Relationship Id="rId11" Type="http://schemas.openxmlformats.org/officeDocument/2006/relationships/hyperlink" Target="https://www.treehugger.com/animals-most-endangered-by-global-warming-4119338" TargetMode="External"/><Relationship Id="rId5" Type="http://schemas.openxmlformats.org/officeDocument/2006/relationships/hyperlink" Target="https://royalsocietypublishing.org/doi/pdf/10.1098/rspb.2012.1890" TargetMode="External"/><Relationship Id="rId15" Type="http://schemas.openxmlformats.org/officeDocument/2006/relationships/hyperlink" Target="https://www.co2nsensus.com/blog/animals-that-have-gone-extinct-due-to-global-warming" TargetMode="External"/><Relationship Id="rId10" Type="http://schemas.openxmlformats.org/officeDocument/2006/relationships/hyperlink" Target="https://stacker.com/plants-animals/polar-bears-and-50-other-species-threatened-climate-change" TargetMode="External"/><Relationship Id="rId4" Type="http://schemas.openxmlformats.org/officeDocument/2006/relationships/hyperlink" Target="https://www.iucnredlist.org/" TargetMode="External"/><Relationship Id="rId9" Type="http://schemas.openxmlformats.org/officeDocument/2006/relationships/hyperlink" Target="https://www.theglobaleducationproject.org/climate-change/" TargetMode="External"/><Relationship Id="rId14" Type="http://schemas.openxmlformats.org/officeDocument/2006/relationships/hyperlink" Target="https://www.worldwildlife.org/magazine/issues/fall-2015/articles/animals-affected-by-climate-change"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murov.info/PPTPreshows.htm"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02E7EE-D728-425C-B054-E8E261C3E927}"/>
              </a:ext>
            </a:extLst>
          </p:cNvPr>
          <p:cNvSpPr txBox="1"/>
          <p:nvPr/>
        </p:nvSpPr>
        <p:spPr>
          <a:xfrm>
            <a:off x="377768" y="471530"/>
            <a:ext cx="11436464" cy="646331"/>
          </a:xfrm>
          <a:prstGeom prst="rect">
            <a:avLst/>
          </a:prstGeom>
          <a:noFill/>
        </p:spPr>
        <p:txBody>
          <a:bodyPr wrap="none" rtlCol="0">
            <a:spAutoFit/>
          </a:bodyPr>
          <a:lstStyle/>
          <a:p>
            <a:r>
              <a:rPr lang="en-US" sz="3600" b="1" dirty="0"/>
              <a:t>ANIMAL EXTINCTIONS TO BE CAUSED BY CLIMATE CHANGE</a:t>
            </a:r>
          </a:p>
        </p:txBody>
      </p:sp>
      <p:pic>
        <p:nvPicPr>
          <p:cNvPr id="6" name="Picture 5">
            <a:extLst>
              <a:ext uri="{FF2B5EF4-FFF2-40B4-BE49-F238E27FC236}">
                <a16:creationId xmlns:a16="http://schemas.microsoft.com/office/drawing/2014/main" id="{FB219960-E74B-4874-ACFD-2177A6BDEFEF}"/>
              </a:ext>
            </a:extLst>
          </p:cNvPr>
          <p:cNvPicPr>
            <a:picLocks noChangeAspect="1"/>
          </p:cNvPicPr>
          <p:nvPr/>
        </p:nvPicPr>
        <p:blipFill rotWithShape="1">
          <a:blip r:embed="rId2"/>
          <a:srcRect l="27468" t="36800" r="7333" b="10100"/>
          <a:stretch/>
        </p:blipFill>
        <p:spPr>
          <a:xfrm>
            <a:off x="1688306" y="1600200"/>
            <a:ext cx="8815388" cy="4786270"/>
          </a:xfrm>
          <a:prstGeom prst="rect">
            <a:avLst/>
          </a:prstGeom>
        </p:spPr>
      </p:pic>
    </p:spTree>
    <p:extLst>
      <p:ext uri="{BB962C8B-B14F-4D97-AF65-F5344CB8AC3E}">
        <p14:creationId xmlns:p14="http://schemas.microsoft.com/office/powerpoint/2010/main" val="130465753"/>
      </p:ext>
    </p:extLst>
  </p:cSld>
  <p:clrMapOvr>
    <a:masterClrMapping/>
  </p:clrMapOvr>
  <p:transition spd="slow" advTm="3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FF16E9-7869-4F13-B454-591F6338C939}"/>
              </a:ext>
            </a:extLst>
          </p:cNvPr>
          <p:cNvSpPr txBox="1"/>
          <p:nvPr/>
        </p:nvSpPr>
        <p:spPr>
          <a:xfrm>
            <a:off x="189310" y="136742"/>
            <a:ext cx="2139553" cy="646331"/>
          </a:xfrm>
          <a:prstGeom prst="rect">
            <a:avLst/>
          </a:prstGeom>
          <a:noFill/>
        </p:spPr>
        <p:txBody>
          <a:bodyPr wrap="square">
            <a:spAutoFit/>
          </a:bodyPr>
          <a:lstStyle/>
          <a:p>
            <a:r>
              <a:rPr lang="en-US" sz="3600" b="1" dirty="0">
                <a:solidFill>
                  <a:srgbClr val="FFCC99"/>
                </a:solidFill>
              </a:rPr>
              <a:t>Flamingo</a:t>
            </a:r>
          </a:p>
        </p:txBody>
      </p:sp>
      <p:pic>
        <p:nvPicPr>
          <p:cNvPr id="4" name="Picture 3">
            <a:extLst>
              <a:ext uri="{FF2B5EF4-FFF2-40B4-BE49-F238E27FC236}">
                <a16:creationId xmlns:a16="http://schemas.microsoft.com/office/drawing/2014/main" id="{18006C95-C280-48A6-A582-04AC3D917C02}"/>
              </a:ext>
            </a:extLst>
          </p:cNvPr>
          <p:cNvPicPr>
            <a:picLocks noChangeAspect="1"/>
          </p:cNvPicPr>
          <p:nvPr/>
        </p:nvPicPr>
        <p:blipFill>
          <a:blip r:embed="rId2"/>
          <a:stretch>
            <a:fillRect/>
          </a:stretch>
        </p:blipFill>
        <p:spPr>
          <a:xfrm>
            <a:off x="6443663" y="276225"/>
            <a:ext cx="4876799" cy="6068498"/>
          </a:xfrm>
          <a:prstGeom prst="rect">
            <a:avLst/>
          </a:prstGeom>
        </p:spPr>
      </p:pic>
      <p:sp>
        <p:nvSpPr>
          <p:cNvPr id="5" name="TextBox 4">
            <a:extLst>
              <a:ext uri="{FF2B5EF4-FFF2-40B4-BE49-F238E27FC236}">
                <a16:creationId xmlns:a16="http://schemas.microsoft.com/office/drawing/2014/main" id="{A6109DCB-629F-46DB-A382-2D0D5ABE7519}"/>
              </a:ext>
            </a:extLst>
          </p:cNvPr>
          <p:cNvSpPr txBox="1"/>
          <p:nvPr/>
        </p:nvSpPr>
        <p:spPr>
          <a:xfrm>
            <a:off x="189310" y="1002150"/>
            <a:ext cx="6093618" cy="2308324"/>
          </a:xfrm>
          <a:prstGeom prst="rect">
            <a:avLst/>
          </a:prstGeom>
          <a:noFill/>
        </p:spPr>
        <p:txBody>
          <a:bodyPr wrap="square">
            <a:spAutoFit/>
          </a:bodyPr>
          <a:lstStyle/>
          <a:p>
            <a:r>
              <a:rPr lang="en-US" sz="2400" b="1" dirty="0"/>
              <a:t>Flamingo, (order </a:t>
            </a:r>
            <a:r>
              <a:rPr lang="en-US" sz="2400" b="1" dirty="0" err="1"/>
              <a:t>Phoenicopteriformes</a:t>
            </a:r>
            <a:r>
              <a:rPr lang="en-US" sz="2400" b="1" dirty="0"/>
              <a:t>), any of six species of tall, pink wading birds with thick downturned bills. Flamingos have slender legs, long, graceful necks, large wings, and short tails. They range from about 90 to 150 cm (3 to 5 feet) tall. Flamingos are highly social birds.</a:t>
            </a:r>
          </a:p>
        </p:txBody>
      </p:sp>
      <p:sp>
        <p:nvSpPr>
          <p:cNvPr id="7" name="TextBox 6">
            <a:extLst>
              <a:ext uri="{FF2B5EF4-FFF2-40B4-BE49-F238E27FC236}">
                <a16:creationId xmlns:a16="http://schemas.microsoft.com/office/drawing/2014/main" id="{F35BF79D-F624-4E0E-8C41-A6B1B99F8A67}"/>
              </a:ext>
            </a:extLst>
          </p:cNvPr>
          <p:cNvSpPr txBox="1"/>
          <p:nvPr/>
        </p:nvSpPr>
        <p:spPr>
          <a:xfrm>
            <a:off x="269678" y="4438948"/>
            <a:ext cx="6093618" cy="1200329"/>
          </a:xfrm>
          <a:prstGeom prst="rect">
            <a:avLst/>
          </a:prstGeom>
          <a:noFill/>
        </p:spPr>
        <p:txBody>
          <a:bodyPr wrap="square">
            <a:spAutoFit/>
          </a:bodyPr>
          <a:lstStyle/>
          <a:p>
            <a:r>
              <a:rPr lang="en-US" sz="2400" b="1" dirty="0"/>
              <a:t>While flamingos are an abundant bird species, they are threatened by habitat loss due to mineral mining and human disturbance. </a:t>
            </a:r>
          </a:p>
        </p:txBody>
      </p:sp>
    </p:spTree>
    <p:extLst>
      <p:ext uri="{BB962C8B-B14F-4D97-AF65-F5344CB8AC3E}">
        <p14:creationId xmlns:p14="http://schemas.microsoft.com/office/powerpoint/2010/main" val="1178083208"/>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9000"/>
                            </p:stCondLst>
                            <p:childTnLst>
                              <p:par>
                                <p:cTn id="11" presetID="13" presetClass="entr" presetSubtype="16"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plus(in)">
                                      <p:cBhvr>
                                        <p:cTn id="13" dur="1000"/>
                                        <p:tgtEl>
                                          <p:spTgt spid="5"/>
                                        </p:tgtEl>
                                      </p:cBhvr>
                                    </p:animEffect>
                                  </p:childTnLst>
                                </p:cTn>
                              </p:par>
                            </p:childTnLst>
                          </p:cTn>
                        </p:par>
                        <p:par>
                          <p:cTn id="14" fill="hold">
                            <p:stCondLst>
                              <p:cond delay="15000"/>
                            </p:stCondLst>
                            <p:childTnLst>
                              <p:par>
                                <p:cTn id="15" presetID="22" presetClass="entr" presetSubtype="4" fill="hold" grpId="0" nodeType="afterEffect">
                                  <p:stCondLst>
                                    <p:cond delay="650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98BC96-F103-46F5-B37A-984AAE61458D}"/>
              </a:ext>
            </a:extLst>
          </p:cNvPr>
          <p:cNvSpPr txBox="1"/>
          <p:nvPr/>
        </p:nvSpPr>
        <p:spPr>
          <a:xfrm>
            <a:off x="261937" y="242888"/>
            <a:ext cx="1982390" cy="584775"/>
          </a:xfrm>
          <a:prstGeom prst="rect">
            <a:avLst/>
          </a:prstGeom>
          <a:noFill/>
        </p:spPr>
        <p:txBody>
          <a:bodyPr wrap="square">
            <a:spAutoFit/>
          </a:bodyPr>
          <a:lstStyle/>
          <a:p>
            <a:r>
              <a:rPr lang="en-US" sz="3200" b="1" dirty="0">
                <a:solidFill>
                  <a:srgbClr val="CC6600"/>
                </a:solidFill>
              </a:rPr>
              <a:t>Wolverine</a:t>
            </a:r>
          </a:p>
        </p:txBody>
      </p:sp>
      <p:pic>
        <p:nvPicPr>
          <p:cNvPr id="4" name="Picture 3">
            <a:extLst>
              <a:ext uri="{FF2B5EF4-FFF2-40B4-BE49-F238E27FC236}">
                <a16:creationId xmlns:a16="http://schemas.microsoft.com/office/drawing/2014/main" id="{E38FDFF8-F62C-4756-9600-D41C79AC3884}"/>
              </a:ext>
            </a:extLst>
          </p:cNvPr>
          <p:cNvPicPr>
            <a:picLocks noChangeAspect="1"/>
          </p:cNvPicPr>
          <p:nvPr/>
        </p:nvPicPr>
        <p:blipFill rotWithShape="1">
          <a:blip r:embed="rId2"/>
          <a:srcRect l="5434" t="18959" r="9599" b="3958"/>
          <a:stretch/>
        </p:blipFill>
        <p:spPr>
          <a:xfrm>
            <a:off x="8043863" y="242888"/>
            <a:ext cx="3886200" cy="5286376"/>
          </a:xfrm>
          <a:prstGeom prst="rect">
            <a:avLst/>
          </a:prstGeom>
        </p:spPr>
      </p:pic>
      <p:sp>
        <p:nvSpPr>
          <p:cNvPr id="7" name="TextBox 6">
            <a:extLst>
              <a:ext uri="{FF2B5EF4-FFF2-40B4-BE49-F238E27FC236}">
                <a16:creationId xmlns:a16="http://schemas.microsoft.com/office/drawing/2014/main" id="{E060FA80-50E6-4B10-AAF8-18099F333F68}"/>
              </a:ext>
            </a:extLst>
          </p:cNvPr>
          <p:cNvSpPr txBox="1"/>
          <p:nvPr/>
        </p:nvSpPr>
        <p:spPr>
          <a:xfrm>
            <a:off x="2382" y="827663"/>
            <a:ext cx="7941468" cy="2677656"/>
          </a:xfrm>
          <a:prstGeom prst="rect">
            <a:avLst/>
          </a:prstGeom>
          <a:noFill/>
        </p:spPr>
        <p:txBody>
          <a:bodyPr wrap="square">
            <a:spAutoFit/>
          </a:bodyPr>
          <a:lstStyle/>
          <a:p>
            <a:r>
              <a:rPr lang="en-US" sz="2400" b="1" dirty="0"/>
              <a:t>The wolverine is a powerful animal that resembles a small bear but is actually the largest member of the weasel family.  These tough animals are solitary, and they need a lot of room to roam. Individual wolverines may travel 15 miles in a day in search of food. Because of these habitat requirements, wolverines frequent remote boreal forests, taiga, and tundra in the northern latitudes of Europe, Asia, and North America.</a:t>
            </a:r>
          </a:p>
        </p:txBody>
      </p:sp>
      <p:sp>
        <p:nvSpPr>
          <p:cNvPr id="9" name="TextBox 8">
            <a:extLst>
              <a:ext uri="{FF2B5EF4-FFF2-40B4-BE49-F238E27FC236}">
                <a16:creationId xmlns:a16="http://schemas.microsoft.com/office/drawing/2014/main" id="{5664588A-369E-415E-B87D-0F65BA4E1A51}"/>
              </a:ext>
            </a:extLst>
          </p:cNvPr>
          <p:cNvSpPr txBox="1"/>
          <p:nvPr/>
        </p:nvSpPr>
        <p:spPr>
          <a:xfrm>
            <a:off x="261936" y="3959604"/>
            <a:ext cx="7681913" cy="1200329"/>
          </a:xfrm>
          <a:prstGeom prst="rect">
            <a:avLst/>
          </a:prstGeom>
          <a:noFill/>
        </p:spPr>
        <p:txBody>
          <a:bodyPr wrap="square">
            <a:spAutoFit/>
          </a:bodyPr>
          <a:lstStyle/>
          <a:p>
            <a:r>
              <a:rPr lang="en-US" sz="2400" b="1" dirty="0"/>
              <a:t>The main threat to the Wolverine is habitat loss due to forest clearing, and habitat fragmentation often associated with mineral extraction, forestry, and road creation.</a:t>
            </a:r>
          </a:p>
        </p:txBody>
      </p:sp>
    </p:spTree>
    <p:extLst>
      <p:ext uri="{BB962C8B-B14F-4D97-AF65-F5344CB8AC3E}">
        <p14:creationId xmlns:p14="http://schemas.microsoft.com/office/powerpoint/2010/main" val="3493147637"/>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8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1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par>
                          <p:cTn id="10" fill="hold">
                            <p:stCondLst>
                              <p:cond delay="9000"/>
                            </p:stCondLst>
                            <p:childTnLst>
                              <p:par>
                                <p:cTn id="11" presetID="45" presetClass="entr" presetSubtype="0" fill="hold" grpId="0" nodeType="afterEffect">
                                  <p:stCondLst>
                                    <p:cond delay="5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ppt_w</p:attrName>
                                        </p:attrNameLst>
                                      </p:cBhvr>
                                      <p:tavLst>
                                        <p:tav tm="0" fmla="#ppt_w*sin(2.5*pi*$)">
                                          <p:val>
                                            <p:fltVal val="0"/>
                                          </p:val>
                                        </p:tav>
                                        <p:tav tm="100000">
                                          <p:val>
                                            <p:fltVal val="1"/>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childTnLst>
                                </p:cTn>
                              </p:par>
                            </p:childTnLst>
                          </p:cTn>
                        </p:par>
                        <p:par>
                          <p:cTn id="16" fill="hold">
                            <p:stCondLst>
                              <p:cond delay="15000"/>
                            </p:stCondLst>
                            <p:childTnLst>
                              <p:par>
                                <p:cTn id="17" presetID="37" presetClass="entr" presetSubtype="0" fill="hold" grpId="0" nodeType="afterEffect">
                                  <p:stCondLst>
                                    <p:cond delay="6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0AB9EB-9C94-457C-9C30-D73AFE9AD35B}"/>
              </a:ext>
            </a:extLst>
          </p:cNvPr>
          <p:cNvSpPr txBox="1"/>
          <p:nvPr/>
        </p:nvSpPr>
        <p:spPr>
          <a:xfrm>
            <a:off x="632222" y="314326"/>
            <a:ext cx="2153840" cy="646331"/>
          </a:xfrm>
          <a:prstGeom prst="rect">
            <a:avLst/>
          </a:prstGeom>
          <a:noFill/>
        </p:spPr>
        <p:txBody>
          <a:bodyPr wrap="square">
            <a:spAutoFit/>
          </a:bodyPr>
          <a:lstStyle/>
          <a:p>
            <a:r>
              <a:rPr lang="en-US" sz="3600" b="1" dirty="0"/>
              <a:t>Musk Ox</a:t>
            </a:r>
          </a:p>
        </p:txBody>
      </p:sp>
      <p:pic>
        <p:nvPicPr>
          <p:cNvPr id="4" name="Picture 3">
            <a:extLst>
              <a:ext uri="{FF2B5EF4-FFF2-40B4-BE49-F238E27FC236}">
                <a16:creationId xmlns:a16="http://schemas.microsoft.com/office/drawing/2014/main" id="{5A179214-B622-411B-B547-164DDFDF8BE2}"/>
              </a:ext>
            </a:extLst>
          </p:cNvPr>
          <p:cNvPicPr>
            <a:picLocks noChangeAspect="1"/>
          </p:cNvPicPr>
          <p:nvPr/>
        </p:nvPicPr>
        <p:blipFill rotWithShape="1">
          <a:blip r:embed="rId2"/>
          <a:srcRect l="9953" r="2098" b="17780"/>
          <a:stretch/>
        </p:blipFill>
        <p:spPr>
          <a:xfrm>
            <a:off x="4836812" y="128589"/>
            <a:ext cx="7250413" cy="4829174"/>
          </a:xfrm>
          <a:prstGeom prst="rect">
            <a:avLst/>
          </a:prstGeom>
        </p:spPr>
      </p:pic>
      <p:sp>
        <p:nvSpPr>
          <p:cNvPr id="5" name="TextBox 4">
            <a:extLst>
              <a:ext uri="{FF2B5EF4-FFF2-40B4-BE49-F238E27FC236}">
                <a16:creationId xmlns:a16="http://schemas.microsoft.com/office/drawing/2014/main" id="{54F4792F-355B-4B7C-9BC4-BCB17967B21E}"/>
              </a:ext>
            </a:extLst>
          </p:cNvPr>
          <p:cNvSpPr txBox="1"/>
          <p:nvPr/>
        </p:nvSpPr>
        <p:spPr>
          <a:xfrm>
            <a:off x="460772" y="1107639"/>
            <a:ext cx="4204590" cy="3170099"/>
          </a:xfrm>
          <a:prstGeom prst="rect">
            <a:avLst/>
          </a:prstGeom>
          <a:noFill/>
        </p:spPr>
        <p:txBody>
          <a:bodyPr wrap="square">
            <a:spAutoFit/>
          </a:bodyPr>
          <a:lstStyle/>
          <a:p>
            <a:r>
              <a:rPr lang="en-US" sz="2000" b="1" dirty="0"/>
              <a:t>Musk ox are a shaggy-haired Arctic ruminant of the family Bovidae. Musk oxen are stocky mammals with large heads, short necks, and short, stout legs. Their name derives from their musky </a:t>
            </a:r>
            <a:r>
              <a:rPr lang="en-US" sz="2000" b="1" dirty="0" err="1"/>
              <a:t>odour</a:t>
            </a:r>
            <a:r>
              <a:rPr lang="en-US" sz="2000" b="1" dirty="0"/>
              <a:t> and from their superficial resemblance to the ox, though they are not closely related to cattle. Musk oxen are closely related to the mountain goat.</a:t>
            </a:r>
          </a:p>
        </p:txBody>
      </p:sp>
      <p:sp>
        <p:nvSpPr>
          <p:cNvPr id="7" name="TextBox 6">
            <a:extLst>
              <a:ext uri="{FF2B5EF4-FFF2-40B4-BE49-F238E27FC236}">
                <a16:creationId xmlns:a16="http://schemas.microsoft.com/office/drawing/2014/main" id="{C966CAF0-398E-4480-9472-B6105C50CA17}"/>
              </a:ext>
            </a:extLst>
          </p:cNvPr>
          <p:cNvSpPr txBox="1"/>
          <p:nvPr/>
        </p:nvSpPr>
        <p:spPr>
          <a:xfrm>
            <a:off x="632222" y="5242529"/>
            <a:ext cx="10211991" cy="1015663"/>
          </a:xfrm>
          <a:prstGeom prst="rect">
            <a:avLst/>
          </a:prstGeom>
          <a:noFill/>
        </p:spPr>
        <p:txBody>
          <a:bodyPr wrap="square">
            <a:spAutoFit/>
          </a:bodyPr>
          <a:lstStyle/>
          <a:p>
            <a:r>
              <a:rPr lang="en-US" sz="2000" b="1" dirty="0"/>
              <a:t>Musk oxen are losing ground due to climate gentrification in two of their island homes, where herd sizes have dropped by 80 percent in the last decade, tracking alongside changes to their environment.</a:t>
            </a:r>
          </a:p>
        </p:txBody>
      </p:sp>
    </p:spTree>
    <p:extLst>
      <p:ext uri="{BB962C8B-B14F-4D97-AF65-F5344CB8AC3E}">
        <p14:creationId xmlns:p14="http://schemas.microsoft.com/office/powerpoint/2010/main" val="1810765500"/>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par>
                          <p:cTn id="8" fill="hold">
                            <p:stCondLst>
                              <p:cond delay="9000"/>
                            </p:stCondLst>
                            <p:childTnLst>
                              <p:par>
                                <p:cTn id="9" presetID="6" presetClass="entr" presetSubtype="16" fill="hold" grpId="0"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par>
                          <p:cTn id="12" fill="hold">
                            <p:stCondLst>
                              <p:cond delay="15000"/>
                            </p:stCondLst>
                            <p:childTnLst>
                              <p:par>
                                <p:cTn id="13" presetID="45" presetClass="entr" presetSubtype="0" fill="hold" grpId="0" nodeType="afterEffect">
                                  <p:stCondLst>
                                    <p:cond delay="60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ppt_w</p:attrName>
                                        </p:attrNameLst>
                                      </p:cBhvr>
                                      <p:tavLst>
                                        <p:tav tm="0" fmla="#ppt_w*sin(2.5*pi*$)">
                                          <p:val>
                                            <p:fltVal val="0"/>
                                          </p:val>
                                        </p:tav>
                                        <p:tav tm="100000">
                                          <p:val>
                                            <p:fltVal val="1"/>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FECC7D-52FC-43B5-90B3-D7A3614A22F1}"/>
              </a:ext>
            </a:extLst>
          </p:cNvPr>
          <p:cNvSpPr txBox="1"/>
          <p:nvPr/>
        </p:nvSpPr>
        <p:spPr>
          <a:xfrm>
            <a:off x="290512" y="171451"/>
            <a:ext cx="2161746" cy="646331"/>
          </a:xfrm>
          <a:prstGeom prst="rect">
            <a:avLst/>
          </a:prstGeom>
          <a:solidFill>
            <a:schemeClr val="tx1"/>
          </a:solidFill>
        </p:spPr>
        <p:txBody>
          <a:bodyPr wrap="none" rtlCol="0">
            <a:spAutoFit/>
          </a:bodyPr>
          <a:lstStyle/>
          <a:p>
            <a:r>
              <a:rPr lang="en-US" sz="3600" b="1" dirty="0">
                <a:solidFill>
                  <a:schemeClr val="bg1"/>
                </a:solidFill>
              </a:rPr>
              <a:t>Polar Bear</a:t>
            </a:r>
          </a:p>
        </p:txBody>
      </p:sp>
      <p:pic>
        <p:nvPicPr>
          <p:cNvPr id="3" name="Picture 2">
            <a:extLst>
              <a:ext uri="{FF2B5EF4-FFF2-40B4-BE49-F238E27FC236}">
                <a16:creationId xmlns:a16="http://schemas.microsoft.com/office/drawing/2014/main" id="{A5286450-7CE8-455E-B36F-CF0ADE296A35}"/>
              </a:ext>
            </a:extLst>
          </p:cNvPr>
          <p:cNvPicPr>
            <a:picLocks noChangeAspect="1"/>
          </p:cNvPicPr>
          <p:nvPr/>
        </p:nvPicPr>
        <p:blipFill rotWithShape="1">
          <a:blip r:embed="rId2"/>
          <a:srcRect l="24222" t="16499" r="5611" b="10500"/>
          <a:stretch/>
        </p:blipFill>
        <p:spPr>
          <a:xfrm>
            <a:off x="4629885" y="357187"/>
            <a:ext cx="7271603" cy="5043487"/>
          </a:xfrm>
          <a:prstGeom prst="rect">
            <a:avLst/>
          </a:prstGeom>
        </p:spPr>
      </p:pic>
      <p:sp>
        <p:nvSpPr>
          <p:cNvPr id="5" name="TextBox 4">
            <a:extLst>
              <a:ext uri="{FF2B5EF4-FFF2-40B4-BE49-F238E27FC236}">
                <a16:creationId xmlns:a16="http://schemas.microsoft.com/office/drawing/2014/main" id="{CC2E0997-AF2C-4F64-8C15-C3066759E039}"/>
              </a:ext>
            </a:extLst>
          </p:cNvPr>
          <p:cNvSpPr txBox="1"/>
          <p:nvPr/>
        </p:nvSpPr>
        <p:spPr>
          <a:xfrm>
            <a:off x="160735" y="1032986"/>
            <a:ext cx="4469150" cy="3416320"/>
          </a:xfrm>
          <a:prstGeom prst="rect">
            <a:avLst/>
          </a:prstGeom>
          <a:noFill/>
        </p:spPr>
        <p:txBody>
          <a:bodyPr wrap="square">
            <a:spAutoFit/>
          </a:bodyPr>
          <a:lstStyle/>
          <a:p>
            <a:r>
              <a:rPr lang="en-US" sz="2400" b="1" dirty="0"/>
              <a:t>The polar bear is a </a:t>
            </a:r>
            <a:r>
              <a:rPr lang="en-US" sz="2400" b="1" dirty="0" err="1"/>
              <a:t>hypercarnivorous</a:t>
            </a:r>
            <a:r>
              <a:rPr lang="en-US" sz="2400" b="1" dirty="0"/>
              <a:t> species of bear. Its native range lies largely within the Arctic Circle, encompassing the Arctic Ocean and its surrounding seas and landmasses, which includes the northernmost regions of North America and Eurasia.</a:t>
            </a:r>
          </a:p>
        </p:txBody>
      </p:sp>
      <p:sp>
        <p:nvSpPr>
          <p:cNvPr id="7" name="TextBox 6">
            <a:extLst>
              <a:ext uri="{FF2B5EF4-FFF2-40B4-BE49-F238E27FC236}">
                <a16:creationId xmlns:a16="http://schemas.microsoft.com/office/drawing/2014/main" id="{D857FE72-0149-42A8-821A-A2281C789F70}"/>
              </a:ext>
            </a:extLst>
          </p:cNvPr>
          <p:cNvSpPr txBox="1"/>
          <p:nvPr/>
        </p:nvSpPr>
        <p:spPr>
          <a:xfrm>
            <a:off x="290512" y="5615878"/>
            <a:ext cx="11610976" cy="830997"/>
          </a:xfrm>
          <a:prstGeom prst="rect">
            <a:avLst/>
          </a:prstGeom>
          <a:noFill/>
        </p:spPr>
        <p:txBody>
          <a:bodyPr wrap="square">
            <a:spAutoFit/>
          </a:bodyPr>
          <a:lstStyle/>
          <a:p>
            <a:r>
              <a:rPr lang="en-US" sz="2400" b="1" dirty="0"/>
              <a:t>Terrestrial and marine denning habitats for polar bears are increasingly disappearing and under threat from climate change and human and industrial influence.</a:t>
            </a:r>
          </a:p>
        </p:txBody>
      </p:sp>
    </p:spTree>
    <p:extLst>
      <p:ext uri="{BB962C8B-B14F-4D97-AF65-F5344CB8AC3E}">
        <p14:creationId xmlns:p14="http://schemas.microsoft.com/office/powerpoint/2010/main" val="2304614562"/>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800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8500"/>
                            </p:stCondLst>
                            <p:childTnLst>
                              <p:par>
                                <p:cTn id="9" presetID="3" presetClass="entr" presetSubtype="10" fill="hold" grpId="0" nodeType="afterEffect">
                                  <p:stCondLst>
                                    <p:cond delay="500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1000"/>
                                        <p:tgtEl>
                                          <p:spTgt spid="5"/>
                                        </p:tgtEl>
                                      </p:cBhvr>
                                    </p:animEffect>
                                  </p:childTnLst>
                                </p:cTn>
                              </p:par>
                            </p:childTnLst>
                          </p:cTn>
                        </p:par>
                        <p:par>
                          <p:cTn id="12" fill="hold">
                            <p:stCondLst>
                              <p:cond delay="14500"/>
                            </p:stCondLst>
                            <p:childTnLst>
                              <p:par>
                                <p:cTn id="13" presetID="17" presetClass="entr" presetSubtype="10" fill="hold" grpId="0" nodeType="afterEffect">
                                  <p:stCondLst>
                                    <p:cond delay="6500"/>
                                  </p:stCondLst>
                                  <p:iterate type="wd">
                                    <p:tmPct val="5000"/>
                                  </p:iterate>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DD6480-E186-4DF5-ABB2-097F769FF75B}"/>
              </a:ext>
            </a:extLst>
          </p:cNvPr>
          <p:cNvSpPr txBox="1"/>
          <p:nvPr/>
        </p:nvSpPr>
        <p:spPr>
          <a:xfrm>
            <a:off x="146448" y="186809"/>
            <a:ext cx="5139928" cy="646331"/>
          </a:xfrm>
          <a:prstGeom prst="rect">
            <a:avLst/>
          </a:prstGeom>
          <a:noFill/>
        </p:spPr>
        <p:txBody>
          <a:bodyPr wrap="square">
            <a:spAutoFit/>
          </a:bodyPr>
          <a:lstStyle/>
          <a:p>
            <a:r>
              <a:rPr lang="en-US" sz="3600" b="1" dirty="0">
                <a:solidFill>
                  <a:srgbClr val="C00000"/>
                </a:solidFill>
              </a:rPr>
              <a:t>Shenandoah Salamander</a:t>
            </a:r>
          </a:p>
        </p:txBody>
      </p:sp>
      <p:pic>
        <p:nvPicPr>
          <p:cNvPr id="2" name="Picture 1">
            <a:extLst>
              <a:ext uri="{FF2B5EF4-FFF2-40B4-BE49-F238E27FC236}">
                <a16:creationId xmlns:a16="http://schemas.microsoft.com/office/drawing/2014/main" id="{C8D27B0A-8C87-480B-9F35-D7B14042EE9D}"/>
              </a:ext>
            </a:extLst>
          </p:cNvPr>
          <p:cNvPicPr>
            <a:picLocks noChangeAspect="1"/>
          </p:cNvPicPr>
          <p:nvPr/>
        </p:nvPicPr>
        <p:blipFill rotWithShape="1">
          <a:blip r:embed="rId2"/>
          <a:srcRect b="15950"/>
          <a:stretch/>
        </p:blipFill>
        <p:spPr>
          <a:xfrm>
            <a:off x="7015163" y="186810"/>
            <a:ext cx="5030389" cy="2813566"/>
          </a:xfrm>
          <a:prstGeom prst="rect">
            <a:avLst/>
          </a:prstGeom>
        </p:spPr>
      </p:pic>
      <p:pic>
        <p:nvPicPr>
          <p:cNvPr id="4" name="Picture 3">
            <a:extLst>
              <a:ext uri="{FF2B5EF4-FFF2-40B4-BE49-F238E27FC236}">
                <a16:creationId xmlns:a16="http://schemas.microsoft.com/office/drawing/2014/main" id="{E1797537-D83E-434E-98D6-31F72C1E2AE0}"/>
              </a:ext>
            </a:extLst>
          </p:cNvPr>
          <p:cNvPicPr>
            <a:picLocks noChangeAspect="1"/>
          </p:cNvPicPr>
          <p:nvPr/>
        </p:nvPicPr>
        <p:blipFill>
          <a:blip r:embed="rId3"/>
          <a:stretch>
            <a:fillRect/>
          </a:stretch>
        </p:blipFill>
        <p:spPr>
          <a:xfrm>
            <a:off x="9182100" y="2327790"/>
            <a:ext cx="2863452" cy="2451021"/>
          </a:xfrm>
          <a:prstGeom prst="rect">
            <a:avLst/>
          </a:prstGeom>
        </p:spPr>
      </p:pic>
      <p:sp>
        <p:nvSpPr>
          <p:cNvPr id="6" name="TextBox 5">
            <a:extLst>
              <a:ext uri="{FF2B5EF4-FFF2-40B4-BE49-F238E27FC236}">
                <a16:creationId xmlns:a16="http://schemas.microsoft.com/office/drawing/2014/main" id="{DCD422BB-FF91-4AE9-A8C2-5FB48D09AE63}"/>
              </a:ext>
            </a:extLst>
          </p:cNvPr>
          <p:cNvSpPr txBox="1"/>
          <p:nvPr/>
        </p:nvSpPr>
        <p:spPr>
          <a:xfrm>
            <a:off x="146447" y="1127461"/>
            <a:ext cx="6682977" cy="1323439"/>
          </a:xfrm>
          <a:prstGeom prst="rect">
            <a:avLst/>
          </a:prstGeom>
          <a:noFill/>
        </p:spPr>
        <p:txBody>
          <a:bodyPr wrap="square">
            <a:spAutoFit/>
          </a:bodyPr>
          <a:lstStyle/>
          <a:p>
            <a:r>
              <a:rPr lang="en-US" sz="2000" b="1" dirty="0"/>
              <a:t>The Shenandoah salamander is a small, terrestrial salamander found exclusively in Shenandoah National Park in Virginia. The Shenandoah salamander inhabits a very small range of land on just three mountain peaks. </a:t>
            </a:r>
          </a:p>
        </p:txBody>
      </p:sp>
      <p:sp>
        <p:nvSpPr>
          <p:cNvPr id="8" name="TextBox 7">
            <a:extLst>
              <a:ext uri="{FF2B5EF4-FFF2-40B4-BE49-F238E27FC236}">
                <a16:creationId xmlns:a16="http://schemas.microsoft.com/office/drawing/2014/main" id="{37B2111D-EBE4-47CC-99BD-074FDD346D21}"/>
              </a:ext>
            </a:extLst>
          </p:cNvPr>
          <p:cNvSpPr txBox="1"/>
          <p:nvPr/>
        </p:nvSpPr>
        <p:spPr>
          <a:xfrm>
            <a:off x="430410" y="3668437"/>
            <a:ext cx="8156378" cy="1323439"/>
          </a:xfrm>
          <a:prstGeom prst="rect">
            <a:avLst/>
          </a:prstGeom>
          <a:noFill/>
        </p:spPr>
        <p:txBody>
          <a:bodyPr wrap="square">
            <a:spAutoFit/>
          </a:bodyPr>
          <a:lstStyle/>
          <a:p>
            <a:r>
              <a:rPr lang="en-US" sz="2000" b="1" dirty="0"/>
              <a:t>The Shenandoah salamander is an endangered salamander that is at risk of extinction due to its small, high-elevation range, competition with the co-occurring red-backed salamander, and the predicted future climate in the Appalachian mountain range.</a:t>
            </a:r>
          </a:p>
        </p:txBody>
      </p:sp>
    </p:spTree>
    <p:extLst>
      <p:ext uri="{BB962C8B-B14F-4D97-AF65-F5344CB8AC3E}">
        <p14:creationId xmlns:p14="http://schemas.microsoft.com/office/powerpoint/2010/main" val="4224526917"/>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8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1000"/>
                                        <p:tgtEl>
                                          <p:spTgt spid="3">
                                            <p:txEl>
                                              <p:pRg st="0" end="0"/>
                                            </p:txEl>
                                          </p:spTgt>
                                        </p:tgtEl>
                                      </p:cBhvr>
                                    </p:animEffect>
                                  </p:childTnLst>
                                </p:cTn>
                              </p:par>
                            </p:childTnLst>
                          </p:cTn>
                        </p:par>
                        <p:par>
                          <p:cTn id="8" fill="hold">
                            <p:stCondLst>
                              <p:cond delay="9000"/>
                            </p:stCondLst>
                            <p:childTnLst>
                              <p:par>
                                <p:cTn id="9" presetID="8" presetClass="entr" presetSubtype="16" fill="hold" grpId="0" nodeType="afterEffect">
                                  <p:stCondLst>
                                    <p:cond delay="450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1000"/>
                                        <p:tgtEl>
                                          <p:spTgt spid="6"/>
                                        </p:tgtEl>
                                      </p:cBhvr>
                                    </p:animEffect>
                                  </p:childTnLst>
                                </p:cTn>
                              </p:par>
                            </p:childTnLst>
                          </p:cTn>
                        </p:par>
                        <p:par>
                          <p:cTn id="12" fill="hold">
                            <p:stCondLst>
                              <p:cond delay="14500"/>
                            </p:stCondLst>
                            <p:childTnLst>
                              <p:par>
                                <p:cTn id="13" presetID="13" presetClass="entr" presetSubtype="16" fill="hold" grpId="0" nodeType="afterEffect">
                                  <p:stCondLst>
                                    <p:cond delay="6500"/>
                                  </p:stCondLst>
                                  <p:childTnLst>
                                    <p:set>
                                      <p:cBhvr>
                                        <p:cTn id="14" dur="1" fill="hold">
                                          <p:stCondLst>
                                            <p:cond delay="0"/>
                                          </p:stCondLst>
                                        </p:cTn>
                                        <p:tgtEl>
                                          <p:spTgt spid="8"/>
                                        </p:tgtEl>
                                        <p:attrNameLst>
                                          <p:attrName>style.visibility</p:attrName>
                                        </p:attrNameLst>
                                      </p:cBhvr>
                                      <p:to>
                                        <p:strVal val="visible"/>
                                      </p:to>
                                    </p:set>
                                    <p:animEffect transition="in" filter="plus(in)">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723305-FE03-4F15-B390-F1078CAFF0AF}"/>
              </a:ext>
            </a:extLst>
          </p:cNvPr>
          <p:cNvSpPr txBox="1"/>
          <p:nvPr/>
        </p:nvSpPr>
        <p:spPr>
          <a:xfrm>
            <a:off x="332185" y="258246"/>
            <a:ext cx="3253978" cy="646331"/>
          </a:xfrm>
          <a:prstGeom prst="rect">
            <a:avLst/>
          </a:prstGeom>
          <a:pattFill prst="sphere">
            <a:fgClr>
              <a:schemeClr val="tx1"/>
            </a:fgClr>
            <a:bgClr>
              <a:schemeClr val="bg1"/>
            </a:bgClr>
          </a:pattFill>
        </p:spPr>
        <p:txBody>
          <a:bodyPr wrap="square">
            <a:spAutoFit/>
          </a:bodyPr>
          <a:lstStyle/>
          <a:p>
            <a:r>
              <a:rPr lang="en-US" sz="3600" b="1" dirty="0">
                <a:solidFill>
                  <a:schemeClr val="bg1"/>
                </a:solidFill>
              </a:rPr>
              <a:t>Adelie Penguin</a:t>
            </a:r>
          </a:p>
        </p:txBody>
      </p:sp>
      <p:pic>
        <p:nvPicPr>
          <p:cNvPr id="2" name="Picture 1">
            <a:extLst>
              <a:ext uri="{FF2B5EF4-FFF2-40B4-BE49-F238E27FC236}">
                <a16:creationId xmlns:a16="http://schemas.microsoft.com/office/drawing/2014/main" id="{9E34B559-4300-45F3-B998-840B38C2060E}"/>
              </a:ext>
            </a:extLst>
          </p:cNvPr>
          <p:cNvPicPr>
            <a:picLocks noChangeAspect="1"/>
          </p:cNvPicPr>
          <p:nvPr/>
        </p:nvPicPr>
        <p:blipFill rotWithShape="1">
          <a:blip r:embed="rId2"/>
          <a:srcRect l="42561" t="9636" r="9813" b="6364"/>
          <a:stretch/>
        </p:blipFill>
        <p:spPr>
          <a:xfrm>
            <a:off x="7986713" y="114299"/>
            <a:ext cx="4057651" cy="4920301"/>
          </a:xfrm>
          <a:prstGeom prst="rect">
            <a:avLst/>
          </a:prstGeom>
        </p:spPr>
      </p:pic>
      <p:sp>
        <p:nvSpPr>
          <p:cNvPr id="5" name="TextBox 4">
            <a:extLst>
              <a:ext uri="{FF2B5EF4-FFF2-40B4-BE49-F238E27FC236}">
                <a16:creationId xmlns:a16="http://schemas.microsoft.com/office/drawing/2014/main" id="{07012B4F-6719-46C2-A913-8284BF250323}"/>
              </a:ext>
            </a:extLst>
          </p:cNvPr>
          <p:cNvSpPr txBox="1"/>
          <p:nvPr/>
        </p:nvSpPr>
        <p:spPr>
          <a:xfrm>
            <a:off x="332184" y="1097121"/>
            <a:ext cx="7111603" cy="1631216"/>
          </a:xfrm>
          <a:prstGeom prst="rect">
            <a:avLst/>
          </a:prstGeom>
          <a:noFill/>
        </p:spPr>
        <p:txBody>
          <a:bodyPr wrap="square">
            <a:spAutoFit/>
          </a:bodyPr>
          <a:lstStyle/>
          <a:p>
            <a:r>
              <a:rPr lang="en-US" sz="2000" b="1" dirty="0"/>
              <a:t>The </a:t>
            </a:r>
            <a:r>
              <a:rPr lang="en-US" sz="2000" b="1" dirty="0" err="1"/>
              <a:t>Adélie</a:t>
            </a:r>
            <a:r>
              <a:rPr lang="en-US" sz="2000" b="1" dirty="0"/>
              <a:t> penguin is a species of penguin common along the entire coast of the Antarctic continent, which is the only place where it is found. It is the most widespread penguin species, and, along with the emperor penguin, is the most southerly distributed of all penguins.</a:t>
            </a:r>
          </a:p>
        </p:txBody>
      </p:sp>
      <p:sp>
        <p:nvSpPr>
          <p:cNvPr id="7" name="TextBox 6">
            <a:extLst>
              <a:ext uri="{FF2B5EF4-FFF2-40B4-BE49-F238E27FC236}">
                <a16:creationId xmlns:a16="http://schemas.microsoft.com/office/drawing/2014/main" id="{77AFEA33-AE75-4356-A025-6219788B6DC2}"/>
              </a:ext>
            </a:extLst>
          </p:cNvPr>
          <p:cNvSpPr txBox="1"/>
          <p:nvPr/>
        </p:nvSpPr>
        <p:spPr>
          <a:xfrm>
            <a:off x="332184" y="3218973"/>
            <a:ext cx="7397354" cy="1631216"/>
          </a:xfrm>
          <a:prstGeom prst="rect">
            <a:avLst/>
          </a:prstGeom>
          <a:noFill/>
        </p:spPr>
        <p:txBody>
          <a:bodyPr wrap="square">
            <a:spAutoFit/>
          </a:bodyPr>
          <a:lstStyle/>
          <a:p>
            <a:r>
              <a:rPr lang="en-US" sz="2000" b="1" dirty="0" err="1"/>
              <a:t>Adélie</a:t>
            </a:r>
            <a:r>
              <a:rPr lang="en-US" sz="2000" b="1" dirty="0"/>
              <a:t> penguins are increasing in Antarctica. However, in areas where climate change is established, </a:t>
            </a:r>
            <a:r>
              <a:rPr lang="en-US" sz="2000" b="1" dirty="0" err="1"/>
              <a:t>Adélie</a:t>
            </a:r>
            <a:r>
              <a:rPr lang="en-US" sz="2000" b="1" dirty="0"/>
              <a:t> populations have fallen by more than 65% in the past 25 years. The biggest threat to them right now is climate change (other penguins, like gentoos, are better adapted to warmer climates).</a:t>
            </a:r>
          </a:p>
        </p:txBody>
      </p:sp>
    </p:spTree>
    <p:extLst>
      <p:ext uri="{BB962C8B-B14F-4D97-AF65-F5344CB8AC3E}">
        <p14:creationId xmlns:p14="http://schemas.microsoft.com/office/powerpoint/2010/main" val="927577483"/>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1000"/>
                                        <p:tgtEl>
                                          <p:spTgt spid="3"/>
                                        </p:tgtEl>
                                      </p:cBhvr>
                                    </p:animEffect>
                                  </p:childTnLst>
                                </p:cTn>
                              </p:par>
                            </p:childTnLst>
                          </p:cTn>
                        </p:par>
                        <p:par>
                          <p:cTn id="8" fill="hold">
                            <p:stCondLst>
                              <p:cond delay="9000"/>
                            </p:stCondLst>
                            <p:childTnLst>
                              <p:par>
                                <p:cTn id="9" presetID="45" presetClass="entr" presetSubtype="0" fill="hold" grpId="0"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4000"/>
                            </p:stCondLst>
                            <p:childTnLst>
                              <p:par>
                                <p:cTn id="15" presetID="2" presetClass="entr" presetSubtype="4" fill="hold" grpId="0" nodeType="afterEffect">
                                  <p:stCondLst>
                                    <p:cond delay="6500"/>
                                  </p:stCondLst>
                                  <p:iterate type="wd">
                                    <p:tmPct val="5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000" fill="hold"/>
                                        <p:tgtEl>
                                          <p:spTgt spid="7"/>
                                        </p:tgtEl>
                                        <p:attrNameLst>
                                          <p:attrName>ppt_x</p:attrName>
                                        </p:attrNameLst>
                                      </p:cBhvr>
                                      <p:tavLst>
                                        <p:tav tm="0">
                                          <p:val>
                                            <p:strVal val="#ppt_x"/>
                                          </p:val>
                                        </p:tav>
                                        <p:tav tm="100000">
                                          <p:val>
                                            <p:strVal val="#ppt_x"/>
                                          </p:val>
                                        </p:tav>
                                      </p:tavLst>
                                    </p:anim>
                                    <p:anim calcmode="lin" valueType="num">
                                      <p:cBhvr additive="base">
                                        <p:cTn id="1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3840B0-5266-49CF-9508-7F7403532B74}"/>
              </a:ext>
            </a:extLst>
          </p:cNvPr>
          <p:cNvSpPr txBox="1"/>
          <p:nvPr/>
        </p:nvSpPr>
        <p:spPr>
          <a:xfrm>
            <a:off x="332185" y="229672"/>
            <a:ext cx="3396853" cy="646331"/>
          </a:xfrm>
          <a:prstGeom prst="rect">
            <a:avLst/>
          </a:prstGeom>
          <a:noFill/>
        </p:spPr>
        <p:txBody>
          <a:bodyPr wrap="square">
            <a:spAutoFit/>
          </a:bodyPr>
          <a:lstStyle/>
          <a:p>
            <a:r>
              <a:rPr lang="en-US" sz="3600" b="1" dirty="0"/>
              <a:t>Hawksbill Turtle</a:t>
            </a:r>
          </a:p>
        </p:txBody>
      </p:sp>
      <p:pic>
        <p:nvPicPr>
          <p:cNvPr id="2" name="Picture 1">
            <a:extLst>
              <a:ext uri="{FF2B5EF4-FFF2-40B4-BE49-F238E27FC236}">
                <a16:creationId xmlns:a16="http://schemas.microsoft.com/office/drawing/2014/main" id="{E2212AF5-A7B2-4BAB-A3FF-DB29B678D94E}"/>
              </a:ext>
            </a:extLst>
          </p:cNvPr>
          <p:cNvPicPr>
            <a:picLocks noChangeAspect="1"/>
          </p:cNvPicPr>
          <p:nvPr/>
        </p:nvPicPr>
        <p:blipFill rotWithShape="1">
          <a:blip r:embed="rId2"/>
          <a:srcRect l="12926" t="32292" r="13007" b="18958"/>
          <a:stretch/>
        </p:blipFill>
        <p:spPr>
          <a:xfrm>
            <a:off x="5910628" y="185735"/>
            <a:ext cx="6105159" cy="4714877"/>
          </a:xfrm>
          <a:prstGeom prst="rect">
            <a:avLst/>
          </a:prstGeom>
        </p:spPr>
      </p:pic>
      <p:sp>
        <p:nvSpPr>
          <p:cNvPr id="5" name="TextBox 4">
            <a:extLst>
              <a:ext uri="{FF2B5EF4-FFF2-40B4-BE49-F238E27FC236}">
                <a16:creationId xmlns:a16="http://schemas.microsoft.com/office/drawing/2014/main" id="{03A59D51-AD4D-4F84-872B-94DE3F6A39B6}"/>
              </a:ext>
            </a:extLst>
          </p:cNvPr>
          <p:cNvSpPr txBox="1"/>
          <p:nvPr/>
        </p:nvSpPr>
        <p:spPr>
          <a:xfrm>
            <a:off x="176213" y="1065937"/>
            <a:ext cx="5493543" cy="2554545"/>
          </a:xfrm>
          <a:prstGeom prst="rect">
            <a:avLst/>
          </a:prstGeom>
          <a:noFill/>
        </p:spPr>
        <p:txBody>
          <a:bodyPr wrap="square">
            <a:spAutoFit/>
          </a:bodyPr>
          <a:lstStyle/>
          <a:p>
            <a:r>
              <a:rPr lang="en-US" sz="2000" b="1" dirty="0"/>
              <a:t>Hawksbill sea turtles inhabit the tropical and sub-tropical waters of all of the world’s major oceans. Hawksbills get their name from their unique beak-like mouth, which resembles that of a hawk and is perfect for finding food sources in hard-to-reach cracks and crevices. They are the only species of sea turtle that can survive on a diet consisting mainly of sponges.</a:t>
            </a:r>
          </a:p>
        </p:txBody>
      </p:sp>
      <p:sp>
        <p:nvSpPr>
          <p:cNvPr id="7" name="TextBox 6">
            <a:extLst>
              <a:ext uri="{FF2B5EF4-FFF2-40B4-BE49-F238E27FC236}">
                <a16:creationId xmlns:a16="http://schemas.microsoft.com/office/drawing/2014/main" id="{AE54B290-6B15-44F1-ABD0-0FE670FBA835}"/>
              </a:ext>
            </a:extLst>
          </p:cNvPr>
          <p:cNvSpPr txBox="1"/>
          <p:nvPr/>
        </p:nvSpPr>
        <p:spPr>
          <a:xfrm>
            <a:off x="332185" y="5130343"/>
            <a:ext cx="11445113" cy="1323439"/>
          </a:xfrm>
          <a:prstGeom prst="rect">
            <a:avLst/>
          </a:prstGeom>
          <a:noFill/>
        </p:spPr>
        <p:txBody>
          <a:bodyPr wrap="square">
            <a:spAutoFit/>
          </a:bodyPr>
          <a:lstStyle/>
          <a:p>
            <a:r>
              <a:rPr lang="en-US" sz="2000" b="1" dirty="0"/>
              <a:t>A major threat to hawksbill turtles is the loss of nesting habitat and coral reefs due to coastal development, rising seas from climate change, and pollution. Coastal development, including shoreline hardening or armoring (e.g., seawalls), can result in the complete loss of dry sand suitable for successful nesting.</a:t>
            </a:r>
          </a:p>
        </p:txBody>
      </p:sp>
    </p:spTree>
    <p:extLst>
      <p:ext uri="{BB962C8B-B14F-4D97-AF65-F5344CB8AC3E}">
        <p14:creationId xmlns:p14="http://schemas.microsoft.com/office/powerpoint/2010/main" val="847138425"/>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9000"/>
                            </p:stCondLst>
                            <p:childTnLst>
                              <p:par>
                                <p:cTn id="12" presetID="45" presetClass="entr" presetSubtype="0" fill="hold" grpId="0" nodeType="afterEffect">
                                  <p:stCondLst>
                                    <p:cond delay="4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ppt_w</p:attrName>
                                        </p:attrNameLst>
                                      </p:cBhvr>
                                      <p:tavLst>
                                        <p:tav tm="0" fmla="#ppt_w*sin(2.5*pi*$)">
                                          <p:val>
                                            <p:fltVal val="0"/>
                                          </p:val>
                                        </p:tav>
                                        <p:tav tm="100000">
                                          <p:val>
                                            <p:fltVal val="1"/>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14500"/>
                            </p:stCondLst>
                            <p:childTnLst>
                              <p:par>
                                <p:cTn id="18" presetID="49" presetClass="entr" presetSubtype="0" decel="100000" fill="hold" grpId="0" nodeType="afterEffect">
                                  <p:stCondLst>
                                    <p:cond delay="6500"/>
                                  </p:stCondLst>
                                  <p:iterate type="wd">
                                    <p:tmPct val="5000"/>
                                  </p:iterate>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36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FAEE4E-C9F5-4F24-AFAF-B0FC837EEF05}"/>
              </a:ext>
            </a:extLst>
          </p:cNvPr>
          <p:cNvSpPr txBox="1"/>
          <p:nvPr/>
        </p:nvSpPr>
        <p:spPr>
          <a:xfrm>
            <a:off x="617935" y="315396"/>
            <a:ext cx="2611040" cy="646331"/>
          </a:xfrm>
          <a:prstGeom prst="rect">
            <a:avLst/>
          </a:prstGeom>
          <a:noFill/>
        </p:spPr>
        <p:txBody>
          <a:bodyPr wrap="square">
            <a:spAutoFit/>
          </a:bodyPr>
          <a:lstStyle/>
          <a:p>
            <a:r>
              <a:rPr lang="en-US" sz="3600" b="1" dirty="0"/>
              <a:t>Atlantic Cod</a:t>
            </a:r>
          </a:p>
        </p:txBody>
      </p:sp>
      <p:sp>
        <p:nvSpPr>
          <p:cNvPr id="4" name="TextBox 3">
            <a:extLst>
              <a:ext uri="{FF2B5EF4-FFF2-40B4-BE49-F238E27FC236}">
                <a16:creationId xmlns:a16="http://schemas.microsoft.com/office/drawing/2014/main" id="{66CC77E0-06EC-414E-9792-4786E97DB62B}"/>
              </a:ext>
            </a:extLst>
          </p:cNvPr>
          <p:cNvSpPr txBox="1"/>
          <p:nvPr/>
        </p:nvSpPr>
        <p:spPr>
          <a:xfrm>
            <a:off x="182166" y="1096639"/>
            <a:ext cx="4718447" cy="3170099"/>
          </a:xfrm>
          <a:prstGeom prst="rect">
            <a:avLst/>
          </a:prstGeom>
          <a:noFill/>
        </p:spPr>
        <p:txBody>
          <a:bodyPr wrap="square">
            <a:spAutoFit/>
          </a:bodyPr>
          <a:lstStyle/>
          <a:p>
            <a:r>
              <a:rPr lang="en-US" sz="2000" b="1" dirty="0"/>
              <a:t>Atlantic cod are one of the most popular food fishes in the western world. Distinguished by a distinctive elongated hairlike structure called a “barbel” that hangs from their chin, they also have three dorsal fins, two anal fins, and broom-shaped tails. Atlantic cod are brown to green or gray on their dorsal (upper) sides and flanks, with a paler ventral (under) side and they have smooth, small scales.</a:t>
            </a:r>
          </a:p>
        </p:txBody>
      </p:sp>
      <p:pic>
        <p:nvPicPr>
          <p:cNvPr id="5" name="Picture 4">
            <a:extLst>
              <a:ext uri="{FF2B5EF4-FFF2-40B4-BE49-F238E27FC236}">
                <a16:creationId xmlns:a16="http://schemas.microsoft.com/office/drawing/2014/main" id="{93F34B51-BF89-44D7-AA8F-4C9BCBAF3F0B}"/>
              </a:ext>
            </a:extLst>
          </p:cNvPr>
          <p:cNvPicPr>
            <a:picLocks noChangeAspect="1"/>
          </p:cNvPicPr>
          <p:nvPr/>
        </p:nvPicPr>
        <p:blipFill rotWithShape="1">
          <a:blip r:embed="rId2"/>
          <a:srcRect l="12110" t="23373" b="11857"/>
          <a:stretch/>
        </p:blipFill>
        <p:spPr>
          <a:xfrm>
            <a:off x="5318662" y="79740"/>
            <a:ext cx="6750703" cy="2720610"/>
          </a:xfrm>
          <a:prstGeom prst="rect">
            <a:avLst/>
          </a:prstGeom>
        </p:spPr>
      </p:pic>
      <p:sp>
        <p:nvSpPr>
          <p:cNvPr id="7" name="TextBox 6">
            <a:extLst>
              <a:ext uri="{FF2B5EF4-FFF2-40B4-BE49-F238E27FC236}">
                <a16:creationId xmlns:a16="http://schemas.microsoft.com/office/drawing/2014/main" id="{0577FAE2-60FE-402D-A1C1-A20D03EEBB4C}"/>
              </a:ext>
            </a:extLst>
          </p:cNvPr>
          <p:cNvSpPr txBox="1"/>
          <p:nvPr/>
        </p:nvSpPr>
        <p:spPr>
          <a:xfrm>
            <a:off x="182166" y="4655599"/>
            <a:ext cx="11440715" cy="1631216"/>
          </a:xfrm>
          <a:prstGeom prst="rect">
            <a:avLst/>
          </a:prstGeom>
          <a:noFill/>
        </p:spPr>
        <p:txBody>
          <a:bodyPr wrap="square">
            <a:spAutoFit/>
          </a:bodyPr>
          <a:lstStyle/>
          <a:p>
            <a:r>
              <a:rPr lang="en-US" sz="2000" b="1" dirty="0"/>
              <a:t>Once one of the larger oceanic fish, reaching up to six and a half feet and 211 pounds, cod fish have steadily decreased in size over the last several decades, likely due to the effects of overfishing. Many smaller cod are able to escape from fishing nets, giving them an advantage over their larger counterparts. Scientists have theorized that because of this man-made threat, cod have evolved to grow slowly to survive a fishing industry that has significantly reduced their population for decades.</a:t>
            </a:r>
          </a:p>
        </p:txBody>
      </p:sp>
    </p:spTree>
    <p:extLst>
      <p:ext uri="{BB962C8B-B14F-4D97-AF65-F5344CB8AC3E}">
        <p14:creationId xmlns:p14="http://schemas.microsoft.com/office/powerpoint/2010/main" val="1574689006"/>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8000"/>
                                  </p:stCondLst>
                                  <p:iterate type="lt">
                                    <p:tmPct val="3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childTnLst>
                          </p:cTn>
                        </p:par>
                        <p:par>
                          <p:cTn id="10" fill="hold">
                            <p:stCondLst>
                              <p:cond delay="9300"/>
                            </p:stCondLst>
                            <p:childTnLst>
                              <p:par>
                                <p:cTn id="11" presetID="6" presetClass="entr" presetSubtype="16" fill="hold" grpId="0" nodeType="afterEffect">
                                  <p:stCondLst>
                                    <p:cond delay="450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par>
                          <p:cTn id="14" fill="hold">
                            <p:stCondLst>
                              <p:cond delay="14800"/>
                            </p:stCondLst>
                            <p:childTnLst>
                              <p:par>
                                <p:cTn id="15" presetID="47" presetClass="entr" presetSubtype="0" fill="hold" grpId="0" nodeType="afterEffect">
                                  <p:stCondLst>
                                    <p:cond delay="6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48348-8452-41D3-84DE-82ECD538AFBE}"/>
              </a:ext>
            </a:extLst>
          </p:cNvPr>
          <p:cNvSpPr txBox="1"/>
          <p:nvPr/>
        </p:nvSpPr>
        <p:spPr>
          <a:xfrm>
            <a:off x="617935" y="343971"/>
            <a:ext cx="3049190" cy="646331"/>
          </a:xfrm>
          <a:prstGeom prst="rect">
            <a:avLst/>
          </a:prstGeom>
          <a:noFill/>
        </p:spPr>
        <p:txBody>
          <a:bodyPr wrap="square">
            <a:spAutoFit/>
          </a:bodyPr>
          <a:lstStyle/>
          <a:p>
            <a:r>
              <a:rPr lang="en-US" sz="3600" b="1" dirty="0">
                <a:solidFill>
                  <a:schemeClr val="accent5">
                    <a:lumMod val="75000"/>
                  </a:schemeClr>
                </a:solidFill>
              </a:rPr>
              <a:t>Staghorn Coral</a:t>
            </a:r>
          </a:p>
        </p:txBody>
      </p:sp>
      <p:pic>
        <p:nvPicPr>
          <p:cNvPr id="4" name="Picture 3">
            <a:extLst>
              <a:ext uri="{FF2B5EF4-FFF2-40B4-BE49-F238E27FC236}">
                <a16:creationId xmlns:a16="http://schemas.microsoft.com/office/drawing/2014/main" id="{C082D680-05B1-450E-BFE1-5A8601112758}"/>
              </a:ext>
            </a:extLst>
          </p:cNvPr>
          <p:cNvPicPr>
            <a:picLocks noChangeAspect="1"/>
          </p:cNvPicPr>
          <p:nvPr/>
        </p:nvPicPr>
        <p:blipFill>
          <a:blip r:embed="rId2"/>
          <a:stretch>
            <a:fillRect/>
          </a:stretch>
        </p:blipFill>
        <p:spPr>
          <a:xfrm>
            <a:off x="5157788" y="157162"/>
            <a:ext cx="6867524" cy="4578349"/>
          </a:xfrm>
          <a:prstGeom prst="rect">
            <a:avLst/>
          </a:prstGeom>
        </p:spPr>
      </p:pic>
      <p:sp>
        <p:nvSpPr>
          <p:cNvPr id="6" name="TextBox 5">
            <a:extLst>
              <a:ext uri="{FF2B5EF4-FFF2-40B4-BE49-F238E27FC236}">
                <a16:creationId xmlns:a16="http://schemas.microsoft.com/office/drawing/2014/main" id="{15171E1D-B40F-4A09-9185-E5E76453F87C}"/>
              </a:ext>
            </a:extLst>
          </p:cNvPr>
          <p:cNvSpPr txBox="1"/>
          <p:nvPr/>
        </p:nvSpPr>
        <p:spPr>
          <a:xfrm>
            <a:off x="166688" y="1400523"/>
            <a:ext cx="4891087" cy="1938992"/>
          </a:xfrm>
          <a:prstGeom prst="rect">
            <a:avLst/>
          </a:prstGeom>
          <a:noFill/>
        </p:spPr>
        <p:txBody>
          <a:bodyPr wrap="square">
            <a:spAutoFit/>
          </a:bodyPr>
          <a:lstStyle/>
          <a:p>
            <a:r>
              <a:rPr lang="en-US" sz="2000" b="1" dirty="0"/>
              <a:t>Staghorn coral is a species of coral that looks a bit like the antlers of a male deer. Capable of growing into thickets up to five feet high and more than 30 feet across, staghorn corals produce long, cylindrical branches out of bases anchored to the ocean floor.</a:t>
            </a:r>
          </a:p>
        </p:txBody>
      </p:sp>
      <p:sp>
        <p:nvSpPr>
          <p:cNvPr id="8" name="TextBox 7">
            <a:extLst>
              <a:ext uri="{FF2B5EF4-FFF2-40B4-BE49-F238E27FC236}">
                <a16:creationId xmlns:a16="http://schemas.microsoft.com/office/drawing/2014/main" id="{7DD830CC-75BF-4CFD-AA86-7F666C74A8A5}"/>
              </a:ext>
            </a:extLst>
          </p:cNvPr>
          <p:cNvSpPr txBox="1"/>
          <p:nvPr/>
        </p:nvSpPr>
        <p:spPr>
          <a:xfrm>
            <a:off x="166688" y="5145732"/>
            <a:ext cx="10712053" cy="1015663"/>
          </a:xfrm>
          <a:prstGeom prst="rect">
            <a:avLst/>
          </a:prstGeom>
          <a:noFill/>
        </p:spPr>
        <p:txBody>
          <a:bodyPr wrap="square">
            <a:spAutoFit/>
          </a:bodyPr>
          <a:lstStyle/>
          <a:p>
            <a:r>
              <a:rPr lang="en-US" sz="2000" b="1" dirty="0"/>
              <a:t>Particularly susceptible to bleaching, staghorn coral populations have declined more than 80 percent over the past 30 years due to higher incidence of disease and the impacts of global warming, especially higher ocean temperatures and ocean acidification.</a:t>
            </a:r>
          </a:p>
        </p:txBody>
      </p:sp>
    </p:spTree>
    <p:extLst>
      <p:ext uri="{BB962C8B-B14F-4D97-AF65-F5344CB8AC3E}">
        <p14:creationId xmlns:p14="http://schemas.microsoft.com/office/powerpoint/2010/main" val="2086269115"/>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8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200"/>
                            </p:stCondLst>
                            <p:childTnLst>
                              <p:par>
                                <p:cTn id="10" presetID="21" presetClass="entr" presetSubtype="1" fill="hold" grpId="0" nodeType="afterEffect">
                                  <p:stCondLst>
                                    <p:cond delay="450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1000"/>
                                        <p:tgtEl>
                                          <p:spTgt spid="6"/>
                                        </p:tgtEl>
                                      </p:cBhvr>
                                    </p:animEffect>
                                  </p:childTnLst>
                                </p:cTn>
                              </p:par>
                            </p:childTnLst>
                          </p:cTn>
                        </p:par>
                        <p:par>
                          <p:cTn id="13" fill="hold">
                            <p:stCondLst>
                              <p:cond delay="15700"/>
                            </p:stCondLst>
                            <p:childTnLst>
                              <p:par>
                                <p:cTn id="14" presetID="20" presetClass="entr" presetSubtype="0" fill="hold" grpId="0" nodeType="afterEffect">
                                  <p:stCondLst>
                                    <p:cond delay="6500"/>
                                  </p:stCondLst>
                                  <p:childTnLst>
                                    <p:set>
                                      <p:cBhvr>
                                        <p:cTn id="15" dur="1" fill="hold">
                                          <p:stCondLst>
                                            <p:cond delay="0"/>
                                          </p:stCondLst>
                                        </p:cTn>
                                        <p:tgtEl>
                                          <p:spTgt spid="8"/>
                                        </p:tgtEl>
                                        <p:attrNameLst>
                                          <p:attrName>style.visibility</p:attrName>
                                        </p:attrNameLst>
                                      </p:cBhvr>
                                      <p:to>
                                        <p:strVal val="visible"/>
                                      </p:to>
                                    </p:set>
                                    <p:animEffect transition="in" filter="wedg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A05259-D1B9-4DC7-BC13-9F94AA6A7349}"/>
              </a:ext>
            </a:extLst>
          </p:cNvPr>
          <p:cNvSpPr txBox="1"/>
          <p:nvPr/>
        </p:nvSpPr>
        <p:spPr>
          <a:xfrm>
            <a:off x="475060" y="215384"/>
            <a:ext cx="3049190" cy="646331"/>
          </a:xfrm>
          <a:prstGeom prst="rect">
            <a:avLst/>
          </a:prstGeom>
          <a:noFill/>
        </p:spPr>
        <p:txBody>
          <a:bodyPr wrap="square">
            <a:spAutoFit/>
          </a:bodyPr>
          <a:lstStyle/>
          <a:p>
            <a:r>
              <a:rPr lang="en-US" sz="3600" b="1" dirty="0"/>
              <a:t>Atlantic Puffin</a:t>
            </a:r>
          </a:p>
        </p:txBody>
      </p:sp>
      <p:pic>
        <p:nvPicPr>
          <p:cNvPr id="2" name="Picture 1">
            <a:extLst>
              <a:ext uri="{FF2B5EF4-FFF2-40B4-BE49-F238E27FC236}">
                <a16:creationId xmlns:a16="http://schemas.microsoft.com/office/drawing/2014/main" id="{22302894-593F-43A1-BB52-2B9E2F8CB34F}"/>
              </a:ext>
            </a:extLst>
          </p:cNvPr>
          <p:cNvPicPr>
            <a:picLocks noChangeAspect="1"/>
          </p:cNvPicPr>
          <p:nvPr/>
        </p:nvPicPr>
        <p:blipFill rotWithShape="1">
          <a:blip r:embed="rId2"/>
          <a:srcRect l="17008" t="18875" r="31968" b="20375"/>
          <a:stretch/>
        </p:blipFill>
        <p:spPr>
          <a:xfrm>
            <a:off x="6557963" y="114301"/>
            <a:ext cx="5529262" cy="4146947"/>
          </a:xfrm>
          <a:prstGeom prst="rect">
            <a:avLst/>
          </a:prstGeom>
        </p:spPr>
      </p:pic>
      <p:sp>
        <p:nvSpPr>
          <p:cNvPr id="5" name="TextBox 4">
            <a:extLst>
              <a:ext uri="{FF2B5EF4-FFF2-40B4-BE49-F238E27FC236}">
                <a16:creationId xmlns:a16="http://schemas.microsoft.com/office/drawing/2014/main" id="{27712A31-6346-4AB5-AB4E-A199FC11440D}"/>
              </a:ext>
            </a:extLst>
          </p:cNvPr>
          <p:cNvSpPr txBox="1"/>
          <p:nvPr/>
        </p:nvSpPr>
        <p:spPr>
          <a:xfrm>
            <a:off x="104775" y="1121927"/>
            <a:ext cx="6093618" cy="2246769"/>
          </a:xfrm>
          <a:prstGeom prst="rect">
            <a:avLst/>
          </a:prstGeom>
          <a:noFill/>
        </p:spPr>
        <p:txBody>
          <a:bodyPr wrap="square">
            <a:spAutoFit/>
          </a:bodyPr>
          <a:lstStyle/>
          <a:p>
            <a:r>
              <a:rPr lang="en-US" sz="2000" b="1" dirty="0"/>
              <a:t>The Atlantic puffin also known as the common puffin, is a species of seabird in the auk family. It is the only puffin native to the Atlantic Ocean; two related species, the tufted puffin and the horned puffin, are found in the northeastern Pacific.  At sea, it swims on the surface and feeds on small fish and crabs, which it catches by diving under water, using its wings for propulsion.</a:t>
            </a:r>
          </a:p>
        </p:txBody>
      </p:sp>
      <p:sp>
        <p:nvSpPr>
          <p:cNvPr id="7" name="TextBox 6">
            <a:extLst>
              <a:ext uri="{FF2B5EF4-FFF2-40B4-BE49-F238E27FC236}">
                <a16:creationId xmlns:a16="http://schemas.microsoft.com/office/drawing/2014/main" id="{E98E6E65-81DD-465E-B11D-B84C25DDCB72}"/>
              </a:ext>
            </a:extLst>
          </p:cNvPr>
          <p:cNvSpPr txBox="1"/>
          <p:nvPr/>
        </p:nvSpPr>
        <p:spPr>
          <a:xfrm>
            <a:off x="104775" y="4662011"/>
            <a:ext cx="11753850" cy="1015663"/>
          </a:xfrm>
          <a:prstGeom prst="rect">
            <a:avLst/>
          </a:prstGeom>
          <a:noFill/>
        </p:spPr>
        <p:txBody>
          <a:bodyPr wrap="square">
            <a:spAutoFit/>
          </a:bodyPr>
          <a:lstStyle/>
          <a:p>
            <a:r>
              <a:rPr lang="en-US" sz="2000" b="1" dirty="0"/>
              <a:t>Puffins are not technically endangered on a global level, although the Atlantic Puffin is classified as vulnerable. Their numbers have improved in some areas due to the efforts of conservationists, but newer threats like climate change and plastic pollution continue to threaten the species.</a:t>
            </a:r>
          </a:p>
        </p:txBody>
      </p:sp>
    </p:spTree>
    <p:extLst>
      <p:ext uri="{BB962C8B-B14F-4D97-AF65-F5344CB8AC3E}">
        <p14:creationId xmlns:p14="http://schemas.microsoft.com/office/powerpoint/2010/main" val="1163182129"/>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9000"/>
                            </p:stCondLst>
                            <p:childTnLst>
                              <p:par>
                                <p:cTn id="12" presetID="45" presetClass="entr" presetSubtype="0" fill="hold" grpId="0" nodeType="afterEffect">
                                  <p:stCondLst>
                                    <p:cond delay="4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ppt_w</p:attrName>
                                        </p:attrNameLst>
                                      </p:cBhvr>
                                      <p:tavLst>
                                        <p:tav tm="0" fmla="#ppt_w*sin(2.5*pi*$)">
                                          <p:val>
                                            <p:fltVal val="0"/>
                                          </p:val>
                                        </p:tav>
                                        <p:tav tm="100000">
                                          <p:val>
                                            <p:fltVal val="1"/>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childTnLst>
                                </p:cTn>
                              </p:par>
                            </p:childTnLst>
                          </p:cTn>
                        </p:par>
                        <p:par>
                          <p:cTn id="17" fill="hold">
                            <p:stCondLst>
                              <p:cond delay="14500"/>
                            </p:stCondLst>
                            <p:childTnLst>
                              <p:par>
                                <p:cTn id="18" presetID="55" presetClass="entr" presetSubtype="0" fill="hold" grpId="0" nodeType="afterEffect">
                                  <p:stCondLst>
                                    <p:cond delay="650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2C6E1-F702-4130-86B7-7E4A34304AED}"/>
              </a:ext>
            </a:extLst>
          </p:cNvPr>
          <p:cNvSpPr txBox="1"/>
          <p:nvPr/>
        </p:nvSpPr>
        <p:spPr>
          <a:xfrm>
            <a:off x="164306" y="428178"/>
            <a:ext cx="12027694" cy="6001643"/>
          </a:xfrm>
          <a:prstGeom prst="rect">
            <a:avLst/>
          </a:prstGeom>
          <a:noFill/>
        </p:spPr>
        <p:txBody>
          <a:bodyPr wrap="square" rtlCol="0">
            <a:spAutoFit/>
          </a:bodyPr>
          <a:lstStyle/>
          <a:p>
            <a:r>
              <a:rPr lang="en-US" sz="3200" b="1" dirty="0"/>
              <a:t>This exercise is one of many PowerPoint programs from </a:t>
            </a:r>
            <a:r>
              <a:rPr lang="en-US" sz="3200" b="1" dirty="0">
                <a:hlinkClick r:id="rId2"/>
              </a:rPr>
              <a:t>http://murov.info</a:t>
            </a:r>
            <a:r>
              <a:rPr lang="en-US" sz="3200" b="1" dirty="0"/>
              <a:t>.  This site presents images of animals and asks the user to name the animal.  The images presented are animals that are experiencing worrisome declines in populations.  Most of the declines are the result of human action and most often at least partially due to climate change (e.g., see:  </a:t>
            </a:r>
            <a:r>
              <a:rPr lang="en-US" sz="3200" b="1" dirty="0">
                <a:hlinkClick r:id="rId3"/>
              </a:rPr>
              <a:t>http://murov.info/climatechange.htm</a:t>
            </a:r>
            <a:r>
              <a:rPr lang="en-US" sz="3200" b="1" dirty="0"/>
              <a:t> ).   The narratives included have been taken directly from sites that result from googling the name of the animal and the name of the animal followed by “endangered.”  The animals presented represent a small selection of animals that are threatened by human action and climate change.  A late slide contains a list of many more of the animals that we are in danger of losing if we do not correct our misguided actions.</a:t>
            </a:r>
          </a:p>
        </p:txBody>
      </p:sp>
    </p:spTree>
    <p:extLst>
      <p:ext uri="{BB962C8B-B14F-4D97-AF65-F5344CB8AC3E}">
        <p14:creationId xmlns:p14="http://schemas.microsoft.com/office/powerpoint/2010/main" val="3691596343"/>
      </p:ext>
    </p:extLst>
  </p:cSld>
  <p:clrMapOvr>
    <a:masterClrMapping/>
  </p:clrMapOvr>
  <p:transition spd="slow" advTm="3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D9A0E5-3AE9-4181-A268-77D97267E1D7}"/>
              </a:ext>
            </a:extLst>
          </p:cNvPr>
          <p:cNvSpPr txBox="1"/>
          <p:nvPr/>
        </p:nvSpPr>
        <p:spPr>
          <a:xfrm>
            <a:off x="128587" y="745868"/>
            <a:ext cx="13115926" cy="51090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Extinction web sites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2"/>
              </a:rPr>
              <a:t>https://earthly.org/en-US/how-many-species-are-extinct-due-to-climate-change</a:t>
            </a:r>
            <a:b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3"/>
              </a:rPr>
              <a:t>https://www.pnas.org/doi/10.1073/pnas.1913007117</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4"/>
              </a:rPr>
              <a:t>https://www.iucnredlist.org/</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5"/>
              </a:rPr>
              <a:t>https://royalsocietypublishing.org/doi/pdf/10.1098/rspb.2012.1890</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6"/>
              </a:rPr>
              <a:t>https://e360.yale.edu/features/escalator-to-extinction-can-mountain-species-adapt-to-climate-change</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7"/>
              </a:rPr>
              <a:t>https://www.carbonbrief.org/climate-change-threatens-one-in-six-species-with-extinction-study-finds/</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8"/>
              </a:rPr>
              <a:t>https://theconversation.com/dna-evidence-proves-climate-change-killed-off-prehistoric-megafauna-45080</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9"/>
              </a:rPr>
              <a:t>https://www.theglobaleducationproject.org/climate-change/</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hlinkClick r:id="rId10"/>
              </a:rPr>
              <a:t>https://stacker.com/plants-animals/polar-bears-and-50-other-species-threatened-climate-change</a:t>
            </a:r>
            <a:endParaRPr kumimoji="0" lang="en-US" sz="20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11"/>
              </a:rPr>
              <a:t>https://www.treehugger.com/animals-most-endangered-by-global-warming-4119338</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12"/>
              </a:rPr>
              <a:t>https://www.antarcticajournal.com/climate-change-extinction-on-the-rise/</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13"/>
              </a:rPr>
              <a:t>https://www.science.org/doi/10.1126/science.aaa4984</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14"/>
              </a:rPr>
              <a:t>htps://www.worldwildlife.org/magazine/issues/fall-2015/articles/animals-affected-by-climate-change</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15"/>
              </a:rPr>
              <a:t>https://www.co2nsensus.com/blog/animals-that-have-gone-extinct-due-to-global-warming</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636177"/>
      </p:ext>
    </p:extLst>
  </p:cSld>
  <p:clrMapOvr>
    <a:masterClrMapping/>
  </p:clrMapOvr>
  <p:transition spd="slow" advTm="33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023369-C8F4-420D-B612-C59937437A1F}"/>
              </a:ext>
            </a:extLst>
          </p:cNvPr>
          <p:cNvSpPr txBox="1"/>
          <p:nvPr/>
        </p:nvSpPr>
        <p:spPr>
          <a:xfrm>
            <a:off x="317897" y="-79653"/>
            <a:ext cx="5968603" cy="7017306"/>
          </a:xfrm>
          <a:prstGeom prst="rect">
            <a:avLst/>
          </a:prstGeom>
          <a:noFill/>
        </p:spPr>
        <p:txBody>
          <a:bodyPr wrap="square">
            <a:spAutoFit/>
          </a:bodyPr>
          <a:lstStyle/>
          <a:p>
            <a:r>
              <a:rPr lang="en-US" dirty="0"/>
              <a:t>African elephant					</a:t>
            </a:r>
          </a:p>
          <a:p>
            <a:r>
              <a:rPr lang="en-US" dirty="0"/>
              <a:t>African wild dog</a:t>
            </a:r>
          </a:p>
          <a:p>
            <a:r>
              <a:rPr lang="en-US" dirty="0"/>
              <a:t>American Pika	</a:t>
            </a:r>
          </a:p>
          <a:p>
            <a:r>
              <a:rPr lang="en-US" dirty="0"/>
              <a:t>Amur leopard	</a:t>
            </a:r>
          </a:p>
          <a:p>
            <a:r>
              <a:rPr lang="en-US" dirty="0"/>
              <a:t>Arctic Fox			</a:t>
            </a:r>
          </a:p>
          <a:p>
            <a:r>
              <a:rPr lang="en-US" dirty="0"/>
              <a:t>Asian elephant				</a:t>
            </a:r>
          </a:p>
          <a:p>
            <a:r>
              <a:rPr lang="en-US" dirty="0"/>
              <a:t>Atlantic cod				</a:t>
            </a:r>
          </a:p>
          <a:p>
            <a:r>
              <a:rPr lang="en-US" dirty="0"/>
              <a:t>Atlantic puffin</a:t>
            </a:r>
          </a:p>
          <a:p>
            <a:r>
              <a:rPr lang="en-US" dirty="0" err="1"/>
              <a:t>Bicknells</a:t>
            </a:r>
            <a:r>
              <a:rPr lang="en-US" dirty="0"/>
              <a:t> Thrush</a:t>
            </a:r>
          </a:p>
          <a:p>
            <a:r>
              <a:rPr lang="en-US" dirty="0"/>
              <a:t>Bigeye tuna				</a:t>
            </a:r>
          </a:p>
          <a:p>
            <a:r>
              <a:rPr lang="en-US" dirty="0"/>
              <a:t>Bluefin tuna</a:t>
            </a:r>
          </a:p>
          <a:p>
            <a:r>
              <a:rPr lang="en-US" dirty="0"/>
              <a:t>Black-footed </a:t>
            </a:r>
            <a:r>
              <a:rPr lang="en-US" dirty="0" err="1"/>
              <a:t>Albatros</a:t>
            </a:r>
            <a:endParaRPr lang="en-US" dirty="0"/>
          </a:p>
          <a:p>
            <a:r>
              <a:rPr lang="en-US" dirty="0"/>
              <a:t>Black-footed ferret	</a:t>
            </a:r>
          </a:p>
          <a:p>
            <a:r>
              <a:rPr lang="en-US" dirty="0"/>
              <a:t>Blue whale</a:t>
            </a:r>
          </a:p>
          <a:p>
            <a:r>
              <a:rPr lang="en-US" dirty="0"/>
              <a:t>Bramble Cay </a:t>
            </a:r>
            <a:r>
              <a:rPr lang="en-US" dirty="0" err="1"/>
              <a:t>Melomys</a:t>
            </a:r>
            <a:endParaRPr lang="en-US" dirty="0"/>
          </a:p>
          <a:p>
            <a:r>
              <a:rPr lang="en-US" dirty="0"/>
              <a:t>Bright-eyed frog			</a:t>
            </a:r>
          </a:p>
          <a:p>
            <a:r>
              <a:rPr lang="en-US" dirty="0"/>
              <a:t>Cheetah</a:t>
            </a:r>
          </a:p>
          <a:p>
            <a:r>
              <a:rPr lang="en-US" dirty="0"/>
              <a:t>Dugong	</a:t>
            </a:r>
          </a:p>
          <a:p>
            <a:r>
              <a:rPr lang="en-US" dirty="0"/>
              <a:t>Emperor Penguin</a:t>
            </a:r>
          </a:p>
          <a:p>
            <a:r>
              <a:rPr lang="en-US" dirty="0"/>
              <a:t>Fin whale						</a:t>
            </a:r>
          </a:p>
          <a:p>
            <a:r>
              <a:rPr lang="en-US" dirty="0"/>
              <a:t>Galapagos penguin</a:t>
            </a:r>
          </a:p>
          <a:p>
            <a:r>
              <a:rPr lang="en-US" dirty="0"/>
              <a:t>Giant panda</a:t>
            </a:r>
          </a:p>
          <a:p>
            <a:r>
              <a:rPr lang="en-US" dirty="0"/>
              <a:t>Giant tortoise	</a:t>
            </a:r>
          </a:p>
          <a:p>
            <a:r>
              <a:rPr lang="en-US" dirty="0"/>
              <a:t>Golden Toad			</a:t>
            </a:r>
          </a:p>
          <a:p>
            <a:r>
              <a:rPr lang="en-US" dirty="0"/>
              <a:t>Greater one-horned rhino</a:t>
            </a:r>
          </a:p>
        </p:txBody>
      </p:sp>
      <p:sp>
        <p:nvSpPr>
          <p:cNvPr id="5" name="TextBox 4">
            <a:extLst>
              <a:ext uri="{FF2B5EF4-FFF2-40B4-BE49-F238E27FC236}">
                <a16:creationId xmlns:a16="http://schemas.microsoft.com/office/drawing/2014/main" id="{A1E3694A-DB9C-40F8-AFA0-17B74E065D30}"/>
              </a:ext>
            </a:extLst>
          </p:cNvPr>
          <p:cNvSpPr txBox="1"/>
          <p:nvPr/>
        </p:nvSpPr>
        <p:spPr>
          <a:xfrm>
            <a:off x="3873698" y="-79653"/>
            <a:ext cx="6093618" cy="7017306"/>
          </a:xfrm>
          <a:prstGeom prst="rect">
            <a:avLst/>
          </a:prstGeom>
          <a:noFill/>
        </p:spPr>
        <p:txBody>
          <a:bodyPr wrap="square">
            <a:spAutoFit/>
          </a:bodyPr>
          <a:lstStyle/>
          <a:p>
            <a:r>
              <a:rPr lang="en-US" dirty="0"/>
              <a:t>Greater one-horned rhino</a:t>
            </a:r>
          </a:p>
          <a:p>
            <a:r>
              <a:rPr lang="en-US" dirty="0"/>
              <a:t>Great white shark			</a:t>
            </a:r>
          </a:p>
          <a:p>
            <a:r>
              <a:rPr lang="en-US" dirty="0"/>
              <a:t>Green sea turtle</a:t>
            </a:r>
          </a:p>
          <a:p>
            <a:r>
              <a:rPr lang="en-US" dirty="0"/>
              <a:t>Hawaiian honeycreeper				</a:t>
            </a:r>
          </a:p>
          <a:p>
            <a:r>
              <a:rPr lang="en-US" dirty="0"/>
              <a:t>Hawksbill turtle</a:t>
            </a:r>
          </a:p>
          <a:p>
            <a:r>
              <a:rPr lang="en-US" dirty="0"/>
              <a:t>Honduran brook frog</a:t>
            </a:r>
          </a:p>
          <a:p>
            <a:r>
              <a:rPr lang="en-US" dirty="0"/>
              <a:t>Hippopotamus					</a:t>
            </a:r>
          </a:p>
          <a:p>
            <a:r>
              <a:rPr lang="en-US" dirty="0" err="1"/>
              <a:t>Humphead</a:t>
            </a:r>
            <a:r>
              <a:rPr lang="en-US" dirty="0"/>
              <a:t> wrasse	</a:t>
            </a:r>
          </a:p>
          <a:p>
            <a:r>
              <a:rPr lang="en-US" dirty="0"/>
              <a:t>Ice seal	</a:t>
            </a:r>
          </a:p>
          <a:p>
            <a:r>
              <a:rPr lang="en-US" dirty="0"/>
              <a:t>Ivory gull</a:t>
            </a:r>
          </a:p>
          <a:p>
            <a:r>
              <a:rPr lang="en-US" dirty="0"/>
              <a:t>Javan rhino</a:t>
            </a:r>
          </a:p>
          <a:p>
            <a:r>
              <a:rPr lang="en-US" dirty="0"/>
              <a:t>Koala</a:t>
            </a:r>
          </a:p>
          <a:p>
            <a:r>
              <a:rPr lang="en-US" dirty="0"/>
              <a:t>Leatherback sea turtle</a:t>
            </a:r>
          </a:p>
          <a:p>
            <a:r>
              <a:rPr lang="en-US" dirty="0"/>
              <a:t>Loggerhead turtle			</a:t>
            </a:r>
          </a:p>
          <a:p>
            <a:r>
              <a:rPr lang="en-US" dirty="0"/>
              <a:t>Marine iguana	</a:t>
            </a:r>
          </a:p>
          <a:p>
            <a:r>
              <a:rPr lang="en-US" dirty="0"/>
              <a:t>Monarch Butterfly			</a:t>
            </a:r>
          </a:p>
          <a:p>
            <a:r>
              <a:rPr lang="en-US" dirty="0"/>
              <a:t>Mountain gorilla					</a:t>
            </a:r>
          </a:p>
          <a:p>
            <a:r>
              <a:rPr lang="en-US" dirty="0"/>
              <a:t>New Zealand Maui dolphin</a:t>
            </a:r>
          </a:p>
          <a:p>
            <a:r>
              <a:rPr lang="en-US" dirty="0"/>
              <a:t>North Atlantic right whale</a:t>
            </a:r>
          </a:p>
          <a:p>
            <a:r>
              <a:rPr lang="en-US" dirty="0"/>
              <a:t>Olive Ridley turtle	</a:t>
            </a:r>
          </a:p>
          <a:p>
            <a:r>
              <a:rPr lang="en-US" dirty="0"/>
              <a:t>Orangutan		</a:t>
            </a:r>
          </a:p>
          <a:p>
            <a:r>
              <a:rPr lang="en-US" dirty="0"/>
              <a:t>Poison dart frog					</a:t>
            </a:r>
          </a:p>
          <a:p>
            <a:r>
              <a:rPr lang="en-US" dirty="0"/>
              <a:t>Red panda</a:t>
            </a:r>
          </a:p>
          <a:p>
            <a:r>
              <a:rPr lang="en-US" dirty="0"/>
              <a:t>Rusty patched bumblebee</a:t>
            </a:r>
          </a:p>
          <a:p>
            <a:r>
              <a:rPr lang="en-US" dirty="0"/>
              <a:t>Sea lion</a:t>
            </a:r>
          </a:p>
        </p:txBody>
      </p:sp>
      <p:sp>
        <p:nvSpPr>
          <p:cNvPr id="7" name="TextBox 6">
            <a:extLst>
              <a:ext uri="{FF2B5EF4-FFF2-40B4-BE49-F238E27FC236}">
                <a16:creationId xmlns:a16="http://schemas.microsoft.com/office/drawing/2014/main" id="{442C53FC-5874-4D7F-8849-28E2685777F6}"/>
              </a:ext>
            </a:extLst>
          </p:cNvPr>
          <p:cNvSpPr txBox="1"/>
          <p:nvPr/>
        </p:nvSpPr>
        <p:spPr>
          <a:xfrm>
            <a:off x="8655844" y="0"/>
            <a:ext cx="6093618" cy="4247317"/>
          </a:xfrm>
          <a:prstGeom prst="rect">
            <a:avLst/>
          </a:prstGeom>
          <a:noFill/>
        </p:spPr>
        <p:txBody>
          <a:bodyPr wrap="square">
            <a:spAutoFit/>
          </a:bodyPr>
          <a:lstStyle/>
          <a:p>
            <a:r>
              <a:rPr lang="en-US" dirty="0"/>
              <a:t>Sei whale</a:t>
            </a:r>
          </a:p>
          <a:p>
            <a:r>
              <a:rPr lang="en-US" dirty="0"/>
              <a:t>Sockeye Salmon</a:t>
            </a:r>
          </a:p>
          <a:p>
            <a:r>
              <a:rPr lang="en-US" dirty="0"/>
              <a:t>Southern rockhopper penguin			</a:t>
            </a:r>
          </a:p>
          <a:p>
            <a:r>
              <a:rPr lang="en-US" dirty="0"/>
              <a:t>Shenandoah salamander</a:t>
            </a:r>
          </a:p>
          <a:p>
            <a:r>
              <a:rPr lang="en-US" dirty="0"/>
              <a:t>Snow leopard	</a:t>
            </a:r>
          </a:p>
          <a:p>
            <a:r>
              <a:rPr lang="en-US" dirty="0"/>
              <a:t>Sri Lankan elephant	</a:t>
            </a:r>
          </a:p>
          <a:p>
            <a:r>
              <a:rPr lang="en-US" dirty="0"/>
              <a:t>Staghorn Coral</a:t>
            </a:r>
          </a:p>
          <a:p>
            <a:r>
              <a:rPr lang="en-US" dirty="0" err="1"/>
              <a:t>Taita</a:t>
            </a:r>
            <a:r>
              <a:rPr lang="en-US" dirty="0"/>
              <a:t> Hills warty frog				</a:t>
            </a:r>
          </a:p>
          <a:p>
            <a:r>
              <a:rPr lang="en-US" dirty="0"/>
              <a:t>Tiger</a:t>
            </a:r>
          </a:p>
          <a:p>
            <a:r>
              <a:rPr lang="en-US" dirty="0"/>
              <a:t>Tufted Puffin</a:t>
            </a:r>
          </a:p>
          <a:p>
            <a:r>
              <a:rPr lang="en-US" dirty="0"/>
              <a:t>Western Glacier Stonefly</a:t>
            </a:r>
          </a:p>
          <a:p>
            <a:r>
              <a:rPr lang="en-US" dirty="0"/>
              <a:t>Whooping Crane</a:t>
            </a:r>
          </a:p>
          <a:p>
            <a:r>
              <a:rPr lang="en-US" dirty="0"/>
              <a:t>Williams bright-eyed frog				</a:t>
            </a:r>
          </a:p>
          <a:p>
            <a:r>
              <a:rPr lang="en-US" dirty="0"/>
              <a:t>Whale shark</a:t>
            </a:r>
          </a:p>
          <a:p>
            <a:r>
              <a:rPr lang="en-US" dirty="0"/>
              <a:t>Yangtze finless porpoise	</a:t>
            </a:r>
          </a:p>
        </p:txBody>
      </p:sp>
      <p:sp>
        <p:nvSpPr>
          <p:cNvPr id="8" name="TextBox 7">
            <a:extLst>
              <a:ext uri="{FF2B5EF4-FFF2-40B4-BE49-F238E27FC236}">
                <a16:creationId xmlns:a16="http://schemas.microsoft.com/office/drawing/2014/main" id="{2BE216E5-CB88-4201-B475-C7167B9A3DA5}"/>
              </a:ext>
            </a:extLst>
          </p:cNvPr>
          <p:cNvSpPr txBox="1"/>
          <p:nvPr/>
        </p:nvSpPr>
        <p:spPr>
          <a:xfrm>
            <a:off x="6615113" y="5330875"/>
            <a:ext cx="5418343" cy="523220"/>
          </a:xfrm>
          <a:prstGeom prst="rect">
            <a:avLst/>
          </a:prstGeom>
          <a:noFill/>
        </p:spPr>
        <p:txBody>
          <a:bodyPr wrap="none" rtlCol="0">
            <a:spAutoFit/>
          </a:bodyPr>
          <a:lstStyle/>
          <a:p>
            <a:r>
              <a:rPr lang="en-US" sz="2800" b="1" u="sng" dirty="0"/>
              <a:t>Animals with declining populations</a:t>
            </a:r>
          </a:p>
        </p:txBody>
      </p:sp>
    </p:spTree>
    <p:extLst>
      <p:ext uri="{BB962C8B-B14F-4D97-AF65-F5344CB8AC3E}">
        <p14:creationId xmlns:p14="http://schemas.microsoft.com/office/powerpoint/2010/main" val="3071039322"/>
      </p:ext>
    </p:extLst>
  </p:cSld>
  <p:clrMapOvr>
    <a:masterClrMapping/>
  </p:clrMapOvr>
  <p:transition spd="slow" advTm="33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FF013D-3A2C-4C39-AFEF-2FDFB3CF5E1B}"/>
              </a:ext>
            </a:extLst>
          </p:cNvPr>
          <p:cNvPicPr>
            <a:picLocks noChangeAspect="1"/>
          </p:cNvPicPr>
          <p:nvPr/>
        </p:nvPicPr>
        <p:blipFill>
          <a:blip r:embed="rId2"/>
          <a:stretch>
            <a:fillRect/>
          </a:stretch>
        </p:blipFill>
        <p:spPr>
          <a:xfrm>
            <a:off x="1427163" y="48572"/>
            <a:ext cx="6863272" cy="5147454"/>
          </a:xfrm>
          <a:prstGeom prst="rect">
            <a:avLst/>
          </a:prstGeom>
        </p:spPr>
      </p:pic>
      <p:sp>
        <p:nvSpPr>
          <p:cNvPr id="4" name="TextBox 3">
            <a:extLst>
              <a:ext uri="{FF2B5EF4-FFF2-40B4-BE49-F238E27FC236}">
                <a16:creationId xmlns:a16="http://schemas.microsoft.com/office/drawing/2014/main" id="{96F24753-26D6-474F-8215-AB8E0D221889}"/>
              </a:ext>
            </a:extLst>
          </p:cNvPr>
          <p:cNvSpPr txBox="1"/>
          <p:nvPr/>
        </p:nvSpPr>
        <p:spPr>
          <a:xfrm>
            <a:off x="6678520" y="1674674"/>
            <a:ext cx="2820387"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PROTECT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DIVERSITY</a:t>
            </a:r>
          </a:p>
        </p:txBody>
      </p:sp>
      <p:sp>
        <p:nvSpPr>
          <p:cNvPr id="5" name="TextBox 4">
            <a:extLst>
              <a:ext uri="{FF2B5EF4-FFF2-40B4-BE49-F238E27FC236}">
                <a16:creationId xmlns:a16="http://schemas.microsoft.com/office/drawing/2014/main" id="{703A4495-6F58-451A-B08D-004E4522B335}"/>
              </a:ext>
            </a:extLst>
          </p:cNvPr>
          <p:cNvSpPr txBox="1"/>
          <p:nvPr/>
        </p:nvSpPr>
        <p:spPr>
          <a:xfrm>
            <a:off x="3166078" y="5183326"/>
            <a:ext cx="8757910"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more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Powerpoint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Preshows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please visit: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http://murov.info/PPTPreshows.htm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9009693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01BA9-B7F3-4BA1-AE65-D3EC3BAAEE37}"/>
              </a:ext>
            </a:extLst>
          </p:cNvPr>
          <p:cNvPicPr>
            <a:picLocks noChangeAspect="1"/>
          </p:cNvPicPr>
          <p:nvPr/>
        </p:nvPicPr>
        <p:blipFill>
          <a:blip r:embed="rId2"/>
          <a:stretch>
            <a:fillRect/>
          </a:stretch>
        </p:blipFill>
        <p:spPr>
          <a:xfrm>
            <a:off x="7946610" y="107954"/>
            <a:ext cx="4073940" cy="6535733"/>
          </a:xfrm>
          <a:prstGeom prst="rect">
            <a:avLst/>
          </a:prstGeom>
        </p:spPr>
      </p:pic>
      <p:sp>
        <p:nvSpPr>
          <p:cNvPr id="4" name="TextBox 3">
            <a:extLst>
              <a:ext uri="{FF2B5EF4-FFF2-40B4-BE49-F238E27FC236}">
                <a16:creationId xmlns:a16="http://schemas.microsoft.com/office/drawing/2014/main" id="{D8F51AC9-9B3F-4CC4-93D2-34262BAEB36A}"/>
              </a:ext>
            </a:extLst>
          </p:cNvPr>
          <p:cNvSpPr txBox="1"/>
          <p:nvPr/>
        </p:nvSpPr>
        <p:spPr>
          <a:xfrm>
            <a:off x="1808560" y="477828"/>
            <a:ext cx="3562350" cy="646331"/>
          </a:xfrm>
          <a:prstGeom prst="rect">
            <a:avLst/>
          </a:prstGeom>
          <a:noFill/>
        </p:spPr>
        <p:txBody>
          <a:bodyPr wrap="square">
            <a:spAutoFit/>
          </a:bodyPr>
          <a:lstStyle/>
          <a:p>
            <a:r>
              <a:rPr lang="en-US" sz="3600" b="1" dirty="0"/>
              <a:t>Emperor Penguin</a:t>
            </a:r>
          </a:p>
        </p:txBody>
      </p:sp>
      <p:sp>
        <p:nvSpPr>
          <p:cNvPr id="5" name="TextBox 4">
            <a:extLst>
              <a:ext uri="{FF2B5EF4-FFF2-40B4-BE49-F238E27FC236}">
                <a16:creationId xmlns:a16="http://schemas.microsoft.com/office/drawing/2014/main" id="{F878E782-B0FF-4153-9509-70B10AA56A22}"/>
              </a:ext>
            </a:extLst>
          </p:cNvPr>
          <p:cNvSpPr txBox="1"/>
          <p:nvPr/>
        </p:nvSpPr>
        <p:spPr>
          <a:xfrm>
            <a:off x="314325" y="1536174"/>
            <a:ext cx="7543800" cy="3416320"/>
          </a:xfrm>
          <a:prstGeom prst="rect">
            <a:avLst/>
          </a:prstGeom>
          <a:noFill/>
        </p:spPr>
        <p:txBody>
          <a:bodyPr wrap="square">
            <a:spAutoFit/>
          </a:bodyPr>
          <a:lstStyle/>
          <a:p>
            <a:r>
              <a:rPr lang="en-US" sz="2400" b="1" dirty="0"/>
              <a:t>The emperor penguin is the tallest and heaviest of all living penguin species and is endemic to Antarctica. The male and female are similar in plumage and size, reaching 100 cm in length and weighing from 22 to 45 kg.</a:t>
            </a:r>
          </a:p>
          <a:p>
            <a:endParaRPr lang="en-US" sz="2400" b="1" dirty="0"/>
          </a:p>
          <a:p>
            <a:r>
              <a:rPr lang="en-US" sz="2400" b="1" dirty="0"/>
              <a:t>The journal </a:t>
            </a:r>
            <a:r>
              <a:rPr lang="en-US" sz="2400" b="1" i="1" dirty="0"/>
              <a:t>Global Change Biology </a:t>
            </a:r>
            <a:r>
              <a:rPr lang="en-US" sz="2400" b="1" dirty="0"/>
              <a:t>reports that the emperor penguin population could all but disappear by 2100. That's if greenhouse gas emissions continue to increase at their current rates, </a:t>
            </a:r>
            <a:r>
              <a:rPr lang="en-US" sz="2400" b="1" u="sng" dirty="0"/>
              <a:t>melting Antarctic sea ice</a:t>
            </a:r>
            <a:r>
              <a:rPr lang="en-US" sz="2400" b="1" dirty="0"/>
              <a:t>.</a:t>
            </a:r>
          </a:p>
        </p:txBody>
      </p:sp>
    </p:spTree>
    <p:extLst>
      <p:ext uri="{BB962C8B-B14F-4D97-AF65-F5344CB8AC3E}">
        <p14:creationId xmlns:p14="http://schemas.microsoft.com/office/powerpoint/2010/main" val="3539966978"/>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800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9000"/>
                            </p:stCondLst>
                            <p:childTnLst>
                              <p:par>
                                <p:cTn id="9" presetID="45" presetClass="entr" presetSubtype="0" fill="hold" grpId="0"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6830A9-1B80-48F8-A1F7-3064BCFF29CD}"/>
              </a:ext>
            </a:extLst>
          </p:cNvPr>
          <p:cNvSpPr txBox="1"/>
          <p:nvPr/>
        </p:nvSpPr>
        <p:spPr>
          <a:xfrm>
            <a:off x="319087" y="701160"/>
            <a:ext cx="2639615" cy="646331"/>
          </a:xfrm>
          <a:prstGeom prst="rect">
            <a:avLst/>
          </a:prstGeom>
          <a:noFill/>
        </p:spPr>
        <p:txBody>
          <a:bodyPr wrap="square">
            <a:spAutoFit/>
          </a:bodyPr>
          <a:lstStyle/>
          <a:p>
            <a:r>
              <a:rPr lang="en-US" sz="3600" b="1" dirty="0"/>
              <a:t>Ringed Seal</a:t>
            </a:r>
          </a:p>
        </p:txBody>
      </p:sp>
      <p:pic>
        <p:nvPicPr>
          <p:cNvPr id="4" name="Picture 3">
            <a:extLst>
              <a:ext uri="{FF2B5EF4-FFF2-40B4-BE49-F238E27FC236}">
                <a16:creationId xmlns:a16="http://schemas.microsoft.com/office/drawing/2014/main" id="{10661FF0-976E-4485-9ACE-16A0F753C540}"/>
              </a:ext>
            </a:extLst>
          </p:cNvPr>
          <p:cNvPicPr>
            <a:picLocks noChangeAspect="1"/>
          </p:cNvPicPr>
          <p:nvPr/>
        </p:nvPicPr>
        <p:blipFill rotWithShape="1">
          <a:blip r:embed="rId2"/>
          <a:srcRect l="5975" t="17245" r="2825" b="16453"/>
          <a:stretch/>
        </p:blipFill>
        <p:spPr>
          <a:xfrm>
            <a:off x="3505200" y="0"/>
            <a:ext cx="8686800" cy="3757613"/>
          </a:xfrm>
          <a:prstGeom prst="rect">
            <a:avLst/>
          </a:prstGeom>
        </p:spPr>
      </p:pic>
      <p:sp>
        <p:nvSpPr>
          <p:cNvPr id="5" name="TextBox 4">
            <a:extLst>
              <a:ext uri="{FF2B5EF4-FFF2-40B4-BE49-F238E27FC236}">
                <a16:creationId xmlns:a16="http://schemas.microsoft.com/office/drawing/2014/main" id="{BDA40DCF-02B6-4507-8A81-4675D3FF1F42}"/>
              </a:ext>
            </a:extLst>
          </p:cNvPr>
          <p:cNvSpPr txBox="1"/>
          <p:nvPr/>
        </p:nvSpPr>
        <p:spPr>
          <a:xfrm>
            <a:off x="319086" y="3757613"/>
            <a:ext cx="11872913" cy="3046988"/>
          </a:xfrm>
          <a:prstGeom prst="rect">
            <a:avLst/>
          </a:prstGeom>
          <a:noFill/>
        </p:spPr>
        <p:txBody>
          <a:bodyPr wrap="square">
            <a:spAutoFit/>
          </a:bodyPr>
          <a:lstStyle/>
          <a:p>
            <a:r>
              <a:rPr lang="en-US" sz="2400" b="1" dirty="0"/>
              <a:t>The ringed seal is an earless seal inhabiting the Arctic and sub-Arctic regions. The ringed seal is a relatively small seal, rarely greater than 1.5 m in length, with a distinctive patterning of dark spots surrounded by light gray rings, hence its common name.</a:t>
            </a:r>
          </a:p>
          <a:p>
            <a:endParaRPr lang="en-US" sz="2400" b="1" dirty="0"/>
          </a:p>
          <a:p>
            <a:r>
              <a:rPr lang="en-US" sz="2400" b="1" dirty="0"/>
              <a:t>In December 2012, the National Oceanic and Atmospheric Administration announced that the ringed seal, as well as the bearded seal, would be listed as a threatened species under the Endangered Species Act because of the risks posed by </a:t>
            </a:r>
            <a:r>
              <a:rPr lang="en-US" sz="2400" b="1" u="sng" dirty="0"/>
              <a:t>melting sea ice and reduced snowfall</a:t>
            </a:r>
            <a:r>
              <a:rPr lang="en-US" sz="2400" b="1" dirty="0"/>
              <a:t>.</a:t>
            </a:r>
          </a:p>
        </p:txBody>
      </p:sp>
    </p:spTree>
    <p:extLst>
      <p:ext uri="{BB962C8B-B14F-4D97-AF65-F5344CB8AC3E}">
        <p14:creationId xmlns:p14="http://schemas.microsoft.com/office/powerpoint/2010/main" val="319125868"/>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9000"/>
                            </p:stCondLst>
                            <p:childTnLst>
                              <p:par>
                                <p:cTn id="10" presetID="26" presetClass="entr" presetSubtype="0" fill="hold" grpId="0" nodeType="afterEffect">
                                  <p:stCondLst>
                                    <p:cond delay="2000"/>
                                  </p:stCondLst>
                                  <p:iterate type="wd">
                                    <p:tmPct val="3000"/>
                                  </p:iterate>
                                  <p:childTnLst>
                                    <p:set>
                                      <p:cBhvr>
                                        <p:cTn id="11" dur="1" fill="hold">
                                          <p:stCondLst>
                                            <p:cond delay="0"/>
                                          </p:stCondLst>
                                        </p:cTn>
                                        <p:tgtEl>
                                          <p:spTgt spid="5"/>
                                        </p:tgtEl>
                                        <p:attrNameLst>
                                          <p:attrName>style.visibility</p:attrName>
                                        </p:attrNameLst>
                                      </p:cBhvr>
                                      <p:to>
                                        <p:strVal val="visible"/>
                                      </p:to>
                                    </p:set>
                                    <p:animEffect transition="in" filter="wipe(down)">
                                      <p:cBhvr>
                                        <p:cTn id="12" dur="290">
                                          <p:stCondLst>
                                            <p:cond delay="0"/>
                                          </p:stCondLst>
                                        </p:cTn>
                                        <p:tgtEl>
                                          <p:spTgt spid="5"/>
                                        </p:tgtEl>
                                      </p:cBhvr>
                                    </p:animEffect>
                                    <p:anim calcmode="lin" valueType="num">
                                      <p:cBhvr>
                                        <p:cTn id="13"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8" dur="13">
                                          <p:stCondLst>
                                            <p:cond delay="325"/>
                                          </p:stCondLst>
                                        </p:cTn>
                                        <p:tgtEl>
                                          <p:spTgt spid="5"/>
                                        </p:tgtEl>
                                      </p:cBhvr>
                                      <p:to x="100000" y="60000"/>
                                    </p:animScale>
                                    <p:animScale>
                                      <p:cBhvr>
                                        <p:cTn id="19" dur="83" decel="50000">
                                          <p:stCondLst>
                                            <p:cond delay="338"/>
                                          </p:stCondLst>
                                        </p:cTn>
                                        <p:tgtEl>
                                          <p:spTgt spid="5"/>
                                        </p:tgtEl>
                                      </p:cBhvr>
                                      <p:to x="100000" y="100000"/>
                                    </p:animScale>
                                    <p:animScale>
                                      <p:cBhvr>
                                        <p:cTn id="20" dur="13">
                                          <p:stCondLst>
                                            <p:cond delay="656"/>
                                          </p:stCondLst>
                                        </p:cTn>
                                        <p:tgtEl>
                                          <p:spTgt spid="5"/>
                                        </p:tgtEl>
                                      </p:cBhvr>
                                      <p:to x="100000" y="80000"/>
                                    </p:animScale>
                                    <p:animScale>
                                      <p:cBhvr>
                                        <p:cTn id="21" dur="83" decel="50000">
                                          <p:stCondLst>
                                            <p:cond delay="669"/>
                                          </p:stCondLst>
                                        </p:cTn>
                                        <p:tgtEl>
                                          <p:spTgt spid="5"/>
                                        </p:tgtEl>
                                      </p:cBhvr>
                                      <p:to x="100000" y="100000"/>
                                    </p:animScale>
                                    <p:animScale>
                                      <p:cBhvr>
                                        <p:cTn id="22" dur="13">
                                          <p:stCondLst>
                                            <p:cond delay="821"/>
                                          </p:stCondLst>
                                        </p:cTn>
                                        <p:tgtEl>
                                          <p:spTgt spid="5"/>
                                        </p:tgtEl>
                                      </p:cBhvr>
                                      <p:to x="100000" y="90000"/>
                                    </p:animScale>
                                    <p:animScale>
                                      <p:cBhvr>
                                        <p:cTn id="23" dur="83" decel="50000">
                                          <p:stCondLst>
                                            <p:cond delay="834"/>
                                          </p:stCondLst>
                                        </p:cTn>
                                        <p:tgtEl>
                                          <p:spTgt spid="5"/>
                                        </p:tgtEl>
                                      </p:cBhvr>
                                      <p:to x="100000" y="100000"/>
                                    </p:animScale>
                                    <p:animScale>
                                      <p:cBhvr>
                                        <p:cTn id="24" dur="13">
                                          <p:stCondLst>
                                            <p:cond delay="904"/>
                                          </p:stCondLst>
                                        </p:cTn>
                                        <p:tgtEl>
                                          <p:spTgt spid="5"/>
                                        </p:tgtEl>
                                      </p:cBhvr>
                                      <p:to x="100000" y="95000"/>
                                    </p:animScale>
                                    <p:animScale>
                                      <p:cBhvr>
                                        <p:cTn id="25" dur="83" decel="50000">
                                          <p:stCondLst>
                                            <p:cond delay="917"/>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1F094-DB33-430F-A191-6C7BCDB58B22}"/>
              </a:ext>
            </a:extLst>
          </p:cNvPr>
          <p:cNvSpPr txBox="1"/>
          <p:nvPr/>
        </p:nvSpPr>
        <p:spPr>
          <a:xfrm>
            <a:off x="271461" y="275928"/>
            <a:ext cx="2628902" cy="646331"/>
          </a:xfrm>
          <a:prstGeom prst="rect">
            <a:avLst/>
          </a:prstGeom>
          <a:solidFill>
            <a:schemeClr val="tx1"/>
          </a:solidFill>
        </p:spPr>
        <p:txBody>
          <a:bodyPr wrap="square">
            <a:spAutoFit/>
          </a:bodyPr>
          <a:lstStyle/>
          <a:p>
            <a:r>
              <a:rPr lang="en-US" sz="3600" b="1" dirty="0">
                <a:solidFill>
                  <a:schemeClr val="bg1"/>
                </a:solidFill>
              </a:rPr>
              <a:t>Arctic Fox</a:t>
            </a:r>
          </a:p>
        </p:txBody>
      </p:sp>
      <p:pic>
        <p:nvPicPr>
          <p:cNvPr id="4" name="Picture 3">
            <a:extLst>
              <a:ext uri="{FF2B5EF4-FFF2-40B4-BE49-F238E27FC236}">
                <a16:creationId xmlns:a16="http://schemas.microsoft.com/office/drawing/2014/main" id="{EC853C1A-33D9-45D3-8B43-05AD8D74B484}"/>
              </a:ext>
            </a:extLst>
          </p:cNvPr>
          <p:cNvPicPr>
            <a:picLocks noChangeAspect="1"/>
          </p:cNvPicPr>
          <p:nvPr/>
        </p:nvPicPr>
        <p:blipFill rotWithShape="1">
          <a:blip r:embed="rId2"/>
          <a:srcRect t="11250" r="19386" b="4167"/>
          <a:stretch/>
        </p:blipFill>
        <p:spPr>
          <a:xfrm>
            <a:off x="5672138" y="133679"/>
            <a:ext cx="6343650" cy="4264935"/>
          </a:xfrm>
          <a:prstGeom prst="rect">
            <a:avLst/>
          </a:prstGeom>
        </p:spPr>
      </p:pic>
      <p:sp>
        <p:nvSpPr>
          <p:cNvPr id="5" name="TextBox 4">
            <a:extLst>
              <a:ext uri="{FF2B5EF4-FFF2-40B4-BE49-F238E27FC236}">
                <a16:creationId xmlns:a16="http://schemas.microsoft.com/office/drawing/2014/main" id="{3BEACD4D-8B65-4D8A-8AFD-E3781F9020E8}"/>
              </a:ext>
            </a:extLst>
          </p:cNvPr>
          <p:cNvSpPr txBox="1"/>
          <p:nvPr/>
        </p:nvSpPr>
        <p:spPr>
          <a:xfrm>
            <a:off x="176212" y="1005989"/>
            <a:ext cx="5495926" cy="3416320"/>
          </a:xfrm>
          <a:prstGeom prst="rect">
            <a:avLst/>
          </a:prstGeom>
          <a:noFill/>
        </p:spPr>
        <p:txBody>
          <a:bodyPr wrap="square">
            <a:spAutoFit/>
          </a:bodyPr>
          <a:lstStyle/>
          <a:p>
            <a:r>
              <a:rPr lang="en-US" sz="2400" b="1" dirty="0"/>
              <a:t>The Arctic fox, also known as the white fox, polar fox, or snow fox, is a small fox native to the Arctic regions of the Northern Hemisphere and common throughout the Arctic tundra biome. It is well adapted to living in cold environments, and is best known for its thick, warm fur that is also used as camouflage.</a:t>
            </a:r>
          </a:p>
        </p:txBody>
      </p:sp>
      <p:sp>
        <p:nvSpPr>
          <p:cNvPr id="9" name="TextBox 8">
            <a:extLst>
              <a:ext uri="{FF2B5EF4-FFF2-40B4-BE49-F238E27FC236}">
                <a16:creationId xmlns:a16="http://schemas.microsoft.com/office/drawing/2014/main" id="{459696F8-50C0-4AD9-9F7E-E4011F308243}"/>
              </a:ext>
            </a:extLst>
          </p:cNvPr>
          <p:cNvSpPr txBox="1"/>
          <p:nvPr/>
        </p:nvSpPr>
        <p:spPr>
          <a:xfrm>
            <a:off x="176212" y="4422310"/>
            <a:ext cx="12015788" cy="2462213"/>
          </a:xfrm>
          <a:prstGeom prst="rect">
            <a:avLst/>
          </a:prstGeom>
          <a:noFill/>
        </p:spPr>
        <p:txBody>
          <a:bodyPr wrap="square">
            <a:spAutoFit/>
          </a:bodyPr>
          <a:lstStyle/>
          <a:p>
            <a:r>
              <a:rPr lang="en-US" sz="2200" b="1" dirty="0"/>
              <a:t>The Arctic fox is a critically endangered species in Finland. At the beginning of the 2000s, the entire Nordic Arctic fox population hit an all-time low, with approximately 100 adult individuals. Currently, Norway, Sweden and Finland are estimated to have about 450 adult Arctic foxes.</a:t>
            </a:r>
          </a:p>
          <a:p>
            <a:endParaRPr lang="en-US" sz="2200" b="1" dirty="0"/>
          </a:p>
          <a:p>
            <a:r>
              <a:rPr lang="en-US" sz="2200" b="1" dirty="0"/>
              <a:t>The Arctic fox faces several threats including climate change to energy development in once protected areas, to hunting due to the fur industry and even the pet trade. </a:t>
            </a:r>
            <a:r>
              <a:rPr lang="en-US" sz="2200" b="1" u="sng" dirty="0"/>
              <a:t>Climate change also decreases the prey species available</a:t>
            </a:r>
            <a:r>
              <a:rPr lang="en-US" sz="2200" b="1" dirty="0"/>
              <a:t> for the Arctic foxes minimizing valuable food sources.</a:t>
            </a:r>
          </a:p>
        </p:txBody>
      </p:sp>
    </p:spTree>
    <p:extLst>
      <p:ext uri="{BB962C8B-B14F-4D97-AF65-F5344CB8AC3E}">
        <p14:creationId xmlns:p14="http://schemas.microsoft.com/office/powerpoint/2010/main" val="1191225474"/>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9000"/>
                            </p:stCondLst>
                            <p:childTnLst>
                              <p:par>
                                <p:cTn id="11" presetID="14" presetClass="entr" presetSubtype="10" fill="hold" grpId="0" nodeType="afterEffect">
                                  <p:stCondLst>
                                    <p:cond delay="350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1000"/>
                                        <p:tgtEl>
                                          <p:spTgt spid="5"/>
                                        </p:tgtEl>
                                      </p:cBhvr>
                                    </p:animEffect>
                                  </p:childTnLst>
                                </p:cTn>
                              </p:par>
                            </p:childTnLst>
                          </p:cTn>
                        </p:par>
                        <p:par>
                          <p:cTn id="14" fill="hold">
                            <p:stCondLst>
                              <p:cond delay="13500"/>
                            </p:stCondLst>
                            <p:childTnLst>
                              <p:par>
                                <p:cTn id="15" presetID="21" presetClass="entr" presetSubtype="1" fill="hold" grpId="0" nodeType="afterEffect">
                                  <p:stCondLst>
                                    <p:cond delay="300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30079-FD62-45AB-A382-CBFD3CDC666C}"/>
              </a:ext>
            </a:extLst>
          </p:cNvPr>
          <p:cNvSpPr txBox="1"/>
          <p:nvPr/>
        </p:nvSpPr>
        <p:spPr>
          <a:xfrm>
            <a:off x="603647" y="276880"/>
            <a:ext cx="2868216" cy="646331"/>
          </a:xfrm>
          <a:prstGeom prst="rect">
            <a:avLst/>
          </a:prstGeom>
          <a:noFill/>
        </p:spPr>
        <p:txBody>
          <a:bodyPr wrap="square">
            <a:spAutoFit/>
          </a:bodyPr>
          <a:lstStyle/>
          <a:p>
            <a:r>
              <a:rPr lang="en-US" sz="3600" b="1" dirty="0">
                <a:solidFill>
                  <a:srgbClr val="33CCCC"/>
                </a:solidFill>
              </a:rPr>
              <a:t>Beluga Whale</a:t>
            </a:r>
          </a:p>
        </p:txBody>
      </p:sp>
      <p:pic>
        <p:nvPicPr>
          <p:cNvPr id="4" name="Picture 3">
            <a:extLst>
              <a:ext uri="{FF2B5EF4-FFF2-40B4-BE49-F238E27FC236}">
                <a16:creationId xmlns:a16="http://schemas.microsoft.com/office/drawing/2014/main" id="{0D8D79F0-703C-4200-877E-2F1E873A08D6}"/>
              </a:ext>
            </a:extLst>
          </p:cNvPr>
          <p:cNvPicPr>
            <a:picLocks noChangeAspect="1"/>
          </p:cNvPicPr>
          <p:nvPr/>
        </p:nvPicPr>
        <p:blipFill rotWithShape="1">
          <a:blip r:embed="rId2"/>
          <a:srcRect t="11333" b="23333"/>
          <a:stretch/>
        </p:blipFill>
        <p:spPr>
          <a:xfrm>
            <a:off x="4457700" y="153769"/>
            <a:ext cx="7620000" cy="2800350"/>
          </a:xfrm>
          <a:prstGeom prst="rect">
            <a:avLst/>
          </a:prstGeom>
        </p:spPr>
      </p:pic>
      <p:sp>
        <p:nvSpPr>
          <p:cNvPr id="5" name="TextBox 4">
            <a:extLst>
              <a:ext uri="{FF2B5EF4-FFF2-40B4-BE49-F238E27FC236}">
                <a16:creationId xmlns:a16="http://schemas.microsoft.com/office/drawing/2014/main" id="{1571CBE0-009F-46AD-B30D-315980C47C95}"/>
              </a:ext>
            </a:extLst>
          </p:cNvPr>
          <p:cNvSpPr txBox="1"/>
          <p:nvPr/>
        </p:nvSpPr>
        <p:spPr>
          <a:xfrm>
            <a:off x="114300" y="1245959"/>
            <a:ext cx="4104085" cy="4524315"/>
          </a:xfrm>
          <a:prstGeom prst="rect">
            <a:avLst/>
          </a:prstGeom>
          <a:noFill/>
        </p:spPr>
        <p:txBody>
          <a:bodyPr wrap="square">
            <a:spAutoFit/>
          </a:bodyPr>
          <a:lstStyle/>
          <a:p>
            <a:r>
              <a:rPr lang="en-US" sz="2400" b="1" dirty="0"/>
              <a:t>The beluga, or white whale, is one of the smallest species of whale.  Unlike most other whales, the beluga has a very flexible neck that enables it to nod and turn its head in all directions.</a:t>
            </a:r>
          </a:p>
          <a:p>
            <a:r>
              <a:rPr lang="en-US" sz="2400" b="1" dirty="0"/>
              <a:t>Beluga whales are known for their white color and range of vocal sounds, earning them the title of "canary of the sea." They are very social animals.</a:t>
            </a:r>
          </a:p>
        </p:txBody>
      </p:sp>
      <p:sp>
        <p:nvSpPr>
          <p:cNvPr id="7" name="TextBox 6">
            <a:extLst>
              <a:ext uri="{FF2B5EF4-FFF2-40B4-BE49-F238E27FC236}">
                <a16:creationId xmlns:a16="http://schemas.microsoft.com/office/drawing/2014/main" id="{83356092-249C-4EEC-A3F6-FE41D261DE39}"/>
              </a:ext>
            </a:extLst>
          </p:cNvPr>
          <p:cNvSpPr txBox="1"/>
          <p:nvPr/>
        </p:nvSpPr>
        <p:spPr>
          <a:xfrm>
            <a:off x="4697611" y="3262579"/>
            <a:ext cx="7140178" cy="2308324"/>
          </a:xfrm>
          <a:prstGeom prst="rect">
            <a:avLst/>
          </a:prstGeom>
          <a:noFill/>
        </p:spPr>
        <p:txBody>
          <a:bodyPr wrap="square">
            <a:spAutoFit/>
          </a:bodyPr>
          <a:lstStyle/>
          <a:p>
            <a:r>
              <a:rPr lang="en-US" sz="2400" b="1" dirty="0"/>
              <a:t>Thousands of years of evolution have prepared Arctic species like the polar bear, walrus and beluga for life on and around the sea ice. Because of climate change, that ice cover has been changing rapidly, in both extent and thickness, and shrinking far too quickly for these species to adapt</a:t>
            </a:r>
          </a:p>
        </p:txBody>
      </p:sp>
    </p:spTree>
    <p:extLst>
      <p:ext uri="{BB962C8B-B14F-4D97-AF65-F5344CB8AC3E}">
        <p14:creationId xmlns:p14="http://schemas.microsoft.com/office/powerpoint/2010/main" val="1438104367"/>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9000"/>
                            </p:stCondLst>
                            <p:childTnLst>
                              <p:par>
                                <p:cTn id="10" presetID="8" presetClass="entr" presetSubtype="16" fill="hold" grpId="0" nodeType="afterEffect">
                                  <p:stCondLst>
                                    <p:cond delay="350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1000"/>
                                        <p:tgtEl>
                                          <p:spTgt spid="5"/>
                                        </p:tgtEl>
                                      </p:cBhvr>
                                    </p:animEffect>
                                  </p:childTnLst>
                                </p:cTn>
                              </p:par>
                            </p:childTnLst>
                          </p:cTn>
                        </p:par>
                        <p:par>
                          <p:cTn id="13" fill="hold">
                            <p:stCondLst>
                              <p:cond delay="13500"/>
                            </p:stCondLst>
                            <p:childTnLst>
                              <p:par>
                                <p:cTn id="14" presetID="9" presetClass="entr" presetSubtype="0" fill="hold" grpId="0" nodeType="afterEffect">
                                  <p:stCondLst>
                                    <p:cond delay="600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F2353-7E46-4ED3-9AF4-32DA89866A10}"/>
              </a:ext>
            </a:extLst>
          </p:cNvPr>
          <p:cNvSpPr txBox="1"/>
          <p:nvPr/>
        </p:nvSpPr>
        <p:spPr>
          <a:xfrm>
            <a:off x="817960" y="328612"/>
            <a:ext cx="3654028" cy="646331"/>
          </a:xfrm>
          <a:prstGeom prst="rect">
            <a:avLst/>
          </a:prstGeom>
          <a:noFill/>
        </p:spPr>
        <p:txBody>
          <a:bodyPr wrap="square">
            <a:spAutoFit/>
          </a:bodyPr>
          <a:lstStyle/>
          <a:p>
            <a:r>
              <a:rPr lang="en-US" sz="3600" b="1" dirty="0">
                <a:solidFill>
                  <a:srgbClr val="FFC000"/>
                </a:solidFill>
              </a:rPr>
              <a:t>Orange Clownfish</a:t>
            </a:r>
          </a:p>
        </p:txBody>
      </p:sp>
      <p:pic>
        <p:nvPicPr>
          <p:cNvPr id="4" name="Picture 3">
            <a:extLst>
              <a:ext uri="{FF2B5EF4-FFF2-40B4-BE49-F238E27FC236}">
                <a16:creationId xmlns:a16="http://schemas.microsoft.com/office/drawing/2014/main" id="{4AF26F27-ECC2-43B1-8F7C-39CDDA6FBA4F}"/>
              </a:ext>
            </a:extLst>
          </p:cNvPr>
          <p:cNvPicPr>
            <a:picLocks noChangeAspect="1"/>
          </p:cNvPicPr>
          <p:nvPr/>
        </p:nvPicPr>
        <p:blipFill rotWithShape="1">
          <a:blip r:embed="rId2"/>
          <a:srcRect l="5267" t="14299" r="9433" b="9768"/>
          <a:stretch/>
        </p:blipFill>
        <p:spPr>
          <a:xfrm>
            <a:off x="5772150" y="328612"/>
            <a:ext cx="6093618" cy="4071938"/>
          </a:xfrm>
          <a:prstGeom prst="rect">
            <a:avLst/>
          </a:prstGeom>
        </p:spPr>
      </p:pic>
      <p:sp>
        <p:nvSpPr>
          <p:cNvPr id="5" name="TextBox 4">
            <a:extLst>
              <a:ext uri="{FF2B5EF4-FFF2-40B4-BE49-F238E27FC236}">
                <a16:creationId xmlns:a16="http://schemas.microsoft.com/office/drawing/2014/main" id="{9FF03F5B-5A3F-483C-B055-C0A2C0E76D51}"/>
              </a:ext>
            </a:extLst>
          </p:cNvPr>
          <p:cNvSpPr txBox="1"/>
          <p:nvPr/>
        </p:nvSpPr>
        <p:spPr>
          <a:xfrm>
            <a:off x="183357" y="964048"/>
            <a:ext cx="5445918" cy="4154984"/>
          </a:xfrm>
          <a:prstGeom prst="rect">
            <a:avLst/>
          </a:prstGeom>
          <a:noFill/>
        </p:spPr>
        <p:txBody>
          <a:bodyPr wrap="square">
            <a:spAutoFit/>
          </a:bodyPr>
          <a:lstStyle/>
          <a:p>
            <a:r>
              <a:rPr lang="en-US" sz="2400" b="1" dirty="0"/>
              <a:t>Orange </a:t>
            </a:r>
            <a:r>
              <a:rPr lang="en-US" sz="2400" b="1" dirty="0" err="1"/>
              <a:t>clownfishes</a:t>
            </a:r>
            <a:r>
              <a:rPr lang="en-US" sz="2400" b="1" dirty="0"/>
              <a:t>, </a:t>
            </a:r>
            <a:r>
              <a:rPr lang="en-US" sz="2400" b="1" dirty="0" err="1"/>
              <a:t>Amphiprion</a:t>
            </a:r>
            <a:r>
              <a:rPr lang="en-US" sz="2400" b="1" dirty="0"/>
              <a:t> </a:t>
            </a:r>
            <a:r>
              <a:rPr lang="en-US" sz="2400" b="1" dirty="0" err="1"/>
              <a:t>percula</a:t>
            </a:r>
            <a:r>
              <a:rPr lang="en-US" sz="2400" b="1" dirty="0"/>
              <a:t> (</a:t>
            </a:r>
            <a:r>
              <a:rPr lang="en-US" sz="2400" b="1" dirty="0" err="1"/>
              <a:t>Lacepède</a:t>
            </a:r>
            <a:r>
              <a:rPr lang="en-US" sz="2400" b="1" dirty="0"/>
              <a:t>, 1802), also known as the Clown anemonefish and </a:t>
            </a:r>
            <a:r>
              <a:rPr lang="en-US" sz="2400" b="1" dirty="0" err="1"/>
              <a:t>Percula</a:t>
            </a:r>
            <a:r>
              <a:rPr lang="en-US" sz="2400" b="1" dirty="0"/>
              <a:t> clownfish are one of many members of the ‘Anemonefishes’ group. Orange clownfish generally live in groups of unrelated individuals that consist of one breeding pair and up to four non-breeders. Like other polyp fishes, it frequently resides in association with sea anemones.</a:t>
            </a:r>
          </a:p>
        </p:txBody>
      </p:sp>
      <p:sp>
        <p:nvSpPr>
          <p:cNvPr id="7" name="TextBox 6">
            <a:extLst>
              <a:ext uri="{FF2B5EF4-FFF2-40B4-BE49-F238E27FC236}">
                <a16:creationId xmlns:a16="http://schemas.microsoft.com/office/drawing/2014/main" id="{31322A1D-32B5-42FF-B765-33B4B38BD14A}"/>
              </a:ext>
            </a:extLst>
          </p:cNvPr>
          <p:cNvSpPr txBox="1"/>
          <p:nvPr/>
        </p:nvSpPr>
        <p:spPr>
          <a:xfrm>
            <a:off x="2068114" y="5595073"/>
            <a:ext cx="7718823" cy="830997"/>
          </a:xfrm>
          <a:prstGeom prst="rect">
            <a:avLst/>
          </a:prstGeom>
          <a:noFill/>
        </p:spPr>
        <p:txBody>
          <a:bodyPr wrap="square">
            <a:spAutoFit/>
          </a:bodyPr>
          <a:lstStyle/>
          <a:p>
            <a:r>
              <a:rPr lang="en-US" sz="2400" b="1" dirty="0"/>
              <a:t>Tropical Reef Fish ARE Threatened by Ocean Acidification, Global Warming, Aquarium Trade.</a:t>
            </a:r>
          </a:p>
        </p:txBody>
      </p:sp>
    </p:spTree>
    <p:extLst>
      <p:ext uri="{BB962C8B-B14F-4D97-AF65-F5344CB8AC3E}">
        <p14:creationId xmlns:p14="http://schemas.microsoft.com/office/powerpoint/2010/main" val="1850365307"/>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9000"/>
                            </p:stCondLst>
                            <p:childTnLst>
                              <p:par>
                                <p:cTn id="12" presetID="6" presetClass="entr" presetSubtype="16" fill="hold" grpId="0" nodeType="after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000"/>
                                        <p:tgtEl>
                                          <p:spTgt spid="5"/>
                                        </p:tgtEl>
                                      </p:cBhvr>
                                    </p:animEffect>
                                  </p:childTnLst>
                                </p:cTn>
                              </p:par>
                            </p:childTnLst>
                          </p:cTn>
                        </p:par>
                        <p:par>
                          <p:cTn id="15" fill="hold">
                            <p:stCondLst>
                              <p:cond delay="13000"/>
                            </p:stCondLst>
                            <p:childTnLst>
                              <p:par>
                                <p:cTn id="16" presetID="26" presetClass="entr" presetSubtype="0" fill="hold" grpId="0" nodeType="afterEffect">
                                  <p:stCondLst>
                                    <p:cond delay="6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90">
                                          <p:stCondLst>
                                            <p:cond delay="0"/>
                                          </p:stCondLst>
                                        </p:cTn>
                                        <p:tgtEl>
                                          <p:spTgt spid="7"/>
                                        </p:tgtEl>
                                      </p:cBhvr>
                                    </p:animEffect>
                                    <p:anim calcmode="lin" valueType="num">
                                      <p:cBhvr>
                                        <p:cTn id="19"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4" dur="13">
                                          <p:stCondLst>
                                            <p:cond delay="325"/>
                                          </p:stCondLst>
                                        </p:cTn>
                                        <p:tgtEl>
                                          <p:spTgt spid="7"/>
                                        </p:tgtEl>
                                      </p:cBhvr>
                                      <p:to x="100000" y="60000"/>
                                    </p:animScale>
                                    <p:animScale>
                                      <p:cBhvr>
                                        <p:cTn id="25" dur="83" decel="50000">
                                          <p:stCondLst>
                                            <p:cond delay="338"/>
                                          </p:stCondLst>
                                        </p:cTn>
                                        <p:tgtEl>
                                          <p:spTgt spid="7"/>
                                        </p:tgtEl>
                                      </p:cBhvr>
                                      <p:to x="100000" y="100000"/>
                                    </p:animScale>
                                    <p:animScale>
                                      <p:cBhvr>
                                        <p:cTn id="26" dur="13">
                                          <p:stCondLst>
                                            <p:cond delay="656"/>
                                          </p:stCondLst>
                                        </p:cTn>
                                        <p:tgtEl>
                                          <p:spTgt spid="7"/>
                                        </p:tgtEl>
                                      </p:cBhvr>
                                      <p:to x="100000" y="80000"/>
                                    </p:animScale>
                                    <p:animScale>
                                      <p:cBhvr>
                                        <p:cTn id="27" dur="83" decel="50000">
                                          <p:stCondLst>
                                            <p:cond delay="669"/>
                                          </p:stCondLst>
                                        </p:cTn>
                                        <p:tgtEl>
                                          <p:spTgt spid="7"/>
                                        </p:tgtEl>
                                      </p:cBhvr>
                                      <p:to x="100000" y="100000"/>
                                    </p:animScale>
                                    <p:animScale>
                                      <p:cBhvr>
                                        <p:cTn id="28" dur="13">
                                          <p:stCondLst>
                                            <p:cond delay="821"/>
                                          </p:stCondLst>
                                        </p:cTn>
                                        <p:tgtEl>
                                          <p:spTgt spid="7"/>
                                        </p:tgtEl>
                                      </p:cBhvr>
                                      <p:to x="100000" y="90000"/>
                                    </p:animScale>
                                    <p:animScale>
                                      <p:cBhvr>
                                        <p:cTn id="29" dur="83" decel="50000">
                                          <p:stCondLst>
                                            <p:cond delay="834"/>
                                          </p:stCondLst>
                                        </p:cTn>
                                        <p:tgtEl>
                                          <p:spTgt spid="7"/>
                                        </p:tgtEl>
                                      </p:cBhvr>
                                      <p:to x="100000" y="100000"/>
                                    </p:animScale>
                                    <p:animScale>
                                      <p:cBhvr>
                                        <p:cTn id="30" dur="13">
                                          <p:stCondLst>
                                            <p:cond delay="904"/>
                                          </p:stCondLst>
                                        </p:cTn>
                                        <p:tgtEl>
                                          <p:spTgt spid="7"/>
                                        </p:tgtEl>
                                      </p:cBhvr>
                                      <p:to x="100000" y="95000"/>
                                    </p:animScale>
                                    <p:animScale>
                                      <p:cBhvr>
                                        <p:cTn id="31"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A21E06-BCD1-4397-8E5E-4E6F5E632F80}"/>
              </a:ext>
            </a:extLst>
          </p:cNvPr>
          <p:cNvSpPr txBox="1"/>
          <p:nvPr/>
        </p:nvSpPr>
        <p:spPr>
          <a:xfrm>
            <a:off x="332185" y="44294"/>
            <a:ext cx="1368028" cy="646331"/>
          </a:xfrm>
          <a:prstGeom prst="rect">
            <a:avLst/>
          </a:prstGeom>
          <a:noFill/>
        </p:spPr>
        <p:txBody>
          <a:bodyPr wrap="square">
            <a:spAutoFit/>
          </a:bodyPr>
          <a:lstStyle/>
          <a:p>
            <a:r>
              <a:rPr lang="en-US" sz="3600" b="1" dirty="0">
                <a:solidFill>
                  <a:srgbClr val="FFCC99"/>
                </a:solidFill>
              </a:rPr>
              <a:t>Koala</a:t>
            </a:r>
          </a:p>
        </p:txBody>
      </p:sp>
      <p:pic>
        <p:nvPicPr>
          <p:cNvPr id="4" name="Picture 3">
            <a:extLst>
              <a:ext uri="{FF2B5EF4-FFF2-40B4-BE49-F238E27FC236}">
                <a16:creationId xmlns:a16="http://schemas.microsoft.com/office/drawing/2014/main" id="{307923C8-1CA6-4111-B5F2-E245BD568CBD}"/>
              </a:ext>
            </a:extLst>
          </p:cNvPr>
          <p:cNvPicPr>
            <a:picLocks noChangeAspect="1"/>
          </p:cNvPicPr>
          <p:nvPr/>
        </p:nvPicPr>
        <p:blipFill rotWithShape="1">
          <a:blip r:embed="rId2"/>
          <a:srcRect t="4584" b="7708"/>
          <a:stretch/>
        </p:blipFill>
        <p:spPr>
          <a:xfrm>
            <a:off x="6541055" y="242888"/>
            <a:ext cx="5482114" cy="6015038"/>
          </a:xfrm>
          <a:prstGeom prst="rect">
            <a:avLst/>
          </a:prstGeom>
        </p:spPr>
      </p:pic>
      <p:sp>
        <p:nvSpPr>
          <p:cNvPr id="5" name="TextBox 4">
            <a:extLst>
              <a:ext uri="{FF2B5EF4-FFF2-40B4-BE49-F238E27FC236}">
                <a16:creationId xmlns:a16="http://schemas.microsoft.com/office/drawing/2014/main" id="{CF69A178-014F-4BC1-B2DF-D94962D7AE6B}"/>
              </a:ext>
            </a:extLst>
          </p:cNvPr>
          <p:cNvSpPr txBox="1"/>
          <p:nvPr/>
        </p:nvSpPr>
        <p:spPr>
          <a:xfrm>
            <a:off x="168829" y="961937"/>
            <a:ext cx="6372224" cy="2554545"/>
          </a:xfrm>
          <a:prstGeom prst="rect">
            <a:avLst/>
          </a:prstGeom>
          <a:noFill/>
        </p:spPr>
        <p:txBody>
          <a:bodyPr wrap="square">
            <a:spAutoFit/>
          </a:bodyPr>
          <a:lstStyle/>
          <a:p>
            <a:r>
              <a:rPr lang="en-US" sz="2000" b="1" dirty="0"/>
              <a:t>Though sometimes called a koala bear, the koala is not a bear. The koala is actually a type of tree-dwelling marsupial, with a backwards-facing pouch, like wombats. The Koala is a small to medium-sized mammal that is found inhabiting a variety of different types of forest in south-eastern Australia.  Koalas are so distinctive amongst this specially adapted family of mammals that they are classified in a scientific group of their own.</a:t>
            </a:r>
          </a:p>
        </p:txBody>
      </p:sp>
      <p:sp>
        <p:nvSpPr>
          <p:cNvPr id="7" name="TextBox 6">
            <a:extLst>
              <a:ext uri="{FF2B5EF4-FFF2-40B4-BE49-F238E27FC236}">
                <a16:creationId xmlns:a16="http://schemas.microsoft.com/office/drawing/2014/main" id="{3454E46C-EEFB-49E3-B2B1-F489ECB074A8}"/>
              </a:ext>
            </a:extLst>
          </p:cNvPr>
          <p:cNvSpPr txBox="1"/>
          <p:nvPr/>
        </p:nvSpPr>
        <p:spPr>
          <a:xfrm>
            <a:off x="168830" y="4385726"/>
            <a:ext cx="6372223" cy="1631216"/>
          </a:xfrm>
          <a:prstGeom prst="rect">
            <a:avLst/>
          </a:prstGeom>
          <a:noFill/>
        </p:spPr>
        <p:txBody>
          <a:bodyPr wrap="square">
            <a:spAutoFit/>
          </a:bodyPr>
          <a:lstStyle/>
          <a:p>
            <a:r>
              <a:rPr lang="en-US" sz="2000" b="1" dirty="0"/>
              <a:t>Today, koala numbers are at an all-time low. They have been labelled functionally extinct. Koalas Rely on Eucalyptus Trees for Food, Shelter and Safety against Predators.  Impacts of drought, bush fires and habitat are causing the population to dwindle.</a:t>
            </a:r>
          </a:p>
        </p:txBody>
      </p:sp>
    </p:spTree>
    <p:extLst>
      <p:ext uri="{BB962C8B-B14F-4D97-AF65-F5344CB8AC3E}">
        <p14:creationId xmlns:p14="http://schemas.microsoft.com/office/powerpoint/2010/main" val="714380903"/>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000"/>
                                        <p:tgtEl>
                                          <p:spTgt spid="3"/>
                                        </p:tgtEl>
                                      </p:cBhvr>
                                    </p:animEffect>
                                  </p:childTnLst>
                                </p:cTn>
                              </p:par>
                            </p:childTnLst>
                          </p:cTn>
                        </p:par>
                        <p:par>
                          <p:cTn id="8" fill="hold">
                            <p:stCondLst>
                              <p:cond delay="9000"/>
                            </p:stCondLst>
                            <p:childTnLst>
                              <p:par>
                                <p:cTn id="9" presetID="6" presetClass="entr" presetSubtype="16" fill="hold" grpId="0" nodeType="afterEffect">
                                  <p:stCondLst>
                                    <p:cond delay="400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par>
                          <p:cTn id="12" fill="hold">
                            <p:stCondLst>
                              <p:cond delay="14000"/>
                            </p:stCondLst>
                            <p:childTnLst>
                              <p:par>
                                <p:cTn id="13" presetID="50" presetClass="entr" presetSubtype="0" decel="100000" fill="hold" grpId="0" nodeType="afterEffect">
                                  <p:stCondLst>
                                    <p:cond delay="600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3"/>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AE6AC7-71C2-4E55-902F-95FC447B4AF4}"/>
              </a:ext>
            </a:extLst>
          </p:cNvPr>
          <p:cNvSpPr txBox="1"/>
          <p:nvPr/>
        </p:nvSpPr>
        <p:spPr>
          <a:xfrm>
            <a:off x="132160" y="228600"/>
            <a:ext cx="4144565" cy="646331"/>
          </a:xfrm>
          <a:prstGeom prst="rect">
            <a:avLst/>
          </a:prstGeom>
          <a:noFill/>
        </p:spPr>
        <p:txBody>
          <a:bodyPr wrap="square">
            <a:spAutoFit/>
          </a:bodyPr>
          <a:lstStyle/>
          <a:p>
            <a:r>
              <a:rPr lang="en-US" sz="3600" b="1" dirty="0"/>
              <a:t> Leatherback Turtle</a:t>
            </a:r>
          </a:p>
        </p:txBody>
      </p:sp>
      <p:pic>
        <p:nvPicPr>
          <p:cNvPr id="4" name="Picture 3">
            <a:extLst>
              <a:ext uri="{FF2B5EF4-FFF2-40B4-BE49-F238E27FC236}">
                <a16:creationId xmlns:a16="http://schemas.microsoft.com/office/drawing/2014/main" id="{762C369F-D3A4-471B-AEBB-899F3D9C9A40}"/>
              </a:ext>
            </a:extLst>
          </p:cNvPr>
          <p:cNvPicPr>
            <a:picLocks noChangeAspect="1"/>
          </p:cNvPicPr>
          <p:nvPr/>
        </p:nvPicPr>
        <p:blipFill rotWithShape="1">
          <a:blip r:embed="rId2"/>
          <a:srcRect t="20946" r="21300" b="12163"/>
          <a:stretch/>
        </p:blipFill>
        <p:spPr>
          <a:xfrm>
            <a:off x="4419600" y="228600"/>
            <a:ext cx="7496175" cy="4243387"/>
          </a:xfrm>
          <a:prstGeom prst="rect">
            <a:avLst/>
          </a:prstGeom>
        </p:spPr>
      </p:pic>
      <p:sp>
        <p:nvSpPr>
          <p:cNvPr id="5" name="TextBox 4">
            <a:extLst>
              <a:ext uri="{FF2B5EF4-FFF2-40B4-BE49-F238E27FC236}">
                <a16:creationId xmlns:a16="http://schemas.microsoft.com/office/drawing/2014/main" id="{999017AB-5DA6-4F37-869F-FDFE17658537}"/>
              </a:ext>
            </a:extLst>
          </p:cNvPr>
          <p:cNvSpPr txBox="1"/>
          <p:nvPr/>
        </p:nvSpPr>
        <p:spPr>
          <a:xfrm>
            <a:off x="132160" y="1057631"/>
            <a:ext cx="4144565" cy="5170646"/>
          </a:xfrm>
          <a:prstGeom prst="rect">
            <a:avLst/>
          </a:prstGeom>
          <a:noFill/>
        </p:spPr>
        <p:txBody>
          <a:bodyPr wrap="square">
            <a:spAutoFit/>
          </a:bodyPr>
          <a:lstStyle/>
          <a:p>
            <a:r>
              <a:rPr lang="en-US" sz="2400" b="1" dirty="0"/>
              <a:t>Leatherback turtles are named for their shell, which is leather-like rather than hard, like other turtles.  They are the largest sea turtle species and also one of the most migratory, crossing both the Atlantic and Pacific Oceans. Pacific leatherbacks migrate from nesting beaches in the Coral Triangle all the way to the California coast to feed on the abundant jellyfish every summer and fall.</a:t>
            </a:r>
          </a:p>
          <a:p>
            <a:endParaRPr lang="en-US" dirty="0"/>
          </a:p>
        </p:txBody>
      </p:sp>
      <p:sp>
        <p:nvSpPr>
          <p:cNvPr id="7" name="TextBox 6">
            <a:extLst>
              <a:ext uri="{FF2B5EF4-FFF2-40B4-BE49-F238E27FC236}">
                <a16:creationId xmlns:a16="http://schemas.microsoft.com/office/drawing/2014/main" id="{6F6093EE-4A52-45D1-93FF-945CDAA9E2E9}"/>
              </a:ext>
            </a:extLst>
          </p:cNvPr>
          <p:cNvSpPr txBox="1"/>
          <p:nvPr/>
        </p:nvSpPr>
        <p:spPr>
          <a:xfrm>
            <a:off x="4276725" y="5027948"/>
            <a:ext cx="8028384" cy="1200329"/>
          </a:xfrm>
          <a:prstGeom prst="rect">
            <a:avLst/>
          </a:prstGeom>
          <a:noFill/>
        </p:spPr>
        <p:txBody>
          <a:bodyPr wrap="square">
            <a:spAutoFit/>
          </a:bodyPr>
          <a:lstStyle/>
          <a:p>
            <a:r>
              <a:rPr lang="en-US" sz="2400" b="1" dirty="0"/>
              <a:t>Although their distribution is wide, numbers of leatherback turtles have seriously declined during the last century as a result of intense egg collection and fisheries. </a:t>
            </a:r>
          </a:p>
        </p:txBody>
      </p:sp>
    </p:spTree>
    <p:extLst>
      <p:ext uri="{BB962C8B-B14F-4D97-AF65-F5344CB8AC3E}">
        <p14:creationId xmlns:p14="http://schemas.microsoft.com/office/powerpoint/2010/main" val="411532156"/>
      </p:ext>
    </p:extLst>
  </p:cSld>
  <p:clrMapOvr>
    <a:masterClrMapping/>
  </p:clrMapOvr>
  <p:transition spd="slow"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8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9000"/>
                            </p:stCondLst>
                            <p:childTnLst>
                              <p:par>
                                <p:cTn id="13" presetID="3" presetClass="entr" presetSubtype="10" fill="hold" grpId="0" nodeType="afterEffect">
                                  <p:stCondLst>
                                    <p:cond delay="600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1000"/>
                                        <p:tgtEl>
                                          <p:spTgt spid="5"/>
                                        </p:tgtEl>
                                      </p:cBhvr>
                                    </p:animEffect>
                                  </p:childTnLst>
                                </p:cTn>
                              </p:par>
                            </p:childTnLst>
                          </p:cTn>
                        </p:par>
                        <p:par>
                          <p:cTn id="16" fill="hold">
                            <p:stCondLst>
                              <p:cond delay="16000"/>
                            </p:stCondLst>
                            <p:childTnLst>
                              <p:par>
                                <p:cTn id="17" presetID="49" presetClass="entr" presetSubtype="0" decel="100000" fill="hold" grpId="0" nodeType="afterEffect">
                                  <p:stCondLst>
                                    <p:cond delay="6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36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2445</Words>
  <Application>Microsoft Office PowerPoint</Application>
  <PresentationFormat>Widescreen</PresentationFormat>
  <Paragraphs>135</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Extinctions to Be Caused by Climate Change</dc:title>
  <dc:creator>Steven Murov</dc:creator>
  <cp:keywords>animal extinctions, trivia, pre-show, climate change</cp:keywords>
  <cp:lastModifiedBy>Steven Murov</cp:lastModifiedBy>
  <cp:revision>57</cp:revision>
  <dcterms:created xsi:type="dcterms:W3CDTF">2023-03-26T21:36:52Z</dcterms:created>
  <dcterms:modified xsi:type="dcterms:W3CDTF">2023-04-06T18:31:18Z</dcterms:modified>
  <cp:category>animal extinctions, trivia, pre-show, climate change</cp:category>
</cp:coreProperties>
</file>