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7" r:id="rId2"/>
    <p:sldId id="293" r:id="rId3"/>
    <p:sldId id="260" r:id="rId4"/>
    <p:sldId id="258" r:id="rId5"/>
    <p:sldId id="259" r:id="rId6"/>
    <p:sldId id="284" r:id="rId7"/>
    <p:sldId id="288" r:id="rId8"/>
    <p:sldId id="267" r:id="rId9"/>
    <p:sldId id="289" r:id="rId10"/>
    <p:sldId id="261" r:id="rId11"/>
    <p:sldId id="263" r:id="rId12"/>
    <p:sldId id="294" r:id="rId13"/>
    <p:sldId id="282" r:id="rId14"/>
    <p:sldId id="290" r:id="rId15"/>
    <p:sldId id="280" r:id="rId16"/>
    <p:sldId id="287" r:id="rId17"/>
    <p:sldId id="265" r:id="rId18"/>
    <p:sldId id="279" r:id="rId19"/>
    <p:sldId id="278" r:id="rId20"/>
    <p:sldId id="281" r:id="rId21"/>
    <p:sldId id="276" r:id="rId22"/>
    <p:sldId id="275" r:id="rId23"/>
    <p:sldId id="291" r:id="rId24"/>
    <p:sldId id="274" r:id="rId25"/>
    <p:sldId id="292" r:id="rId26"/>
    <p:sldId id="272" r:id="rId27"/>
    <p:sldId id="271" r:id="rId28"/>
    <p:sldId id="262" r:id="rId29"/>
    <p:sldId id="266" r:id="rId30"/>
    <p:sldId id="273" r:id="rId31"/>
    <p:sldId id="277" r:id="rId32"/>
    <p:sldId id="264" r:id="rId33"/>
    <p:sldId id="269" r:id="rId34"/>
    <p:sldId id="268" r:id="rId35"/>
    <p:sldId id="29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8" d="100"/>
          <a:sy n="78" d="100"/>
        </p:scale>
        <p:origin x="456"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3613-D32F-4E3D-9723-F5605D7E45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0CA093-D28C-4F67-A515-2878AE5D1E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FE638B-2D32-4945-B1F6-3D93F7C3FFFE}"/>
              </a:ext>
            </a:extLst>
          </p:cNvPr>
          <p:cNvSpPr>
            <a:spLocks noGrp="1"/>
          </p:cNvSpPr>
          <p:nvPr>
            <p:ph type="dt" sz="half" idx="10"/>
          </p:nvPr>
        </p:nvSpPr>
        <p:spPr/>
        <p:txBody>
          <a:bodyPr/>
          <a:lstStyle/>
          <a:p>
            <a:fld id="{98DFDA12-5D80-433D-B720-3B2D839E7767}" type="datetimeFigureOut">
              <a:rPr lang="en-US" smtClean="0"/>
              <a:t>11/26/2019</a:t>
            </a:fld>
            <a:endParaRPr lang="en-US"/>
          </a:p>
        </p:txBody>
      </p:sp>
      <p:sp>
        <p:nvSpPr>
          <p:cNvPr id="5" name="Footer Placeholder 4">
            <a:extLst>
              <a:ext uri="{FF2B5EF4-FFF2-40B4-BE49-F238E27FC236}">
                <a16:creationId xmlns:a16="http://schemas.microsoft.com/office/drawing/2014/main" id="{F224E1D9-EF59-40E0-9806-9303586535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2C9FBB-8230-4E22-8115-48E0E0AA61BC}"/>
              </a:ext>
            </a:extLst>
          </p:cNvPr>
          <p:cNvSpPr>
            <a:spLocks noGrp="1"/>
          </p:cNvSpPr>
          <p:nvPr>
            <p:ph type="sldNum" sz="quarter" idx="12"/>
          </p:nvPr>
        </p:nvSpPr>
        <p:spPr/>
        <p:txBody>
          <a:bodyPr/>
          <a:lstStyle/>
          <a:p>
            <a:fld id="{9C18BA94-2310-48B9-9E82-255A3A3636AB}" type="slidenum">
              <a:rPr lang="en-US" smtClean="0"/>
              <a:t>‹#›</a:t>
            </a:fld>
            <a:endParaRPr lang="en-US"/>
          </a:p>
        </p:txBody>
      </p:sp>
    </p:spTree>
    <p:extLst>
      <p:ext uri="{BB962C8B-B14F-4D97-AF65-F5344CB8AC3E}">
        <p14:creationId xmlns:p14="http://schemas.microsoft.com/office/powerpoint/2010/main" val="722917165"/>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7FE69-3C7F-4A6B-9105-54E4176671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467185-BD9A-4E4B-A650-ED70A147C3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76DA64-D77A-45C7-8470-62F0616B606A}"/>
              </a:ext>
            </a:extLst>
          </p:cNvPr>
          <p:cNvSpPr>
            <a:spLocks noGrp="1"/>
          </p:cNvSpPr>
          <p:nvPr>
            <p:ph type="dt" sz="half" idx="10"/>
          </p:nvPr>
        </p:nvSpPr>
        <p:spPr/>
        <p:txBody>
          <a:bodyPr/>
          <a:lstStyle/>
          <a:p>
            <a:fld id="{98DFDA12-5D80-433D-B720-3B2D839E7767}" type="datetimeFigureOut">
              <a:rPr lang="en-US" smtClean="0"/>
              <a:t>11/26/2019</a:t>
            </a:fld>
            <a:endParaRPr lang="en-US"/>
          </a:p>
        </p:txBody>
      </p:sp>
      <p:sp>
        <p:nvSpPr>
          <p:cNvPr id="5" name="Footer Placeholder 4">
            <a:extLst>
              <a:ext uri="{FF2B5EF4-FFF2-40B4-BE49-F238E27FC236}">
                <a16:creationId xmlns:a16="http://schemas.microsoft.com/office/drawing/2014/main" id="{07DFF6C7-212C-46B3-8A55-B0963D7EA7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628744-E937-44C6-BCCE-F5E6A000E283}"/>
              </a:ext>
            </a:extLst>
          </p:cNvPr>
          <p:cNvSpPr>
            <a:spLocks noGrp="1"/>
          </p:cNvSpPr>
          <p:nvPr>
            <p:ph type="sldNum" sz="quarter" idx="12"/>
          </p:nvPr>
        </p:nvSpPr>
        <p:spPr/>
        <p:txBody>
          <a:bodyPr/>
          <a:lstStyle/>
          <a:p>
            <a:fld id="{9C18BA94-2310-48B9-9E82-255A3A3636AB}" type="slidenum">
              <a:rPr lang="en-US" smtClean="0"/>
              <a:t>‹#›</a:t>
            </a:fld>
            <a:endParaRPr lang="en-US"/>
          </a:p>
        </p:txBody>
      </p:sp>
    </p:spTree>
    <p:extLst>
      <p:ext uri="{BB962C8B-B14F-4D97-AF65-F5344CB8AC3E}">
        <p14:creationId xmlns:p14="http://schemas.microsoft.com/office/powerpoint/2010/main" val="2171843870"/>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EB5C58-4E2F-4259-857A-79A0366641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9C0726-4C21-465A-81C6-D94E1B34D3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E0772-FDC8-4103-BCAE-E21952E630B5}"/>
              </a:ext>
            </a:extLst>
          </p:cNvPr>
          <p:cNvSpPr>
            <a:spLocks noGrp="1"/>
          </p:cNvSpPr>
          <p:nvPr>
            <p:ph type="dt" sz="half" idx="10"/>
          </p:nvPr>
        </p:nvSpPr>
        <p:spPr/>
        <p:txBody>
          <a:bodyPr/>
          <a:lstStyle/>
          <a:p>
            <a:fld id="{98DFDA12-5D80-433D-B720-3B2D839E7767}" type="datetimeFigureOut">
              <a:rPr lang="en-US" smtClean="0"/>
              <a:t>11/26/2019</a:t>
            </a:fld>
            <a:endParaRPr lang="en-US"/>
          </a:p>
        </p:txBody>
      </p:sp>
      <p:sp>
        <p:nvSpPr>
          <p:cNvPr id="5" name="Footer Placeholder 4">
            <a:extLst>
              <a:ext uri="{FF2B5EF4-FFF2-40B4-BE49-F238E27FC236}">
                <a16:creationId xmlns:a16="http://schemas.microsoft.com/office/drawing/2014/main" id="{6F2D7B59-1D16-4368-9C49-ABAA767099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902EBE-3966-4A75-B52F-971FCBA9BFBB}"/>
              </a:ext>
            </a:extLst>
          </p:cNvPr>
          <p:cNvSpPr>
            <a:spLocks noGrp="1"/>
          </p:cNvSpPr>
          <p:nvPr>
            <p:ph type="sldNum" sz="quarter" idx="12"/>
          </p:nvPr>
        </p:nvSpPr>
        <p:spPr/>
        <p:txBody>
          <a:bodyPr/>
          <a:lstStyle/>
          <a:p>
            <a:fld id="{9C18BA94-2310-48B9-9E82-255A3A3636AB}" type="slidenum">
              <a:rPr lang="en-US" smtClean="0"/>
              <a:t>‹#›</a:t>
            </a:fld>
            <a:endParaRPr lang="en-US"/>
          </a:p>
        </p:txBody>
      </p:sp>
    </p:spTree>
    <p:extLst>
      <p:ext uri="{BB962C8B-B14F-4D97-AF65-F5344CB8AC3E}">
        <p14:creationId xmlns:p14="http://schemas.microsoft.com/office/powerpoint/2010/main" val="3037454832"/>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53F46-4DF2-4ACB-8305-507E903664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37926-FC67-4A62-9F87-FBA2CF385E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6F52C-C641-4DCF-BCBA-F59DFF9CDCD7}"/>
              </a:ext>
            </a:extLst>
          </p:cNvPr>
          <p:cNvSpPr>
            <a:spLocks noGrp="1"/>
          </p:cNvSpPr>
          <p:nvPr>
            <p:ph type="dt" sz="half" idx="10"/>
          </p:nvPr>
        </p:nvSpPr>
        <p:spPr/>
        <p:txBody>
          <a:bodyPr/>
          <a:lstStyle/>
          <a:p>
            <a:fld id="{98DFDA12-5D80-433D-B720-3B2D839E7767}" type="datetimeFigureOut">
              <a:rPr lang="en-US" smtClean="0"/>
              <a:t>11/26/2019</a:t>
            </a:fld>
            <a:endParaRPr lang="en-US"/>
          </a:p>
        </p:txBody>
      </p:sp>
      <p:sp>
        <p:nvSpPr>
          <p:cNvPr id="5" name="Footer Placeholder 4">
            <a:extLst>
              <a:ext uri="{FF2B5EF4-FFF2-40B4-BE49-F238E27FC236}">
                <a16:creationId xmlns:a16="http://schemas.microsoft.com/office/drawing/2014/main" id="{10C19335-5D55-4F24-9A2E-C421FFD1FD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B9C224-D573-4442-ACA8-9E086C0EB200}"/>
              </a:ext>
            </a:extLst>
          </p:cNvPr>
          <p:cNvSpPr>
            <a:spLocks noGrp="1"/>
          </p:cNvSpPr>
          <p:nvPr>
            <p:ph type="sldNum" sz="quarter" idx="12"/>
          </p:nvPr>
        </p:nvSpPr>
        <p:spPr/>
        <p:txBody>
          <a:bodyPr/>
          <a:lstStyle/>
          <a:p>
            <a:fld id="{9C18BA94-2310-48B9-9E82-255A3A3636AB}" type="slidenum">
              <a:rPr lang="en-US" smtClean="0"/>
              <a:t>‹#›</a:t>
            </a:fld>
            <a:endParaRPr lang="en-US"/>
          </a:p>
        </p:txBody>
      </p:sp>
    </p:spTree>
    <p:extLst>
      <p:ext uri="{BB962C8B-B14F-4D97-AF65-F5344CB8AC3E}">
        <p14:creationId xmlns:p14="http://schemas.microsoft.com/office/powerpoint/2010/main" val="3186165435"/>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961CE-0D98-4351-8F9E-14DC65F00E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1FE09E-B731-42EA-8D56-4A755BE3F6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24996F-E693-4A6D-B2BF-DC335AC38A5C}"/>
              </a:ext>
            </a:extLst>
          </p:cNvPr>
          <p:cNvSpPr>
            <a:spLocks noGrp="1"/>
          </p:cNvSpPr>
          <p:nvPr>
            <p:ph type="dt" sz="half" idx="10"/>
          </p:nvPr>
        </p:nvSpPr>
        <p:spPr/>
        <p:txBody>
          <a:bodyPr/>
          <a:lstStyle/>
          <a:p>
            <a:fld id="{98DFDA12-5D80-433D-B720-3B2D839E7767}" type="datetimeFigureOut">
              <a:rPr lang="en-US" smtClean="0"/>
              <a:t>11/26/2019</a:t>
            </a:fld>
            <a:endParaRPr lang="en-US"/>
          </a:p>
        </p:txBody>
      </p:sp>
      <p:sp>
        <p:nvSpPr>
          <p:cNvPr id="5" name="Footer Placeholder 4">
            <a:extLst>
              <a:ext uri="{FF2B5EF4-FFF2-40B4-BE49-F238E27FC236}">
                <a16:creationId xmlns:a16="http://schemas.microsoft.com/office/drawing/2014/main" id="{5E76DC33-E414-4A5B-96C5-5A1547D4A5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87BCB-29A5-4240-912B-DB17930E3643}"/>
              </a:ext>
            </a:extLst>
          </p:cNvPr>
          <p:cNvSpPr>
            <a:spLocks noGrp="1"/>
          </p:cNvSpPr>
          <p:nvPr>
            <p:ph type="sldNum" sz="quarter" idx="12"/>
          </p:nvPr>
        </p:nvSpPr>
        <p:spPr/>
        <p:txBody>
          <a:bodyPr/>
          <a:lstStyle/>
          <a:p>
            <a:fld id="{9C18BA94-2310-48B9-9E82-255A3A3636AB}" type="slidenum">
              <a:rPr lang="en-US" smtClean="0"/>
              <a:t>‹#›</a:t>
            </a:fld>
            <a:endParaRPr lang="en-US"/>
          </a:p>
        </p:txBody>
      </p:sp>
    </p:spTree>
    <p:extLst>
      <p:ext uri="{BB962C8B-B14F-4D97-AF65-F5344CB8AC3E}">
        <p14:creationId xmlns:p14="http://schemas.microsoft.com/office/powerpoint/2010/main" val="4158691836"/>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FCC47-3699-4C2D-A519-DF6DB83C36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1F4DA6-5AFE-42C9-91AC-48977FF465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7BBD-4AAB-4DB0-8602-6D267154D6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834277-F876-41E0-A6F4-B980A9B69074}"/>
              </a:ext>
            </a:extLst>
          </p:cNvPr>
          <p:cNvSpPr>
            <a:spLocks noGrp="1"/>
          </p:cNvSpPr>
          <p:nvPr>
            <p:ph type="dt" sz="half" idx="10"/>
          </p:nvPr>
        </p:nvSpPr>
        <p:spPr/>
        <p:txBody>
          <a:bodyPr/>
          <a:lstStyle/>
          <a:p>
            <a:fld id="{98DFDA12-5D80-433D-B720-3B2D839E7767}" type="datetimeFigureOut">
              <a:rPr lang="en-US" smtClean="0"/>
              <a:t>11/26/2019</a:t>
            </a:fld>
            <a:endParaRPr lang="en-US"/>
          </a:p>
        </p:txBody>
      </p:sp>
      <p:sp>
        <p:nvSpPr>
          <p:cNvPr id="6" name="Footer Placeholder 5">
            <a:extLst>
              <a:ext uri="{FF2B5EF4-FFF2-40B4-BE49-F238E27FC236}">
                <a16:creationId xmlns:a16="http://schemas.microsoft.com/office/drawing/2014/main" id="{BA7FD336-3DD2-4988-9B6B-6E6AA604DB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BBCD7E-5405-4BC7-9953-160555D13E25}"/>
              </a:ext>
            </a:extLst>
          </p:cNvPr>
          <p:cNvSpPr>
            <a:spLocks noGrp="1"/>
          </p:cNvSpPr>
          <p:nvPr>
            <p:ph type="sldNum" sz="quarter" idx="12"/>
          </p:nvPr>
        </p:nvSpPr>
        <p:spPr/>
        <p:txBody>
          <a:bodyPr/>
          <a:lstStyle/>
          <a:p>
            <a:fld id="{9C18BA94-2310-48B9-9E82-255A3A3636AB}" type="slidenum">
              <a:rPr lang="en-US" smtClean="0"/>
              <a:t>‹#›</a:t>
            </a:fld>
            <a:endParaRPr lang="en-US"/>
          </a:p>
        </p:txBody>
      </p:sp>
    </p:spTree>
    <p:extLst>
      <p:ext uri="{BB962C8B-B14F-4D97-AF65-F5344CB8AC3E}">
        <p14:creationId xmlns:p14="http://schemas.microsoft.com/office/powerpoint/2010/main" val="2021798839"/>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B777C-1E21-4989-9032-8533333BE4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98FCCF-305D-4EA8-897F-ECA736F191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6AC631-347D-409A-9ABE-0ADD542F2A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2F5D4F-DF78-453F-A086-C3FB30BB4C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C2F461-B725-43B7-8F1E-8A5288C0C3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084088-8483-4052-85AA-2049D8ADF0B5}"/>
              </a:ext>
            </a:extLst>
          </p:cNvPr>
          <p:cNvSpPr>
            <a:spLocks noGrp="1"/>
          </p:cNvSpPr>
          <p:nvPr>
            <p:ph type="dt" sz="half" idx="10"/>
          </p:nvPr>
        </p:nvSpPr>
        <p:spPr/>
        <p:txBody>
          <a:bodyPr/>
          <a:lstStyle/>
          <a:p>
            <a:fld id="{98DFDA12-5D80-433D-B720-3B2D839E7767}" type="datetimeFigureOut">
              <a:rPr lang="en-US" smtClean="0"/>
              <a:t>11/26/2019</a:t>
            </a:fld>
            <a:endParaRPr lang="en-US"/>
          </a:p>
        </p:txBody>
      </p:sp>
      <p:sp>
        <p:nvSpPr>
          <p:cNvPr id="8" name="Footer Placeholder 7">
            <a:extLst>
              <a:ext uri="{FF2B5EF4-FFF2-40B4-BE49-F238E27FC236}">
                <a16:creationId xmlns:a16="http://schemas.microsoft.com/office/drawing/2014/main" id="{9E23450A-B176-4864-BD4D-93073E3DE8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E6482E-A689-4185-BEED-D92805F7BF84}"/>
              </a:ext>
            </a:extLst>
          </p:cNvPr>
          <p:cNvSpPr>
            <a:spLocks noGrp="1"/>
          </p:cNvSpPr>
          <p:nvPr>
            <p:ph type="sldNum" sz="quarter" idx="12"/>
          </p:nvPr>
        </p:nvSpPr>
        <p:spPr/>
        <p:txBody>
          <a:bodyPr/>
          <a:lstStyle/>
          <a:p>
            <a:fld id="{9C18BA94-2310-48B9-9E82-255A3A3636AB}" type="slidenum">
              <a:rPr lang="en-US" smtClean="0"/>
              <a:t>‹#›</a:t>
            </a:fld>
            <a:endParaRPr lang="en-US"/>
          </a:p>
        </p:txBody>
      </p:sp>
    </p:spTree>
    <p:extLst>
      <p:ext uri="{BB962C8B-B14F-4D97-AF65-F5344CB8AC3E}">
        <p14:creationId xmlns:p14="http://schemas.microsoft.com/office/powerpoint/2010/main" val="295749261"/>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B3D7B-DEF0-4F78-AC2E-B31E43363E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5336F6-91D8-45FD-AA8F-D1630266F42E}"/>
              </a:ext>
            </a:extLst>
          </p:cNvPr>
          <p:cNvSpPr>
            <a:spLocks noGrp="1"/>
          </p:cNvSpPr>
          <p:nvPr>
            <p:ph type="dt" sz="half" idx="10"/>
          </p:nvPr>
        </p:nvSpPr>
        <p:spPr/>
        <p:txBody>
          <a:bodyPr/>
          <a:lstStyle/>
          <a:p>
            <a:fld id="{98DFDA12-5D80-433D-B720-3B2D839E7767}" type="datetimeFigureOut">
              <a:rPr lang="en-US" smtClean="0"/>
              <a:t>11/26/2019</a:t>
            </a:fld>
            <a:endParaRPr lang="en-US"/>
          </a:p>
        </p:txBody>
      </p:sp>
      <p:sp>
        <p:nvSpPr>
          <p:cNvPr id="4" name="Footer Placeholder 3">
            <a:extLst>
              <a:ext uri="{FF2B5EF4-FFF2-40B4-BE49-F238E27FC236}">
                <a16:creationId xmlns:a16="http://schemas.microsoft.com/office/drawing/2014/main" id="{00368F4F-D755-41B9-97F9-56DFCE82E8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741E0B-270C-47D4-B19C-5A4C67278503}"/>
              </a:ext>
            </a:extLst>
          </p:cNvPr>
          <p:cNvSpPr>
            <a:spLocks noGrp="1"/>
          </p:cNvSpPr>
          <p:nvPr>
            <p:ph type="sldNum" sz="quarter" idx="12"/>
          </p:nvPr>
        </p:nvSpPr>
        <p:spPr/>
        <p:txBody>
          <a:bodyPr/>
          <a:lstStyle/>
          <a:p>
            <a:fld id="{9C18BA94-2310-48B9-9E82-255A3A3636AB}" type="slidenum">
              <a:rPr lang="en-US" smtClean="0"/>
              <a:t>‹#›</a:t>
            </a:fld>
            <a:endParaRPr lang="en-US"/>
          </a:p>
        </p:txBody>
      </p:sp>
    </p:spTree>
    <p:extLst>
      <p:ext uri="{BB962C8B-B14F-4D97-AF65-F5344CB8AC3E}">
        <p14:creationId xmlns:p14="http://schemas.microsoft.com/office/powerpoint/2010/main" val="2074725092"/>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5DD8C0-35BE-4140-A2AA-5314CAE53820}"/>
              </a:ext>
            </a:extLst>
          </p:cNvPr>
          <p:cNvSpPr>
            <a:spLocks noGrp="1"/>
          </p:cNvSpPr>
          <p:nvPr>
            <p:ph type="dt" sz="half" idx="10"/>
          </p:nvPr>
        </p:nvSpPr>
        <p:spPr/>
        <p:txBody>
          <a:bodyPr/>
          <a:lstStyle/>
          <a:p>
            <a:fld id="{98DFDA12-5D80-433D-B720-3B2D839E7767}" type="datetimeFigureOut">
              <a:rPr lang="en-US" smtClean="0"/>
              <a:t>11/26/2019</a:t>
            </a:fld>
            <a:endParaRPr lang="en-US"/>
          </a:p>
        </p:txBody>
      </p:sp>
      <p:sp>
        <p:nvSpPr>
          <p:cNvPr id="3" name="Footer Placeholder 2">
            <a:extLst>
              <a:ext uri="{FF2B5EF4-FFF2-40B4-BE49-F238E27FC236}">
                <a16:creationId xmlns:a16="http://schemas.microsoft.com/office/drawing/2014/main" id="{9AD4EF9A-A2EB-4483-B295-58C987F01B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2D6784-090F-48A2-B593-C857A070D5F3}"/>
              </a:ext>
            </a:extLst>
          </p:cNvPr>
          <p:cNvSpPr>
            <a:spLocks noGrp="1"/>
          </p:cNvSpPr>
          <p:nvPr>
            <p:ph type="sldNum" sz="quarter" idx="12"/>
          </p:nvPr>
        </p:nvSpPr>
        <p:spPr/>
        <p:txBody>
          <a:bodyPr/>
          <a:lstStyle/>
          <a:p>
            <a:fld id="{9C18BA94-2310-48B9-9E82-255A3A3636AB}" type="slidenum">
              <a:rPr lang="en-US" smtClean="0"/>
              <a:t>‹#›</a:t>
            </a:fld>
            <a:endParaRPr lang="en-US"/>
          </a:p>
        </p:txBody>
      </p:sp>
    </p:spTree>
    <p:extLst>
      <p:ext uri="{BB962C8B-B14F-4D97-AF65-F5344CB8AC3E}">
        <p14:creationId xmlns:p14="http://schemas.microsoft.com/office/powerpoint/2010/main" val="1738601419"/>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90B51-5FB5-4B92-B06B-EC90DA4A99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C6436A-47DA-485C-AE7C-C82979EA07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64DBEF-88B1-4E88-8073-2F5DB24DE7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D06D20-6B38-4147-9868-87D00614940F}"/>
              </a:ext>
            </a:extLst>
          </p:cNvPr>
          <p:cNvSpPr>
            <a:spLocks noGrp="1"/>
          </p:cNvSpPr>
          <p:nvPr>
            <p:ph type="dt" sz="half" idx="10"/>
          </p:nvPr>
        </p:nvSpPr>
        <p:spPr/>
        <p:txBody>
          <a:bodyPr/>
          <a:lstStyle/>
          <a:p>
            <a:fld id="{98DFDA12-5D80-433D-B720-3B2D839E7767}" type="datetimeFigureOut">
              <a:rPr lang="en-US" smtClean="0"/>
              <a:t>11/26/2019</a:t>
            </a:fld>
            <a:endParaRPr lang="en-US"/>
          </a:p>
        </p:txBody>
      </p:sp>
      <p:sp>
        <p:nvSpPr>
          <p:cNvPr id="6" name="Footer Placeholder 5">
            <a:extLst>
              <a:ext uri="{FF2B5EF4-FFF2-40B4-BE49-F238E27FC236}">
                <a16:creationId xmlns:a16="http://schemas.microsoft.com/office/drawing/2014/main" id="{AD6F57BA-7CDE-40DB-BAB7-D386259124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96EBED-7A0B-4AF8-A3B9-0D6019AFD70A}"/>
              </a:ext>
            </a:extLst>
          </p:cNvPr>
          <p:cNvSpPr>
            <a:spLocks noGrp="1"/>
          </p:cNvSpPr>
          <p:nvPr>
            <p:ph type="sldNum" sz="quarter" idx="12"/>
          </p:nvPr>
        </p:nvSpPr>
        <p:spPr/>
        <p:txBody>
          <a:bodyPr/>
          <a:lstStyle/>
          <a:p>
            <a:fld id="{9C18BA94-2310-48B9-9E82-255A3A3636AB}" type="slidenum">
              <a:rPr lang="en-US" smtClean="0"/>
              <a:t>‹#›</a:t>
            </a:fld>
            <a:endParaRPr lang="en-US"/>
          </a:p>
        </p:txBody>
      </p:sp>
    </p:spTree>
    <p:extLst>
      <p:ext uri="{BB962C8B-B14F-4D97-AF65-F5344CB8AC3E}">
        <p14:creationId xmlns:p14="http://schemas.microsoft.com/office/powerpoint/2010/main" val="3491922004"/>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339F-CE83-4A26-9ED6-1A3EA716CD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104EB4-BD71-4B5D-99C2-FCE97FE998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63B31E-87C2-4C32-BDEC-90AE06F4F6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26400-25A9-4C91-9995-C1D21896A4E9}"/>
              </a:ext>
            </a:extLst>
          </p:cNvPr>
          <p:cNvSpPr>
            <a:spLocks noGrp="1"/>
          </p:cNvSpPr>
          <p:nvPr>
            <p:ph type="dt" sz="half" idx="10"/>
          </p:nvPr>
        </p:nvSpPr>
        <p:spPr/>
        <p:txBody>
          <a:bodyPr/>
          <a:lstStyle/>
          <a:p>
            <a:fld id="{98DFDA12-5D80-433D-B720-3B2D839E7767}" type="datetimeFigureOut">
              <a:rPr lang="en-US" smtClean="0"/>
              <a:t>11/26/2019</a:t>
            </a:fld>
            <a:endParaRPr lang="en-US"/>
          </a:p>
        </p:txBody>
      </p:sp>
      <p:sp>
        <p:nvSpPr>
          <p:cNvPr id="6" name="Footer Placeholder 5">
            <a:extLst>
              <a:ext uri="{FF2B5EF4-FFF2-40B4-BE49-F238E27FC236}">
                <a16:creationId xmlns:a16="http://schemas.microsoft.com/office/drawing/2014/main" id="{041B24A9-26D8-4FFE-A89F-B3B966F09D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D0B9F0-F493-4713-91A5-675EB746022A}"/>
              </a:ext>
            </a:extLst>
          </p:cNvPr>
          <p:cNvSpPr>
            <a:spLocks noGrp="1"/>
          </p:cNvSpPr>
          <p:nvPr>
            <p:ph type="sldNum" sz="quarter" idx="12"/>
          </p:nvPr>
        </p:nvSpPr>
        <p:spPr/>
        <p:txBody>
          <a:bodyPr/>
          <a:lstStyle/>
          <a:p>
            <a:fld id="{9C18BA94-2310-48B9-9E82-255A3A3636AB}" type="slidenum">
              <a:rPr lang="en-US" smtClean="0"/>
              <a:t>‹#›</a:t>
            </a:fld>
            <a:endParaRPr lang="en-US"/>
          </a:p>
        </p:txBody>
      </p:sp>
    </p:spTree>
    <p:extLst>
      <p:ext uri="{BB962C8B-B14F-4D97-AF65-F5344CB8AC3E}">
        <p14:creationId xmlns:p14="http://schemas.microsoft.com/office/powerpoint/2010/main" val="2283419493"/>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3F233C-B4AB-42C3-91A5-18669458C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E1BC2B-787E-4957-9862-BF50B5F386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52370-FB4A-4A00-8B24-CAEDA5565A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FDA12-5D80-433D-B720-3B2D839E7767}" type="datetimeFigureOut">
              <a:rPr lang="en-US" smtClean="0"/>
              <a:t>11/26/2019</a:t>
            </a:fld>
            <a:endParaRPr lang="en-US"/>
          </a:p>
        </p:txBody>
      </p:sp>
      <p:sp>
        <p:nvSpPr>
          <p:cNvPr id="5" name="Footer Placeholder 4">
            <a:extLst>
              <a:ext uri="{FF2B5EF4-FFF2-40B4-BE49-F238E27FC236}">
                <a16:creationId xmlns:a16="http://schemas.microsoft.com/office/drawing/2014/main" id="{9B7767DE-FE92-4D29-B86E-80E7E30CBC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C34D9C-124F-49CD-8BEF-1C52385A0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8BA94-2310-48B9-9E82-255A3A3636AB}" type="slidenum">
              <a:rPr lang="en-US" smtClean="0"/>
              <a:t>‹#›</a:t>
            </a:fld>
            <a:endParaRPr lang="en-US"/>
          </a:p>
        </p:txBody>
      </p:sp>
    </p:spTree>
    <p:extLst>
      <p:ext uri="{BB962C8B-B14F-4D97-AF65-F5344CB8AC3E}">
        <p14:creationId xmlns:p14="http://schemas.microsoft.com/office/powerpoint/2010/main" val="2852700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hyperlink" Target="https://www.livescience.com/43639-who-invented-the-printing-press.html" TargetMode="Externa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hyperlink" Target="http://murov.info/PPTPreshows.htm" TargetMode="External"/><Relationship Id="rId3" Type="http://schemas.openxmlformats.org/officeDocument/2006/relationships/image" Target="../media/image101.png"/><Relationship Id="rId7" Type="http://schemas.openxmlformats.org/officeDocument/2006/relationships/hyperlink" Target="https://list25.com/25-most-important-events-in-history/" TargetMode="External"/><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hyperlink" Target="https://www.therichest.com/most-influential/15-most-important-historical-events-that-changed-the-world-forever/" TargetMode="External"/><Relationship Id="rId5" Type="http://schemas.openxmlformats.org/officeDocument/2006/relationships/hyperlink" Target="https://www.ranker.com/list/most-important-historical-events-of-the-20th-century/mwahahahaha" TargetMode="External"/><Relationship Id="rId4" Type="http://schemas.openxmlformats.org/officeDocument/2006/relationships/hyperlink" Target="https://beckchris.wordpress.com/history/the-55-most-important-events-in-human-histor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96567A-6170-4163-80FB-DD4C50F972FF}"/>
              </a:ext>
            </a:extLst>
          </p:cNvPr>
          <p:cNvPicPr>
            <a:picLocks noChangeAspect="1"/>
          </p:cNvPicPr>
          <p:nvPr/>
        </p:nvPicPr>
        <p:blipFill>
          <a:blip r:embed="rId2"/>
          <a:stretch>
            <a:fillRect/>
          </a:stretch>
        </p:blipFill>
        <p:spPr>
          <a:xfrm>
            <a:off x="317625" y="169846"/>
            <a:ext cx="1660743" cy="2310772"/>
          </a:xfrm>
          <a:prstGeom prst="rect">
            <a:avLst/>
          </a:prstGeom>
        </p:spPr>
      </p:pic>
      <p:pic>
        <p:nvPicPr>
          <p:cNvPr id="3" name="Picture 2">
            <a:extLst>
              <a:ext uri="{FF2B5EF4-FFF2-40B4-BE49-F238E27FC236}">
                <a16:creationId xmlns:a16="http://schemas.microsoft.com/office/drawing/2014/main" id="{03BBE002-F235-49C5-8BC8-64B0672F26D7}"/>
              </a:ext>
            </a:extLst>
          </p:cNvPr>
          <p:cNvPicPr>
            <a:picLocks noChangeAspect="1"/>
          </p:cNvPicPr>
          <p:nvPr/>
        </p:nvPicPr>
        <p:blipFill>
          <a:blip r:embed="rId3"/>
          <a:stretch>
            <a:fillRect/>
          </a:stretch>
        </p:blipFill>
        <p:spPr>
          <a:xfrm>
            <a:off x="1978368" y="169846"/>
            <a:ext cx="3190650" cy="2328721"/>
          </a:xfrm>
          <a:prstGeom prst="rect">
            <a:avLst/>
          </a:prstGeom>
        </p:spPr>
      </p:pic>
      <p:pic>
        <p:nvPicPr>
          <p:cNvPr id="4" name="Picture 3">
            <a:extLst>
              <a:ext uri="{FF2B5EF4-FFF2-40B4-BE49-F238E27FC236}">
                <a16:creationId xmlns:a16="http://schemas.microsoft.com/office/drawing/2014/main" id="{B3B3394E-38C4-4087-AEED-A67C8CA289BC}"/>
              </a:ext>
            </a:extLst>
          </p:cNvPr>
          <p:cNvPicPr>
            <a:picLocks noChangeAspect="1"/>
          </p:cNvPicPr>
          <p:nvPr/>
        </p:nvPicPr>
        <p:blipFill>
          <a:blip r:embed="rId4"/>
          <a:stretch>
            <a:fillRect/>
          </a:stretch>
        </p:blipFill>
        <p:spPr>
          <a:xfrm>
            <a:off x="5157328" y="155200"/>
            <a:ext cx="3308625" cy="2343367"/>
          </a:xfrm>
          <a:prstGeom prst="rect">
            <a:avLst/>
          </a:prstGeom>
        </p:spPr>
      </p:pic>
      <p:pic>
        <p:nvPicPr>
          <p:cNvPr id="5" name="Picture 4">
            <a:extLst>
              <a:ext uri="{FF2B5EF4-FFF2-40B4-BE49-F238E27FC236}">
                <a16:creationId xmlns:a16="http://schemas.microsoft.com/office/drawing/2014/main" id="{3316136B-5CD5-478D-BAA9-7DC1A428C0C0}"/>
              </a:ext>
            </a:extLst>
          </p:cNvPr>
          <p:cNvPicPr>
            <a:picLocks noChangeAspect="1"/>
          </p:cNvPicPr>
          <p:nvPr/>
        </p:nvPicPr>
        <p:blipFill>
          <a:blip r:embed="rId5"/>
          <a:stretch>
            <a:fillRect/>
          </a:stretch>
        </p:blipFill>
        <p:spPr>
          <a:xfrm>
            <a:off x="8465953" y="145991"/>
            <a:ext cx="3190649" cy="2376429"/>
          </a:xfrm>
          <a:prstGeom prst="rect">
            <a:avLst/>
          </a:prstGeom>
        </p:spPr>
      </p:pic>
      <p:pic>
        <p:nvPicPr>
          <p:cNvPr id="6" name="Picture 5">
            <a:extLst>
              <a:ext uri="{FF2B5EF4-FFF2-40B4-BE49-F238E27FC236}">
                <a16:creationId xmlns:a16="http://schemas.microsoft.com/office/drawing/2014/main" id="{507134B4-58D9-4F16-862C-04BBAC6B66DE}"/>
              </a:ext>
            </a:extLst>
          </p:cNvPr>
          <p:cNvPicPr>
            <a:picLocks noChangeAspect="1"/>
          </p:cNvPicPr>
          <p:nvPr/>
        </p:nvPicPr>
        <p:blipFill>
          <a:blip r:embed="rId6"/>
          <a:stretch>
            <a:fillRect/>
          </a:stretch>
        </p:blipFill>
        <p:spPr>
          <a:xfrm>
            <a:off x="3530640" y="2480618"/>
            <a:ext cx="3858701" cy="1808550"/>
          </a:xfrm>
          <a:prstGeom prst="rect">
            <a:avLst/>
          </a:prstGeom>
        </p:spPr>
      </p:pic>
      <p:pic>
        <p:nvPicPr>
          <p:cNvPr id="7" name="Picture 6">
            <a:extLst>
              <a:ext uri="{FF2B5EF4-FFF2-40B4-BE49-F238E27FC236}">
                <a16:creationId xmlns:a16="http://schemas.microsoft.com/office/drawing/2014/main" id="{5E4994EE-4A65-4C3D-9949-01E7E54EC1FF}"/>
              </a:ext>
            </a:extLst>
          </p:cNvPr>
          <p:cNvPicPr>
            <a:picLocks noChangeAspect="1"/>
          </p:cNvPicPr>
          <p:nvPr/>
        </p:nvPicPr>
        <p:blipFill rotWithShape="1">
          <a:blip r:embed="rId7"/>
          <a:srcRect l="5363" r="6471" b="13529"/>
          <a:stretch/>
        </p:blipFill>
        <p:spPr>
          <a:xfrm>
            <a:off x="7389341" y="2480618"/>
            <a:ext cx="2539262" cy="1826680"/>
          </a:xfrm>
          <a:prstGeom prst="rect">
            <a:avLst/>
          </a:prstGeom>
        </p:spPr>
      </p:pic>
      <p:pic>
        <p:nvPicPr>
          <p:cNvPr id="8" name="Picture 7">
            <a:extLst>
              <a:ext uri="{FF2B5EF4-FFF2-40B4-BE49-F238E27FC236}">
                <a16:creationId xmlns:a16="http://schemas.microsoft.com/office/drawing/2014/main" id="{9923FC93-83C8-4EAE-81D3-EDD101B71F41}"/>
              </a:ext>
            </a:extLst>
          </p:cNvPr>
          <p:cNvPicPr>
            <a:picLocks noChangeAspect="1"/>
          </p:cNvPicPr>
          <p:nvPr/>
        </p:nvPicPr>
        <p:blipFill>
          <a:blip r:embed="rId8"/>
          <a:stretch>
            <a:fillRect/>
          </a:stretch>
        </p:blipFill>
        <p:spPr>
          <a:xfrm>
            <a:off x="339990" y="2493890"/>
            <a:ext cx="3190650" cy="1780417"/>
          </a:xfrm>
          <a:prstGeom prst="rect">
            <a:avLst/>
          </a:prstGeom>
        </p:spPr>
      </p:pic>
      <p:pic>
        <p:nvPicPr>
          <p:cNvPr id="9" name="Picture 8">
            <a:extLst>
              <a:ext uri="{FF2B5EF4-FFF2-40B4-BE49-F238E27FC236}">
                <a16:creationId xmlns:a16="http://schemas.microsoft.com/office/drawing/2014/main" id="{6832000C-CA38-4138-891B-516A73418A84}"/>
              </a:ext>
            </a:extLst>
          </p:cNvPr>
          <p:cNvPicPr>
            <a:picLocks noChangeAspect="1"/>
          </p:cNvPicPr>
          <p:nvPr/>
        </p:nvPicPr>
        <p:blipFill>
          <a:blip r:embed="rId9"/>
          <a:stretch>
            <a:fillRect/>
          </a:stretch>
        </p:blipFill>
        <p:spPr>
          <a:xfrm>
            <a:off x="9914232" y="2468547"/>
            <a:ext cx="1730681" cy="1850822"/>
          </a:xfrm>
          <a:prstGeom prst="rect">
            <a:avLst/>
          </a:prstGeom>
        </p:spPr>
      </p:pic>
      <p:pic>
        <p:nvPicPr>
          <p:cNvPr id="10" name="Picture 9">
            <a:extLst>
              <a:ext uri="{FF2B5EF4-FFF2-40B4-BE49-F238E27FC236}">
                <a16:creationId xmlns:a16="http://schemas.microsoft.com/office/drawing/2014/main" id="{2A9B8036-DC2F-4BF5-8424-9E6EF72D7BAB}"/>
              </a:ext>
            </a:extLst>
          </p:cNvPr>
          <p:cNvPicPr>
            <a:picLocks noChangeAspect="1"/>
          </p:cNvPicPr>
          <p:nvPr/>
        </p:nvPicPr>
        <p:blipFill rotWithShape="1">
          <a:blip r:embed="rId10"/>
          <a:srcRect l="21196" r="21656" b="8079"/>
          <a:stretch/>
        </p:blipFill>
        <p:spPr>
          <a:xfrm>
            <a:off x="317625" y="4376051"/>
            <a:ext cx="1730454" cy="2310772"/>
          </a:xfrm>
          <a:prstGeom prst="rect">
            <a:avLst/>
          </a:prstGeom>
        </p:spPr>
      </p:pic>
      <p:pic>
        <p:nvPicPr>
          <p:cNvPr id="11" name="Picture 10">
            <a:extLst>
              <a:ext uri="{FF2B5EF4-FFF2-40B4-BE49-F238E27FC236}">
                <a16:creationId xmlns:a16="http://schemas.microsoft.com/office/drawing/2014/main" id="{38AB0DFC-57BA-4503-AEA1-4A476765DF19}"/>
              </a:ext>
            </a:extLst>
          </p:cNvPr>
          <p:cNvPicPr>
            <a:picLocks noChangeAspect="1"/>
          </p:cNvPicPr>
          <p:nvPr/>
        </p:nvPicPr>
        <p:blipFill>
          <a:blip r:embed="rId11"/>
          <a:stretch>
            <a:fillRect/>
          </a:stretch>
        </p:blipFill>
        <p:spPr>
          <a:xfrm>
            <a:off x="2065522" y="4274307"/>
            <a:ext cx="1830200" cy="2290073"/>
          </a:xfrm>
          <a:prstGeom prst="rect">
            <a:avLst/>
          </a:prstGeom>
        </p:spPr>
      </p:pic>
      <p:pic>
        <p:nvPicPr>
          <p:cNvPr id="12" name="Picture 11">
            <a:extLst>
              <a:ext uri="{FF2B5EF4-FFF2-40B4-BE49-F238E27FC236}">
                <a16:creationId xmlns:a16="http://schemas.microsoft.com/office/drawing/2014/main" id="{2698F34B-661E-43FA-AEAA-BD366EEB3C0F}"/>
              </a:ext>
            </a:extLst>
          </p:cNvPr>
          <p:cNvPicPr>
            <a:picLocks noChangeAspect="1"/>
          </p:cNvPicPr>
          <p:nvPr/>
        </p:nvPicPr>
        <p:blipFill>
          <a:blip r:embed="rId12"/>
          <a:stretch>
            <a:fillRect/>
          </a:stretch>
        </p:blipFill>
        <p:spPr>
          <a:xfrm>
            <a:off x="8066589" y="4274307"/>
            <a:ext cx="3578324" cy="2388186"/>
          </a:xfrm>
          <a:prstGeom prst="rect">
            <a:avLst/>
          </a:prstGeom>
        </p:spPr>
      </p:pic>
      <p:sp>
        <p:nvSpPr>
          <p:cNvPr id="13" name="Rectangle 12">
            <a:extLst>
              <a:ext uri="{FF2B5EF4-FFF2-40B4-BE49-F238E27FC236}">
                <a16:creationId xmlns:a16="http://schemas.microsoft.com/office/drawing/2014/main" id="{22B7DA57-AB85-4FF4-AB6C-60022F7C7EFF}"/>
              </a:ext>
            </a:extLst>
          </p:cNvPr>
          <p:cNvSpPr/>
          <p:nvPr/>
        </p:nvSpPr>
        <p:spPr>
          <a:xfrm>
            <a:off x="3940223" y="4380821"/>
            <a:ext cx="4525730" cy="1661993"/>
          </a:xfrm>
          <a:prstGeom prst="rect">
            <a:avLst/>
          </a:prstGeom>
        </p:spPr>
        <p:txBody>
          <a:bodyPr wrap="square">
            <a:spAutoFit/>
          </a:bodyPr>
          <a:lstStyle/>
          <a:p>
            <a:pPr lvl="0"/>
            <a:r>
              <a:rPr lang="en-US" sz="3400" b="1" dirty="0">
                <a:solidFill>
                  <a:srgbClr val="FF0000"/>
                </a:solidFill>
                <a:latin typeface="Bookman Old Style" panose="02050604050505020204" pitchFamily="18" charset="0"/>
              </a:rPr>
              <a:t>Selected</a:t>
            </a:r>
          </a:p>
          <a:p>
            <a:pPr lvl="0"/>
            <a:r>
              <a:rPr lang="en-US" sz="3400" b="1" dirty="0">
                <a:solidFill>
                  <a:srgbClr val="FF0000"/>
                </a:solidFill>
                <a:latin typeface="Bookman Old Style" panose="02050604050505020204" pitchFamily="18" charset="0"/>
              </a:rPr>
              <a:t>Historical Events Quiz</a:t>
            </a:r>
          </a:p>
        </p:txBody>
      </p:sp>
    </p:spTree>
    <p:extLst>
      <p:ext uri="{BB962C8B-B14F-4D97-AF65-F5344CB8AC3E}">
        <p14:creationId xmlns:p14="http://schemas.microsoft.com/office/powerpoint/2010/main" val="3811512681"/>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5A8227-F727-4B19-BB4E-54EE7710EA4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75246" y="2340738"/>
            <a:ext cx="4816479" cy="2899887"/>
          </a:xfrm>
          <a:prstGeom prst="rect">
            <a:avLst/>
          </a:prstGeom>
        </p:spPr>
      </p:pic>
      <p:sp>
        <p:nvSpPr>
          <p:cNvPr id="3" name="Rectangle 2">
            <a:extLst>
              <a:ext uri="{FF2B5EF4-FFF2-40B4-BE49-F238E27FC236}">
                <a16:creationId xmlns:a16="http://schemas.microsoft.com/office/drawing/2014/main" id="{98B6CA1A-4953-4745-BD39-A979025BB08D}"/>
              </a:ext>
            </a:extLst>
          </p:cNvPr>
          <p:cNvSpPr/>
          <p:nvPr/>
        </p:nvSpPr>
        <p:spPr>
          <a:xfrm>
            <a:off x="5346492" y="2607786"/>
            <a:ext cx="6096000" cy="2677656"/>
          </a:xfrm>
          <a:prstGeom prst="rect">
            <a:avLst/>
          </a:prstGeom>
        </p:spPr>
        <p:txBody>
          <a:bodyPr>
            <a:spAutoFit/>
          </a:bodyPr>
          <a:lstStyle/>
          <a:p>
            <a:r>
              <a:rPr lang="en-US" sz="2800" b="1" i="1" dirty="0">
                <a:solidFill>
                  <a:srgbClr val="C00000"/>
                </a:solidFill>
              </a:rPr>
              <a:t>We hold these truths to be self-evident, that all men are created equal, that they are endowed by their Creator with certain unalienable Rights, that among these are Life, Liberty and the pursuit of Happiness.</a:t>
            </a:r>
            <a:r>
              <a:rPr lang="en-US" sz="2400" b="1" i="1" dirty="0">
                <a:solidFill>
                  <a:srgbClr val="C00000"/>
                </a:solidFill>
              </a:rPr>
              <a:t>  </a:t>
            </a:r>
            <a:r>
              <a:rPr lang="en-US" sz="2000" b="1" dirty="0">
                <a:solidFill>
                  <a:prstClr val="black"/>
                </a:solidFill>
              </a:rPr>
              <a:t>From the Declaration of Independence</a:t>
            </a:r>
            <a:endParaRPr lang="en-US" dirty="0"/>
          </a:p>
        </p:txBody>
      </p:sp>
      <p:sp>
        <p:nvSpPr>
          <p:cNvPr id="4" name="Rectangle 3">
            <a:extLst>
              <a:ext uri="{FF2B5EF4-FFF2-40B4-BE49-F238E27FC236}">
                <a16:creationId xmlns:a16="http://schemas.microsoft.com/office/drawing/2014/main" id="{412B07CA-4466-4761-9A85-55D2E031EA5B}"/>
              </a:ext>
            </a:extLst>
          </p:cNvPr>
          <p:cNvSpPr/>
          <p:nvPr/>
        </p:nvSpPr>
        <p:spPr>
          <a:xfrm>
            <a:off x="0" y="5337915"/>
            <a:ext cx="12214954" cy="1292662"/>
          </a:xfrm>
          <a:prstGeom prst="rect">
            <a:avLst/>
          </a:prstGeom>
        </p:spPr>
        <p:txBody>
          <a:bodyPr wrap="square">
            <a:spAutoFit/>
          </a:bodyPr>
          <a:lstStyle/>
          <a:p>
            <a:r>
              <a:rPr lang="en-US" sz="2600" b="1" dirty="0"/>
              <a:t>The United States Declaration of Independence is the pronouncement written by Thomas Jefferson and others and adopted by the Second Continental Congress meeting at the Pennsylvania State House in Philadelphia, Pennsylvania, on July 4, 1776. </a:t>
            </a:r>
          </a:p>
        </p:txBody>
      </p:sp>
      <p:sp>
        <p:nvSpPr>
          <p:cNvPr id="5" name="Rectangle 4">
            <a:extLst>
              <a:ext uri="{FF2B5EF4-FFF2-40B4-BE49-F238E27FC236}">
                <a16:creationId xmlns:a16="http://schemas.microsoft.com/office/drawing/2014/main" id="{1F892149-5C4C-45B1-9EF3-46E713668DCB}"/>
              </a:ext>
            </a:extLst>
          </p:cNvPr>
          <p:cNvSpPr/>
          <p:nvPr/>
        </p:nvSpPr>
        <p:spPr>
          <a:xfrm>
            <a:off x="196902" y="144635"/>
            <a:ext cx="8197590" cy="2092881"/>
          </a:xfrm>
          <a:prstGeom prst="rect">
            <a:avLst/>
          </a:prstGeom>
        </p:spPr>
        <p:txBody>
          <a:bodyPr wrap="square">
            <a:spAutoFit/>
          </a:bodyPr>
          <a:lstStyle/>
          <a:p>
            <a:r>
              <a:rPr lang="en-US" sz="2600" b="1" dirty="0"/>
              <a:t>"The shot heard round the world" is a phrase that refers to the opening shot of the Battle of Concord on 4/19/1775, which began the American Revolutionary War and led to the creation of the United States of America.  </a:t>
            </a:r>
            <a:r>
              <a:rPr lang="en-US" sz="2600" b="1" u="sng" dirty="0">
                <a:solidFill>
                  <a:srgbClr val="7030A0"/>
                </a:solidFill>
              </a:rPr>
              <a:t>This event led to what significant event on July 4, 1776?</a:t>
            </a:r>
          </a:p>
        </p:txBody>
      </p:sp>
      <p:pic>
        <p:nvPicPr>
          <p:cNvPr id="6" name="Picture 5">
            <a:extLst>
              <a:ext uri="{FF2B5EF4-FFF2-40B4-BE49-F238E27FC236}">
                <a16:creationId xmlns:a16="http://schemas.microsoft.com/office/drawing/2014/main" id="{0B31EC81-EE18-41BC-934A-300AFD541770}"/>
              </a:ext>
            </a:extLst>
          </p:cNvPr>
          <p:cNvPicPr>
            <a:picLocks noChangeAspect="1"/>
          </p:cNvPicPr>
          <p:nvPr/>
        </p:nvPicPr>
        <p:blipFill>
          <a:blip r:embed="rId4"/>
          <a:stretch>
            <a:fillRect/>
          </a:stretch>
        </p:blipFill>
        <p:spPr>
          <a:xfrm>
            <a:off x="8394492" y="105645"/>
            <a:ext cx="3645577" cy="2502130"/>
          </a:xfrm>
          <a:prstGeom prst="rect">
            <a:avLst/>
          </a:prstGeom>
        </p:spPr>
      </p:pic>
    </p:spTree>
    <p:extLst>
      <p:ext uri="{BB962C8B-B14F-4D97-AF65-F5344CB8AC3E}">
        <p14:creationId xmlns:p14="http://schemas.microsoft.com/office/powerpoint/2010/main" val="3258014207"/>
      </p:ext>
    </p:extLst>
  </p:cSld>
  <p:clrMapOvr>
    <a:masterClrMapping/>
  </p:clrMapOvr>
  <mc:AlternateContent xmlns:mc="http://schemas.openxmlformats.org/markup-compatibility/2006" xmlns:p14="http://schemas.microsoft.com/office/powerpoint/2010/main">
    <mc:Choice Requires="p14">
      <p:transition spd="slow" p14:dur="1250" advTm="32000">
        <p:blinds dir="vert"/>
      </p:transition>
    </mc:Choice>
    <mc:Fallback xmlns="">
      <p:transition spd="slow" advTm="3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900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par>
                          <p:cTn id="8" fill="hold">
                            <p:stCondLst>
                              <p:cond delay="10000"/>
                            </p:stCondLst>
                            <p:childTnLst>
                              <p:par>
                                <p:cTn id="9" presetID="18" presetClass="entr" presetSubtype="12" fill="hold" grpId="0" nodeType="afterEffect">
                                  <p:stCondLst>
                                    <p:cond delay="4000"/>
                                  </p:stCondLst>
                                  <p:childTnLst>
                                    <p:set>
                                      <p:cBhvr>
                                        <p:cTn id="10" dur="1" fill="hold">
                                          <p:stCondLst>
                                            <p:cond delay="0"/>
                                          </p:stCondLst>
                                        </p:cTn>
                                        <p:tgtEl>
                                          <p:spTgt spid="3"/>
                                        </p:tgtEl>
                                        <p:attrNameLst>
                                          <p:attrName>style.visibility</p:attrName>
                                        </p:attrNameLst>
                                      </p:cBhvr>
                                      <p:to>
                                        <p:strVal val="visible"/>
                                      </p:to>
                                    </p:set>
                                    <p:animEffect transition="in" filter="strips(downLeft)">
                                      <p:cBhvr>
                                        <p:cTn id="11" dur="1000"/>
                                        <p:tgtEl>
                                          <p:spTgt spid="3"/>
                                        </p:tgtEl>
                                      </p:cBhvr>
                                    </p:animEffect>
                                  </p:childTnLst>
                                </p:cTn>
                              </p:par>
                            </p:childTnLst>
                          </p:cTn>
                        </p:par>
                        <p:par>
                          <p:cTn id="12" fill="hold">
                            <p:stCondLst>
                              <p:cond delay="15000"/>
                            </p:stCondLst>
                            <p:childTnLst>
                              <p:par>
                                <p:cTn id="13" presetID="26" presetClass="entr" presetSubtype="0" fill="hold" grpId="0" nodeType="afterEffect">
                                  <p:stCondLst>
                                    <p:cond delay="450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290">
                                          <p:stCondLst>
                                            <p:cond delay="0"/>
                                          </p:stCondLst>
                                        </p:cTn>
                                        <p:tgtEl>
                                          <p:spTgt spid="4"/>
                                        </p:tgtEl>
                                      </p:cBhvr>
                                    </p:animEffect>
                                    <p:anim calcmode="lin" valueType="num">
                                      <p:cBhvr>
                                        <p:cTn id="16"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1" dur="13">
                                          <p:stCondLst>
                                            <p:cond delay="325"/>
                                          </p:stCondLst>
                                        </p:cTn>
                                        <p:tgtEl>
                                          <p:spTgt spid="4"/>
                                        </p:tgtEl>
                                      </p:cBhvr>
                                      <p:to x="100000" y="60000"/>
                                    </p:animScale>
                                    <p:animScale>
                                      <p:cBhvr>
                                        <p:cTn id="22" dur="83" decel="50000">
                                          <p:stCondLst>
                                            <p:cond delay="338"/>
                                          </p:stCondLst>
                                        </p:cTn>
                                        <p:tgtEl>
                                          <p:spTgt spid="4"/>
                                        </p:tgtEl>
                                      </p:cBhvr>
                                      <p:to x="100000" y="100000"/>
                                    </p:animScale>
                                    <p:animScale>
                                      <p:cBhvr>
                                        <p:cTn id="23" dur="13">
                                          <p:stCondLst>
                                            <p:cond delay="656"/>
                                          </p:stCondLst>
                                        </p:cTn>
                                        <p:tgtEl>
                                          <p:spTgt spid="4"/>
                                        </p:tgtEl>
                                      </p:cBhvr>
                                      <p:to x="100000" y="80000"/>
                                    </p:animScale>
                                    <p:animScale>
                                      <p:cBhvr>
                                        <p:cTn id="24" dur="83" decel="50000">
                                          <p:stCondLst>
                                            <p:cond delay="669"/>
                                          </p:stCondLst>
                                        </p:cTn>
                                        <p:tgtEl>
                                          <p:spTgt spid="4"/>
                                        </p:tgtEl>
                                      </p:cBhvr>
                                      <p:to x="100000" y="100000"/>
                                    </p:animScale>
                                    <p:animScale>
                                      <p:cBhvr>
                                        <p:cTn id="25" dur="13">
                                          <p:stCondLst>
                                            <p:cond delay="821"/>
                                          </p:stCondLst>
                                        </p:cTn>
                                        <p:tgtEl>
                                          <p:spTgt spid="4"/>
                                        </p:tgtEl>
                                      </p:cBhvr>
                                      <p:to x="100000" y="90000"/>
                                    </p:animScale>
                                    <p:animScale>
                                      <p:cBhvr>
                                        <p:cTn id="26" dur="83" decel="50000">
                                          <p:stCondLst>
                                            <p:cond delay="834"/>
                                          </p:stCondLst>
                                        </p:cTn>
                                        <p:tgtEl>
                                          <p:spTgt spid="4"/>
                                        </p:tgtEl>
                                      </p:cBhvr>
                                      <p:to x="100000" y="100000"/>
                                    </p:animScale>
                                    <p:animScale>
                                      <p:cBhvr>
                                        <p:cTn id="27" dur="13">
                                          <p:stCondLst>
                                            <p:cond delay="904"/>
                                          </p:stCondLst>
                                        </p:cTn>
                                        <p:tgtEl>
                                          <p:spTgt spid="4"/>
                                        </p:tgtEl>
                                      </p:cBhvr>
                                      <p:to x="100000" y="95000"/>
                                    </p:animScale>
                                    <p:animScale>
                                      <p:cBhvr>
                                        <p:cTn id="28" dur="83" decel="50000">
                                          <p:stCondLst>
                                            <p:cond delay="917"/>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32DB22-B39D-4D88-A9F3-3AA86C9CDF96}"/>
              </a:ext>
            </a:extLst>
          </p:cNvPr>
          <p:cNvSpPr txBox="1"/>
          <p:nvPr/>
        </p:nvSpPr>
        <p:spPr>
          <a:xfrm>
            <a:off x="717472" y="0"/>
            <a:ext cx="3387106" cy="164550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b="1" u="sng" dirty="0">
                <a:latin typeface="+mj-lt"/>
                <a:ea typeface="+mj-ea"/>
                <a:cs typeface="+mj-cs"/>
              </a:rPr>
              <a:t>Who made the steam engine practical, what year did this happen and what era did it initiate?</a:t>
            </a:r>
          </a:p>
        </p:txBody>
      </p:sp>
      <p:sp>
        <p:nvSpPr>
          <p:cNvPr id="3" name="Rectangle 2">
            <a:extLst>
              <a:ext uri="{FF2B5EF4-FFF2-40B4-BE49-F238E27FC236}">
                <a16:creationId xmlns:a16="http://schemas.microsoft.com/office/drawing/2014/main" id="{946CAC6C-EC67-4BC1-9257-A89591CEC1F4}"/>
              </a:ext>
            </a:extLst>
          </p:cNvPr>
          <p:cNvSpPr/>
          <p:nvPr/>
        </p:nvSpPr>
        <p:spPr>
          <a:xfrm>
            <a:off x="307827" y="1645501"/>
            <a:ext cx="4206396" cy="4890761"/>
          </a:xfrm>
          <a:prstGeom prst="rect">
            <a:avLst/>
          </a:prstGeom>
        </p:spPr>
        <p:txBody>
          <a:bodyPr vert="horz" lIns="91440" tIns="45720" rIns="91440" bIns="45720" rtlCol="0">
            <a:normAutofit lnSpcReduction="10000"/>
          </a:bodyPr>
          <a:lstStyle/>
          <a:p>
            <a:pPr>
              <a:lnSpc>
                <a:spcPct val="90000"/>
              </a:lnSpc>
              <a:spcAft>
                <a:spcPts val="600"/>
              </a:spcAft>
            </a:pPr>
            <a:r>
              <a:rPr lang="en-US" sz="2400" b="1" dirty="0"/>
              <a:t>James Watt (January 19, 1736–August 25, 1819) was a Scottish inventor, engineer, and chemist. He made the Thomas Newcomen steam engine (1712) into a workable steam engine that utilized a separate condenser (1776); this innovation made the steam engine a useful tool for a vast range of uses. In many ways, Watt's improvement steam engine—was the technological impetus behind the Industrial Revolution and the birth of rail transport.</a:t>
            </a:r>
          </a:p>
        </p:txBody>
      </p:sp>
      <p:sp>
        <p:nvSpPr>
          <p:cNvPr id="12" name="Rectangle 11">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black and white photo of a person&#10;&#10;Description automatically generated">
            <a:extLst>
              <a:ext uri="{FF2B5EF4-FFF2-40B4-BE49-F238E27FC236}">
                <a16:creationId xmlns:a16="http://schemas.microsoft.com/office/drawing/2014/main" id="{6ACE4500-9B43-4C98-B61B-5B28C417141C}"/>
              </a:ext>
            </a:extLst>
          </p:cNvPr>
          <p:cNvPicPr>
            <a:picLocks noChangeAspect="1"/>
          </p:cNvPicPr>
          <p:nvPr/>
        </p:nvPicPr>
        <p:blipFill>
          <a:blip r:embed="rId2"/>
          <a:stretch>
            <a:fillRect/>
          </a:stretch>
        </p:blipFill>
        <p:spPr>
          <a:xfrm>
            <a:off x="9182600" y="819314"/>
            <a:ext cx="2688359" cy="2009547"/>
          </a:xfrm>
          <a:prstGeom prst="rect">
            <a:avLst/>
          </a:prstGeom>
        </p:spPr>
      </p:pic>
      <p:sp>
        <p:nvSpPr>
          <p:cNvPr id="18" name="Rectangle 17">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wearing a suit and tie&#10;&#10;Description automatically generated">
            <a:extLst>
              <a:ext uri="{FF2B5EF4-FFF2-40B4-BE49-F238E27FC236}">
                <a16:creationId xmlns:a16="http://schemas.microsoft.com/office/drawing/2014/main" id="{EA3BB77F-9A48-4A3A-A1DD-DFE26CE8E4AF}"/>
              </a:ext>
            </a:extLst>
          </p:cNvPr>
          <p:cNvPicPr>
            <a:picLocks noChangeAspect="1"/>
          </p:cNvPicPr>
          <p:nvPr/>
        </p:nvPicPr>
        <p:blipFill>
          <a:blip r:embed="rId3"/>
          <a:stretch>
            <a:fillRect/>
          </a:stretch>
        </p:blipFill>
        <p:spPr>
          <a:xfrm>
            <a:off x="5091477" y="531958"/>
            <a:ext cx="3858364" cy="2816606"/>
          </a:xfrm>
          <a:prstGeom prst="rect">
            <a:avLst/>
          </a:prstGeom>
        </p:spPr>
      </p:pic>
      <p:pic>
        <p:nvPicPr>
          <p:cNvPr id="8" name="Picture 7">
            <a:extLst>
              <a:ext uri="{FF2B5EF4-FFF2-40B4-BE49-F238E27FC236}">
                <a16:creationId xmlns:a16="http://schemas.microsoft.com/office/drawing/2014/main" id="{509D2F9F-2DDD-4682-806A-0822C0007513}"/>
              </a:ext>
            </a:extLst>
          </p:cNvPr>
          <p:cNvPicPr>
            <a:picLocks noChangeAspect="1"/>
          </p:cNvPicPr>
          <p:nvPr/>
        </p:nvPicPr>
        <p:blipFill>
          <a:blip r:embed="rId4"/>
          <a:stretch>
            <a:fillRect/>
          </a:stretch>
        </p:blipFill>
        <p:spPr>
          <a:xfrm>
            <a:off x="5461269" y="4259412"/>
            <a:ext cx="2830801" cy="2135614"/>
          </a:xfrm>
          <a:prstGeom prst="rect">
            <a:avLst/>
          </a:prstGeom>
        </p:spPr>
      </p:pic>
      <p:pic>
        <p:nvPicPr>
          <p:cNvPr id="9" name="Picture 8">
            <a:extLst>
              <a:ext uri="{FF2B5EF4-FFF2-40B4-BE49-F238E27FC236}">
                <a16:creationId xmlns:a16="http://schemas.microsoft.com/office/drawing/2014/main" id="{E25B9188-ED2E-4756-AAA4-0DE6E0CDEEEB}"/>
              </a:ext>
            </a:extLst>
          </p:cNvPr>
          <p:cNvPicPr>
            <a:picLocks noChangeAspect="1"/>
          </p:cNvPicPr>
          <p:nvPr/>
        </p:nvPicPr>
        <p:blipFill>
          <a:blip r:embed="rId5"/>
          <a:stretch>
            <a:fillRect/>
          </a:stretch>
        </p:blipFill>
        <p:spPr>
          <a:xfrm>
            <a:off x="9182601" y="4089629"/>
            <a:ext cx="2677386" cy="1604673"/>
          </a:xfrm>
          <a:prstGeom prst="rect">
            <a:avLst/>
          </a:prstGeom>
        </p:spPr>
      </p:pic>
    </p:spTree>
    <p:extLst>
      <p:ext uri="{BB962C8B-B14F-4D97-AF65-F5344CB8AC3E}">
        <p14:creationId xmlns:p14="http://schemas.microsoft.com/office/powerpoint/2010/main" val="3923758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advTm="28000">
        <p:wheel spokes="1"/>
      </p:transition>
    </mc:Choice>
    <mc:Fallback xmlns="">
      <p:transition spd="slow" advTm="28000">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8000"/>
                            </p:stCondLst>
                            <p:childTnLst>
                              <p:par>
                                <p:cTn id="11" presetID="45" presetClass="entr" presetSubtype="0" fill="hold" nodeType="afterEffect">
                                  <p:stCondLst>
                                    <p:cond delay="40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ppt_w</p:attrName>
                                        </p:attrNameLst>
                                      </p:cBhvr>
                                      <p:tavLst>
                                        <p:tav tm="0" fmla="#ppt_w*sin(2.5*pi*$)">
                                          <p:val>
                                            <p:fltVal val="0"/>
                                          </p:val>
                                        </p:tav>
                                        <p:tav tm="100000">
                                          <p:val>
                                            <p:fltVal val="1"/>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childTnLst>
                                </p:cTn>
                              </p:par>
                            </p:childTnLst>
                          </p:cTn>
                        </p:par>
                        <p:par>
                          <p:cTn id="16" fill="hold">
                            <p:stCondLst>
                              <p:cond delay="13000"/>
                            </p:stCondLst>
                            <p:childTnLst>
                              <p:par>
                                <p:cTn id="17" presetID="14" presetClass="entr" presetSubtype="10" fill="hold" grpId="0" nodeType="afterEffect">
                                  <p:stCondLst>
                                    <p:cond delay="300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1AB828-C47F-4BC4-B13A-785A17A417BE}"/>
              </a:ext>
            </a:extLst>
          </p:cNvPr>
          <p:cNvSpPr txBox="1"/>
          <p:nvPr/>
        </p:nvSpPr>
        <p:spPr>
          <a:xfrm>
            <a:off x="2490537" y="890337"/>
            <a:ext cx="859146" cy="369332"/>
          </a:xfrm>
          <a:prstGeom prst="rect">
            <a:avLst/>
          </a:prstGeom>
          <a:noFill/>
        </p:spPr>
        <p:txBody>
          <a:bodyPr wrap="none" rtlCol="0">
            <a:spAutoFit/>
          </a:bodyPr>
          <a:lstStyle/>
          <a:p>
            <a:r>
              <a:rPr lang="en-US" dirty="0"/>
              <a:t>Darwin</a:t>
            </a:r>
          </a:p>
        </p:txBody>
      </p:sp>
      <p:sp>
        <p:nvSpPr>
          <p:cNvPr id="3" name="Rectangle 2">
            <a:extLst>
              <a:ext uri="{FF2B5EF4-FFF2-40B4-BE49-F238E27FC236}">
                <a16:creationId xmlns:a16="http://schemas.microsoft.com/office/drawing/2014/main" id="{1307E5CA-BCAC-4453-8090-89DB72D6C27E}"/>
              </a:ext>
            </a:extLst>
          </p:cNvPr>
          <p:cNvSpPr/>
          <p:nvPr/>
        </p:nvSpPr>
        <p:spPr>
          <a:xfrm>
            <a:off x="139906" y="4665640"/>
            <a:ext cx="9318887" cy="1938992"/>
          </a:xfrm>
          <a:prstGeom prst="rect">
            <a:avLst/>
          </a:prstGeom>
        </p:spPr>
        <p:txBody>
          <a:bodyPr wrap="square">
            <a:spAutoFit/>
          </a:bodyPr>
          <a:lstStyle/>
          <a:p>
            <a:r>
              <a:rPr lang="en-US" sz="2400" b="1" dirty="0"/>
              <a:t>In the early 19th century Jean-Baptiste Lamarck (1744–1829) proposed his theory of the transmutation of species, the first fully formed theory of evolution. In 1858 Charles Darwin and Alfred Russel Wallace published a new evolutionary theory, explained in detail in Darwin's </a:t>
            </a:r>
            <a:r>
              <a:rPr lang="en-US" sz="2400" b="1" i="1" dirty="0"/>
              <a:t>On the Origin of Species</a:t>
            </a:r>
            <a:r>
              <a:rPr lang="en-US" sz="2400" b="1" dirty="0"/>
              <a:t> (1859).</a:t>
            </a:r>
          </a:p>
        </p:txBody>
      </p:sp>
      <p:pic>
        <p:nvPicPr>
          <p:cNvPr id="4" name="Picture 3">
            <a:extLst>
              <a:ext uri="{FF2B5EF4-FFF2-40B4-BE49-F238E27FC236}">
                <a16:creationId xmlns:a16="http://schemas.microsoft.com/office/drawing/2014/main" id="{236EAC21-7D2D-41EC-B621-9EB98B465848}"/>
              </a:ext>
            </a:extLst>
          </p:cNvPr>
          <p:cNvPicPr>
            <a:picLocks noChangeAspect="1"/>
          </p:cNvPicPr>
          <p:nvPr/>
        </p:nvPicPr>
        <p:blipFill rotWithShape="1">
          <a:blip r:embed="rId2"/>
          <a:srcRect l="6284" t="7651" r="2076" b="7104"/>
          <a:stretch/>
        </p:blipFill>
        <p:spPr>
          <a:xfrm>
            <a:off x="6012455" y="253368"/>
            <a:ext cx="6039639" cy="4213701"/>
          </a:xfrm>
          <a:prstGeom prst="rect">
            <a:avLst/>
          </a:prstGeom>
        </p:spPr>
      </p:pic>
      <p:pic>
        <p:nvPicPr>
          <p:cNvPr id="8" name="Picture 7">
            <a:extLst>
              <a:ext uri="{FF2B5EF4-FFF2-40B4-BE49-F238E27FC236}">
                <a16:creationId xmlns:a16="http://schemas.microsoft.com/office/drawing/2014/main" id="{91CD06F4-2827-43B2-B02E-FE34559DC806}"/>
              </a:ext>
            </a:extLst>
          </p:cNvPr>
          <p:cNvPicPr>
            <a:picLocks noChangeAspect="1"/>
          </p:cNvPicPr>
          <p:nvPr/>
        </p:nvPicPr>
        <p:blipFill rotWithShape="1">
          <a:blip r:embed="rId3"/>
          <a:srcRect t="6777" b="15081"/>
          <a:stretch/>
        </p:blipFill>
        <p:spPr>
          <a:xfrm>
            <a:off x="9897944" y="3942412"/>
            <a:ext cx="2223621" cy="2795666"/>
          </a:xfrm>
          <a:prstGeom prst="rect">
            <a:avLst/>
          </a:prstGeom>
        </p:spPr>
      </p:pic>
      <p:pic>
        <p:nvPicPr>
          <p:cNvPr id="9" name="Picture 8">
            <a:extLst>
              <a:ext uri="{FF2B5EF4-FFF2-40B4-BE49-F238E27FC236}">
                <a16:creationId xmlns:a16="http://schemas.microsoft.com/office/drawing/2014/main" id="{55C7D568-815E-4B04-A960-3243C77D54DD}"/>
              </a:ext>
            </a:extLst>
          </p:cNvPr>
          <p:cNvPicPr>
            <a:picLocks noChangeAspect="1"/>
          </p:cNvPicPr>
          <p:nvPr/>
        </p:nvPicPr>
        <p:blipFill>
          <a:blip r:embed="rId4"/>
          <a:stretch>
            <a:fillRect/>
          </a:stretch>
        </p:blipFill>
        <p:spPr>
          <a:xfrm>
            <a:off x="252253" y="943261"/>
            <a:ext cx="4988914" cy="3722379"/>
          </a:xfrm>
          <a:prstGeom prst="rect">
            <a:avLst/>
          </a:prstGeom>
        </p:spPr>
      </p:pic>
      <p:sp>
        <p:nvSpPr>
          <p:cNvPr id="10" name="TextBox 9">
            <a:extLst>
              <a:ext uri="{FF2B5EF4-FFF2-40B4-BE49-F238E27FC236}">
                <a16:creationId xmlns:a16="http://schemas.microsoft.com/office/drawing/2014/main" id="{47878C7B-53ED-4FBD-A5EF-C73A3E3CC290}"/>
              </a:ext>
            </a:extLst>
          </p:cNvPr>
          <p:cNvSpPr txBox="1"/>
          <p:nvPr/>
        </p:nvSpPr>
        <p:spPr>
          <a:xfrm>
            <a:off x="139906" y="85802"/>
            <a:ext cx="6039639" cy="830997"/>
          </a:xfrm>
          <a:prstGeom prst="rect">
            <a:avLst/>
          </a:prstGeom>
          <a:noFill/>
        </p:spPr>
        <p:txBody>
          <a:bodyPr wrap="square" rtlCol="0">
            <a:spAutoFit/>
          </a:bodyPr>
          <a:lstStyle/>
          <a:p>
            <a:r>
              <a:rPr lang="en-US" sz="2400" b="1" u="sng" dirty="0">
                <a:solidFill>
                  <a:srgbClr val="7030A0"/>
                </a:solidFill>
              </a:rPr>
              <a:t>What development in the 19</a:t>
            </a:r>
            <a:r>
              <a:rPr lang="en-US" sz="2400" b="1" u="sng" baseline="30000" dirty="0">
                <a:solidFill>
                  <a:srgbClr val="7030A0"/>
                </a:solidFill>
              </a:rPr>
              <a:t>th</a:t>
            </a:r>
            <a:r>
              <a:rPr lang="en-US" sz="2400" b="1" u="sng" dirty="0">
                <a:solidFill>
                  <a:srgbClr val="7030A0"/>
                </a:solidFill>
              </a:rPr>
              <a:t> Century forever affected thinking about life’s origins?</a:t>
            </a:r>
          </a:p>
        </p:txBody>
      </p:sp>
      <p:sp>
        <p:nvSpPr>
          <p:cNvPr id="12" name="TextBox 11">
            <a:extLst>
              <a:ext uri="{FF2B5EF4-FFF2-40B4-BE49-F238E27FC236}">
                <a16:creationId xmlns:a16="http://schemas.microsoft.com/office/drawing/2014/main" id="{D3FE16A4-D2B0-4F2B-B3AC-60D1A12AE7B0}"/>
              </a:ext>
            </a:extLst>
          </p:cNvPr>
          <p:cNvSpPr txBox="1"/>
          <p:nvPr/>
        </p:nvSpPr>
        <p:spPr>
          <a:xfrm>
            <a:off x="330908" y="4322770"/>
            <a:ext cx="3067828" cy="369332"/>
          </a:xfrm>
          <a:prstGeom prst="rect">
            <a:avLst/>
          </a:prstGeom>
          <a:noFill/>
        </p:spPr>
        <p:txBody>
          <a:bodyPr wrap="none" rtlCol="0">
            <a:spAutoFit/>
          </a:bodyPr>
          <a:lstStyle/>
          <a:p>
            <a:r>
              <a:rPr lang="en-US" b="1" dirty="0"/>
              <a:t>The Galapagos and its finches.</a:t>
            </a:r>
          </a:p>
        </p:txBody>
      </p:sp>
    </p:spTree>
    <p:extLst>
      <p:ext uri="{BB962C8B-B14F-4D97-AF65-F5344CB8AC3E}">
        <p14:creationId xmlns:p14="http://schemas.microsoft.com/office/powerpoint/2010/main" val="2944610088"/>
      </p:ext>
    </p:extLst>
  </p:cSld>
  <p:clrMapOvr>
    <a:masterClrMapping/>
  </p:clrMapOvr>
  <mc:AlternateContent xmlns:mc="http://schemas.openxmlformats.org/markup-compatibility/2006" xmlns:p14="http://schemas.microsoft.com/office/powerpoint/2010/main">
    <mc:Choice Requires="p14">
      <p:transition spd="slow" p14:dur="1250" advTm="35000">
        <p14:rippl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700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par>
                          <p:cTn id="8" fill="hold">
                            <p:stCondLst>
                              <p:cond delay="8000"/>
                            </p:stCondLst>
                            <p:childTnLst>
                              <p:par>
                                <p:cTn id="9" presetID="2" presetClass="entr" presetSubtype="12" fill="hold" nodeType="afterEffect">
                                  <p:stCondLst>
                                    <p:cond delay="6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0"/>
                            </p:stCondLst>
                            <p:childTnLst>
                              <p:par>
                                <p:cTn id="14" presetID="21" presetClass="entr" presetSubtype="1" fill="hold" nodeType="afterEffect">
                                  <p:stCondLst>
                                    <p:cond delay="500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C3E9EE-CFBA-4D66-81A3-C593DD0D8D61}"/>
              </a:ext>
            </a:extLst>
          </p:cNvPr>
          <p:cNvSpPr/>
          <p:nvPr/>
        </p:nvSpPr>
        <p:spPr>
          <a:xfrm>
            <a:off x="124916" y="500738"/>
            <a:ext cx="11942165" cy="4247317"/>
          </a:xfrm>
          <a:prstGeom prst="rect">
            <a:avLst/>
          </a:prstGeom>
        </p:spPr>
        <p:txBody>
          <a:bodyPr wrap="square">
            <a:spAutoFit/>
          </a:bodyPr>
          <a:lstStyle/>
          <a:p>
            <a:r>
              <a:rPr lang="en-US" sz="2800" b="1" dirty="0">
                <a:solidFill>
                  <a:srgbClr val="FF0000"/>
                </a:solidFill>
              </a:rPr>
              <a:t>The American Civil War: 1860-1865</a:t>
            </a:r>
          </a:p>
          <a:p>
            <a:r>
              <a:rPr lang="en-US" sz="2200" b="1" dirty="0"/>
              <a:t>— 1860: Election of Republican Abraham Lincoln as U.S. President leads southern states to secede</a:t>
            </a:r>
          </a:p>
          <a:p>
            <a:r>
              <a:rPr lang="en-US" sz="2200" b="1" dirty="0"/>
              <a:t>— February 1861: Seven southern states form the Confederate States of America followed in 1861 by four more states</a:t>
            </a:r>
          </a:p>
          <a:p>
            <a:r>
              <a:rPr lang="en-US" sz="2200" b="1" dirty="0"/>
              <a:t>— 1/1/1863: The Emancipation Proclamation frees slaves in rebel areas</a:t>
            </a:r>
          </a:p>
          <a:p>
            <a:r>
              <a:rPr lang="en-US" sz="2200" b="1" dirty="0"/>
              <a:t>— 7/1-3/1863: The Union victory at the Battle of Gettysburg is the turning point of the war in favor of the Union (Pennsylvania)</a:t>
            </a:r>
          </a:p>
          <a:p>
            <a:r>
              <a:rPr lang="en-US" sz="2200" b="1" dirty="0"/>
              <a:t>— 4/9/1865: Confederate General Robert E. Lee surrenders the Army of Virginia to Union General Ulysses S. Grant at Appomattox Court House (Virginia)</a:t>
            </a:r>
          </a:p>
          <a:p>
            <a:r>
              <a:rPr lang="en-US" sz="2200" b="1" dirty="0"/>
              <a:t>— 4/15/1865: Assassination of Abraham Lincoln by John Wilkes Booth (Washington, D.C.)</a:t>
            </a:r>
          </a:p>
          <a:p>
            <a:r>
              <a:rPr lang="en-US" sz="2200" b="1" dirty="0"/>
              <a:t>— 4/26/1865: Confederate General Joseph E. Johnston surrenders the Army of Tennessee to Union General William T. Sherman (North Carolina)</a:t>
            </a:r>
          </a:p>
        </p:txBody>
      </p:sp>
      <p:pic>
        <p:nvPicPr>
          <p:cNvPr id="3" name="Picture 2">
            <a:extLst>
              <a:ext uri="{FF2B5EF4-FFF2-40B4-BE49-F238E27FC236}">
                <a16:creationId xmlns:a16="http://schemas.microsoft.com/office/drawing/2014/main" id="{872E1136-870D-4E48-BD7E-69FBFB6A317D}"/>
              </a:ext>
            </a:extLst>
          </p:cNvPr>
          <p:cNvPicPr>
            <a:picLocks noChangeAspect="1"/>
          </p:cNvPicPr>
          <p:nvPr/>
        </p:nvPicPr>
        <p:blipFill>
          <a:blip r:embed="rId2"/>
          <a:stretch>
            <a:fillRect/>
          </a:stretch>
        </p:blipFill>
        <p:spPr>
          <a:xfrm>
            <a:off x="8604354" y="4306335"/>
            <a:ext cx="3462727" cy="2451144"/>
          </a:xfrm>
          <a:prstGeom prst="rect">
            <a:avLst/>
          </a:prstGeom>
        </p:spPr>
      </p:pic>
      <p:sp>
        <p:nvSpPr>
          <p:cNvPr id="4" name="Rectangle 3">
            <a:extLst>
              <a:ext uri="{FF2B5EF4-FFF2-40B4-BE49-F238E27FC236}">
                <a16:creationId xmlns:a16="http://schemas.microsoft.com/office/drawing/2014/main" id="{840CA924-226F-46CA-ADD5-56F4B1F6C22A}"/>
              </a:ext>
            </a:extLst>
          </p:cNvPr>
          <p:cNvSpPr/>
          <p:nvPr/>
        </p:nvSpPr>
        <p:spPr>
          <a:xfrm>
            <a:off x="124916" y="4629729"/>
            <a:ext cx="8479438" cy="2308324"/>
          </a:xfrm>
          <a:prstGeom prst="rect">
            <a:avLst/>
          </a:prstGeom>
        </p:spPr>
        <p:txBody>
          <a:bodyPr wrap="square">
            <a:spAutoFit/>
          </a:bodyPr>
          <a:lstStyle/>
          <a:p>
            <a:r>
              <a:rPr lang="en-US" sz="2400" b="1" i="1" dirty="0"/>
              <a:t>Four score and seven years ago our fathers brought forth on this continent, a new nation, conceived in Liberty, and dedicated to the proposition that all men are created equal. </a:t>
            </a:r>
          </a:p>
          <a:p>
            <a:r>
              <a:rPr lang="en-US" sz="2400" b="1" i="1" dirty="0"/>
              <a:t>Now we are engaged in a great civil war, testing whether that nation, or any nation so conceived and so dedicated, can long endure.  </a:t>
            </a:r>
            <a:r>
              <a:rPr lang="en-US" sz="2400" b="1" dirty="0"/>
              <a:t>Extracted from Lincoln’s Gettysburg address.</a:t>
            </a:r>
          </a:p>
        </p:txBody>
      </p:sp>
      <p:sp>
        <p:nvSpPr>
          <p:cNvPr id="5" name="TextBox 4">
            <a:extLst>
              <a:ext uri="{FF2B5EF4-FFF2-40B4-BE49-F238E27FC236}">
                <a16:creationId xmlns:a16="http://schemas.microsoft.com/office/drawing/2014/main" id="{82D95BF7-F497-4A14-9D86-28BCA1B5D689}"/>
              </a:ext>
            </a:extLst>
          </p:cNvPr>
          <p:cNvSpPr txBox="1"/>
          <p:nvPr/>
        </p:nvSpPr>
        <p:spPr>
          <a:xfrm>
            <a:off x="839449" y="100521"/>
            <a:ext cx="10880286" cy="461665"/>
          </a:xfrm>
          <a:prstGeom prst="rect">
            <a:avLst/>
          </a:prstGeom>
          <a:noFill/>
        </p:spPr>
        <p:txBody>
          <a:bodyPr wrap="none" rtlCol="0">
            <a:spAutoFit/>
          </a:bodyPr>
          <a:lstStyle/>
          <a:p>
            <a:r>
              <a:rPr lang="en-US" sz="2400" b="1" u="sng" dirty="0">
                <a:solidFill>
                  <a:srgbClr val="7030A0"/>
                </a:solidFill>
              </a:rPr>
              <a:t>What conflict in the middle of the 19</a:t>
            </a:r>
            <a:r>
              <a:rPr lang="en-US" sz="2400" b="1" u="sng" baseline="30000" dirty="0">
                <a:solidFill>
                  <a:srgbClr val="7030A0"/>
                </a:solidFill>
              </a:rPr>
              <a:t>th</a:t>
            </a:r>
            <a:r>
              <a:rPr lang="en-US" sz="2400" b="1" u="sng" dirty="0">
                <a:solidFill>
                  <a:srgbClr val="7030A0"/>
                </a:solidFill>
              </a:rPr>
              <a:t> century posed a threat to the United States?</a:t>
            </a:r>
          </a:p>
        </p:txBody>
      </p:sp>
    </p:spTree>
    <p:extLst>
      <p:ext uri="{BB962C8B-B14F-4D97-AF65-F5344CB8AC3E}">
        <p14:creationId xmlns:p14="http://schemas.microsoft.com/office/powerpoint/2010/main" val="1031924226"/>
      </p:ext>
    </p:extLst>
  </p:cSld>
  <p:clrMapOvr>
    <a:masterClrMapping/>
  </p:clrMapOvr>
  <mc:AlternateContent xmlns:mc="http://schemas.openxmlformats.org/markup-compatibility/2006" xmlns:p14="http://schemas.microsoft.com/office/powerpoint/2010/main">
    <mc:Choice Requires="p14">
      <p:transition spd="slow" p14:dur="1500" advTm="35000">
        <p14:honeycomb/>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4000"/>
                            </p:stCondLst>
                            <p:childTnLst>
                              <p:par>
                                <p:cTn id="22" presetID="9" presetClass="entr" presetSubtype="0" fill="hold" grpId="0" nodeType="afterEffect">
                                  <p:stCondLst>
                                    <p:cond delay="800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1000"/>
                                        <p:tgtEl>
                                          <p:spTgt spid="2"/>
                                        </p:tgtEl>
                                      </p:cBhvr>
                                    </p:animEffect>
                                  </p:childTnLst>
                                </p:cTn>
                              </p:par>
                            </p:childTnLst>
                          </p:cTn>
                        </p:par>
                        <p:par>
                          <p:cTn id="25" fill="hold">
                            <p:stCondLst>
                              <p:cond delay="13000"/>
                            </p:stCondLst>
                            <p:childTnLst>
                              <p:par>
                                <p:cTn id="26" presetID="6" presetClass="entr" presetSubtype="16" fill="hold" grpId="0" nodeType="afterEffect">
                                  <p:stCondLst>
                                    <p:cond delay="1000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5B4E0E-2ADC-4020-8E59-019A69AD7D01}"/>
              </a:ext>
            </a:extLst>
          </p:cNvPr>
          <p:cNvSpPr txBox="1"/>
          <p:nvPr/>
        </p:nvSpPr>
        <p:spPr>
          <a:xfrm>
            <a:off x="149032" y="215119"/>
            <a:ext cx="5637171" cy="1200329"/>
          </a:xfrm>
          <a:prstGeom prst="rect">
            <a:avLst/>
          </a:prstGeom>
          <a:noFill/>
        </p:spPr>
        <p:txBody>
          <a:bodyPr wrap="square" rtlCol="0">
            <a:spAutoFit/>
          </a:bodyPr>
          <a:lstStyle/>
          <a:p>
            <a:r>
              <a:rPr lang="en-US" sz="2400" b="1" u="sng" dirty="0">
                <a:solidFill>
                  <a:srgbClr val="7030A0"/>
                </a:solidFill>
              </a:rPr>
              <a:t>What inventions and developments were made by  Edison, Tesla, Markovnikov, and Bell in the latter half of the 19</a:t>
            </a:r>
            <a:r>
              <a:rPr lang="en-US" sz="2400" b="1" u="sng" baseline="30000" dirty="0">
                <a:solidFill>
                  <a:srgbClr val="7030A0"/>
                </a:solidFill>
              </a:rPr>
              <a:t>th</a:t>
            </a:r>
            <a:r>
              <a:rPr lang="en-US" sz="2400" b="1" u="sng" dirty="0">
                <a:solidFill>
                  <a:srgbClr val="7030A0"/>
                </a:solidFill>
              </a:rPr>
              <a:t> Century?</a:t>
            </a:r>
          </a:p>
        </p:txBody>
      </p:sp>
      <p:sp>
        <p:nvSpPr>
          <p:cNvPr id="3" name="Rectangle 2">
            <a:extLst>
              <a:ext uri="{FF2B5EF4-FFF2-40B4-BE49-F238E27FC236}">
                <a16:creationId xmlns:a16="http://schemas.microsoft.com/office/drawing/2014/main" id="{557777F1-C261-41B7-9F30-547F81EF4980}"/>
              </a:ext>
            </a:extLst>
          </p:cNvPr>
          <p:cNvSpPr/>
          <p:nvPr/>
        </p:nvSpPr>
        <p:spPr>
          <a:xfrm>
            <a:off x="7213096" y="350504"/>
            <a:ext cx="4773301" cy="1200329"/>
          </a:xfrm>
          <a:prstGeom prst="rect">
            <a:avLst/>
          </a:prstGeom>
        </p:spPr>
        <p:txBody>
          <a:bodyPr wrap="square">
            <a:spAutoFit/>
          </a:bodyPr>
          <a:lstStyle/>
          <a:p>
            <a:r>
              <a:rPr lang="en-US" sz="2400" b="1" dirty="0"/>
              <a:t>Alexander </a:t>
            </a:r>
            <a:r>
              <a:rPr lang="en-US" sz="2400" b="1" u="sng" dirty="0"/>
              <a:t>Graham Bell </a:t>
            </a:r>
            <a:r>
              <a:rPr lang="en-US" sz="2400" b="1" dirty="0"/>
              <a:t>was awarded the first U.S. patent for the invention of the telephone in 1876.</a:t>
            </a:r>
          </a:p>
        </p:txBody>
      </p:sp>
      <p:sp>
        <p:nvSpPr>
          <p:cNvPr id="5" name="TextBox 4">
            <a:extLst>
              <a:ext uri="{FF2B5EF4-FFF2-40B4-BE49-F238E27FC236}">
                <a16:creationId xmlns:a16="http://schemas.microsoft.com/office/drawing/2014/main" id="{EE3214CA-DA79-4B2A-9A4D-6EF7E5979102}"/>
              </a:ext>
            </a:extLst>
          </p:cNvPr>
          <p:cNvSpPr txBox="1"/>
          <p:nvPr/>
        </p:nvSpPr>
        <p:spPr>
          <a:xfrm>
            <a:off x="1424066" y="4332157"/>
            <a:ext cx="59960" cy="369332"/>
          </a:xfrm>
          <a:prstGeom prst="rect">
            <a:avLst/>
          </a:prstGeom>
          <a:noFill/>
        </p:spPr>
        <p:txBody>
          <a:bodyPr wrap="square" rtlCol="0">
            <a:spAutoFit/>
          </a:bodyPr>
          <a:lstStyle/>
          <a:p>
            <a:endParaRPr lang="en-US" dirty="0"/>
          </a:p>
        </p:txBody>
      </p:sp>
      <p:pic>
        <p:nvPicPr>
          <p:cNvPr id="7" name="Picture 6">
            <a:extLst>
              <a:ext uri="{FF2B5EF4-FFF2-40B4-BE49-F238E27FC236}">
                <a16:creationId xmlns:a16="http://schemas.microsoft.com/office/drawing/2014/main" id="{9F5438D3-325D-4684-AFFB-E4B31317A4F0}"/>
              </a:ext>
            </a:extLst>
          </p:cNvPr>
          <p:cNvPicPr>
            <a:picLocks noChangeAspect="1"/>
          </p:cNvPicPr>
          <p:nvPr/>
        </p:nvPicPr>
        <p:blipFill rotWithShape="1">
          <a:blip r:embed="rId2"/>
          <a:srcRect l="4941" t="20352" r="25990" b="16405"/>
          <a:stretch/>
        </p:blipFill>
        <p:spPr>
          <a:xfrm>
            <a:off x="6998117" y="3299465"/>
            <a:ext cx="5193883" cy="3570578"/>
          </a:xfrm>
          <a:prstGeom prst="rect">
            <a:avLst/>
          </a:prstGeom>
        </p:spPr>
      </p:pic>
      <p:pic>
        <p:nvPicPr>
          <p:cNvPr id="8" name="Picture 7">
            <a:extLst>
              <a:ext uri="{FF2B5EF4-FFF2-40B4-BE49-F238E27FC236}">
                <a16:creationId xmlns:a16="http://schemas.microsoft.com/office/drawing/2014/main" id="{DA69196E-35B1-44B1-9596-D3E98E9B26BA}"/>
              </a:ext>
            </a:extLst>
          </p:cNvPr>
          <p:cNvPicPr>
            <a:picLocks noChangeAspect="1"/>
          </p:cNvPicPr>
          <p:nvPr/>
        </p:nvPicPr>
        <p:blipFill rotWithShape="1">
          <a:blip r:embed="rId3"/>
          <a:srcRect l="13240" t="5884" r="13161" b="9958"/>
          <a:stretch/>
        </p:blipFill>
        <p:spPr>
          <a:xfrm>
            <a:off x="10633008" y="5463608"/>
            <a:ext cx="936987" cy="1337930"/>
          </a:xfrm>
          <a:prstGeom prst="rect">
            <a:avLst/>
          </a:prstGeom>
        </p:spPr>
      </p:pic>
      <p:sp>
        <p:nvSpPr>
          <p:cNvPr id="9" name="Rectangle 8">
            <a:extLst>
              <a:ext uri="{FF2B5EF4-FFF2-40B4-BE49-F238E27FC236}">
                <a16:creationId xmlns:a16="http://schemas.microsoft.com/office/drawing/2014/main" id="{61CDC4F3-48B5-4C9D-A36C-73BFCF52400C}"/>
              </a:ext>
            </a:extLst>
          </p:cNvPr>
          <p:cNvSpPr/>
          <p:nvPr/>
        </p:nvSpPr>
        <p:spPr>
          <a:xfrm>
            <a:off x="3809501" y="2962551"/>
            <a:ext cx="3367049" cy="3477875"/>
          </a:xfrm>
          <a:prstGeom prst="rect">
            <a:avLst/>
          </a:prstGeom>
        </p:spPr>
        <p:txBody>
          <a:bodyPr wrap="square">
            <a:spAutoFit/>
          </a:bodyPr>
          <a:lstStyle/>
          <a:p>
            <a:r>
              <a:rPr lang="en-US" sz="2200" b="1" u="sng" dirty="0"/>
              <a:t>Nikola Tesla </a:t>
            </a:r>
            <a:r>
              <a:rPr lang="en-US" sz="2200" b="1" dirty="0"/>
              <a:t>is known for designing the alternating-current (AC) electric system (1982), which is the predominant electrical system used across the world today. He also created the "Tesla coil," which is still used in radio technology.</a:t>
            </a:r>
          </a:p>
        </p:txBody>
      </p:sp>
      <p:pic>
        <p:nvPicPr>
          <p:cNvPr id="10" name="Picture 9">
            <a:extLst>
              <a:ext uri="{FF2B5EF4-FFF2-40B4-BE49-F238E27FC236}">
                <a16:creationId xmlns:a16="http://schemas.microsoft.com/office/drawing/2014/main" id="{C21FE233-25DC-40DA-8633-54F7F913B2F0}"/>
              </a:ext>
            </a:extLst>
          </p:cNvPr>
          <p:cNvPicPr>
            <a:picLocks noChangeAspect="1"/>
          </p:cNvPicPr>
          <p:nvPr/>
        </p:nvPicPr>
        <p:blipFill>
          <a:blip r:embed="rId4"/>
          <a:stretch>
            <a:fillRect/>
          </a:stretch>
        </p:blipFill>
        <p:spPr>
          <a:xfrm>
            <a:off x="129305" y="4220816"/>
            <a:ext cx="3639715" cy="2422065"/>
          </a:xfrm>
          <a:prstGeom prst="rect">
            <a:avLst/>
          </a:prstGeom>
        </p:spPr>
      </p:pic>
      <p:pic>
        <p:nvPicPr>
          <p:cNvPr id="11" name="Picture 10">
            <a:extLst>
              <a:ext uri="{FF2B5EF4-FFF2-40B4-BE49-F238E27FC236}">
                <a16:creationId xmlns:a16="http://schemas.microsoft.com/office/drawing/2014/main" id="{0E816B8E-EF0B-41FD-9CC3-DC4F86642A4D}"/>
              </a:ext>
            </a:extLst>
          </p:cNvPr>
          <p:cNvPicPr>
            <a:picLocks noChangeAspect="1"/>
          </p:cNvPicPr>
          <p:nvPr/>
        </p:nvPicPr>
        <p:blipFill rotWithShape="1">
          <a:blip r:embed="rId5"/>
          <a:srcRect l="31728" r="9035" b="42304"/>
          <a:stretch/>
        </p:blipFill>
        <p:spPr>
          <a:xfrm>
            <a:off x="2471819" y="3707639"/>
            <a:ext cx="1279092" cy="1987698"/>
          </a:xfrm>
          <a:prstGeom prst="rect">
            <a:avLst/>
          </a:prstGeom>
        </p:spPr>
      </p:pic>
      <p:pic>
        <p:nvPicPr>
          <p:cNvPr id="12" name="Picture 11">
            <a:extLst>
              <a:ext uri="{FF2B5EF4-FFF2-40B4-BE49-F238E27FC236}">
                <a16:creationId xmlns:a16="http://schemas.microsoft.com/office/drawing/2014/main" id="{2CA7B01F-0F1E-4302-9834-4A633281C379}"/>
              </a:ext>
            </a:extLst>
          </p:cNvPr>
          <p:cNvPicPr>
            <a:picLocks noChangeAspect="1"/>
          </p:cNvPicPr>
          <p:nvPr/>
        </p:nvPicPr>
        <p:blipFill rotWithShape="1">
          <a:blip r:embed="rId6"/>
          <a:srcRect l="15128" t="6641" r="14353" b="25589"/>
          <a:stretch/>
        </p:blipFill>
        <p:spPr>
          <a:xfrm>
            <a:off x="5890676" y="165728"/>
            <a:ext cx="1229193" cy="1775136"/>
          </a:xfrm>
          <a:prstGeom prst="rect">
            <a:avLst/>
          </a:prstGeom>
        </p:spPr>
      </p:pic>
      <p:pic>
        <p:nvPicPr>
          <p:cNvPr id="13" name="Picture 12">
            <a:extLst>
              <a:ext uri="{FF2B5EF4-FFF2-40B4-BE49-F238E27FC236}">
                <a16:creationId xmlns:a16="http://schemas.microsoft.com/office/drawing/2014/main" id="{037B215C-E6E0-4C5B-A9C8-54E259DE0556}"/>
              </a:ext>
            </a:extLst>
          </p:cNvPr>
          <p:cNvPicPr>
            <a:picLocks noChangeAspect="1"/>
          </p:cNvPicPr>
          <p:nvPr/>
        </p:nvPicPr>
        <p:blipFill rotWithShape="1">
          <a:blip r:embed="rId7"/>
          <a:srcRect b="7457"/>
          <a:stretch/>
        </p:blipFill>
        <p:spPr>
          <a:xfrm>
            <a:off x="234370" y="1355456"/>
            <a:ext cx="3494169" cy="2422065"/>
          </a:xfrm>
          <a:prstGeom prst="rect">
            <a:avLst/>
          </a:prstGeom>
        </p:spPr>
      </p:pic>
      <p:pic>
        <p:nvPicPr>
          <p:cNvPr id="14" name="Picture 13">
            <a:extLst>
              <a:ext uri="{FF2B5EF4-FFF2-40B4-BE49-F238E27FC236}">
                <a16:creationId xmlns:a16="http://schemas.microsoft.com/office/drawing/2014/main" id="{C1DD6975-C235-4165-B5AF-691951F1F432}"/>
              </a:ext>
            </a:extLst>
          </p:cNvPr>
          <p:cNvPicPr>
            <a:picLocks noChangeAspect="1"/>
          </p:cNvPicPr>
          <p:nvPr/>
        </p:nvPicPr>
        <p:blipFill rotWithShape="1">
          <a:blip r:embed="rId8"/>
          <a:srcRect l="14960" t="19413" b="8638"/>
          <a:stretch/>
        </p:blipFill>
        <p:spPr>
          <a:xfrm>
            <a:off x="7181701" y="1465883"/>
            <a:ext cx="2097920" cy="1336359"/>
          </a:xfrm>
          <a:prstGeom prst="rect">
            <a:avLst/>
          </a:prstGeom>
        </p:spPr>
      </p:pic>
      <p:sp>
        <p:nvSpPr>
          <p:cNvPr id="15" name="TextBox 14">
            <a:extLst>
              <a:ext uri="{FF2B5EF4-FFF2-40B4-BE49-F238E27FC236}">
                <a16:creationId xmlns:a16="http://schemas.microsoft.com/office/drawing/2014/main" id="{8B6E9764-C51D-42E1-B893-CADF979E00F4}"/>
              </a:ext>
            </a:extLst>
          </p:cNvPr>
          <p:cNvSpPr txBox="1"/>
          <p:nvPr/>
        </p:nvSpPr>
        <p:spPr>
          <a:xfrm>
            <a:off x="1819076" y="1600114"/>
            <a:ext cx="652743" cy="369332"/>
          </a:xfrm>
          <a:prstGeom prst="rect">
            <a:avLst/>
          </a:prstGeom>
          <a:noFill/>
        </p:spPr>
        <p:txBody>
          <a:bodyPr wrap="none" rtlCol="0">
            <a:spAutoFit/>
          </a:bodyPr>
          <a:lstStyle/>
          <a:p>
            <a:r>
              <a:rPr lang="en-US" dirty="0"/>
              <a:t>1869</a:t>
            </a:r>
          </a:p>
        </p:txBody>
      </p:sp>
      <p:pic>
        <p:nvPicPr>
          <p:cNvPr id="16" name="Picture 15">
            <a:extLst>
              <a:ext uri="{FF2B5EF4-FFF2-40B4-BE49-F238E27FC236}">
                <a16:creationId xmlns:a16="http://schemas.microsoft.com/office/drawing/2014/main" id="{3036A053-7330-4046-8B93-BAFB2684F8AB}"/>
              </a:ext>
            </a:extLst>
          </p:cNvPr>
          <p:cNvPicPr>
            <a:picLocks noChangeAspect="1"/>
          </p:cNvPicPr>
          <p:nvPr/>
        </p:nvPicPr>
        <p:blipFill rotWithShape="1">
          <a:blip r:embed="rId9"/>
          <a:srcRect l="26198" r="21343"/>
          <a:stretch/>
        </p:blipFill>
        <p:spPr>
          <a:xfrm>
            <a:off x="10116976" y="1276906"/>
            <a:ext cx="1032065" cy="1967375"/>
          </a:xfrm>
          <a:prstGeom prst="rect">
            <a:avLst/>
          </a:prstGeom>
          <a:scene3d>
            <a:camera prst="orthographicFront">
              <a:rot lat="0" lon="0" rev="16200000"/>
            </a:camera>
            <a:lightRig rig="threePt" dir="t"/>
          </a:scene3d>
        </p:spPr>
      </p:pic>
      <p:sp>
        <p:nvSpPr>
          <p:cNvPr id="17" name="TextBox 16">
            <a:extLst>
              <a:ext uri="{FF2B5EF4-FFF2-40B4-BE49-F238E27FC236}">
                <a16:creationId xmlns:a16="http://schemas.microsoft.com/office/drawing/2014/main" id="{AA928C24-52AE-47C5-B813-64293A08B115}"/>
              </a:ext>
            </a:extLst>
          </p:cNvPr>
          <p:cNvSpPr txBox="1"/>
          <p:nvPr/>
        </p:nvSpPr>
        <p:spPr>
          <a:xfrm>
            <a:off x="9090886" y="1937429"/>
            <a:ext cx="596638" cy="646331"/>
          </a:xfrm>
          <a:prstGeom prst="rect">
            <a:avLst/>
          </a:prstGeom>
          <a:noFill/>
        </p:spPr>
        <p:txBody>
          <a:bodyPr wrap="none" rtlCol="0">
            <a:spAutoFit/>
          </a:bodyPr>
          <a:lstStyle/>
          <a:p>
            <a:r>
              <a:rPr lang="en-US" sz="3600" dirty="0">
                <a:sym typeface="Wingdings 3" panose="05040102010807070707" pitchFamily="18" charset="2"/>
              </a:rPr>
              <a:t></a:t>
            </a:r>
            <a:endParaRPr lang="en-US" sz="3600" dirty="0"/>
          </a:p>
        </p:txBody>
      </p:sp>
      <p:sp>
        <p:nvSpPr>
          <p:cNvPr id="18" name="TextBox 17">
            <a:extLst>
              <a:ext uri="{FF2B5EF4-FFF2-40B4-BE49-F238E27FC236}">
                <a16:creationId xmlns:a16="http://schemas.microsoft.com/office/drawing/2014/main" id="{86B9AAF5-DE8E-4680-9DA9-D0A7BA74B6EB}"/>
              </a:ext>
            </a:extLst>
          </p:cNvPr>
          <p:cNvSpPr txBox="1"/>
          <p:nvPr/>
        </p:nvSpPr>
        <p:spPr>
          <a:xfrm>
            <a:off x="8289977" y="2626593"/>
            <a:ext cx="2387192" cy="461665"/>
          </a:xfrm>
          <a:prstGeom prst="rect">
            <a:avLst/>
          </a:prstGeom>
          <a:noFill/>
        </p:spPr>
        <p:txBody>
          <a:bodyPr wrap="none" rtlCol="0">
            <a:spAutoFit/>
          </a:bodyPr>
          <a:lstStyle/>
          <a:p>
            <a:pPr lvl="0"/>
            <a:r>
              <a:rPr lang="en-US" sz="2000" dirty="0"/>
              <a:t>1876</a:t>
            </a:r>
            <a:r>
              <a:rPr lang="en-US" dirty="0"/>
              <a:t>       </a:t>
            </a:r>
            <a:r>
              <a:rPr lang="en-US" sz="2400" dirty="0">
                <a:solidFill>
                  <a:prstClr val="black"/>
                </a:solidFill>
                <a:sym typeface="Wingdings 3" panose="05040102010807070707" pitchFamily="18" charset="2"/>
              </a:rPr>
              <a:t>      </a:t>
            </a:r>
            <a:r>
              <a:rPr lang="en-US" sz="2000" dirty="0">
                <a:solidFill>
                  <a:prstClr val="black"/>
                </a:solidFill>
                <a:sym typeface="Wingdings 3" panose="05040102010807070707" pitchFamily="18" charset="2"/>
              </a:rPr>
              <a:t>2019</a:t>
            </a:r>
            <a:r>
              <a:rPr lang="en-US" dirty="0"/>
              <a:t>  </a:t>
            </a:r>
          </a:p>
        </p:txBody>
      </p:sp>
      <p:sp>
        <p:nvSpPr>
          <p:cNvPr id="19" name="TextBox 18">
            <a:extLst>
              <a:ext uri="{FF2B5EF4-FFF2-40B4-BE49-F238E27FC236}">
                <a16:creationId xmlns:a16="http://schemas.microsoft.com/office/drawing/2014/main" id="{65588A1A-25A7-43BD-948C-EF669CE053CB}"/>
              </a:ext>
            </a:extLst>
          </p:cNvPr>
          <p:cNvSpPr txBox="1"/>
          <p:nvPr/>
        </p:nvSpPr>
        <p:spPr>
          <a:xfrm>
            <a:off x="9595058" y="4342795"/>
            <a:ext cx="2066271" cy="400110"/>
          </a:xfrm>
          <a:prstGeom prst="rect">
            <a:avLst/>
          </a:prstGeom>
          <a:noFill/>
        </p:spPr>
        <p:txBody>
          <a:bodyPr wrap="none" rtlCol="0">
            <a:spAutoFit/>
          </a:bodyPr>
          <a:lstStyle/>
          <a:p>
            <a:r>
              <a:rPr lang="en-US" sz="2000" b="1" u="sng" dirty="0"/>
              <a:t>Thomas A. Edison</a:t>
            </a:r>
          </a:p>
        </p:txBody>
      </p:sp>
      <p:sp>
        <p:nvSpPr>
          <p:cNvPr id="20" name="TextBox 19">
            <a:extLst>
              <a:ext uri="{FF2B5EF4-FFF2-40B4-BE49-F238E27FC236}">
                <a16:creationId xmlns:a16="http://schemas.microsoft.com/office/drawing/2014/main" id="{4DB86550-988D-4241-B2FD-2B7F011A322A}"/>
              </a:ext>
            </a:extLst>
          </p:cNvPr>
          <p:cNvSpPr txBox="1"/>
          <p:nvPr/>
        </p:nvSpPr>
        <p:spPr>
          <a:xfrm>
            <a:off x="3741296" y="1918707"/>
            <a:ext cx="1625894" cy="830997"/>
          </a:xfrm>
          <a:prstGeom prst="rect">
            <a:avLst/>
          </a:prstGeom>
          <a:noFill/>
        </p:spPr>
        <p:txBody>
          <a:bodyPr wrap="none" rtlCol="0">
            <a:spAutoFit/>
          </a:bodyPr>
          <a:lstStyle/>
          <a:p>
            <a:r>
              <a:rPr lang="en-US" sz="2400" b="1" u="sng" dirty="0"/>
              <a:t>Dimitri</a:t>
            </a:r>
          </a:p>
          <a:p>
            <a:r>
              <a:rPr lang="en-US" sz="2400" b="1" u="sng" dirty="0"/>
              <a:t>Mendeleev</a:t>
            </a:r>
          </a:p>
        </p:txBody>
      </p:sp>
    </p:spTree>
    <p:extLst>
      <p:ext uri="{BB962C8B-B14F-4D97-AF65-F5344CB8AC3E}">
        <p14:creationId xmlns:p14="http://schemas.microsoft.com/office/powerpoint/2010/main" val="4033555211"/>
      </p:ext>
    </p:extLst>
  </p:cSld>
  <p:clrMapOvr>
    <a:masterClrMapping/>
  </p:clrMapOvr>
  <mc:AlternateContent xmlns:mc="http://schemas.openxmlformats.org/markup-compatibility/2006" xmlns:p14="http://schemas.microsoft.com/office/powerpoint/2010/main">
    <mc:Choice Requires="p14">
      <p:transition spd="slow" p14:dur="1250" advTm="38000">
        <p14:glitter pattern="hexagon"/>
      </p:transition>
    </mc:Choice>
    <mc:Fallback xmlns="">
      <p:transition spd="slow" advTm="3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7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ppt_w</p:attrName>
                                        </p:attrNameLst>
                                      </p:cBhvr>
                                      <p:tavLst>
                                        <p:tav tm="0" fmla="#ppt_w*sin(2.5*pi*$)">
                                          <p:val>
                                            <p:fltVal val="0"/>
                                          </p:val>
                                        </p:tav>
                                        <p:tav tm="100000">
                                          <p:val>
                                            <p:fltVal val="1"/>
                                          </p:val>
                                        </p:tav>
                                      </p:tavLst>
                                    </p:anim>
                                    <p:anim calcmode="lin" valueType="num">
                                      <p:cBhvr>
                                        <p:cTn id="9" dur="1000" fill="hold"/>
                                        <p:tgtEl>
                                          <p:spTgt spid="13"/>
                                        </p:tgtEl>
                                        <p:attrNameLst>
                                          <p:attrName>ppt_h</p:attrName>
                                        </p:attrNameLst>
                                      </p:cBhvr>
                                      <p:tavLst>
                                        <p:tav tm="0">
                                          <p:val>
                                            <p:strVal val="#ppt_h"/>
                                          </p:val>
                                        </p:tav>
                                        <p:tav tm="100000">
                                          <p:val>
                                            <p:strVal val="#ppt_h"/>
                                          </p:val>
                                        </p:tav>
                                      </p:tavLst>
                                    </p:anim>
                                  </p:childTnLst>
                                </p:cTn>
                              </p:par>
                            </p:childTnLst>
                          </p:cTn>
                        </p:par>
                        <p:par>
                          <p:cTn id="10" fill="hold">
                            <p:stCondLst>
                              <p:cond delay="8000"/>
                            </p:stCondLst>
                            <p:childTnLst>
                              <p:par>
                                <p:cTn id="11" presetID="42" presetClass="entr" presetSubtype="0" fill="hold" grpId="0" nodeType="afterEffect">
                                  <p:stCondLst>
                                    <p:cond delay="4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3000"/>
                            </p:stCondLst>
                            <p:childTnLst>
                              <p:par>
                                <p:cTn id="17" presetID="31" presetClass="entr" presetSubtype="0" fill="hold" nodeType="afterEffect">
                                  <p:stCondLst>
                                    <p:cond delay="150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childTnLst>
                          </p:cTn>
                        </p:par>
                        <p:par>
                          <p:cTn id="23" fill="hold">
                            <p:stCondLst>
                              <p:cond delay="15500"/>
                            </p:stCondLst>
                            <p:childTnLst>
                              <p:par>
                                <p:cTn id="24" presetID="26" presetClass="entr" presetSubtype="0" fill="hold" grpId="0" nodeType="afterEffect">
                                  <p:stCondLst>
                                    <p:cond delay="50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290">
                                          <p:stCondLst>
                                            <p:cond delay="0"/>
                                          </p:stCondLst>
                                        </p:cTn>
                                        <p:tgtEl>
                                          <p:spTgt spid="17"/>
                                        </p:tgtEl>
                                      </p:cBhvr>
                                    </p:animEffect>
                                    <p:anim calcmode="lin" valueType="num">
                                      <p:cBhvr>
                                        <p:cTn id="27"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8"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9"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30"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31"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32" dur="13">
                                          <p:stCondLst>
                                            <p:cond delay="325"/>
                                          </p:stCondLst>
                                        </p:cTn>
                                        <p:tgtEl>
                                          <p:spTgt spid="17"/>
                                        </p:tgtEl>
                                      </p:cBhvr>
                                      <p:to x="100000" y="60000"/>
                                    </p:animScale>
                                    <p:animScale>
                                      <p:cBhvr>
                                        <p:cTn id="33" dur="83" decel="50000">
                                          <p:stCondLst>
                                            <p:cond delay="338"/>
                                          </p:stCondLst>
                                        </p:cTn>
                                        <p:tgtEl>
                                          <p:spTgt spid="17"/>
                                        </p:tgtEl>
                                      </p:cBhvr>
                                      <p:to x="100000" y="100000"/>
                                    </p:animScale>
                                    <p:animScale>
                                      <p:cBhvr>
                                        <p:cTn id="34" dur="13">
                                          <p:stCondLst>
                                            <p:cond delay="656"/>
                                          </p:stCondLst>
                                        </p:cTn>
                                        <p:tgtEl>
                                          <p:spTgt spid="17"/>
                                        </p:tgtEl>
                                      </p:cBhvr>
                                      <p:to x="100000" y="80000"/>
                                    </p:animScale>
                                    <p:animScale>
                                      <p:cBhvr>
                                        <p:cTn id="35" dur="83" decel="50000">
                                          <p:stCondLst>
                                            <p:cond delay="669"/>
                                          </p:stCondLst>
                                        </p:cTn>
                                        <p:tgtEl>
                                          <p:spTgt spid="17"/>
                                        </p:tgtEl>
                                      </p:cBhvr>
                                      <p:to x="100000" y="100000"/>
                                    </p:animScale>
                                    <p:animScale>
                                      <p:cBhvr>
                                        <p:cTn id="36" dur="13">
                                          <p:stCondLst>
                                            <p:cond delay="821"/>
                                          </p:stCondLst>
                                        </p:cTn>
                                        <p:tgtEl>
                                          <p:spTgt spid="17"/>
                                        </p:tgtEl>
                                      </p:cBhvr>
                                      <p:to x="100000" y="90000"/>
                                    </p:animScale>
                                    <p:animScale>
                                      <p:cBhvr>
                                        <p:cTn id="37" dur="83" decel="50000">
                                          <p:stCondLst>
                                            <p:cond delay="834"/>
                                          </p:stCondLst>
                                        </p:cTn>
                                        <p:tgtEl>
                                          <p:spTgt spid="17"/>
                                        </p:tgtEl>
                                      </p:cBhvr>
                                      <p:to x="100000" y="100000"/>
                                    </p:animScale>
                                    <p:animScale>
                                      <p:cBhvr>
                                        <p:cTn id="38" dur="13">
                                          <p:stCondLst>
                                            <p:cond delay="904"/>
                                          </p:stCondLst>
                                        </p:cTn>
                                        <p:tgtEl>
                                          <p:spTgt spid="17"/>
                                        </p:tgtEl>
                                      </p:cBhvr>
                                      <p:to x="100000" y="95000"/>
                                    </p:animScale>
                                    <p:animScale>
                                      <p:cBhvr>
                                        <p:cTn id="39" dur="83" decel="50000">
                                          <p:stCondLst>
                                            <p:cond delay="917"/>
                                          </p:stCondLst>
                                        </p:cTn>
                                        <p:tgtEl>
                                          <p:spTgt spid="17"/>
                                        </p:tgtEl>
                                      </p:cBhvr>
                                      <p:to x="100000" y="100000"/>
                                    </p:animScale>
                                  </p:childTnLst>
                                </p:cTn>
                              </p:par>
                            </p:childTnLst>
                          </p:cTn>
                        </p:par>
                        <p:par>
                          <p:cTn id="40" fill="hold">
                            <p:stCondLst>
                              <p:cond delay="17000"/>
                            </p:stCondLst>
                            <p:childTnLst>
                              <p:par>
                                <p:cTn id="41" presetID="45" presetClass="entr" presetSubtype="0" fill="hold" nodeType="afterEffect">
                                  <p:stCondLst>
                                    <p:cond delay="10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ppt_w</p:attrName>
                                        </p:attrNameLst>
                                      </p:cBhvr>
                                      <p:tavLst>
                                        <p:tav tm="0" fmla="#ppt_w*sin(2.5*pi*$)">
                                          <p:val>
                                            <p:fltVal val="0"/>
                                          </p:val>
                                        </p:tav>
                                        <p:tav tm="100000">
                                          <p:val>
                                            <p:fltVal val="1"/>
                                          </p:val>
                                        </p:tav>
                                      </p:tavLst>
                                    </p:anim>
                                    <p:anim calcmode="lin" valueType="num">
                                      <p:cBhvr>
                                        <p:cTn id="45" dur="1000" fill="hold"/>
                                        <p:tgtEl>
                                          <p:spTgt spid="16"/>
                                        </p:tgtEl>
                                        <p:attrNameLst>
                                          <p:attrName>ppt_h</p:attrName>
                                        </p:attrNameLst>
                                      </p:cBhvr>
                                      <p:tavLst>
                                        <p:tav tm="0">
                                          <p:val>
                                            <p:strVal val="#ppt_h"/>
                                          </p:val>
                                        </p:tav>
                                        <p:tav tm="100000">
                                          <p:val>
                                            <p:strVal val="#ppt_h"/>
                                          </p:val>
                                        </p:tav>
                                      </p:tavLst>
                                    </p:anim>
                                  </p:childTnLst>
                                </p:cTn>
                              </p:par>
                            </p:childTnLst>
                          </p:cTn>
                        </p:par>
                        <p:par>
                          <p:cTn id="46" fill="hold">
                            <p:stCondLst>
                              <p:cond delay="19000"/>
                            </p:stCondLst>
                            <p:childTnLst>
                              <p:par>
                                <p:cTn id="47" presetID="26" presetClass="entr" presetSubtype="0" fill="hold" nodeType="afterEffect">
                                  <p:stCondLst>
                                    <p:cond delay="100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290">
                                          <p:stCondLst>
                                            <p:cond delay="0"/>
                                          </p:stCondLst>
                                        </p:cTn>
                                        <p:tgtEl>
                                          <p:spTgt spid="10"/>
                                        </p:tgtEl>
                                      </p:cBhvr>
                                    </p:animEffect>
                                    <p:anim calcmode="lin" valueType="num">
                                      <p:cBhvr>
                                        <p:cTn id="50"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1"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2"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53"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54"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55" dur="13">
                                          <p:stCondLst>
                                            <p:cond delay="325"/>
                                          </p:stCondLst>
                                        </p:cTn>
                                        <p:tgtEl>
                                          <p:spTgt spid="10"/>
                                        </p:tgtEl>
                                      </p:cBhvr>
                                      <p:to x="100000" y="60000"/>
                                    </p:animScale>
                                    <p:animScale>
                                      <p:cBhvr>
                                        <p:cTn id="56" dur="83" decel="50000">
                                          <p:stCondLst>
                                            <p:cond delay="338"/>
                                          </p:stCondLst>
                                        </p:cTn>
                                        <p:tgtEl>
                                          <p:spTgt spid="10"/>
                                        </p:tgtEl>
                                      </p:cBhvr>
                                      <p:to x="100000" y="100000"/>
                                    </p:animScale>
                                    <p:animScale>
                                      <p:cBhvr>
                                        <p:cTn id="57" dur="13">
                                          <p:stCondLst>
                                            <p:cond delay="656"/>
                                          </p:stCondLst>
                                        </p:cTn>
                                        <p:tgtEl>
                                          <p:spTgt spid="10"/>
                                        </p:tgtEl>
                                      </p:cBhvr>
                                      <p:to x="100000" y="80000"/>
                                    </p:animScale>
                                    <p:animScale>
                                      <p:cBhvr>
                                        <p:cTn id="58" dur="83" decel="50000">
                                          <p:stCondLst>
                                            <p:cond delay="669"/>
                                          </p:stCondLst>
                                        </p:cTn>
                                        <p:tgtEl>
                                          <p:spTgt spid="10"/>
                                        </p:tgtEl>
                                      </p:cBhvr>
                                      <p:to x="100000" y="100000"/>
                                    </p:animScale>
                                    <p:animScale>
                                      <p:cBhvr>
                                        <p:cTn id="59" dur="13">
                                          <p:stCondLst>
                                            <p:cond delay="821"/>
                                          </p:stCondLst>
                                        </p:cTn>
                                        <p:tgtEl>
                                          <p:spTgt spid="10"/>
                                        </p:tgtEl>
                                      </p:cBhvr>
                                      <p:to x="100000" y="90000"/>
                                    </p:animScale>
                                    <p:animScale>
                                      <p:cBhvr>
                                        <p:cTn id="60" dur="83" decel="50000">
                                          <p:stCondLst>
                                            <p:cond delay="834"/>
                                          </p:stCondLst>
                                        </p:cTn>
                                        <p:tgtEl>
                                          <p:spTgt spid="10"/>
                                        </p:tgtEl>
                                      </p:cBhvr>
                                      <p:to x="100000" y="100000"/>
                                    </p:animScale>
                                    <p:animScale>
                                      <p:cBhvr>
                                        <p:cTn id="61" dur="13">
                                          <p:stCondLst>
                                            <p:cond delay="904"/>
                                          </p:stCondLst>
                                        </p:cTn>
                                        <p:tgtEl>
                                          <p:spTgt spid="10"/>
                                        </p:tgtEl>
                                      </p:cBhvr>
                                      <p:to x="100000" y="95000"/>
                                    </p:animScale>
                                    <p:animScale>
                                      <p:cBhvr>
                                        <p:cTn id="62" dur="83" decel="50000">
                                          <p:stCondLst>
                                            <p:cond delay="917"/>
                                          </p:stCondLst>
                                        </p:cTn>
                                        <p:tgtEl>
                                          <p:spTgt spid="10"/>
                                        </p:tgtEl>
                                      </p:cBhvr>
                                      <p:to x="100000" y="100000"/>
                                    </p:animScale>
                                  </p:childTnLst>
                                </p:cTn>
                              </p:par>
                            </p:childTnLst>
                          </p:cTn>
                        </p:par>
                        <p:par>
                          <p:cTn id="63" fill="hold">
                            <p:stCondLst>
                              <p:cond delay="21000"/>
                            </p:stCondLst>
                            <p:childTnLst>
                              <p:par>
                                <p:cTn id="64" presetID="5" presetClass="entr" presetSubtype="10" fill="hold" nodeType="afterEffect">
                                  <p:stCondLst>
                                    <p:cond delay="1000"/>
                                  </p:stCondLst>
                                  <p:childTnLst>
                                    <p:set>
                                      <p:cBhvr>
                                        <p:cTn id="65" dur="1" fill="hold">
                                          <p:stCondLst>
                                            <p:cond delay="0"/>
                                          </p:stCondLst>
                                        </p:cTn>
                                        <p:tgtEl>
                                          <p:spTgt spid="9">
                                            <p:txEl>
                                              <p:pRg st="0" end="0"/>
                                            </p:txEl>
                                          </p:spTgt>
                                        </p:tgtEl>
                                        <p:attrNameLst>
                                          <p:attrName>style.visibility</p:attrName>
                                        </p:attrNameLst>
                                      </p:cBhvr>
                                      <p:to>
                                        <p:strVal val="visible"/>
                                      </p:to>
                                    </p:set>
                                    <p:animEffect transition="in" filter="checkerboard(across)">
                                      <p:cBhvr>
                                        <p:cTn id="66" dur="1000"/>
                                        <p:tgtEl>
                                          <p:spTgt spid="9">
                                            <p:txEl>
                                              <p:pRg st="0" end="0"/>
                                            </p:txEl>
                                          </p:spTgt>
                                        </p:tgtEl>
                                      </p:cBhvr>
                                    </p:animEffect>
                                  </p:childTnLst>
                                </p:cTn>
                              </p:par>
                            </p:childTnLst>
                          </p:cTn>
                        </p:par>
                        <p:par>
                          <p:cTn id="67" fill="hold">
                            <p:stCondLst>
                              <p:cond delay="23000"/>
                            </p:stCondLst>
                            <p:childTnLst>
                              <p:par>
                                <p:cTn id="68" presetID="14" presetClass="entr" presetSubtype="10" fill="hold" nodeType="afterEffect">
                                  <p:stCondLst>
                                    <p:cond delay="6000"/>
                                  </p:stCondLst>
                                  <p:childTnLst>
                                    <p:set>
                                      <p:cBhvr>
                                        <p:cTn id="69" dur="1" fill="hold">
                                          <p:stCondLst>
                                            <p:cond delay="0"/>
                                          </p:stCondLst>
                                        </p:cTn>
                                        <p:tgtEl>
                                          <p:spTgt spid="7"/>
                                        </p:tgtEl>
                                        <p:attrNameLst>
                                          <p:attrName>style.visibility</p:attrName>
                                        </p:attrNameLst>
                                      </p:cBhvr>
                                      <p:to>
                                        <p:strVal val="visible"/>
                                      </p:to>
                                    </p:set>
                                    <p:animEffect transition="in" filter="randombar(horizontal)">
                                      <p:cBhvr>
                                        <p:cTn id="7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EE514A-FE4A-434F-B348-18E73B006F9E}"/>
              </a:ext>
            </a:extLst>
          </p:cNvPr>
          <p:cNvSpPr/>
          <p:nvPr/>
        </p:nvSpPr>
        <p:spPr>
          <a:xfrm>
            <a:off x="124918" y="767015"/>
            <a:ext cx="9846924" cy="4401205"/>
          </a:xfrm>
          <a:prstGeom prst="rect">
            <a:avLst/>
          </a:prstGeom>
        </p:spPr>
        <p:txBody>
          <a:bodyPr wrap="square">
            <a:spAutoFit/>
          </a:bodyPr>
          <a:lstStyle/>
          <a:p>
            <a:r>
              <a:rPr lang="en-US" sz="2400" b="1" dirty="0"/>
              <a:t>The Discovery of X-Rays: 1895</a:t>
            </a:r>
          </a:p>
          <a:p>
            <a:r>
              <a:rPr lang="en-US" sz="2400" b="1" dirty="0"/>
              <a:t>1875: Researchers first noticed x-rays emanating from experimental discharge tubes called Crookes tubes</a:t>
            </a:r>
          </a:p>
          <a:p>
            <a:r>
              <a:rPr lang="en-US" sz="2400" b="1" dirty="0"/>
              <a:t>1886: Ivan </a:t>
            </a:r>
            <a:r>
              <a:rPr lang="en-US" sz="2400" b="1" dirty="0" err="1"/>
              <a:t>Pulyui</a:t>
            </a:r>
            <a:r>
              <a:rPr lang="en-US" sz="2400" b="1" dirty="0"/>
              <a:t> (Ukraine/Germany) discovered that sealed photographic plates darkened when exposed to Crookes tubes</a:t>
            </a:r>
          </a:p>
          <a:p>
            <a:r>
              <a:rPr lang="en-US" sz="2400" b="1" dirty="0"/>
              <a:t>1887: Nikola Tesla (Serbia/US) begins experimenting with x-rays</a:t>
            </a:r>
          </a:p>
          <a:p>
            <a:r>
              <a:rPr lang="en-US" sz="2400" b="1" dirty="0"/>
              <a:t>1891: Fernando Sanford (US) generates and detects x-rays</a:t>
            </a:r>
          </a:p>
          <a:p>
            <a:r>
              <a:rPr lang="en-US" sz="2400" b="1" dirty="0"/>
              <a:t>1895: </a:t>
            </a:r>
            <a:r>
              <a:rPr lang="en-US" sz="2800" b="1" dirty="0">
                <a:solidFill>
                  <a:srgbClr val="FF0000"/>
                </a:solidFill>
              </a:rPr>
              <a:t>Wilhelm </a:t>
            </a:r>
            <a:r>
              <a:rPr lang="en-US" sz="2800" b="1" dirty="0" err="1">
                <a:solidFill>
                  <a:srgbClr val="FF0000"/>
                </a:solidFill>
              </a:rPr>
              <a:t>Röntgen</a:t>
            </a:r>
            <a:r>
              <a:rPr lang="en-US" sz="2800" b="1" dirty="0">
                <a:solidFill>
                  <a:srgbClr val="FF0000"/>
                </a:solidFill>
              </a:rPr>
              <a:t> who was a Professor at </a:t>
            </a:r>
            <a:r>
              <a:rPr lang="en-US" sz="2800" b="1" dirty="0" err="1">
                <a:solidFill>
                  <a:srgbClr val="FF0000"/>
                </a:solidFill>
              </a:rPr>
              <a:t>Wuerzburg</a:t>
            </a:r>
            <a:r>
              <a:rPr lang="en-US" sz="2800" b="1" dirty="0">
                <a:solidFill>
                  <a:srgbClr val="FF0000"/>
                </a:solidFill>
              </a:rPr>
              <a:t> University in Germany working with a cathode-ray tube in his laboratory observed a fluorescent glow of crystals on a table near his tube.  The use of x-rays for medical use quickly followed.</a:t>
            </a:r>
          </a:p>
        </p:txBody>
      </p:sp>
      <p:pic>
        <p:nvPicPr>
          <p:cNvPr id="4" name="Picture 3">
            <a:extLst>
              <a:ext uri="{FF2B5EF4-FFF2-40B4-BE49-F238E27FC236}">
                <a16:creationId xmlns:a16="http://schemas.microsoft.com/office/drawing/2014/main" id="{C08B00D9-2A04-4E39-A0D4-C1A2BDD1C39F}"/>
              </a:ext>
            </a:extLst>
          </p:cNvPr>
          <p:cNvPicPr>
            <a:picLocks noChangeAspect="1"/>
          </p:cNvPicPr>
          <p:nvPr/>
        </p:nvPicPr>
        <p:blipFill rotWithShape="1">
          <a:blip r:embed="rId2"/>
          <a:srcRect l="13778" r="8471"/>
          <a:stretch/>
        </p:blipFill>
        <p:spPr>
          <a:xfrm>
            <a:off x="9971842" y="3641616"/>
            <a:ext cx="2095240" cy="3175995"/>
          </a:xfrm>
          <a:prstGeom prst="rect">
            <a:avLst/>
          </a:prstGeom>
        </p:spPr>
      </p:pic>
      <p:pic>
        <p:nvPicPr>
          <p:cNvPr id="5" name="Picture 4">
            <a:extLst>
              <a:ext uri="{FF2B5EF4-FFF2-40B4-BE49-F238E27FC236}">
                <a16:creationId xmlns:a16="http://schemas.microsoft.com/office/drawing/2014/main" id="{2DFFA630-ED10-4937-8602-8103C8D77076}"/>
              </a:ext>
            </a:extLst>
          </p:cNvPr>
          <p:cNvPicPr>
            <a:picLocks noChangeAspect="1"/>
          </p:cNvPicPr>
          <p:nvPr/>
        </p:nvPicPr>
        <p:blipFill rotWithShape="1">
          <a:blip r:embed="rId3"/>
          <a:srcRect l="19748" t="5655" r="21006" b="23944"/>
          <a:stretch/>
        </p:blipFill>
        <p:spPr>
          <a:xfrm>
            <a:off x="10040913" y="40389"/>
            <a:ext cx="2026169" cy="3388611"/>
          </a:xfrm>
          <a:prstGeom prst="rect">
            <a:avLst/>
          </a:prstGeom>
        </p:spPr>
      </p:pic>
      <p:sp>
        <p:nvSpPr>
          <p:cNvPr id="6" name="TextBox 5">
            <a:extLst>
              <a:ext uri="{FF2B5EF4-FFF2-40B4-BE49-F238E27FC236}">
                <a16:creationId xmlns:a16="http://schemas.microsoft.com/office/drawing/2014/main" id="{265B8F24-4AF8-4BC3-A7AE-259AE6949272}"/>
              </a:ext>
            </a:extLst>
          </p:cNvPr>
          <p:cNvSpPr txBox="1"/>
          <p:nvPr/>
        </p:nvSpPr>
        <p:spPr>
          <a:xfrm>
            <a:off x="299804" y="211863"/>
            <a:ext cx="8347798" cy="461665"/>
          </a:xfrm>
          <a:prstGeom prst="rect">
            <a:avLst/>
          </a:prstGeom>
          <a:noFill/>
        </p:spPr>
        <p:txBody>
          <a:bodyPr wrap="none" rtlCol="0">
            <a:spAutoFit/>
          </a:bodyPr>
          <a:lstStyle/>
          <a:p>
            <a:r>
              <a:rPr lang="en-US" sz="2400" b="1" u="sng" dirty="0">
                <a:solidFill>
                  <a:srgbClr val="7030A0"/>
                </a:solidFill>
              </a:rPr>
              <a:t>What discovery in 1895 changed the future of the medical field?</a:t>
            </a:r>
          </a:p>
        </p:txBody>
      </p:sp>
      <p:pic>
        <p:nvPicPr>
          <p:cNvPr id="7" name="Picture 6">
            <a:extLst>
              <a:ext uri="{FF2B5EF4-FFF2-40B4-BE49-F238E27FC236}">
                <a16:creationId xmlns:a16="http://schemas.microsoft.com/office/drawing/2014/main" id="{B1D34CA8-8A65-4EE9-944D-818F2E2FFFA8}"/>
              </a:ext>
            </a:extLst>
          </p:cNvPr>
          <p:cNvPicPr>
            <a:picLocks noChangeAspect="1"/>
          </p:cNvPicPr>
          <p:nvPr/>
        </p:nvPicPr>
        <p:blipFill rotWithShape="1">
          <a:blip r:embed="rId4"/>
          <a:srcRect t="11333"/>
          <a:stretch/>
        </p:blipFill>
        <p:spPr>
          <a:xfrm>
            <a:off x="646501" y="5179182"/>
            <a:ext cx="2466975" cy="1638429"/>
          </a:xfrm>
          <a:prstGeom prst="rect">
            <a:avLst/>
          </a:prstGeom>
        </p:spPr>
      </p:pic>
      <p:sp>
        <p:nvSpPr>
          <p:cNvPr id="8" name="Rectangle 7">
            <a:extLst>
              <a:ext uri="{FF2B5EF4-FFF2-40B4-BE49-F238E27FC236}">
                <a16:creationId xmlns:a16="http://schemas.microsoft.com/office/drawing/2014/main" id="{6EAE7A8F-6CD4-4465-B56D-AC5233F00E49}"/>
              </a:ext>
            </a:extLst>
          </p:cNvPr>
          <p:cNvSpPr/>
          <p:nvPr/>
        </p:nvSpPr>
        <p:spPr>
          <a:xfrm>
            <a:off x="3347804" y="5342878"/>
            <a:ext cx="6096000" cy="1323439"/>
          </a:xfrm>
          <a:prstGeom prst="rect">
            <a:avLst/>
          </a:prstGeom>
        </p:spPr>
        <p:txBody>
          <a:bodyPr>
            <a:spAutoFit/>
          </a:bodyPr>
          <a:lstStyle/>
          <a:p>
            <a:r>
              <a:rPr lang="en-US" sz="2000" b="1" dirty="0"/>
              <a:t>The hand received a radiation dose 1,500 times greater than today’s dosage—which explains why many people who were X-rayed or who worked with the original machines suffered from radiation burns and loss of hair.</a:t>
            </a:r>
          </a:p>
        </p:txBody>
      </p:sp>
    </p:spTree>
    <p:extLst>
      <p:ext uri="{BB962C8B-B14F-4D97-AF65-F5344CB8AC3E}">
        <p14:creationId xmlns:p14="http://schemas.microsoft.com/office/powerpoint/2010/main" val="341024746"/>
      </p:ext>
    </p:extLst>
  </p:cSld>
  <p:clrMapOvr>
    <a:masterClrMapping/>
  </p:clrMapOvr>
  <mc:AlternateContent xmlns:mc="http://schemas.openxmlformats.org/markup-compatibility/2006" xmlns:p14="http://schemas.microsoft.com/office/powerpoint/2010/main">
    <mc:Choice Requires="p14">
      <p:transition spd="slow" p14:dur="1500" advTm="35000">
        <p14:vortex dir="r"/>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5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6000"/>
                            </p:stCondLst>
                            <p:childTnLst>
                              <p:par>
                                <p:cTn id="10" presetID="45" presetClass="entr" presetSubtype="0" fill="hold" nodeType="afterEffect">
                                  <p:stCondLst>
                                    <p:cond delay="3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ppt_w</p:attrName>
                                        </p:attrNameLst>
                                      </p:cBhvr>
                                      <p:tavLst>
                                        <p:tav tm="0" fmla="#ppt_w*sin(2.5*pi*$)">
                                          <p:val>
                                            <p:fltVal val="0"/>
                                          </p:val>
                                        </p:tav>
                                        <p:tav tm="100000">
                                          <p:val>
                                            <p:fltVal val="1"/>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childTnLst>
                                </p:cTn>
                              </p:par>
                            </p:childTnLst>
                          </p:cTn>
                        </p:par>
                        <p:par>
                          <p:cTn id="15" fill="hold">
                            <p:stCondLst>
                              <p:cond delay="10000"/>
                            </p:stCondLst>
                            <p:childTnLst>
                              <p:par>
                                <p:cTn id="16" presetID="20" presetClass="entr" presetSubtype="0" fill="hold" grpId="0" nodeType="afterEffect">
                                  <p:stCondLst>
                                    <p:cond delay="3000"/>
                                  </p:stCondLst>
                                  <p:childTnLst>
                                    <p:set>
                                      <p:cBhvr>
                                        <p:cTn id="17" dur="1" fill="hold">
                                          <p:stCondLst>
                                            <p:cond delay="0"/>
                                          </p:stCondLst>
                                        </p:cTn>
                                        <p:tgtEl>
                                          <p:spTgt spid="2"/>
                                        </p:tgtEl>
                                        <p:attrNameLst>
                                          <p:attrName>style.visibility</p:attrName>
                                        </p:attrNameLst>
                                      </p:cBhvr>
                                      <p:to>
                                        <p:strVal val="visible"/>
                                      </p:to>
                                    </p:set>
                                    <p:animEffect transition="in" filter="wedge">
                                      <p:cBhvr>
                                        <p:cTn id="18" dur="1000"/>
                                        <p:tgtEl>
                                          <p:spTgt spid="2"/>
                                        </p:tgtEl>
                                      </p:cBhvr>
                                    </p:animEffect>
                                  </p:childTnLst>
                                </p:cTn>
                              </p:par>
                            </p:childTnLst>
                          </p:cTn>
                        </p:par>
                        <p:par>
                          <p:cTn id="19" fill="hold">
                            <p:stCondLst>
                              <p:cond delay="14000"/>
                            </p:stCondLst>
                            <p:childTnLst>
                              <p:par>
                                <p:cTn id="20" presetID="42" presetClass="entr" presetSubtype="0" fill="hold" nodeType="afterEffect">
                                  <p:stCondLst>
                                    <p:cond delay="8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23000"/>
                            </p:stCondLst>
                            <p:childTnLst>
                              <p:par>
                                <p:cTn id="26" presetID="45" presetClass="entr" presetSubtype="0" fill="hold" grpId="0" nodeType="afterEffect">
                                  <p:stCondLst>
                                    <p:cond delay="30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ppt_w</p:attrName>
                                        </p:attrNameLst>
                                      </p:cBhvr>
                                      <p:tavLst>
                                        <p:tav tm="0" fmla="#ppt_w*sin(2.5*pi*$)">
                                          <p:val>
                                            <p:fltVal val="0"/>
                                          </p:val>
                                        </p:tav>
                                        <p:tav tm="100000">
                                          <p:val>
                                            <p:fltVal val="1"/>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5F9DF5-4DB2-4F19-9CD7-4F04D31199C7}"/>
              </a:ext>
            </a:extLst>
          </p:cNvPr>
          <p:cNvPicPr>
            <a:picLocks noChangeAspect="1"/>
          </p:cNvPicPr>
          <p:nvPr/>
        </p:nvPicPr>
        <p:blipFill rotWithShape="1">
          <a:blip r:embed="rId2"/>
          <a:srcRect l="10779" r="33168"/>
          <a:stretch/>
        </p:blipFill>
        <p:spPr>
          <a:xfrm>
            <a:off x="8706832" y="3815892"/>
            <a:ext cx="3301352" cy="2944896"/>
          </a:xfrm>
          <a:prstGeom prst="rect">
            <a:avLst/>
          </a:prstGeom>
        </p:spPr>
      </p:pic>
      <p:sp>
        <p:nvSpPr>
          <p:cNvPr id="6" name="Rectangle 5">
            <a:extLst>
              <a:ext uri="{FF2B5EF4-FFF2-40B4-BE49-F238E27FC236}">
                <a16:creationId xmlns:a16="http://schemas.microsoft.com/office/drawing/2014/main" id="{2B41A953-7B43-4BAE-A41D-6DBD3300B325}"/>
              </a:ext>
            </a:extLst>
          </p:cNvPr>
          <p:cNvSpPr/>
          <p:nvPr/>
        </p:nvSpPr>
        <p:spPr>
          <a:xfrm>
            <a:off x="2214533" y="415498"/>
            <a:ext cx="9793651" cy="2677656"/>
          </a:xfrm>
          <a:prstGeom prst="rect">
            <a:avLst/>
          </a:prstGeom>
        </p:spPr>
        <p:txBody>
          <a:bodyPr wrap="square">
            <a:spAutoFit/>
          </a:bodyPr>
          <a:lstStyle/>
          <a:p>
            <a:r>
              <a:rPr lang="en-US" sz="2400" b="1" dirty="0"/>
              <a:t>Edward Jenner is considered the founder of vaccinology in the West in 1796, after he inoculated a 13 year-old-boy with vaccinia virus (cowpox) and demonstrated immunity to smallpox. In 1798, the first smallpox vaccine was developed. Over the 18th and 19th centuries, systematic implementation of mass smallpox immunization culminated in its global eradication in 1979. Born: May 17, 1749, Berkeley, United Kingdom</a:t>
            </a:r>
          </a:p>
          <a:p>
            <a:r>
              <a:rPr lang="en-US" sz="2400" b="1" dirty="0"/>
              <a:t>Died: January 26, 1823, Berkeley, United Kingdom</a:t>
            </a:r>
          </a:p>
        </p:txBody>
      </p:sp>
      <p:pic>
        <p:nvPicPr>
          <p:cNvPr id="7" name="Picture 6">
            <a:extLst>
              <a:ext uri="{FF2B5EF4-FFF2-40B4-BE49-F238E27FC236}">
                <a16:creationId xmlns:a16="http://schemas.microsoft.com/office/drawing/2014/main" id="{951E294E-7474-47FF-9194-2F4264303AAF}"/>
              </a:ext>
            </a:extLst>
          </p:cNvPr>
          <p:cNvPicPr>
            <a:picLocks noChangeAspect="1"/>
          </p:cNvPicPr>
          <p:nvPr/>
        </p:nvPicPr>
        <p:blipFill>
          <a:blip r:embed="rId3"/>
          <a:stretch>
            <a:fillRect/>
          </a:stretch>
        </p:blipFill>
        <p:spPr>
          <a:xfrm>
            <a:off x="191357" y="663535"/>
            <a:ext cx="1914525" cy="2390775"/>
          </a:xfrm>
          <a:prstGeom prst="rect">
            <a:avLst/>
          </a:prstGeom>
        </p:spPr>
      </p:pic>
      <p:sp>
        <p:nvSpPr>
          <p:cNvPr id="10" name="TextBox 9">
            <a:extLst>
              <a:ext uri="{FF2B5EF4-FFF2-40B4-BE49-F238E27FC236}">
                <a16:creationId xmlns:a16="http://schemas.microsoft.com/office/drawing/2014/main" id="{AD3C02A7-ACE1-44B0-9DF5-C561A89DC40F}"/>
              </a:ext>
            </a:extLst>
          </p:cNvPr>
          <p:cNvSpPr txBox="1"/>
          <p:nvPr/>
        </p:nvSpPr>
        <p:spPr>
          <a:xfrm>
            <a:off x="1148620" y="92561"/>
            <a:ext cx="8810425" cy="461665"/>
          </a:xfrm>
          <a:prstGeom prst="rect">
            <a:avLst/>
          </a:prstGeom>
          <a:noFill/>
        </p:spPr>
        <p:txBody>
          <a:bodyPr wrap="none" rtlCol="0">
            <a:spAutoFit/>
          </a:bodyPr>
          <a:lstStyle/>
          <a:p>
            <a:r>
              <a:rPr lang="en-US" sz="2400" b="1" u="sng" dirty="0">
                <a:solidFill>
                  <a:srgbClr val="7030A0"/>
                </a:solidFill>
              </a:rPr>
              <a:t>Who discovered the invaluable life saving technique of vaccination?</a:t>
            </a:r>
          </a:p>
        </p:txBody>
      </p:sp>
      <p:sp>
        <p:nvSpPr>
          <p:cNvPr id="11" name="Rectangle 10">
            <a:extLst>
              <a:ext uri="{FF2B5EF4-FFF2-40B4-BE49-F238E27FC236}">
                <a16:creationId xmlns:a16="http://schemas.microsoft.com/office/drawing/2014/main" id="{D7BB99B9-0427-4E11-9581-F4AE74C2EB4D}"/>
              </a:ext>
            </a:extLst>
          </p:cNvPr>
          <p:cNvSpPr/>
          <p:nvPr/>
        </p:nvSpPr>
        <p:spPr>
          <a:xfrm>
            <a:off x="135041" y="3058052"/>
            <a:ext cx="8571791" cy="3785652"/>
          </a:xfrm>
          <a:prstGeom prst="rect">
            <a:avLst/>
          </a:prstGeom>
        </p:spPr>
        <p:txBody>
          <a:bodyPr wrap="square">
            <a:spAutoFit/>
          </a:bodyPr>
          <a:lstStyle/>
          <a:p>
            <a:r>
              <a:rPr lang="en-US" sz="2400" b="1" dirty="0"/>
              <a:t>Louis Pasteur’s experiments spearheaded the development of live attenuated cholera vaccine and inactivated anthrax vaccine in humans (1897 and 1904, respectively) and the rabies vaccine (with Émile Roux).  Louis Pasteur was renowned for his discoveries of the principles of vaccination, microbial fermentation and pasteurization. He is remembered for his remarkable breakthroughs in the causes and prevention of diseases, and his discoveries have saved millions lives ever since.</a:t>
            </a:r>
          </a:p>
          <a:p>
            <a:r>
              <a:rPr lang="fr-FR" sz="2400" b="1" dirty="0"/>
              <a:t>Born: </a:t>
            </a:r>
            <a:r>
              <a:rPr lang="fr-FR" sz="2400" b="1" dirty="0" err="1"/>
              <a:t>Dec</a:t>
            </a:r>
            <a:r>
              <a:rPr lang="fr-FR" sz="2400" b="1" dirty="0"/>
              <a:t>. 27, 1822, Dole, France</a:t>
            </a:r>
          </a:p>
          <a:p>
            <a:r>
              <a:rPr lang="fr-FR" sz="2400" b="1" dirty="0" err="1"/>
              <a:t>Died</a:t>
            </a:r>
            <a:r>
              <a:rPr lang="fr-FR" sz="2400" b="1" dirty="0"/>
              <a:t>:  Sept. 28, 1895, Marnes-la-Coquette, France</a:t>
            </a:r>
            <a:endParaRPr lang="en-US" sz="2400" b="1" dirty="0"/>
          </a:p>
        </p:txBody>
      </p:sp>
    </p:spTree>
    <p:extLst>
      <p:ext uri="{BB962C8B-B14F-4D97-AF65-F5344CB8AC3E}">
        <p14:creationId xmlns:p14="http://schemas.microsoft.com/office/powerpoint/2010/main" val="1935280668"/>
      </p:ext>
    </p:extLst>
  </p:cSld>
  <p:clrMapOvr>
    <a:masterClrMapping/>
  </p:clrMapOvr>
  <mc:AlternateContent xmlns:mc="http://schemas.openxmlformats.org/markup-compatibility/2006" xmlns:p14="http://schemas.microsoft.com/office/powerpoint/2010/main">
    <mc:Choice Requires="p14">
      <p:transition spd="slow" p14:dur="1500" advTm="35000">
        <p14:shred/>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6" presetClass="entr" presetSubtype="16" fill="hold" grpId="0" nodeType="afterEffect">
                                  <p:stCondLst>
                                    <p:cond delay="300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1000"/>
                                        <p:tgtEl>
                                          <p:spTgt spid="6"/>
                                        </p:tgtEl>
                                      </p:cBhvr>
                                    </p:animEffect>
                                  </p:childTnLst>
                                </p:cTn>
                              </p:par>
                            </p:childTnLst>
                          </p:cTn>
                        </p:par>
                        <p:par>
                          <p:cTn id="14" fill="hold">
                            <p:stCondLst>
                              <p:cond delay="7000"/>
                            </p:stCondLst>
                            <p:childTnLst>
                              <p:par>
                                <p:cTn id="15" presetID="13" presetClass="entr" presetSubtype="16" fill="hold" nodeType="afterEffect">
                                  <p:stCondLst>
                                    <p:cond delay="6000"/>
                                  </p:stCondLst>
                                  <p:childTnLst>
                                    <p:set>
                                      <p:cBhvr>
                                        <p:cTn id="16" dur="1" fill="hold">
                                          <p:stCondLst>
                                            <p:cond delay="0"/>
                                          </p:stCondLst>
                                        </p:cTn>
                                        <p:tgtEl>
                                          <p:spTgt spid="4"/>
                                        </p:tgtEl>
                                        <p:attrNameLst>
                                          <p:attrName>style.visibility</p:attrName>
                                        </p:attrNameLst>
                                      </p:cBhvr>
                                      <p:to>
                                        <p:strVal val="visible"/>
                                      </p:to>
                                    </p:set>
                                    <p:animEffect transition="in" filter="plus(in)">
                                      <p:cBhvr>
                                        <p:cTn id="17" dur="1000"/>
                                        <p:tgtEl>
                                          <p:spTgt spid="4"/>
                                        </p:tgtEl>
                                      </p:cBhvr>
                                    </p:animEffect>
                                  </p:childTnLst>
                                </p:cTn>
                              </p:par>
                            </p:childTnLst>
                          </p:cTn>
                        </p:par>
                        <p:par>
                          <p:cTn id="18" fill="hold">
                            <p:stCondLst>
                              <p:cond delay="14000"/>
                            </p:stCondLst>
                            <p:childTnLst>
                              <p:par>
                                <p:cTn id="19" presetID="21" presetClass="entr" presetSubtype="1" fill="hold" grpId="0" nodeType="afterEffect">
                                  <p:stCondLst>
                                    <p:cond delay="350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9188A-AF51-42E7-9E30-D83CB1FAB906}"/>
              </a:ext>
            </a:extLst>
          </p:cNvPr>
          <p:cNvPicPr>
            <a:picLocks noChangeAspect="1"/>
          </p:cNvPicPr>
          <p:nvPr/>
        </p:nvPicPr>
        <p:blipFill rotWithShape="1">
          <a:blip r:embed="rId2"/>
          <a:srcRect l="5259" t="14123" r="51770" b="28912"/>
          <a:stretch/>
        </p:blipFill>
        <p:spPr>
          <a:xfrm>
            <a:off x="9166925" y="114350"/>
            <a:ext cx="2835202" cy="2523887"/>
          </a:xfrm>
          <a:prstGeom prst="rect">
            <a:avLst/>
          </a:prstGeom>
        </p:spPr>
      </p:pic>
      <p:pic>
        <p:nvPicPr>
          <p:cNvPr id="4" name="Picture 3">
            <a:extLst>
              <a:ext uri="{FF2B5EF4-FFF2-40B4-BE49-F238E27FC236}">
                <a16:creationId xmlns:a16="http://schemas.microsoft.com/office/drawing/2014/main" id="{8B2A168F-F57D-410F-8048-CAFF0CBE3079}"/>
              </a:ext>
            </a:extLst>
          </p:cNvPr>
          <p:cNvPicPr>
            <a:picLocks noChangeAspect="1"/>
          </p:cNvPicPr>
          <p:nvPr/>
        </p:nvPicPr>
        <p:blipFill rotWithShape="1">
          <a:blip r:embed="rId3"/>
          <a:srcRect l="7298" t="11133" b="12120"/>
          <a:stretch/>
        </p:blipFill>
        <p:spPr>
          <a:xfrm>
            <a:off x="5633715" y="166637"/>
            <a:ext cx="3405745" cy="1593274"/>
          </a:xfrm>
          <a:prstGeom prst="rect">
            <a:avLst/>
          </a:prstGeom>
        </p:spPr>
      </p:pic>
      <p:pic>
        <p:nvPicPr>
          <p:cNvPr id="5" name="Picture 4">
            <a:extLst>
              <a:ext uri="{FF2B5EF4-FFF2-40B4-BE49-F238E27FC236}">
                <a16:creationId xmlns:a16="http://schemas.microsoft.com/office/drawing/2014/main" id="{F2CAA75D-5EC9-4769-AC6F-203297092588}"/>
              </a:ext>
            </a:extLst>
          </p:cNvPr>
          <p:cNvPicPr>
            <a:picLocks noChangeAspect="1"/>
          </p:cNvPicPr>
          <p:nvPr/>
        </p:nvPicPr>
        <p:blipFill>
          <a:blip r:embed="rId4"/>
          <a:stretch>
            <a:fillRect/>
          </a:stretch>
        </p:blipFill>
        <p:spPr>
          <a:xfrm>
            <a:off x="193020" y="3562062"/>
            <a:ext cx="5392183" cy="3019622"/>
          </a:xfrm>
          <a:prstGeom prst="rect">
            <a:avLst/>
          </a:prstGeom>
        </p:spPr>
      </p:pic>
      <p:pic>
        <p:nvPicPr>
          <p:cNvPr id="6" name="Picture 5">
            <a:extLst>
              <a:ext uri="{FF2B5EF4-FFF2-40B4-BE49-F238E27FC236}">
                <a16:creationId xmlns:a16="http://schemas.microsoft.com/office/drawing/2014/main" id="{FEB72270-94DA-4E43-9805-A1907DE672E0}"/>
              </a:ext>
            </a:extLst>
          </p:cNvPr>
          <p:cNvPicPr>
            <a:picLocks noChangeAspect="1"/>
          </p:cNvPicPr>
          <p:nvPr/>
        </p:nvPicPr>
        <p:blipFill rotWithShape="1">
          <a:blip r:embed="rId5"/>
          <a:srcRect l="4910" t="6323" r="4559"/>
          <a:stretch/>
        </p:blipFill>
        <p:spPr>
          <a:xfrm>
            <a:off x="189874" y="166637"/>
            <a:ext cx="5392183" cy="3134989"/>
          </a:xfrm>
          <a:prstGeom prst="rect">
            <a:avLst/>
          </a:prstGeom>
        </p:spPr>
      </p:pic>
      <p:sp>
        <p:nvSpPr>
          <p:cNvPr id="8" name="Rectangle 7">
            <a:extLst>
              <a:ext uri="{FF2B5EF4-FFF2-40B4-BE49-F238E27FC236}">
                <a16:creationId xmlns:a16="http://schemas.microsoft.com/office/drawing/2014/main" id="{AD318521-5DB6-4F97-97D9-03039D3F410B}"/>
              </a:ext>
            </a:extLst>
          </p:cNvPr>
          <p:cNvSpPr/>
          <p:nvPr/>
        </p:nvSpPr>
        <p:spPr>
          <a:xfrm>
            <a:off x="6096000" y="5381355"/>
            <a:ext cx="6096000" cy="1200329"/>
          </a:xfrm>
          <a:prstGeom prst="rect">
            <a:avLst/>
          </a:prstGeom>
        </p:spPr>
        <p:txBody>
          <a:bodyPr>
            <a:spAutoFit/>
          </a:bodyPr>
          <a:lstStyle/>
          <a:p>
            <a:r>
              <a:rPr lang="en-US" sz="2400" b="1" dirty="0"/>
              <a:t>On December 17, 1903, Wilbur and Orville Wright made four brief flights at Kitty Hawk with their first powered aircraft. </a:t>
            </a:r>
          </a:p>
        </p:txBody>
      </p:sp>
      <p:sp>
        <p:nvSpPr>
          <p:cNvPr id="9" name="TextBox 8">
            <a:extLst>
              <a:ext uri="{FF2B5EF4-FFF2-40B4-BE49-F238E27FC236}">
                <a16:creationId xmlns:a16="http://schemas.microsoft.com/office/drawing/2014/main" id="{32A72622-0B53-4AB7-9237-47826D53CBEC}"/>
              </a:ext>
            </a:extLst>
          </p:cNvPr>
          <p:cNvSpPr txBox="1"/>
          <p:nvPr/>
        </p:nvSpPr>
        <p:spPr>
          <a:xfrm>
            <a:off x="5566360" y="1876618"/>
            <a:ext cx="3616263" cy="1569660"/>
          </a:xfrm>
          <a:prstGeom prst="rect">
            <a:avLst/>
          </a:prstGeom>
          <a:noFill/>
        </p:spPr>
        <p:txBody>
          <a:bodyPr wrap="square" rtlCol="0">
            <a:spAutoFit/>
          </a:bodyPr>
          <a:lstStyle/>
          <a:p>
            <a:r>
              <a:rPr lang="en-US" sz="2400" b="1" u="sng" dirty="0">
                <a:solidFill>
                  <a:srgbClr val="7030A0"/>
                </a:solidFill>
              </a:rPr>
              <a:t>What significant event that changed transportation forever occurred on 12/17/1903?</a:t>
            </a:r>
          </a:p>
        </p:txBody>
      </p:sp>
      <p:pic>
        <p:nvPicPr>
          <p:cNvPr id="10" name="Picture 9">
            <a:extLst>
              <a:ext uri="{FF2B5EF4-FFF2-40B4-BE49-F238E27FC236}">
                <a16:creationId xmlns:a16="http://schemas.microsoft.com/office/drawing/2014/main" id="{A9E2FF3B-5DED-4C6F-B1B3-4D801D97F6CD}"/>
              </a:ext>
            </a:extLst>
          </p:cNvPr>
          <p:cNvPicPr>
            <a:picLocks noChangeAspect="1"/>
          </p:cNvPicPr>
          <p:nvPr/>
        </p:nvPicPr>
        <p:blipFill rotWithShape="1">
          <a:blip r:embed="rId6"/>
          <a:srcRect t="20743" b="14959"/>
          <a:stretch/>
        </p:blipFill>
        <p:spPr>
          <a:xfrm>
            <a:off x="6188694" y="3390341"/>
            <a:ext cx="4535071" cy="1818205"/>
          </a:xfrm>
          <a:prstGeom prst="rect">
            <a:avLst/>
          </a:prstGeom>
        </p:spPr>
      </p:pic>
    </p:spTree>
    <p:extLst>
      <p:ext uri="{BB962C8B-B14F-4D97-AF65-F5344CB8AC3E}">
        <p14:creationId xmlns:p14="http://schemas.microsoft.com/office/powerpoint/2010/main" val="1695119528"/>
      </p:ext>
    </p:extLst>
  </p:cSld>
  <p:clrMapOvr>
    <a:masterClrMapping/>
  </p:clrMapOvr>
  <mc:AlternateContent xmlns:mc="http://schemas.openxmlformats.org/markup-compatibility/2006" xmlns:p14="http://schemas.microsoft.com/office/powerpoint/2010/main">
    <mc:Choice Requires="p14">
      <p:transition spd="slow" p14:dur="1250" advTm="35000">
        <p14:gallery dir="l"/>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700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par>
                          <p:cTn id="8" fill="hold">
                            <p:stCondLst>
                              <p:cond delay="8000"/>
                            </p:stCondLst>
                            <p:childTnLst>
                              <p:par>
                                <p:cTn id="9" presetID="26" presetClass="entr" presetSubtype="0" fill="hold" nodeType="afterEffect">
                                  <p:stCondLst>
                                    <p:cond delay="400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90">
                                          <p:stCondLst>
                                            <p:cond delay="0"/>
                                          </p:stCondLst>
                                        </p:cTn>
                                        <p:tgtEl>
                                          <p:spTgt spid="5"/>
                                        </p:tgtEl>
                                      </p:cBhvr>
                                    </p:animEffect>
                                    <p:anim calcmode="lin" valueType="num">
                                      <p:cBhvr>
                                        <p:cTn id="12"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7" dur="13">
                                          <p:stCondLst>
                                            <p:cond delay="325"/>
                                          </p:stCondLst>
                                        </p:cTn>
                                        <p:tgtEl>
                                          <p:spTgt spid="5"/>
                                        </p:tgtEl>
                                      </p:cBhvr>
                                      <p:to x="100000" y="60000"/>
                                    </p:animScale>
                                    <p:animScale>
                                      <p:cBhvr>
                                        <p:cTn id="18" dur="83" decel="50000">
                                          <p:stCondLst>
                                            <p:cond delay="338"/>
                                          </p:stCondLst>
                                        </p:cTn>
                                        <p:tgtEl>
                                          <p:spTgt spid="5"/>
                                        </p:tgtEl>
                                      </p:cBhvr>
                                      <p:to x="100000" y="100000"/>
                                    </p:animScale>
                                    <p:animScale>
                                      <p:cBhvr>
                                        <p:cTn id="19" dur="13">
                                          <p:stCondLst>
                                            <p:cond delay="656"/>
                                          </p:stCondLst>
                                        </p:cTn>
                                        <p:tgtEl>
                                          <p:spTgt spid="5"/>
                                        </p:tgtEl>
                                      </p:cBhvr>
                                      <p:to x="100000" y="80000"/>
                                    </p:animScale>
                                    <p:animScale>
                                      <p:cBhvr>
                                        <p:cTn id="20" dur="83" decel="50000">
                                          <p:stCondLst>
                                            <p:cond delay="669"/>
                                          </p:stCondLst>
                                        </p:cTn>
                                        <p:tgtEl>
                                          <p:spTgt spid="5"/>
                                        </p:tgtEl>
                                      </p:cBhvr>
                                      <p:to x="100000" y="100000"/>
                                    </p:animScale>
                                    <p:animScale>
                                      <p:cBhvr>
                                        <p:cTn id="21" dur="13">
                                          <p:stCondLst>
                                            <p:cond delay="821"/>
                                          </p:stCondLst>
                                        </p:cTn>
                                        <p:tgtEl>
                                          <p:spTgt spid="5"/>
                                        </p:tgtEl>
                                      </p:cBhvr>
                                      <p:to x="100000" y="90000"/>
                                    </p:animScale>
                                    <p:animScale>
                                      <p:cBhvr>
                                        <p:cTn id="22" dur="83" decel="50000">
                                          <p:stCondLst>
                                            <p:cond delay="834"/>
                                          </p:stCondLst>
                                        </p:cTn>
                                        <p:tgtEl>
                                          <p:spTgt spid="5"/>
                                        </p:tgtEl>
                                      </p:cBhvr>
                                      <p:to x="100000" y="100000"/>
                                    </p:animScale>
                                    <p:animScale>
                                      <p:cBhvr>
                                        <p:cTn id="23" dur="13">
                                          <p:stCondLst>
                                            <p:cond delay="904"/>
                                          </p:stCondLst>
                                        </p:cTn>
                                        <p:tgtEl>
                                          <p:spTgt spid="5"/>
                                        </p:tgtEl>
                                      </p:cBhvr>
                                      <p:to x="100000" y="95000"/>
                                    </p:animScale>
                                    <p:animScale>
                                      <p:cBhvr>
                                        <p:cTn id="24" dur="83" decel="50000">
                                          <p:stCondLst>
                                            <p:cond delay="917"/>
                                          </p:stCondLst>
                                        </p:cTn>
                                        <p:tgtEl>
                                          <p:spTgt spid="5"/>
                                        </p:tgtEl>
                                      </p:cBhvr>
                                      <p:to x="100000" y="100000"/>
                                    </p:animScale>
                                  </p:childTnLst>
                                </p:cTn>
                              </p:par>
                            </p:childTnLst>
                          </p:cTn>
                        </p:par>
                        <p:par>
                          <p:cTn id="25" fill="hold">
                            <p:stCondLst>
                              <p:cond delay="13000"/>
                            </p:stCondLst>
                            <p:childTnLst>
                              <p:par>
                                <p:cTn id="26" presetID="2" presetClass="entr" presetSubtype="9" fill="hold" nodeType="afterEffect">
                                  <p:stCondLst>
                                    <p:cond delay="350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fill="hold"/>
                                        <p:tgtEl>
                                          <p:spTgt spid="4"/>
                                        </p:tgtEl>
                                        <p:attrNameLst>
                                          <p:attrName>ppt_x</p:attrName>
                                        </p:attrNameLst>
                                      </p:cBhvr>
                                      <p:tavLst>
                                        <p:tav tm="0">
                                          <p:val>
                                            <p:strVal val="0-#ppt_w/2"/>
                                          </p:val>
                                        </p:tav>
                                        <p:tav tm="100000">
                                          <p:val>
                                            <p:strVal val="#ppt_x"/>
                                          </p:val>
                                        </p:tav>
                                      </p:tavLst>
                                    </p:anim>
                                    <p:anim calcmode="lin" valueType="num">
                                      <p:cBhvr additive="base">
                                        <p:cTn id="29" dur="1000" fill="hold"/>
                                        <p:tgtEl>
                                          <p:spTgt spid="4"/>
                                        </p:tgtEl>
                                        <p:attrNameLst>
                                          <p:attrName>ppt_y</p:attrName>
                                        </p:attrNameLst>
                                      </p:cBhvr>
                                      <p:tavLst>
                                        <p:tav tm="0">
                                          <p:val>
                                            <p:strVal val="0-#ppt_h/2"/>
                                          </p:val>
                                        </p:tav>
                                        <p:tav tm="100000">
                                          <p:val>
                                            <p:strVal val="#ppt_y"/>
                                          </p:val>
                                        </p:tav>
                                      </p:tavLst>
                                    </p:anim>
                                  </p:childTnLst>
                                </p:cTn>
                              </p:par>
                            </p:childTnLst>
                          </p:cTn>
                        </p:par>
                        <p:par>
                          <p:cTn id="30" fill="hold">
                            <p:stCondLst>
                              <p:cond delay="17500"/>
                            </p:stCondLst>
                            <p:childTnLst>
                              <p:par>
                                <p:cTn id="31" presetID="42" presetClass="entr" presetSubtype="0" fill="hold" nodeType="afterEffect">
                                  <p:stCondLst>
                                    <p:cond delay="300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par>
                          <p:cTn id="36" fill="hold">
                            <p:stCondLst>
                              <p:cond delay="21500"/>
                            </p:stCondLst>
                            <p:childTnLst>
                              <p:par>
                                <p:cTn id="37" presetID="31" presetClass="entr" presetSubtype="0" fill="hold" grpId="0" nodeType="afterEffect">
                                  <p:stCondLst>
                                    <p:cond delay="3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par>
                          <p:cTn id="43" fill="hold">
                            <p:stCondLst>
                              <p:cond delay="25500"/>
                            </p:stCondLst>
                            <p:childTnLst>
                              <p:par>
                                <p:cTn id="44" presetID="45" presetClass="entr" presetSubtype="0" fill="hold" nodeType="afterEffect">
                                  <p:stCondLst>
                                    <p:cond delay="300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ppt_w</p:attrName>
                                        </p:attrNameLst>
                                      </p:cBhvr>
                                      <p:tavLst>
                                        <p:tav tm="0" fmla="#ppt_w*sin(2.5*pi*$)">
                                          <p:val>
                                            <p:fltVal val="0"/>
                                          </p:val>
                                        </p:tav>
                                        <p:tav tm="100000">
                                          <p:val>
                                            <p:fltVal val="1"/>
                                          </p:val>
                                        </p:tav>
                                      </p:tavLst>
                                    </p:anim>
                                    <p:anim calcmode="lin" valueType="num">
                                      <p:cBhvr>
                                        <p:cTn id="48" dur="1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D6CBA3-731D-4311-A746-62A9749AC8EE}"/>
              </a:ext>
            </a:extLst>
          </p:cNvPr>
          <p:cNvSpPr/>
          <p:nvPr/>
        </p:nvSpPr>
        <p:spPr>
          <a:xfrm>
            <a:off x="92570" y="1908456"/>
            <a:ext cx="11090092" cy="1569660"/>
          </a:xfrm>
          <a:prstGeom prst="rect">
            <a:avLst/>
          </a:prstGeom>
        </p:spPr>
        <p:txBody>
          <a:bodyPr wrap="square">
            <a:spAutoFit/>
          </a:bodyPr>
          <a:lstStyle/>
          <a:p>
            <a:r>
              <a:rPr lang="en-US" sz="2400" b="1" dirty="0"/>
              <a:t>— 6/9/1905: Paper explaining the photoelectric effect by means of quanta</a:t>
            </a:r>
          </a:p>
          <a:p>
            <a:r>
              <a:rPr lang="en-US" sz="2400" b="1" dirty="0"/>
              <a:t>— 7/18/1905: Paper explaining Brownian motion provides evidence of atoms</a:t>
            </a:r>
          </a:p>
          <a:p>
            <a:r>
              <a:rPr lang="en-US" sz="2400" b="1" dirty="0"/>
              <a:t>— 9/26/1905: Einstein publishes the special theory of relativity</a:t>
            </a:r>
          </a:p>
          <a:p>
            <a:r>
              <a:rPr lang="en-US" sz="2400" b="1" dirty="0"/>
              <a:t>— 11/21/1905: Einstein shows the equivalence of energy and matter (E = mc2)</a:t>
            </a:r>
          </a:p>
        </p:txBody>
      </p:sp>
      <p:sp>
        <p:nvSpPr>
          <p:cNvPr id="3" name="TextBox 2">
            <a:extLst>
              <a:ext uri="{FF2B5EF4-FFF2-40B4-BE49-F238E27FC236}">
                <a16:creationId xmlns:a16="http://schemas.microsoft.com/office/drawing/2014/main" id="{AB9F2ECC-B7AF-4F3F-81BA-FCCA4EE61424}"/>
              </a:ext>
            </a:extLst>
          </p:cNvPr>
          <p:cNvSpPr txBox="1"/>
          <p:nvPr/>
        </p:nvSpPr>
        <p:spPr>
          <a:xfrm>
            <a:off x="2558321" y="149903"/>
            <a:ext cx="8006967" cy="830997"/>
          </a:xfrm>
          <a:prstGeom prst="rect">
            <a:avLst/>
          </a:prstGeom>
          <a:noFill/>
        </p:spPr>
        <p:txBody>
          <a:bodyPr wrap="square" rtlCol="0">
            <a:spAutoFit/>
          </a:bodyPr>
          <a:lstStyle/>
          <a:p>
            <a:r>
              <a:rPr lang="en-US" sz="2400" b="1" u="sng" dirty="0">
                <a:solidFill>
                  <a:srgbClr val="7030A0"/>
                </a:solidFill>
              </a:rPr>
              <a:t>For what reason was 1905 termed </a:t>
            </a:r>
            <a:r>
              <a:rPr lang="en-US" sz="2400" b="1" u="sng" dirty="0" err="1">
                <a:solidFill>
                  <a:srgbClr val="7030A0"/>
                </a:solidFill>
              </a:rPr>
              <a:t>Annus</a:t>
            </a:r>
            <a:r>
              <a:rPr lang="en-US" sz="2400" b="1" u="sng" dirty="0">
                <a:solidFill>
                  <a:srgbClr val="7030A0"/>
                </a:solidFill>
              </a:rPr>
              <a:t> </a:t>
            </a:r>
            <a:r>
              <a:rPr lang="en-US" sz="2400" b="1" u="sng" dirty="0" err="1">
                <a:solidFill>
                  <a:srgbClr val="7030A0"/>
                </a:solidFill>
              </a:rPr>
              <a:t>Mirabills</a:t>
            </a:r>
            <a:r>
              <a:rPr lang="en-US" sz="2400" b="1" u="sng" dirty="0">
                <a:solidFill>
                  <a:srgbClr val="7030A0"/>
                </a:solidFill>
              </a:rPr>
              <a:t> (miraculous year) for this person and also for humankind?</a:t>
            </a:r>
          </a:p>
        </p:txBody>
      </p:sp>
      <p:sp>
        <p:nvSpPr>
          <p:cNvPr id="4" name="TextBox 3">
            <a:extLst>
              <a:ext uri="{FF2B5EF4-FFF2-40B4-BE49-F238E27FC236}">
                <a16:creationId xmlns:a16="http://schemas.microsoft.com/office/drawing/2014/main" id="{0B204FCD-E473-494B-BCDC-A1A28C02EFF2}"/>
              </a:ext>
            </a:extLst>
          </p:cNvPr>
          <p:cNvSpPr txBox="1"/>
          <p:nvPr/>
        </p:nvSpPr>
        <p:spPr>
          <a:xfrm>
            <a:off x="569626" y="1077459"/>
            <a:ext cx="7321428" cy="830997"/>
          </a:xfrm>
          <a:prstGeom prst="rect">
            <a:avLst/>
          </a:prstGeom>
          <a:noFill/>
        </p:spPr>
        <p:txBody>
          <a:bodyPr wrap="none" rtlCol="0">
            <a:spAutoFit/>
          </a:bodyPr>
          <a:lstStyle/>
          <a:p>
            <a:r>
              <a:rPr lang="en-US" sz="2400" b="1" dirty="0">
                <a:solidFill>
                  <a:srgbClr val="FF0000"/>
                </a:solidFill>
              </a:rPr>
              <a:t>In 1905, Albert Einstein living in Switzerland published 4</a:t>
            </a:r>
          </a:p>
          <a:p>
            <a:r>
              <a:rPr lang="en-US" sz="2400" b="1" dirty="0">
                <a:solidFill>
                  <a:srgbClr val="FF0000"/>
                </a:solidFill>
              </a:rPr>
              <a:t>astonishing and groundbreaking papers</a:t>
            </a:r>
            <a:r>
              <a:rPr lang="en-US" sz="2400" dirty="0">
                <a:solidFill>
                  <a:srgbClr val="FF0000"/>
                </a:solidFill>
              </a:rPr>
              <a:t>.</a:t>
            </a:r>
          </a:p>
        </p:txBody>
      </p:sp>
      <p:pic>
        <p:nvPicPr>
          <p:cNvPr id="5" name="Picture 4">
            <a:extLst>
              <a:ext uri="{FF2B5EF4-FFF2-40B4-BE49-F238E27FC236}">
                <a16:creationId xmlns:a16="http://schemas.microsoft.com/office/drawing/2014/main" id="{1C5E2C1D-590C-484B-B2C2-C34DEE4EF843}"/>
              </a:ext>
            </a:extLst>
          </p:cNvPr>
          <p:cNvPicPr>
            <a:picLocks noChangeAspect="1"/>
          </p:cNvPicPr>
          <p:nvPr/>
        </p:nvPicPr>
        <p:blipFill rotWithShape="1">
          <a:blip r:embed="rId2"/>
          <a:srcRect t="10492" b="11695"/>
          <a:stretch/>
        </p:blipFill>
        <p:spPr>
          <a:xfrm>
            <a:off x="6393428" y="3605571"/>
            <a:ext cx="5316258" cy="3102525"/>
          </a:xfrm>
          <a:prstGeom prst="rect">
            <a:avLst/>
          </a:prstGeom>
        </p:spPr>
      </p:pic>
      <p:pic>
        <p:nvPicPr>
          <p:cNvPr id="6" name="Picture 5">
            <a:extLst>
              <a:ext uri="{FF2B5EF4-FFF2-40B4-BE49-F238E27FC236}">
                <a16:creationId xmlns:a16="http://schemas.microsoft.com/office/drawing/2014/main" id="{CA4EC8DB-6A9B-460C-967D-0B4D79012C55}"/>
              </a:ext>
            </a:extLst>
          </p:cNvPr>
          <p:cNvPicPr>
            <a:picLocks noChangeAspect="1"/>
          </p:cNvPicPr>
          <p:nvPr/>
        </p:nvPicPr>
        <p:blipFill>
          <a:blip r:embed="rId3"/>
          <a:stretch>
            <a:fillRect/>
          </a:stretch>
        </p:blipFill>
        <p:spPr>
          <a:xfrm>
            <a:off x="230160" y="3605571"/>
            <a:ext cx="5540223" cy="3102525"/>
          </a:xfrm>
          <a:prstGeom prst="rect">
            <a:avLst/>
          </a:prstGeom>
        </p:spPr>
      </p:pic>
    </p:spTree>
    <p:extLst>
      <p:ext uri="{BB962C8B-B14F-4D97-AF65-F5344CB8AC3E}">
        <p14:creationId xmlns:p14="http://schemas.microsoft.com/office/powerpoint/2010/main" val="356325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000">
        <p15:prstTrans prst="wind"/>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cTn>
                              </p:par>
                            </p:childTnLst>
                          </p:cTn>
                        </p:par>
                        <p:par>
                          <p:cTn id="21" fill="hold">
                            <p:stCondLst>
                              <p:cond delay="5000"/>
                            </p:stCondLst>
                            <p:childTnLst>
                              <p:par>
                                <p:cTn id="22" presetID="2" presetClass="entr" presetSubtype="3" fill="hold" nodeType="afterEffect">
                                  <p:stCondLst>
                                    <p:cond delay="25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0-#ppt_h/2"/>
                                          </p:val>
                                        </p:tav>
                                        <p:tav tm="100000">
                                          <p:val>
                                            <p:strVal val="#ppt_y"/>
                                          </p:val>
                                        </p:tav>
                                      </p:tavLst>
                                    </p:anim>
                                  </p:childTnLst>
                                </p:cTn>
                              </p:par>
                            </p:childTnLst>
                          </p:cTn>
                        </p:par>
                        <p:par>
                          <p:cTn id="26" fill="hold">
                            <p:stCondLst>
                              <p:cond delay="8500"/>
                            </p:stCondLst>
                            <p:childTnLst>
                              <p:par>
                                <p:cTn id="27" presetID="31" presetClass="entr" presetSubtype="0" fill="hold" grpId="0" nodeType="afterEffect">
                                  <p:stCondLst>
                                    <p:cond delay="4000"/>
                                  </p:stCondLst>
                                  <p:iterate type="wd">
                                    <p:tmPct val="5000"/>
                                  </p:iterate>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par>
                          <p:cTn id="33" fill="hold">
                            <p:stCondLst>
                              <p:cond delay="14200"/>
                            </p:stCondLst>
                            <p:childTnLst>
                              <p:par>
                                <p:cTn id="34" presetID="9" presetClass="entr" presetSubtype="0" fill="hold" grpId="0" nodeType="afterEffect">
                                  <p:stCondLst>
                                    <p:cond delay="3000"/>
                                  </p:stCondLst>
                                  <p:childTnLst>
                                    <p:set>
                                      <p:cBhvr>
                                        <p:cTn id="35" dur="1" fill="hold">
                                          <p:stCondLst>
                                            <p:cond delay="0"/>
                                          </p:stCondLst>
                                        </p:cTn>
                                        <p:tgtEl>
                                          <p:spTgt spid="2"/>
                                        </p:tgtEl>
                                        <p:attrNameLst>
                                          <p:attrName>style.visibility</p:attrName>
                                        </p:attrNameLst>
                                      </p:cBhvr>
                                      <p:to>
                                        <p:strVal val="visible"/>
                                      </p:to>
                                    </p:set>
                                    <p:animEffect transition="in" filter="dissolve">
                                      <p:cBhvr>
                                        <p:cTn id="3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A0F1E6-3264-4A6A-9C9C-4334FD5EBD81}"/>
              </a:ext>
            </a:extLst>
          </p:cNvPr>
          <p:cNvSpPr/>
          <p:nvPr/>
        </p:nvSpPr>
        <p:spPr>
          <a:xfrm>
            <a:off x="3487013" y="4001220"/>
            <a:ext cx="5217974" cy="2308324"/>
          </a:xfrm>
          <a:prstGeom prst="rect">
            <a:avLst/>
          </a:prstGeom>
        </p:spPr>
        <p:txBody>
          <a:bodyPr wrap="square">
            <a:spAutoFit/>
          </a:bodyPr>
          <a:lstStyle/>
          <a:p>
            <a:r>
              <a:rPr lang="en-US" sz="2400" b="1" dirty="0"/>
              <a:t>— June 1917: The US enters the war</a:t>
            </a:r>
          </a:p>
          <a:p>
            <a:r>
              <a:rPr lang="en-US" sz="2400" b="1" dirty="0"/>
              <a:t>— 11/11/1918: An armistice ends the fighting</a:t>
            </a:r>
          </a:p>
          <a:p>
            <a:r>
              <a:rPr lang="en-US" sz="2400" b="1" dirty="0"/>
              <a:t>— 1919: The Treaty of Versailles redraws the map of Europe and imposes harsh terms on Germany</a:t>
            </a:r>
          </a:p>
        </p:txBody>
      </p:sp>
      <p:sp>
        <p:nvSpPr>
          <p:cNvPr id="3" name="Rectangle 2">
            <a:extLst>
              <a:ext uri="{FF2B5EF4-FFF2-40B4-BE49-F238E27FC236}">
                <a16:creationId xmlns:a16="http://schemas.microsoft.com/office/drawing/2014/main" id="{45B683C7-40D0-44BD-9750-4CC87A117458}"/>
              </a:ext>
            </a:extLst>
          </p:cNvPr>
          <p:cNvSpPr/>
          <p:nvPr/>
        </p:nvSpPr>
        <p:spPr>
          <a:xfrm>
            <a:off x="309720" y="751344"/>
            <a:ext cx="11707318" cy="2677656"/>
          </a:xfrm>
          <a:prstGeom prst="rect">
            <a:avLst/>
          </a:prstGeom>
        </p:spPr>
        <p:txBody>
          <a:bodyPr wrap="square">
            <a:spAutoFit/>
          </a:bodyPr>
          <a:lstStyle/>
          <a:p>
            <a:r>
              <a:rPr lang="en-US" sz="2400" b="1" dirty="0">
                <a:solidFill>
                  <a:srgbClr val="FF0000"/>
                </a:solidFill>
              </a:rPr>
              <a:t>World War I began in 1914 after the assassination of Archduke Franz Ferdinand and lasted until 1918. During the conflict, Germany, Austria-Hungary, Bulgaria and the Ottoman Empire (the Central Powers) fought against Great Britain, France, Russia, Italy, Romania, Japan and the United States (the Allied Powers). Thanks to new military technologies and the horrors of trench warfare, World War I saw unprecedented levels of carnage and destruction. By the time the war was over and the Allied Powers claimed victory, more than 16 million people—soldiers and civilians alike—were dead.</a:t>
            </a:r>
          </a:p>
        </p:txBody>
      </p:sp>
      <p:pic>
        <p:nvPicPr>
          <p:cNvPr id="4" name="Picture 3">
            <a:extLst>
              <a:ext uri="{FF2B5EF4-FFF2-40B4-BE49-F238E27FC236}">
                <a16:creationId xmlns:a16="http://schemas.microsoft.com/office/drawing/2014/main" id="{49B5359B-A5C5-4073-BF17-FF8A15AF3502}"/>
              </a:ext>
            </a:extLst>
          </p:cNvPr>
          <p:cNvPicPr>
            <a:picLocks noChangeAspect="1"/>
          </p:cNvPicPr>
          <p:nvPr/>
        </p:nvPicPr>
        <p:blipFill>
          <a:blip r:embed="rId2"/>
          <a:stretch>
            <a:fillRect/>
          </a:stretch>
        </p:blipFill>
        <p:spPr>
          <a:xfrm>
            <a:off x="65277" y="3807385"/>
            <a:ext cx="3421736" cy="1922581"/>
          </a:xfrm>
          <a:prstGeom prst="rect">
            <a:avLst/>
          </a:prstGeom>
        </p:spPr>
      </p:pic>
      <p:pic>
        <p:nvPicPr>
          <p:cNvPr id="5" name="Picture 4">
            <a:extLst>
              <a:ext uri="{FF2B5EF4-FFF2-40B4-BE49-F238E27FC236}">
                <a16:creationId xmlns:a16="http://schemas.microsoft.com/office/drawing/2014/main" id="{D2B94EE5-EF03-449B-8A68-2626861F8892}"/>
              </a:ext>
            </a:extLst>
          </p:cNvPr>
          <p:cNvPicPr>
            <a:picLocks noChangeAspect="1"/>
          </p:cNvPicPr>
          <p:nvPr/>
        </p:nvPicPr>
        <p:blipFill rotWithShape="1">
          <a:blip r:embed="rId3"/>
          <a:srcRect t="4494" b="33009"/>
          <a:stretch/>
        </p:blipFill>
        <p:spPr>
          <a:xfrm>
            <a:off x="8496126" y="2969036"/>
            <a:ext cx="3526288" cy="2980287"/>
          </a:xfrm>
          <a:prstGeom prst="rect">
            <a:avLst/>
          </a:prstGeom>
        </p:spPr>
      </p:pic>
      <p:sp>
        <p:nvSpPr>
          <p:cNvPr id="6" name="TextBox 5">
            <a:extLst>
              <a:ext uri="{FF2B5EF4-FFF2-40B4-BE49-F238E27FC236}">
                <a16:creationId xmlns:a16="http://schemas.microsoft.com/office/drawing/2014/main" id="{2AE79CD1-4422-41F2-822A-94FC48155B71}"/>
              </a:ext>
            </a:extLst>
          </p:cNvPr>
          <p:cNvSpPr txBox="1"/>
          <p:nvPr/>
        </p:nvSpPr>
        <p:spPr>
          <a:xfrm>
            <a:off x="2130418" y="107041"/>
            <a:ext cx="6986784" cy="461665"/>
          </a:xfrm>
          <a:prstGeom prst="rect">
            <a:avLst/>
          </a:prstGeom>
          <a:noFill/>
        </p:spPr>
        <p:txBody>
          <a:bodyPr wrap="none" rtlCol="0">
            <a:spAutoFit/>
          </a:bodyPr>
          <a:lstStyle/>
          <a:p>
            <a:r>
              <a:rPr lang="en-US" sz="2400" b="1" dirty="0">
                <a:solidFill>
                  <a:srgbClr val="7030A0"/>
                </a:solidFill>
              </a:rPr>
              <a:t>What conflict was sometimes called the GREAT WAR?</a:t>
            </a:r>
          </a:p>
        </p:txBody>
      </p:sp>
      <p:sp>
        <p:nvSpPr>
          <p:cNvPr id="8" name="TextBox 7">
            <a:extLst>
              <a:ext uri="{FF2B5EF4-FFF2-40B4-BE49-F238E27FC236}">
                <a16:creationId xmlns:a16="http://schemas.microsoft.com/office/drawing/2014/main" id="{75DFAE44-ED5F-4C1E-B7AA-DBD5416AC4B6}"/>
              </a:ext>
            </a:extLst>
          </p:cNvPr>
          <p:cNvSpPr txBox="1"/>
          <p:nvPr/>
        </p:nvSpPr>
        <p:spPr>
          <a:xfrm>
            <a:off x="8761291" y="5955601"/>
            <a:ext cx="3430709" cy="707886"/>
          </a:xfrm>
          <a:prstGeom prst="rect">
            <a:avLst/>
          </a:prstGeom>
          <a:noFill/>
        </p:spPr>
        <p:txBody>
          <a:bodyPr wrap="square" rtlCol="0">
            <a:spAutoFit/>
          </a:bodyPr>
          <a:lstStyle/>
          <a:p>
            <a:r>
              <a:rPr lang="en-US" sz="2000" b="1" dirty="0"/>
              <a:t>Some World War I airplanes, the first war that used planes.</a:t>
            </a:r>
          </a:p>
        </p:txBody>
      </p:sp>
    </p:spTree>
    <p:extLst>
      <p:ext uri="{BB962C8B-B14F-4D97-AF65-F5344CB8AC3E}">
        <p14:creationId xmlns:p14="http://schemas.microsoft.com/office/powerpoint/2010/main" val="387316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000">
        <p15:prstTrans prst="prestig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8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9000"/>
                            </p:stCondLst>
                            <p:childTnLst>
                              <p:par>
                                <p:cTn id="12" presetID="26" presetClass="entr" presetSubtype="0" fill="hold" nodeType="afterEffect">
                                  <p:stCondLst>
                                    <p:cond delay="500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290">
                                          <p:stCondLst>
                                            <p:cond delay="0"/>
                                          </p:stCondLst>
                                        </p:cTn>
                                        <p:tgtEl>
                                          <p:spTgt spid="4"/>
                                        </p:tgtEl>
                                      </p:cBhvr>
                                    </p:animEffect>
                                    <p:anim calcmode="lin" valueType="num">
                                      <p:cBhvr>
                                        <p:cTn id="15"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8"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9"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0" dur="13">
                                          <p:stCondLst>
                                            <p:cond delay="325"/>
                                          </p:stCondLst>
                                        </p:cTn>
                                        <p:tgtEl>
                                          <p:spTgt spid="4"/>
                                        </p:tgtEl>
                                      </p:cBhvr>
                                      <p:to x="100000" y="60000"/>
                                    </p:animScale>
                                    <p:animScale>
                                      <p:cBhvr>
                                        <p:cTn id="21" dur="83" decel="50000">
                                          <p:stCondLst>
                                            <p:cond delay="338"/>
                                          </p:stCondLst>
                                        </p:cTn>
                                        <p:tgtEl>
                                          <p:spTgt spid="4"/>
                                        </p:tgtEl>
                                      </p:cBhvr>
                                      <p:to x="100000" y="100000"/>
                                    </p:animScale>
                                    <p:animScale>
                                      <p:cBhvr>
                                        <p:cTn id="22" dur="13">
                                          <p:stCondLst>
                                            <p:cond delay="656"/>
                                          </p:stCondLst>
                                        </p:cTn>
                                        <p:tgtEl>
                                          <p:spTgt spid="4"/>
                                        </p:tgtEl>
                                      </p:cBhvr>
                                      <p:to x="100000" y="80000"/>
                                    </p:animScale>
                                    <p:animScale>
                                      <p:cBhvr>
                                        <p:cTn id="23" dur="83" decel="50000">
                                          <p:stCondLst>
                                            <p:cond delay="669"/>
                                          </p:stCondLst>
                                        </p:cTn>
                                        <p:tgtEl>
                                          <p:spTgt spid="4"/>
                                        </p:tgtEl>
                                      </p:cBhvr>
                                      <p:to x="100000" y="100000"/>
                                    </p:animScale>
                                    <p:animScale>
                                      <p:cBhvr>
                                        <p:cTn id="24" dur="13">
                                          <p:stCondLst>
                                            <p:cond delay="821"/>
                                          </p:stCondLst>
                                        </p:cTn>
                                        <p:tgtEl>
                                          <p:spTgt spid="4"/>
                                        </p:tgtEl>
                                      </p:cBhvr>
                                      <p:to x="100000" y="90000"/>
                                    </p:animScale>
                                    <p:animScale>
                                      <p:cBhvr>
                                        <p:cTn id="25" dur="83" decel="50000">
                                          <p:stCondLst>
                                            <p:cond delay="834"/>
                                          </p:stCondLst>
                                        </p:cTn>
                                        <p:tgtEl>
                                          <p:spTgt spid="4"/>
                                        </p:tgtEl>
                                      </p:cBhvr>
                                      <p:to x="100000" y="100000"/>
                                    </p:animScale>
                                    <p:animScale>
                                      <p:cBhvr>
                                        <p:cTn id="26" dur="13">
                                          <p:stCondLst>
                                            <p:cond delay="904"/>
                                          </p:stCondLst>
                                        </p:cTn>
                                        <p:tgtEl>
                                          <p:spTgt spid="4"/>
                                        </p:tgtEl>
                                      </p:cBhvr>
                                      <p:to x="100000" y="95000"/>
                                    </p:animScale>
                                    <p:animScale>
                                      <p:cBhvr>
                                        <p:cTn id="27" dur="83" decel="50000">
                                          <p:stCondLst>
                                            <p:cond delay="917"/>
                                          </p:stCondLst>
                                        </p:cTn>
                                        <p:tgtEl>
                                          <p:spTgt spid="4"/>
                                        </p:tgtEl>
                                      </p:cBhvr>
                                      <p:to x="100000" y="100000"/>
                                    </p:animScale>
                                  </p:childTnLst>
                                </p:cTn>
                              </p:par>
                            </p:childTnLst>
                          </p:cTn>
                        </p:par>
                        <p:par>
                          <p:cTn id="28" fill="hold">
                            <p:stCondLst>
                              <p:cond delay="15000"/>
                            </p:stCondLst>
                            <p:childTnLst>
                              <p:par>
                                <p:cTn id="29" presetID="2" presetClass="entr" presetSubtype="3" fill="hold" grpId="0" nodeType="afterEffect">
                                  <p:stCondLst>
                                    <p:cond delay="500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1+#ppt_w/2"/>
                                          </p:val>
                                        </p:tav>
                                        <p:tav tm="100000">
                                          <p:val>
                                            <p:strVal val="#ppt_x"/>
                                          </p:val>
                                        </p:tav>
                                      </p:tavLst>
                                    </p:anim>
                                    <p:anim calcmode="lin" valueType="num">
                                      <p:cBhvr additive="base">
                                        <p:cTn id="32" dur="1000" fill="hold"/>
                                        <p:tgtEl>
                                          <p:spTgt spid="2"/>
                                        </p:tgtEl>
                                        <p:attrNameLst>
                                          <p:attrName>ppt_y</p:attrName>
                                        </p:attrNameLst>
                                      </p:cBhvr>
                                      <p:tavLst>
                                        <p:tav tm="0">
                                          <p:val>
                                            <p:strVal val="0-#ppt_h/2"/>
                                          </p:val>
                                        </p:tav>
                                        <p:tav tm="100000">
                                          <p:val>
                                            <p:strVal val="#ppt_y"/>
                                          </p:val>
                                        </p:tav>
                                      </p:tavLst>
                                    </p:anim>
                                  </p:childTnLst>
                                </p:cTn>
                              </p:par>
                            </p:childTnLst>
                          </p:cTn>
                        </p:par>
                        <p:par>
                          <p:cTn id="33" fill="hold">
                            <p:stCondLst>
                              <p:cond delay="21000"/>
                            </p:stCondLst>
                            <p:childTnLst>
                              <p:par>
                                <p:cTn id="34" presetID="5" presetClass="entr" presetSubtype="10" fill="hold" nodeType="afterEffect">
                                  <p:stCondLst>
                                    <p:cond delay="4000"/>
                                  </p:stCondLst>
                                  <p:childTnLst>
                                    <p:set>
                                      <p:cBhvr>
                                        <p:cTn id="35" dur="1" fill="hold">
                                          <p:stCondLst>
                                            <p:cond delay="0"/>
                                          </p:stCondLst>
                                        </p:cTn>
                                        <p:tgtEl>
                                          <p:spTgt spid="5"/>
                                        </p:tgtEl>
                                        <p:attrNameLst>
                                          <p:attrName>style.visibility</p:attrName>
                                        </p:attrNameLst>
                                      </p:cBhvr>
                                      <p:to>
                                        <p:strVal val="visible"/>
                                      </p:to>
                                    </p:set>
                                    <p:animEffect transition="in" filter="checkerboard(across)">
                                      <p:cBhvr>
                                        <p:cTn id="36" dur="1000"/>
                                        <p:tgtEl>
                                          <p:spTgt spid="5"/>
                                        </p:tgtEl>
                                      </p:cBhvr>
                                    </p:animEffect>
                                  </p:childTnLst>
                                </p:cTn>
                              </p:par>
                            </p:childTnLst>
                          </p:cTn>
                        </p:par>
                        <p:par>
                          <p:cTn id="37" fill="hold">
                            <p:stCondLst>
                              <p:cond delay="26000"/>
                            </p:stCondLst>
                            <p:childTnLst>
                              <p:par>
                                <p:cTn id="38" presetID="6" presetClass="entr" presetSubtype="16" fill="hold" grpId="0" nodeType="afterEffect">
                                  <p:stCondLst>
                                    <p:cond delay="1000"/>
                                  </p:stCondLst>
                                  <p:childTnLst>
                                    <p:set>
                                      <p:cBhvr>
                                        <p:cTn id="39" dur="1" fill="hold">
                                          <p:stCondLst>
                                            <p:cond delay="0"/>
                                          </p:stCondLst>
                                        </p:cTn>
                                        <p:tgtEl>
                                          <p:spTgt spid="8"/>
                                        </p:tgtEl>
                                        <p:attrNameLst>
                                          <p:attrName>style.visibility</p:attrName>
                                        </p:attrNameLst>
                                      </p:cBhvr>
                                      <p:to>
                                        <p:strVal val="visible"/>
                                      </p:to>
                                    </p:set>
                                    <p:animEffect transition="in" filter="circle(in)">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649AF5-C4B4-4A15-9440-CD70B2CE362E}"/>
              </a:ext>
            </a:extLst>
          </p:cNvPr>
          <p:cNvSpPr txBox="1"/>
          <p:nvPr/>
        </p:nvSpPr>
        <p:spPr>
          <a:xfrm>
            <a:off x="121502" y="-15951"/>
            <a:ext cx="12192000" cy="1569660"/>
          </a:xfrm>
          <a:prstGeom prst="rect">
            <a:avLst/>
          </a:prstGeom>
          <a:noFill/>
        </p:spPr>
        <p:txBody>
          <a:bodyPr wrap="square" rtlCol="0">
            <a:spAutoFit/>
          </a:bodyPr>
          <a:lstStyle/>
          <a:p>
            <a:r>
              <a:rPr lang="en-US" sz="2400" b="1" dirty="0"/>
              <a:t>This first question deals with the beginning of time to 65 million years ago.  The remaining slides in approximate chronological order deal with human related activities during the last 600 years.  </a:t>
            </a:r>
            <a:r>
              <a:rPr lang="en-US" sz="2400" b="1" u="sng" dirty="0">
                <a:solidFill>
                  <a:srgbClr val="002060"/>
                </a:solidFill>
              </a:rPr>
              <a:t>What 3 events 13.8 billion years ago, 4.6 billion years ago and 65 million years significantly impacted life on earth today?</a:t>
            </a:r>
          </a:p>
        </p:txBody>
      </p:sp>
      <p:pic>
        <p:nvPicPr>
          <p:cNvPr id="5" name="Picture 4">
            <a:extLst>
              <a:ext uri="{FF2B5EF4-FFF2-40B4-BE49-F238E27FC236}">
                <a16:creationId xmlns:a16="http://schemas.microsoft.com/office/drawing/2014/main" id="{164BECE3-BE0E-4C92-B1C0-7A2E42489CB6}"/>
              </a:ext>
            </a:extLst>
          </p:cNvPr>
          <p:cNvPicPr>
            <a:picLocks noChangeAspect="1"/>
          </p:cNvPicPr>
          <p:nvPr/>
        </p:nvPicPr>
        <p:blipFill>
          <a:blip r:embed="rId2"/>
          <a:stretch>
            <a:fillRect/>
          </a:stretch>
        </p:blipFill>
        <p:spPr>
          <a:xfrm>
            <a:off x="5806459" y="1287379"/>
            <a:ext cx="6255639" cy="3075689"/>
          </a:xfrm>
          <a:prstGeom prst="rect">
            <a:avLst/>
          </a:prstGeom>
        </p:spPr>
      </p:pic>
      <p:sp>
        <p:nvSpPr>
          <p:cNvPr id="6" name="Rectangle 5">
            <a:extLst>
              <a:ext uri="{FF2B5EF4-FFF2-40B4-BE49-F238E27FC236}">
                <a16:creationId xmlns:a16="http://schemas.microsoft.com/office/drawing/2014/main" id="{EFF7A8E2-5D7F-4C41-9672-747E93E777FC}"/>
              </a:ext>
            </a:extLst>
          </p:cNvPr>
          <p:cNvSpPr/>
          <p:nvPr/>
        </p:nvSpPr>
        <p:spPr>
          <a:xfrm>
            <a:off x="55432" y="3421685"/>
            <a:ext cx="6020207" cy="1569660"/>
          </a:xfrm>
          <a:prstGeom prst="rect">
            <a:avLst/>
          </a:prstGeom>
        </p:spPr>
        <p:txBody>
          <a:bodyPr wrap="square">
            <a:spAutoFit/>
          </a:bodyPr>
          <a:lstStyle/>
          <a:p>
            <a:r>
              <a:rPr lang="en-US" sz="2400" b="1" dirty="0"/>
              <a:t>The nebular hypothesis, maintains that 4.6 billion years ago, the Solar System formed from the gravitational collapse of a giant molecular cloud which was light years across.</a:t>
            </a:r>
          </a:p>
        </p:txBody>
      </p:sp>
      <p:pic>
        <p:nvPicPr>
          <p:cNvPr id="7" name="Picture 6">
            <a:extLst>
              <a:ext uri="{FF2B5EF4-FFF2-40B4-BE49-F238E27FC236}">
                <a16:creationId xmlns:a16="http://schemas.microsoft.com/office/drawing/2014/main" id="{004564F8-E3B1-4EE6-82AA-41A3CBE635F2}"/>
              </a:ext>
            </a:extLst>
          </p:cNvPr>
          <p:cNvPicPr>
            <a:picLocks noChangeAspect="1"/>
          </p:cNvPicPr>
          <p:nvPr/>
        </p:nvPicPr>
        <p:blipFill>
          <a:blip r:embed="rId3"/>
          <a:stretch>
            <a:fillRect/>
          </a:stretch>
        </p:blipFill>
        <p:spPr>
          <a:xfrm>
            <a:off x="121502" y="4936140"/>
            <a:ext cx="2645761" cy="1750114"/>
          </a:xfrm>
          <a:prstGeom prst="rect">
            <a:avLst/>
          </a:prstGeom>
        </p:spPr>
      </p:pic>
      <p:pic>
        <p:nvPicPr>
          <p:cNvPr id="8" name="Picture 7">
            <a:extLst>
              <a:ext uri="{FF2B5EF4-FFF2-40B4-BE49-F238E27FC236}">
                <a16:creationId xmlns:a16="http://schemas.microsoft.com/office/drawing/2014/main" id="{0AAFB703-E5AF-41D9-AF86-60F4C2D3F3EF}"/>
              </a:ext>
            </a:extLst>
          </p:cNvPr>
          <p:cNvPicPr>
            <a:picLocks noChangeAspect="1"/>
          </p:cNvPicPr>
          <p:nvPr/>
        </p:nvPicPr>
        <p:blipFill>
          <a:blip r:embed="rId4"/>
          <a:stretch>
            <a:fillRect/>
          </a:stretch>
        </p:blipFill>
        <p:spPr>
          <a:xfrm>
            <a:off x="2868911" y="4936140"/>
            <a:ext cx="2645761" cy="1755021"/>
          </a:xfrm>
          <a:prstGeom prst="rect">
            <a:avLst/>
          </a:prstGeom>
        </p:spPr>
      </p:pic>
      <p:pic>
        <p:nvPicPr>
          <p:cNvPr id="10" name="Picture 9">
            <a:extLst>
              <a:ext uri="{FF2B5EF4-FFF2-40B4-BE49-F238E27FC236}">
                <a16:creationId xmlns:a16="http://schemas.microsoft.com/office/drawing/2014/main" id="{7206E77F-9E79-4DE6-81DE-417314B3FFAC}"/>
              </a:ext>
            </a:extLst>
          </p:cNvPr>
          <p:cNvPicPr>
            <a:picLocks noChangeAspect="1"/>
          </p:cNvPicPr>
          <p:nvPr/>
        </p:nvPicPr>
        <p:blipFill>
          <a:blip r:embed="rId5"/>
          <a:stretch>
            <a:fillRect/>
          </a:stretch>
        </p:blipFill>
        <p:spPr>
          <a:xfrm>
            <a:off x="9851173" y="4603077"/>
            <a:ext cx="2219325" cy="2057400"/>
          </a:xfrm>
          <a:prstGeom prst="rect">
            <a:avLst/>
          </a:prstGeom>
        </p:spPr>
      </p:pic>
      <p:sp>
        <p:nvSpPr>
          <p:cNvPr id="12" name="Rectangle 11">
            <a:extLst>
              <a:ext uri="{FF2B5EF4-FFF2-40B4-BE49-F238E27FC236}">
                <a16:creationId xmlns:a16="http://schemas.microsoft.com/office/drawing/2014/main" id="{35E52A12-A0CB-4C8A-B42B-3353330E6C1E}"/>
              </a:ext>
            </a:extLst>
          </p:cNvPr>
          <p:cNvSpPr/>
          <p:nvPr/>
        </p:nvSpPr>
        <p:spPr>
          <a:xfrm>
            <a:off x="109882" y="1837174"/>
            <a:ext cx="5504139" cy="1569660"/>
          </a:xfrm>
          <a:prstGeom prst="rect">
            <a:avLst/>
          </a:prstGeom>
        </p:spPr>
        <p:txBody>
          <a:bodyPr wrap="square">
            <a:spAutoFit/>
          </a:bodyPr>
          <a:lstStyle/>
          <a:p>
            <a:r>
              <a:rPr lang="en-US" sz="2400" b="1" dirty="0"/>
              <a:t>Big Bang – 13.8 billion years ago - The rapid expansion of matter from a state of extremely high density and temperature marked the origin of the universe.</a:t>
            </a:r>
          </a:p>
        </p:txBody>
      </p:sp>
      <p:sp>
        <p:nvSpPr>
          <p:cNvPr id="13" name="Rectangle 12">
            <a:extLst>
              <a:ext uri="{FF2B5EF4-FFF2-40B4-BE49-F238E27FC236}">
                <a16:creationId xmlns:a16="http://schemas.microsoft.com/office/drawing/2014/main" id="{32D417AF-62BB-4462-8786-AA7EA9FEAF36}"/>
              </a:ext>
            </a:extLst>
          </p:cNvPr>
          <p:cNvSpPr/>
          <p:nvPr/>
        </p:nvSpPr>
        <p:spPr>
          <a:xfrm>
            <a:off x="5706668" y="4841701"/>
            <a:ext cx="4144505" cy="1938992"/>
          </a:xfrm>
          <a:prstGeom prst="rect">
            <a:avLst/>
          </a:prstGeom>
        </p:spPr>
        <p:txBody>
          <a:bodyPr wrap="square">
            <a:spAutoFit/>
          </a:bodyPr>
          <a:lstStyle/>
          <a:p>
            <a:r>
              <a:rPr lang="en-US" dirty="0"/>
              <a:t> </a:t>
            </a:r>
            <a:r>
              <a:rPr lang="en-US" sz="2400" b="1" dirty="0"/>
              <a:t>A giant asteroid slamming into Earth 65 million years ago near what is now Mexico's Yucatan Peninsula caused the end of the Age of Dinosaurs.</a:t>
            </a:r>
          </a:p>
        </p:txBody>
      </p:sp>
    </p:spTree>
    <p:extLst>
      <p:ext uri="{BB962C8B-B14F-4D97-AF65-F5344CB8AC3E}">
        <p14:creationId xmlns:p14="http://schemas.microsoft.com/office/powerpoint/2010/main" val="953828697"/>
      </p:ext>
    </p:extLst>
  </p:cSld>
  <p:clrMapOvr>
    <a:masterClrMapping/>
  </p:clrMapOvr>
  <p:transition spd="slow" advTm="39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10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par>
                          <p:cTn id="21" fill="hold">
                            <p:stCondLst>
                              <p:cond delay="11000"/>
                            </p:stCondLst>
                            <p:childTnLst>
                              <p:par>
                                <p:cTn id="22" presetID="14" presetClass="entr" presetSubtype="10" fill="hold" grpId="0" nodeType="afterEffect">
                                  <p:stCondLst>
                                    <p:cond delay="150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1000"/>
                                        <p:tgtEl>
                                          <p:spTgt spid="12"/>
                                        </p:tgtEl>
                                      </p:cBhvr>
                                    </p:animEffect>
                                  </p:childTnLst>
                                </p:cTn>
                              </p:par>
                            </p:childTnLst>
                          </p:cTn>
                        </p:par>
                        <p:par>
                          <p:cTn id="25" fill="hold">
                            <p:stCondLst>
                              <p:cond delay="13500"/>
                            </p:stCondLst>
                            <p:childTnLst>
                              <p:par>
                                <p:cTn id="26" presetID="2" presetClass="entr" presetSubtype="3" fill="hold" nodeType="afterEffect">
                                  <p:stCondLst>
                                    <p:cond delay="500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1000" fill="hold"/>
                                        <p:tgtEl>
                                          <p:spTgt spid="7"/>
                                        </p:tgtEl>
                                        <p:attrNameLst>
                                          <p:attrName>ppt_x</p:attrName>
                                        </p:attrNameLst>
                                      </p:cBhvr>
                                      <p:tavLst>
                                        <p:tav tm="0">
                                          <p:val>
                                            <p:strVal val="1+#ppt_w/2"/>
                                          </p:val>
                                        </p:tav>
                                        <p:tav tm="100000">
                                          <p:val>
                                            <p:strVal val="#ppt_x"/>
                                          </p:val>
                                        </p:tav>
                                      </p:tavLst>
                                    </p:anim>
                                    <p:anim calcmode="lin" valueType="num">
                                      <p:cBhvr additive="base">
                                        <p:cTn id="29" dur="1000" fill="hold"/>
                                        <p:tgtEl>
                                          <p:spTgt spid="7"/>
                                        </p:tgtEl>
                                        <p:attrNameLst>
                                          <p:attrName>ppt_y</p:attrName>
                                        </p:attrNameLst>
                                      </p:cBhvr>
                                      <p:tavLst>
                                        <p:tav tm="0">
                                          <p:val>
                                            <p:strVal val="0-#ppt_h/2"/>
                                          </p:val>
                                        </p:tav>
                                        <p:tav tm="100000">
                                          <p:val>
                                            <p:strVal val="#ppt_y"/>
                                          </p:val>
                                        </p:tav>
                                      </p:tavLst>
                                    </p:anim>
                                  </p:childTnLst>
                                </p:cTn>
                              </p:par>
                            </p:childTnLst>
                          </p:cTn>
                        </p:par>
                        <p:par>
                          <p:cTn id="30" fill="hold">
                            <p:stCondLst>
                              <p:cond delay="19500"/>
                            </p:stCondLst>
                            <p:childTnLst>
                              <p:par>
                                <p:cTn id="31" presetID="45" presetClass="entr" presetSubtype="0" fill="hold" grpId="0" nodeType="afterEffect">
                                  <p:stCondLst>
                                    <p:cond delay="15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ppt_w</p:attrName>
                                        </p:attrNameLst>
                                      </p:cBhvr>
                                      <p:tavLst>
                                        <p:tav tm="0" fmla="#ppt_w*sin(2.5*pi*$)">
                                          <p:val>
                                            <p:fltVal val="0"/>
                                          </p:val>
                                        </p:tav>
                                        <p:tav tm="100000">
                                          <p:val>
                                            <p:fltVal val="1"/>
                                          </p:val>
                                        </p:tav>
                                      </p:tavLst>
                                    </p:anim>
                                    <p:anim calcmode="lin" valueType="num">
                                      <p:cBhvr>
                                        <p:cTn id="35" dur="1000" fill="hold"/>
                                        <p:tgtEl>
                                          <p:spTgt spid="6"/>
                                        </p:tgtEl>
                                        <p:attrNameLst>
                                          <p:attrName>ppt_h</p:attrName>
                                        </p:attrNameLst>
                                      </p:cBhvr>
                                      <p:tavLst>
                                        <p:tav tm="0">
                                          <p:val>
                                            <p:strVal val="#ppt_h"/>
                                          </p:val>
                                        </p:tav>
                                        <p:tav tm="100000">
                                          <p:val>
                                            <p:strVal val="#ppt_h"/>
                                          </p:val>
                                        </p:tav>
                                      </p:tavLst>
                                    </p:anim>
                                  </p:childTnLst>
                                </p:cTn>
                              </p:par>
                            </p:childTnLst>
                          </p:cTn>
                        </p:par>
                        <p:par>
                          <p:cTn id="36" fill="hold">
                            <p:stCondLst>
                              <p:cond delay="22000"/>
                            </p:stCondLst>
                            <p:childTnLst>
                              <p:par>
                                <p:cTn id="37" presetID="2" presetClass="entr" presetSubtype="4" fill="hold" nodeType="after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par>
                          <p:cTn id="41" fill="hold">
                            <p:stCondLst>
                              <p:cond delay="25000"/>
                            </p:stCondLst>
                            <p:childTnLst>
                              <p:par>
                                <p:cTn id="42" presetID="21" presetClass="entr" presetSubtype="1" fill="hold" nodeType="afterEffect">
                                  <p:stCondLst>
                                    <p:cond delay="1500"/>
                                  </p:stCondLst>
                                  <p:childTnLst>
                                    <p:set>
                                      <p:cBhvr>
                                        <p:cTn id="43" dur="1" fill="hold">
                                          <p:stCondLst>
                                            <p:cond delay="0"/>
                                          </p:stCondLst>
                                        </p:cTn>
                                        <p:tgtEl>
                                          <p:spTgt spid="8"/>
                                        </p:tgtEl>
                                        <p:attrNameLst>
                                          <p:attrName>style.visibility</p:attrName>
                                        </p:attrNameLst>
                                      </p:cBhvr>
                                      <p:to>
                                        <p:strVal val="visible"/>
                                      </p:to>
                                    </p:set>
                                    <p:animEffect transition="in" filter="wheel(1)">
                                      <p:cBhvr>
                                        <p:cTn id="44" dur="1000"/>
                                        <p:tgtEl>
                                          <p:spTgt spid="8"/>
                                        </p:tgtEl>
                                      </p:cBhvr>
                                    </p:animEffect>
                                  </p:childTnLst>
                                </p:cTn>
                              </p:par>
                            </p:childTnLst>
                          </p:cTn>
                        </p:par>
                        <p:par>
                          <p:cTn id="45" fill="hold">
                            <p:stCondLst>
                              <p:cond delay="27500"/>
                            </p:stCondLst>
                            <p:childTnLst>
                              <p:par>
                                <p:cTn id="46" presetID="8" presetClass="entr" presetSubtype="16" fill="hold" grpId="0" nodeType="afterEffect">
                                  <p:stCondLst>
                                    <p:cond delay="4000"/>
                                  </p:stCondLst>
                                  <p:childTnLst>
                                    <p:set>
                                      <p:cBhvr>
                                        <p:cTn id="47" dur="1" fill="hold">
                                          <p:stCondLst>
                                            <p:cond delay="0"/>
                                          </p:stCondLst>
                                        </p:cTn>
                                        <p:tgtEl>
                                          <p:spTgt spid="13"/>
                                        </p:tgtEl>
                                        <p:attrNameLst>
                                          <p:attrName>style.visibility</p:attrName>
                                        </p:attrNameLst>
                                      </p:cBhvr>
                                      <p:to>
                                        <p:strVal val="visible"/>
                                      </p:to>
                                    </p:set>
                                    <p:animEffect transition="in" filter="diamond(in)">
                                      <p:cBhvr>
                                        <p:cTn id="4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0A6322-DB7B-4562-8E5E-966E3D69FB5C}"/>
              </a:ext>
            </a:extLst>
          </p:cNvPr>
          <p:cNvSpPr/>
          <p:nvPr/>
        </p:nvSpPr>
        <p:spPr>
          <a:xfrm>
            <a:off x="179882" y="603275"/>
            <a:ext cx="11786719" cy="3847207"/>
          </a:xfrm>
          <a:prstGeom prst="rect">
            <a:avLst/>
          </a:prstGeom>
        </p:spPr>
        <p:txBody>
          <a:bodyPr wrap="square">
            <a:spAutoFit/>
          </a:bodyPr>
          <a:lstStyle/>
          <a:p>
            <a:r>
              <a:rPr lang="en-US" sz="2400" b="1" dirty="0"/>
              <a:t>The Suffrage Movement: Women Fight For the Right to Vote: 1893-1928</a:t>
            </a:r>
          </a:p>
          <a:p>
            <a:r>
              <a:rPr lang="en-US" sz="2400" b="1" dirty="0"/>
              <a:t>1848: The Declaration of Sentiments, written by Elizabeth Cady Stanton and signed at the Women’s Rights Convention in Seneca Falls, NY, calls for giving women the right to vote (US)</a:t>
            </a:r>
          </a:p>
          <a:p>
            <a:r>
              <a:rPr lang="en-US" sz="2400" b="1" dirty="0"/>
              <a:t>1872: Susan B. Anthony is arrested when she votes in the presidential election (US)</a:t>
            </a:r>
          </a:p>
          <a:p>
            <a:r>
              <a:rPr lang="en-US" sz="2400" b="1" dirty="0"/>
              <a:t>1893: The self-governing colony of New Zealand grants suffrage to women; Colorado becomes first US state to grant full voting rights to women</a:t>
            </a:r>
          </a:p>
          <a:p>
            <a:r>
              <a:rPr lang="en-US" sz="2400" b="1" dirty="0"/>
              <a:t>1903: Australia is the first sovereign nation to grant women the right to vote</a:t>
            </a:r>
          </a:p>
          <a:p>
            <a:r>
              <a:rPr lang="en-US" sz="2400" b="1" dirty="0"/>
              <a:t>1906: The Grand Duchy of Finland, part of the Russian Empire, becomes the first country to give women both the right to vote and to run for office</a:t>
            </a:r>
          </a:p>
          <a:p>
            <a:r>
              <a:rPr lang="en-US" sz="2800" b="1" dirty="0">
                <a:solidFill>
                  <a:srgbClr val="FF0000"/>
                </a:solidFill>
              </a:rPr>
              <a:t>1920: 19th Amendment to the US Constitution grants women the right to vote</a:t>
            </a:r>
          </a:p>
        </p:txBody>
      </p:sp>
      <p:pic>
        <p:nvPicPr>
          <p:cNvPr id="3" name="Picture 2">
            <a:extLst>
              <a:ext uri="{FF2B5EF4-FFF2-40B4-BE49-F238E27FC236}">
                <a16:creationId xmlns:a16="http://schemas.microsoft.com/office/drawing/2014/main" id="{9E6A5E37-D0D8-4F93-84B9-87FCBE99D2CF}"/>
              </a:ext>
            </a:extLst>
          </p:cNvPr>
          <p:cNvPicPr>
            <a:picLocks noChangeAspect="1"/>
          </p:cNvPicPr>
          <p:nvPr/>
        </p:nvPicPr>
        <p:blipFill>
          <a:blip r:embed="rId2"/>
          <a:stretch>
            <a:fillRect/>
          </a:stretch>
        </p:blipFill>
        <p:spPr>
          <a:xfrm>
            <a:off x="7675600" y="4352011"/>
            <a:ext cx="4411469" cy="2462215"/>
          </a:xfrm>
          <a:prstGeom prst="rect">
            <a:avLst/>
          </a:prstGeom>
        </p:spPr>
      </p:pic>
      <p:pic>
        <p:nvPicPr>
          <p:cNvPr id="5" name="Picture 4">
            <a:extLst>
              <a:ext uri="{FF2B5EF4-FFF2-40B4-BE49-F238E27FC236}">
                <a16:creationId xmlns:a16="http://schemas.microsoft.com/office/drawing/2014/main" id="{F7183E25-3682-463E-BC7D-BB2F6EFC32AF}"/>
              </a:ext>
            </a:extLst>
          </p:cNvPr>
          <p:cNvPicPr>
            <a:picLocks noChangeAspect="1"/>
          </p:cNvPicPr>
          <p:nvPr/>
        </p:nvPicPr>
        <p:blipFill rotWithShape="1">
          <a:blip r:embed="rId3"/>
          <a:srcRect l="3471" b="22683"/>
          <a:stretch/>
        </p:blipFill>
        <p:spPr>
          <a:xfrm>
            <a:off x="225399" y="4395785"/>
            <a:ext cx="4195001" cy="2462215"/>
          </a:xfrm>
          <a:prstGeom prst="rect">
            <a:avLst/>
          </a:prstGeom>
        </p:spPr>
      </p:pic>
      <p:sp>
        <p:nvSpPr>
          <p:cNvPr id="6" name="TextBox 5">
            <a:extLst>
              <a:ext uri="{FF2B5EF4-FFF2-40B4-BE49-F238E27FC236}">
                <a16:creationId xmlns:a16="http://schemas.microsoft.com/office/drawing/2014/main" id="{A331488F-2FEE-4E34-8A44-E52189707956}"/>
              </a:ext>
            </a:extLst>
          </p:cNvPr>
          <p:cNvSpPr txBox="1"/>
          <p:nvPr/>
        </p:nvSpPr>
        <p:spPr>
          <a:xfrm>
            <a:off x="179882" y="164892"/>
            <a:ext cx="8171852" cy="461665"/>
          </a:xfrm>
          <a:prstGeom prst="rect">
            <a:avLst/>
          </a:prstGeom>
          <a:noFill/>
        </p:spPr>
        <p:txBody>
          <a:bodyPr wrap="none" rtlCol="0">
            <a:spAutoFit/>
          </a:bodyPr>
          <a:lstStyle/>
          <a:p>
            <a:r>
              <a:rPr lang="en-US" sz="2400" b="1" u="sng" dirty="0">
                <a:solidFill>
                  <a:srgbClr val="7030A0"/>
                </a:solidFill>
              </a:rPr>
              <a:t>What event in 1920 culminated the work of Susan B. Anthony?</a:t>
            </a:r>
          </a:p>
        </p:txBody>
      </p:sp>
    </p:spTree>
    <p:extLst>
      <p:ext uri="{BB962C8B-B14F-4D97-AF65-F5344CB8AC3E}">
        <p14:creationId xmlns:p14="http://schemas.microsoft.com/office/powerpoint/2010/main" val="1969715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000">
        <p15:prstTrans prst="fractur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3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26" presetClass="entr" presetSubtype="0" fill="hold" nodeType="afterEffect">
                                  <p:stCondLst>
                                    <p:cond delay="500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290">
                                          <p:stCondLst>
                                            <p:cond delay="0"/>
                                          </p:stCondLst>
                                        </p:cTn>
                                        <p:tgtEl>
                                          <p:spTgt spid="5"/>
                                        </p:tgtEl>
                                      </p:cBhvr>
                                    </p:animEffect>
                                    <p:anim calcmode="lin" valueType="num">
                                      <p:cBhvr>
                                        <p:cTn id="13"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8" dur="13">
                                          <p:stCondLst>
                                            <p:cond delay="325"/>
                                          </p:stCondLst>
                                        </p:cTn>
                                        <p:tgtEl>
                                          <p:spTgt spid="5"/>
                                        </p:tgtEl>
                                      </p:cBhvr>
                                      <p:to x="100000" y="60000"/>
                                    </p:animScale>
                                    <p:animScale>
                                      <p:cBhvr>
                                        <p:cTn id="19" dur="83" decel="50000">
                                          <p:stCondLst>
                                            <p:cond delay="338"/>
                                          </p:stCondLst>
                                        </p:cTn>
                                        <p:tgtEl>
                                          <p:spTgt spid="5"/>
                                        </p:tgtEl>
                                      </p:cBhvr>
                                      <p:to x="100000" y="100000"/>
                                    </p:animScale>
                                    <p:animScale>
                                      <p:cBhvr>
                                        <p:cTn id="20" dur="13">
                                          <p:stCondLst>
                                            <p:cond delay="656"/>
                                          </p:stCondLst>
                                        </p:cTn>
                                        <p:tgtEl>
                                          <p:spTgt spid="5"/>
                                        </p:tgtEl>
                                      </p:cBhvr>
                                      <p:to x="100000" y="80000"/>
                                    </p:animScale>
                                    <p:animScale>
                                      <p:cBhvr>
                                        <p:cTn id="21" dur="83" decel="50000">
                                          <p:stCondLst>
                                            <p:cond delay="669"/>
                                          </p:stCondLst>
                                        </p:cTn>
                                        <p:tgtEl>
                                          <p:spTgt spid="5"/>
                                        </p:tgtEl>
                                      </p:cBhvr>
                                      <p:to x="100000" y="100000"/>
                                    </p:animScale>
                                    <p:animScale>
                                      <p:cBhvr>
                                        <p:cTn id="22" dur="13">
                                          <p:stCondLst>
                                            <p:cond delay="821"/>
                                          </p:stCondLst>
                                        </p:cTn>
                                        <p:tgtEl>
                                          <p:spTgt spid="5"/>
                                        </p:tgtEl>
                                      </p:cBhvr>
                                      <p:to x="100000" y="90000"/>
                                    </p:animScale>
                                    <p:animScale>
                                      <p:cBhvr>
                                        <p:cTn id="23" dur="83" decel="50000">
                                          <p:stCondLst>
                                            <p:cond delay="834"/>
                                          </p:stCondLst>
                                        </p:cTn>
                                        <p:tgtEl>
                                          <p:spTgt spid="5"/>
                                        </p:tgtEl>
                                      </p:cBhvr>
                                      <p:to x="100000" y="100000"/>
                                    </p:animScale>
                                    <p:animScale>
                                      <p:cBhvr>
                                        <p:cTn id="24" dur="13">
                                          <p:stCondLst>
                                            <p:cond delay="904"/>
                                          </p:stCondLst>
                                        </p:cTn>
                                        <p:tgtEl>
                                          <p:spTgt spid="5"/>
                                        </p:tgtEl>
                                      </p:cBhvr>
                                      <p:to x="100000" y="95000"/>
                                    </p:animScale>
                                    <p:animScale>
                                      <p:cBhvr>
                                        <p:cTn id="25" dur="83" decel="50000">
                                          <p:stCondLst>
                                            <p:cond delay="917"/>
                                          </p:stCondLst>
                                        </p:cTn>
                                        <p:tgtEl>
                                          <p:spTgt spid="5"/>
                                        </p:tgtEl>
                                      </p:cBhvr>
                                      <p:to x="100000" y="100000"/>
                                    </p:animScale>
                                  </p:childTnLst>
                                </p:cTn>
                              </p:par>
                            </p:childTnLst>
                          </p:cTn>
                        </p:par>
                        <p:par>
                          <p:cTn id="26" fill="hold">
                            <p:stCondLst>
                              <p:cond delay="10000"/>
                            </p:stCondLst>
                            <p:childTnLst>
                              <p:par>
                                <p:cTn id="27" presetID="9" presetClass="entr" presetSubtype="0" fill="hold" grpId="0" nodeType="afterEffect">
                                  <p:stCondLst>
                                    <p:cond delay="3500"/>
                                  </p:stCondLst>
                                  <p:childTnLst>
                                    <p:set>
                                      <p:cBhvr>
                                        <p:cTn id="28" dur="1" fill="hold">
                                          <p:stCondLst>
                                            <p:cond delay="0"/>
                                          </p:stCondLst>
                                        </p:cTn>
                                        <p:tgtEl>
                                          <p:spTgt spid="2"/>
                                        </p:tgtEl>
                                        <p:attrNameLst>
                                          <p:attrName>style.visibility</p:attrName>
                                        </p:attrNameLst>
                                      </p:cBhvr>
                                      <p:to>
                                        <p:strVal val="visible"/>
                                      </p:to>
                                    </p:set>
                                    <p:animEffect transition="in" filter="dissolve">
                                      <p:cBhvr>
                                        <p:cTn id="2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7F858F-F9CD-4FC5-B750-6731C844CD29}"/>
              </a:ext>
            </a:extLst>
          </p:cNvPr>
          <p:cNvSpPr/>
          <p:nvPr/>
        </p:nvSpPr>
        <p:spPr>
          <a:xfrm>
            <a:off x="209861" y="916794"/>
            <a:ext cx="11797259" cy="1200329"/>
          </a:xfrm>
          <a:prstGeom prst="rect">
            <a:avLst/>
          </a:prstGeom>
        </p:spPr>
        <p:txBody>
          <a:bodyPr wrap="square">
            <a:spAutoFit/>
          </a:bodyPr>
          <a:lstStyle/>
          <a:p>
            <a:r>
              <a:rPr lang="en-US" sz="2400" b="1" dirty="0">
                <a:solidFill>
                  <a:srgbClr val="FF0000"/>
                </a:solidFill>
              </a:rPr>
              <a:t>The First Electronic Television was Invented in 1927.  The world's first electronic television was created by a 21 years old inventor named Philo Taylor Farnsworth. That inventor lived in a house without electricity until he was age 14</a:t>
            </a:r>
            <a:r>
              <a:rPr lang="en-US" dirty="0"/>
              <a:t>.</a:t>
            </a:r>
          </a:p>
        </p:txBody>
      </p:sp>
      <p:pic>
        <p:nvPicPr>
          <p:cNvPr id="6" name="Picture 5">
            <a:extLst>
              <a:ext uri="{FF2B5EF4-FFF2-40B4-BE49-F238E27FC236}">
                <a16:creationId xmlns:a16="http://schemas.microsoft.com/office/drawing/2014/main" id="{1037EDCC-2867-42A4-9C55-96CF966E69A9}"/>
              </a:ext>
            </a:extLst>
          </p:cNvPr>
          <p:cNvPicPr>
            <a:picLocks noChangeAspect="1"/>
          </p:cNvPicPr>
          <p:nvPr/>
        </p:nvPicPr>
        <p:blipFill>
          <a:blip r:embed="rId2"/>
          <a:stretch>
            <a:fillRect/>
          </a:stretch>
        </p:blipFill>
        <p:spPr>
          <a:xfrm>
            <a:off x="6716231" y="1818576"/>
            <a:ext cx="5625672" cy="4122630"/>
          </a:xfrm>
          <a:prstGeom prst="rect">
            <a:avLst/>
          </a:prstGeom>
        </p:spPr>
      </p:pic>
      <p:sp>
        <p:nvSpPr>
          <p:cNvPr id="4" name="TextBox 3">
            <a:extLst>
              <a:ext uri="{FF2B5EF4-FFF2-40B4-BE49-F238E27FC236}">
                <a16:creationId xmlns:a16="http://schemas.microsoft.com/office/drawing/2014/main" id="{FC21D5E7-5B6B-469B-A2C4-C13786998BB4}"/>
              </a:ext>
            </a:extLst>
          </p:cNvPr>
          <p:cNvSpPr txBox="1"/>
          <p:nvPr/>
        </p:nvSpPr>
        <p:spPr>
          <a:xfrm>
            <a:off x="509666" y="243512"/>
            <a:ext cx="9336851" cy="461665"/>
          </a:xfrm>
          <a:prstGeom prst="rect">
            <a:avLst/>
          </a:prstGeom>
          <a:noFill/>
        </p:spPr>
        <p:txBody>
          <a:bodyPr wrap="none" rtlCol="0">
            <a:spAutoFit/>
          </a:bodyPr>
          <a:lstStyle/>
          <a:p>
            <a:r>
              <a:rPr lang="en-US" sz="2400" b="1" u="sng" dirty="0">
                <a:solidFill>
                  <a:srgbClr val="7030A0"/>
                </a:solidFill>
              </a:rPr>
              <a:t>What invention made in 1927 do we spend much too much time facing?</a:t>
            </a:r>
          </a:p>
        </p:txBody>
      </p:sp>
      <p:sp>
        <p:nvSpPr>
          <p:cNvPr id="5" name="Rectangle 4">
            <a:extLst>
              <a:ext uri="{FF2B5EF4-FFF2-40B4-BE49-F238E27FC236}">
                <a16:creationId xmlns:a16="http://schemas.microsoft.com/office/drawing/2014/main" id="{49C6436E-5876-4F69-AFDB-73DEC7F2C298}"/>
              </a:ext>
            </a:extLst>
          </p:cNvPr>
          <p:cNvSpPr/>
          <p:nvPr/>
        </p:nvSpPr>
        <p:spPr>
          <a:xfrm>
            <a:off x="209861" y="2328740"/>
            <a:ext cx="5265909" cy="4524315"/>
          </a:xfrm>
          <a:prstGeom prst="rect">
            <a:avLst/>
          </a:prstGeom>
        </p:spPr>
        <p:txBody>
          <a:bodyPr wrap="square">
            <a:spAutoFit/>
          </a:bodyPr>
          <a:lstStyle/>
          <a:p>
            <a:r>
              <a:rPr lang="en-US" sz="2400" b="1" dirty="0"/>
              <a:t>Although a practical demonstration of mechanically-scanned color television was given by John </a:t>
            </a:r>
            <a:r>
              <a:rPr lang="en-US" sz="2400" b="1" dirty="0" err="1"/>
              <a:t>Logie</a:t>
            </a:r>
            <a:r>
              <a:rPr lang="en-US" sz="2400" b="1" dirty="0"/>
              <a:t> Baird in 1928, it was 20 years later before an electronic version was developed.  Sometime between 1946 and 1950, the research staff of RCA Laboratories invented the world's first electronic, color television system. A successful color television system based on a system designed by RCA began commercial broadcasting on December 17, 1953.</a:t>
            </a:r>
          </a:p>
        </p:txBody>
      </p:sp>
      <p:pic>
        <p:nvPicPr>
          <p:cNvPr id="7" name="Picture 6">
            <a:extLst>
              <a:ext uri="{FF2B5EF4-FFF2-40B4-BE49-F238E27FC236}">
                <a16:creationId xmlns:a16="http://schemas.microsoft.com/office/drawing/2014/main" id="{D33EF79E-7725-4609-B5F3-CA9460A7D269}"/>
              </a:ext>
            </a:extLst>
          </p:cNvPr>
          <p:cNvPicPr>
            <a:picLocks noChangeAspect="1"/>
          </p:cNvPicPr>
          <p:nvPr/>
        </p:nvPicPr>
        <p:blipFill>
          <a:blip r:embed="rId3"/>
          <a:stretch>
            <a:fillRect/>
          </a:stretch>
        </p:blipFill>
        <p:spPr>
          <a:xfrm>
            <a:off x="5248116" y="3879891"/>
            <a:ext cx="1695767" cy="1483796"/>
          </a:xfrm>
          <a:prstGeom prst="rect">
            <a:avLst/>
          </a:prstGeom>
        </p:spPr>
      </p:pic>
    </p:spTree>
    <p:extLst>
      <p:ext uri="{BB962C8B-B14F-4D97-AF65-F5344CB8AC3E}">
        <p14:creationId xmlns:p14="http://schemas.microsoft.com/office/powerpoint/2010/main" val="2020411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000">
        <p15:prstTrans prst="fractur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par>
                          <p:cTn id="8" fill="hold">
                            <p:stCondLst>
                              <p:cond delay="6000"/>
                            </p:stCondLst>
                            <p:childTnLst>
                              <p:par>
                                <p:cTn id="9" presetID="26" presetClass="entr" presetSubtype="0" fill="hold" nodeType="afterEffect">
                                  <p:stCondLst>
                                    <p:cond delay="5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90">
                                          <p:stCondLst>
                                            <p:cond delay="0"/>
                                          </p:stCondLst>
                                        </p:cTn>
                                        <p:tgtEl>
                                          <p:spTgt spid="6"/>
                                        </p:tgtEl>
                                      </p:cBhvr>
                                    </p:animEffect>
                                    <p:anim calcmode="lin" valueType="num">
                                      <p:cBhvr>
                                        <p:cTn id="12"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7" dur="13">
                                          <p:stCondLst>
                                            <p:cond delay="325"/>
                                          </p:stCondLst>
                                        </p:cTn>
                                        <p:tgtEl>
                                          <p:spTgt spid="6"/>
                                        </p:tgtEl>
                                      </p:cBhvr>
                                      <p:to x="100000" y="60000"/>
                                    </p:animScale>
                                    <p:animScale>
                                      <p:cBhvr>
                                        <p:cTn id="18" dur="83" decel="50000">
                                          <p:stCondLst>
                                            <p:cond delay="338"/>
                                          </p:stCondLst>
                                        </p:cTn>
                                        <p:tgtEl>
                                          <p:spTgt spid="6"/>
                                        </p:tgtEl>
                                      </p:cBhvr>
                                      <p:to x="100000" y="100000"/>
                                    </p:animScale>
                                    <p:animScale>
                                      <p:cBhvr>
                                        <p:cTn id="19" dur="13">
                                          <p:stCondLst>
                                            <p:cond delay="656"/>
                                          </p:stCondLst>
                                        </p:cTn>
                                        <p:tgtEl>
                                          <p:spTgt spid="6"/>
                                        </p:tgtEl>
                                      </p:cBhvr>
                                      <p:to x="100000" y="80000"/>
                                    </p:animScale>
                                    <p:animScale>
                                      <p:cBhvr>
                                        <p:cTn id="20" dur="83" decel="50000">
                                          <p:stCondLst>
                                            <p:cond delay="669"/>
                                          </p:stCondLst>
                                        </p:cTn>
                                        <p:tgtEl>
                                          <p:spTgt spid="6"/>
                                        </p:tgtEl>
                                      </p:cBhvr>
                                      <p:to x="100000" y="100000"/>
                                    </p:animScale>
                                    <p:animScale>
                                      <p:cBhvr>
                                        <p:cTn id="21" dur="13">
                                          <p:stCondLst>
                                            <p:cond delay="821"/>
                                          </p:stCondLst>
                                        </p:cTn>
                                        <p:tgtEl>
                                          <p:spTgt spid="6"/>
                                        </p:tgtEl>
                                      </p:cBhvr>
                                      <p:to x="100000" y="90000"/>
                                    </p:animScale>
                                    <p:animScale>
                                      <p:cBhvr>
                                        <p:cTn id="22" dur="83" decel="50000">
                                          <p:stCondLst>
                                            <p:cond delay="834"/>
                                          </p:stCondLst>
                                        </p:cTn>
                                        <p:tgtEl>
                                          <p:spTgt spid="6"/>
                                        </p:tgtEl>
                                      </p:cBhvr>
                                      <p:to x="100000" y="100000"/>
                                    </p:animScale>
                                    <p:animScale>
                                      <p:cBhvr>
                                        <p:cTn id="23" dur="13">
                                          <p:stCondLst>
                                            <p:cond delay="904"/>
                                          </p:stCondLst>
                                        </p:cTn>
                                        <p:tgtEl>
                                          <p:spTgt spid="6"/>
                                        </p:tgtEl>
                                      </p:cBhvr>
                                      <p:to x="100000" y="95000"/>
                                    </p:animScale>
                                    <p:animScale>
                                      <p:cBhvr>
                                        <p:cTn id="24" dur="83" decel="50000">
                                          <p:stCondLst>
                                            <p:cond delay="917"/>
                                          </p:stCondLst>
                                        </p:cTn>
                                        <p:tgtEl>
                                          <p:spTgt spid="6"/>
                                        </p:tgtEl>
                                      </p:cBhvr>
                                      <p:to x="100000" y="100000"/>
                                    </p:animScale>
                                  </p:childTnLst>
                                </p:cTn>
                              </p:par>
                            </p:childTnLst>
                          </p:cTn>
                        </p:par>
                        <p:par>
                          <p:cTn id="25" fill="hold">
                            <p:stCondLst>
                              <p:cond delay="12000"/>
                            </p:stCondLst>
                            <p:childTnLst>
                              <p:par>
                                <p:cTn id="26" presetID="21" presetClass="entr" presetSubtype="1" fill="hold" grpId="0" nodeType="afterEffect">
                                  <p:stCondLst>
                                    <p:cond delay="3500"/>
                                  </p:stCondLst>
                                  <p:childTnLst>
                                    <p:set>
                                      <p:cBhvr>
                                        <p:cTn id="27" dur="1" fill="hold">
                                          <p:stCondLst>
                                            <p:cond delay="0"/>
                                          </p:stCondLst>
                                        </p:cTn>
                                        <p:tgtEl>
                                          <p:spTgt spid="5"/>
                                        </p:tgtEl>
                                        <p:attrNameLst>
                                          <p:attrName>style.visibility</p:attrName>
                                        </p:attrNameLst>
                                      </p:cBhvr>
                                      <p:to>
                                        <p:strVal val="visible"/>
                                      </p:to>
                                    </p:set>
                                    <p:animEffect transition="in" filter="wheel(1)">
                                      <p:cBhvr>
                                        <p:cTn id="28" dur="1000"/>
                                        <p:tgtEl>
                                          <p:spTgt spid="5"/>
                                        </p:tgtEl>
                                      </p:cBhvr>
                                    </p:animEffect>
                                  </p:childTnLst>
                                </p:cTn>
                              </p:par>
                            </p:childTnLst>
                          </p:cTn>
                        </p:par>
                        <p:par>
                          <p:cTn id="29" fill="hold">
                            <p:stCondLst>
                              <p:cond delay="16500"/>
                            </p:stCondLst>
                            <p:childTnLst>
                              <p:par>
                                <p:cTn id="30" presetID="42" presetClass="entr" presetSubtype="0" fill="hold" nodeType="afterEffect">
                                  <p:stCondLst>
                                    <p:cond delay="50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3E9C2A-3BC6-40B8-966A-F351B4EE0A23}"/>
              </a:ext>
            </a:extLst>
          </p:cNvPr>
          <p:cNvPicPr>
            <a:picLocks noChangeAspect="1"/>
          </p:cNvPicPr>
          <p:nvPr/>
        </p:nvPicPr>
        <p:blipFill rotWithShape="1">
          <a:blip r:embed="rId2"/>
          <a:srcRect b="64002"/>
          <a:stretch/>
        </p:blipFill>
        <p:spPr>
          <a:xfrm>
            <a:off x="5843275" y="227504"/>
            <a:ext cx="5632398" cy="1341969"/>
          </a:xfrm>
          <a:prstGeom prst="rect">
            <a:avLst/>
          </a:prstGeom>
        </p:spPr>
      </p:pic>
      <p:pic>
        <p:nvPicPr>
          <p:cNvPr id="5" name="Picture 4">
            <a:extLst>
              <a:ext uri="{FF2B5EF4-FFF2-40B4-BE49-F238E27FC236}">
                <a16:creationId xmlns:a16="http://schemas.microsoft.com/office/drawing/2014/main" id="{1C499189-EEC1-4C50-B3E1-72ABCF9E6588}"/>
              </a:ext>
            </a:extLst>
          </p:cNvPr>
          <p:cNvPicPr>
            <a:picLocks noChangeAspect="1"/>
          </p:cNvPicPr>
          <p:nvPr/>
        </p:nvPicPr>
        <p:blipFill rotWithShape="1">
          <a:blip r:embed="rId3"/>
          <a:srcRect l="1705" t="3173" r="4097" b="69638"/>
          <a:stretch/>
        </p:blipFill>
        <p:spPr>
          <a:xfrm>
            <a:off x="5843275" y="1686294"/>
            <a:ext cx="5632398" cy="1341969"/>
          </a:xfrm>
          <a:prstGeom prst="rect">
            <a:avLst/>
          </a:prstGeom>
        </p:spPr>
      </p:pic>
      <p:sp>
        <p:nvSpPr>
          <p:cNvPr id="6" name="Rectangle 5">
            <a:extLst>
              <a:ext uri="{FF2B5EF4-FFF2-40B4-BE49-F238E27FC236}">
                <a16:creationId xmlns:a16="http://schemas.microsoft.com/office/drawing/2014/main" id="{57899190-1EFB-42F8-BCB5-B6D85D4BF424}"/>
              </a:ext>
            </a:extLst>
          </p:cNvPr>
          <p:cNvSpPr/>
          <p:nvPr/>
        </p:nvSpPr>
        <p:spPr>
          <a:xfrm>
            <a:off x="250890" y="4759154"/>
            <a:ext cx="11690219" cy="2215991"/>
          </a:xfrm>
          <a:prstGeom prst="rect">
            <a:avLst/>
          </a:prstGeom>
        </p:spPr>
        <p:txBody>
          <a:bodyPr wrap="square">
            <a:spAutoFit/>
          </a:bodyPr>
          <a:lstStyle/>
          <a:p>
            <a:r>
              <a:rPr lang="en-US" sz="2400" b="1" dirty="0"/>
              <a:t>The Wall Street Crash of 1929, also known as the Stock Market Crash of 1929 or the Great Crash, was a major stock market crash that occurred in late October, 1929. It started on October 24 and continued until October 29, 1929, when share prices on the New York Stock Exchange collapsed. There were widespread bank failures in US and Europe and the Great Depression lasted from 1929 – 1940.</a:t>
            </a:r>
          </a:p>
          <a:p>
            <a:endParaRPr lang="en-US" dirty="0"/>
          </a:p>
        </p:txBody>
      </p:sp>
      <p:sp>
        <p:nvSpPr>
          <p:cNvPr id="7" name="TextBox 6">
            <a:extLst>
              <a:ext uri="{FF2B5EF4-FFF2-40B4-BE49-F238E27FC236}">
                <a16:creationId xmlns:a16="http://schemas.microsoft.com/office/drawing/2014/main" id="{0F7213AF-2464-46FF-AD9B-6A4B62397E22}"/>
              </a:ext>
            </a:extLst>
          </p:cNvPr>
          <p:cNvSpPr txBox="1"/>
          <p:nvPr/>
        </p:nvSpPr>
        <p:spPr>
          <a:xfrm>
            <a:off x="826567" y="464695"/>
            <a:ext cx="3451266" cy="461665"/>
          </a:xfrm>
          <a:prstGeom prst="rect">
            <a:avLst/>
          </a:prstGeom>
          <a:noFill/>
        </p:spPr>
        <p:txBody>
          <a:bodyPr wrap="none" rtlCol="0">
            <a:spAutoFit/>
          </a:bodyPr>
          <a:lstStyle/>
          <a:p>
            <a:r>
              <a:rPr lang="en-US" sz="2400" b="1" u="sng" dirty="0">
                <a:solidFill>
                  <a:srgbClr val="7030A0"/>
                </a:solidFill>
              </a:rPr>
              <a:t>What was Black Tuesday?</a:t>
            </a:r>
          </a:p>
        </p:txBody>
      </p:sp>
      <p:pic>
        <p:nvPicPr>
          <p:cNvPr id="8" name="Picture 7">
            <a:extLst>
              <a:ext uri="{FF2B5EF4-FFF2-40B4-BE49-F238E27FC236}">
                <a16:creationId xmlns:a16="http://schemas.microsoft.com/office/drawing/2014/main" id="{FE5514CE-6960-49A7-8D5F-F8E2D59178B6}"/>
              </a:ext>
            </a:extLst>
          </p:cNvPr>
          <p:cNvPicPr>
            <a:picLocks noChangeAspect="1"/>
          </p:cNvPicPr>
          <p:nvPr/>
        </p:nvPicPr>
        <p:blipFill>
          <a:blip r:embed="rId4"/>
          <a:stretch>
            <a:fillRect/>
          </a:stretch>
        </p:blipFill>
        <p:spPr>
          <a:xfrm>
            <a:off x="390134" y="1103483"/>
            <a:ext cx="4676541" cy="3503215"/>
          </a:xfrm>
          <a:prstGeom prst="rect">
            <a:avLst/>
          </a:prstGeom>
        </p:spPr>
      </p:pic>
      <p:pic>
        <p:nvPicPr>
          <p:cNvPr id="9" name="Picture 8">
            <a:extLst>
              <a:ext uri="{FF2B5EF4-FFF2-40B4-BE49-F238E27FC236}">
                <a16:creationId xmlns:a16="http://schemas.microsoft.com/office/drawing/2014/main" id="{E2FEB90E-E9B1-4F7B-A6FF-1783EBD27838}"/>
              </a:ext>
            </a:extLst>
          </p:cNvPr>
          <p:cNvPicPr>
            <a:picLocks noChangeAspect="1"/>
          </p:cNvPicPr>
          <p:nvPr/>
        </p:nvPicPr>
        <p:blipFill rotWithShape="1">
          <a:blip r:embed="rId5"/>
          <a:srcRect b="36967"/>
          <a:stretch/>
        </p:blipFill>
        <p:spPr>
          <a:xfrm>
            <a:off x="9293901" y="3369103"/>
            <a:ext cx="2781379" cy="1273230"/>
          </a:xfrm>
          <a:prstGeom prst="rect">
            <a:avLst/>
          </a:prstGeom>
        </p:spPr>
      </p:pic>
      <p:pic>
        <p:nvPicPr>
          <p:cNvPr id="10" name="Picture 9">
            <a:extLst>
              <a:ext uri="{FF2B5EF4-FFF2-40B4-BE49-F238E27FC236}">
                <a16:creationId xmlns:a16="http://schemas.microsoft.com/office/drawing/2014/main" id="{29627C46-8DC8-4128-9228-63B2E12792C7}"/>
              </a:ext>
            </a:extLst>
          </p:cNvPr>
          <p:cNvPicPr>
            <a:picLocks noChangeAspect="1"/>
          </p:cNvPicPr>
          <p:nvPr/>
        </p:nvPicPr>
        <p:blipFill rotWithShape="1">
          <a:blip r:embed="rId6"/>
          <a:srcRect l="3399" r="3486" b="68000"/>
          <a:stretch/>
        </p:blipFill>
        <p:spPr>
          <a:xfrm>
            <a:off x="5193450" y="3433305"/>
            <a:ext cx="4054126" cy="928833"/>
          </a:xfrm>
          <a:prstGeom prst="rect">
            <a:avLst/>
          </a:prstGeom>
        </p:spPr>
      </p:pic>
    </p:spTree>
    <p:extLst>
      <p:ext uri="{BB962C8B-B14F-4D97-AF65-F5344CB8AC3E}">
        <p14:creationId xmlns:p14="http://schemas.microsoft.com/office/powerpoint/2010/main" val="3953401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000">
        <p15:prstTrans prst="airplan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350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par>
                          <p:cTn id="8" fill="hold">
                            <p:stCondLst>
                              <p:cond delay="4500"/>
                            </p:stCondLst>
                            <p:childTnLst>
                              <p:par>
                                <p:cTn id="9" presetID="21" presetClass="entr" presetSubtype="1" fill="hold" nodeType="after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1000"/>
                                        <p:tgtEl>
                                          <p:spTgt spid="4"/>
                                        </p:tgtEl>
                                      </p:cBhvr>
                                    </p:animEffect>
                                  </p:childTnLst>
                                </p:cTn>
                              </p:par>
                            </p:childTnLst>
                          </p:cTn>
                        </p:par>
                        <p:par>
                          <p:cTn id="12" fill="hold">
                            <p:stCondLst>
                              <p:cond delay="7500"/>
                            </p:stCondLst>
                            <p:childTnLst>
                              <p:par>
                                <p:cTn id="13" presetID="8" presetClass="entr" presetSubtype="16" fill="hold" nodeType="afterEffect">
                                  <p:stCondLst>
                                    <p:cond delay="200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1000"/>
                                        <p:tgtEl>
                                          <p:spTgt spid="5"/>
                                        </p:tgtEl>
                                      </p:cBhvr>
                                    </p:animEffect>
                                  </p:childTnLst>
                                </p:cTn>
                              </p:par>
                            </p:childTnLst>
                          </p:cTn>
                        </p:par>
                        <p:par>
                          <p:cTn id="16" fill="hold">
                            <p:stCondLst>
                              <p:cond delay="10500"/>
                            </p:stCondLst>
                            <p:childTnLst>
                              <p:par>
                                <p:cTn id="17" presetID="31" presetClass="entr" presetSubtype="0" fill="hold" nodeType="afterEffect">
                                  <p:stCondLst>
                                    <p:cond delay="20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par>
                          <p:cTn id="23" fill="hold">
                            <p:stCondLst>
                              <p:cond delay="13500"/>
                            </p:stCondLst>
                            <p:childTnLst>
                              <p:par>
                                <p:cTn id="24" presetID="42" presetClass="entr" presetSubtype="0" fill="hold" nodeType="afterEffect">
                                  <p:stCondLst>
                                    <p:cond delay="40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8500"/>
                            </p:stCondLst>
                            <p:childTnLst>
                              <p:par>
                                <p:cTn id="30" presetID="26" presetClass="entr" presetSubtype="0" fill="hold" grpId="0" nodeType="afterEffect">
                                  <p:stCondLst>
                                    <p:cond delay="200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290">
                                          <p:stCondLst>
                                            <p:cond delay="0"/>
                                          </p:stCondLst>
                                        </p:cTn>
                                        <p:tgtEl>
                                          <p:spTgt spid="6"/>
                                        </p:tgtEl>
                                      </p:cBhvr>
                                    </p:animEffect>
                                    <p:anim calcmode="lin" valueType="num">
                                      <p:cBhvr>
                                        <p:cTn id="33"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36"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37"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38" dur="13">
                                          <p:stCondLst>
                                            <p:cond delay="325"/>
                                          </p:stCondLst>
                                        </p:cTn>
                                        <p:tgtEl>
                                          <p:spTgt spid="6"/>
                                        </p:tgtEl>
                                      </p:cBhvr>
                                      <p:to x="100000" y="60000"/>
                                    </p:animScale>
                                    <p:animScale>
                                      <p:cBhvr>
                                        <p:cTn id="39" dur="83" decel="50000">
                                          <p:stCondLst>
                                            <p:cond delay="338"/>
                                          </p:stCondLst>
                                        </p:cTn>
                                        <p:tgtEl>
                                          <p:spTgt spid="6"/>
                                        </p:tgtEl>
                                      </p:cBhvr>
                                      <p:to x="100000" y="100000"/>
                                    </p:animScale>
                                    <p:animScale>
                                      <p:cBhvr>
                                        <p:cTn id="40" dur="13">
                                          <p:stCondLst>
                                            <p:cond delay="656"/>
                                          </p:stCondLst>
                                        </p:cTn>
                                        <p:tgtEl>
                                          <p:spTgt spid="6"/>
                                        </p:tgtEl>
                                      </p:cBhvr>
                                      <p:to x="100000" y="80000"/>
                                    </p:animScale>
                                    <p:animScale>
                                      <p:cBhvr>
                                        <p:cTn id="41" dur="83" decel="50000">
                                          <p:stCondLst>
                                            <p:cond delay="669"/>
                                          </p:stCondLst>
                                        </p:cTn>
                                        <p:tgtEl>
                                          <p:spTgt spid="6"/>
                                        </p:tgtEl>
                                      </p:cBhvr>
                                      <p:to x="100000" y="100000"/>
                                    </p:animScale>
                                    <p:animScale>
                                      <p:cBhvr>
                                        <p:cTn id="42" dur="13">
                                          <p:stCondLst>
                                            <p:cond delay="821"/>
                                          </p:stCondLst>
                                        </p:cTn>
                                        <p:tgtEl>
                                          <p:spTgt spid="6"/>
                                        </p:tgtEl>
                                      </p:cBhvr>
                                      <p:to x="100000" y="90000"/>
                                    </p:animScale>
                                    <p:animScale>
                                      <p:cBhvr>
                                        <p:cTn id="43" dur="83" decel="50000">
                                          <p:stCondLst>
                                            <p:cond delay="834"/>
                                          </p:stCondLst>
                                        </p:cTn>
                                        <p:tgtEl>
                                          <p:spTgt spid="6"/>
                                        </p:tgtEl>
                                      </p:cBhvr>
                                      <p:to x="100000" y="100000"/>
                                    </p:animScale>
                                    <p:animScale>
                                      <p:cBhvr>
                                        <p:cTn id="44" dur="13">
                                          <p:stCondLst>
                                            <p:cond delay="904"/>
                                          </p:stCondLst>
                                        </p:cTn>
                                        <p:tgtEl>
                                          <p:spTgt spid="6"/>
                                        </p:tgtEl>
                                      </p:cBhvr>
                                      <p:to x="100000" y="95000"/>
                                    </p:animScale>
                                    <p:animScale>
                                      <p:cBhvr>
                                        <p:cTn id="45" dur="83" decel="50000">
                                          <p:stCondLst>
                                            <p:cond delay="917"/>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7A69A3-6681-4EBD-ABC9-B496AC735DC9}"/>
              </a:ext>
            </a:extLst>
          </p:cNvPr>
          <p:cNvSpPr txBox="1"/>
          <p:nvPr/>
        </p:nvSpPr>
        <p:spPr>
          <a:xfrm>
            <a:off x="97879" y="0"/>
            <a:ext cx="5163670" cy="1200329"/>
          </a:xfrm>
          <a:prstGeom prst="rect">
            <a:avLst/>
          </a:prstGeom>
          <a:noFill/>
        </p:spPr>
        <p:txBody>
          <a:bodyPr wrap="square" rtlCol="0">
            <a:spAutoFit/>
          </a:bodyPr>
          <a:lstStyle/>
          <a:p>
            <a:r>
              <a:rPr lang="en-US" sz="2400" b="1" u="sng" dirty="0">
                <a:solidFill>
                  <a:srgbClr val="7030A0"/>
                </a:solidFill>
              </a:rPr>
              <a:t>What serendipitous discovery in 1928 was finally made useable during WWII and has saved millions of lives?</a:t>
            </a:r>
          </a:p>
        </p:txBody>
      </p:sp>
      <p:pic>
        <p:nvPicPr>
          <p:cNvPr id="3" name="Picture 2">
            <a:extLst>
              <a:ext uri="{FF2B5EF4-FFF2-40B4-BE49-F238E27FC236}">
                <a16:creationId xmlns:a16="http://schemas.microsoft.com/office/drawing/2014/main" id="{5FFA961D-26B5-4781-8C5F-DE6E3DCD9AC0}"/>
              </a:ext>
            </a:extLst>
          </p:cNvPr>
          <p:cNvPicPr>
            <a:picLocks noChangeAspect="1"/>
          </p:cNvPicPr>
          <p:nvPr/>
        </p:nvPicPr>
        <p:blipFill>
          <a:blip r:embed="rId2"/>
          <a:stretch>
            <a:fillRect/>
          </a:stretch>
        </p:blipFill>
        <p:spPr>
          <a:xfrm>
            <a:off x="231977" y="1192834"/>
            <a:ext cx="4265072" cy="3412058"/>
          </a:xfrm>
          <a:prstGeom prst="rect">
            <a:avLst/>
          </a:prstGeom>
        </p:spPr>
      </p:pic>
      <p:pic>
        <p:nvPicPr>
          <p:cNvPr id="6" name="Picture 5">
            <a:extLst>
              <a:ext uri="{FF2B5EF4-FFF2-40B4-BE49-F238E27FC236}">
                <a16:creationId xmlns:a16="http://schemas.microsoft.com/office/drawing/2014/main" id="{AF4402B2-2302-4F44-915E-3D451237E43F}"/>
              </a:ext>
            </a:extLst>
          </p:cNvPr>
          <p:cNvPicPr>
            <a:picLocks noChangeAspect="1"/>
          </p:cNvPicPr>
          <p:nvPr/>
        </p:nvPicPr>
        <p:blipFill>
          <a:blip r:embed="rId3"/>
          <a:stretch>
            <a:fillRect/>
          </a:stretch>
        </p:blipFill>
        <p:spPr>
          <a:xfrm>
            <a:off x="5906937" y="65078"/>
            <a:ext cx="6053086" cy="4539814"/>
          </a:xfrm>
          <a:prstGeom prst="rect">
            <a:avLst/>
          </a:prstGeom>
        </p:spPr>
      </p:pic>
      <p:sp>
        <p:nvSpPr>
          <p:cNvPr id="7" name="TextBox 6">
            <a:extLst>
              <a:ext uri="{FF2B5EF4-FFF2-40B4-BE49-F238E27FC236}">
                <a16:creationId xmlns:a16="http://schemas.microsoft.com/office/drawing/2014/main" id="{927890B6-7582-4C1E-BB72-0D5B7D4ACF87}"/>
              </a:ext>
            </a:extLst>
          </p:cNvPr>
          <p:cNvSpPr txBox="1"/>
          <p:nvPr/>
        </p:nvSpPr>
        <p:spPr>
          <a:xfrm>
            <a:off x="97879" y="4549676"/>
            <a:ext cx="11960023" cy="2308324"/>
          </a:xfrm>
          <a:prstGeom prst="rect">
            <a:avLst/>
          </a:prstGeom>
          <a:noFill/>
        </p:spPr>
        <p:txBody>
          <a:bodyPr wrap="square" rtlCol="0">
            <a:spAutoFit/>
          </a:bodyPr>
          <a:lstStyle/>
          <a:p>
            <a:r>
              <a:rPr lang="en-US" sz="2400" b="1" dirty="0"/>
              <a:t>Fleming did not have the resources to find methods for using the antibacterial properties of the penicillin that he had accidentally discovered.  It remained for the pressure of infected injuries in WWII that Florey and Chain developed methods for delivering the drug.  Penicillin is unstable in stomach acid and had to be injected.  Modifications to the structures produced ampicillin and amoxicillin which can be take orally.   Many bacteria have developed resistance to </a:t>
            </a:r>
            <a:r>
              <a:rPr lang="en-US" sz="2400" b="1" dirty="0" err="1"/>
              <a:t>penicillins</a:t>
            </a:r>
            <a:r>
              <a:rPr lang="en-US" sz="2400" b="1" dirty="0"/>
              <a:t> and there is a need for the development of new antibiotics.</a:t>
            </a:r>
          </a:p>
        </p:txBody>
      </p:sp>
    </p:spTree>
    <p:extLst>
      <p:ext uri="{BB962C8B-B14F-4D97-AF65-F5344CB8AC3E}">
        <p14:creationId xmlns:p14="http://schemas.microsoft.com/office/powerpoint/2010/main" val="571477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000">
        <p15:prstTrans prst="origami"/>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45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par>
                          <p:cTn id="8" fill="hold">
                            <p:stCondLst>
                              <p:cond delay="5500"/>
                            </p:stCondLst>
                            <p:childTnLst>
                              <p:par>
                                <p:cTn id="9" presetID="22" presetClass="entr" presetSubtype="4" fill="hold" nodeType="afterEffect">
                                  <p:stCondLst>
                                    <p:cond delay="6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1000"/>
                                        <p:tgtEl>
                                          <p:spTgt spid="6"/>
                                        </p:tgtEl>
                                      </p:cBhvr>
                                    </p:animEffect>
                                  </p:childTnLst>
                                </p:cTn>
                              </p:par>
                            </p:childTnLst>
                          </p:cTn>
                        </p:par>
                        <p:par>
                          <p:cTn id="12" fill="hold">
                            <p:stCondLst>
                              <p:cond delay="12500"/>
                            </p:stCondLst>
                            <p:childTnLst>
                              <p:par>
                                <p:cTn id="13" presetID="26" presetClass="entr" presetSubtype="0" fill="hold" grpId="0" nodeType="afterEffect">
                                  <p:stCondLst>
                                    <p:cond delay="600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290">
                                          <p:stCondLst>
                                            <p:cond delay="0"/>
                                          </p:stCondLst>
                                        </p:cTn>
                                        <p:tgtEl>
                                          <p:spTgt spid="7"/>
                                        </p:tgtEl>
                                      </p:cBhvr>
                                    </p:animEffect>
                                    <p:anim calcmode="lin" valueType="num">
                                      <p:cBhvr>
                                        <p:cTn id="16"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1" dur="13">
                                          <p:stCondLst>
                                            <p:cond delay="325"/>
                                          </p:stCondLst>
                                        </p:cTn>
                                        <p:tgtEl>
                                          <p:spTgt spid="7"/>
                                        </p:tgtEl>
                                      </p:cBhvr>
                                      <p:to x="100000" y="60000"/>
                                    </p:animScale>
                                    <p:animScale>
                                      <p:cBhvr>
                                        <p:cTn id="22" dur="83" decel="50000">
                                          <p:stCondLst>
                                            <p:cond delay="338"/>
                                          </p:stCondLst>
                                        </p:cTn>
                                        <p:tgtEl>
                                          <p:spTgt spid="7"/>
                                        </p:tgtEl>
                                      </p:cBhvr>
                                      <p:to x="100000" y="100000"/>
                                    </p:animScale>
                                    <p:animScale>
                                      <p:cBhvr>
                                        <p:cTn id="23" dur="13">
                                          <p:stCondLst>
                                            <p:cond delay="656"/>
                                          </p:stCondLst>
                                        </p:cTn>
                                        <p:tgtEl>
                                          <p:spTgt spid="7"/>
                                        </p:tgtEl>
                                      </p:cBhvr>
                                      <p:to x="100000" y="80000"/>
                                    </p:animScale>
                                    <p:animScale>
                                      <p:cBhvr>
                                        <p:cTn id="24" dur="83" decel="50000">
                                          <p:stCondLst>
                                            <p:cond delay="669"/>
                                          </p:stCondLst>
                                        </p:cTn>
                                        <p:tgtEl>
                                          <p:spTgt spid="7"/>
                                        </p:tgtEl>
                                      </p:cBhvr>
                                      <p:to x="100000" y="100000"/>
                                    </p:animScale>
                                    <p:animScale>
                                      <p:cBhvr>
                                        <p:cTn id="25" dur="13">
                                          <p:stCondLst>
                                            <p:cond delay="821"/>
                                          </p:stCondLst>
                                        </p:cTn>
                                        <p:tgtEl>
                                          <p:spTgt spid="7"/>
                                        </p:tgtEl>
                                      </p:cBhvr>
                                      <p:to x="100000" y="90000"/>
                                    </p:animScale>
                                    <p:animScale>
                                      <p:cBhvr>
                                        <p:cTn id="26" dur="83" decel="50000">
                                          <p:stCondLst>
                                            <p:cond delay="834"/>
                                          </p:stCondLst>
                                        </p:cTn>
                                        <p:tgtEl>
                                          <p:spTgt spid="7"/>
                                        </p:tgtEl>
                                      </p:cBhvr>
                                      <p:to x="100000" y="100000"/>
                                    </p:animScale>
                                    <p:animScale>
                                      <p:cBhvr>
                                        <p:cTn id="27" dur="13">
                                          <p:stCondLst>
                                            <p:cond delay="904"/>
                                          </p:stCondLst>
                                        </p:cTn>
                                        <p:tgtEl>
                                          <p:spTgt spid="7"/>
                                        </p:tgtEl>
                                      </p:cBhvr>
                                      <p:to x="100000" y="95000"/>
                                    </p:animScale>
                                    <p:animScale>
                                      <p:cBhvr>
                                        <p:cTn id="28"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D78DA3-2329-4AA2-9F7E-95C7FF1D53CC}"/>
              </a:ext>
            </a:extLst>
          </p:cNvPr>
          <p:cNvSpPr/>
          <p:nvPr/>
        </p:nvSpPr>
        <p:spPr>
          <a:xfrm>
            <a:off x="229846" y="67455"/>
            <a:ext cx="11117708" cy="1200329"/>
          </a:xfrm>
          <a:prstGeom prst="rect">
            <a:avLst/>
          </a:prstGeom>
        </p:spPr>
        <p:txBody>
          <a:bodyPr wrap="square">
            <a:spAutoFit/>
          </a:bodyPr>
          <a:lstStyle/>
          <a:p>
            <a:r>
              <a:rPr lang="en-US" sz="2400" b="1" u="sng" dirty="0">
                <a:solidFill>
                  <a:srgbClr val="7030A0"/>
                </a:solidFill>
              </a:rPr>
              <a:t>What conflict involved virtually every part of the world with the principal belligerents being the Axis powers—Germany, Italy, and Japan—and the Allies—France, Great Britain, the United States, the Soviet Union, and, to a lesser extent, China.</a:t>
            </a:r>
          </a:p>
        </p:txBody>
      </p:sp>
      <p:pic>
        <p:nvPicPr>
          <p:cNvPr id="4" name="Picture 3">
            <a:extLst>
              <a:ext uri="{FF2B5EF4-FFF2-40B4-BE49-F238E27FC236}">
                <a16:creationId xmlns:a16="http://schemas.microsoft.com/office/drawing/2014/main" id="{8EBDF0A5-772C-4C48-A1B4-0D4DF31E97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29846" y="1299663"/>
            <a:ext cx="8224605" cy="5430921"/>
          </a:xfrm>
          <a:prstGeom prst="rect">
            <a:avLst/>
          </a:prstGeom>
        </p:spPr>
      </p:pic>
      <p:sp>
        <p:nvSpPr>
          <p:cNvPr id="5" name="TextBox 4">
            <a:extLst>
              <a:ext uri="{FF2B5EF4-FFF2-40B4-BE49-F238E27FC236}">
                <a16:creationId xmlns:a16="http://schemas.microsoft.com/office/drawing/2014/main" id="{C9C85589-E2F0-4334-98F2-EE5B21FC6DE0}"/>
              </a:ext>
            </a:extLst>
          </p:cNvPr>
          <p:cNvSpPr txBox="1"/>
          <p:nvPr/>
        </p:nvSpPr>
        <p:spPr>
          <a:xfrm>
            <a:off x="6826102" y="3636335"/>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B2AC9A98-D3A5-4648-9592-FCD9924759DB}"/>
              </a:ext>
            </a:extLst>
          </p:cNvPr>
          <p:cNvPicPr>
            <a:picLocks noChangeAspect="1"/>
          </p:cNvPicPr>
          <p:nvPr/>
        </p:nvPicPr>
        <p:blipFill>
          <a:blip r:embed="rId4"/>
          <a:stretch>
            <a:fillRect/>
          </a:stretch>
        </p:blipFill>
        <p:spPr>
          <a:xfrm>
            <a:off x="8583675" y="4751882"/>
            <a:ext cx="3608325" cy="2027420"/>
          </a:xfrm>
          <a:prstGeom prst="rect">
            <a:avLst/>
          </a:prstGeom>
        </p:spPr>
      </p:pic>
      <p:pic>
        <p:nvPicPr>
          <p:cNvPr id="9" name="Picture 8">
            <a:extLst>
              <a:ext uri="{FF2B5EF4-FFF2-40B4-BE49-F238E27FC236}">
                <a16:creationId xmlns:a16="http://schemas.microsoft.com/office/drawing/2014/main" id="{E4F5E68E-F2A7-4B03-8F72-F3658550B112}"/>
              </a:ext>
            </a:extLst>
          </p:cNvPr>
          <p:cNvPicPr>
            <a:picLocks noChangeAspect="1"/>
          </p:cNvPicPr>
          <p:nvPr/>
        </p:nvPicPr>
        <p:blipFill rotWithShape="1">
          <a:blip r:embed="rId5"/>
          <a:srcRect t="8771" b="7295"/>
          <a:stretch/>
        </p:blipFill>
        <p:spPr>
          <a:xfrm>
            <a:off x="8287063" y="1755638"/>
            <a:ext cx="3904937" cy="2458191"/>
          </a:xfrm>
          <a:prstGeom prst="rect">
            <a:avLst/>
          </a:prstGeom>
        </p:spPr>
      </p:pic>
    </p:spTree>
    <p:extLst>
      <p:ext uri="{BB962C8B-B14F-4D97-AF65-F5344CB8AC3E}">
        <p14:creationId xmlns:p14="http://schemas.microsoft.com/office/powerpoint/2010/main" val="1317905894"/>
      </p:ext>
    </p:extLst>
  </p:cSld>
  <p:clrMapOvr>
    <a:masterClrMapping/>
  </p:clrMapOvr>
  <mc:AlternateContent xmlns:mc="http://schemas.openxmlformats.org/markup-compatibility/2006" xmlns:p14="http://schemas.microsoft.com/office/powerpoint/2010/main">
    <mc:Choice Requires="p14">
      <p:transition spd="slow" p14:dur="1200" advTm="35000">
        <p:dissolve/>
      </p:transition>
    </mc:Choice>
    <mc:Fallback xmlns="">
      <p:transition spd="slow" advTm="3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6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par>
                          <p:cTn id="21" fill="hold">
                            <p:stCondLst>
                              <p:cond delay="7500"/>
                            </p:stCondLst>
                            <p:childTnLst>
                              <p:par>
                                <p:cTn id="22" presetID="2" presetClass="entr" presetSubtype="8" fill="hold" nodeType="afterEffect">
                                  <p:stCondLst>
                                    <p:cond delay="500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0-#ppt_w/2"/>
                                          </p:val>
                                        </p:tav>
                                        <p:tav tm="100000">
                                          <p:val>
                                            <p:strVal val="#ppt_x"/>
                                          </p:val>
                                        </p:tav>
                                      </p:tavLst>
                                    </p:anim>
                                    <p:anim calcmode="lin" valueType="num">
                                      <p:cBhvr additive="base">
                                        <p:cTn id="25" dur="1000" fill="hold"/>
                                        <p:tgtEl>
                                          <p:spTgt spid="9"/>
                                        </p:tgtEl>
                                        <p:attrNameLst>
                                          <p:attrName>ppt_y</p:attrName>
                                        </p:attrNameLst>
                                      </p:cBhvr>
                                      <p:tavLst>
                                        <p:tav tm="0">
                                          <p:val>
                                            <p:strVal val="#ppt_y"/>
                                          </p:val>
                                        </p:tav>
                                        <p:tav tm="100000">
                                          <p:val>
                                            <p:strVal val="#ppt_y"/>
                                          </p:val>
                                        </p:tav>
                                      </p:tavLst>
                                    </p:anim>
                                  </p:childTnLst>
                                </p:cTn>
                              </p:par>
                            </p:childTnLst>
                          </p:cTn>
                        </p:par>
                        <p:par>
                          <p:cTn id="26" fill="hold">
                            <p:stCondLst>
                              <p:cond delay="13500"/>
                            </p:stCondLst>
                            <p:childTnLst>
                              <p:par>
                                <p:cTn id="27" presetID="45" presetClass="entr" presetSubtype="0" fill="hold" nodeType="afterEffect">
                                  <p:stCondLst>
                                    <p:cond delay="5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ppt_w</p:attrName>
                                        </p:attrNameLst>
                                      </p:cBhvr>
                                      <p:tavLst>
                                        <p:tav tm="0" fmla="#ppt_w*sin(2.5*pi*$)">
                                          <p:val>
                                            <p:fltVal val="0"/>
                                          </p:val>
                                        </p:tav>
                                        <p:tav tm="100000">
                                          <p:val>
                                            <p:fltVal val="1"/>
                                          </p:val>
                                        </p:tav>
                                      </p:tavLst>
                                    </p:anim>
                                    <p:anim calcmode="lin" valueType="num">
                                      <p:cBhvr>
                                        <p:cTn id="31" dur="1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0C0B39-E2EB-4C9B-928A-0C571FB565EC}"/>
              </a:ext>
            </a:extLst>
          </p:cNvPr>
          <p:cNvPicPr>
            <a:picLocks noChangeAspect="1"/>
          </p:cNvPicPr>
          <p:nvPr/>
        </p:nvPicPr>
        <p:blipFill rotWithShape="1">
          <a:blip r:embed="rId2"/>
          <a:srcRect l="16712" r="11322"/>
          <a:stretch/>
        </p:blipFill>
        <p:spPr>
          <a:xfrm>
            <a:off x="8208335" y="225276"/>
            <a:ext cx="3253563" cy="3474853"/>
          </a:xfrm>
          <a:prstGeom prst="rect">
            <a:avLst/>
          </a:prstGeom>
        </p:spPr>
      </p:pic>
      <p:sp>
        <p:nvSpPr>
          <p:cNvPr id="4" name="Rectangle 3">
            <a:extLst>
              <a:ext uri="{FF2B5EF4-FFF2-40B4-BE49-F238E27FC236}">
                <a16:creationId xmlns:a16="http://schemas.microsoft.com/office/drawing/2014/main" id="{CFCB2E3D-F241-48BF-8CFB-F46817E5B489}"/>
              </a:ext>
            </a:extLst>
          </p:cNvPr>
          <p:cNvSpPr/>
          <p:nvPr/>
        </p:nvSpPr>
        <p:spPr>
          <a:xfrm>
            <a:off x="63710" y="903239"/>
            <a:ext cx="2868116" cy="2308324"/>
          </a:xfrm>
          <a:prstGeom prst="rect">
            <a:avLst/>
          </a:prstGeom>
        </p:spPr>
        <p:txBody>
          <a:bodyPr wrap="square">
            <a:spAutoFit/>
          </a:bodyPr>
          <a:lstStyle/>
          <a:p>
            <a:r>
              <a:rPr lang="en-US" sz="2400" b="1" dirty="0">
                <a:solidFill>
                  <a:srgbClr val="FF0000"/>
                </a:solidFill>
              </a:rPr>
              <a:t>The United States detonated two nuclear weapons over the Japanese cities of Hiroshima and Nagasaki.</a:t>
            </a:r>
          </a:p>
        </p:txBody>
      </p:sp>
      <p:sp>
        <p:nvSpPr>
          <p:cNvPr id="5" name="Rectangle 4">
            <a:extLst>
              <a:ext uri="{FF2B5EF4-FFF2-40B4-BE49-F238E27FC236}">
                <a16:creationId xmlns:a16="http://schemas.microsoft.com/office/drawing/2014/main" id="{5565226A-C2C6-4C5F-8842-1387B90FA529}"/>
              </a:ext>
            </a:extLst>
          </p:cNvPr>
          <p:cNvSpPr/>
          <p:nvPr/>
        </p:nvSpPr>
        <p:spPr>
          <a:xfrm>
            <a:off x="279817" y="0"/>
            <a:ext cx="7275226" cy="830997"/>
          </a:xfrm>
          <a:prstGeom prst="rect">
            <a:avLst/>
          </a:prstGeom>
        </p:spPr>
        <p:txBody>
          <a:bodyPr wrap="square">
            <a:spAutoFit/>
          </a:bodyPr>
          <a:lstStyle/>
          <a:p>
            <a:r>
              <a:rPr lang="en-US" sz="2400" b="1" u="sng" dirty="0">
                <a:solidFill>
                  <a:srgbClr val="7030A0"/>
                </a:solidFill>
              </a:rPr>
              <a:t>On August 6 and 9, 1945, what events changed the future course of international relations forever? </a:t>
            </a:r>
          </a:p>
        </p:txBody>
      </p:sp>
      <p:sp>
        <p:nvSpPr>
          <p:cNvPr id="6" name="Rectangle 5">
            <a:extLst>
              <a:ext uri="{FF2B5EF4-FFF2-40B4-BE49-F238E27FC236}">
                <a16:creationId xmlns:a16="http://schemas.microsoft.com/office/drawing/2014/main" id="{3DDB5D37-1CAA-4998-97F1-3D670332B040}"/>
              </a:ext>
            </a:extLst>
          </p:cNvPr>
          <p:cNvSpPr/>
          <p:nvPr/>
        </p:nvSpPr>
        <p:spPr>
          <a:xfrm>
            <a:off x="0" y="3811012"/>
            <a:ext cx="12192000" cy="3046988"/>
          </a:xfrm>
          <a:prstGeom prst="rect">
            <a:avLst/>
          </a:prstGeom>
        </p:spPr>
        <p:txBody>
          <a:bodyPr wrap="square">
            <a:spAutoFit/>
          </a:bodyPr>
          <a:lstStyle/>
          <a:p>
            <a:r>
              <a:rPr lang="en-US" sz="2400" b="1" dirty="0"/>
              <a:t>A discovery by nuclear physicists in a laboratory in Berlin, Germany, in 1938 made the first atomic bomb possible, after Otto Hahn, </a:t>
            </a:r>
            <a:r>
              <a:rPr lang="en-US" sz="2400" b="1" dirty="0" err="1"/>
              <a:t>Lise</a:t>
            </a:r>
            <a:r>
              <a:rPr lang="en-US" sz="2400" b="1" dirty="0"/>
              <a:t> Meitner and Fritz Strassman discovered nuclear fission. The Nobel prize probably for inappropriate reasons was awarded only to Hahn. The Manhattan Project turned the theory into reality.  When an atom of radioactive material splits into lighter atoms, there's a sudden, powerful release of energy.  The development of special relativity by Albert Einstein in 1905 that demonstrated the relationship between energy and mass set the stage for the discovery of nuclear fission.  Nuclear fission, besides use in destructive bombs, is also a carbon free method of generating electricity.</a:t>
            </a:r>
          </a:p>
        </p:txBody>
      </p:sp>
      <p:pic>
        <p:nvPicPr>
          <p:cNvPr id="8" name="Picture 7">
            <a:extLst>
              <a:ext uri="{FF2B5EF4-FFF2-40B4-BE49-F238E27FC236}">
                <a16:creationId xmlns:a16="http://schemas.microsoft.com/office/drawing/2014/main" id="{1EF1F133-B325-453E-9D32-21CDDCE82C60}"/>
              </a:ext>
            </a:extLst>
          </p:cNvPr>
          <p:cNvPicPr>
            <a:picLocks noChangeAspect="1"/>
          </p:cNvPicPr>
          <p:nvPr/>
        </p:nvPicPr>
        <p:blipFill>
          <a:blip r:embed="rId3"/>
          <a:stretch>
            <a:fillRect/>
          </a:stretch>
        </p:blipFill>
        <p:spPr>
          <a:xfrm>
            <a:off x="2682693" y="1140056"/>
            <a:ext cx="5393079" cy="2143749"/>
          </a:xfrm>
          <a:prstGeom prst="rect">
            <a:avLst/>
          </a:prstGeom>
        </p:spPr>
      </p:pic>
    </p:spTree>
    <p:extLst>
      <p:ext uri="{BB962C8B-B14F-4D97-AF65-F5344CB8AC3E}">
        <p14:creationId xmlns:p14="http://schemas.microsoft.com/office/powerpoint/2010/main" val="1809815399"/>
      </p:ext>
    </p:extLst>
  </p:cSld>
  <p:clrMapOvr>
    <a:masterClrMapping/>
  </p:clrMapOvr>
  <mc:AlternateContent xmlns:mc="http://schemas.openxmlformats.org/markup-compatibility/2006" xmlns:p14="http://schemas.microsoft.com/office/powerpoint/2010/main">
    <mc:Choice Requires="p14">
      <p:transition spd="slow" p14:dur="1250" advTm="35000">
        <p:checker/>
      </p:transition>
    </mc:Choice>
    <mc:Fallback xmlns="">
      <p:transition spd="slow" advTm="35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3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4500"/>
                            </p:stCondLst>
                            <p:childTnLst>
                              <p:par>
                                <p:cTn id="11" presetID="2" presetClass="entr" presetSubtype="12" fill="hold" nodeType="afterEffect">
                                  <p:stCondLst>
                                    <p:cond delay="350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0-#ppt_w/2"/>
                                          </p:val>
                                        </p:tav>
                                        <p:tav tm="100000">
                                          <p:val>
                                            <p:strVal val="#ppt_x"/>
                                          </p:val>
                                        </p:tav>
                                      </p:tavLst>
                                    </p:anim>
                                    <p:anim calcmode="lin" valueType="num">
                                      <p:cBhvr additive="base">
                                        <p:cTn id="14" dur="10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9000"/>
                            </p:stCondLst>
                            <p:childTnLst>
                              <p:par>
                                <p:cTn id="16" presetID="21" presetClass="entr" presetSubtype="1" fill="hold" grpId="0" nodeType="afterEffect">
                                  <p:stCondLst>
                                    <p:cond delay="350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1000"/>
                                        <p:tgtEl>
                                          <p:spTgt spid="4"/>
                                        </p:tgtEl>
                                      </p:cBhvr>
                                    </p:animEffect>
                                  </p:childTnLst>
                                </p:cTn>
                              </p:par>
                            </p:childTnLst>
                          </p:cTn>
                        </p:par>
                        <p:par>
                          <p:cTn id="19" fill="hold">
                            <p:stCondLst>
                              <p:cond delay="13500"/>
                            </p:stCondLst>
                            <p:childTnLst>
                              <p:par>
                                <p:cTn id="20" presetID="8" presetClass="entr" presetSubtype="16" fill="hold" grpId="0" nodeType="afterEffect">
                                  <p:stCondLst>
                                    <p:cond delay="5000"/>
                                  </p:stCondLst>
                                  <p:childTnLst>
                                    <p:set>
                                      <p:cBhvr>
                                        <p:cTn id="21" dur="1" fill="hold">
                                          <p:stCondLst>
                                            <p:cond delay="0"/>
                                          </p:stCondLst>
                                        </p:cTn>
                                        <p:tgtEl>
                                          <p:spTgt spid="6"/>
                                        </p:tgtEl>
                                        <p:attrNameLst>
                                          <p:attrName>style.visibility</p:attrName>
                                        </p:attrNameLst>
                                      </p:cBhvr>
                                      <p:to>
                                        <p:strVal val="visible"/>
                                      </p:to>
                                    </p:set>
                                    <p:animEffect transition="in" filter="diamond(in)">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8B49D5-EA7F-46A0-A3A5-D45A69AA06F6}"/>
              </a:ext>
            </a:extLst>
          </p:cNvPr>
          <p:cNvPicPr>
            <a:picLocks noChangeAspect="1"/>
          </p:cNvPicPr>
          <p:nvPr/>
        </p:nvPicPr>
        <p:blipFill rotWithShape="1">
          <a:blip r:embed="rId2"/>
          <a:srcRect l="2820" t="2574" r="5670" b="1603"/>
          <a:stretch/>
        </p:blipFill>
        <p:spPr>
          <a:xfrm>
            <a:off x="6986034" y="36705"/>
            <a:ext cx="5205966" cy="4319234"/>
          </a:xfrm>
          <a:prstGeom prst="rect">
            <a:avLst/>
          </a:prstGeom>
        </p:spPr>
      </p:pic>
      <p:sp>
        <p:nvSpPr>
          <p:cNvPr id="5" name="TextBox 4">
            <a:extLst>
              <a:ext uri="{FF2B5EF4-FFF2-40B4-BE49-F238E27FC236}">
                <a16:creationId xmlns:a16="http://schemas.microsoft.com/office/drawing/2014/main" id="{3F797E1D-21D6-474E-8E4C-5B8342DF571F}"/>
              </a:ext>
            </a:extLst>
          </p:cNvPr>
          <p:cNvSpPr txBox="1"/>
          <p:nvPr/>
        </p:nvSpPr>
        <p:spPr>
          <a:xfrm>
            <a:off x="104472" y="4011935"/>
            <a:ext cx="7871899" cy="461665"/>
          </a:xfrm>
          <a:prstGeom prst="rect">
            <a:avLst/>
          </a:prstGeom>
          <a:noFill/>
        </p:spPr>
        <p:txBody>
          <a:bodyPr wrap="none" rtlCol="0">
            <a:spAutoFit/>
          </a:bodyPr>
          <a:lstStyle/>
          <a:p>
            <a:r>
              <a:rPr lang="en-US" sz="2400" b="1" dirty="0"/>
              <a:t>James Watson  Francis Crick  Hugh Wilkins  Rosalind Franklin</a:t>
            </a:r>
          </a:p>
        </p:txBody>
      </p:sp>
      <p:sp>
        <p:nvSpPr>
          <p:cNvPr id="6" name="TextBox 5">
            <a:extLst>
              <a:ext uri="{FF2B5EF4-FFF2-40B4-BE49-F238E27FC236}">
                <a16:creationId xmlns:a16="http://schemas.microsoft.com/office/drawing/2014/main" id="{D3C53521-2AFC-435A-A33C-61D921CED867}"/>
              </a:ext>
            </a:extLst>
          </p:cNvPr>
          <p:cNvSpPr txBox="1"/>
          <p:nvPr/>
        </p:nvSpPr>
        <p:spPr>
          <a:xfrm>
            <a:off x="161614" y="36704"/>
            <a:ext cx="5534648" cy="1200329"/>
          </a:xfrm>
          <a:prstGeom prst="rect">
            <a:avLst/>
          </a:prstGeom>
          <a:noFill/>
        </p:spPr>
        <p:txBody>
          <a:bodyPr wrap="square" rtlCol="0">
            <a:spAutoFit/>
          </a:bodyPr>
          <a:lstStyle/>
          <a:p>
            <a:r>
              <a:rPr lang="en-US" sz="2400" b="1" u="sng" dirty="0">
                <a:solidFill>
                  <a:srgbClr val="7030A0"/>
                </a:solidFill>
              </a:rPr>
              <a:t>What great discovery that affected the future of medicine was made by Crick,  Watson, Wilkins and Franklin in 1953?</a:t>
            </a:r>
          </a:p>
        </p:txBody>
      </p:sp>
      <p:sp>
        <p:nvSpPr>
          <p:cNvPr id="7" name="TextBox 6">
            <a:extLst>
              <a:ext uri="{FF2B5EF4-FFF2-40B4-BE49-F238E27FC236}">
                <a16:creationId xmlns:a16="http://schemas.microsoft.com/office/drawing/2014/main" id="{3E30117F-7188-4466-9367-D8CDC969F2B2}"/>
              </a:ext>
            </a:extLst>
          </p:cNvPr>
          <p:cNvSpPr txBox="1"/>
          <p:nvPr/>
        </p:nvSpPr>
        <p:spPr>
          <a:xfrm>
            <a:off x="0" y="4535871"/>
            <a:ext cx="11977141" cy="2308324"/>
          </a:xfrm>
          <a:prstGeom prst="rect">
            <a:avLst/>
          </a:prstGeom>
          <a:noFill/>
        </p:spPr>
        <p:txBody>
          <a:bodyPr wrap="square" rtlCol="0">
            <a:spAutoFit/>
          </a:bodyPr>
          <a:lstStyle/>
          <a:p>
            <a:r>
              <a:rPr lang="en-US" sz="2400" b="1" dirty="0"/>
              <a:t>While Watson and Crick are commonly given the credit for discovering the structure of DNA, Hugh Wilkins shared the 1962 Nobel prize with them.  Unfortunately, equally deserving of the credit but not acknowledged by the Nobel committee, Rosalind Franklin took the x-ray image that enabled the determination of the double helix structure. DNA (deoxyribonucleic acid), a self-replicating material is present in nearly all living organisms as the main constituent of chromosomes and is the carrier of genetic information.</a:t>
            </a:r>
          </a:p>
        </p:txBody>
      </p:sp>
      <p:pic>
        <p:nvPicPr>
          <p:cNvPr id="8" name="Picture 7">
            <a:extLst>
              <a:ext uri="{FF2B5EF4-FFF2-40B4-BE49-F238E27FC236}">
                <a16:creationId xmlns:a16="http://schemas.microsoft.com/office/drawing/2014/main" id="{2BA9AF5E-68BF-47CA-8A22-71786809B011}"/>
              </a:ext>
            </a:extLst>
          </p:cNvPr>
          <p:cNvPicPr>
            <a:picLocks noChangeAspect="1"/>
          </p:cNvPicPr>
          <p:nvPr/>
        </p:nvPicPr>
        <p:blipFill>
          <a:blip r:embed="rId3"/>
          <a:stretch>
            <a:fillRect/>
          </a:stretch>
        </p:blipFill>
        <p:spPr>
          <a:xfrm>
            <a:off x="133352" y="1237033"/>
            <a:ext cx="7413371" cy="2825803"/>
          </a:xfrm>
          <a:prstGeom prst="rect">
            <a:avLst/>
          </a:prstGeom>
        </p:spPr>
      </p:pic>
    </p:spTree>
    <p:extLst>
      <p:ext uri="{BB962C8B-B14F-4D97-AF65-F5344CB8AC3E}">
        <p14:creationId xmlns:p14="http://schemas.microsoft.com/office/powerpoint/2010/main" val="4065108589"/>
      </p:ext>
    </p:extLst>
  </p:cSld>
  <p:clrMapOvr>
    <a:masterClrMapping/>
  </p:clrMapOvr>
  <mc:AlternateContent xmlns:mc="http://schemas.openxmlformats.org/markup-compatibility/2006" xmlns:p14="http://schemas.microsoft.com/office/powerpoint/2010/main">
    <mc:Choice Requires="p14">
      <p:transition spd="slow" p14:dur="1250" advTm="35000">
        <p:blinds dir="vert"/>
      </p:transition>
    </mc:Choice>
    <mc:Fallback xmlns="">
      <p:transition spd="slow" advTm="3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ppt_w</p:attrName>
                                        </p:attrNameLst>
                                      </p:cBhvr>
                                      <p:tavLst>
                                        <p:tav tm="0" fmla="#ppt_w*sin(2.5*pi*$)">
                                          <p:val>
                                            <p:fltVal val="0"/>
                                          </p:val>
                                        </p:tav>
                                        <p:tav tm="100000">
                                          <p:val>
                                            <p:fltVal val="1"/>
                                          </p:val>
                                        </p:tav>
                                      </p:tavLst>
                                    </p:anim>
                                    <p:anim calcmode="lin" valueType="num">
                                      <p:cBhvr>
                                        <p:cTn id="9" dur="1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6000"/>
                            </p:stCondLst>
                            <p:childTnLst>
                              <p:par>
                                <p:cTn id="11" presetID="26" presetClass="entr" presetSubtype="0" fill="hold" nodeType="afterEffect">
                                  <p:stCondLst>
                                    <p:cond delay="1400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290">
                                          <p:stCondLst>
                                            <p:cond delay="0"/>
                                          </p:stCondLst>
                                        </p:cTn>
                                        <p:tgtEl>
                                          <p:spTgt spid="3"/>
                                        </p:tgtEl>
                                      </p:cBhvr>
                                    </p:animEffect>
                                    <p:anim calcmode="lin" valueType="num">
                                      <p:cBhvr>
                                        <p:cTn id="14"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9" dur="13">
                                          <p:stCondLst>
                                            <p:cond delay="325"/>
                                          </p:stCondLst>
                                        </p:cTn>
                                        <p:tgtEl>
                                          <p:spTgt spid="3"/>
                                        </p:tgtEl>
                                      </p:cBhvr>
                                      <p:to x="100000" y="60000"/>
                                    </p:animScale>
                                    <p:animScale>
                                      <p:cBhvr>
                                        <p:cTn id="20" dur="83" decel="50000">
                                          <p:stCondLst>
                                            <p:cond delay="338"/>
                                          </p:stCondLst>
                                        </p:cTn>
                                        <p:tgtEl>
                                          <p:spTgt spid="3"/>
                                        </p:tgtEl>
                                      </p:cBhvr>
                                      <p:to x="100000" y="100000"/>
                                    </p:animScale>
                                    <p:animScale>
                                      <p:cBhvr>
                                        <p:cTn id="21" dur="13">
                                          <p:stCondLst>
                                            <p:cond delay="656"/>
                                          </p:stCondLst>
                                        </p:cTn>
                                        <p:tgtEl>
                                          <p:spTgt spid="3"/>
                                        </p:tgtEl>
                                      </p:cBhvr>
                                      <p:to x="100000" y="80000"/>
                                    </p:animScale>
                                    <p:animScale>
                                      <p:cBhvr>
                                        <p:cTn id="22" dur="83" decel="50000">
                                          <p:stCondLst>
                                            <p:cond delay="669"/>
                                          </p:stCondLst>
                                        </p:cTn>
                                        <p:tgtEl>
                                          <p:spTgt spid="3"/>
                                        </p:tgtEl>
                                      </p:cBhvr>
                                      <p:to x="100000" y="100000"/>
                                    </p:animScale>
                                    <p:animScale>
                                      <p:cBhvr>
                                        <p:cTn id="23" dur="13">
                                          <p:stCondLst>
                                            <p:cond delay="821"/>
                                          </p:stCondLst>
                                        </p:cTn>
                                        <p:tgtEl>
                                          <p:spTgt spid="3"/>
                                        </p:tgtEl>
                                      </p:cBhvr>
                                      <p:to x="100000" y="90000"/>
                                    </p:animScale>
                                    <p:animScale>
                                      <p:cBhvr>
                                        <p:cTn id="24" dur="83" decel="50000">
                                          <p:stCondLst>
                                            <p:cond delay="834"/>
                                          </p:stCondLst>
                                        </p:cTn>
                                        <p:tgtEl>
                                          <p:spTgt spid="3"/>
                                        </p:tgtEl>
                                      </p:cBhvr>
                                      <p:to x="100000" y="100000"/>
                                    </p:animScale>
                                    <p:animScale>
                                      <p:cBhvr>
                                        <p:cTn id="25" dur="13">
                                          <p:stCondLst>
                                            <p:cond delay="904"/>
                                          </p:stCondLst>
                                        </p:cTn>
                                        <p:tgtEl>
                                          <p:spTgt spid="3"/>
                                        </p:tgtEl>
                                      </p:cBhvr>
                                      <p:to x="100000" y="95000"/>
                                    </p:animScale>
                                    <p:animScale>
                                      <p:cBhvr>
                                        <p:cTn id="26" dur="83" decel="50000">
                                          <p:stCondLst>
                                            <p:cond delay="917"/>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D95D2C-7CDB-4024-BA39-CC2BD997D932}"/>
              </a:ext>
            </a:extLst>
          </p:cNvPr>
          <p:cNvSpPr/>
          <p:nvPr/>
        </p:nvSpPr>
        <p:spPr>
          <a:xfrm>
            <a:off x="0" y="0"/>
            <a:ext cx="11782269" cy="4862870"/>
          </a:xfrm>
          <a:prstGeom prst="rect">
            <a:avLst/>
          </a:prstGeom>
        </p:spPr>
        <p:txBody>
          <a:bodyPr wrap="square">
            <a:spAutoFit/>
          </a:bodyPr>
          <a:lstStyle/>
          <a:p>
            <a:r>
              <a:rPr lang="en-US" sz="2400" b="1" dirty="0"/>
              <a:t>U.S. Civil Rights Movement: 1954-1968 (US)</a:t>
            </a:r>
          </a:p>
          <a:p>
            <a:r>
              <a:rPr lang="en-US" sz="2200" b="1" dirty="0"/>
              <a:t>— 5/17/1954: The U.S. Supreme Court rules in Brown v. Board of Education that segregated education is unconstitutional</a:t>
            </a:r>
          </a:p>
          <a:p>
            <a:r>
              <a:rPr lang="en-US" sz="2200" b="1" dirty="0"/>
              <a:t>— 12/1/1955: Rosa Parks refuses to sit in the back of the bus, sparking Montgomery bus boycott</a:t>
            </a:r>
          </a:p>
          <a:p>
            <a:r>
              <a:rPr lang="en-US" sz="2200" b="1" dirty="0"/>
              <a:t>— 1957: President Eisenhower sends US troops to protect black students attending Central High School in Little Rock, Arkansas</a:t>
            </a:r>
          </a:p>
          <a:p>
            <a:r>
              <a:rPr lang="en-US" sz="2200" b="1" dirty="0"/>
              <a:t>— 1960: First lunch counter protest in Greensboro, North Carolina</a:t>
            </a:r>
          </a:p>
          <a:p>
            <a:r>
              <a:rPr lang="en-US" sz="2200" b="1" dirty="0"/>
              <a:t>— 8/28/1963: Martin Luther King, Jr. leads march on Washington, makes “I Have a Dream” speech</a:t>
            </a:r>
          </a:p>
          <a:p>
            <a:r>
              <a:rPr lang="en-US" sz="2200" b="1" dirty="0"/>
              <a:t>— 9/15/1963: Four black girls killed in bombing of church in Birmingham, Alabama</a:t>
            </a:r>
          </a:p>
          <a:p>
            <a:r>
              <a:rPr lang="en-US" sz="2200" b="1" dirty="0"/>
              <a:t>— 7/2/1964: President Johnson signs the Civil Rights Act</a:t>
            </a:r>
          </a:p>
          <a:p>
            <a:r>
              <a:rPr lang="en-US" sz="2200" b="1" dirty="0"/>
              <a:t>— 2/21/1965: Assassination of Malcolm X</a:t>
            </a:r>
          </a:p>
          <a:p>
            <a:r>
              <a:rPr lang="en-US" sz="2200" b="1" dirty="0"/>
              <a:t>— 3/7/1965: Protest march from Selma  to Montgomery, AL</a:t>
            </a:r>
          </a:p>
          <a:p>
            <a:r>
              <a:rPr lang="en-US" sz="2200" b="1" dirty="0"/>
              <a:t>— 8/6/1965: President Johnson signs the Voting Rights Act</a:t>
            </a:r>
          </a:p>
          <a:p>
            <a:r>
              <a:rPr lang="en-US" sz="2200" b="1" dirty="0"/>
              <a:t>— 4/4/1968: Assassination of Martin Luther King, Jr.</a:t>
            </a:r>
          </a:p>
        </p:txBody>
      </p:sp>
      <p:pic>
        <p:nvPicPr>
          <p:cNvPr id="4" name="Picture 3">
            <a:extLst>
              <a:ext uri="{FF2B5EF4-FFF2-40B4-BE49-F238E27FC236}">
                <a16:creationId xmlns:a16="http://schemas.microsoft.com/office/drawing/2014/main" id="{23CABE27-7DF7-4730-B31A-F9EBDAE518B9}"/>
              </a:ext>
            </a:extLst>
          </p:cNvPr>
          <p:cNvPicPr>
            <a:picLocks noChangeAspect="1"/>
          </p:cNvPicPr>
          <p:nvPr/>
        </p:nvPicPr>
        <p:blipFill rotWithShape="1">
          <a:blip r:embed="rId2"/>
          <a:srcRect l="2367" t="5486" r="3113" b="4735"/>
          <a:stretch/>
        </p:blipFill>
        <p:spPr>
          <a:xfrm>
            <a:off x="7082644" y="3222885"/>
            <a:ext cx="5109356" cy="3635115"/>
          </a:xfrm>
          <a:prstGeom prst="rect">
            <a:avLst/>
          </a:prstGeom>
        </p:spPr>
      </p:pic>
      <p:sp>
        <p:nvSpPr>
          <p:cNvPr id="5" name="TextBox 4">
            <a:extLst>
              <a:ext uri="{FF2B5EF4-FFF2-40B4-BE49-F238E27FC236}">
                <a16:creationId xmlns:a16="http://schemas.microsoft.com/office/drawing/2014/main" id="{F8DCE6AA-71B3-46BC-B5BB-40B9D837B8E7}"/>
              </a:ext>
            </a:extLst>
          </p:cNvPr>
          <p:cNvSpPr txBox="1"/>
          <p:nvPr/>
        </p:nvSpPr>
        <p:spPr>
          <a:xfrm>
            <a:off x="164889" y="5246557"/>
            <a:ext cx="6355831" cy="1200329"/>
          </a:xfrm>
          <a:prstGeom prst="rect">
            <a:avLst/>
          </a:prstGeom>
          <a:noFill/>
        </p:spPr>
        <p:txBody>
          <a:bodyPr wrap="square" rtlCol="0">
            <a:spAutoFit/>
          </a:bodyPr>
          <a:lstStyle/>
          <a:p>
            <a:r>
              <a:rPr lang="en-US" sz="2400" b="1" u="sng" dirty="0">
                <a:solidFill>
                  <a:srgbClr val="7030A0"/>
                </a:solidFill>
              </a:rPr>
              <a:t>What were the significant steps related to civil rights that took place in the in the U.S. between 1954 and 1968?</a:t>
            </a:r>
          </a:p>
        </p:txBody>
      </p:sp>
    </p:spTree>
    <p:extLst>
      <p:ext uri="{BB962C8B-B14F-4D97-AF65-F5344CB8AC3E}">
        <p14:creationId xmlns:p14="http://schemas.microsoft.com/office/powerpoint/2010/main" val="2700520992"/>
      </p:ext>
    </p:extLst>
  </p:cSld>
  <p:clrMapOvr>
    <a:masterClrMapping/>
  </p:clrMapOvr>
  <mc:AlternateContent xmlns:mc="http://schemas.openxmlformats.org/markup-compatibility/2006" xmlns:p14="http://schemas.microsoft.com/office/powerpoint/2010/main">
    <mc:Choice Requires="p14">
      <p:transition spd="slow" p14:dur="1250" advTm="35000">
        <p14:rippl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4500"/>
                            </p:stCondLst>
                            <p:childTnLst>
                              <p:par>
                                <p:cTn id="9" presetID="2" presetClass="entr" presetSubtype="4" fill="hold" nodeType="afterEffect">
                                  <p:stCondLst>
                                    <p:cond delay="13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748CF-D9B7-4FA6-A1BF-CF35CFF6987A}"/>
              </a:ext>
            </a:extLst>
          </p:cNvPr>
          <p:cNvPicPr>
            <a:picLocks noChangeAspect="1"/>
          </p:cNvPicPr>
          <p:nvPr/>
        </p:nvPicPr>
        <p:blipFill rotWithShape="1">
          <a:blip r:embed="rId2"/>
          <a:srcRect l="4328" t="9180" r="3856" b="12733"/>
          <a:stretch/>
        </p:blipFill>
        <p:spPr>
          <a:xfrm>
            <a:off x="372978" y="462747"/>
            <a:ext cx="4916082" cy="2540545"/>
          </a:xfrm>
          <a:prstGeom prst="rect">
            <a:avLst/>
          </a:prstGeom>
        </p:spPr>
      </p:pic>
      <p:sp>
        <p:nvSpPr>
          <p:cNvPr id="4" name="Rectangle 3">
            <a:extLst>
              <a:ext uri="{FF2B5EF4-FFF2-40B4-BE49-F238E27FC236}">
                <a16:creationId xmlns:a16="http://schemas.microsoft.com/office/drawing/2014/main" id="{CE9FD8A3-8964-461A-994D-75999D81D11A}"/>
              </a:ext>
            </a:extLst>
          </p:cNvPr>
          <p:cNvSpPr/>
          <p:nvPr/>
        </p:nvSpPr>
        <p:spPr>
          <a:xfrm>
            <a:off x="5616429" y="541079"/>
            <a:ext cx="6375816" cy="2462213"/>
          </a:xfrm>
          <a:prstGeom prst="rect">
            <a:avLst/>
          </a:prstGeom>
        </p:spPr>
        <p:txBody>
          <a:bodyPr wrap="square">
            <a:spAutoFit/>
          </a:bodyPr>
          <a:lstStyle/>
          <a:p>
            <a:r>
              <a:rPr lang="en-US" sz="2200" b="1" dirty="0"/>
              <a:t>We choose to go to the Moon in this decade and do the other things, not because they are easy, but because they are hard; because that goal will serve to organize and measure the best of our energies and skills, because that challenge is one that we are willing to accept, one we are unwilling to postpone, and one we intend to win, and the others, too.</a:t>
            </a:r>
          </a:p>
        </p:txBody>
      </p:sp>
      <p:sp>
        <p:nvSpPr>
          <p:cNvPr id="5" name="Rectangle 4">
            <a:extLst>
              <a:ext uri="{FF2B5EF4-FFF2-40B4-BE49-F238E27FC236}">
                <a16:creationId xmlns:a16="http://schemas.microsoft.com/office/drawing/2014/main" id="{9D0AFB73-E4ED-4DAC-9CE7-0B56D41B5FAC}"/>
              </a:ext>
            </a:extLst>
          </p:cNvPr>
          <p:cNvSpPr/>
          <p:nvPr/>
        </p:nvSpPr>
        <p:spPr>
          <a:xfrm>
            <a:off x="182380" y="3013556"/>
            <a:ext cx="6096000" cy="1785104"/>
          </a:xfrm>
          <a:prstGeom prst="rect">
            <a:avLst/>
          </a:prstGeom>
        </p:spPr>
        <p:txBody>
          <a:bodyPr>
            <a:spAutoFit/>
          </a:bodyPr>
          <a:lstStyle/>
          <a:p>
            <a:r>
              <a:rPr lang="en-US" sz="2200" b="1" dirty="0"/>
              <a:t>The Cuban Missile Crisis was a 13-day confrontation between the United States and the Soviet Union initiated by the American discovery of Soviet ballistic missile deployment in Cuba.  Dates: Oct 16, 1962 – Oct 28, 1962</a:t>
            </a:r>
          </a:p>
        </p:txBody>
      </p:sp>
      <p:sp>
        <p:nvSpPr>
          <p:cNvPr id="6" name="Rectangle 5">
            <a:extLst>
              <a:ext uri="{FF2B5EF4-FFF2-40B4-BE49-F238E27FC236}">
                <a16:creationId xmlns:a16="http://schemas.microsoft.com/office/drawing/2014/main" id="{A7A90C64-D639-4735-9655-A8F1D3B7F11A}"/>
              </a:ext>
            </a:extLst>
          </p:cNvPr>
          <p:cNvSpPr/>
          <p:nvPr/>
        </p:nvSpPr>
        <p:spPr>
          <a:xfrm>
            <a:off x="6096000" y="2976234"/>
            <a:ext cx="6096000" cy="1446550"/>
          </a:xfrm>
          <a:prstGeom prst="rect">
            <a:avLst/>
          </a:prstGeom>
        </p:spPr>
        <p:txBody>
          <a:bodyPr>
            <a:spAutoFit/>
          </a:bodyPr>
          <a:lstStyle/>
          <a:p>
            <a:r>
              <a:rPr lang="en-US" sz="2200" b="1" dirty="0"/>
              <a:t>The Bay of Pigs Invasion was a failed military invasion of Cuba undertaken by the Central Intelligence Agency (CIA)-sponsored rebel group Brigade on 17 April 1961.</a:t>
            </a:r>
          </a:p>
        </p:txBody>
      </p:sp>
      <p:sp>
        <p:nvSpPr>
          <p:cNvPr id="7" name="TextBox 6">
            <a:extLst>
              <a:ext uri="{FF2B5EF4-FFF2-40B4-BE49-F238E27FC236}">
                <a16:creationId xmlns:a16="http://schemas.microsoft.com/office/drawing/2014/main" id="{ACE733DE-E9B4-4F1F-A5F7-55255BFA746A}"/>
              </a:ext>
            </a:extLst>
          </p:cNvPr>
          <p:cNvSpPr txBox="1"/>
          <p:nvPr/>
        </p:nvSpPr>
        <p:spPr>
          <a:xfrm>
            <a:off x="1837682" y="6340412"/>
            <a:ext cx="8300157" cy="461665"/>
          </a:xfrm>
          <a:prstGeom prst="rect">
            <a:avLst/>
          </a:prstGeom>
          <a:noFill/>
        </p:spPr>
        <p:txBody>
          <a:bodyPr wrap="none" rtlCol="0">
            <a:spAutoFit/>
          </a:bodyPr>
          <a:lstStyle/>
          <a:p>
            <a:r>
              <a:rPr lang="en-US" sz="2400" b="1" dirty="0">
                <a:solidFill>
                  <a:srgbClr val="FF0000"/>
                </a:solidFill>
              </a:rPr>
              <a:t>Name the most famous memories of the John F. Kennedy years.</a:t>
            </a:r>
          </a:p>
        </p:txBody>
      </p:sp>
      <p:sp>
        <p:nvSpPr>
          <p:cNvPr id="8" name="Rectangle 7">
            <a:extLst>
              <a:ext uri="{FF2B5EF4-FFF2-40B4-BE49-F238E27FC236}">
                <a16:creationId xmlns:a16="http://schemas.microsoft.com/office/drawing/2014/main" id="{B86D69C1-A68A-4C0D-A36B-59723BED1B60}"/>
              </a:ext>
            </a:extLst>
          </p:cNvPr>
          <p:cNvSpPr/>
          <p:nvPr/>
        </p:nvSpPr>
        <p:spPr>
          <a:xfrm>
            <a:off x="6096000" y="4489046"/>
            <a:ext cx="6096000" cy="1785104"/>
          </a:xfrm>
          <a:prstGeom prst="rect">
            <a:avLst/>
          </a:prstGeom>
        </p:spPr>
        <p:txBody>
          <a:bodyPr>
            <a:spAutoFit/>
          </a:bodyPr>
          <a:lstStyle/>
          <a:p>
            <a:r>
              <a:rPr lang="en-US" sz="2200" b="1" dirty="0"/>
              <a:t>"Ich bin </a:t>
            </a:r>
            <a:r>
              <a:rPr lang="en-US" sz="2200" b="1" dirty="0" err="1"/>
              <a:t>ein</a:t>
            </a:r>
            <a:r>
              <a:rPr lang="en-US" sz="2200" b="1" dirty="0"/>
              <a:t> Berliner" is a speech by United States President John F. Kennedy given on June 26, 1963, in West Berlin. It is widely regarded as the best-known speech of the Cold War and the most famous anti-communist speech.</a:t>
            </a:r>
          </a:p>
        </p:txBody>
      </p:sp>
      <p:sp>
        <p:nvSpPr>
          <p:cNvPr id="9" name="Rectangle 8">
            <a:extLst>
              <a:ext uri="{FF2B5EF4-FFF2-40B4-BE49-F238E27FC236}">
                <a16:creationId xmlns:a16="http://schemas.microsoft.com/office/drawing/2014/main" id="{CC8855EE-B6A2-40E6-A9F0-ED52C48EACF6}"/>
              </a:ext>
            </a:extLst>
          </p:cNvPr>
          <p:cNvSpPr/>
          <p:nvPr/>
        </p:nvSpPr>
        <p:spPr>
          <a:xfrm>
            <a:off x="182380" y="4810337"/>
            <a:ext cx="6096000" cy="1569660"/>
          </a:xfrm>
          <a:prstGeom prst="rect">
            <a:avLst/>
          </a:prstGeom>
        </p:spPr>
        <p:txBody>
          <a:bodyPr>
            <a:spAutoFit/>
          </a:bodyPr>
          <a:lstStyle/>
          <a:p>
            <a:r>
              <a:rPr lang="en-US" sz="2400" b="1" dirty="0"/>
              <a:t>John F. Kennedy, the 35th president of the United States, as he rode in a motorcade in Dallas, Texas, on November 22, 1963, was assassinated by Lee Harvey Oswald.</a:t>
            </a:r>
          </a:p>
        </p:txBody>
      </p:sp>
      <p:sp>
        <p:nvSpPr>
          <p:cNvPr id="2" name="TextBox 1">
            <a:extLst>
              <a:ext uri="{FF2B5EF4-FFF2-40B4-BE49-F238E27FC236}">
                <a16:creationId xmlns:a16="http://schemas.microsoft.com/office/drawing/2014/main" id="{A9A1B2CE-41D2-4016-B029-6EC21030F450}"/>
              </a:ext>
            </a:extLst>
          </p:cNvPr>
          <p:cNvSpPr txBox="1"/>
          <p:nvPr/>
        </p:nvSpPr>
        <p:spPr>
          <a:xfrm>
            <a:off x="3314021" y="135276"/>
            <a:ext cx="4359976" cy="461665"/>
          </a:xfrm>
          <a:prstGeom prst="rect">
            <a:avLst/>
          </a:prstGeom>
          <a:noFill/>
        </p:spPr>
        <p:txBody>
          <a:bodyPr wrap="none" rtlCol="0">
            <a:spAutoFit/>
          </a:bodyPr>
          <a:lstStyle/>
          <a:p>
            <a:r>
              <a:rPr lang="en-US" sz="2400" b="1" u="sng" dirty="0">
                <a:solidFill>
                  <a:srgbClr val="7030A0"/>
                </a:solidFill>
              </a:rPr>
              <a:t>Jeopardy:  What is the question?</a:t>
            </a:r>
          </a:p>
        </p:txBody>
      </p:sp>
    </p:spTree>
    <p:extLst>
      <p:ext uri="{BB962C8B-B14F-4D97-AF65-F5344CB8AC3E}">
        <p14:creationId xmlns:p14="http://schemas.microsoft.com/office/powerpoint/2010/main" val="397963785"/>
      </p:ext>
    </p:extLst>
  </p:cSld>
  <p:clrMapOvr>
    <a:masterClrMapping/>
  </p:clrMapOvr>
  <mc:AlternateContent xmlns:mc="http://schemas.openxmlformats.org/markup-compatibility/2006" xmlns:p14="http://schemas.microsoft.com/office/powerpoint/2010/main">
    <mc:Choice Requires="p14">
      <p:transition spd="slow" p14:dur="1250" advTm="39000">
        <p14:honeycomb/>
      </p:transition>
    </mc:Choice>
    <mc:Fallback xmlns="">
      <p:transition spd="slow" advTm="3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1" presetClass="entr" presetSubtype="1" fill="hold" grpId="0" nodeType="afterEffect">
                                  <p:stCondLst>
                                    <p:cond delay="500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1000"/>
                                        <p:tgtEl>
                                          <p:spTgt spid="4"/>
                                        </p:tgtEl>
                                      </p:cBhvr>
                                    </p:animEffect>
                                  </p:childTnLst>
                                </p:cTn>
                              </p:par>
                            </p:childTnLst>
                          </p:cTn>
                        </p:par>
                        <p:par>
                          <p:cTn id="14" fill="hold">
                            <p:stCondLst>
                              <p:cond delay="8000"/>
                            </p:stCondLst>
                            <p:childTnLst>
                              <p:par>
                                <p:cTn id="15" presetID="20" presetClass="entr" presetSubtype="0" fill="hold" grpId="0" nodeType="afterEffect">
                                  <p:stCondLst>
                                    <p:cond delay="600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1000"/>
                                        <p:tgtEl>
                                          <p:spTgt spid="6"/>
                                        </p:tgtEl>
                                      </p:cBhvr>
                                    </p:animEffect>
                                  </p:childTnLst>
                                </p:cTn>
                              </p:par>
                            </p:childTnLst>
                          </p:cTn>
                        </p:par>
                        <p:par>
                          <p:cTn id="18" fill="hold">
                            <p:stCondLst>
                              <p:cond delay="15000"/>
                            </p:stCondLst>
                            <p:childTnLst>
                              <p:par>
                                <p:cTn id="19" presetID="14" presetClass="entr" presetSubtype="10" fill="hold" grpId="0" nodeType="afterEffect">
                                  <p:stCondLst>
                                    <p:cond delay="450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1000"/>
                                        <p:tgtEl>
                                          <p:spTgt spid="8"/>
                                        </p:tgtEl>
                                      </p:cBhvr>
                                    </p:animEffect>
                                  </p:childTnLst>
                                </p:cTn>
                              </p:par>
                            </p:childTnLst>
                          </p:cTn>
                        </p:par>
                        <p:par>
                          <p:cTn id="22" fill="hold">
                            <p:stCondLst>
                              <p:cond delay="20500"/>
                            </p:stCondLst>
                            <p:childTnLst>
                              <p:par>
                                <p:cTn id="23" presetID="16" presetClass="entr" presetSubtype="21" fill="hold" grpId="0" nodeType="afterEffect">
                                  <p:stCondLst>
                                    <p:cond delay="450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1000"/>
                                        <p:tgtEl>
                                          <p:spTgt spid="9"/>
                                        </p:tgtEl>
                                      </p:cBhvr>
                                    </p:animEffect>
                                  </p:childTnLst>
                                </p:cTn>
                              </p:par>
                            </p:childTnLst>
                          </p:cTn>
                        </p:par>
                        <p:par>
                          <p:cTn id="26" fill="hold">
                            <p:stCondLst>
                              <p:cond delay="26000"/>
                            </p:stCondLst>
                            <p:childTnLst>
                              <p:par>
                                <p:cTn id="27" presetID="2" presetClass="entr" presetSubtype="6" fill="hold" nodeType="afterEffect">
                                  <p:stCondLst>
                                    <p:cond delay="300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1000" fill="hold"/>
                                        <p:tgtEl>
                                          <p:spTgt spid="3"/>
                                        </p:tgtEl>
                                        <p:attrNameLst>
                                          <p:attrName>ppt_x</p:attrName>
                                        </p:attrNameLst>
                                      </p:cBhvr>
                                      <p:tavLst>
                                        <p:tav tm="0">
                                          <p:val>
                                            <p:strVal val="1+#ppt_w/2"/>
                                          </p:val>
                                        </p:tav>
                                        <p:tav tm="100000">
                                          <p:val>
                                            <p:strVal val="#ppt_x"/>
                                          </p:val>
                                        </p:tav>
                                      </p:tavLst>
                                    </p:anim>
                                    <p:anim calcmode="lin" valueType="num">
                                      <p:cBhvr additive="base">
                                        <p:cTn id="30" dur="1000" fill="hold"/>
                                        <p:tgtEl>
                                          <p:spTgt spid="3"/>
                                        </p:tgtEl>
                                        <p:attrNameLst>
                                          <p:attrName>ppt_y</p:attrName>
                                        </p:attrNameLst>
                                      </p:cBhvr>
                                      <p:tavLst>
                                        <p:tav tm="0">
                                          <p:val>
                                            <p:strVal val="1+#ppt_h/2"/>
                                          </p:val>
                                        </p:tav>
                                        <p:tav tm="100000">
                                          <p:val>
                                            <p:strVal val="#ppt_y"/>
                                          </p:val>
                                        </p:tav>
                                      </p:tavLst>
                                    </p:anim>
                                  </p:childTnLst>
                                </p:cTn>
                              </p:par>
                            </p:childTnLst>
                          </p:cTn>
                        </p:par>
                        <p:par>
                          <p:cTn id="31" fill="hold">
                            <p:stCondLst>
                              <p:cond delay="30000"/>
                            </p:stCondLst>
                            <p:childTnLst>
                              <p:par>
                                <p:cTn id="32" presetID="43" presetClass="entr" presetSubtype="0" fill="hold" grpId="0" nodeType="afterEffect">
                                  <p:stCondLst>
                                    <p:cond delay="40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
                                        <p:tgtEl>
                                          <p:spTgt spid="7"/>
                                        </p:tgtEl>
                                      </p:cBhvr>
                                    </p:animEffect>
                                    <p:anim calcmode="lin" valueType="num">
                                      <p:cBhvr>
                                        <p:cTn id="35" dur="400" fill="hold"/>
                                        <p:tgtEl>
                                          <p:spTgt spid="7"/>
                                        </p:tgtEl>
                                        <p:attrNameLst>
                                          <p:attrName>ppt_x</p:attrName>
                                        </p:attrNameLst>
                                      </p:cBhvr>
                                      <p:tavLst>
                                        <p:tav tm="0">
                                          <p:val>
                                            <p:strVal val="#ppt_x"/>
                                          </p:val>
                                        </p:tav>
                                        <p:tav tm="100000">
                                          <p:val>
                                            <p:strVal val="#ppt_x"/>
                                          </p:val>
                                        </p:tav>
                                      </p:tavLst>
                                    </p:anim>
                                    <p:anim calcmode="lin" valueType="num">
                                      <p:cBhvr>
                                        <p:cTn id="36" dur="400" fill="hold"/>
                                        <p:tgtEl>
                                          <p:spTgt spid="7"/>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02FE5A-2875-4877-858A-C696DBB65D5A}"/>
              </a:ext>
            </a:extLst>
          </p:cNvPr>
          <p:cNvSpPr txBox="1"/>
          <p:nvPr/>
        </p:nvSpPr>
        <p:spPr>
          <a:xfrm>
            <a:off x="113026" y="-67359"/>
            <a:ext cx="4537781" cy="830997"/>
          </a:xfrm>
          <a:prstGeom prst="rect">
            <a:avLst/>
          </a:prstGeom>
          <a:noFill/>
        </p:spPr>
        <p:txBody>
          <a:bodyPr wrap="none" rtlCol="0">
            <a:spAutoFit/>
          </a:bodyPr>
          <a:lstStyle/>
          <a:p>
            <a:r>
              <a:rPr lang="en-US" sz="2400" b="1" u="sng" dirty="0">
                <a:solidFill>
                  <a:srgbClr val="7030A0"/>
                </a:solidFill>
              </a:rPr>
              <a:t>What two related events occurred</a:t>
            </a:r>
          </a:p>
          <a:p>
            <a:r>
              <a:rPr lang="en-US" sz="2400" b="1" u="sng" dirty="0">
                <a:solidFill>
                  <a:srgbClr val="7030A0"/>
                </a:solidFill>
              </a:rPr>
              <a:t>on 10/4/1957 and 7/20/1969?</a:t>
            </a:r>
          </a:p>
        </p:txBody>
      </p:sp>
      <p:pic>
        <p:nvPicPr>
          <p:cNvPr id="3" name="Picture 2">
            <a:extLst>
              <a:ext uri="{FF2B5EF4-FFF2-40B4-BE49-F238E27FC236}">
                <a16:creationId xmlns:a16="http://schemas.microsoft.com/office/drawing/2014/main" id="{4B6AF35E-51E8-400E-9E19-DD8BD705C6B0}"/>
              </a:ext>
            </a:extLst>
          </p:cNvPr>
          <p:cNvPicPr>
            <a:picLocks noChangeAspect="1"/>
          </p:cNvPicPr>
          <p:nvPr/>
        </p:nvPicPr>
        <p:blipFill rotWithShape="1">
          <a:blip r:embed="rId2"/>
          <a:srcRect l="19737"/>
          <a:stretch/>
        </p:blipFill>
        <p:spPr>
          <a:xfrm>
            <a:off x="9720156" y="3797933"/>
            <a:ext cx="2402713" cy="3006908"/>
          </a:xfrm>
          <a:prstGeom prst="rect">
            <a:avLst/>
          </a:prstGeom>
        </p:spPr>
      </p:pic>
      <p:pic>
        <p:nvPicPr>
          <p:cNvPr id="7" name="Picture 6">
            <a:extLst>
              <a:ext uri="{FF2B5EF4-FFF2-40B4-BE49-F238E27FC236}">
                <a16:creationId xmlns:a16="http://schemas.microsoft.com/office/drawing/2014/main" id="{5BA6773E-66F4-4481-AA8E-AFB22F9AF60C}"/>
              </a:ext>
            </a:extLst>
          </p:cNvPr>
          <p:cNvPicPr>
            <a:picLocks noChangeAspect="1"/>
          </p:cNvPicPr>
          <p:nvPr/>
        </p:nvPicPr>
        <p:blipFill>
          <a:blip r:embed="rId3"/>
          <a:stretch>
            <a:fillRect/>
          </a:stretch>
        </p:blipFill>
        <p:spPr>
          <a:xfrm>
            <a:off x="4258990" y="3766140"/>
            <a:ext cx="3815908" cy="3038701"/>
          </a:xfrm>
          <a:prstGeom prst="rect">
            <a:avLst/>
          </a:prstGeom>
        </p:spPr>
      </p:pic>
      <p:pic>
        <p:nvPicPr>
          <p:cNvPr id="8" name="Picture 7">
            <a:extLst>
              <a:ext uri="{FF2B5EF4-FFF2-40B4-BE49-F238E27FC236}">
                <a16:creationId xmlns:a16="http://schemas.microsoft.com/office/drawing/2014/main" id="{6420E89A-DABB-4FE4-9909-E511DB31F5B6}"/>
              </a:ext>
            </a:extLst>
          </p:cNvPr>
          <p:cNvPicPr>
            <a:picLocks noChangeAspect="1"/>
          </p:cNvPicPr>
          <p:nvPr/>
        </p:nvPicPr>
        <p:blipFill>
          <a:blip r:embed="rId4"/>
          <a:stretch>
            <a:fillRect/>
          </a:stretch>
        </p:blipFill>
        <p:spPr>
          <a:xfrm>
            <a:off x="0" y="3720542"/>
            <a:ext cx="4112398" cy="3084299"/>
          </a:xfrm>
          <a:prstGeom prst="rect">
            <a:avLst/>
          </a:prstGeom>
        </p:spPr>
      </p:pic>
      <p:pic>
        <p:nvPicPr>
          <p:cNvPr id="9" name="Picture 8">
            <a:extLst>
              <a:ext uri="{FF2B5EF4-FFF2-40B4-BE49-F238E27FC236}">
                <a16:creationId xmlns:a16="http://schemas.microsoft.com/office/drawing/2014/main" id="{0902DA8A-C7C7-484F-86C4-5142CD7DAC8B}"/>
              </a:ext>
            </a:extLst>
          </p:cNvPr>
          <p:cNvPicPr>
            <a:picLocks noChangeAspect="1"/>
          </p:cNvPicPr>
          <p:nvPr/>
        </p:nvPicPr>
        <p:blipFill rotWithShape="1">
          <a:blip r:embed="rId5"/>
          <a:srcRect t="12067"/>
          <a:stretch/>
        </p:blipFill>
        <p:spPr>
          <a:xfrm>
            <a:off x="5051778" y="53159"/>
            <a:ext cx="3070318" cy="2835423"/>
          </a:xfrm>
          <a:prstGeom prst="rect">
            <a:avLst/>
          </a:prstGeom>
        </p:spPr>
      </p:pic>
      <p:sp>
        <p:nvSpPr>
          <p:cNvPr id="10" name="TextBox 9">
            <a:extLst>
              <a:ext uri="{FF2B5EF4-FFF2-40B4-BE49-F238E27FC236}">
                <a16:creationId xmlns:a16="http://schemas.microsoft.com/office/drawing/2014/main" id="{21639BED-DEBC-4B6E-9E42-255854C5BFB0}"/>
              </a:ext>
            </a:extLst>
          </p:cNvPr>
          <p:cNvSpPr txBox="1"/>
          <p:nvPr/>
        </p:nvSpPr>
        <p:spPr>
          <a:xfrm>
            <a:off x="2591269" y="3797933"/>
            <a:ext cx="1417376" cy="369332"/>
          </a:xfrm>
          <a:prstGeom prst="rect">
            <a:avLst/>
          </a:prstGeom>
          <a:noFill/>
        </p:spPr>
        <p:txBody>
          <a:bodyPr wrap="none" rtlCol="0">
            <a:spAutoFit/>
          </a:bodyPr>
          <a:lstStyle/>
          <a:p>
            <a:r>
              <a:rPr lang="en-US" b="1" dirty="0">
                <a:solidFill>
                  <a:srgbClr val="FFFF00"/>
                </a:solidFill>
              </a:rPr>
              <a:t>July 16, 1969</a:t>
            </a:r>
          </a:p>
        </p:txBody>
      </p:sp>
      <p:pic>
        <p:nvPicPr>
          <p:cNvPr id="13" name="Picture 12">
            <a:extLst>
              <a:ext uri="{FF2B5EF4-FFF2-40B4-BE49-F238E27FC236}">
                <a16:creationId xmlns:a16="http://schemas.microsoft.com/office/drawing/2014/main" id="{BB985BBF-6090-490F-B892-28A5A35D47CE}"/>
              </a:ext>
            </a:extLst>
          </p:cNvPr>
          <p:cNvPicPr>
            <a:picLocks noChangeAspect="1"/>
          </p:cNvPicPr>
          <p:nvPr/>
        </p:nvPicPr>
        <p:blipFill rotWithShape="1">
          <a:blip r:embed="rId6"/>
          <a:srcRect b="6842"/>
          <a:stretch/>
        </p:blipFill>
        <p:spPr>
          <a:xfrm>
            <a:off x="8155115" y="69862"/>
            <a:ext cx="3967754" cy="3696277"/>
          </a:xfrm>
          <a:prstGeom prst="rect">
            <a:avLst/>
          </a:prstGeom>
        </p:spPr>
      </p:pic>
      <p:sp>
        <p:nvSpPr>
          <p:cNvPr id="14" name="TextBox 13">
            <a:extLst>
              <a:ext uri="{FF2B5EF4-FFF2-40B4-BE49-F238E27FC236}">
                <a16:creationId xmlns:a16="http://schemas.microsoft.com/office/drawing/2014/main" id="{3A5EFEE7-ACB2-4C33-BD63-55042EBE5D0D}"/>
              </a:ext>
            </a:extLst>
          </p:cNvPr>
          <p:cNvSpPr txBox="1"/>
          <p:nvPr/>
        </p:nvSpPr>
        <p:spPr>
          <a:xfrm>
            <a:off x="8034924" y="4524027"/>
            <a:ext cx="1500411" cy="1631216"/>
          </a:xfrm>
          <a:prstGeom prst="rect">
            <a:avLst/>
          </a:prstGeom>
          <a:noFill/>
        </p:spPr>
        <p:txBody>
          <a:bodyPr wrap="none" rtlCol="0">
            <a:spAutoFit/>
          </a:bodyPr>
          <a:lstStyle/>
          <a:p>
            <a:r>
              <a:rPr lang="en-US" sz="2000" b="1" dirty="0"/>
              <a:t>←</a:t>
            </a:r>
          </a:p>
          <a:p>
            <a:r>
              <a:rPr lang="en-US" sz="2000" b="1" dirty="0"/>
              <a:t>Left to right:</a:t>
            </a:r>
          </a:p>
          <a:p>
            <a:r>
              <a:rPr lang="en-US" sz="2000" b="1" dirty="0"/>
              <a:t>Armstrong,</a:t>
            </a:r>
          </a:p>
          <a:p>
            <a:r>
              <a:rPr lang="en-US" sz="2000" b="1" dirty="0"/>
              <a:t>Collins,</a:t>
            </a:r>
          </a:p>
          <a:p>
            <a:r>
              <a:rPr lang="en-US" sz="2000" b="1" dirty="0"/>
              <a:t>Aldrin</a:t>
            </a:r>
          </a:p>
        </p:txBody>
      </p:sp>
      <p:sp>
        <p:nvSpPr>
          <p:cNvPr id="5" name="Rectangle 4">
            <a:extLst>
              <a:ext uri="{FF2B5EF4-FFF2-40B4-BE49-F238E27FC236}">
                <a16:creationId xmlns:a16="http://schemas.microsoft.com/office/drawing/2014/main" id="{E6402964-10D1-433F-B37C-D2AB0D3A9559}"/>
              </a:ext>
            </a:extLst>
          </p:cNvPr>
          <p:cNvSpPr/>
          <p:nvPr/>
        </p:nvSpPr>
        <p:spPr>
          <a:xfrm>
            <a:off x="951214" y="-851736"/>
            <a:ext cx="6096000" cy="646331"/>
          </a:xfrm>
          <a:prstGeom prst="rect">
            <a:avLst/>
          </a:prstGeom>
        </p:spPr>
        <p:txBody>
          <a:bodyPr>
            <a:spAutoFit/>
          </a:bodyPr>
          <a:lstStyle/>
          <a:p>
            <a:r>
              <a:rPr lang="en-US" dirty="0"/>
              <a:t>Soviet Union Launches Sputnik, First Man-Made Satellite: 10/4/1957 (Russia)</a:t>
            </a:r>
          </a:p>
        </p:txBody>
      </p:sp>
      <p:pic>
        <p:nvPicPr>
          <p:cNvPr id="6" name="Picture 5">
            <a:extLst>
              <a:ext uri="{FF2B5EF4-FFF2-40B4-BE49-F238E27FC236}">
                <a16:creationId xmlns:a16="http://schemas.microsoft.com/office/drawing/2014/main" id="{C8642B4F-42ED-4B1C-98B3-D8B82FABB1DB}"/>
              </a:ext>
            </a:extLst>
          </p:cNvPr>
          <p:cNvPicPr>
            <a:picLocks noChangeAspect="1"/>
          </p:cNvPicPr>
          <p:nvPr/>
        </p:nvPicPr>
        <p:blipFill rotWithShape="1">
          <a:blip r:embed="rId7"/>
          <a:srcRect r="33995"/>
          <a:stretch/>
        </p:blipFill>
        <p:spPr>
          <a:xfrm>
            <a:off x="0" y="745561"/>
            <a:ext cx="3447738" cy="2925136"/>
          </a:xfrm>
          <a:prstGeom prst="rect">
            <a:avLst/>
          </a:prstGeom>
        </p:spPr>
      </p:pic>
      <p:sp>
        <p:nvSpPr>
          <p:cNvPr id="11" name="TextBox 10">
            <a:extLst>
              <a:ext uri="{FF2B5EF4-FFF2-40B4-BE49-F238E27FC236}">
                <a16:creationId xmlns:a16="http://schemas.microsoft.com/office/drawing/2014/main" id="{FD1A1AC9-5D84-4872-9E81-29B18421C0E0}"/>
              </a:ext>
            </a:extLst>
          </p:cNvPr>
          <p:cNvSpPr txBox="1"/>
          <p:nvPr/>
        </p:nvSpPr>
        <p:spPr>
          <a:xfrm>
            <a:off x="3447738" y="762772"/>
            <a:ext cx="1713525" cy="2123658"/>
          </a:xfrm>
          <a:prstGeom prst="rect">
            <a:avLst/>
          </a:prstGeom>
          <a:noFill/>
        </p:spPr>
        <p:txBody>
          <a:bodyPr wrap="square" rtlCol="0">
            <a:spAutoFit/>
          </a:bodyPr>
          <a:lstStyle/>
          <a:p>
            <a:r>
              <a:rPr lang="en-US" sz="2200" b="1" dirty="0">
                <a:solidFill>
                  <a:srgbClr val="FF0000"/>
                </a:solidFill>
              </a:rPr>
              <a:t>10/4/1957 - Soviet Union launches</a:t>
            </a:r>
          </a:p>
          <a:p>
            <a:r>
              <a:rPr lang="en-US" sz="2200" b="1" dirty="0">
                <a:solidFill>
                  <a:srgbClr val="FF0000"/>
                </a:solidFill>
              </a:rPr>
              <a:t>Sputnik and initiates space race.  </a:t>
            </a:r>
          </a:p>
        </p:txBody>
      </p:sp>
      <p:sp>
        <p:nvSpPr>
          <p:cNvPr id="12" name="Rectangle 11">
            <a:extLst>
              <a:ext uri="{FF2B5EF4-FFF2-40B4-BE49-F238E27FC236}">
                <a16:creationId xmlns:a16="http://schemas.microsoft.com/office/drawing/2014/main" id="{D6429A52-B2E8-4F88-98A2-BAE4F37E2FFA}"/>
              </a:ext>
            </a:extLst>
          </p:cNvPr>
          <p:cNvSpPr/>
          <p:nvPr/>
        </p:nvSpPr>
        <p:spPr>
          <a:xfrm>
            <a:off x="3895907" y="2864622"/>
            <a:ext cx="3572581" cy="830997"/>
          </a:xfrm>
          <a:prstGeom prst="rect">
            <a:avLst/>
          </a:prstGeom>
        </p:spPr>
        <p:txBody>
          <a:bodyPr wrap="none">
            <a:spAutoFit/>
          </a:bodyPr>
          <a:lstStyle/>
          <a:p>
            <a:r>
              <a:rPr lang="en-US" sz="2400" b="1" dirty="0">
                <a:solidFill>
                  <a:srgbClr val="0070C0"/>
                </a:solidFill>
              </a:rPr>
              <a:t>On 7/20/1969, U.S. lands</a:t>
            </a:r>
          </a:p>
          <a:p>
            <a:r>
              <a:rPr lang="en-US" sz="2400" b="1" dirty="0">
                <a:solidFill>
                  <a:srgbClr val="0070C0"/>
                </a:solidFill>
              </a:rPr>
              <a:t>first humans on the moon.</a:t>
            </a:r>
          </a:p>
        </p:txBody>
      </p:sp>
    </p:spTree>
    <p:extLst>
      <p:ext uri="{BB962C8B-B14F-4D97-AF65-F5344CB8AC3E}">
        <p14:creationId xmlns:p14="http://schemas.microsoft.com/office/powerpoint/2010/main" val="2074588798"/>
      </p:ext>
    </p:extLst>
  </p:cSld>
  <p:clrMapOvr>
    <a:masterClrMapping/>
  </p:clrMapOvr>
  <mc:AlternateContent xmlns:mc="http://schemas.openxmlformats.org/markup-compatibility/2006" xmlns:p14="http://schemas.microsoft.com/office/powerpoint/2010/main">
    <mc:Choice Requires="p14">
      <p:transition spd="slow" p14:dur="1250" advTm="35000">
        <p14:vortex dir="r"/>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0"/>
                            </p:stCondLst>
                            <p:childTnLst>
                              <p:par>
                                <p:cTn id="11" presetID="45" presetClass="entr" presetSubtype="0" fill="hold" grpId="0" nodeType="afterEffect">
                                  <p:stCondLst>
                                    <p:cond delay="2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ppt_w</p:attrName>
                                        </p:attrNameLst>
                                      </p:cBhvr>
                                      <p:tavLst>
                                        <p:tav tm="0" fmla="#ppt_w*sin(2.5*pi*$)">
                                          <p:val>
                                            <p:fltVal val="0"/>
                                          </p:val>
                                        </p:tav>
                                        <p:tav tm="100000">
                                          <p:val>
                                            <p:fltVal val="1"/>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childTnLst>
                                </p:cTn>
                              </p:par>
                            </p:childTnLst>
                          </p:cTn>
                        </p:par>
                        <p:par>
                          <p:cTn id="16" fill="hold">
                            <p:stCondLst>
                              <p:cond delay="8000"/>
                            </p:stCondLst>
                            <p:childTnLst>
                              <p:par>
                                <p:cTn id="17" presetID="2" presetClass="entr" presetSubtype="4" fill="hold" nodeType="afterEffect">
                                  <p:stCondLst>
                                    <p:cond delay="250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11500"/>
                            </p:stCondLst>
                            <p:childTnLst>
                              <p:par>
                                <p:cTn id="22" presetID="42" presetClass="entr" presetSubtype="0" fill="hold" grpId="0" nodeType="afterEffect">
                                  <p:stCondLst>
                                    <p:cond delay="2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14500"/>
                            </p:stCondLst>
                            <p:childTnLst>
                              <p:par>
                                <p:cTn id="28" presetID="20" presetClass="entr" presetSubtype="0" fill="hold" nodeType="afterEffect">
                                  <p:stCondLst>
                                    <p:cond delay="2000"/>
                                  </p:stCondLst>
                                  <p:childTnLst>
                                    <p:set>
                                      <p:cBhvr>
                                        <p:cTn id="29" dur="1" fill="hold">
                                          <p:stCondLst>
                                            <p:cond delay="0"/>
                                          </p:stCondLst>
                                        </p:cTn>
                                        <p:tgtEl>
                                          <p:spTgt spid="7"/>
                                        </p:tgtEl>
                                        <p:attrNameLst>
                                          <p:attrName>style.visibility</p:attrName>
                                        </p:attrNameLst>
                                      </p:cBhvr>
                                      <p:to>
                                        <p:strVal val="visible"/>
                                      </p:to>
                                    </p:set>
                                    <p:animEffect transition="in" filter="wedge">
                                      <p:cBhvr>
                                        <p:cTn id="30" dur="1000"/>
                                        <p:tgtEl>
                                          <p:spTgt spid="7"/>
                                        </p:tgtEl>
                                      </p:cBhvr>
                                    </p:animEffect>
                                  </p:childTnLst>
                                </p:cTn>
                              </p:par>
                            </p:childTnLst>
                          </p:cTn>
                        </p:par>
                        <p:par>
                          <p:cTn id="31" fill="hold">
                            <p:stCondLst>
                              <p:cond delay="17500"/>
                            </p:stCondLst>
                            <p:childTnLst>
                              <p:par>
                                <p:cTn id="32" presetID="42" presetClass="entr" presetSubtype="0" fill="hold" grpId="0" nodeType="afterEffect">
                                  <p:stCondLst>
                                    <p:cond delay="5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19000"/>
                            </p:stCondLst>
                            <p:childTnLst>
                              <p:par>
                                <p:cTn id="38" presetID="45" presetClass="entr" presetSubtype="0" fill="hold" nodeType="afterEffect">
                                  <p:stCondLst>
                                    <p:cond delay="200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ppt_w</p:attrName>
                                        </p:attrNameLst>
                                      </p:cBhvr>
                                      <p:tavLst>
                                        <p:tav tm="0" fmla="#ppt_w*sin(2.5*pi*$)">
                                          <p:val>
                                            <p:fltVal val="0"/>
                                          </p:val>
                                        </p:tav>
                                        <p:tav tm="100000">
                                          <p:val>
                                            <p:fltVal val="1"/>
                                          </p:val>
                                        </p:tav>
                                      </p:tavLst>
                                    </p:anim>
                                    <p:anim calcmode="lin" valueType="num">
                                      <p:cBhvr>
                                        <p:cTn id="42" dur="1000" fill="hold"/>
                                        <p:tgtEl>
                                          <p:spTgt spid="3"/>
                                        </p:tgtEl>
                                        <p:attrNameLst>
                                          <p:attrName>ppt_h</p:attrName>
                                        </p:attrNameLst>
                                      </p:cBhvr>
                                      <p:tavLst>
                                        <p:tav tm="0">
                                          <p:val>
                                            <p:strVal val="#ppt_h"/>
                                          </p:val>
                                        </p:tav>
                                        <p:tav tm="100000">
                                          <p:val>
                                            <p:strVal val="#ppt_h"/>
                                          </p:val>
                                        </p:tav>
                                      </p:tavLst>
                                    </p:anim>
                                  </p:childTnLst>
                                </p:cTn>
                              </p:par>
                            </p:childTnLst>
                          </p:cTn>
                        </p:par>
                        <p:par>
                          <p:cTn id="43" fill="hold">
                            <p:stCondLst>
                              <p:cond delay="22000"/>
                            </p:stCondLst>
                            <p:childTnLst>
                              <p:par>
                                <p:cTn id="44" presetID="26" presetClass="entr" presetSubtype="0" fill="hold" nodeType="afterEffect">
                                  <p:stCondLst>
                                    <p:cond delay="150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290">
                                          <p:stCondLst>
                                            <p:cond delay="0"/>
                                          </p:stCondLst>
                                        </p:cTn>
                                        <p:tgtEl>
                                          <p:spTgt spid="9"/>
                                        </p:tgtEl>
                                      </p:cBhvr>
                                    </p:animEffect>
                                    <p:anim calcmode="lin" valueType="num">
                                      <p:cBhvr>
                                        <p:cTn id="47"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8"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9"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50"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51"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52" dur="13">
                                          <p:stCondLst>
                                            <p:cond delay="325"/>
                                          </p:stCondLst>
                                        </p:cTn>
                                        <p:tgtEl>
                                          <p:spTgt spid="9"/>
                                        </p:tgtEl>
                                      </p:cBhvr>
                                      <p:to x="100000" y="60000"/>
                                    </p:animScale>
                                    <p:animScale>
                                      <p:cBhvr>
                                        <p:cTn id="53" dur="83" decel="50000">
                                          <p:stCondLst>
                                            <p:cond delay="338"/>
                                          </p:stCondLst>
                                        </p:cTn>
                                        <p:tgtEl>
                                          <p:spTgt spid="9"/>
                                        </p:tgtEl>
                                      </p:cBhvr>
                                      <p:to x="100000" y="100000"/>
                                    </p:animScale>
                                    <p:animScale>
                                      <p:cBhvr>
                                        <p:cTn id="54" dur="13">
                                          <p:stCondLst>
                                            <p:cond delay="656"/>
                                          </p:stCondLst>
                                        </p:cTn>
                                        <p:tgtEl>
                                          <p:spTgt spid="9"/>
                                        </p:tgtEl>
                                      </p:cBhvr>
                                      <p:to x="100000" y="80000"/>
                                    </p:animScale>
                                    <p:animScale>
                                      <p:cBhvr>
                                        <p:cTn id="55" dur="83" decel="50000">
                                          <p:stCondLst>
                                            <p:cond delay="669"/>
                                          </p:stCondLst>
                                        </p:cTn>
                                        <p:tgtEl>
                                          <p:spTgt spid="9"/>
                                        </p:tgtEl>
                                      </p:cBhvr>
                                      <p:to x="100000" y="100000"/>
                                    </p:animScale>
                                    <p:animScale>
                                      <p:cBhvr>
                                        <p:cTn id="56" dur="13">
                                          <p:stCondLst>
                                            <p:cond delay="821"/>
                                          </p:stCondLst>
                                        </p:cTn>
                                        <p:tgtEl>
                                          <p:spTgt spid="9"/>
                                        </p:tgtEl>
                                      </p:cBhvr>
                                      <p:to x="100000" y="90000"/>
                                    </p:animScale>
                                    <p:animScale>
                                      <p:cBhvr>
                                        <p:cTn id="57" dur="83" decel="50000">
                                          <p:stCondLst>
                                            <p:cond delay="834"/>
                                          </p:stCondLst>
                                        </p:cTn>
                                        <p:tgtEl>
                                          <p:spTgt spid="9"/>
                                        </p:tgtEl>
                                      </p:cBhvr>
                                      <p:to x="100000" y="100000"/>
                                    </p:animScale>
                                    <p:animScale>
                                      <p:cBhvr>
                                        <p:cTn id="58" dur="13">
                                          <p:stCondLst>
                                            <p:cond delay="904"/>
                                          </p:stCondLst>
                                        </p:cTn>
                                        <p:tgtEl>
                                          <p:spTgt spid="9"/>
                                        </p:tgtEl>
                                      </p:cBhvr>
                                      <p:to x="100000" y="95000"/>
                                    </p:animScale>
                                    <p:animScale>
                                      <p:cBhvr>
                                        <p:cTn id="59" dur="83" decel="50000">
                                          <p:stCondLst>
                                            <p:cond delay="917"/>
                                          </p:stCondLst>
                                        </p:cTn>
                                        <p:tgtEl>
                                          <p:spTgt spid="9"/>
                                        </p:tgtEl>
                                      </p:cBhvr>
                                      <p:to x="100000" y="100000"/>
                                    </p:animScale>
                                  </p:childTnLst>
                                </p:cTn>
                              </p:par>
                            </p:childTnLst>
                          </p:cTn>
                        </p:par>
                        <p:par>
                          <p:cTn id="60" fill="hold">
                            <p:stCondLst>
                              <p:cond delay="24500"/>
                            </p:stCondLst>
                            <p:childTnLst>
                              <p:par>
                                <p:cTn id="61" presetID="6" presetClass="entr" presetSubtype="16" fill="hold" nodeType="afterEffect">
                                  <p:stCondLst>
                                    <p:cond delay="2000"/>
                                  </p:stCondLst>
                                  <p:childTnLst>
                                    <p:set>
                                      <p:cBhvr>
                                        <p:cTn id="62" dur="1" fill="hold">
                                          <p:stCondLst>
                                            <p:cond delay="0"/>
                                          </p:stCondLst>
                                        </p:cTn>
                                        <p:tgtEl>
                                          <p:spTgt spid="13"/>
                                        </p:tgtEl>
                                        <p:attrNameLst>
                                          <p:attrName>style.visibility</p:attrName>
                                        </p:attrNameLst>
                                      </p:cBhvr>
                                      <p:to>
                                        <p:strVal val="visible"/>
                                      </p:to>
                                    </p:set>
                                    <p:animEffect transition="in" filter="circle(in)">
                                      <p:cBhvr>
                                        <p:cTn id="63" dur="1000"/>
                                        <p:tgtEl>
                                          <p:spTgt spid="13"/>
                                        </p:tgtEl>
                                      </p:cBhvr>
                                    </p:animEffect>
                                  </p:childTnLst>
                                </p:cTn>
                              </p:par>
                            </p:childTnLst>
                          </p:cTn>
                        </p:par>
                        <p:par>
                          <p:cTn id="64" fill="hold">
                            <p:stCondLst>
                              <p:cond delay="27500"/>
                            </p:stCondLst>
                            <p:childTnLst>
                              <p:par>
                                <p:cTn id="65" presetID="2" presetClass="entr" presetSubtype="4" fill="hold" grpId="0" nodeType="afterEffect">
                                  <p:stCondLst>
                                    <p:cond delay="200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1000" fill="hold"/>
                                        <p:tgtEl>
                                          <p:spTgt spid="12"/>
                                        </p:tgtEl>
                                        <p:attrNameLst>
                                          <p:attrName>ppt_x</p:attrName>
                                        </p:attrNameLst>
                                      </p:cBhvr>
                                      <p:tavLst>
                                        <p:tav tm="0">
                                          <p:val>
                                            <p:strVal val="#ppt_x"/>
                                          </p:val>
                                        </p:tav>
                                        <p:tav tm="100000">
                                          <p:val>
                                            <p:strVal val="#ppt_x"/>
                                          </p:val>
                                        </p:tav>
                                      </p:tavLst>
                                    </p:anim>
                                    <p:anim calcmode="lin" valueType="num">
                                      <p:cBhvr additive="base">
                                        <p:cTn id="6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D1657A-F55C-4823-BB56-C3A54C209BF2}"/>
              </a:ext>
            </a:extLst>
          </p:cNvPr>
          <p:cNvSpPr/>
          <p:nvPr/>
        </p:nvSpPr>
        <p:spPr>
          <a:xfrm>
            <a:off x="262469" y="4919008"/>
            <a:ext cx="11730918" cy="1938992"/>
          </a:xfrm>
          <a:prstGeom prst="rect">
            <a:avLst/>
          </a:prstGeom>
        </p:spPr>
        <p:txBody>
          <a:bodyPr wrap="square">
            <a:spAutoFit/>
          </a:bodyPr>
          <a:lstStyle/>
          <a:p>
            <a:r>
              <a:rPr lang="en-US" sz="2000" b="1" i="1" dirty="0"/>
              <a:t>What really set Gutenberg apart from his predecessors in Asia was his development of a press that mechanized the transfer of ink from movable type to paper. Adapting the screw mechanisms found in wine presses, papermakers' presses and linen presses, Gutenberg developed a press perfectly suited for printing. The first printing press allowed for an assembly line-style production process that was much more efficient than pressing paper to ink by hand. For the first time in history, books could be mass-produced — and at a fraction of the cost of conventional printing methods. </a:t>
            </a:r>
            <a:r>
              <a:rPr lang="en-US" sz="1400" b="1" i="1" dirty="0">
                <a:hlinkClick r:id="rId2"/>
              </a:rPr>
              <a:t>https://www.livescience.com/43639-who-invented-the-printing-press.html</a:t>
            </a:r>
            <a:r>
              <a:rPr lang="en-US" sz="1400" b="1" i="1" dirty="0"/>
              <a:t> </a:t>
            </a:r>
          </a:p>
        </p:txBody>
      </p:sp>
      <p:sp>
        <p:nvSpPr>
          <p:cNvPr id="3" name="TextBox 2">
            <a:extLst>
              <a:ext uri="{FF2B5EF4-FFF2-40B4-BE49-F238E27FC236}">
                <a16:creationId xmlns:a16="http://schemas.microsoft.com/office/drawing/2014/main" id="{1F04A378-B55D-4EDF-A98B-51D498B5E334}"/>
              </a:ext>
            </a:extLst>
          </p:cNvPr>
          <p:cNvSpPr txBox="1"/>
          <p:nvPr/>
        </p:nvSpPr>
        <p:spPr>
          <a:xfrm>
            <a:off x="0" y="220667"/>
            <a:ext cx="12255856" cy="461665"/>
          </a:xfrm>
          <a:prstGeom prst="rect">
            <a:avLst/>
          </a:prstGeom>
          <a:noFill/>
        </p:spPr>
        <p:txBody>
          <a:bodyPr wrap="none" rtlCol="0">
            <a:spAutoFit/>
          </a:bodyPr>
          <a:lstStyle/>
          <a:p>
            <a:r>
              <a:rPr lang="en-US" sz="2400" b="1" u="sng" dirty="0">
                <a:solidFill>
                  <a:srgbClr val="7030A0"/>
                </a:solidFill>
              </a:rPr>
              <a:t>What significant discovery in 1450 forever changed the storage and availability of information?</a:t>
            </a:r>
          </a:p>
        </p:txBody>
      </p:sp>
      <p:pic>
        <p:nvPicPr>
          <p:cNvPr id="4" name="Picture 3">
            <a:extLst>
              <a:ext uri="{FF2B5EF4-FFF2-40B4-BE49-F238E27FC236}">
                <a16:creationId xmlns:a16="http://schemas.microsoft.com/office/drawing/2014/main" id="{ABF1974E-CCBD-4A7A-AA4B-8C9A0ADF1F7B}"/>
              </a:ext>
            </a:extLst>
          </p:cNvPr>
          <p:cNvPicPr>
            <a:picLocks noChangeAspect="1"/>
          </p:cNvPicPr>
          <p:nvPr/>
        </p:nvPicPr>
        <p:blipFill>
          <a:blip r:embed="rId3"/>
          <a:stretch>
            <a:fillRect/>
          </a:stretch>
        </p:blipFill>
        <p:spPr>
          <a:xfrm>
            <a:off x="2985837" y="823558"/>
            <a:ext cx="2825416" cy="3557301"/>
          </a:xfrm>
          <a:prstGeom prst="rect">
            <a:avLst/>
          </a:prstGeom>
        </p:spPr>
      </p:pic>
      <p:pic>
        <p:nvPicPr>
          <p:cNvPr id="5" name="Picture 4">
            <a:extLst>
              <a:ext uri="{FF2B5EF4-FFF2-40B4-BE49-F238E27FC236}">
                <a16:creationId xmlns:a16="http://schemas.microsoft.com/office/drawing/2014/main" id="{DC9B4127-0EB7-4CC0-B744-4E1D49969C58}"/>
              </a:ext>
            </a:extLst>
          </p:cNvPr>
          <p:cNvPicPr>
            <a:picLocks noChangeAspect="1"/>
          </p:cNvPicPr>
          <p:nvPr/>
        </p:nvPicPr>
        <p:blipFill>
          <a:blip r:embed="rId4"/>
          <a:stretch>
            <a:fillRect/>
          </a:stretch>
        </p:blipFill>
        <p:spPr>
          <a:xfrm>
            <a:off x="192004" y="823558"/>
            <a:ext cx="2548188" cy="3554052"/>
          </a:xfrm>
          <a:prstGeom prst="rect">
            <a:avLst/>
          </a:prstGeom>
        </p:spPr>
      </p:pic>
      <p:pic>
        <p:nvPicPr>
          <p:cNvPr id="8" name="Picture 7">
            <a:extLst>
              <a:ext uri="{FF2B5EF4-FFF2-40B4-BE49-F238E27FC236}">
                <a16:creationId xmlns:a16="http://schemas.microsoft.com/office/drawing/2014/main" id="{09E31F87-997A-4A42-92DF-A02F9CB8761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Lst>
          </a:blip>
          <a:stretch>
            <a:fillRect/>
          </a:stretch>
        </p:blipFill>
        <p:spPr>
          <a:xfrm>
            <a:off x="9790290" y="823557"/>
            <a:ext cx="2369942" cy="1852864"/>
          </a:xfrm>
          <a:prstGeom prst="rect">
            <a:avLst/>
          </a:prstGeom>
        </p:spPr>
      </p:pic>
      <p:pic>
        <p:nvPicPr>
          <p:cNvPr id="9" name="Picture 8">
            <a:extLst>
              <a:ext uri="{FF2B5EF4-FFF2-40B4-BE49-F238E27FC236}">
                <a16:creationId xmlns:a16="http://schemas.microsoft.com/office/drawing/2014/main" id="{475EAFAF-9797-4C83-B30F-41B9EF810117}"/>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brightnessContrast bright="20000"/>
                    </a14:imgEffect>
                  </a14:imgLayer>
                </a14:imgProps>
              </a:ext>
            </a:extLst>
          </a:blip>
          <a:srcRect l="3041" t="1930" r="6462" b="8596"/>
          <a:stretch/>
        </p:blipFill>
        <p:spPr>
          <a:xfrm>
            <a:off x="6003420" y="823557"/>
            <a:ext cx="3594703" cy="3554052"/>
          </a:xfrm>
          <a:prstGeom prst="rect">
            <a:avLst/>
          </a:prstGeom>
        </p:spPr>
      </p:pic>
      <p:sp>
        <p:nvSpPr>
          <p:cNvPr id="10" name="TextBox 9">
            <a:extLst>
              <a:ext uri="{FF2B5EF4-FFF2-40B4-BE49-F238E27FC236}">
                <a16:creationId xmlns:a16="http://schemas.microsoft.com/office/drawing/2014/main" id="{E287AAB3-1DAB-4D3F-8BDB-65E29980D396}"/>
              </a:ext>
            </a:extLst>
          </p:cNvPr>
          <p:cNvSpPr txBox="1"/>
          <p:nvPr/>
        </p:nvSpPr>
        <p:spPr>
          <a:xfrm>
            <a:off x="9790290" y="3217148"/>
            <a:ext cx="2284600" cy="954107"/>
          </a:xfrm>
          <a:prstGeom prst="rect">
            <a:avLst/>
          </a:prstGeom>
          <a:noFill/>
        </p:spPr>
        <p:txBody>
          <a:bodyPr wrap="none" rtlCol="0">
            <a:spAutoFit/>
          </a:bodyPr>
          <a:lstStyle/>
          <a:p>
            <a:r>
              <a:rPr lang="en-US" sz="2800" b="1" dirty="0">
                <a:solidFill>
                  <a:srgbClr val="FF0000"/>
                </a:solidFill>
              </a:rPr>
              <a:t>The PRINTING</a:t>
            </a:r>
          </a:p>
          <a:p>
            <a:r>
              <a:rPr lang="en-US" sz="2800" b="1" dirty="0">
                <a:solidFill>
                  <a:srgbClr val="FF0000"/>
                </a:solidFill>
              </a:rPr>
              <a:t>PRESS</a:t>
            </a:r>
          </a:p>
        </p:txBody>
      </p:sp>
      <p:sp>
        <p:nvSpPr>
          <p:cNvPr id="11" name="Rectangle 10">
            <a:extLst>
              <a:ext uri="{FF2B5EF4-FFF2-40B4-BE49-F238E27FC236}">
                <a16:creationId xmlns:a16="http://schemas.microsoft.com/office/drawing/2014/main" id="{DCCC50F9-5FF9-4001-9230-8324D842EF4E}"/>
              </a:ext>
            </a:extLst>
          </p:cNvPr>
          <p:cNvSpPr/>
          <p:nvPr/>
        </p:nvSpPr>
        <p:spPr>
          <a:xfrm>
            <a:off x="2607097" y="4377609"/>
            <a:ext cx="4117217" cy="400110"/>
          </a:xfrm>
          <a:prstGeom prst="rect">
            <a:avLst/>
          </a:prstGeom>
        </p:spPr>
        <p:txBody>
          <a:bodyPr wrap="none">
            <a:spAutoFit/>
          </a:bodyPr>
          <a:lstStyle/>
          <a:p>
            <a:r>
              <a:rPr lang="en-US" dirty="0"/>
              <a:t> </a:t>
            </a:r>
            <a:r>
              <a:rPr lang="en-US" sz="2000" b="1" dirty="0"/>
              <a:t>Johannes Gutenberg (ca. 1398-1468)</a:t>
            </a:r>
          </a:p>
        </p:txBody>
      </p:sp>
    </p:spTree>
    <p:extLst>
      <p:ext uri="{BB962C8B-B14F-4D97-AF65-F5344CB8AC3E}">
        <p14:creationId xmlns:p14="http://schemas.microsoft.com/office/powerpoint/2010/main" val="1344480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35000">
        <p15:prstTrans prst="drap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31" presetClass="entr" presetSubtype="0" fill="hold" nodeType="afterEffect">
                                  <p:stCondLst>
                                    <p:cond delay="500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9000"/>
                            </p:stCondLst>
                            <p:childTnLst>
                              <p:par>
                                <p:cTn id="17" presetID="26" presetClass="entr" presetSubtype="0" fill="hold" grpId="0" nodeType="afterEffect">
                                  <p:stCondLst>
                                    <p:cond delay="250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290">
                                          <p:stCondLst>
                                            <p:cond delay="0"/>
                                          </p:stCondLst>
                                        </p:cTn>
                                        <p:tgtEl>
                                          <p:spTgt spid="11"/>
                                        </p:tgtEl>
                                      </p:cBhvr>
                                    </p:animEffect>
                                    <p:anim calcmode="lin" valueType="num">
                                      <p:cBhvr>
                                        <p:cTn id="20"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25" dur="13">
                                          <p:stCondLst>
                                            <p:cond delay="325"/>
                                          </p:stCondLst>
                                        </p:cTn>
                                        <p:tgtEl>
                                          <p:spTgt spid="11"/>
                                        </p:tgtEl>
                                      </p:cBhvr>
                                      <p:to x="100000" y="60000"/>
                                    </p:animScale>
                                    <p:animScale>
                                      <p:cBhvr>
                                        <p:cTn id="26" dur="83" decel="50000">
                                          <p:stCondLst>
                                            <p:cond delay="338"/>
                                          </p:stCondLst>
                                        </p:cTn>
                                        <p:tgtEl>
                                          <p:spTgt spid="11"/>
                                        </p:tgtEl>
                                      </p:cBhvr>
                                      <p:to x="100000" y="100000"/>
                                    </p:animScale>
                                    <p:animScale>
                                      <p:cBhvr>
                                        <p:cTn id="27" dur="13">
                                          <p:stCondLst>
                                            <p:cond delay="656"/>
                                          </p:stCondLst>
                                        </p:cTn>
                                        <p:tgtEl>
                                          <p:spTgt spid="11"/>
                                        </p:tgtEl>
                                      </p:cBhvr>
                                      <p:to x="100000" y="80000"/>
                                    </p:animScale>
                                    <p:animScale>
                                      <p:cBhvr>
                                        <p:cTn id="28" dur="83" decel="50000">
                                          <p:stCondLst>
                                            <p:cond delay="669"/>
                                          </p:stCondLst>
                                        </p:cTn>
                                        <p:tgtEl>
                                          <p:spTgt spid="11"/>
                                        </p:tgtEl>
                                      </p:cBhvr>
                                      <p:to x="100000" y="100000"/>
                                    </p:animScale>
                                    <p:animScale>
                                      <p:cBhvr>
                                        <p:cTn id="29" dur="13">
                                          <p:stCondLst>
                                            <p:cond delay="821"/>
                                          </p:stCondLst>
                                        </p:cTn>
                                        <p:tgtEl>
                                          <p:spTgt spid="11"/>
                                        </p:tgtEl>
                                      </p:cBhvr>
                                      <p:to x="100000" y="90000"/>
                                    </p:animScale>
                                    <p:animScale>
                                      <p:cBhvr>
                                        <p:cTn id="30" dur="83" decel="50000">
                                          <p:stCondLst>
                                            <p:cond delay="834"/>
                                          </p:stCondLst>
                                        </p:cTn>
                                        <p:tgtEl>
                                          <p:spTgt spid="11"/>
                                        </p:tgtEl>
                                      </p:cBhvr>
                                      <p:to x="100000" y="100000"/>
                                    </p:animScale>
                                    <p:animScale>
                                      <p:cBhvr>
                                        <p:cTn id="31" dur="13">
                                          <p:stCondLst>
                                            <p:cond delay="904"/>
                                          </p:stCondLst>
                                        </p:cTn>
                                        <p:tgtEl>
                                          <p:spTgt spid="11"/>
                                        </p:tgtEl>
                                      </p:cBhvr>
                                      <p:to x="100000" y="95000"/>
                                    </p:animScale>
                                    <p:animScale>
                                      <p:cBhvr>
                                        <p:cTn id="32" dur="83" decel="50000">
                                          <p:stCondLst>
                                            <p:cond delay="917"/>
                                          </p:stCondLst>
                                        </p:cTn>
                                        <p:tgtEl>
                                          <p:spTgt spid="11"/>
                                        </p:tgtEl>
                                      </p:cBhvr>
                                      <p:to x="100000" y="100000"/>
                                    </p:animScale>
                                  </p:childTnLst>
                                </p:cTn>
                              </p:par>
                            </p:childTnLst>
                          </p:cTn>
                        </p:par>
                        <p:par>
                          <p:cTn id="33" fill="hold">
                            <p:stCondLst>
                              <p:cond delay="12500"/>
                            </p:stCondLst>
                            <p:childTnLst>
                              <p:par>
                                <p:cTn id="34" presetID="43" presetClass="entr" presetSubtype="0" fill="hold" nodeType="afterEffect">
                                  <p:stCondLst>
                                    <p:cond delay="300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
                                        <p:tgtEl>
                                          <p:spTgt spid="8"/>
                                        </p:tgtEl>
                                      </p:cBhvr>
                                    </p:animEffect>
                                    <p:anim calcmode="lin" valueType="num">
                                      <p:cBhvr>
                                        <p:cTn id="37" dur="400" fill="hold"/>
                                        <p:tgtEl>
                                          <p:spTgt spid="8"/>
                                        </p:tgtEl>
                                        <p:attrNameLst>
                                          <p:attrName>ppt_x</p:attrName>
                                        </p:attrNameLst>
                                      </p:cBhvr>
                                      <p:tavLst>
                                        <p:tav tm="0">
                                          <p:val>
                                            <p:strVal val="#ppt_x"/>
                                          </p:val>
                                        </p:tav>
                                        <p:tav tm="100000">
                                          <p:val>
                                            <p:strVal val="#ppt_x"/>
                                          </p:val>
                                        </p:tav>
                                      </p:tavLst>
                                    </p:anim>
                                    <p:anim calcmode="lin" valueType="num">
                                      <p:cBhvr>
                                        <p:cTn id="38" dur="400" fill="hold"/>
                                        <p:tgtEl>
                                          <p:spTgt spid="8"/>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1" fill="hold">
                            <p:stCondLst>
                              <p:cond delay="16500"/>
                            </p:stCondLst>
                            <p:childTnLst>
                              <p:par>
                                <p:cTn id="42" presetID="14" presetClass="entr" presetSubtype="10" fill="hold" nodeType="afterEffect">
                                  <p:stCondLst>
                                    <p:cond delay="2500"/>
                                  </p:stCondLst>
                                  <p:childTnLst>
                                    <p:set>
                                      <p:cBhvr>
                                        <p:cTn id="43" dur="1" fill="hold">
                                          <p:stCondLst>
                                            <p:cond delay="0"/>
                                          </p:stCondLst>
                                        </p:cTn>
                                        <p:tgtEl>
                                          <p:spTgt spid="9"/>
                                        </p:tgtEl>
                                        <p:attrNameLst>
                                          <p:attrName>style.visibility</p:attrName>
                                        </p:attrNameLst>
                                      </p:cBhvr>
                                      <p:to>
                                        <p:strVal val="visible"/>
                                      </p:to>
                                    </p:set>
                                    <p:animEffect transition="in" filter="randombar(horizontal)">
                                      <p:cBhvr>
                                        <p:cTn id="44" dur="1000"/>
                                        <p:tgtEl>
                                          <p:spTgt spid="9"/>
                                        </p:tgtEl>
                                      </p:cBhvr>
                                    </p:animEffect>
                                  </p:childTnLst>
                                </p:cTn>
                              </p:par>
                            </p:childTnLst>
                          </p:cTn>
                        </p:par>
                        <p:par>
                          <p:cTn id="45" fill="hold">
                            <p:stCondLst>
                              <p:cond delay="20000"/>
                            </p:stCondLst>
                            <p:childTnLst>
                              <p:par>
                                <p:cTn id="46" presetID="21" presetClass="entr" presetSubtype="1" fill="hold" grpId="0" nodeType="afterEffect">
                                  <p:stCondLst>
                                    <p:cond delay="3000"/>
                                  </p:stCondLst>
                                  <p:childTnLst>
                                    <p:set>
                                      <p:cBhvr>
                                        <p:cTn id="47" dur="1" fill="hold">
                                          <p:stCondLst>
                                            <p:cond delay="0"/>
                                          </p:stCondLst>
                                        </p:cTn>
                                        <p:tgtEl>
                                          <p:spTgt spid="2"/>
                                        </p:tgtEl>
                                        <p:attrNameLst>
                                          <p:attrName>style.visibility</p:attrName>
                                        </p:attrNameLst>
                                      </p:cBhvr>
                                      <p:to>
                                        <p:strVal val="visible"/>
                                      </p:to>
                                    </p:set>
                                    <p:animEffect transition="in" filter="wheel(1)">
                                      <p:cBhvr>
                                        <p:cTn id="48" dur="1000"/>
                                        <p:tgtEl>
                                          <p:spTgt spid="2"/>
                                        </p:tgtEl>
                                      </p:cBhvr>
                                    </p:animEffect>
                                  </p:childTnLst>
                                </p:cTn>
                              </p:par>
                            </p:childTnLst>
                          </p:cTn>
                        </p:par>
                        <p:par>
                          <p:cTn id="49" fill="hold">
                            <p:stCondLst>
                              <p:cond delay="24000"/>
                            </p:stCondLst>
                            <p:childTnLst>
                              <p:par>
                                <p:cTn id="50" presetID="2" presetClass="entr" presetSubtype="9" fill="hold" grpId="0" nodeType="afterEffect">
                                  <p:stCondLst>
                                    <p:cond delay="4500"/>
                                  </p:stCondLst>
                                  <p:iterate type="wd">
                                    <p:tmPct val="10000"/>
                                  </p:iterate>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1000" fill="hold"/>
                                        <p:tgtEl>
                                          <p:spTgt spid="10"/>
                                        </p:tgtEl>
                                        <p:attrNameLst>
                                          <p:attrName>ppt_x</p:attrName>
                                        </p:attrNameLst>
                                      </p:cBhvr>
                                      <p:tavLst>
                                        <p:tav tm="0">
                                          <p:val>
                                            <p:strVal val="0-#ppt_w/2"/>
                                          </p:val>
                                        </p:tav>
                                        <p:tav tm="100000">
                                          <p:val>
                                            <p:strVal val="#ppt_x"/>
                                          </p:val>
                                        </p:tav>
                                      </p:tavLst>
                                    </p:anim>
                                    <p:anim calcmode="lin" valueType="num">
                                      <p:cBhvr additive="base">
                                        <p:cTn id="53"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EC74D1-E9E5-44DF-8A51-F4E0492F1DF0}"/>
              </a:ext>
            </a:extLst>
          </p:cNvPr>
          <p:cNvSpPr txBox="1"/>
          <p:nvPr/>
        </p:nvSpPr>
        <p:spPr>
          <a:xfrm>
            <a:off x="224852" y="212571"/>
            <a:ext cx="11802256" cy="2308324"/>
          </a:xfrm>
          <a:prstGeom prst="rect">
            <a:avLst/>
          </a:prstGeom>
          <a:noFill/>
        </p:spPr>
        <p:txBody>
          <a:bodyPr wrap="square" rtlCol="0">
            <a:spAutoFit/>
          </a:bodyPr>
          <a:lstStyle/>
          <a:p>
            <a:r>
              <a:rPr lang="en-US" sz="2400" b="1" u="sng" dirty="0">
                <a:solidFill>
                  <a:srgbClr val="7030A0"/>
                </a:solidFill>
              </a:rPr>
              <a:t>The following people played a role in the development of what technology that has changed society?</a:t>
            </a:r>
          </a:p>
          <a:p>
            <a:r>
              <a:rPr lang="en-US" sz="2400" b="1" dirty="0"/>
              <a:t>Charles Babbage (1833), John Atanasoff and Clifford Berry (1939), George Stibitz (1940), Konrad </a:t>
            </a:r>
            <a:r>
              <a:rPr lang="en-US" sz="2400" b="1" dirty="0" err="1"/>
              <a:t>Zuse</a:t>
            </a:r>
            <a:r>
              <a:rPr lang="en-US" sz="2400" b="1" dirty="0"/>
              <a:t> (1941, 1945), Max Newman and Tommy Flowers (1943), John </a:t>
            </a:r>
            <a:r>
              <a:rPr lang="en-US" sz="2400" b="1" dirty="0" err="1"/>
              <a:t>Mauchlyand</a:t>
            </a:r>
            <a:r>
              <a:rPr lang="en-US" sz="2400" b="1" dirty="0"/>
              <a:t> J. P. Eckert (1945), John Bardeen, Walter Brattain and William Shockley (1945) Jack Kilby and independently Robert Noyce (1959).</a:t>
            </a:r>
          </a:p>
        </p:txBody>
      </p:sp>
      <p:sp>
        <p:nvSpPr>
          <p:cNvPr id="4" name="Rectangle 3">
            <a:extLst>
              <a:ext uri="{FF2B5EF4-FFF2-40B4-BE49-F238E27FC236}">
                <a16:creationId xmlns:a16="http://schemas.microsoft.com/office/drawing/2014/main" id="{694F9B52-227F-48DD-988E-1DF74AD1AF42}"/>
              </a:ext>
            </a:extLst>
          </p:cNvPr>
          <p:cNvSpPr/>
          <p:nvPr/>
        </p:nvSpPr>
        <p:spPr>
          <a:xfrm>
            <a:off x="2759648" y="2471642"/>
            <a:ext cx="11676869" cy="769441"/>
          </a:xfrm>
          <a:prstGeom prst="rect">
            <a:avLst/>
          </a:prstGeom>
        </p:spPr>
        <p:txBody>
          <a:bodyPr wrap="square">
            <a:spAutoFit/>
          </a:bodyPr>
          <a:lstStyle/>
          <a:p>
            <a:r>
              <a:rPr lang="en-US" sz="2400" b="1" dirty="0">
                <a:solidFill>
                  <a:srgbClr val="FF0000"/>
                </a:solidFill>
              </a:rPr>
              <a:t>The Digital Revolution: The Invention of the Digital Electric Computer</a:t>
            </a:r>
          </a:p>
          <a:p>
            <a:r>
              <a:rPr lang="en-US" sz="2000" b="1" dirty="0">
                <a:solidFill>
                  <a:schemeClr val="accent6">
                    <a:lumMod val="75000"/>
                  </a:schemeClr>
                </a:solidFill>
              </a:rPr>
              <a:t>Isn’t is a little strange that few if any of these people have significant name recognition?</a:t>
            </a:r>
          </a:p>
        </p:txBody>
      </p:sp>
      <p:pic>
        <p:nvPicPr>
          <p:cNvPr id="5" name="Picture 4">
            <a:extLst>
              <a:ext uri="{FF2B5EF4-FFF2-40B4-BE49-F238E27FC236}">
                <a16:creationId xmlns:a16="http://schemas.microsoft.com/office/drawing/2014/main" id="{20B38DE3-A255-4B2B-AA2D-B141BC97BA65}"/>
              </a:ext>
            </a:extLst>
          </p:cNvPr>
          <p:cNvPicPr>
            <a:picLocks noChangeAspect="1"/>
          </p:cNvPicPr>
          <p:nvPr/>
        </p:nvPicPr>
        <p:blipFill>
          <a:blip r:embed="rId2"/>
          <a:stretch>
            <a:fillRect/>
          </a:stretch>
        </p:blipFill>
        <p:spPr>
          <a:xfrm>
            <a:off x="224852" y="3945742"/>
            <a:ext cx="2699687" cy="2699687"/>
          </a:xfrm>
          <a:prstGeom prst="rect">
            <a:avLst/>
          </a:prstGeom>
        </p:spPr>
      </p:pic>
      <p:sp>
        <p:nvSpPr>
          <p:cNvPr id="6" name="Rectangle 5">
            <a:extLst>
              <a:ext uri="{FF2B5EF4-FFF2-40B4-BE49-F238E27FC236}">
                <a16:creationId xmlns:a16="http://schemas.microsoft.com/office/drawing/2014/main" id="{59D604FE-4F65-4692-81DB-12907F62518F}"/>
              </a:ext>
            </a:extLst>
          </p:cNvPr>
          <p:cNvSpPr/>
          <p:nvPr/>
        </p:nvSpPr>
        <p:spPr>
          <a:xfrm>
            <a:off x="224852" y="2768968"/>
            <a:ext cx="2534796" cy="1200329"/>
          </a:xfrm>
          <a:prstGeom prst="rect">
            <a:avLst/>
          </a:prstGeom>
        </p:spPr>
        <p:txBody>
          <a:bodyPr wrap="none">
            <a:spAutoFit/>
          </a:bodyPr>
          <a:lstStyle/>
          <a:p>
            <a:r>
              <a:rPr lang="en-US" sz="2400" b="1" dirty="0"/>
              <a:t>Charles Babbage</a:t>
            </a:r>
          </a:p>
          <a:p>
            <a:r>
              <a:rPr lang="en-US" sz="2400" b="1" dirty="0"/>
              <a:t>and his calculating</a:t>
            </a:r>
          </a:p>
          <a:p>
            <a:r>
              <a:rPr lang="en-US" sz="2400" b="1" dirty="0"/>
              <a:t>machine(1833)</a:t>
            </a:r>
          </a:p>
        </p:txBody>
      </p:sp>
      <p:sp>
        <p:nvSpPr>
          <p:cNvPr id="7" name="Rectangle 6">
            <a:extLst>
              <a:ext uri="{FF2B5EF4-FFF2-40B4-BE49-F238E27FC236}">
                <a16:creationId xmlns:a16="http://schemas.microsoft.com/office/drawing/2014/main" id="{9F730EEA-9A28-4A8E-A3D3-29D61D955BDA}"/>
              </a:ext>
            </a:extLst>
          </p:cNvPr>
          <p:cNvSpPr/>
          <p:nvPr/>
        </p:nvSpPr>
        <p:spPr>
          <a:xfrm>
            <a:off x="2924539" y="3616918"/>
            <a:ext cx="9267461" cy="3170099"/>
          </a:xfrm>
          <a:prstGeom prst="rect">
            <a:avLst/>
          </a:prstGeom>
        </p:spPr>
        <p:txBody>
          <a:bodyPr wrap="square">
            <a:spAutoFit/>
          </a:bodyPr>
          <a:lstStyle/>
          <a:p>
            <a:r>
              <a:rPr lang="en-US" sz="2000" b="1" dirty="0"/>
              <a:t>1953: IBM unveils the 701, the world’s first scientific computer.</a:t>
            </a:r>
          </a:p>
          <a:p>
            <a:r>
              <a:rPr lang="en-US" sz="2000" b="1" dirty="0"/>
              <a:t>1955: MIT launches Whirlwind, the first computer with integrated RAM.</a:t>
            </a:r>
          </a:p>
          <a:p>
            <a:r>
              <a:rPr lang="en-US" sz="2000" b="1" dirty="0"/>
              <a:t>1956: MIT demos the first transistorized computer.</a:t>
            </a:r>
          </a:p>
          <a:p>
            <a:r>
              <a:rPr lang="en-US" sz="2000" b="1" dirty="0"/>
              <a:t>1964: Italian Pier Giorgio </a:t>
            </a:r>
            <a:r>
              <a:rPr lang="en-US" sz="2000" b="1" dirty="0" err="1"/>
              <a:t>Perotto</a:t>
            </a:r>
            <a:r>
              <a:rPr lang="en-US" sz="2000" b="1" dirty="0"/>
              <a:t> unveils the </a:t>
            </a:r>
            <a:r>
              <a:rPr lang="en-US" sz="2000" b="1" dirty="0" err="1"/>
              <a:t>Programma</a:t>
            </a:r>
            <a:r>
              <a:rPr lang="en-US" sz="2000" b="1" dirty="0"/>
              <a:t> 101, the first desktop machine. 44,000 were sold at $3,200 each.</a:t>
            </a:r>
          </a:p>
          <a:p>
            <a:r>
              <a:rPr lang="en-US" sz="2000" b="1" dirty="0"/>
              <a:t>1968: Hewlett Packard started selling the HP 9100A. It was the first mass-marketed desktop computer.</a:t>
            </a:r>
          </a:p>
          <a:p>
            <a:r>
              <a:rPr lang="en-US" sz="2000" b="1" dirty="0"/>
              <a:t>1970: American John </a:t>
            </a:r>
            <a:r>
              <a:rPr lang="en-US" sz="2000" b="1" dirty="0" err="1"/>
              <a:t>Blankenbaker</a:t>
            </a:r>
            <a:r>
              <a:rPr lang="en-US" sz="2000" b="1" dirty="0"/>
              <a:t> created what many experts consider to be the first personal computer—the Kenbak-1. The computer went on sale in 1971; just 50 machines were built. They sold for $750, that’s about $5,000 today.</a:t>
            </a:r>
          </a:p>
        </p:txBody>
      </p:sp>
    </p:spTree>
    <p:extLst>
      <p:ext uri="{BB962C8B-B14F-4D97-AF65-F5344CB8AC3E}">
        <p14:creationId xmlns:p14="http://schemas.microsoft.com/office/powerpoint/2010/main" val="2280846894"/>
      </p:ext>
    </p:extLst>
  </p:cSld>
  <p:clrMapOvr>
    <a:masterClrMapping/>
  </p:clrMapOvr>
  <mc:AlternateContent xmlns:mc="http://schemas.openxmlformats.org/markup-compatibility/2006" xmlns:p14="http://schemas.microsoft.com/office/powerpoint/2010/main">
    <mc:Choice Requires="p14">
      <p:transition spd="slow" p14:dur="1250" advTm="35000">
        <p14:glitter pattern="hexagon"/>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10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1000"/>
                            </p:stCondLst>
                            <p:childTnLst>
                              <p:par>
                                <p:cTn id="10" presetID="31" presetClass="entr" presetSubtype="0" fill="hold" grpId="0" nodeType="after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par>
                          <p:cTn id="16" fill="hold">
                            <p:stCondLst>
                              <p:cond delay="13000"/>
                            </p:stCondLst>
                            <p:childTnLst>
                              <p:par>
                                <p:cTn id="17" presetID="26" presetClass="entr" presetSubtype="0" fill="hold" grpId="0" nodeType="afterEffect">
                                  <p:stCondLst>
                                    <p:cond delay="30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
                                          <p:stCondLst>
                                            <p:cond delay="0"/>
                                          </p:stCondLst>
                                        </p:cTn>
                                        <p:tgtEl>
                                          <p:spTgt spid="4"/>
                                        </p:tgtEl>
                                      </p:cBhvr>
                                    </p:animEffect>
                                    <p:anim calcmode="lin" valueType="num">
                                      <p:cBhvr>
                                        <p:cTn id="20"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5" dur="13">
                                          <p:stCondLst>
                                            <p:cond delay="325"/>
                                          </p:stCondLst>
                                        </p:cTn>
                                        <p:tgtEl>
                                          <p:spTgt spid="4"/>
                                        </p:tgtEl>
                                      </p:cBhvr>
                                      <p:to x="100000" y="60000"/>
                                    </p:animScale>
                                    <p:animScale>
                                      <p:cBhvr>
                                        <p:cTn id="26" dur="83" decel="50000">
                                          <p:stCondLst>
                                            <p:cond delay="338"/>
                                          </p:stCondLst>
                                        </p:cTn>
                                        <p:tgtEl>
                                          <p:spTgt spid="4"/>
                                        </p:tgtEl>
                                      </p:cBhvr>
                                      <p:to x="100000" y="100000"/>
                                    </p:animScale>
                                    <p:animScale>
                                      <p:cBhvr>
                                        <p:cTn id="27" dur="13">
                                          <p:stCondLst>
                                            <p:cond delay="656"/>
                                          </p:stCondLst>
                                        </p:cTn>
                                        <p:tgtEl>
                                          <p:spTgt spid="4"/>
                                        </p:tgtEl>
                                      </p:cBhvr>
                                      <p:to x="100000" y="80000"/>
                                    </p:animScale>
                                    <p:animScale>
                                      <p:cBhvr>
                                        <p:cTn id="28" dur="83" decel="50000">
                                          <p:stCondLst>
                                            <p:cond delay="669"/>
                                          </p:stCondLst>
                                        </p:cTn>
                                        <p:tgtEl>
                                          <p:spTgt spid="4"/>
                                        </p:tgtEl>
                                      </p:cBhvr>
                                      <p:to x="100000" y="100000"/>
                                    </p:animScale>
                                    <p:animScale>
                                      <p:cBhvr>
                                        <p:cTn id="29" dur="13">
                                          <p:stCondLst>
                                            <p:cond delay="821"/>
                                          </p:stCondLst>
                                        </p:cTn>
                                        <p:tgtEl>
                                          <p:spTgt spid="4"/>
                                        </p:tgtEl>
                                      </p:cBhvr>
                                      <p:to x="100000" y="90000"/>
                                    </p:animScale>
                                    <p:animScale>
                                      <p:cBhvr>
                                        <p:cTn id="30" dur="83" decel="50000">
                                          <p:stCondLst>
                                            <p:cond delay="834"/>
                                          </p:stCondLst>
                                        </p:cTn>
                                        <p:tgtEl>
                                          <p:spTgt spid="4"/>
                                        </p:tgtEl>
                                      </p:cBhvr>
                                      <p:to x="100000" y="100000"/>
                                    </p:animScale>
                                    <p:animScale>
                                      <p:cBhvr>
                                        <p:cTn id="31" dur="13">
                                          <p:stCondLst>
                                            <p:cond delay="904"/>
                                          </p:stCondLst>
                                        </p:cTn>
                                        <p:tgtEl>
                                          <p:spTgt spid="4"/>
                                        </p:tgtEl>
                                      </p:cBhvr>
                                      <p:to x="100000" y="95000"/>
                                    </p:animScale>
                                    <p:animScale>
                                      <p:cBhvr>
                                        <p:cTn id="32" dur="83" decel="50000">
                                          <p:stCondLst>
                                            <p:cond delay="917"/>
                                          </p:stCondLst>
                                        </p:cTn>
                                        <p:tgtEl>
                                          <p:spTgt spid="4"/>
                                        </p:tgtEl>
                                      </p:cBhvr>
                                      <p:to x="100000" y="100000"/>
                                    </p:animScale>
                                  </p:childTnLst>
                                </p:cTn>
                              </p:par>
                            </p:childTnLst>
                          </p:cTn>
                        </p:par>
                        <p:par>
                          <p:cTn id="33" fill="hold">
                            <p:stCondLst>
                              <p:cond delay="17000"/>
                            </p:stCondLst>
                            <p:childTnLst>
                              <p:par>
                                <p:cTn id="34" presetID="21" presetClass="entr" presetSubtype="1" fill="hold" grpId="0" nodeType="afterEffect">
                                  <p:stCondLst>
                                    <p:cond delay="4000"/>
                                  </p:stCondLst>
                                  <p:childTnLst>
                                    <p:set>
                                      <p:cBhvr>
                                        <p:cTn id="35" dur="1" fill="hold">
                                          <p:stCondLst>
                                            <p:cond delay="0"/>
                                          </p:stCondLst>
                                        </p:cTn>
                                        <p:tgtEl>
                                          <p:spTgt spid="7"/>
                                        </p:tgtEl>
                                        <p:attrNameLst>
                                          <p:attrName>style.visibility</p:attrName>
                                        </p:attrNameLst>
                                      </p:cBhvr>
                                      <p:to>
                                        <p:strVal val="visible"/>
                                      </p:to>
                                    </p:set>
                                    <p:animEffect transition="in" filter="wheel(1)">
                                      <p:cBhvr>
                                        <p:cTn id="3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68E1A6-B779-41C2-901A-8180F8CE68BE}"/>
              </a:ext>
            </a:extLst>
          </p:cNvPr>
          <p:cNvSpPr/>
          <p:nvPr/>
        </p:nvSpPr>
        <p:spPr>
          <a:xfrm>
            <a:off x="168771" y="700873"/>
            <a:ext cx="11332564" cy="5324535"/>
          </a:xfrm>
          <a:prstGeom prst="rect">
            <a:avLst/>
          </a:prstGeom>
        </p:spPr>
        <p:txBody>
          <a:bodyPr wrap="square">
            <a:spAutoFit/>
          </a:bodyPr>
          <a:lstStyle/>
          <a:p>
            <a:r>
              <a:rPr lang="en-US" sz="2000" b="1" dirty="0"/>
              <a:t>— 1965: Lawrence G. Roberts and Thomas Merrill create the first wide-area computer network</a:t>
            </a:r>
          </a:p>
          <a:p>
            <a:r>
              <a:rPr lang="en-US" sz="2000" b="1" dirty="0"/>
              <a:t>— 1967: Roberts publishes a plan for the ARPANET   (Advanced Research Projects Agency Network)</a:t>
            </a:r>
          </a:p>
          <a:p>
            <a:r>
              <a:rPr lang="en-US" sz="2000" b="1" dirty="0"/>
              <a:t>— December 1969: Four computers are linked in the ARPANET</a:t>
            </a:r>
          </a:p>
          <a:p>
            <a:r>
              <a:rPr lang="en-US" sz="2000" b="1" dirty="0"/>
              <a:t>— 1970: S. Crocker and his Network Working Group finish the ARPANET’s initial host-to-host protocol, the Network Control Protocol (NCP)</a:t>
            </a:r>
          </a:p>
          <a:p>
            <a:r>
              <a:rPr lang="en-US" sz="2000" b="1" dirty="0"/>
              <a:t>— 1973: The first trans-Atlantic transmission occurs, to University College of London</a:t>
            </a:r>
          </a:p>
          <a:p>
            <a:r>
              <a:rPr lang="en-US" sz="2000" b="1" dirty="0"/>
              <a:t>— 1977: Dennis Hayes and Dale Heatherington invent the PC modem</a:t>
            </a:r>
          </a:p>
          <a:p>
            <a:r>
              <a:rPr lang="en-US" sz="2000" b="1" dirty="0"/>
              <a:t>— 1979: Usenet and CompuServe are launched</a:t>
            </a:r>
          </a:p>
          <a:p>
            <a:r>
              <a:rPr lang="en-US" sz="2000" b="1" dirty="0"/>
              <a:t>— 1981: The National Science Foundation (NSF) creates</a:t>
            </a:r>
          </a:p>
          <a:p>
            <a:r>
              <a:rPr lang="en-US" sz="2000" b="1" dirty="0"/>
              <a:t>CSNET and links it to ARPANET</a:t>
            </a:r>
          </a:p>
          <a:p>
            <a:r>
              <a:rPr lang="en-US" sz="2000" b="1" dirty="0"/>
              <a:t>— 1983: ARPANET computers switch from the NCP protocol</a:t>
            </a:r>
          </a:p>
          <a:p>
            <a:r>
              <a:rPr lang="en-US" sz="2000" b="1" dirty="0"/>
              <a:t>to the TCP/IP protocol</a:t>
            </a:r>
          </a:p>
          <a:p>
            <a:r>
              <a:rPr lang="en-US" sz="2000" b="1" dirty="0"/>
              <a:t>— 1985: The first dot-com domain name is registered</a:t>
            </a:r>
          </a:p>
          <a:p>
            <a:r>
              <a:rPr lang="en-US" sz="2000" b="1" dirty="0"/>
              <a:t>— 1986: NSF creates NSFNET, which is linked with ARPANET</a:t>
            </a:r>
          </a:p>
          <a:p>
            <a:r>
              <a:rPr lang="en-US" sz="2000" b="1" dirty="0"/>
              <a:t>— 1990: ARPANET is decommissioned in favor of NSFNET</a:t>
            </a:r>
          </a:p>
          <a:p>
            <a:r>
              <a:rPr lang="en-US" sz="2000" b="1" dirty="0"/>
              <a:t>— 1995: NSFNET is decommissioned and replaced by</a:t>
            </a:r>
          </a:p>
          <a:p>
            <a:r>
              <a:rPr lang="en-US" sz="2000" b="1" dirty="0"/>
              <a:t>networks operated by several commercial service providers</a:t>
            </a:r>
          </a:p>
        </p:txBody>
      </p:sp>
      <p:sp>
        <p:nvSpPr>
          <p:cNvPr id="3" name="Rectangle 2">
            <a:extLst>
              <a:ext uri="{FF2B5EF4-FFF2-40B4-BE49-F238E27FC236}">
                <a16:creationId xmlns:a16="http://schemas.microsoft.com/office/drawing/2014/main" id="{912B113F-B022-44CC-86B4-81F9CE74AA0A}"/>
              </a:ext>
            </a:extLst>
          </p:cNvPr>
          <p:cNvSpPr/>
          <p:nvPr/>
        </p:nvSpPr>
        <p:spPr>
          <a:xfrm>
            <a:off x="695889" y="6027959"/>
            <a:ext cx="5139164" cy="584775"/>
          </a:xfrm>
          <a:prstGeom prst="rect">
            <a:avLst/>
          </a:prstGeom>
        </p:spPr>
        <p:txBody>
          <a:bodyPr wrap="none">
            <a:spAutoFit/>
          </a:bodyPr>
          <a:lstStyle/>
          <a:p>
            <a:r>
              <a:rPr lang="en-US" sz="3200" b="1" dirty="0">
                <a:solidFill>
                  <a:srgbClr val="FF0000"/>
                </a:solidFill>
              </a:rPr>
              <a:t>The Birth of the Internet (US)</a:t>
            </a:r>
          </a:p>
        </p:txBody>
      </p:sp>
      <p:sp>
        <p:nvSpPr>
          <p:cNvPr id="4" name="TextBox 3">
            <a:extLst>
              <a:ext uri="{FF2B5EF4-FFF2-40B4-BE49-F238E27FC236}">
                <a16:creationId xmlns:a16="http://schemas.microsoft.com/office/drawing/2014/main" id="{928AE9E4-6814-477E-BC57-817043ADE12C}"/>
              </a:ext>
            </a:extLst>
          </p:cNvPr>
          <p:cNvSpPr txBox="1"/>
          <p:nvPr/>
        </p:nvSpPr>
        <p:spPr>
          <a:xfrm>
            <a:off x="275432" y="1596"/>
            <a:ext cx="7069564" cy="830997"/>
          </a:xfrm>
          <a:prstGeom prst="rect">
            <a:avLst/>
          </a:prstGeom>
          <a:noFill/>
        </p:spPr>
        <p:txBody>
          <a:bodyPr wrap="none" rtlCol="0">
            <a:spAutoFit/>
          </a:bodyPr>
          <a:lstStyle/>
          <a:p>
            <a:r>
              <a:rPr lang="en-US" sz="2400" b="1" u="sng" dirty="0">
                <a:solidFill>
                  <a:srgbClr val="7030A0"/>
                </a:solidFill>
              </a:rPr>
              <a:t>The following represent a few of the steps in the</a:t>
            </a:r>
          </a:p>
          <a:p>
            <a:r>
              <a:rPr lang="en-US" sz="2400" b="1" u="sng" dirty="0">
                <a:solidFill>
                  <a:srgbClr val="7030A0"/>
                </a:solidFill>
              </a:rPr>
              <a:t> development of what valuable resource (1965-1995)?</a:t>
            </a:r>
          </a:p>
        </p:txBody>
      </p:sp>
      <p:pic>
        <p:nvPicPr>
          <p:cNvPr id="5" name="Picture 4">
            <a:extLst>
              <a:ext uri="{FF2B5EF4-FFF2-40B4-BE49-F238E27FC236}">
                <a16:creationId xmlns:a16="http://schemas.microsoft.com/office/drawing/2014/main" id="{D2AA53A2-587B-49E5-8A3D-4F93E51FBDB4}"/>
              </a:ext>
            </a:extLst>
          </p:cNvPr>
          <p:cNvPicPr>
            <a:picLocks noChangeAspect="1"/>
          </p:cNvPicPr>
          <p:nvPr/>
        </p:nvPicPr>
        <p:blipFill>
          <a:blip r:embed="rId2"/>
          <a:stretch>
            <a:fillRect/>
          </a:stretch>
        </p:blipFill>
        <p:spPr>
          <a:xfrm>
            <a:off x="6633309" y="3177915"/>
            <a:ext cx="5514976" cy="3678489"/>
          </a:xfrm>
          <a:prstGeom prst="rect">
            <a:avLst/>
          </a:prstGeom>
        </p:spPr>
      </p:pic>
    </p:spTree>
    <p:extLst>
      <p:ext uri="{BB962C8B-B14F-4D97-AF65-F5344CB8AC3E}">
        <p14:creationId xmlns:p14="http://schemas.microsoft.com/office/powerpoint/2010/main" val="863975837"/>
      </p:ext>
    </p:extLst>
  </p:cSld>
  <p:clrMapOvr>
    <a:masterClrMapping/>
  </p:clrMapOvr>
  <mc:AlternateContent xmlns:mc="http://schemas.openxmlformats.org/markup-compatibility/2006" xmlns:p14="http://schemas.microsoft.com/office/powerpoint/2010/main">
    <mc:Choice Requires="p14">
      <p:transition spd="slow" p14:dur="1500" advTm="35000">
        <p14:vortex dir="r"/>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300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4000"/>
                            </p:stCondLst>
                            <p:childTnLst>
                              <p:par>
                                <p:cTn id="9" presetID="2" presetClass="entr" presetSubtype="9" fill="hold" nodeType="afterEffect">
                                  <p:stCondLst>
                                    <p:cond delay="13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18000"/>
                            </p:stCondLst>
                            <p:childTnLst>
                              <p:par>
                                <p:cTn id="14" presetID="26" presetClass="entr" presetSubtype="0" fill="hold" grpId="0" nodeType="afterEffect">
                                  <p:stCondLst>
                                    <p:cond delay="300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290">
                                          <p:stCondLst>
                                            <p:cond delay="0"/>
                                          </p:stCondLst>
                                        </p:cTn>
                                        <p:tgtEl>
                                          <p:spTgt spid="3"/>
                                        </p:tgtEl>
                                      </p:cBhvr>
                                    </p:animEffect>
                                    <p:anim calcmode="lin" valueType="num">
                                      <p:cBhvr>
                                        <p:cTn id="17"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22" dur="13">
                                          <p:stCondLst>
                                            <p:cond delay="325"/>
                                          </p:stCondLst>
                                        </p:cTn>
                                        <p:tgtEl>
                                          <p:spTgt spid="3"/>
                                        </p:tgtEl>
                                      </p:cBhvr>
                                      <p:to x="100000" y="60000"/>
                                    </p:animScale>
                                    <p:animScale>
                                      <p:cBhvr>
                                        <p:cTn id="23" dur="83" decel="50000">
                                          <p:stCondLst>
                                            <p:cond delay="338"/>
                                          </p:stCondLst>
                                        </p:cTn>
                                        <p:tgtEl>
                                          <p:spTgt spid="3"/>
                                        </p:tgtEl>
                                      </p:cBhvr>
                                      <p:to x="100000" y="100000"/>
                                    </p:animScale>
                                    <p:animScale>
                                      <p:cBhvr>
                                        <p:cTn id="24" dur="13">
                                          <p:stCondLst>
                                            <p:cond delay="656"/>
                                          </p:stCondLst>
                                        </p:cTn>
                                        <p:tgtEl>
                                          <p:spTgt spid="3"/>
                                        </p:tgtEl>
                                      </p:cBhvr>
                                      <p:to x="100000" y="80000"/>
                                    </p:animScale>
                                    <p:animScale>
                                      <p:cBhvr>
                                        <p:cTn id="25" dur="83" decel="50000">
                                          <p:stCondLst>
                                            <p:cond delay="669"/>
                                          </p:stCondLst>
                                        </p:cTn>
                                        <p:tgtEl>
                                          <p:spTgt spid="3"/>
                                        </p:tgtEl>
                                      </p:cBhvr>
                                      <p:to x="100000" y="100000"/>
                                    </p:animScale>
                                    <p:animScale>
                                      <p:cBhvr>
                                        <p:cTn id="26" dur="13">
                                          <p:stCondLst>
                                            <p:cond delay="821"/>
                                          </p:stCondLst>
                                        </p:cTn>
                                        <p:tgtEl>
                                          <p:spTgt spid="3"/>
                                        </p:tgtEl>
                                      </p:cBhvr>
                                      <p:to x="100000" y="90000"/>
                                    </p:animScale>
                                    <p:animScale>
                                      <p:cBhvr>
                                        <p:cTn id="27" dur="83" decel="50000">
                                          <p:stCondLst>
                                            <p:cond delay="834"/>
                                          </p:stCondLst>
                                        </p:cTn>
                                        <p:tgtEl>
                                          <p:spTgt spid="3"/>
                                        </p:tgtEl>
                                      </p:cBhvr>
                                      <p:to x="100000" y="100000"/>
                                    </p:animScale>
                                    <p:animScale>
                                      <p:cBhvr>
                                        <p:cTn id="28" dur="13">
                                          <p:stCondLst>
                                            <p:cond delay="904"/>
                                          </p:stCondLst>
                                        </p:cTn>
                                        <p:tgtEl>
                                          <p:spTgt spid="3"/>
                                        </p:tgtEl>
                                      </p:cBhvr>
                                      <p:to x="100000" y="95000"/>
                                    </p:animScale>
                                    <p:animScale>
                                      <p:cBhvr>
                                        <p:cTn id="29" dur="83" decel="50000">
                                          <p:stCondLst>
                                            <p:cond delay="917"/>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C5AF33-13DF-4A52-B376-2B276414610C}"/>
              </a:ext>
            </a:extLst>
          </p:cNvPr>
          <p:cNvSpPr/>
          <p:nvPr/>
        </p:nvSpPr>
        <p:spPr>
          <a:xfrm>
            <a:off x="184482" y="483769"/>
            <a:ext cx="9164053" cy="2308324"/>
          </a:xfrm>
          <a:prstGeom prst="rect">
            <a:avLst/>
          </a:prstGeom>
        </p:spPr>
        <p:txBody>
          <a:bodyPr wrap="square">
            <a:spAutoFit/>
          </a:bodyPr>
          <a:lstStyle/>
          <a:p>
            <a:r>
              <a:rPr lang="en-US" sz="2400" b="1" dirty="0"/>
              <a:t>Erected in the dead of night on August 13, 1961, the Berlin Wall was a physical division between West Berlin and East Germany. Its purpose was to keep disaffected East Germans from fleeing to the West. The total length of the Berlin Wall was 91 miles (155 kilometers). It cut not only through the center of Berlin, but also wrapped around West Berlin, entirely cutting it off from the rest of East Germany.</a:t>
            </a:r>
          </a:p>
        </p:txBody>
      </p:sp>
      <p:sp>
        <p:nvSpPr>
          <p:cNvPr id="3" name="Rectangle 2">
            <a:extLst>
              <a:ext uri="{FF2B5EF4-FFF2-40B4-BE49-F238E27FC236}">
                <a16:creationId xmlns:a16="http://schemas.microsoft.com/office/drawing/2014/main" id="{5A8FCF12-A3CD-4239-A94F-5DDA98205344}"/>
              </a:ext>
            </a:extLst>
          </p:cNvPr>
          <p:cNvSpPr/>
          <p:nvPr/>
        </p:nvSpPr>
        <p:spPr>
          <a:xfrm>
            <a:off x="184482" y="4417329"/>
            <a:ext cx="7515727" cy="2308324"/>
          </a:xfrm>
          <a:prstGeom prst="rect">
            <a:avLst/>
          </a:prstGeom>
        </p:spPr>
        <p:txBody>
          <a:bodyPr wrap="square">
            <a:spAutoFit/>
          </a:bodyPr>
          <a:lstStyle/>
          <a:p>
            <a:r>
              <a:rPr lang="en-US" sz="2400" b="1" dirty="0"/>
              <a:t>When the Berlin Wall fell on November 9, 1989, its destruction was nearly as instantaneous as its creation. For 28 years, the Berlin Wall had been a symbol of the Cold War and the Iron Curtain between Soviet-led Communism and the democracies of the West. When it fell, the event was celebrated around the world.</a:t>
            </a:r>
          </a:p>
        </p:txBody>
      </p:sp>
      <p:sp>
        <p:nvSpPr>
          <p:cNvPr id="4" name="Rectangle 3">
            <a:extLst>
              <a:ext uri="{FF2B5EF4-FFF2-40B4-BE49-F238E27FC236}">
                <a16:creationId xmlns:a16="http://schemas.microsoft.com/office/drawing/2014/main" id="{7BF50F63-109F-4BF2-8937-643E21FD74C9}"/>
              </a:ext>
            </a:extLst>
          </p:cNvPr>
          <p:cNvSpPr/>
          <p:nvPr/>
        </p:nvSpPr>
        <p:spPr>
          <a:xfrm>
            <a:off x="184483" y="2792093"/>
            <a:ext cx="12007517" cy="1569660"/>
          </a:xfrm>
          <a:prstGeom prst="rect">
            <a:avLst/>
          </a:prstGeom>
        </p:spPr>
        <p:txBody>
          <a:bodyPr wrap="square">
            <a:spAutoFit/>
          </a:bodyPr>
          <a:lstStyle/>
          <a:p>
            <a:r>
              <a:rPr lang="en-US" sz="2400" b="1" dirty="0"/>
              <a:t>The wall itself went through four major transformations during its 28-year history. 1. barbed-wire for a few days.  2.  concrete blocks topped with barbed wire.  3.  1965 –concrete wall with steel girders.  4.   1975-1980 – concrete slabs up to 12 feet high and 4 feet wide with a smooth pipe across the top.</a:t>
            </a:r>
          </a:p>
        </p:txBody>
      </p:sp>
      <p:pic>
        <p:nvPicPr>
          <p:cNvPr id="5" name="Picture 4">
            <a:extLst>
              <a:ext uri="{FF2B5EF4-FFF2-40B4-BE49-F238E27FC236}">
                <a16:creationId xmlns:a16="http://schemas.microsoft.com/office/drawing/2014/main" id="{560925EF-E918-4DDC-9EB3-0EDC70AAB9C5}"/>
              </a:ext>
            </a:extLst>
          </p:cNvPr>
          <p:cNvPicPr>
            <a:picLocks noChangeAspect="1"/>
          </p:cNvPicPr>
          <p:nvPr/>
        </p:nvPicPr>
        <p:blipFill>
          <a:blip r:embed="rId2"/>
          <a:stretch>
            <a:fillRect/>
          </a:stretch>
        </p:blipFill>
        <p:spPr>
          <a:xfrm>
            <a:off x="9233679" y="275756"/>
            <a:ext cx="2773837" cy="2077700"/>
          </a:xfrm>
          <a:prstGeom prst="rect">
            <a:avLst/>
          </a:prstGeom>
        </p:spPr>
      </p:pic>
      <p:pic>
        <p:nvPicPr>
          <p:cNvPr id="6" name="Picture 5">
            <a:extLst>
              <a:ext uri="{FF2B5EF4-FFF2-40B4-BE49-F238E27FC236}">
                <a16:creationId xmlns:a16="http://schemas.microsoft.com/office/drawing/2014/main" id="{91B7C012-8B43-462F-A8EB-309C02A4AA4D}"/>
              </a:ext>
            </a:extLst>
          </p:cNvPr>
          <p:cNvPicPr>
            <a:picLocks noChangeAspect="1"/>
          </p:cNvPicPr>
          <p:nvPr/>
        </p:nvPicPr>
        <p:blipFill rotWithShape="1">
          <a:blip r:embed="rId3"/>
          <a:srcRect l="6077" t="14780"/>
          <a:stretch/>
        </p:blipFill>
        <p:spPr>
          <a:xfrm>
            <a:off x="7380713" y="4077326"/>
            <a:ext cx="4458361" cy="2648328"/>
          </a:xfrm>
          <a:prstGeom prst="rect">
            <a:avLst/>
          </a:prstGeom>
        </p:spPr>
      </p:pic>
      <p:sp>
        <p:nvSpPr>
          <p:cNvPr id="7" name="TextBox 6">
            <a:extLst>
              <a:ext uri="{FF2B5EF4-FFF2-40B4-BE49-F238E27FC236}">
                <a16:creationId xmlns:a16="http://schemas.microsoft.com/office/drawing/2014/main" id="{6981776A-56ED-4262-A9CF-D2DC1D4B4B89}"/>
              </a:ext>
            </a:extLst>
          </p:cNvPr>
          <p:cNvSpPr txBox="1"/>
          <p:nvPr/>
        </p:nvSpPr>
        <p:spPr>
          <a:xfrm>
            <a:off x="3148726" y="44923"/>
            <a:ext cx="4364015" cy="461665"/>
          </a:xfrm>
          <a:prstGeom prst="rect">
            <a:avLst/>
          </a:prstGeom>
          <a:noFill/>
        </p:spPr>
        <p:txBody>
          <a:bodyPr wrap="none" rtlCol="0">
            <a:spAutoFit/>
          </a:bodyPr>
          <a:lstStyle/>
          <a:p>
            <a:r>
              <a:rPr lang="en-US" sz="2400" b="1" u="sng" dirty="0">
                <a:solidFill>
                  <a:srgbClr val="7030A0"/>
                </a:solidFill>
              </a:rPr>
              <a:t>What happened on 11/09/1989?</a:t>
            </a:r>
          </a:p>
        </p:txBody>
      </p:sp>
    </p:spTree>
    <p:extLst>
      <p:ext uri="{BB962C8B-B14F-4D97-AF65-F5344CB8AC3E}">
        <p14:creationId xmlns:p14="http://schemas.microsoft.com/office/powerpoint/2010/main" val="2877448311"/>
      </p:ext>
    </p:extLst>
  </p:cSld>
  <p:clrMapOvr>
    <a:masterClrMapping/>
  </p:clrMapOvr>
  <mc:AlternateContent xmlns:mc="http://schemas.openxmlformats.org/markup-compatibility/2006" xmlns:p14="http://schemas.microsoft.com/office/powerpoint/2010/main">
    <mc:Choice Requires="p14">
      <p:transition spd="slow" p14:dur="1500" advTm="35000">
        <p14:shred/>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26" presetClass="entr" presetSubtype="0" fill="hold" nodeType="afterEffect">
                                  <p:stCondLst>
                                    <p:cond delay="250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290">
                                          <p:stCondLst>
                                            <p:cond delay="0"/>
                                          </p:stCondLst>
                                        </p:cTn>
                                        <p:tgtEl>
                                          <p:spTgt spid="6"/>
                                        </p:tgtEl>
                                      </p:cBhvr>
                                    </p:animEffect>
                                    <p:anim calcmode="lin" valueType="num">
                                      <p:cBhvr>
                                        <p:cTn id="14"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9" dur="13">
                                          <p:stCondLst>
                                            <p:cond delay="325"/>
                                          </p:stCondLst>
                                        </p:cTn>
                                        <p:tgtEl>
                                          <p:spTgt spid="6"/>
                                        </p:tgtEl>
                                      </p:cBhvr>
                                      <p:to x="100000" y="60000"/>
                                    </p:animScale>
                                    <p:animScale>
                                      <p:cBhvr>
                                        <p:cTn id="20" dur="83" decel="50000">
                                          <p:stCondLst>
                                            <p:cond delay="338"/>
                                          </p:stCondLst>
                                        </p:cTn>
                                        <p:tgtEl>
                                          <p:spTgt spid="6"/>
                                        </p:tgtEl>
                                      </p:cBhvr>
                                      <p:to x="100000" y="100000"/>
                                    </p:animScale>
                                    <p:animScale>
                                      <p:cBhvr>
                                        <p:cTn id="21" dur="13">
                                          <p:stCondLst>
                                            <p:cond delay="656"/>
                                          </p:stCondLst>
                                        </p:cTn>
                                        <p:tgtEl>
                                          <p:spTgt spid="6"/>
                                        </p:tgtEl>
                                      </p:cBhvr>
                                      <p:to x="100000" y="80000"/>
                                    </p:animScale>
                                    <p:animScale>
                                      <p:cBhvr>
                                        <p:cTn id="22" dur="83" decel="50000">
                                          <p:stCondLst>
                                            <p:cond delay="669"/>
                                          </p:stCondLst>
                                        </p:cTn>
                                        <p:tgtEl>
                                          <p:spTgt spid="6"/>
                                        </p:tgtEl>
                                      </p:cBhvr>
                                      <p:to x="100000" y="100000"/>
                                    </p:animScale>
                                    <p:animScale>
                                      <p:cBhvr>
                                        <p:cTn id="23" dur="13">
                                          <p:stCondLst>
                                            <p:cond delay="821"/>
                                          </p:stCondLst>
                                        </p:cTn>
                                        <p:tgtEl>
                                          <p:spTgt spid="6"/>
                                        </p:tgtEl>
                                      </p:cBhvr>
                                      <p:to x="100000" y="90000"/>
                                    </p:animScale>
                                    <p:animScale>
                                      <p:cBhvr>
                                        <p:cTn id="24" dur="83" decel="50000">
                                          <p:stCondLst>
                                            <p:cond delay="834"/>
                                          </p:stCondLst>
                                        </p:cTn>
                                        <p:tgtEl>
                                          <p:spTgt spid="6"/>
                                        </p:tgtEl>
                                      </p:cBhvr>
                                      <p:to x="100000" y="100000"/>
                                    </p:animScale>
                                    <p:animScale>
                                      <p:cBhvr>
                                        <p:cTn id="25" dur="13">
                                          <p:stCondLst>
                                            <p:cond delay="904"/>
                                          </p:stCondLst>
                                        </p:cTn>
                                        <p:tgtEl>
                                          <p:spTgt spid="6"/>
                                        </p:tgtEl>
                                      </p:cBhvr>
                                      <p:to x="100000" y="95000"/>
                                    </p:animScale>
                                    <p:animScale>
                                      <p:cBhvr>
                                        <p:cTn id="26" dur="83" decel="50000">
                                          <p:stCondLst>
                                            <p:cond delay="917"/>
                                          </p:stCondLst>
                                        </p:cTn>
                                        <p:tgtEl>
                                          <p:spTgt spid="6"/>
                                        </p:tgtEl>
                                      </p:cBhvr>
                                      <p:to x="100000" y="100000"/>
                                    </p:animScale>
                                  </p:childTnLst>
                                </p:cTn>
                              </p:par>
                            </p:childTnLst>
                          </p:cTn>
                        </p:par>
                        <p:par>
                          <p:cTn id="27" fill="hold">
                            <p:stCondLst>
                              <p:cond delay="6500"/>
                            </p:stCondLst>
                            <p:childTnLst>
                              <p:par>
                                <p:cTn id="28" presetID="14" presetClass="entr" presetSubtype="10" fill="hold" grpId="0" nodeType="afterEffect">
                                  <p:stCondLst>
                                    <p:cond delay="4000"/>
                                  </p:stCondLst>
                                  <p:childTnLst>
                                    <p:set>
                                      <p:cBhvr>
                                        <p:cTn id="29" dur="1" fill="hold">
                                          <p:stCondLst>
                                            <p:cond delay="0"/>
                                          </p:stCondLst>
                                        </p:cTn>
                                        <p:tgtEl>
                                          <p:spTgt spid="2"/>
                                        </p:tgtEl>
                                        <p:attrNameLst>
                                          <p:attrName>style.visibility</p:attrName>
                                        </p:attrNameLst>
                                      </p:cBhvr>
                                      <p:to>
                                        <p:strVal val="visible"/>
                                      </p:to>
                                    </p:set>
                                    <p:animEffect transition="in" filter="randombar(horizontal)">
                                      <p:cBhvr>
                                        <p:cTn id="30" dur="1000"/>
                                        <p:tgtEl>
                                          <p:spTgt spid="2"/>
                                        </p:tgtEl>
                                      </p:cBhvr>
                                    </p:animEffect>
                                  </p:childTnLst>
                                </p:cTn>
                              </p:par>
                            </p:childTnLst>
                          </p:cTn>
                        </p:par>
                        <p:par>
                          <p:cTn id="31" fill="hold">
                            <p:stCondLst>
                              <p:cond delay="11500"/>
                            </p:stCondLst>
                            <p:childTnLst>
                              <p:par>
                                <p:cTn id="32" presetID="20" presetClass="entr" presetSubtype="0" fill="hold" grpId="0" nodeType="afterEffect">
                                  <p:stCondLst>
                                    <p:cond delay="5000"/>
                                  </p:stCondLst>
                                  <p:childTnLst>
                                    <p:set>
                                      <p:cBhvr>
                                        <p:cTn id="33" dur="1" fill="hold">
                                          <p:stCondLst>
                                            <p:cond delay="0"/>
                                          </p:stCondLst>
                                        </p:cTn>
                                        <p:tgtEl>
                                          <p:spTgt spid="4"/>
                                        </p:tgtEl>
                                        <p:attrNameLst>
                                          <p:attrName>style.visibility</p:attrName>
                                        </p:attrNameLst>
                                      </p:cBhvr>
                                      <p:to>
                                        <p:strVal val="visible"/>
                                      </p:to>
                                    </p:set>
                                    <p:animEffect transition="in" filter="wedge">
                                      <p:cBhvr>
                                        <p:cTn id="34" dur="1000"/>
                                        <p:tgtEl>
                                          <p:spTgt spid="4"/>
                                        </p:tgtEl>
                                      </p:cBhvr>
                                    </p:animEffect>
                                  </p:childTnLst>
                                </p:cTn>
                              </p:par>
                            </p:childTnLst>
                          </p:cTn>
                        </p:par>
                        <p:par>
                          <p:cTn id="35" fill="hold">
                            <p:stCondLst>
                              <p:cond delay="17500"/>
                            </p:stCondLst>
                            <p:childTnLst>
                              <p:par>
                                <p:cTn id="36" presetID="2" presetClass="entr" presetSubtype="4" fill="hold" grpId="0" nodeType="afterEffect">
                                  <p:stCondLst>
                                    <p:cond delay="6000"/>
                                  </p:stCondLst>
                                  <p:iterate type="wd">
                                    <p:tmPct val="10000"/>
                                  </p:iterate>
                                  <p:childTnLst>
                                    <p:set>
                                      <p:cBhvr>
                                        <p:cTn id="37" dur="1" fill="hold">
                                          <p:stCondLst>
                                            <p:cond delay="0"/>
                                          </p:stCondLst>
                                        </p:cTn>
                                        <p:tgtEl>
                                          <p:spTgt spid="3"/>
                                        </p:tgtEl>
                                        <p:attrNameLst>
                                          <p:attrName>style.visibility</p:attrName>
                                        </p:attrNameLst>
                                      </p:cBhvr>
                                      <p:to>
                                        <p:strVal val="visible"/>
                                      </p:to>
                                    </p:set>
                                    <p:anim calcmode="lin" valueType="num">
                                      <p:cBhvr additive="base">
                                        <p:cTn id="38" dur="1000" fill="hold"/>
                                        <p:tgtEl>
                                          <p:spTgt spid="3"/>
                                        </p:tgtEl>
                                        <p:attrNameLst>
                                          <p:attrName>ppt_x</p:attrName>
                                        </p:attrNameLst>
                                      </p:cBhvr>
                                      <p:tavLst>
                                        <p:tav tm="0">
                                          <p:val>
                                            <p:strVal val="#ppt_x"/>
                                          </p:val>
                                        </p:tav>
                                        <p:tav tm="100000">
                                          <p:val>
                                            <p:strVal val="#ppt_x"/>
                                          </p:val>
                                        </p:tav>
                                      </p:tavLst>
                                    </p:anim>
                                    <p:anim calcmode="lin" valueType="num">
                                      <p:cBhvr additive="base">
                                        <p:cTn id="39"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EA6DF4-504F-4708-B730-97833304D717}"/>
              </a:ext>
            </a:extLst>
          </p:cNvPr>
          <p:cNvSpPr/>
          <p:nvPr/>
        </p:nvSpPr>
        <p:spPr>
          <a:xfrm>
            <a:off x="200026" y="920570"/>
            <a:ext cx="6486190" cy="2308324"/>
          </a:xfrm>
          <a:prstGeom prst="rect">
            <a:avLst/>
          </a:prstGeom>
        </p:spPr>
        <p:txBody>
          <a:bodyPr wrap="square">
            <a:spAutoFit/>
          </a:bodyPr>
          <a:lstStyle/>
          <a:p>
            <a:r>
              <a:rPr lang="en-US" sz="2400" b="1" dirty="0"/>
              <a:t>Apartheid, the Afrikaans name given by the white-ruled South Africa's Nationalist Party in 1948 to the country's harsh, institutionalized system of racial segregation, came to an end in the early 1990s in a series of steps that led to the formation of a democratic government in 1994.</a:t>
            </a:r>
          </a:p>
        </p:txBody>
      </p:sp>
      <p:sp>
        <p:nvSpPr>
          <p:cNvPr id="5" name="Rectangle 4">
            <a:extLst>
              <a:ext uri="{FF2B5EF4-FFF2-40B4-BE49-F238E27FC236}">
                <a16:creationId xmlns:a16="http://schemas.microsoft.com/office/drawing/2014/main" id="{AB2985BB-67BD-4E36-B90F-6047767BB8D3}"/>
              </a:ext>
            </a:extLst>
          </p:cNvPr>
          <p:cNvSpPr/>
          <p:nvPr/>
        </p:nvSpPr>
        <p:spPr>
          <a:xfrm>
            <a:off x="94938" y="3300229"/>
            <a:ext cx="11911870" cy="1569660"/>
          </a:xfrm>
          <a:prstGeom prst="rect">
            <a:avLst/>
          </a:prstGeom>
        </p:spPr>
        <p:txBody>
          <a:bodyPr wrap="square">
            <a:spAutoFit/>
          </a:bodyPr>
          <a:lstStyle/>
          <a:p>
            <a:r>
              <a:rPr lang="en-US" sz="2400" b="1" dirty="0"/>
              <a:t>The apartheid system in South Africa was ended through a series of negotiations between 1990 and 1993 and through unilateral steps by the de Klerk government. These negotiations took place between the governing National Party, the African National Congress, and a wide variety of other political organizations.  </a:t>
            </a:r>
          </a:p>
        </p:txBody>
      </p:sp>
      <p:pic>
        <p:nvPicPr>
          <p:cNvPr id="6" name="Picture 5">
            <a:extLst>
              <a:ext uri="{FF2B5EF4-FFF2-40B4-BE49-F238E27FC236}">
                <a16:creationId xmlns:a16="http://schemas.microsoft.com/office/drawing/2014/main" id="{5DFAAF7F-0E4F-47E9-B4AB-F5819B87AC6D}"/>
              </a:ext>
            </a:extLst>
          </p:cNvPr>
          <p:cNvPicPr>
            <a:picLocks noChangeAspect="1"/>
          </p:cNvPicPr>
          <p:nvPr/>
        </p:nvPicPr>
        <p:blipFill>
          <a:blip r:embed="rId2"/>
          <a:stretch>
            <a:fillRect/>
          </a:stretch>
        </p:blipFill>
        <p:spPr>
          <a:xfrm>
            <a:off x="6638462" y="118913"/>
            <a:ext cx="5553538" cy="3109981"/>
          </a:xfrm>
          <a:prstGeom prst="rect">
            <a:avLst/>
          </a:prstGeom>
        </p:spPr>
      </p:pic>
      <p:pic>
        <p:nvPicPr>
          <p:cNvPr id="7" name="Picture 6">
            <a:extLst>
              <a:ext uri="{FF2B5EF4-FFF2-40B4-BE49-F238E27FC236}">
                <a16:creationId xmlns:a16="http://schemas.microsoft.com/office/drawing/2014/main" id="{C0C4798C-053B-4F0B-9BB7-01B21B2C16FA}"/>
              </a:ext>
            </a:extLst>
          </p:cNvPr>
          <p:cNvPicPr>
            <a:picLocks noChangeAspect="1"/>
          </p:cNvPicPr>
          <p:nvPr/>
        </p:nvPicPr>
        <p:blipFill>
          <a:blip r:embed="rId3"/>
          <a:stretch>
            <a:fillRect/>
          </a:stretch>
        </p:blipFill>
        <p:spPr>
          <a:xfrm>
            <a:off x="8259581" y="4500328"/>
            <a:ext cx="3747228" cy="2248337"/>
          </a:xfrm>
          <a:prstGeom prst="rect">
            <a:avLst/>
          </a:prstGeom>
        </p:spPr>
      </p:pic>
      <p:sp>
        <p:nvSpPr>
          <p:cNvPr id="9" name="Rectangle 8">
            <a:extLst>
              <a:ext uri="{FF2B5EF4-FFF2-40B4-BE49-F238E27FC236}">
                <a16:creationId xmlns:a16="http://schemas.microsoft.com/office/drawing/2014/main" id="{7F31215F-E437-4D6D-81C1-63DE75515D56}"/>
              </a:ext>
            </a:extLst>
          </p:cNvPr>
          <p:cNvSpPr/>
          <p:nvPr/>
        </p:nvSpPr>
        <p:spPr>
          <a:xfrm>
            <a:off x="200026" y="5146887"/>
            <a:ext cx="7669654" cy="1200329"/>
          </a:xfrm>
          <a:prstGeom prst="rect">
            <a:avLst/>
          </a:prstGeom>
        </p:spPr>
        <p:txBody>
          <a:bodyPr wrap="square">
            <a:spAutoFit/>
          </a:bodyPr>
          <a:lstStyle/>
          <a:p>
            <a:r>
              <a:rPr lang="en-US" sz="2400" b="1" dirty="0">
                <a:solidFill>
                  <a:prstClr val="black"/>
                </a:solidFill>
              </a:rPr>
              <a:t>Nelson Mandela, leader of the movement to end South African apartheid, is released from prison by de Klerk after 27 years on February 11, 1990.</a:t>
            </a:r>
            <a:endParaRPr lang="en-US" dirty="0"/>
          </a:p>
        </p:txBody>
      </p:sp>
      <p:sp>
        <p:nvSpPr>
          <p:cNvPr id="10" name="TextBox 9">
            <a:extLst>
              <a:ext uri="{FF2B5EF4-FFF2-40B4-BE49-F238E27FC236}">
                <a16:creationId xmlns:a16="http://schemas.microsoft.com/office/drawing/2014/main" id="{A0EAB774-2AF4-4238-A14C-48C492263999}"/>
              </a:ext>
            </a:extLst>
          </p:cNvPr>
          <p:cNvSpPr txBox="1"/>
          <p:nvPr/>
        </p:nvSpPr>
        <p:spPr>
          <a:xfrm>
            <a:off x="1185587" y="95285"/>
            <a:ext cx="4185889" cy="830997"/>
          </a:xfrm>
          <a:prstGeom prst="rect">
            <a:avLst/>
          </a:prstGeom>
          <a:noFill/>
        </p:spPr>
        <p:txBody>
          <a:bodyPr wrap="none" rtlCol="0">
            <a:spAutoFit/>
          </a:bodyPr>
          <a:lstStyle/>
          <a:p>
            <a:r>
              <a:rPr lang="en-US" sz="2400" b="1" u="sng" dirty="0">
                <a:solidFill>
                  <a:srgbClr val="7030A0"/>
                </a:solidFill>
              </a:rPr>
              <a:t>What happened in South Africa</a:t>
            </a:r>
          </a:p>
          <a:p>
            <a:r>
              <a:rPr lang="en-US" sz="2400" b="1" u="sng" dirty="0">
                <a:solidFill>
                  <a:srgbClr val="7030A0"/>
                </a:solidFill>
              </a:rPr>
              <a:t>between 1990 and 1994?</a:t>
            </a:r>
          </a:p>
        </p:txBody>
      </p:sp>
    </p:spTree>
    <p:extLst>
      <p:ext uri="{BB962C8B-B14F-4D97-AF65-F5344CB8AC3E}">
        <p14:creationId xmlns:p14="http://schemas.microsoft.com/office/powerpoint/2010/main" val="1691355343"/>
      </p:ext>
    </p:extLst>
  </p:cSld>
  <p:clrMapOvr>
    <a:masterClrMapping/>
  </p:clrMapOvr>
  <mc:AlternateContent xmlns:mc="http://schemas.openxmlformats.org/markup-compatibility/2006" xmlns:p14="http://schemas.microsoft.com/office/powerpoint/2010/main">
    <mc:Choice Requires="p14">
      <p:transition spd="slow" p14:dur="1200" advTm="35000">
        <p14:prism/>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par>
                          <p:cTn id="21" fill="hold">
                            <p:stCondLst>
                              <p:cond delay="6000"/>
                            </p:stCondLst>
                            <p:childTnLst>
                              <p:par>
                                <p:cTn id="22" presetID="2" presetClass="entr" presetSubtype="8" fill="hold" nodeType="afterEffect">
                                  <p:stCondLst>
                                    <p:cond delay="80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000" fill="hold"/>
                                        <p:tgtEl>
                                          <p:spTgt spid="6"/>
                                        </p:tgtEl>
                                        <p:attrNameLst>
                                          <p:attrName>ppt_x</p:attrName>
                                        </p:attrNameLst>
                                      </p:cBhvr>
                                      <p:tavLst>
                                        <p:tav tm="0">
                                          <p:val>
                                            <p:strVal val="0-#ppt_w/2"/>
                                          </p:val>
                                        </p:tav>
                                        <p:tav tm="100000">
                                          <p:val>
                                            <p:strVal val="#ppt_x"/>
                                          </p:val>
                                        </p:tav>
                                      </p:tavLst>
                                    </p:anim>
                                    <p:anim calcmode="lin" valueType="num">
                                      <p:cBhvr additive="base">
                                        <p:cTn id="25" dur="1000" fill="hold"/>
                                        <p:tgtEl>
                                          <p:spTgt spid="6"/>
                                        </p:tgtEl>
                                        <p:attrNameLst>
                                          <p:attrName>ppt_y</p:attrName>
                                        </p:attrNameLst>
                                      </p:cBhvr>
                                      <p:tavLst>
                                        <p:tav tm="0">
                                          <p:val>
                                            <p:strVal val="#ppt_y"/>
                                          </p:val>
                                        </p:tav>
                                        <p:tav tm="100000">
                                          <p:val>
                                            <p:strVal val="#ppt_y"/>
                                          </p:val>
                                        </p:tav>
                                      </p:tavLst>
                                    </p:anim>
                                  </p:childTnLst>
                                </p:cTn>
                              </p:par>
                            </p:childTnLst>
                          </p:cTn>
                        </p:par>
                        <p:par>
                          <p:cTn id="26" fill="hold">
                            <p:stCondLst>
                              <p:cond delay="15000"/>
                            </p:stCondLst>
                            <p:childTnLst>
                              <p:par>
                                <p:cTn id="27" presetID="50" presetClass="entr" presetSubtype="0" decel="100000" fill="hold" grpId="0" nodeType="afterEffect">
                                  <p:stCondLst>
                                    <p:cond delay="700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strVal val="#ppt_w+.3"/>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Effect transition="in" filter="fade">
                                      <p:cBhvr>
                                        <p:cTn id="31" dur="1000"/>
                                        <p:tgtEl>
                                          <p:spTgt spid="5"/>
                                        </p:tgtEl>
                                      </p:cBhvr>
                                    </p:animEffect>
                                  </p:childTnLst>
                                </p:cTn>
                              </p:par>
                            </p:childTnLst>
                          </p:cTn>
                        </p:par>
                        <p:par>
                          <p:cTn id="32" fill="hold">
                            <p:stCondLst>
                              <p:cond delay="23000"/>
                            </p:stCondLst>
                            <p:childTnLst>
                              <p:par>
                                <p:cTn id="33" presetID="31" presetClass="entr" presetSubtype="0" fill="hold" grpId="0" nodeType="afterEffect">
                                  <p:stCondLst>
                                    <p:cond delay="500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childTnLst>
                          </p:cTn>
                        </p:par>
                        <p:par>
                          <p:cTn id="39" fill="hold">
                            <p:stCondLst>
                              <p:cond delay="29000"/>
                            </p:stCondLst>
                            <p:childTnLst>
                              <p:par>
                                <p:cTn id="40" presetID="42" presetClass="entr" presetSubtype="0" fill="hold" nodeType="afterEffect">
                                  <p:stCondLst>
                                    <p:cond delay="200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0F2A5F-5080-4AF1-BA5C-54451C01BE36}"/>
              </a:ext>
            </a:extLst>
          </p:cNvPr>
          <p:cNvPicPr>
            <a:picLocks noChangeAspect="1"/>
          </p:cNvPicPr>
          <p:nvPr/>
        </p:nvPicPr>
        <p:blipFill rotWithShape="1">
          <a:blip r:embed="rId2"/>
          <a:srcRect l="8188" r="6700"/>
          <a:stretch/>
        </p:blipFill>
        <p:spPr>
          <a:xfrm>
            <a:off x="9580153" y="157873"/>
            <a:ext cx="2479939" cy="3271128"/>
          </a:xfrm>
          <a:prstGeom prst="rect">
            <a:avLst/>
          </a:prstGeom>
        </p:spPr>
      </p:pic>
      <p:pic>
        <p:nvPicPr>
          <p:cNvPr id="5" name="Picture 4">
            <a:extLst>
              <a:ext uri="{FF2B5EF4-FFF2-40B4-BE49-F238E27FC236}">
                <a16:creationId xmlns:a16="http://schemas.microsoft.com/office/drawing/2014/main" id="{7A97545F-62A0-4920-9E11-81BB11AA87E1}"/>
              </a:ext>
            </a:extLst>
          </p:cNvPr>
          <p:cNvPicPr>
            <a:picLocks noChangeAspect="1"/>
          </p:cNvPicPr>
          <p:nvPr/>
        </p:nvPicPr>
        <p:blipFill>
          <a:blip r:embed="rId3"/>
          <a:stretch>
            <a:fillRect/>
          </a:stretch>
        </p:blipFill>
        <p:spPr>
          <a:xfrm>
            <a:off x="131909" y="157873"/>
            <a:ext cx="2222234" cy="3271128"/>
          </a:xfrm>
          <a:prstGeom prst="rect">
            <a:avLst/>
          </a:prstGeom>
        </p:spPr>
      </p:pic>
      <p:sp>
        <p:nvSpPr>
          <p:cNvPr id="6" name="Rectangle 5">
            <a:extLst>
              <a:ext uri="{FF2B5EF4-FFF2-40B4-BE49-F238E27FC236}">
                <a16:creationId xmlns:a16="http://schemas.microsoft.com/office/drawing/2014/main" id="{05E1CB73-56B9-41E7-AC43-886017154FBE}"/>
              </a:ext>
            </a:extLst>
          </p:cNvPr>
          <p:cNvSpPr/>
          <p:nvPr/>
        </p:nvSpPr>
        <p:spPr>
          <a:xfrm>
            <a:off x="2358939" y="613933"/>
            <a:ext cx="7221214" cy="3416320"/>
          </a:xfrm>
          <a:prstGeom prst="rect">
            <a:avLst/>
          </a:prstGeom>
        </p:spPr>
        <p:txBody>
          <a:bodyPr wrap="square">
            <a:spAutoFit/>
          </a:bodyPr>
          <a:lstStyle/>
          <a:p>
            <a:r>
              <a:rPr lang="en-US" sz="2400" b="1" dirty="0"/>
              <a:t>The September 11, 2001, attacks (also referred to as 9/11) were a series of four coordinated terrorist attacks by the Islamic terrorist group al-Qaeda against the United States on the morning of Tuesday, September 11, 2001. The attacks killed 2,977 people, injured over 25,000 others, and caused at least $10 billion in infrastructure and property damage. Additional people have died of 9/11-related cancer and respiratory diseases in the months and years following the attacks. </a:t>
            </a:r>
          </a:p>
        </p:txBody>
      </p:sp>
      <p:sp>
        <p:nvSpPr>
          <p:cNvPr id="7" name="Rectangle 6">
            <a:extLst>
              <a:ext uri="{FF2B5EF4-FFF2-40B4-BE49-F238E27FC236}">
                <a16:creationId xmlns:a16="http://schemas.microsoft.com/office/drawing/2014/main" id="{61F088F4-1D6A-4747-87B1-5DF3E7157DE0}"/>
              </a:ext>
            </a:extLst>
          </p:cNvPr>
          <p:cNvSpPr/>
          <p:nvPr/>
        </p:nvSpPr>
        <p:spPr>
          <a:xfrm>
            <a:off x="284657" y="4124448"/>
            <a:ext cx="11622686" cy="2308324"/>
          </a:xfrm>
          <a:prstGeom prst="rect">
            <a:avLst/>
          </a:prstGeom>
        </p:spPr>
        <p:txBody>
          <a:bodyPr wrap="square">
            <a:spAutoFit/>
          </a:bodyPr>
          <a:lstStyle/>
          <a:p>
            <a:r>
              <a:rPr lang="en-US" sz="2400" b="1" dirty="0"/>
              <a:t>Four passenger airliners operated by two major U.S. passenger air carriers (United Airlines and American Airlines)—all of which departed from airports in the northeastern United States bound for San Francisco and Los Angeles—were hijacked by 19 al-Qaeda terrorists. Two of the planes, American Airlines Flight 11 and United Airlines Flight 175, were crashed into the North and South towers, respectively, of the World Trade Center complex in Lower Manhattan. Within an hour and 42 minutes, both 110-story towers collapsed. </a:t>
            </a:r>
          </a:p>
        </p:txBody>
      </p:sp>
      <p:sp>
        <p:nvSpPr>
          <p:cNvPr id="8" name="TextBox 7">
            <a:extLst>
              <a:ext uri="{FF2B5EF4-FFF2-40B4-BE49-F238E27FC236}">
                <a16:creationId xmlns:a16="http://schemas.microsoft.com/office/drawing/2014/main" id="{6F3A8A17-CC12-4D03-9DAE-C6B1D275A754}"/>
              </a:ext>
            </a:extLst>
          </p:cNvPr>
          <p:cNvSpPr txBox="1"/>
          <p:nvPr/>
        </p:nvSpPr>
        <p:spPr>
          <a:xfrm>
            <a:off x="2923082" y="157872"/>
            <a:ext cx="5417573" cy="461665"/>
          </a:xfrm>
          <a:prstGeom prst="rect">
            <a:avLst/>
          </a:prstGeom>
          <a:noFill/>
        </p:spPr>
        <p:txBody>
          <a:bodyPr wrap="none" rtlCol="0">
            <a:spAutoFit/>
          </a:bodyPr>
          <a:lstStyle/>
          <a:p>
            <a:r>
              <a:rPr lang="en-US" sz="2400" b="1" u="sng" dirty="0">
                <a:solidFill>
                  <a:srgbClr val="7030A0"/>
                </a:solidFill>
              </a:rPr>
              <a:t>What does the image to the right depict?</a:t>
            </a:r>
          </a:p>
        </p:txBody>
      </p:sp>
    </p:spTree>
    <p:extLst>
      <p:ext uri="{BB962C8B-B14F-4D97-AF65-F5344CB8AC3E}">
        <p14:creationId xmlns:p14="http://schemas.microsoft.com/office/powerpoint/2010/main" val="2147194343"/>
      </p:ext>
    </p:extLst>
  </p:cSld>
  <p:clrMapOvr>
    <a:masterClrMapping/>
  </p:clrMapOvr>
  <mc:AlternateContent xmlns:mc="http://schemas.openxmlformats.org/markup-compatibility/2006" xmlns:p14="http://schemas.microsoft.com/office/powerpoint/2010/main">
    <mc:Choice Requires="p14">
      <p:transition spd="slow" p14:dur="1250" advTm="35000">
        <p14:rippl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4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0"/>
                            </p:stCondLst>
                            <p:childTnLst>
                              <p:par>
                                <p:cTn id="11" presetID="2" presetClass="entr" presetSubtype="6" fill="hold" grpId="1" nodeType="afterEffect">
                                  <p:stCondLst>
                                    <p:cond delay="40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10000"/>
                            </p:stCondLst>
                            <p:childTnLst>
                              <p:par>
                                <p:cTn id="16" presetID="26" presetClass="entr" presetSubtype="0" fill="hold" grpId="0" nodeType="afterEffect">
                                  <p:stCondLst>
                                    <p:cond delay="800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290">
                                          <p:stCondLst>
                                            <p:cond delay="0"/>
                                          </p:stCondLst>
                                        </p:cTn>
                                        <p:tgtEl>
                                          <p:spTgt spid="7"/>
                                        </p:tgtEl>
                                      </p:cBhvr>
                                    </p:animEffect>
                                    <p:anim calcmode="lin" valueType="num">
                                      <p:cBhvr>
                                        <p:cTn id="19"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4" dur="13">
                                          <p:stCondLst>
                                            <p:cond delay="325"/>
                                          </p:stCondLst>
                                        </p:cTn>
                                        <p:tgtEl>
                                          <p:spTgt spid="7"/>
                                        </p:tgtEl>
                                      </p:cBhvr>
                                      <p:to x="100000" y="60000"/>
                                    </p:animScale>
                                    <p:animScale>
                                      <p:cBhvr>
                                        <p:cTn id="25" dur="83" decel="50000">
                                          <p:stCondLst>
                                            <p:cond delay="338"/>
                                          </p:stCondLst>
                                        </p:cTn>
                                        <p:tgtEl>
                                          <p:spTgt spid="7"/>
                                        </p:tgtEl>
                                      </p:cBhvr>
                                      <p:to x="100000" y="100000"/>
                                    </p:animScale>
                                    <p:animScale>
                                      <p:cBhvr>
                                        <p:cTn id="26" dur="13">
                                          <p:stCondLst>
                                            <p:cond delay="656"/>
                                          </p:stCondLst>
                                        </p:cTn>
                                        <p:tgtEl>
                                          <p:spTgt spid="7"/>
                                        </p:tgtEl>
                                      </p:cBhvr>
                                      <p:to x="100000" y="80000"/>
                                    </p:animScale>
                                    <p:animScale>
                                      <p:cBhvr>
                                        <p:cTn id="27" dur="83" decel="50000">
                                          <p:stCondLst>
                                            <p:cond delay="669"/>
                                          </p:stCondLst>
                                        </p:cTn>
                                        <p:tgtEl>
                                          <p:spTgt spid="7"/>
                                        </p:tgtEl>
                                      </p:cBhvr>
                                      <p:to x="100000" y="100000"/>
                                    </p:animScale>
                                    <p:animScale>
                                      <p:cBhvr>
                                        <p:cTn id="28" dur="13">
                                          <p:stCondLst>
                                            <p:cond delay="821"/>
                                          </p:stCondLst>
                                        </p:cTn>
                                        <p:tgtEl>
                                          <p:spTgt spid="7"/>
                                        </p:tgtEl>
                                      </p:cBhvr>
                                      <p:to x="100000" y="90000"/>
                                    </p:animScale>
                                    <p:animScale>
                                      <p:cBhvr>
                                        <p:cTn id="29" dur="83" decel="50000">
                                          <p:stCondLst>
                                            <p:cond delay="834"/>
                                          </p:stCondLst>
                                        </p:cTn>
                                        <p:tgtEl>
                                          <p:spTgt spid="7"/>
                                        </p:tgtEl>
                                      </p:cBhvr>
                                      <p:to x="100000" y="100000"/>
                                    </p:animScale>
                                    <p:animScale>
                                      <p:cBhvr>
                                        <p:cTn id="30" dur="13">
                                          <p:stCondLst>
                                            <p:cond delay="904"/>
                                          </p:stCondLst>
                                        </p:cTn>
                                        <p:tgtEl>
                                          <p:spTgt spid="7"/>
                                        </p:tgtEl>
                                      </p:cBhvr>
                                      <p:to x="100000" y="95000"/>
                                    </p:animScale>
                                    <p:animScale>
                                      <p:cBhvr>
                                        <p:cTn id="31"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5122C5-2722-489C-B16E-EABE15CF5893}"/>
              </a:ext>
            </a:extLst>
          </p:cNvPr>
          <p:cNvPicPr>
            <a:picLocks noChangeAspect="1"/>
          </p:cNvPicPr>
          <p:nvPr/>
        </p:nvPicPr>
        <p:blipFill rotWithShape="1">
          <a:blip r:embed="rId2"/>
          <a:srcRect t="23455" b="12897"/>
          <a:stretch/>
        </p:blipFill>
        <p:spPr>
          <a:xfrm>
            <a:off x="1493409" y="1362727"/>
            <a:ext cx="3439016" cy="3156376"/>
          </a:xfrm>
          <a:prstGeom prst="rect">
            <a:avLst/>
          </a:prstGeom>
        </p:spPr>
      </p:pic>
      <p:pic>
        <p:nvPicPr>
          <p:cNvPr id="4" name="Picture 3">
            <a:extLst>
              <a:ext uri="{FF2B5EF4-FFF2-40B4-BE49-F238E27FC236}">
                <a16:creationId xmlns:a16="http://schemas.microsoft.com/office/drawing/2014/main" id="{92C62786-EA48-4714-938C-EB9750281797}"/>
              </a:ext>
            </a:extLst>
          </p:cNvPr>
          <p:cNvPicPr>
            <a:picLocks noChangeAspect="1"/>
          </p:cNvPicPr>
          <p:nvPr/>
        </p:nvPicPr>
        <p:blipFill>
          <a:blip r:embed="rId3"/>
          <a:stretch>
            <a:fillRect/>
          </a:stretch>
        </p:blipFill>
        <p:spPr>
          <a:xfrm>
            <a:off x="6897072" y="1361536"/>
            <a:ext cx="3257581" cy="3157567"/>
          </a:xfrm>
          <a:prstGeom prst="rect">
            <a:avLst/>
          </a:prstGeom>
        </p:spPr>
      </p:pic>
      <p:sp>
        <p:nvSpPr>
          <p:cNvPr id="5" name="Rectangle 4">
            <a:extLst>
              <a:ext uri="{FF2B5EF4-FFF2-40B4-BE49-F238E27FC236}">
                <a16:creationId xmlns:a16="http://schemas.microsoft.com/office/drawing/2014/main" id="{3B0A27A6-25FB-4F13-AB7D-D6730032CE04}"/>
              </a:ext>
            </a:extLst>
          </p:cNvPr>
          <p:cNvSpPr/>
          <p:nvPr/>
        </p:nvSpPr>
        <p:spPr>
          <a:xfrm>
            <a:off x="533399" y="4713027"/>
            <a:ext cx="11125200" cy="2800767"/>
          </a:xfrm>
          <a:prstGeom prst="rect">
            <a:avLst/>
          </a:prstGeom>
        </p:spPr>
        <p:txBody>
          <a:bodyPr wrap="square">
            <a:spAutoFit/>
          </a:bodyPr>
          <a:lstStyle/>
          <a:p>
            <a:pPr>
              <a:spcAft>
                <a:spcPts val="600"/>
              </a:spcAft>
            </a:pPr>
            <a:r>
              <a:rPr lang="en-US" dirty="0">
                <a:hlinkClick r:id="rId4">
                  <a:extLst>
                    <a:ext uri="{A12FA001-AC4F-418D-AE19-62706E023703}">
                      <ahyp:hlinkClr xmlns:ahyp="http://schemas.microsoft.com/office/drawing/2018/hyperlinkcolor" val="tx"/>
                    </a:ext>
                  </a:extLst>
                </a:hlinkClick>
              </a:rPr>
              <a:t>Selection of the events covered in this exercise were made in part from the following web sites:</a:t>
            </a:r>
          </a:p>
          <a:p>
            <a:pPr>
              <a:spcAft>
                <a:spcPts val="600"/>
              </a:spcAft>
            </a:pPr>
            <a:r>
              <a:rPr lang="en-US" dirty="0">
                <a:solidFill>
                  <a:srgbClr val="0070C0"/>
                </a:solidFill>
                <a:hlinkClick r:id="rId4">
                  <a:extLst>
                    <a:ext uri="{A12FA001-AC4F-418D-AE19-62706E023703}">
                      <ahyp:hlinkClr xmlns:ahyp="http://schemas.microsoft.com/office/drawing/2018/hyperlinkcolor" val="tx"/>
                    </a:ext>
                  </a:extLst>
                </a:hlinkClick>
              </a:rPr>
              <a:t>https://beckchris.wordpress.com/history/the-55-most-important-events-in-human-history/</a:t>
            </a:r>
            <a:r>
              <a:rPr lang="en-US" dirty="0">
                <a:solidFill>
                  <a:srgbClr val="0070C0"/>
                </a:solidFill>
              </a:rPr>
              <a:t> </a:t>
            </a:r>
          </a:p>
          <a:p>
            <a:pPr>
              <a:spcAft>
                <a:spcPts val="600"/>
              </a:spcAft>
            </a:pPr>
            <a:r>
              <a:rPr lang="en-US" dirty="0">
                <a:hlinkClick r:id="rId5"/>
              </a:rPr>
              <a:t>https://www.ranker.com/list/most-important-historical-events-of-the-20th-century/mwahahahaha</a:t>
            </a:r>
            <a:r>
              <a:rPr lang="en-US" dirty="0"/>
              <a:t> </a:t>
            </a:r>
            <a:r>
              <a:rPr lang="en-US" dirty="0">
                <a:hlinkClick r:id="rId6"/>
              </a:rPr>
              <a:t>https://www.therichest.com/most-influential/15-most-important-historical-events-that-changed-the-world-forever/</a:t>
            </a:r>
            <a:r>
              <a:rPr lang="en-US" dirty="0"/>
              <a:t> </a:t>
            </a:r>
          </a:p>
          <a:p>
            <a:pPr>
              <a:spcAft>
                <a:spcPts val="600"/>
              </a:spcAft>
            </a:pPr>
            <a:r>
              <a:rPr lang="en-US" dirty="0">
                <a:hlinkClick r:id="rId7"/>
              </a:rPr>
              <a:t>https://list25.com/25-most-important-events-in-history/</a:t>
            </a:r>
            <a:r>
              <a:rPr lang="en-US" dirty="0"/>
              <a:t>  </a:t>
            </a:r>
          </a:p>
          <a:p>
            <a:pPr>
              <a:spcAft>
                <a:spcPts val="600"/>
              </a:spcAft>
            </a:pPr>
            <a:r>
              <a:rPr lang="en-US" dirty="0"/>
              <a:t>For more </a:t>
            </a:r>
            <a:r>
              <a:rPr lang="en-US" dirty="0" err="1"/>
              <a:t>Powerpoint</a:t>
            </a:r>
            <a:r>
              <a:rPr lang="en-US" dirty="0"/>
              <a:t> Pre-shows, please visit:  </a:t>
            </a:r>
            <a:r>
              <a:rPr lang="en-US" sz="2000" b="1" dirty="0">
                <a:hlinkClick r:id="rId8"/>
              </a:rPr>
              <a:t>http://murov.info/PPTPreshows.htm</a:t>
            </a:r>
            <a:r>
              <a:rPr lang="en-US" sz="2000" b="1" dirty="0"/>
              <a:t> </a:t>
            </a:r>
          </a:p>
          <a:p>
            <a:pPr>
              <a:spcAft>
                <a:spcPts val="600"/>
              </a:spcAft>
            </a:pPr>
            <a:endParaRPr lang="en-US" dirty="0"/>
          </a:p>
          <a:p>
            <a:pPr>
              <a:spcAft>
                <a:spcPts val="600"/>
              </a:spcAft>
            </a:pPr>
            <a:endParaRPr lang="en-US" dirty="0"/>
          </a:p>
        </p:txBody>
      </p:sp>
      <p:sp>
        <p:nvSpPr>
          <p:cNvPr id="6" name="Rectangle 5">
            <a:extLst>
              <a:ext uri="{FF2B5EF4-FFF2-40B4-BE49-F238E27FC236}">
                <a16:creationId xmlns:a16="http://schemas.microsoft.com/office/drawing/2014/main" id="{3CFFC7A7-ACB2-4F40-82D6-EB3C5F5AE362}"/>
              </a:ext>
            </a:extLst>
          </p:cNvPr>
          <p:cNvSpPr/>
          <p:nvPr/>
        </p:nvSpPr>
        <p:spPr>
          <a:xfrm>
            <a:off x="419100" y="164145"/>
            <a:ext cx="11353799" cy="954107"/>
          </a:xfrm>
          <a:prstGeom prst="rect">
            <a:avLst/>
          </a:prstGeom>
        </p:spPr>
        <p:txBody>
          <a:bodyPr wrap="square">
            <a:spAutoFit/>
          </a:bodyPr>
          <a:lstStyle/>
          <a:p>
            <a:r>
              <a:rPr lang="en-US" sz="2800" b="1" dirty="0">
                <a:highlight>
                  <a:srgbClr val="FFFF00"/>
                </a:highlight>
              </a:rPr>
              <a:t>Hopefully, a listing sometime in the future of historical events will be void of conflicts and tragedies but filled with promise and positives.</a:t>
            </a:r>
          </a:p>
        </p:txBody>
      </p:sp>
    </p:spTree>
    <p:extLst>
      <p:ext uri="{BB962C8B-B14F-4D97-AF65-F5344CB8AC3E}">
        <p14:creationId xmlns:p14="http://schemas.microsoft.com/office/powerpoint/2010/main" val="64761211"/>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378714-05F6-4C5B-A2DD-984D3910EB38}"/>
              </a:ext>
            </a:extLst>
          </p:cNvPr>
          <p:cNvSpPr txBox="1"/>
          <p:nvPr/>
        </p:nvSpPr>
        <p:spPr>
          <a:xfrm>
            <a:off x="1829447" y="78359"/>
            <a:ext cx="6481711" cy="523220"/>
          </a:xfrm>
          <a:prstGeom prst="rect">
            <a:avLst/>
          </a:prstGeom>
          <a:noFill/>
        </p:spPr>
        <p:txBody>
          <a:bodyPr wrap="none" rtlCol="0">
            <a:spAutoFit/>
          </a:bodyPr>
          <a:lstStyle/>
          <a:p>
            <a:r>
              <a:rPr lang="en-US" sz="2800" b="1" u="sng" dirty="0">
                <a:solidFill>
                  <a:srgbClr val="7030A0"/>
                </a:solidFill>
              </a:rPr>
              <a:t>What significant event happened in 1492?</a:t>
            </a:r>
          </a:p>
        </p:txBody>
      </p:sp>
      <p:pic>
        <p:nvPicPr>
          <p:cNvPr id="3" name="Picture 2">
            <a:extLst>
              <a:ext uri="{FF2B5EF4-FFF2-40B4-BE49-F238E27FC236}">
                <a16:creationId xmlns:a16="http://schemas.microsoft.com/office/drawing/2014/main" id="{0010B023-383D-4562-8F99-18BC8A1CF483}"/>
              </a:ext>
            </a:extLst>
          </p:cNvPr>
          <p:cNvPicPr>
            <a:picLocks noChangeAspect="1"/>
          </p:cNvPicPr>
          <p:nvPr/>
        </p:nvPicPr>
        <p:blipFill rotWithShape="1">
          <a:blip r:embed="rId2"/>
          <a:srcRect l="18577" t="22346" r="19115" b="14444"/>
          <a:stretch/>
        </p:blipFill>
        <p:spPr>
          <a:xfrm>
            <a:off x="123342" y="4078264"/>
            <a:ext cx="4687817" cy="2673792"/>
          </a:xfrm>
          <a:prstGeom prst="rect">
            <a:avLst/>
          </a:prstGeom>
        </p:spPr>
      </p:pic>
      <p:pic>
        <p:nvPicPr>
          <p:cNvPr id="5" name="Picture 4">
            <a:extLst>
              <a:ext uri="{FF2B5EF4-FFF2-40B4-BE49-F238E27FC236}">
                <a16:creationId xmlns:a16="http://schemas.microsoft.com/office/drawing/2014/main" id="{FC8A6B92-F28A-416F-97D2-164D470B74D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23342" y="741188"/>
            <a:ext cx="4866473" cy="3197467"/>
          </a:xfrm>
          <a:prstGeom prst="rect">
            <a:avLst/>
          </a:prstGeom>
        </p:spPr>
      </p:pic>
      <p:sp>
        <p:nvSpPr>
          <p:cNvPr id="6" name="Rectangle 5">
            <a:extLst>
              <a:ext uri="{FF2B5EF4-FFF2-40B4-BE49-F238E27FC236}">
                <a16:creationId xmlns:a16="http://schemas.microsoft.com/office/drawing/2014/main" id="{CB060188-8676-4889-B8D4-93AB01B03EEC}"/>
              </a:ext>
            </a:extLst>
          </p:cNvPr>
          <p:cNvSpPr/>
          <p:nvPr/>
        </p:nvSpPr>
        <p:spPr>
          <a:xfrm>
            <a:off x="5457315" y="3302051"/>
            <a:ext cx="6176666" cy="3108543"/>
          </a:xfrm>
          <a:prstGeom prst="rect">
            <a:avLst/>
          </a:prstGeom>
        </p:spPr>
        <p:txBody>
          <a:bodyPr wrap="square">
            <a:spAutoFit/>
          </a:bodyPr>
          <a:lstStyle/>
          <a:p>
            <a:r>
              <a:rPr lang="en-US" sz="2800" b="1" dirty="0"/>
              <a:t>During four separate trips that started with the one in 1492, Columbus landed on various Caribbean islands that are now the Bahamas as well as the island later called Hispaniola. He also explored the Central and South American coasts but never landed in North America.</a:t>
            </a:r>
          </a:p>
        </p:txBody>
      </p:sp>
      <p:pic>
        <p:nvPicPr>
          <p:cNvPr id="7" name="Picture 6">
            <a:extLst>
              <a:ext uri="{FF2B5EF4-FFF2-40B4-BE49-F238E27FC236}">
                <a16:creationId xmlns:a16="http://schemas.microsoft.com/office/drawing/2014/main" id="{450773E8-A895-47A2-9830-27FC36EF527A}"/>
              </a:ext>
            </a:extLst>
          </p:cNvPr>
          <p:cNvPicPr>
            <a:picLocks noChangeAspect="1"/>
          </p:cNvPicPr>
          <p:nvPr/>
        </p:nvPicPr>
        <p:blipFill>
          <a:blip r:embed="rId5"/>
          <a:stretch>
            <a:fillRect/>
          </a:stretch>
        </p:blipFill>
        <p:spPr>
          <a:xfrm>
            <a:off x="8311158" y="741188"/>
            <a:ext cx="3681603" cy="2080906"/>
          </a:xfrm>
          <a:prstGeom prst="rect">
            <a:avLst/>
          </a:prstGeom>
        </p:spPr>
      </p:pic>
      <p:pic>
        <p:nvPicPr>
          <p:cNvPr id="8" name="Picture 7">
            <a:extLst>
              <a:ext uri="{FF2B5EF4-FFF2-40B4-BE49-F238E27FC236}">
                <a16:creationId xmlns:a16="http://schemas.microsoft.com/office/drawing/2014/main" id="{9B193356-35CB-402C-ACEF-C5B12EBD1EED}"/>
              </a:ext>
            </a:extLst>
          </p:cNvPr>
          <p:cNvPicPr>
            <a:picLocks noChangeAspect="1"/>
          </p:cNvPicPr>
          <p:nvPr/>
        </p:nvPicPr>
        <p:blipFill>
          <a:blip r:embed="rId6"/>
          <a:stretch>
            <a:fillRect/>
          </a:stretch>
        </p:blipFill>
        <p:spPr>
          <a:xfrm>
            <a:off x="5153792" y="741188"/>
            <a:ext cx="2993389" cy="2080906"/>
          </a:xfrm>
          <a:prstGeom prst="rect">
            <a:avLst/>
          </a:prstGeom>
        </p:spPr>
      </p:pic>
    </p:spTree>
    <p:extLst>
      <p:ext uri="{BB962C8B-B14F-4D97-AF65-F5344CB8AC3E}">
        <p14:creationId xmlns:p14="http://schemas.microsoft.com/office/powerpoint/2010/main" val="2545306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32000">
        <p15:prstTrans prst="curtains"/>
      </p:transition>
    </mc:Choice>
    <mc:Fallback xmlns="">
      <p:transition spd="slow"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3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4500"/>
                            </p:stCondLst>
                            <p:childTnLst>
                              <p:par>
                                <p:cTn id="11" presetID="42" presetClass="entr" presetSubtype="0" fill="hold" nodeType="afterEffect">
                                  <p:stCondLst>
                                    <p:cond delay="2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8000"/>
                            </p:stCondLst>
                            <p:childTnLst>
                              <p:par>
                                <p:cTn id="17" presetID="31" presetClass="entr" presetSubtype="0" fill="hold" nodeType="afterEffect">
                                  <p:stCondLst>
                                    <p:cond delay="2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par>
                          <p:cTn id="23" fill="hold">
                            <p:stCondLst>
                              <p:cond delay="11500"/>
                            </p:stCondLst>
                            <p:childTnLst>
                              <p:par>
                                <p:cTn id="24" presetID="26" presetClass="entr" presetSubtype="0" fill="hold" nodeType="afterEffect">
                                  <p:stCondLst>
                                    <p:cond delay="150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290">
                                          <p:stCondLst>
                                            <p:cond delay="0"/>
                                          </p:stCondLst>
                                        </p:cTn>
                                        <p:tgtEl>
                                          <p:spTgt spid="3"/>
                                        </p:tgtEl>
                                      </p:cBhvr>
                                    </p:animEffect>
                                    <p:anim calcmode="lin" valueType="num">
                                      <p:cBhvr>
                                        <p:cTn id="27"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8"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9"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30"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31"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32" dur="13">
                                          <p:stCondLst>
                                            <p:cond delay="325"/>
                                          </p:stCondLst>
                                        </p:cTn>
                                        <p:tgtEl>
                                          <p:spTgt spid="3"/>
                                        </p:tgtEl>
                                      </p:cBhvr>
                                      <p:to x="100000" y="60000"/>
                                    </p:animScale>
                                    <p:animScale>
                                      <p:cBhvr>
                                        <p:cTn id="33" dur="83" decel="50000">
                                          <p:stCondLst>
                                            <p:cond delay="338"/>
                                          </p:stCondLst>
                                        </p:cTn>
                                        <p:tgtEl>
                                          <p:spTgt spid="3"/>
                                        </p:tgtEl>
                                      </p:cBhvr>
                                      <p:to x="100000" y="100000"/>
                                    </p:animScale>
                                    <p:animScale>
                                      <p:cBhvr>
                                        <p:cTn id="34" dur="13">
                                          <p:stCondLst>
                                            <p:cond delay="656"/>
                                          </p:stCondLst>
                                        </p:cTn>
                                        <p:tgtEl>
                                          <p:spTgt spid="3"/>
                                        </p:tgtEl>
                                      </p:cBhvr>
                                      <p:to x="100000" y="80000"/>
                                    </p:animScale>
                                    <p:animScale>
                                      <p:cBhvr>
                                        <p:cTn id="35" dur="83" decel="50000">
                                          <p:stCondLst>
                                            <p:cond delay="669"/>
                                          </p:stCondLst>
                                        </p:cTn>
                                        <p:tgtEl>
                                          <p:spTgt spid="3"/>
                                        </p:tgtEl>
                                      </p:cBhvr>
                                      <p:to x="100000" y="100000"/>
                                    </p:animScale>
                                    <p:animScale>
                                      <p:cBhvr>
                                        <p:cTn id="36" dur="13">
                                          <p:stCondLst>
                                            <p:cond delay="821"/>
                                          </p:stCondLst>
                                        </p:cTn>
                                        <p:tgtEl>
                                          <p:spTgt spid="3"/>
                                        </p:tgtEl>
                                      </p:cBhvr>
                                      <p:to x="100000" y="90000"/>
                                    </p:animScale>
                                    <p:animScale>
                                      <p:cBhvr>
                                        <p:cTn id="37" dur="83" decel="50000">
                                          <p:stCondLst>
                                            <p:cond delay="834"/>
                                          </p:stCondLst>
                                        </p:cTn>
                                        <p:tgtEl>
                                          <p:spTgt spid="3"/>
                                        </p:tgtEl>
                                      </p:cBhvr>
                                      <p:to x="100000" y="100000"/>
                                    </p:animScale>
                                    <p:animScale>
                                      <p:cBhvr>
                                        <p:cTn id="38" dur="13">
                                          <p:stCondLst>
                                            <p:cond delay="904"/>
                                          </p:stCondLst>
                                        </p:cTn>
                                        <p:tgtEl>
                                          <p:spTgt spid="3"/>
                                        </p:tgtEl>
                                      </p:cBhvr>
                                      <p:to x="100000" y="95000"/>
                                    </p:animScale>
                                    <p:animScale>
                                      <p:cBhvr>
                                        <p:cTn id="39" dur="83" decel="50000">
                                          <p:stCondLst>
                                            <p:cond delay="917"/>
                                          </p:stCondLst>
                                        </p:cTn>
                                        <p:tgtEl>
                                          <p:spTgt spid="3"/>
                                        </p:tgtEl>
                                      </p:cBhvr>
                                      <p:to x="100000" y="100000"/>
                                    </p:animScale>
                                  </p:childTnLst>
                                </p:cTn>
                              </p:par>
                            </p:childTnLst>
                          </p:cTn>
                        </p:par>
                        <p:par>
                          <p:cTn id="40" fill="hold">
                            <p:stCondLst>
                              <p:cond delay="14000"/>
                            </p:stCondLst>
                            <p:childTnLst>
                              <p:par>
                                <p:cTn id="41" presetID="9" presetClass="entr" presetSubtype="0" fill="hold" grpId="0" nodeType="afterEffect">
                                  <p:stCondLst>
                                    <p:cond delay="2500"/>
                                  </p:stCondLst>
                                  <p:iterate type="wd">
                                    <p:tmPct val="10000"/>
                                  </p:iterate>
                                  <p:childTnLst>
                                    <p:set>
                                      <p:cBhvr>
                                        <p:cTn id="42" dur="1" fill="hold">
                                          <p:stCondLst>
                                            <p:cond delay="0"/>
                                          </p:stCondLst>
                                        </p:cTn>
                                        <p:tgtEl>
                                          <p:spTgt spid="6"/>
                                        </p:tgtEl>
                                        <p:attrNameLst>
                                          <p:attrName>style.visibility</p:attrName>
                                        </p:attrNameLst>
                                      </p:cBhvr>
                                      <p:to>
                                        <p:strVal val="visible"/>
                                      </p:to>
                                    </p:set>
                                    <p:animEffect transition="in" filter="dissolve">
                                      <p:cBhvr>
                                        <p:cTn id="4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F536CC-7D10-47DA-9D93-11C4AEF42DD5}"/>
              </a:ext>
            </a:extLst>
          </p:cNvPr>
          <p:cNvSpPr txBox="1"/>
          <p:nvPr/>
        </p:nvSpPr>
        <p:spPr>
          <a:xfrm>
            <a:off x="2497451" y="83403"/>
            <a:ext cx="8302529" cy="954107"/>
          </a:xfrm>
          <a:prstGeom prst="rect">
            <a:avLst/>
          </a:prstGeom>
          <a:noFill/>
        </p:spPr>
        <p:txBody>
          <a:bodyPr wrap="none" rtlCol="0">
            <a:spAutoFit/>
          </a:bodyPr>
          <a:lstStyle/>
          <a:p>
            <a:r>
              <a:rPr lang="en-US" sz="2800" b="1" u="sng" dirty="0">
                <a:solidFill>
                  <a:srgbClr val="7030A0"/>
                </a:solidFill>
              </a:rPr>
              <a:t>Originally thought to have been created in 1503 -1506,</a:t>
            </a:r>
          </a:p>
          <a:p>
            <a:r>
              <a:rPr lang="en-US" sz="2800" b="1" u="sng" dirty="0">
                <a:solidFill>
                  <a:srgbClr val="7030A0"/>
                </a:solidFill>
              </a:rPr>
              <a:t>it is now considered to have been finished in 1519.</a:t>
            </a:r>
          </a:p>
        </p:txBody>
      </p:sp>
      <p:pic>
        <p:nvPicPr>
          <p:cNvPr id="3" name="Picture 2">
            <a:extLst>
              <a:ext uri="{FF2B5EF4-FFF2-40B4-BE49-F238E27FC236}">
                <a16:creationId xmlns:a16="http://schemas.microsoft.com/office/drawing/2014/main" id="{97985B7E-4E17-4DF5-81D3-0D0C3930E5A0}"/>
              </a:ext>
            </a:extLst>
          </p:cNvPr>
          <p:cNvPicPr>
            <a:picLocks noChangeAspect="1"/>
          </p:cNvPicPr>
          <p:nvPr/>
        </p:nvPicPr>
        <p:blipFill>
          <a:blip r:embed="rId2"/>
          <a:stretch>
            <a:fillRect/>
          </a:stretch>
        </p:blipFill>
        <p:spPr>
          <a:xfrm>
            <a:off x="661182" y="1228369"/>
            <a:ext cx="4304714" cy="5579294"/>
          </a:xfrm>
          <a:prstGeom prst="rect">
            <a:avLst/>
          </a:prstGeom>
        </p:spPr>
      </p:pic>
      <p:pic>
        <p:nvPicPr>
          <p:cNvPr id="4" name="Picture 3">
            <a:extLst>
              <a:ext uri="{FF2B5EF4-FFF2-40B4-BE49-F238E27FC236}">
                <a16:creationId xmlns:a16="http://schemas.microsoft.com/office/drawing/2014/main" id="{35248928-A1C4-456E-B884-C99A555A29EC}"/>
              </a:ext>
            </a:extLst>
          </p:cNvPr>
          <p:cNvPicPr>
            <a:picLocks noChangeAspect="1"/>
          </p:cNvPicPr>
          <p:nvPr/>
        </p:nvPicPr>
        <p:blipFill rotWithShape="1">
          <a:blip r:embed="rId3"/>
          <a:srcRect l="8942" r="12413"/>
          <a:stretch/>
        </p:blipFill>
        <p:spPr>
          <a:xfrm>
            <a:off x="6314539" y="1228369"/>
            <a:ext cx="4963060" cy="3786407"/>
          </a:xfrm>
          <a:prstGeom prst="rect">
            <a:avLst/>
          </a:prstGeom>
        </p:spPr>
      </p:pic>
      <p:sp>
        <p:nvSpPr>
          <p:cNvPr id="5" name="TextBox 4">
            <a:extLst>
              <a:ext uri="{FF2B5EF4-FFF2-40B4-BE49-F238E27FC236}">
                <a16:creationId xmlns:a16="http://schemas.microsoft.com/office/drawing/2014/main" id="{B74E3054-4F15-4647-9DF1-4CF65E5A7CB1}"/>
              </a:ext>
            </a:extLst>
          </p:cNvPr>
          <p:cNvSpPr txBox="1"/>
          <p:nvPr/>
        </p:nvSpPr>
        <p:spPr>
          <a:xfrm>
            <a:off x="4965896" y="2707750"/>
            <a:ext cx="1186543" cy="1077218"/>
          </a:xfrm>
          <a:prstGeom prst="rect">
            <a:avLst/>
          </a:prstGeom>
          <a:noFill/>
        </p:spPr>
        <p:txBody>
          <a:bodyPr wrap="none" rtlCol="0">
            <a:spAutoFit/>
          </a:bodyPr>
          <a:lstStyle/>
          <a:p>
            <a:r>
              <a:rPr lang="en-US" sz="3200" b="1" dirty="0">
                <a:solidFill>
                  <a:srgbClr val="FF0000"/>
                </a:solidFill>
              </a:rPr>
              <a:t>Mona</a:t>
            </a:r>
          </a:p>
          <a:p>
            <a:r>
              <a:rPr lang="en-US" sz="3200" b="1" dirty="0">
                <a:solidFill>
                  <a:srgbClr val="FF0000"/>
                </a:solidFill>
              </a:rPr>
              <a:t>Lisa</a:t>
            </a:r>
          </a:p>
        </p:txBody>
      </p:sp>
      <p:sp>
        <p:nvSpPr>
          <p:cNvPr id="6" name="TextBox 5">
            <a:extLst>
              <a:ext uri="{FF2B5EF4-FFF2-40B4-BE49-F238E27FC236}">
                <a16:creationId xmlns:a16="http://schemas.microsoft.com/office/drawing/2014/main" id="{752ABBF9-FF0D-422C-BA6E-3682C71EBED5}"/>
              </a:ext>
            </a:extLst>
          </p:cNvPr>
          <p:cNvSpPr txBox="1"/>
          <p:nvPr/>
        </p:nvSpPr>
        <p:spPr>
          <a:xfrm>
            <a:off x="7369012" y="5033518"/>
            <a:ext cx="2854115" cy="523220"/>
          </a:xfrm>
          <a:prstGeom prst="rect">
            <a:avLst/>
          </a:prstGeom>
          <a:noFill/>
        </p:spPr>
        <p:txBody>
          <a:bodyPr wrap="none" rtlCol="0">
            <a:spAutoFit/>
          </a:bodyPr>
          <a:lstStyle/>
          <a:p>
            <a:r>
              <a:rPr lang="en-US" sz="2800" b="1" dirty="0"/>
              <a:t>Leonardo da Vinci</a:t>
            </a:r>
          </a:p>
        </p:txBody>
      </p:sp>
      <p:sp>
        <p:nvSpPr>
          <p:cNvPr id="7" name="Rectangle 6">
            <a:extLst>
              <a:ext uri="{FF2B5EF4-FFF2-40B4-BE49-F238E27FC236}">
                <a16:creationId xmlns:a16="http://schemas.microsoft.com/office/drawing/2014/main" id="{739038CA-C204-4A79-8CFE-473404B766A2}"/>
              </a:ext>
            </a:extLst>
          </p:cNvPr>
          <p:cNvSpPr/>
          <p:nvPr/>
        </p:nvSpPr>
        <p:spPr>
          <a:xfrm>
            <a:off x="4939596" y="5879793"/>
            <a:ext cx="6096000" cy="707886"/>
          </a:xfrm>
          <a:prstGeom prst="rect">
            <a:avLst/>
          </a:prstGeom>
        </p:spPr>
        <p:txBody>
          <a:bodyPr>
            <a:spAutoFit/>
          </a:bodyPr>
          <a:lstStyle/>
          <a:p>
            <a:r>
              <a:rPr lang="fr-FR" sz="2000" b="1" dirty="0"/>
              <a:t>Dimensions: 2′ 6″ x 1′ 9″</a:t>
            </a:r>
          </a:p>
          <a:p>
            <a:r>
              <a:rPr lang="fr-FR" sz="2000" b="1" dirty="0"/>
              <a:t>Location: Louvre Museum (</a:t>
            </a:r>
            <a:r>
              <a:rPr lang="fr-FR" sz="2000" b="1" dirty="0" err="1"/>
              <a:t>since</a:t>
            </a:r>
            <a:r>
              <a:rPr lang="fr-FR" sz="2000" b="1" dirty="0"/>
              <a:t> 1797)</a:t>
            </a:r>
            <a:endParaRPr lang="en-US" sz="2000" b="1" dirty="0"/>
          </a:p>
        </p:txBody>
      </p:sp>
    </p:spTree>
    <p:extLst>
      <p:ext uri="{BB962C8B-B14F-4D97-AF65-F5344CB8AC3E}">
        <p14:creationId xmlns:p14="http://schemas.microsoft.com/office/powerpoint/2010/main" val="3636642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8000">
        <p15:prstTrans prst="wind"/>
      </p:transition>
    </mc:Choice>
    <mc:Fallback xmlns="">
      <p:transition spd="slow"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par>
                          <p:cTn id="21" fill="hold">
                            <p:stCondLst>
                              <p:cond delay="6000"/>
                            </p:stCondLst>
                            <p:childTnLst>
                              <p:par>
                                <p:cTn id="22" presetID="2" presetClass="entr" presetSubtype="9" fill="hold" grpId="0" nodeType="afterEffect">
                                  <p:stCondLst>
                                    <p:cond delay="40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000" fill="hold"/>
                                        <p:tgtEl>
                                          <p:spTgt spid="6"/>
                                        </p:tgtEl>
                                        <p:attrNameLst>
                                          <p:attrName>ppt_x</p:attrName>
                                        </p:attrNameLst>
                                      </p:cBhvr>
                                      <p:tavLst>
                                        <p:tav tm="0">
                                          <p:val>
                                            <p:strVal val="0-#ppt_w/2"/>
                                          </p:val>
                                        </p:tav>
                                        <p:tav tm="100000">
                                          <p:val>
                                            <p:strVal val="#ppt_x"/>
                                          </p:val>
                                        </p:tav>
                                      </p:tavLst>
                                    </p:anim>
                                    <p:anim calcmode="lin" valueType="num">
                                      <p:cBhvr additive="base">
                                        <p:cTn id="25" dur="10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11000"/>
                            </p:stCondLst>
                            <p:childTnLst>
                              <p:par>
                                <p:cTn id="27" presetID="5" presetClass="entr" presetSubtype="10" fill="hold" nodeType="afterEffect">
                                  <p:stCondLst>
                                    <p:cond delay="3000"/>
                                  </p:stCondLst>
                                  <p:childTnLst>
                                    <p:set>
                                      <p:cBhvr>
                                        <p:cTn id="28" dur="1" fill="hold">
                                          <p:stCondLst>
                                            <p:cond delay="0"/>
                                          </p:stCondLst>
                                        </p:cTn>
                                        <p:tgtEl>
                                          <p:spTgt spid="3"/>
                                        </p:tgtEl>
                                        <p:attrNameLst>
                                          <p:attrName>style.visibility</p:attrName>
                                        </p:attrNameLst>
                                      </p:cBhvr>
                                      <p:to>
                                        <p:strVal val="visible"/>
                                      </p:to>
                                    </p:set>
                                    <p:animEffect transition="in" filter="checkerboard(across)">
                                      <p:cBhvr>
                                        <p:cTn id="29" dur="1000"/>
                                        <p:tgtEl>
                                          <p:spTgt spid="3"/>
                                        </p:tgtEl>
                                      </p:cBhvr>
                                    </p:animEffect>
                                  </p:childTnLst>
                                </p:cTn>
                              </p:par>
                            </p:childTnLst>
                          </p:cTn>
                        </p:par>
                        <p:par>
                          <p:cTn id="30" fill="hold">
                            <p:stCondLst>
                              <p:cond delay="15000"/>
                            </p:stCondLst>
                            <p:childTnLst>
                              <p:par>
                                <p:cTn id="31" presetID="45"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ppt_w</p:attrName>
                                        </p:attrNameLst>
                                      </p:cBhvr>
                                      <p:tavLst>
                                        <p:tav tm="0" fmla="#ppt_w*sin(2.5*pi*$)">
                                          <p:val>
                                            <p:fltVal val="0"/>
                                          </p:val>
                                        </p:tav>
                                        <p:tav tm="100000">
                                          <p:val>
                                            <p:fltVal val="1"/>
                                          </p:val>
                                        </p:tav>
                                      </p:tavLst>
                                    </p:anim>
                                    <p:anim calcmode="lin" valueType="num">
                                      <p:cBhvr>
                                        <p:cTn id="35" dur="1000" fill="hold"/>
                                        <p:tgtEl>
                                          <p:spTgt spid="7"/>
                                        </p:tgtEl>
                                        <p:attrNameLst>
                                          <p:attrName>ppt_h</p:attrName>
                                        </p:attrNameLst>
                                      </p:cBhvr>
                                      <p:tavLst>
                                        <p:tav tm="0">
                                          <p:val>
                                            <p:strVal val="#ppt_h"/>
                                          </p:val>
                                        </p:tav>
                                        <p:tav tm="100000">
                                          <p:val>
                                            <p:strVal val="#ppt_h"/>
                                          </p:val>
                                        </p:tav>
                                      </p:tavLst>
                                    </p:anim>
                                  </p:childTnLst>
                                </p:cTn>
                              </p:par>
                            </p:childTnLst>
                          </p:cTn>
                        </p:par>
                        <p:par>
                          <p:cTn id="36" fill="hold">
                            <p:stCondLst>
                              <p:cond delay="16000"/>
                            </p:stCondLst>
                            <p:childTnLst>
                              <p:par>
                                <p:cTn id="37" presetID="49" presetClass="entr" presetSubtype="0" decel="100000" fill="hold" grpId="0" nodeType="afterEffect">
                                  <p:stCondLst>
                                    <p:cond delay="400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anim calcmode="lin" valueType="num">
                                      <p:cBhvr>
                                        <p:cTn id="41" dur="1000" fill="hold"/>
                                        <p:tgtEl>
                                          <p:spTgt spid="5"/>
                                        </p:tgtEl>
                                        <p:attrNameLst>
                                          <p:attrName>style.rotation</p:attrName>
                                        </p:attrNameLst>
                                      </p:cBhvr>
                                      <p:tavLst>
                                        <p:tav tm="0">
                                          <p:val>
                                            <p:fltVal val="360"/>
                                          </p:val>
                                        </p:tav>
                                        <p:tav tm="100000">
                                          <p:val>
                                            <p:fltVal val="0"/>
                                          </p:val>
                                        </p:tav>
                                      </p:tavLst>
                                    </p:anim>
                                    <p:animEffect transition="in" filter="fade">
                                      <p:cBhvr>
                                        <p:cTn id="4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801675-623F-43F9-8DF8-9416AEFB81FD}"/>
              </a:ext>
            </a:extLst>
          </p:cNvPr>
          <p:cNvPicPr>
            <a:picLocks noChangeAspect="1"/>
          </p:cNvPicPr>
          <p:nvPr/>
        </p:nvPicPr>
        <p:blipFill>
          <a:blip r:embed="rId2"/>
          <a:stretch>
            <a:fillRect/>
          </a:stretch>
        </p:blipFill>
        <p:spPr>
          <a:xfrm>
            <a:off x="179859" y="992525"/>
            <a:ext cx="3717584" cy="3717584"/>
          </a:xfrm>
          <a:prstGeom prst="rect">
            <a:avLst/>
          </a:prstGeom>
        </p:spPr>
      </p:pic>
      <p:pic>
        <p:nvPicPr>
          <p:cNvPr id="6" name="Picture 5">
            <a:extLst>
              <a:ext uri="{FF2B5EF4-FFF2-40B4-BE49-F238E27FC236}">
                <a16:creationId xmlns:a16="http://schemas.microsoft.com/office/drawing/2014/main" id="{5D270FFC-4CB7-4B02-B6D3-39BFBEC21EF8}"/>
              </a:ext>
            </a:extLst>
          </p:cNvPr>
          <p:cNvPicPr>
            <a:picLocks noChangeAspect="1"/>
          </p:cNvPicPr>
          <p:nvPr/>
        </p:nvPicPr>
        <p:blipFill>
          <a:blip r:embed="rId3"/>
          <a:stretch>
            <a:fillRect/>
          </a:stretch>
        </p:blipFill>
        <p:spPr>
          <a:xfrm>
            <a:off x="6854087" y="958797"/>
            <a:ext cx="5158054" cy="3751312"/>
          </a:xfrm>
          <a:prstGeom prst="rect">
            <a:avLst/>
          </a:prstGeom>
        </p:spPr>
      </p:pic>
      <p:sp>
        <p:nvSpPr>
          <p:cNvPr id="3" name="Rectangle 2">
            <a:extLst>
              <a:ext uri="{FF2B5EF4-FFF2-40B4-BE49-F238E27FC236}">
                <a16:creationId xmlns:a16="http://schemas.microsoft.com/office/drawing/2014/main" id="{1DBEFDF7-2744-44DC-A71E-C1122EB8EFFC}"/>
              </a:ext>
            </a:extLst>
          </p:cNvPr>
          <p:cNvSpPr/>
          <p:nvPr/>
        </p:nvSpPr>
        <p:spPr>
          <a:xfrm>
            <a:off x="1381728" y="5299038"/>
            <a:ext cx="9428543" cy="1200329"/>
          </a:xfrm>
          <a:prstGeom prst="rect">
            <a:avLst/>
          </a:prstGeom>
        </p:spPr>
        <p:txBody>
          <a:bodyPr wrap="none">
            <a:spAutoFit/>
          </a:bodyPr>
          <a:lstStyle/>
          <a:p>
            <a:r>
              <a:rPr lang="en-US" sz="2400" b="1" dirty="0"/>
              <a:t>Born: April 1564, Stratford-upon-Avon, United Kingdom</a:t>
            </a:r>
          </a:p>
          <a:p>
            <a:r>
              <a:rPr lang="en-US" sz="2400" b="1" dirty="0"/>
              <a:t>Died: April 23, 1616, Stratford-upon-Avon, United Kingdom</a:t>
            </a:r>
          </a:p>
          <a:p>
            <a:r>
              <a:rPr lang="en-US" sz="2400" b="1" dirty="0"/>
              <a:t>The best-selling fiction author of all time (estimated 4 billion copies sold)</a:t>
            </a:r>
          </a:p>
        </p:txBody>
      </p:sp>
      <p:sp>
        <p:nvSpPr>
          <p:cNvPr id="5" name="Rectangle 4">
            <a:extLst>
              <a:ext uri="{FF2B5EF4-FFF2-40B4-BE49-F238E27FC236}">
                <a16:creationId xmlns:a16="http://schemas.microsoft.com/office/drawing/2014/main" id="{CACB9FC0-602C-4FA6-961A-1D834A14DC4E}"/>
              </a:ext>
            </a:extLst>
          </p:cNvPr>
          <p:cNvSpPr/>
          <p:nvPr/>
        </p:nvSpPr>
        <p:spPr>
          <a:xfrm>
            <a:off x="3952401" y="1114336"/>
            <a:ext cx="2846728" cy="2677656"/>
          </a:xfrm>
          <a:prstGeom prst="rect">
            <a:avLst/>
          </a:prstGeom>
        </p:spPr>
        <p:txBody>
          <a:bodyPr wrap="square">
            <a:spAutoFit/>
          </a:bodyPr>
          <a:lstStyle/>
          <a:p>
            <a:r>
              <a:rPr lang="en-US" sz="2400" b="1" dirty="0">
                <a:solidFill>
                  <a:srgbClr val="FF0000"/>
                </a:solidFill>
              </a:rPr>
              <a:t>William Shakespeare was an English poet, playwright, and actor, he is often called England's national poet and the "Bard of Avon".</a:t>
            </a:r>
          </a:p>
        </p:txBody>
      </p:sp>
      <p:sp>
        <p:nvSpPr>
          <p:cNvPr id="7" name="Rectangle 6">
            <a:extLst>
              <a:ext uri="{FF2B5EF4-FFF2-40B4-BE49-F238E27FC236}">
                <a16:creationId xmlns:a16="http://schemas.microsoft.com/office/drawing/2014/main" id="{05957977-A427-4AB9-839F-E51F6D1AC3A5}"/>
              </a:ext>
            </a:extLst>
          </p:cNvPr>
          <p:cNvSpPr/>
          <p:nvPr/>
        </p:nvSpPr>
        <p:spPr>
          <a:xfrm>
            <a:off x="2476577" y="48597"/>
            <a:ext cx="7238846" cy="830997"/>
          </a:xfrm>
          <a:prstGeom prst="rect">
            <a:avLst/>
          </a:prstGeom>
        </p:spPr>
        <p:txBody>
          <a:bodyPr wrap="square">
            <a:spAutoFit/>
          </a:bodyPr>
          <a:lstStyle/>
          <a:p>
            <a:r>
              <a:rPr lang="en-US" sz="2400" b="1" u="sng" dirty="0">
                <a:solidFill>
                  <a:srgbClr val="7030A0"/>
                </a:solidFill>
              </a:rPr>
              <a:t>Who is widely regarded as the greatest writer in the English language and the world's greatest dramatist?</a:t>
            </a:r>
          </a:p>
        </p:txBody>
      </p:sp>
    </p:spTree>
    <p:extLst>
      <p:ext uri="{BB962C8B-B14F-4D97-AF65-F5344CB8AC3E}">
        <p14:creationId xmlns:p14="http://schemas.microsoft.com/office/powerpoint/2010/main" val="3164335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000">
        <p15:prstTrans prst="prestig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8500"/>
                            </p:stCondLst>
                            <p:childTnLst>
                              <p:par>
                                <p:cTn id="11" presetID="21" presetClass="entr" presetSubtype="1" fill="hold" grpId="0" nodeType="afterEffect">
                                  <p:stCondLst>
                                    <p:cond delay="600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1000"/>
                                        <p:tgtEl>
                                          <p:spTgt spid="5"/>
                                        </p:tgtEl>
                                      </p:cBhvr>
                                    </p:animEffect>
                                  </p:childTnLst>
                                </p:cTn>
                              </p:par>
                            </p:childTnLst>
                          </p:cTn>
                        </p:par>
                        <p:par>
                          <p:cTn id="14" fill="hold">
                            <p:stCondLst>
                              <p:cond delay="15500"/>
                            </p:stCondLst>
                            <p:childTnLst>
                              <p:par>
                                <p:cTn id="15" presetID="16" presetClass="entr" presetSubtype="21" fill="hold" nodeType="afterEffect">
                                  <p:stCondLst>
                                    <p:cond delay="400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1000"/>
                                        <p:tgtEl>
                                          <p:spTgt spid="4"/>
                                        </p:tgtEl>
                                      </p:cBhvr>
                                    </p:animEffect>
                                  </p:childTnLst>
                                </p:cTn>
                              </p:par>
                            </p:childTnLst>
                          </p:cTn>
                        </p:par>
                        <p:par>
                          <p:cTn id="18" fill="hold">
                            <p:stCondLst>
                              <p:cond delay="20500"/>
                            </p:stCondLst>
                            <p:childTnLst>
                              <p:par>
                                <p:cTn id="19" presetID="31" presetClass="entr" presetSubtype="0" fill="hold" grpId="0" nodeType="afterEffect">
                                  <p:stCondLst>
                                    <p:cond delay="400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1D1139-29EF-48A4-9228-F16C84D9781F}"/>
              </a:ext>
            </a:extLst>
          </p:cNvPr>
          <p:cNvSpPr txBox="1"/>
          <p:nvPr/>
        </p:nvSpPr>
        <p:spPr>
          <a:xfrm>
            <a:off x="2521271" y="43977"/>
            <a:ext cx="7149458" cy="830997"/>
          </a:xfrm>
          <a:prstGeom prst="rect">
            <a:avLst/>
          </a:prstGeom>
          <a:noFill/>
        </p:spPr>
        <p:txBody>
          <a:bodyPr wrap="none" rtlCol="0">
            <a:spAutoFit/>
          </a:bodyPr>
          <a:lstStyle/>
          <a:p>
            <a:r>
              <a:rPr lang="en-US" sz="2400" b="1" u="sng" dirty="0">
                <a:solidFill>
                  <a:srgbClr val="7030A0"/>
                </a:solidFill>
              </a:rPr>
              <a:t>Prior to the lives of Copernicus and Galileo,</a:t>
            </a:r>
          </a:p>
          <a:p>
            <a:r>
              <a:rPr lang="en-US" sz="2400" b="1" u="sng" dirty="0">
                <a:solidFill>
                  <a:srgbClr val="7030A0"/>
                </a:solidFill>
              </a:rPr>
              <a:t>what was considered to be the center of the Universe?</a:t>
            </a:r>
          </a:p>
        </p:txBody>
      </p:sp>
      <p:sp>
        <p:nvSpPr>
          <p:cNvPr id="4" name="Rectangle 3">
            <a:extLst>
              <a:ext uri="{FF2B5EF4-FFF2-40B4-BE49-F238E27FC236}">
                <a16:creationId xmlns:a16="http://schemas.microsoft.com/office/drawing/2014/main" id="{A62527E3-EE89-4B86-BDB1-0CB2B7562340}"/>
              </a:ext>
            </a:extLst>
          </p:cNvPr>
          <p:cNvSpPr/>
          <p:nvPr/>
        </p:nvSpPr>
        <p:spPr>
          <a:xfrm>
            <a:off x="146046" y="3429000"/>
            <a:ext cx="6096000" cy="3416320"/>
          </a:xfrm>
          <a:prstGeom prst="rect">
            <a:avLst/>
          </a:prstGeom>
        </p:spPr>
        <p:txBody>
          <a:bodyPr>
            <a:spAutoFit/>
          </a:bodyPr>
          <a:lstStyle/>
          <a:p>
            <a:r>
              <a:rPr lang="en-US" sz="2400" b="1" dirty="0"/>
              <a:t>Nicolaus Copernicus was a Renaissance-era mathematician and astronomer, who formulated a model of the universe that </a:t>
            </a:r>
            <a:r>
              <a:rPr lang="en-US" sz="2400" b="1" u="sng" dirty="0"/>
              <a:t>placed the Sun rather than Earth at the center of the universe</a:t>
            </a:r>
            <a:r>
              <a:rPr lang="en-US" sz="2400" b="1" dirty="0"/>
              <a:t>, in all likelihood independently of Aristarchus of Samos, who had formulated such a model some eighteen centuries earlier.</a:t>
            </a:r>
          </a:p>
          <a:p>
            <a:r>
              <a:rPr lang="en-US" sz="2400" b="1" dirty="0"/>
              <a:t>Born: February 19, 1473, Torun, Poland</a:t>
            </a:r>
          </a:p>
          <a:p>
            <a:r>
              <a:rPr lang="en-US" sz="2400" b="1" dirty="0"/>
              <a:t>Died: May 24, 1543, </a:t>
            </a:r>
            <a:r>
              <a:rPr lang="en-US" sz="2400" b="1" dirty="0" err="1"/>
              <a:t>Frombork</a:t>
            </a:r>
            <a:r>
              <a:rPr lang="en-US" sz="2400" b="1" dirty="0"/>
              <a:t>, Poland</a:t>
            </a:r>
          </a:p>
        </p:txBody>
      </p:sp>
      <p:sp>
        <p:nvSpPr>
          <p:cNvPr id="5" name="Rectangle 4">
            <a:extLst>
              <a:ext uri="{FF2B5EF4-FFF2-40B4-BE49-F238E27FC236}">
                <a16:creationId xmlns:a16="http://schemas.microsoft.com/office/drawing/2014/main" id="{F9E3A171-E3F4-42F6-AC17-8789260D7931}"/>
              </a:ext>
            </a:extLst>
          </p:cNvPr>
          <p:cNvSpPr/>
          <p:nvPr/>
        </p:nvSpPr>
        <p:spPr>
          <a:xfrm>
            <a:off x="2387293" y="868243"/>
            <a:ext cx="9804707" cy="2677656"/>
          </a:xfrm>
          <a:prstGeom prst="rect">
            <a:avLst/>
          </a:prstGeom>
        </p:spPr>
        <p:txBody>
          <a:bodyPr wrap="square">
            <a:spAutoFit/>
          </a:bodyPr>
          <a:lstStyle/>
          <a:p>
            <a:r>
              <a:rPr lang="en-US" sz="2400" b="1" dirty="0"/>
              <a:t>Galileo Galilei’s discoveries with the telescope revolutionized astronomy and paved the way for the acceptance of the Copernican heliocentric system, but his advocacy of that system eventually resulted in an Inquisition process against him.  Over 300 years later, in 1992, Pope Paul II admitted that Galileo had been correct.</a:t>
            </a:r>
          </a:p>
          <a:p>
            <a:r>
              <a:rPr lang="en-US" sz="2400" b="1" dirty="0"/>
              <a:t>Born: February 15, 1564, Pisa, Italy</a:t>
            </a:r>
          </a:p>
          <a:p>
            <a:r>
              <a:rPr lang="en-US" sz="2400" b="1" dirty="0"/>
              <a:t>Died: January 8, 1642, </a:t>
            </a:r>
            <a:r>
              <a:rPr lang="en-US" sz="2400" b="1" dirty="0" err="1"/>
              <a:t>Arcetri</a:t>
            </a:r>
            <a:r>
              <a:rPr lang="en-US" sz="2400" b="1" dirty="0"/>
              <a:t>, Italy</a:t>
            </a:r>
          </a:p>
        </p:txBody>
      </p:sp>
      <p:pic>
        <p:nvPicPr>
          <p:cNvPr id="6" name="Picture 5">
            <a:extLst>
              <a:ext uri="{FF2B5EF4-FFF2-40B4-BE49-F238E27FC236}">
                <a16:creationId xmlns:a16="http://schemas.microsoft.com/office/drawing/2014/main" id="{B84A59DE-1A65-417D-8C7B-D67B125E2AFE}"/>
              </a:ext>
            </a:extLst>
          </p:cNvPr>
          <p:cNvPicPr>
            <a:picLocks noChangeAspect="1"/>
          </p:cNvPicPr>
          <p:nvPr/>
        </p:nvPicPr>
        <p:blipFill>
          <a:blip r:embed="rId2"/>
          <a:stretch>
            <a:fillRect/>
          </a:stretch>
        </p:blipFill>
        <p:spPr>
          <a:xfrm>
            <a:off x="6349561" y="3991047"/>
            <a:ext cx="5713456" cy="2648966"/>
          </a:xfrm>
          <a:prstGeom prst="rect">
            <a:avLst/>
          </a:prstGeom>
        </p:spPr>
      </p:pic>
      <p:pic>
        <p:nvPicPr>
          <p:cNvPr id="7" name="Picture 6">
            <a:extLst>
              <a:ext uri="{FF2B5EF4-FFF2-40B4-BE49-F238E27FC236}">
                <a16:creationId xmlns:a16="http://schemas.microsoft.com/office/drawing/2014/main" id="{F0A13779-5FD6-4E5E-A864-CB6EA533D8A0}"/>
              </a:ext>
            </a:extLst>
          </p:cNvPr>
          <p:cNvPicPr>
            <a:picLocks noChangeAspect="1"/>
          </p:cNvPicPr>
          <p:nvPr/>
        </p:nvPicPr>
        <p:blipFill rotWithShape="1">
          <a:blip r:embed="rId3"/>
          <a:srcRect l="8154" t="7148"/>
          <a:stretch/>
        </p:blipFill>
        <p:spPr>
          <a:xfrm>
            <a:off x="146046" y="364886"/>
            <a:ext cx="2241247" cy="3064114"/>
          </a:xfrm>
          <a:prstGeom prst="rect">
            <a:avLst/>
          </a:prstGeom>
        </p:spPr>
      </p:pic>
    </p:spTree>
    <p:extLst>
      <p:ext uri="{BB962C8B-B14F-4D97-AF65-F5344CB8AC3E}">
        <p14:creationId xmlns:p14="http://schemas.microsoft.com/office/powerpoint/2010/main" val="3217304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advTm="35000">
        <p15:prstTrans prst="fracture"/>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300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par>
                          <p:cTn id="8" fill="hold">
                            <p:stCondLst>
                              <p:cond delay="4000"/>
                            </p:stCondLst>
                            <p:childTnLst>
                              <p:par>
                                <p:cTn id="9" presetID="42" presetClass="entr" presetSubtype="0" fill="hold" nodeType="afterEffect">
                                  <p:stCondLst>
                                    <p:cond delay="3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8000"/>
                            </p:stCondLst>
                            <p:childTnLst>
                              <p:par>
                                <p:cTn id="15" presetID="2" presetClass="entr" presetSubtype="4" fill="hold" grpId="0" nodeType="afterEffect">
                                  <p:stCondLst>
                                    <p:cond delay="35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1000" fill="hold"/>
                                        <p:tgtEl>
                                          <p:spTgt spid="4"/>
                                        </p:tgtEl>
                                        <p:attrNameLst>
                                          <p:attrName>ppt_x</p:attrName>
                                        </p:attrNameLst>
                                      </p:cBhvr>
                                      <p:tavLst>
                                        <p:tav tm="0">
                                          <p:val>
                                            <p:strVal val="#ppt_x"/>
                                          </p:val>
                                        </p:tav>
                                        <p:tav tm="100000">
                                          <p:val>
                                            <p:strVal val="#ppt_x"/>
                                          </p:val>
                                        </p:tav>
                                      </p:tavLst>
                                    </p:anim>
                                    <p:anim calcmode="lin" valueType="num">
                                      <p:cBhvr additive="base">
                                        <p:cTn id="18" dur="10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2500"/>
                            </p:stCondLst>
                            <p:childTnLst>
                              <p:par>
                                <p:cTn id="20" presetID="31" presetClass="entr" presetSubtype="0" fill="hold" grpId="0" nodeType="afterEffect">
                                  <p:stCondLst>
                                    <p:cond delay="900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101A2-B021-4828-A139-47B296A491DF}"/>
              </a:ext>
            </a:extLst>
          </p:cNvPr>
          <p:cNvPicPr>
            <a:picLocks noChangeAspect="1"/>
          </p:cNvPicPr>
          <p:nvPr/>
        </p:nvPicPr>
        <p:blipFill>
          <a:blip r:embed="rId2"/>
          <a:stretch>
            <a:fillRect/>
          </a:stretch>
        </p:blipFill>
        <p:spPr>
          <a:xfrm>
            <a:off x="9574547" y="694481"/>
            <a:ext cx="2447687" cy="3404511"/>
          </a:xfrm>
          <a:prstGeom prst="rect">
            <a:avLst/>
          </a:prstGeom>
        </p:spPr>
      </p:pic>
      <p:sp>
        <p:nvSpPr>
          <p:cNvPr id="4" name="Rectangle 3">
            <a:extLst>
              <a:ext uri="{FF2B5EF4-FFF2-40B4-BE49-F238E27FC236}">
                <a16:creationId xmlns:a16="http://schemas.microsoft.com/office/drawing/2014/main" id="{17175B87-260E-4622-BD5A-F27A5C658EB4}"/>
              </a:ext>
            </a:extLst>
          </p:cNvPr>
          <p:cNvSpPr/>
          <p:nvPr/>
        </p:nvSpPr>
        <p:spPr>
          <a:xfrm>
            <a:off x="975718" y="4859521"/>
            <a:ext cx="6096000" cy="1569660"/>
          </a:xfrm>
          <a:prstGeom prst="rect">
            <a:avLst/>
          </a:prstGeom>
        </p:spPr>
        <p:txBody>
          <a:bodyPr>
            <a:spAutoFit/>
          </a:bodyPr>
          <a:lstStyle/>
          <a:p>
            <a:r>
              <a:rPr lang="en-US" sz="2400" b="1" i="1" dirty="0"/>
              <a:t>Diary of Samuel Pepys - April 30th, 166</a:t>
            </a:r>
            <a:r>
              <a:rPr lang="en-US" sz="2400" b="1" i="1" dirty="0">
                <a:solidFill>
                  <a:srgbClr val="FF0000"/>
                </a:solidFill>
              </a:rPr>
              <a:t>5 </a:t>
            </a:r>
          </a:p>
          <a:p>
            <a:r>
              <a:rPr lang="en-US" sz="2400" b="1" i="1" dirty="0">
                <a:solidFill>
                  <a:srgbClr val="FF0000"/>
                </a:solidFill>
              </a:rPr>
              <a:t>“Great fears of the Sicknesses here in the City, it being said that two or three houses are already shut up. God preserve us all.”</a:t>
            </a:r>
          </a:p>
        </p:txBody>
      </p:sp>
      <p:pic>
        <p:nvPicPr>
          <p:cNvPr id="6" name="Picture 5">
            <a:extLst>
              <a:ext uri="{FF2B5EF4-FFF2-40B4-BE49-F238E27FC236}">
                <a16:creationId xmlns:a16="http://schemas.microsoft.com/office/drawing/2014/main" id="{B097C726-7962-4AF0-85BC-1C21E88EF775}"/>
              </a:ext>
            </a:extLst>
          </p:cNvPr>
          <p:cNvPicPr>
            <a:picLocks noChangeAspect="1"/>
          </p:cNvPicPr>
          <p:nvPr/>
        </p:nvPicPr>
        <p:blipFill rotWithShape="1">
          <a:blip r:embed="rId3"/>
          <a:srcRect l="3954" t="13050" r="3297" b="16402"/>
          <a:stretch/>
        </p:blipFill>
        <p:spPr>
          <a:xfrm>
            <a:off x="7272399" y="4307305"/>
            <a:ext cx="4339644" cy="2550695"/>
          </a:xfrm>
          <a:prstGeom prst="rect">
            <a:avLst/>
          </a:prstGeom>
        </p:spPr>
      </p:pic>
      <p:sp>
        <p:nvSpPr>
          <p:cNvPr id="5" name="TextBox 4">
            <a:extLst>
              <a:ext uri="{FF2B5EF4-FFF2-40B4-BE49-F238E27FC236}">
                <a16:creationId xmlns:a16="http://schemas.microsoft.com/office/drawing/2014/main" id="{3712AC7F-6166-4DDF-8FA6-D96F9341A84A}"/>
              </a:ext>
            </a:extLst>
          </p:cNvPr>
          <p:cNvSpPr txBox="1"/>
          <p:nvPr/>
        </p:nvSpPr>
        <p:spPr>
          <a:xfrm>
            <a:off x="87972" y="232816"/>
            <a:ext cx="10804881" cy="461665"/>
          </a:xfrm>
          <a:prstGeom prst="rect">
            <a:avLst/>
          </a:prstGeom>
          <a:noFill/>
        </p:spPr>
        <p:txBody>
          <a:bodyPr wrap="none" rtlCol="0">
            <a:spAutoFit/>
          </a:bodyPr>
          <a:lstStyle/>
          <a:p>
            <a:r>
              <a:rPr lang="en-US" sz="2400" b="1" u="sng" dirty="0">
                <a:solidFill>
                  <a:srgbClr val="7030A0"/>
                </a:solidFill>
              </a:rPr>
              <a:t>What reoccurring event ravaged the world in the middle of the second millennium?</a:t>
            </a:r>
          </a:p>
        </p:txBody>
      </p:sp>
      <p:sp>
        <p:nvSpPr>
          <p:cNvPr id="7" name="Rectangle 6">
            <a:extLst>
              <a:ext uri="{FF2B5EF4-FFF2-40B4-BE49-F238E27FC236}">
                <a16:creationId xmlns:a16="http://schemas.microsoft.com/office/drawing/2014/main" id="{8A54D5EF-EA05-49BB-ACC3-53AC2A98D278}"/>
              </a:ext>
            </a:extLst>
          </p:cNvPr>
          <p:cNvSpPr/>
          <p:nvPr/>
        </p:nvSpPr>
        <p:spPr>
          <a:xfrm>
            <a:off x="169603" y="589818"/>
            <a:ext cx="9323313" cy="4154984"/>
          </a:xfrm>
          <a:prstGeom prst="rect">
            <a:avLst/>
          </a:prstGeom>
        </p:spPr>
        <p:txBody>
          <a:bodyPr wrap="square">
            <a:spAutoFit/>
          </a:bodyPr>
          <a:lstStyle/>
          <a:p>
            <a:r>
              <a:rPr lang="en-US" sz="2400" b="1" dirty="0"/>
              <a:t>Black Death: The Medieval black plague that ravaged Europe and killed a third of its population. It was due to the plague which is caused by a bacterium (Yersinia pestis) transmitted to humans from infected rats by the oriental rat flea.  In 14th-century Europe, the victims of the Black Death had bleeding below the skin (subcutaneous hemorrhage) which darkened ("blackened") their bodies. The Black Death was characterized by gangrene of the fingers, toes, and nose.  Although some scientists have speculated that the Black Death was caused by other agents (including anthrax, typhus, and Ebola virus), DNA tests on 600-year-old teeth from victims of the Black Death have confirmed that Yersinia pestis was indeed the cause of the Black Death.</a:t>
            </a:r>
          </a:p>
        </p:txBody>
      </p:sp>
    </p:spTree>
    <p:extLst>
      <p:ext uri="{BB962C8B-B14F-4D97-AF65-F5344CB8AC3E}">
        <p14:creationId xmlns:p14="http://schemas.microsoft.com/office/powerpoint/2010/main" val="1450733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000">
        <p15:prstTrans prst="origami"/>
      </p:transition>
    </mc:Choice>
    <mc:Fallback xmlns="">
      <p:transition spd="slow"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4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par>
                          <p:cTn id="21" fill="hold">
                            <p:stCondLst>
                              <p:cond delay="5000"/>
                            </p:stCondLst>
                            <p:childTnLst>
                              <p:par>
                                <p:cTn id="22" presetID="9" presetClass="entr" presetSubtype="0" fill="hold" grpId="0" nodeType="afterEffect">
                                  <p:stCondLst>
                                    <p:cond delay="300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1000"/>
                                        <p:tgtEl>
                                          <p:spTgt spid="7"/>
                                        </p:tgtEl>
                                      </p:cBhvr>
                                    </p:animEffect>
                                  </p:childTnLst>
                                </p:cTn>
                              </p:par>
                            </p:childTnLst>
                          </p:cTn>
                        </p:par>
                        <p:par>
                          <p:cTn id="25" fill="hold">
                            <p:stCondLst>
                              <p:cond delay="9000"/>
                            </p:stCondLst>
                            <p:childTnLst>
                              <p:par>
                                <p:cTn id="26" presetID="42" presetClass="entr" presetSubtype="0" fill="hold" nodeType="afterEffect">
                                  <p:stCondLst>
                                    <p:cond delay="110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1000"/>
                            </p:stCondLst>
                            <p:childTnLst>
                              <p:par>
                                <p:cTn id="32" presetID="21" presetClass="entr" presetSubtype="1" fill="hold" grpId="0" nodeType="afterEffect">
                                  <p:stCondLst>
                                    <p:cond delay="2500"/>
                                  </p:stCondLst>
                                  <p:childTnLst>
                                    <p:set>
                                      <p:cBhvr>
                                        <p:cTn id="33" dur="1" fill="hold">
                                          <p:stCondLst>
                                            <p:cond delay="0"/>
                                          </p:stCondLst>
                                        </p:cTn>
                                        <p:tgtEl>
                                          <p:spTgt spid="4"/>
                                        </p:tgtEl>
                                        <p:attrNameLst>
                                          <p:attrName>style.visibility</p:attrName>
                                        </p:attrNameLst>
                                      </p:cBhvr>
                                      <p:to>
                                        <p:strVal val="visible"/>
                                      </p:to>
                                    </p:set>
                                    <p:animEffect transition="in" filter="wheel(1)">
                                      <p:cBhvr>
                                        <p:cTn id="3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6FC2B68-4BFC-404A-9396-BE927BFC28EF}"/>
              </a:ext>
            </a:extLst>
          </p:cNvPr>
          <p:cNvSpPr txBox="1"/>
          <p:nvPr/>
        </p:nvSpPr>
        <p:spPr>
          <a:xfrm>
            <a:off x="16581" y="-314796"/>
            <a:ext cx="4059934" cy="526396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sng" strike="noStrike" kern="1200" cap="none" spc="0" normalizeH="0" baseline="0" noProof="0" dirty="0">
                <a:ln>
                  <a:noFill/>
                </a:ln>
                <a:solidFill>
                  <a:srgbClr val="FFFFFF"/>
                </a:solidFill>
                <a:effectLst/>
                <a:uLnTx/>
                <a:uFillTx/>
                <a:latin typeface="Calibri Light" panose="020F0302020204030204"/>
                <a:ea typeface="+mn-ea"/>
                <a:cs typeface="+mn-cs"/>
              </a:rPr>
              <a:t>What contributions did Isaac Newton make to the advancement of knowledge?</a:t>
            </a:r>
          </a:p>
        </p:txBody>
      </p:sp>
      <p:sp>
        <p:nvSpPr>
          <p:cNvPr id="3" name="Rectangle 2">
            <a:extLst>
              <a:ext uri="{FF2B5EF4-FFF2-40B4-BE49-F238E27FC236}">
                <a16:creationId xmlns:a16="http://schemas.microsoft.com/office/drawing/2014/main" id="{76953D24-DACB-496F-90A2-F1EC37E7C60A}"/>
              </a:ext>
            </a:extLst>
          </p:cNvPr>
          <p:cNvSpPr/>
          <p:nvPr/>
        </p:nvSpPr>
        <p:spPr>
          <a:xfrm>
            <a:off x="4393362" y="-314796"/>
            <a:ext cx="7958533" cy="248488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Besides his work on universal gravitation (gravity), Newton developed the three laws of motion which form the basic principles of modern physics. His discovery of calculus (also independently by Gottfried Leibniz) led the way to more powerful methods of solving mathematical problems.</a:t>
            </a:r>
          </a:p>
        </p:txBody>
      </p:sp>
      <p:pic>
        <p:nvPicPr>
          <p:cNvPr id="5" name="Picture 4">
            <a:extLst>
              <a:ext uri="{FF2B5EF4-FFF2-40B4-BE49-F238E27FC236}">
                <a16:creationId xmlns:a16="http://schemas.microsoft.com/office/drawing/2014/main" id="{50D44DB9-D5BC-495D-A81B-ED3CE339B9A1}"/>
              </a:ext>
            </a:extLst>
          </p:cNvPr>
          <p:cNvPicPr>
            <a:picLocks noChangeAspect="1"/>
          </p:cNvPicPr>
          <p:nvPr/>
        </p:nvPicPr>
        <p:blipFill rotWithShape="1">
          <a:blip r:embed="rId2"/>
          <a:srcRect b="25848"/>
          <a:stretch/>
        </p:blipFill>
        <p:spPr>
          <a:xfrm>
            <a:off x="5436989" y="1904389"/>
            <a:ext cx="4927321" cy="4937453"/>
          </a:xfrm>
          <a:prstGeom prst="rect">
            <a:avLst/>
          </a:prstGeom>
        </p:spPr>
      </p:pic>
      <p:pic>
        <p:nvPicPr>
          <p:cNvPr id="6" name="Picture 5">
            <a:extLst>
              <a:ext uri="{FF2B5EF4-FFF2-40B4-BE49-F238E27FC236}">
                <a16:creationId xmlns:a16="http://schemas.microsoft.com/office/drawing/2014/main" id="{07CC6C0D-732B-410A-BCDC-1840A700FC34}"/>
              </a:ext>
            </a:extLst>
          </p:cNvPr>
          <p:cNvPicPr>
            <a:picLocks noChangeAspect="1"/>
          </p:cNvPicPr>
          <p:nvPr/>
        </p:nvPicPr>
        <p:blipFill>
          <a:blip r:embed="rId3"/>
          <a:stretch>
            <a:fillRect/>
          </a:stretch>
        </p:blipFill>
        <p:spPr>
          <a:xfrm>
            <a:off x="532073" y="4389272"/>
            <a:ext cx="2326678" cy="2341311"/>
          </a:xfrm>
          <a:prstGeom prst="rect">
            <a:avLst/>
          </a:prstGeom>
        </p:spPr>
      </p:pic>
    </p:spTree>
    <p:extLst>
      <p:ext uri="{BB962C8B-B14F-4D97-AF65-F5344CB8AC3E}">
        <p14:creationId xmlns:p14="http://schemas.microsoft.com/office/powerpoint/2010/main" val="1222551519"/>
      </p:ext>
    </p:extLst>
  </p:cSld>
  <p:clrMapOvr>
    <a:masterClrMapping/>
  </p:clrMapOvr>
  <mc:AlternateContent xmlns:mc="http://schemas.openxmlformats.org/markup-compatibility/2006" xmlns:p14="http://schemas.microsoft.com/office/powerpoint/2010/main">
    <mc:Choice Requires="p14">
      <p:transition spd="slow" p14:dur="1200" advTm="35000">
        <p:dissolve/>
      </p:transition>
    </mc:Choice>
    <mc:Fallback xmlns="">
      <p:transition spd="slow" advTm="3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900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1000"/>
                                        <p:tgtEl>
                                          <p:spTgt spid="3"/>
                                        </p:tgtEl>
                                      </p:cBhvr>
                                    </p:animEffect>
                                  </p:childTnLst>
                                </p:cTn>
                              </p:par>
                            </p:childTnLst>
                          </p:cTn>
                        </p:par>
                        <p:par>
                          <p:cTn id="8" fill="hold">
                            <p:stCondLst>
                              <p:cond delay="10000"/>
                            </p:stCondLst>
                            <p:childTnLst>
                              <p:par>
                                <p:cTn id="9" presetID="26" presetClass="entr" presetSubtype="0" fill="hold" nodeType="afterEffect">
                                  <p:stCondLst>
                                    <p:cond delay="500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90">
                                          <p:stCondLst>
                                            <p:cond delay="0"/>
                                          </p:stCondLst>
                                        </p:cTn>
                                        <p:tgtEl>
                                          <p:spTgt spid="5"/>
                                        </p:tgtEl>
                                      </p:cBhvr>
                                    </p:animEffect>
                                    <p:anim calcmode="lin" valueType="num">
                                      <p:cBhvr>
                                        <p:cTn id="12"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7" dur="13">
                                          <p:stCondLst>
                                            <p:cond delay="325"/>
                                          </p:stCondLst>
                                        </p:cTn>
                                        <p:tgtEl>
                                          <p:spTgt spid="5"/>
                                        </p:tgtEl>
                                      </p:cBhvr>
                                      <p:to x="100000" y="60000"/>
                                    </p:animScale>
                                    <p:animScale>
                                      <p:cBhvr>
                                        <p:cTn id="18" dur="83" decel="50000">
                                          <p:stCondLst>
                                            <p:cond delay="338"/>
                                          </p:stCondLst>
                                        </p:cTn>
                                        <p:tgtEl>
                                          <p:spTgt spid="5"/>
                                        </p:tgtEl>
                                      </p:cBhvr>
                                      <p:to x="100000" y="100000"/>
                                    </p:animScale>
                                    <p:animScale>
                                      <p:cBhvr>
                                        <p:cTn id="19" dur="13">
                                          <p:stCondLst>
                                            <p:cond delay="656"/>
                                          </p:stCondLst>
                                        </p:cTn>
                                        <p:tgtEl>
                                          <p:spTgt spid="5"/>
                                        </p:tgtEl>
                                      </p:cBhvr>
                                      <p:to x="100000" y="80000"/>
                                    </p:animScale>
                                    <p:animScale>
                                      <p:cBhvr>
                                        <p:cTn id="20" dur="83" decel="50000">
                                          <p:stCondLst>
                                            <p:cond delay="669"/>
                                          </p:stCondLst>
                                        </p:cTn>
                                        <p:tgtEl>
                                          <p:spTgt spid="5"/>
                                        </p:tgtEl>
                                      </p:cBhvr>
                                      <p:to x="100000" y="100000"/>
                                    </p:animScale>
                                    <p:animScale>
                                      <p:cBhvr>
                                        <p:cTn id="21" dur="13">
                                          <p:stCondLst>
                                            <p:cond delay="821"/>
                                          </p:stCondLst>
                                        </p:cTn>
                                        <p:tgtEl>
                                          <p:spTgt spid="5"/>
                                        </p:tgtEl>
                                      </p:cBhvr>
                                      <p:to x="100000" y="90000"/>
                                    </p:animScale>
                                    <p:animScale>
                                      <p:cBhvr>
                                        <p:cTn id="22" dur="83" decel="50000">
                                          <p:stCondLst>
                                            <p:cond delay="834"/>
                                          </p:stCondLst>
                                        </p:cTn>
                                        <p:tgtEl>
                                          <p:spTgt spid="5"/>
                                        </p:tgtEl>
                                      </p:cBhvr>
                                      <p:to x="100000" y="100000"/>
                                    </p:animScale>
                                    <p:animScale>
                                      <p:cBhvr>
                                        <p:cTn id="23" dur="13">
                                          <p:stCondLst>
                                            <p:cond delay="904"/>
                                          </p:stCondLst>
                                        </p:cTn>
                                        <p:tgtEl>
                                          <p:spTgt spid="5"/>
                                        </p:tgtEl>
                                      </p:cBhvr>
                                      <p:to x="100000" y="95000"/>
                                    </p:animScale>
                                    <p:animScale>
                                      <p:cBhvr>
                                        <p:cTn id="24" dur="83" decel="50000">
                                          <p:stCondLst>
                                            <p:cond delay="917"/>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4586</Words>
  <Application>Microsoft Office PowerPoint</Application>
  <PresentationFormat>Widescreen</PresentationFormat>
  <Paragraphs>202</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Bookman Old Style</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historical events</dc:title>
  <dc:creator>Steven Murov</dc:creator>
  <cp:keywords>history, Powerpoint, Quiz</cp:keywords>
  <cp:lastModifiedBy>Steven Murov</cp:lastModifiedBy>
  <cp:revision>13</cp:revision>
  <dcterms:created xsi:type="dcterms:W3CDTF">2019-11-19T18:33:05Z</dcterms:created>
  <dcterms:modified xsi:type="dcterms:W3CDTF">2019-11-26T19:08:48Z</dcterms:modified>
  <cp:category>History, Quiz, Events</cp:category>
</cp:coreProperties>
</file>