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306" r:id="rId4"/>
    <p:sldId id="315" r:id="rId5"/>
    <p:sldId id="264" r:id="rId6"/>
    <p:sldId id="317" r:id="rId7"/>
    <p:sldId id="313" r:id="rId8"/>
    <p:sldId id="266" r:id="rId9"/>
    <p:sldId id="299" r:id="rId10"/>
    <p:sldId id="308" r:id="rId11"/>
    <p:sldId id="260" r:id="rId12"/>
    <p:sldId id="309" r:id="rId13"/>
    <p:sldId id="311" r:id="rId14"/>
    <p:sldId id="307" r:id="rId15"/>
    <p:sldId id="295" r:id="rId16"/>
    <p:sldId id="259" r:id="rId17"/>
    <p:sldId id="261" r:id="rId18"/>
    <p:sldId id="262" r:id="rId19"/>
    <p:sldId id="300" r:id="rId20"/>
    <p:sldId id="258" r:id="rId21"/>
    <p:sldId id="268" r:id="rId22"/>
    <p:sldId id="305" r:id="rId23"/>
    <p:sldId id="265" r:id="rId24"/>
    <p:sldId id="322" r:id="rId25"/>
    <p:sldId id="316" r:id="rId26"/>
    <p:sldId id="298" r:id="rId27"/>
    <p:sldId id="263" r:id="rId28"/>
    <p:sldId id="297" r:id="rId29"/>
    <p:sldId id="314" r:id="rId30"/>
    <p:sldId id="310" r:id="rId31"/>
    <p:sldId id="301" r:id="rId32"/>
    <p:sldId id="318" r:id="rId33"/>
    <p:sldId id="312" r:id="rId34"/>
    <p:sldId id="320" r:id="rId35"/>
    <p:sldId id="294" r:id="rId36"/>
    <p:sldId id="296" r:id="rId37"/>
    <p:sldId id="257" r:id="rId38"/>
    <p:sldId id="321" r:id="rId39"/>
    <p:sldId id="302" r:id="rId40"/>
    <p:sldId id="319"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537-BAE8-472A-9C86-5F38EA060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8B5E29-0915-4077-9235-C87B96BD0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51D622-ABE7-4E72-8117-05478EE17A3E}"/>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7D34AA99-12E6-4562-B447-D92774543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FAE11-5138-4EDB-9057-C2A651445451}"/>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277783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A872-4A2A-46B3-BF59-42445C5EC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D07B9-B6B0-4F7F-8DCA-32AE2F4B7E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5CCDF-78BA-4FBC-B7EF-166979080BB6}"/>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8F1FCF22-0BCC-485C-81F8-3F729FE3B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94164-0FF1-4372-8B3B-F95BA2EA085F}"/>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29203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D3E699-93C9-41F3-9B27-76B3241FD2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DD9E9D-ACC5-47D9-892F-E744D5B0AC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B4E2A-CAAA-45E6-BFC4-1C9D2204EBB9}"/>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3922097D-9F94-4635-B56C-5083B9BBA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93AF1-2AD1-47D7-9451-124BA7176554}"/>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10932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C74F-7EB3-4AFF-BC43-22593B8CA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AC367-0EFB-466D-AD70-DF16825EC0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55F41-BCF9-42A4-A6F8-C6D5A978D375}"/>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FEC88CCF-9C78-407C-8A01-D8771AD02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44BD9-F6C6-4246-A905-B2BA9E67DCE4}"/>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428697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1CF6-D7D5-4BDC-8E9A-7A4048E4A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854967-4424-4C89-B6C9-4608DDB5BD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AF8612-20FF-4197-A409-CB616CDD9E3A}"/>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67EB2E3D-8EA0-4BAF-B537-AFB674CF7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E277C-E325-48E0-9D71-94FC06EE35F9}"/>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396987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AD54-47C9-4C21-8084-09A0079B4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04A4A-6DD3-435F-BFBB-2554CCA6C8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679869-9531-45AE-9239-09467AADF3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789CCA-8910-4935-935F-2759C8AE9134}"/>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6" name="Footer Placeholder 5">
            <a:extLst>
              <a:ext uri="{FF2B5EF4-FFF2-40B4-BE49-F238E27FC236}">
                <a16:creationId xmlns:a16="http://schemas.microsoft.com/office/drawing/2014/main" id="{0FFECE52-D5C5-42F2-A8E9-DDF2AE127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E62C2-E3F0-469E-ADC9-BEC04748674B}"/>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3651462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9CC2-5FAA-4FAB-8A4D-DEC20E25AE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59BE8F-4E8D-43F1-AD25-32EEE02BE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F315FF-4246-4355-9D80-8E19773159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A27DF-B82F-4B83-92E4-8ACB5B92C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C54341-1D8A-4E26-B1EF-4BA439DFC2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F08908-4D7C-4825-9507-130EEE4FC826}"/>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8" name="Footer Placeholder 7">
            <a:extLst>
              <a:ext uri="{FF2B5EF4-FFF2-40B4-BE49-F238E27FC236}">
                <a16:creationId xmlns:a16="http://schemas.microsoft.com/office/drawing/2014/main" id="{DBBA4B1E-9062-4D7C-86DF-E227B13019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E839D-72B8-4CA3-A423-F47A3CF0A486}"/>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414585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BC3F-502A-4B2A-9425-06A51316BA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0D127-5F30-48DD-9246-2C4962FDBFDA}"/>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4" name="Footer Placeholder 3">
            <a:extLst>
              <a:ext uri="{FF2B5EF4-FFF2-40B4-BE49-F238E27FC236}">
                <a16:creationId xmlns:a16="http://schemas.microsoft.com/office/drawing/2014/main" id="{7EA3BD79-F420-4FBC-877B-1BB74CF89A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0ADFF-1234-45E0-9DD2-0DF971B0E5F3}"/>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121986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81D78-E131-4169-9FCD-DE69DABD8BCC}"/>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3" name="Footer Placeholder 2">
            <a:extLst>
              <a:ext uri="{FF2B5EF4-FFF2-40B4-BE49-F238E27FC236}">
                <a16:creationId xmlns:a16="http://schemas.microsoft.com/office/drawing/2014/main" id="{CBBED31B-FCE3-49C0-A447-EF0AA3BF8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BCB317-1D37-45CF-B30C-8127CD38EAE5}"/>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195150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299-6A3C-46EF-93FF-BB2F8D5B1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C32901-55B6-4FC1-8015-9B8C0A9DA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A6E6E3-873F-41FA-A55C-9ACBA42A1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F4CDA7-373C-41DF-92DE-0F920A3BF82A}"/>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6" name="Footer Placeholder 5">
            <a:extLst>
              <a:ext uri="{FF2B5EF4-FFF2-40B4-BE49-F238E27FC236}">
                <a16:creationId xmlns:a16="http://schemas.microsoft.com/office/drawing/2014/main" id="{57D83871-8BC4-4D12-B693-CE8D265E0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B019B-2138-47E5-A3AA-46F5C6E0F8F1}"/>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2272087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D51E-5E01-4BA7-BF4F-422F0CB2C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9AA06-6985-43AF-A791-9BE64041DC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D6794-F52A-492E-AB6F-775007840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49556F-B17F-46CA-890F-EF0791FCE937}"/>
              </a:ext>
            </a:extLst>
          </p:cNvPr>
          <p:cNvSpPr>
            <a:spLocks noGrp="1"/>
          </p:cNvSpPr>
          <p:nvPr>
            <p:ph type="dt" sz="half" idx="10"/>
          </p:nvPr>
        </p:nvSpPr>
        <p:spPr/>
        <p:txBody>
          <a:bodyPr/>
          <a:lstStyle/>
          <a:p>
            <a:fld id="{A4E3516A-A98D-4400-ADC4-063698B39BE9}" type="datetimeFigureOut">
              <a:rPr lang="en-US" smtClean="0"/>
              <a:t>3/23/2021</a:t>
            </a:fld>
            <a:endParaRPr lang="en-US"/>
          </a:p>
        </p:txBody>
      </p:sp>
      <p:sp>
        <p:nvSpPr>
          <p:cNvPr id="6" name="Footer Placeholder 5">
            <a:extLst>
              <a:ext uri="{FF2B5EF4-FFF2-40B4-BE49-F238E27FC236}">
                <a16:creationId xmlns:a16="http://schemas.microsoft.com/office/drawing/2014/main" id="{30573CED-4E20-4FBC-AC5D-05798E848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7B12B-93AA-4C0F-A0E7-C28BD5499FB0}"/>
              </a:ext>
            </a:extLst>
          </p:cNvPr>
          <p:cNvSpPr>
            <a:spLocks noGrp="1"/>
          </p:cNvSpPr>
          <p:nvPr>
            <p:ph type="sldNum" sz="quarter" idx="12"/>
          </p:nvPr>
        </p:nvSpPr>
        <p:spPr/>
        <p:txBody>
          <a:bodyPr/>
          <a:lstStyle/>
          <a:p>
            <a:fld id="{DE5C8375-9C1F-4986-A225-8B52F73E1ED7}" type="slidenum">
              <a:rPr lang="en-US" smtClean="0"/>
              <a:t>‹#›</a:t>
            </a:fld>
            <a:endParaRPr lang="en-US"/>
          </a:p>
        </p:txBody>
      </p:sp>
    </p:spTree>
    <p:extLst>
      <p:ext uri="{BB962C8B-B14F-4D97-AF65-F5344CB8AC3E}">
        <p14:creationId xmlns:p14="http://schemas.microsoft.com/office/powerpoint/2010/main" val="106681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DED6FF-CACC-4E22-93A0-E37F31AFD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BE0F1E-E042-4B52-A433-8CBBDE97E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82AF3-1ADD-4BFE-B6DF-F288529A8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3516A-A98D-4400-ADC4-063698B39BE9}" type="datetimeFigureOut">
              <a:rPr lang="en-US" smtClean="0"/>
              <a:t>3/23/2021</a:t>
            </a:fld>
            <a:endParaRPr lang="en-US"/>
          </a:p>
        </p:txBody>
      </p:sp>
      <p:sp>
        <p:nvSpPr>
          <p:cNvPr id="5" name="Footer Placeholder 4">
            <a:extLst>
              <a:ext uri="{FF2B5EF4-FFF2-40B4-BE49-F238E27FC236}">
                <a16:creationId xmlns:a16="http://schemas.microsoft.com/office/drawing/2014/main" id="{2D09CE1E-C31D-41C4-92A9-F5852CEF7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C66716-33BC-4D17-BC34-C47018300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C8375-9C1F-4986-A225-8B52F73E1ED7}" type="slidenum">
              <a:rPr lang="en-US" smtClean="0"/>
              <a:t>‹#›</a:t>
            </a:fld>
            <a:endParaRPr lang="en-US"/>
          </a:p>
        </p:txBody>
      </p:sp>
    </p:spTree>
    <p:extLst>
      <p:ext uri="{BB962C8B-B14F-4D97-AF65-F5344CB8AC3E}">
        <p14:creationId xmlns:p14="http://schemas.microsoft.com/office/powerpoint/2010/main" val="3653386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http://ideas.time.com/2013/12/10/whos-biggest-the-100-most-significant-figures-in-history/"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ranker.com/crowdranked-list/the-most-influential-people-of-all-time" TargetMode="External"/><Relationship Id="rId5" Type="http://schemas.openxmlformats.org/officeDocument/2006/relationships/hyperlink" Target="http://listographic.com/121-influential-people" TargetMode="External"/><Relationship Id="rId4" Type="http://schemas.openxmlformats.org/officeDocument/2006/relationships/hyperlink" Target="https://www.biographyonline.net/people/100-most-influential.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2.wdp"/><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107.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1ECF92-DBD4-4B55-9A67-5C24FA06764D}"/>
              </a:ext>
            </a:extLst>
          </p:cNvPr>
          <p:cNvSpPr txBox="1"/>
          <p:nvPr/>
        </p:nvSpPr>
        <p:spPr>
          <a:xfrm>
            <a:off x="1667864" y="73855"/>
            <a:ext cx="8853899" cy="1200329"/>
          </a:xfrm>
          <a:prstGeom prst="rect">
            <a:avLst/>
          </a:prstGeom>
          <a:noFill/>
        </p:spPr>
        <p:txBody>
          <a:bodyPr wrap="none" rtlCol="0">
            <a:spAutoFit/>
          </a:bodyPr>
          <a:lstStyle/>
          <a:p>
            <a:r>
              <a:rPr lang="en-US" sz="3600" b="1" dirty="0"/>
              <a:t>40 of the most influential thinkers of all time.</a:t>
            </a:r>
          </a:p>
          <a:p>
            <a:r>
              <a:rPr lang="en-US" dirty="0"/>
              <a:t>Not included are two distinctly different groups:  religious leaders and sadistic dictators.  </a:t>
            </a:r>
          </a:p>
          <a:p>
            <a:r>
              <a:rPr lang="en-US" dirty="0"/>
              <a:t>Examples could include but are not restricted to people pictured below.</a:t>
            </a:r>
          </a:p>
        </p:txBody>
      </p:sp>
      <p:pic>
        <p:nvPicPr>
          <p:cNvPr id="7" name="Picture 6">
            <a:extLst>
              <a:ext uri="{FF2B5EF4-FFF2-40B4-BE49-F238E27FC236}">
                <a16:creationId xmlns:a16="http://schemas.microsoft.com/office/drawing/2014/main" id="{A96DA41F-38F0-41FE-B6CE-9089107473EC}"/>
              </a:ext>
            </a:extLst>
          </p:cNvPr>
          <p:cNvPicPr>
            <a:picLocks noChangeAspect="1"/>
          </p:cNvPicPr>
          <p:nvPr/>
        </p:nvPicPr>
        <p:blipFill rotWithShape="1">
          <a:blip r:embed="rId2">
            <a:extLst>
              <a:ext uri="{28A0092B-C50C-407E-A947-70E740481C1C}">
                <a14:useLocalDpi xmlns:a14="http://schemas.microsoft.com/office/drawing/2010/main" val="0"/>
              </a:ext>
            </a:extLst>
          </a:blip>
          <a:srcRect l="3752" r="15117"/>
          <a:stretch/>
        </p:blipFill>
        <p:spPr>
          <a:xfrm>
            <a:off x="9264316" y="208186"/>
            <a:ext cx="2822051" cy="5044900"/>
          </a:xfrm>
          <a:prstGeom prst="rect">
            <a:avLst/>
          </a:prstGeom>
        </p:spPr>
      </p:pic>
      <p:sp>
        <p:nvSpPr>
          <p:cNvPr id="8" name="TextBox 7">
            <a:extLst>
              <a:ext uri="{FF2B5EF4-FFF2-40B4-BE49-F238E27FC236}">
                <a16:creationId xmlns:a16="http://schemas.microsoft.com/office/drawing/2014/main" id="{A761799C-81EE-46E3-B6C5-8F13F9849D25}"/>
              </a:ext>
            </a:extLst>
          </p:cNvPr>
          <p:cNvSpPr txBox="1"/>
          <p:nvPr/>
        </p:nvSpPr>
        <p:spPr>
          <a:xfrm>
            <a:off x="9817768" y="5202751"/>
            <a:ext cx="2037033" cy="369332"/>
          </a:xfrm>
          <a:prstGeom prst="rect">
            <a:avLst/>
          </a:prstGeom>
          <a:noFill/>
        </p:spPr>
        <p:txBody>
          <a:bodyPr wrap="none" rtlCol="0">
            <a:spAutoFit/>
          </a:bodyPr>
          <a:lstStyle/>
          <a:p>
            <a:r>
              <a:rPr lang="en-US" b="1" dirty="0"/>
              <a:t>The Thinker - Rodin</a:t>
            </a:r>
          </a:p>
        </p:txBody>
      </p:sp>
      <p:pic>
        <p:nvPicPr>
          <p:cNvPr id="6" name="Picture 5">
            <a:extLst>
              <a:ext uri="{FF2B5EF4-FFF2-40B4-BE49-F238E27FC236}">
                <a16:creationId xmlns:a16="http://schemas.microsoft.com/office/drawing/2014/main" id="{30FEA19B-48C3-41B5-A3B2-17F478B76A54}"/>
              </a:ext>
            </a:extLst>
          </p:cNvPr>
          <p:cNvPicPr>
            <a:picLocks noChangeAspect="1"/>
          </p:cNvPicPr>
          <p:nvPr/>
        </p:nvPicPr>
        <p:blipFill rotWithShape="1">
          <a:blip r:embed="rId3"/>
          <a:srcRect l="4654" t="4913" r="11086" b="6842"/>
          <a:stretch/>
        </p:blipFill>
        <p:spPr>
          <a:xfrm>
            <a:off x="168442" y="1314470"/>
            <a:ext cx="6809874" cy="5524784"/>
          </a:xfrm>
          <a:prstGeom prst="rect">
            <a:avLst/>
          </a:prstGeom>
        </p:spPr>
      </p:pic>
      <p:sp>
        <p:nvSpPr>
          <p:cNvPr id="9" name="Rectangle 8">
            <a:extLst>
              <a:ext uri="{FF2B5EF4-FFF2-40B4-BE49-F238E27FC236}">
                <a16:creationId xmlns:a16="http://schemas.microsoft.com/office/drawing/2014/main" id="{D8FB2A69-D8EF-4F0C-8EEA-73173B2993E0}"/>
              </a:ext>
            </a:extLst>
          </p:cNvPr>
          <p:cNvSpPr/>
          <p:nvPr/>
        </p:nvSpPr>
        <p:spPr>
          <a:xfrm>
            <a:off x="6978316" y="5512536"/>
            <a:ext cx="4724401" cy="276999"/>
          </a:xfrm>
          <a:prstGeom prst="rect">
            <a:avLst/>
          </a:prstGeom>
        </p:spPr>
        <p:txBody>
          <a:bodyPr wrap="square">
            <a:spAutoFit/>
          </a:bodyPr>
          <a:lstStyle/>
          <a:p>
            <a:r>
              <a:rPr lang="en-US" sz="1200" dirty="0">
                <a:hlinkClick r:id="rId4"/>
              </a:rPr>
              <a:t>https://www.biographyonline.net/people/100-most-influential.html</a:t>
            </a:r>
            <a:r>
              <a:rPr lang="en-US" sz="1200" dirty="0"/>
              <a:t> </a:t>
            </a:r>
          </a:p>
        </p:txBody>
      </p:sp>
      <p:sp>
        <p:nvSpPr>
          <p:cNvPr id="10" name="Rectangle 9">
            <a:extLst>
              <a:ext uri="{FF2B5EF4-FFF2-40B4-BE49-F238E27FC236}">
                <a16:creationId xmlns:a16="http://schemas.microsoft.com/office/drawing/2014/main" id="{7367408C-8DD5-4147-8AB5-B05D4E15ECE1}"/>
              </a:ext>
            </a:extLst>
          </p:cNvPr>
          <p:cNvSpPr/>
          <p:nvPr/>
        </p:nvSpPr>
        <p:spPr>
          <a:xfrm>
            <a:off x="6978316" y="5733420"/>
            <a:ext cx="3112647" cy="276999"/>
          </a:xfrm>
          <a:prstGeom prst="rect">
            <a:avLst/>
          </a:prstGeom>
        </p:spPr>
        <p:txBody>
          <a:bodyPr wrap="none">
            <a:spAutoFit/>
          </a:bodyPr>
          <a:lstStyle/>
          <a:p>
            <a:r>
              <a:rPr lang="en-US" sz="1200" dirty="0">
                <a:hlinkClick r:id="rId5"/>
              </a:rPr>
              <a:t>http://listographic.com/121-influential-people</a:t>
            </a:r>
            <a:r>
              <a:rPr lang="en-US" sz="1200" dirty="0"/>
              <a:t> </a:t>
            </a:r>
          </a:p>
        </p:txBody>
      </p:sp>
      <p:sp>
        <p:nvSpPr>
          <p:cNvPr id="11" name="Rectangle 10">
            <a:extLst>
              <a:ext uri="{FF2B5EF4-FFF2-40B4-BE49-F238E27FC236}">
                <a16:creationId xmlns:a16="http://schemas.microsoft.com/office/drawing/2014/main" id="{A0663BD9-2735-44D3-A384-33F519FC9580}"/>
              </a:ext>
            </a:extLst>
          </p:cNvPr>
          <p:cNvSpPr/>
          <p:nvPr/>
        </p:nvSpPr>
        <p:spPr>
          <a:xfrm>
            <a:off x="6978316" y="5996416"/>
            <a:ext cx="6096000" cy="461665"/>
          </a:xfrm>
          <a:prstGeom prst="rect">
            <a:avLst/>
          </a:prstGeom>
        </p:spPr>
        <p:txBody>
          <a:bodyPr>
            <a:spAutoFit/>
          </a:bodyPr>
          <a:lstStyle/>
          <a:p>
            <a:r>
              <a:rPr lang="en-US" sz="1200" dirty="0">
                <a:hlinkClick r:id="rId6"/>
              </a:rPr>
              <a:t>https://www.ranker.com/crowdranked-list/the-most-influential-people-of-all-time</a:t>
            </a:r>
            <a:endParaRPr lang="en-US" sz="1200" dirty="0"/>
          </a:p>
          <a:p>
            <a:endParaRPr lang="en-US" sz="1200" dirty="0"/>
          </a:p>
        </p:txBody>
      </p:sp>
      <p:sp>
        <p:nvSpPr>
          <p:cNvPr id="12" name="Rectangle 11">
            <a:extLst>
              <a:ext uri="{FF2B5EF4-FFF2-40B4-BE49-F238E27FC236}">
                <a16:creationId xmlns:a16="http://schemas.microsoft.com/office/drawing/2014/main" id="{00A987E0-C3C7-41D7-AB7E-98E7098708A0}"/>
              </a:ext>
            </a:extLst>
          </p:cNvPr>
          <p:cNvSpPr/>
          <p:nvPr/>
        </p:nvSpPr>
        <p:spPr>
          <a:xfrm>
            <a:off x="7702216" y="6227248"/>
            <a:ext cx="3388894" cy="461665"/>
          </a:xfrm>
          <a:prstGeom prst="rect">
            <a:avLst/>
          </a:prstGeom>
        </p:spPr>
        <p:txBody>
          <a:bodyPr wrap="square">
            <a:spAutoFit/>
          </a:bodyPr>
          <a:lstStyle/>
          <a:p>
            <a:r>
              <a:rPr lang="en-US" sz="1200" dirty="0">
                <a:hlinkClick r:id="rId7"/>
              </a:rPr>
              <a:t>http://ideas.time.com/2013/12/10/whos-biggest-</a:t>
            </a:r>
          </a:p>
          <a:p>
            <a:r>
              <a:rPr lang="en-US" sz="1200" dirty="0">
                <a:hlinkClick r:id="rId7"/>
              </a:rPr>
              <a:t>the-100-most-significant-figures-in-history/</a:t>
            </a:r>
            <a:r>
              <a:rPr lang="en-US" sz="1200" dirty="0"/>
              <a:t> </a:t>
            </a:r>
          </a:p>
        </p:txBody>
      </p:sp>
      <p:sp>
        <p:nvSpPr>
          <p:cNvPr id="13" name="TextBox 12">
            <a:extLst>
              <a:ext uri="{FF2B5EF4-FFF2-40B4-BE49-F238E27FC236}">
                <a16:creationId xmlns:a16="http://schemas.microsoft.com/office/drawing/2014/main" id="{D7DC7635-154E-4900-B94F-EC8B95DE2992}"/>
              </a:ext>
            </a:extLst>
          </p:cNvPr>
          <p:cNvSpPr txBox="1"/>
          <p:nvPr/>
        </p:nvSpPr>
        <p:spPr>
          <a:xfrm>
            <a:off x="7182853" y="5253086"/>
            <a:ext cx="2000869" cy="338554"/>
          </a:xfrm>
          <a:prstGeom prst="rect">
            <a:avLst/>
          </a:prstGeom>
          <a:noFill/>
        </p:spPr>
        <p:txBody>
          <a:bodyPr wrap="none" rtlCol="0">
            <a:spAutoFit/>
          </a:bodyPr>
          <a:lstStyle/>
          <a:p>
            <a:r>
              <a:rPr lang="en-US" sz="1600" dirty="0"/>
              <a:t>People selected from:</a:t>
            </a:r>
          </a:p>
        </p:txBody>
      </p:sp>
      <p:pic>
        <p:nvPicPr>
          <p:cNvPr id="2" name="Picture 1">
            <a:extLst>
              <a:ext uri="{FF2B5EF4-FFF2-40B4-BE49-F238E27FC236}">
                <a16:creationId xmlns:a16="http://schemas.microsoft.com/office/drawing/2014/main" id="{4DE45990-57C8-48A4-B06F-ECCEDC07E93D}"/>
              </a:ext>
            </a:extLst>
          </p:cNvPr>
          <p:cNvPicPr>
            <a:picLocks noChangeAspect="1"/>
          </p:cNvPicPr>
          <p:nvPr/>
        </p:nvPicPr>
        <p:blipFill rotWithShape="1">
          <a:blip r:embed="rId8"/>
          <a:srcRect l="18601" t="7089" r="15863" b="4660"/>
          <a:stretch/>
        </p:blipFill>
        <p:spPr>
          <a:xfrm>
            <a:off x="7950506" y="2750946"/>
            <a:ext cx="1364105" cy="2452387"/>
          </a:xfrm>
          <a:prstGeom prst="rect">
            <a:avLst/>
          </a:prstGeom>
        </p:spPr>
      </p:pic>
      <p:sp>
        <p:nvSpPr>
          <p:cNvPr id="3" name="TextBox 2">
            <a:extLst>
              <a:ext uri="{FF2B5EF4-FFF2-40B4-BE49-F238E27FC236}">
                <a16:creationId xmlns:a16="http://schemas.microsoft.com/office/drawing/2014/main" id="{2C722504-1FDF-4514-9451-51458FA8B4B0}"/>
              </a:ext>
            </a:extLst>
          </p:cNvPr>
          <p:cNvSpPr txBox="1"/>
          <p:nvPr/>
        </p:nvSpPr>
        <p:spPr>
          <a:xfrm>
            <a:off x="7058910" y="1346762"/>
            <a:ext cx="2589170" cy="1138773"/>
          </a:xfrm>
          <a:prstGeom prst="rect">
            <a:avLst/>
          </a:prstGeom>
          <a:noFill/>
        </p:spPr>
        <p:txBody>
          <a:bodyPr wrap="none" rtlCol="0">
            <a:spAutoFit/>
          </a:bodyPr>
          <a:lstStyle/>
          <a:p>
            <a:r>
              <a:rPr lang="en-US" sz="2400" b="1" u="sng" dirty="0">
                <a:solidFill>
                  <a:srgbClr val="FF0000"/>
                </a:solidFill>
                <a:latin typeface="Staccato222 BT" panose="03090702030407020403" pitchFamily="66" charset="0"/>
              </a:rPr>
              <a:t>ARRANGED</a:t>
            </a:r>
          </a:p>
          <a:p>
            <a:r>
              <a:rPr lang="en-US" sz="2400" b="1" u="sng" dirty="0">
                <a:solidFill>
                  <a:srgbClr val="FF0000"/>
                </a:solidFill>
                <a:latin typeface="Staccato222 BT" panose="03090702030407020403" pitchFamily="66" charset="0"/>
              </a:rPr>
              <a:t>CHRONOLOGICALLY</a:t>
            </a:r>
          </a:p>
          <a:p>
            <a:r>
              <a:rPr lang="en-US" sz="2000" b="1" u="sng" dirty="0"/>
              <a:t>by birthdate</a:t>
            </a:r>
          </a:p>
        </p:txBody>
      </p:sp>
    </p:spTree>
    <p:extLst>
      <p:ext uri="{BB962C8B-B14F-4D97-AF65-F5344CB8AC3E}">
        <p14:creationId xmlns:p14="http://schemas.microsoft.com/office/powerpoint/2010/main" val="25675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9613A-2647-4951-A83A-E2F593DF6C78}"/>
              </a:ext>
            </a:extLst>
          </p:cNvPr>
          <p:cNvSpPr/>
          <p:nvPr/>
        </p:nvSpPr>
        <p:spPr>
          <a:xfrm>
            <a:off x="3732551" y="227676"/>
            <a:ext cx="8307675" cy="1015663"/>
          </a:xfrm>
          <a:prstGeom prst="rect">
            <a:avLst/>
          </a:prstGeom>
        </p:spPr>
        <p:txBody>
          <a:bodyPr wrap="square">
            <a:spAutoFit/>
          </a:bodyPr>
          <a:lstStyle/>
          <a:p>
            <a:r>
              <a:rPr lang="en-US" sz="2000" b="1" dirty="0"/>
              <a:t>1.She was considered a heroine of France for her role during the Lancastrian phase of the Hundred Years' War.  She led the French army to victory over the English at Orléans.</a:t>
            </a:r>
          </a:p>
        </p:txBody>
      </p:sp>
      <p:sp>
        <p:nvSpPr>
          <p:cNvPr id="3" name="Rectangle 2">
            <a:extLst>
              <a:ext uri="{FF2B5EF4-FFF2-40B4-BE49-F238E27FC236}">
                <a16:creationId xmlns:a16="http://schemas.microsoft.com/office/drawing/2014/main" id="{8BECD645-CB5C-471C-AEBC-5DB291C49E6F}"/>
              </a:ext>
            </a:extLst>
          </p:cNvPr>
          <p:cNvSpPr/>
          <p:nvPr/>
        </p:nvSpPr>
        <p:spPr>
          <a:xfrm>
            <a:off x="3732551" y="3513891"/>
            <a:ext cx="2725379" cy="707886"/>
          </a:xfrm>
          <a:prstGeom prst="rect">
            <a:avLst/>
          </a:prstGeom>
        </p:spPr>
        <p:txBody>
          <a:bodyPr wrap="square">
            <a:spAutoFit/>
          </a:bodyPr>
          <a:lstStyle/>
          <a:p>
            <a:r>
              <a:rPr lang="en-US" sz="2000" b="1" dirty="0"/>
              <a:t>4.She was canonized as a Roman Catholic saint.</a:t>
            </a:r>
          </a:p>
        </p:txBody>
      </p:sp>
      <p:pic>
        <p:nvPicPr>
          <p:cNvPr id="4" name="Picture 3">
            <a:extLst>
              <a:ext uri="{FF2B5EF4-FFF2-40B4-BE49-F238E27FC236}">
                <a16:creationId xmlns:a16="http://schemas.microsoft.com/office/drawing/2014/main" id="{DA024726-4DAF-4851-BA23-78581E7BE0A2}"/>
              </a:ext>
            </a:extLst>
          </p:cNvPr>
          <p:cNvPicPr>
            <a:picLocks noChangeAspect="1"/>
          </p:cNvPicPr>
          <p:nvPr/>
        </p:nvPicPr>
        <p:blipFill>
          <a:blip r:embed="rId2"/>
          <a:stretch>
            <a:fillRect/>
          </a:stretch>
        </p:blipFill>
        <p:spPr>
          <a:xfrm>
            <a:off x="151774" y="77860"/>
            <a:ext cx="3206023" cy="4841094"/>
          </a:xfrm>
          <a:prstGeom prst="rect">
            <a:avLst/>
          </a:prstGeom>
        </p:spPr>
      </p:pic>
      <p:pic>
        <p:nvPicPr>
          <p:cNvPr id="5" name="Picture 4">
            <a:extLst>
              <a:ext uri="{FF2B5EF4-FFF2-40B4-BE49-F238E27FC236}">
                <a16:creationId xmlns:a16="http://schemas.microsoft.com/office/drawing/2014/main" id="{8CFBDF9B-C895-4B8D-A5C4-2A381963B0FA}"/>
              </a:ext>
            </a:extLst>
          </p:cNvPr>
          <p:cNvPicPr>
            <a:picLocks noChangeAspect="1"/>
          </p:cNvPicPr>
          <p:nvPr/>
        </p:nvPicPr>
        <p:blipFill>
          <a:blip r:embed="rId3"/>
          <a:stretch>
            <a:fillRect/>
          </a:stretch>
        </p:blipFill>
        <p:spPr>
          <a:xfrm>
            <a:off x="8661336" y="2078007"/>
            <a:ext cx="3378890" cy="4729395"/>
          </a:xfrm>
          <a:prstGeom prst="rect">
            <a:avLst/>
          </a:prstGeom>
        </p:spPr>
      </p:pic>
      <p:sp>
        <p:nvSpPr>
          <p:cNvPr id="6" name="Rectangle 5">
            <a:extLst>
              <a:ext uri="{FF2B5EF4-FFF2-40B4-BE49-F238E27FC236}">
                <a16:creationId xmlns:a16="http://schemas.microsoft.com/office/drawing/2014/main" id="{7A8E19BF-87DD-4E9A-91AE-7E5CB56642F8}"/>
              </a:ext>
            </a:extLst>
          </p:cNvPr>
          <p:cNvSpPr/>
          <p:nvPr/>
        </p:nvSpPr>
        <p:spPr>
          <a:xfrm>
            <a:off x="3732551" y="1334478"/>
            <a:ext cx="4823500" cy="400110"/>
          </a:xfrm>
          <a:prstGeom prst="rect">
            <a:avLst/>
          </a:prstGeom>
        </p:spPr>
        <p:txBody>
          <a:bodyPr wrap="none">
            <a:spAutoFit/>
          </a:bodyPr>
          <a:lstStyle/>
          <a:p>
            <a:r>
              <a:rPr lang="en-US" sz="2000" b="1" dirty="0"/>
              <a:t>2.Her nickname was "The Maid of Orléans”.</a:t>
            </a:r>
          </a:p>
        </p:txBody>
      </p:sp>
      <p:sp>
        <p:nvSpPr>
          <p:cNvPr id="7" name="Rectangle 6">
            <a:extLst>
              <a:ext uri="{FF2B5EF4-FFF2-40B4-BE49-F238E27FC236}">
                <a16:creationId xmlns:a16="http://schemas.microsoft.com/office/drawing/2014/main" id="{1A3D712C-63BF-429B-A52F-4F120E1E00CE}"/>
              </a:ext>
            </a:extLst>
          </p:cNvPr>
          <p:cNvSpPr/>
          <p:nvPr/>
        </p:nvSpPr>
        <p:spPr>
          <a:xfrm>
            <a:off x="388522" y="5360571"/>
            <a:ext cx="4237635" cy="400110"/>
          </a:xfrm>
          <a:prstGeom prst="rect">
            <a:avLst/>
          </a:prstGeom>
        </p:spPr>
        <p:txBody>
          <a:bodyPr wrap="none">
            <a:spAutoFit/>
          </a:bodyPr>
          <a:lstStyle/>
          <a:p>
            <a:r>
              <a:rPr lang="en-US" sz="2000" b="1" i="1" dirty="0">
                <a:solidFill>
                  <a:srgbClr val="FF0000"/>
                </a:solidFill>
              </a:rPr>
              <a:t>I am not afraid... I was born to do this</a:t>
            </a:r>
            <a:r>
              <a:rPr lang="en-US" sz="2000" b="1" dirty="0">
                <a:solidFill>
                  <a:srgbClr val="FF0000"/>
                </a:solidFill>
              </a:rPr>
              <a:t>.</a:t>
            </a:r>
          </a:p>
        </p:txBody>
      </p:sp>
      <p:sp>
        <p:nvSpPr>
          <p:cNvPr id="9" name="Rectangle 8">
            <a:extLst>
              <a:ext uri="{FF2B5EF4-FFF2-40B4-BE49-F238E27FC236}">
                <a16:creationId xmlns:a16="http://schemas.microsoft.com/office/drawing/2014/main" id="{4CEDE6AF-C45C-4314-B98F-C05F48BB8AD7}"/>
              </a:ext>
            </a:extLst>
          </p:cNvPr>
          <p:cNvSpPr/>
          <p:nvPr/>
        </p:nvSpPr>
        <p:spPr>
          <a:xfrm>
            <a:off x="343813" y="5745622"/>
            <a:ext cx="6096000" cy="1015663"/>
          </a:xfrm>
          <a:prstGeom prst="rect">
            <a:avLst/>
          </a:prstGeom>
        </p:spPr>
        <p:txBody>
          <a:bodyPr>
            <a:spAutoFit/>
          </a:bodyPr>
          <a:lstStyle/>
          <a:p>
            <a:r>
              <a:rPr lang="en-US" sz="2000" b="1" i="1" dirty="0">
                <a:solidFill>
                  <a:srgbClr val="FF0000"/>
                </a:solidFill>
              </a:rPr>
              <a:t>One life is all we have and we live it as we believe in living it. But to sacrifice what you are and to live without belief, that is a fate more terrible than dying</a:t>
            </a:r>
            <a:r>
              <a:rPr lang="en-US" sz="2000" b="1" dirty="0"/>
              <a:t>.</a:t>
            </a:r>
          </a:p>
        </p:txBody>
      </p:sp>
      <p:pic>
        <p:nvPicPr>
          <p:cNvPr id="10" name="Picture 9">
            <a:extLst>
              <a:ext uri="{FF2B5EF4-FFF2-40B4-BE49-F238E27FC236}">
                <a16:creationId xmlns:a16="http://schemas.microsoft.com/office/drawing/2014/main" id="{D83DB783-37B7-4BF4-91B8-0B439FC3FD63}"/>
              </a:ext>
            </a:extLst>
          </p:cNvPr>
          <p:cNvPicPr>
            <a:picLocks noChangeAspect="1"/>
          </p:cNvPicPr>
          <p:nvPr/>
        </p:nvPicPr>
        <p:blipFill rotWithShape="1">
          <a:blip r:embed="rId4"/>
          <a:srcRect r="17650"/>
          <a:stretch/>
        </p:blipFill>
        <p:spPr>
          <a:xfrm>
            <a:off x="6389111" y="3343869"/>
            <a:ext cx="2139158" cy="3463533"/>
          </a:xfrm>
          <a:prstGeom prst="rect">
            <a:avLst/>
          </a:prstGeom>
        </p:spPr>
      </p:pic>
      <p:sp>
        <p:nvSpPr>
          <p:cNvPr id="11" name="TextBox 10">
            <a:extLst>
              <a:ext uri="{FF2B5EF4-FFF2-40B4-BE49-F238E27FC236}">
                <a16:creationId xmlns:a16="http://schemas.microsoft.com/office/drawing/2014/main" id="{D0910103-F6CF-429D-80E2-0F9F722D0863}"/>
              </a:ext>
            </a:extLst>
          </p:cNvPr>
          <p:cNvSpPr txBox="1"/>
          <p:nvPr/>
        </p:nvSpPr>
        <p:spPr>
          <a:xfrm>
            <a:off x="151774" y="4867623"/>
            <a:ext cx="4429674" cy="523220"/>
          </a:xfrm>
          <a:prstGeom prst="rect">
            <a:avLst/>
          </a:prstGeom>
          <a:noFill/>
        </p:spPr>
        <p:txBody>
          <a:bodyPr wrap="none" rtlCol="0">
            <a:spAutoFit/>
          </a:bodyPr>
          <a:lstStyle/>
          <a:p>
            <a:r>
              <a:rPr lang="en-US" sz="2800" b="1" dirty="0">
                <a:solidFill>
                  <a:srgbClr val="002060"/>
                </a:solidFill>
              </a:rPr>
              <a:t>Joan of Arc </a:t>
            </a:r>
            <a:r>
              <a:rPr lang="en-US" b="1" dirty="0"/>
              <a:t>(Jeanne </a:t>
            </a:r>
            <a:r>
              <a:rPr lang="en-US" b="1" dirty="0" err="1"/>
              <a:t>d’Arc</a:t>
            </a:r>
            <a:r>
              <a:rPr lang="en-US" b="1" dirty="0"/>
              <a:t>) 1412 – 1431</a:t>
            </a:r>
          </a:p>
        </p:txBody>
      </p:sp>
      <p:sp>
        <p:nvSpPr>
          <p:cNvPr id="12" name="Rectangle 11">
            <a:extLst>
              <a:ext uri="{FF2B5EF4-FFF2-40B4-BE49-F238E27FC236}">
                <a16:creationId xmlns:a16="http://schemas.microsoft.com/office/drawing/2014/main" id="{8A57E1E4-A6AD-4828-8595-4AA52DD8E004}"/>
              </a:ext>
            </a:extLst>
          </p:cNvPr>
          <p:cNvSpPr/>
          <p:nvPr/>
        </p:nvSpPr>
        <p:spPr>
          <a:xfrm>
            <a:off x="3732551" y="1906739"/>
            <a:ext cx="4884076" cy="1323439"/>
          </a:xfrm>
          <a:prstGeom prst="rect">
            <a:avLst/>
          </a:prstGeom>
        </p:spPr>
        <p:txBody>
          <a:bodyPr wrap="square">
            <a:spAutoFit/>
          </a:bodyPr>
          <a:lstStyle/>
          <a:p>
            <a:r>
              <a:rPr lang="en-US" sz="2000" b="1" dirty="0"/>
              <a:t>3.  She was excommunicated and burned at the stake for heresy by local officials in 1431, central Church officials would later nullify her excommunication</a:t>
            </a:r>
          </a:p>
        </p:txBody>
      </p:sp>
    </p:spTree>
    <p:extLst>
      <p:ext uri="{BB962C8B-B14F-4D97-AF65-F5344CB8AC3E}">
        <p14:creationId xmlns:p14="http://schemas.microsoft.com/office/powerpoint/2010/main" val="402934249"/>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21" presetClass="entr" presetSubtype="1" fill="hold" grpId="0" nodeType="afterEffect">
                                  <p:stCondLst>
                                    <p:cond delay="500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000"/>
                                        <p:tgtEl>
                                          <p:spTgt spid="6"/>
                                        </p:tgtEl>
                                      </p:cBhvr>
                                    </p:animEffect>
                                  </p:childTnLst>
                                </p:cTn>
                              </p:par>
                            </p:childTnLst>
                          </p:cTn>
                        </p:par>
                        <p:par>
                          <p:cTn id="14" fill="hold">
                            <p:stCondLst>
                              <p:cond delay="7500"/>
                            </p:stCondLst>
                            <p:childTnLst>
                              <p:par>
                                <p:cTn id="15" presetID="26" presetClass="entr" presetSubtype="0" fill="hold" grpId="0" nodeType="after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290">
                                          <p:stCondLst>
                                            <p:cond delay="0"/>
                                          </p:stCondLst>
                                        </p:cTn>
                                        <p:tgtEl>
                                          <p:spTgt spid="12"/>
                                        </p:tgtEl>
                                      </p:cBhvr>
                                    </p:animEffect>
                                    <p:anim calcmode="lin" valueType="num">
                                      <p:cBhvr>
                                        <p:cTn id="1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23" dur="13">
                                          <p:stCondLst>
                                            <p:cond delay="325"/>
                                          </p:stCondLst>
                                        </p:cTn>
                                        <p:tgtEl>
                                          <p:spTgt spid="12"/>
                                        </p:tgtEl>
                                      </p:cBhvr>
                                      <p:to x="100000" y="60000"/>
                                    </p:animScale>
                                    <p:animScale>
                                      <p:cBhvr>
                                        <p:cTn id="24" dur="83" decel="50000">
                                          <p:stCondLst>
                                            <p:cond delay="338"/>
                                          </p:stCondLst>
                                        </p:cTn>
                                        <p:tgtEl>
                                          <p:spTgt spid="12"/>
                                        </p:tgtEl>
                                      </p:cBhvr>
                                      <p:to x="100000" y="100000"/>
                                    </p:animScale>
                                    <p:animScale>
                                      <p:cBhvr>
                                        <p:cTn id="25" dur="13">
                                          <p:stCondLst>
                                            <p:cond delay="656"/>
                                          </p:stCondLst>
                                        </p:cTn>
                                        <p:tgtEl>
                                          <p:spTgt spid="12"/>
                                        </p:tgtEl>
                                      </p:cBhvr>
                                      <p:to x="100000" y="80000"/>
                                    </p:animScale>
                                    <p:animScale>
                                      <p:cBhvr>
                                        <p:cTn id="26" dur="83" decel="50000">
                                          <p:stCondLst>
                                            <p:cond delay="669"/>
                                          </p:stCondLst>
                                        </p:cTn>
                                        <p:tgtEl>
                                          <p:spTgt spid="12"/>
                                        </p:tgtEl>
                                      </p:cBhvr>
                                      <p:to x="100000" y="100000"/>
                                    </p:animScale>
                                    <p:animScale>
                                      <p:cBhvr>
                                        <p:cTn id="27" dur="13">
                                          <p:stCondLst>
                                            <p:cond delay="821"/>
                                          </p:stCondLst>
                                        </p:cTn>
                                        <p:tgtEl>
                                          <p:spTgt spid="12"/>
                                        </p:tgtEl>
                                      </p:cBhvr>
                                      <p:to x="100000" y="90000"/>
                                    </p:animScale>
                                    <p:animScale>
                                      <p:cBhvr>
                                        <p:cTn id="28" dur="83" decel="50000">
                                          <p:stCondLst>
                                            <p:cond delay="834"/>
                                          </p:stCondLst>
                                        </p:cTn>
                                        <p:tgtEl>
                                          <p:spTgt spid="12"/>
                                        </p:tgtEl>
                                      </p:cBhvr>
                                      <p:to x="100000" y="100000"/>
                                    </p:animScale>
                                    <p:animScale>
                                      <p:cBhvr>
                                        <p:cTn id="29" dur="13">
                                          <p:stCondLst>
                                            <p:cond delay="904"/>
                                          </p:stCondLst>
                                        </p:cTn>
                                        <p:tgtEl>
                                          <p:spTgt spid="12"/>
                                        </p:tgtEl>
                                      </p:cBhvr>
                                      <p:to x="100000" y="95000"/>
                                    </p:animScale>
                                    <p:animScale>
                                      <p:cBhvr>
                                        <p:cTn id="30" dur="83" decel="50000">
                                          <p:stCondLst>
                                            <p:cond delay="917"/>
                                          </p:stCondLst>
                                        </p:cTn>
                                        <p:tgtEl>
                                          <p:spTgt spid="12"/>
                                        </p:tgtEl>
                                      </p:cBhvr>
                                      <p:to x="100000" y="100000"/>
                                    </p:animScale>
                                  </p:childTnLst>
                                </p:cTn>
                              </p:par>
                              <p:par>
                                <p:cTn id="31" presetID="2" presetClass="entr" presetSubtype="4" fill="hold" grpId="0" nodeType="withEffect">
                                  <p:stCondLst>
                                    <p:cond delay="450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1000" fill="hold"/>
                                        <p:tgtEl>
                                          <p:spTgt spid="3"/>
                                        </p:tgtEl>
                                        <p:attrNameLst>
                                          <p:attrName>ppt_x</p:attrName>
                                        </p:attrNameLst>
                                      </p:cBhvr>
                                      <p:tavLst>
                                        <p:tav tm="0">
                                          <p:val>
                                            <p:strVal val="#ppt_x"/>
                                          </p:val>
                                        </p:tav>
                                        <p:tav tm="100000">
                                          <p:val>
                                            <p:strVal val="#ppt_x"/>
                                          </p:val>
                                        </p:tav>
                                      </p:tavLst>
                                    </p:anim>
                                    <p:anim calcmode="lin" valueType="num">
                                      <p:cBhvr additive="base">
                                        <p:cTn id="34" dur="1000" fill="hold"/>
                                        <p:tgtEl>
                                          <p:spTgt spid="3"/>
                                        </p:tgtEl>
                                        <p:attrNameLst>
                                          <p:attrName>ppt_y</p:attrName>
                                        </p:attrNameLst>
                                      </p:cBhvr>
                                      <p:tavLst>
                                        <p:tav tm="0">
                                          <p:val>
                                            <p:strVal val="1+#ppt_h/2"/>
                                          </p:val>
                                        </p:tav>
                                        <p:tav tm="100000">
                                          <p:val>
                                            <p:strVal val="#ppt_y"/>
                                          </p:val>
                                        </p:tav>
                                      </p:tavLst>
                                    </p:anim>
                                  </p:childTnLst>
                                </p:cTn>
                              </p:par>
                            </p:childTnLst>
                          </p:cTn>
                        </p:par>
                        <p:par>
                          <p:cTn id="35" fill="hold">
                            <p:stCondLst>
                              <p:cond delay="13000"/>
                            </p:stCondLst>
                            <p:childTnLst>
                              <p:par>
                                <p:cTn id="36" presetID="42" presetClass="entr" presetSubtype="0" fill="hold" grpId="0" nodeType="afterEffect">
                                  <p:stCondLst>
                                    <p:cond delay="20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16000"/>
                            </p:stCondLst>
                            <p:childTnLst>
                              <p:par>
                                <p:cTn id="42" presetID="16" presetClass="entr" presetSubtype="21" fill="hold" grpId="0" nodeType="afterEffect">
                                  <p:stCondLst>
                                    <p:cond delay="300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53435-0F8E-4B20-B569-23C9E3FD055E}"/>
              </a:ext>
            </a:extLst>
          </p:cNvPr>
          <p:cNvPicPr>
            <a:picLocks noChangeAspect="1"/>
          </p:cNvPicPr>
          <p:nvPr/>
        </p:nvPicPr>
        <p:blipFill rotWithShape="1">
          <a:blip r:embed="rId2"/>
          <a:srcRect l="4979" r="15592" b="19123"/>
          <a:stretch/>
        </p:blipFill>
        <p:spPr>
          <a:xfrm>
            <a:off x="2473361" y="179901"/>
            <a:ext cx="3296654" cy="4184354"/>
          </a:xfrm>
          <a:prstGeom prst="rect">
            <a:avLst/>
          </a:prstGeom>
        </p:spPr>
      </p:pic>
      <p:sp>
        <p:nvSpPr>
          <p:cNvPr id="3" name="Rectangle 2">
            <a:extLst>
              <a:ext uri="{FF2B5EF4-FFF2-40B4-BE49-F238E27FC236}">
                <a16:creationId xmlns:a16="http://schemas.microsoft.com/office/drawing/2014/main" id="{DECA085E-D5EF-42B8-84A7-093046AA52A2}"/>
              </a:ext>
            </a:extLst>
          </p:cNvPr>
          <p:cNvSpPr/>
          <p:nvPr/>
        </p:nvSpPr>
        <p:spPr>
          <a:xfrm>
            <a:off x="5859379" y="152323"/>
            <a:ext cx="4090737" cy="1323439"/>
          </a:xfrm>
          <a:prstGeom prst="rect">
            <a:avLst/>
          </a:prstGeom>
        </p:spPr>
        <p:txBody>
          <a:bodyPr wrap="square">
            <a:spAutoFit/>
          </a:bodyPr>
          <a:lstStyle/>
          <a:p>
            <a:r>
              <a:rPr lang="en-US" sz="2000" b="1" dirty="0"/>
              <a:t>2.  He was an architect, musician, engineer, scientist and inventor and painter who was way ahead of his time.</a:t>
            </a:r>
          </a:p>
        </p:txBody>
      </p:sp>
      <p:sp>
        <p:nvSpPr>
          <p:cNvPr id="4" name="Rectangle 3">
            <a:extLst>
              <a:ext uri="{FF2B5EF4-FFF2-40B4-BE49-F238E27FC236}">
                <a16:creationId xmlns:a16="http://schemas.microsoft.com/office/drawing/2014/main" id="{8DB51BDF-ED20-4737-8700-176369CD0809}"/>
              </a:ext>
            </a:extLst>
          </p:cNvPr>
          <p:cNvSpPr/>
          <p:nvPr/>
        </p:nvSpPr>
        <p:spPr>
          <a:xfrm>
            <a:off x="5923704" y="1552354"/>
            <a:ext cx="6169540" cy="1015663"/>
          </a:xfrm>
          <a:prstGeom prst="rect">
            <a:avLst/>
          </a:prstGeom>
        </p:spPr>
        <p:txBody>
          <a:bodyPr wrap="square">
            <a:spAutoFit/>
          </a:bodyPr>
          <a:lstStyle/>
          <a:p>
            <a:r>
              <a:rPr lang="en-US" sz="2000" b="1" dirty="0"/>
              <a:t>3.  He sketched the first parachute, first helicopter, first </a:t>
            </a:r>
            <a:r>
              <a:rPr lang="en-US" sz="2000" b="1" dirty="0" err="1"/>
              <a:t>aeroplane</a:t>
            </a:r>
            <a:r>
              <a:rPr lang="en-US" sz="2000" b="1" dirty="0"/>
              <a:t>, first tank, first repeating rifle, swinging bridge, paddle boat and first motor car.</a:t>
            </a:r>
          </a:p>
        </p:txBody>
      </p:sp>
      <p:sp>
        <p:nvSpPr>
          <p:cNvPr id="5" name="TextBox 4">
            <a:extLst>
              <a:ext uri="{FF2B5EF4-FFF2-40B4-BE49-F238E27FC236}">
                <a16:creationId xmlns:a16="http://schemas.microsoft.com/office/drawing/2014/main" id="{29011F46-17A7-4E8B-93AF-3333A2B764BC}"/>
              </a:ext>
            </a:extLst>
          </p:cNvPr>
          <p:cNvSpPr txBox="1"/>
          <p:nvPr/>
        </p:nvSpPr>
        <p:spPr>
          <a:xfrm>
            <a:off x="5923705" y="3775182"/>
            <a:ext cx="4026412" cy="707886"/>
          </a:xfrm>
          <a:prstGeom prst="rect">
            <a:avLst/>
          </a:prstGeom>
          <a:noFill/>
        </p:spPr>
        <p:txBody>
          <a:bodyPr wrap="square" rtlCol="0">
            <a:spAutoFit/>
          </a:bodyPr>
          <a:lstStyle/>
          <a:p>
            <a:r>
              <a:rPr lang="en-US" sz="2000" b="1" dirty="0"/>
              <a:t>5.  He painted the Mona Lisa and the Last Supper.</a:t>
            </a:r>
          </a:p>
        </p:txBody>
      </p:sp>
      <p:sp>
        <p:nvSpPr>
          <p:cNvPr id="6" name="TextBox 5">
            <a:extLst>
              <a:ext uri="{FF2B5EF4-FFF2-40B4-BE49-F238E27FC236}">
                <a16:creationId xmlns:a16="http://schemas.microsoft.com/office/drawing/2014/main" id="{B9C6F5D8-6A10-4FA3-9982-8F4207C19F79}"/>
              </a:ext>
            </a:extLst>
          </p:cNvPr>
          <p:cNvSpPr txBox="1"/>
          <p:nvPr/>
        </p:nvSpPr>
        <p:spPr>
          <a:xfrm>
            <a:off x="5923702" y="2489917"/>
            <a:ext cx="4267045" cy="1323439"/>
          </a:xfrm>
          <a:prstGeom prst="rect">
            <a:avLst/>
          </a:prstGeom>
          <a:noFill/>
        </p:spPr>
        <p:txBody>
          <a:bodyPr wrap="square" rtlCol="0">
            <a:spAutoFit/>
          </a:bodyPr>
          <a:lstStyle/>
          <a:p>
            <a:r>
              <a:rPr lang="en-US" sz="2000" b="1" dirty="0"/>
              <a:t>4.  He had a profound interest in anatomy, proportions of the human body and performed many dissections.</a:t>
            </a:r>
          </a:p>
        </p:txBody>
      </p:sp>
      <p:pic>
        <p:nvPicPr>
          <p:cNvPr id="8" name="Picture 7">
            <a:extLst>
              <a:ext uri="{FF2B5EF4-FFF2-40B4-BE49-F238E27FC236}">
                <a16:creationId xmlns:a16="http://schemas.microsoft.com/office/drawing/2014/main" id="{5A5BB6B7-764B-4B07-A46F-2DC6A06A8F25}"/>
              </a:ext>
            </a:extLst>
          </p:cNvPr>
          <p:cNvPicPr>
            <a:picLocks noChangeAspect="1"/>
          </p:cNvPicPr>
          <p:nvPr/>
        </p:nvPicPr>
        <p:blipFill>
          <a:blip r:embed="rId3"/>
          <a:stretch>
            <a:fillRect/>
          </a:stretch>
        </p:blipFill>
        <p:spPr>
          <a:xfrm>
            <a:off x="10103805" y="2374816"/>
            <a:ext cx="1989439" cy="1989439"/>
          </a:xfrm>
          <a:prstGeom prst="rect">
            <a:avLst/>
          </a:prstGeom>
        </p:spPr>
      </p:pic>
      <p:pic>
        <p:nvPicPr>
          <p:cNvPr id="9" name="Picture 8">
            <a:extLst>
              <a:ext uri="{FF2B5EF4-FFF2-40B4-BE49-F238E27FC236}">
                <a16:creationId xmlns:a16="http://schemas.microsoft.com/office/drawing/2014/main" id="{80D9F921-B442-4C72-B746-E7992790AD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103805" y="107571"/>
            <a:ext cx="1989439" cy="1468787"/>
          </a:xfrm>
          <a:prstGeom prst="rect">
            <a:avLst/>
          </a:prstGeom>
        </p:spPr>
      </p:pic>
      <p:pic>
        <p:nvPicPr>
          <p:cNvPr id="10" name="Picture 9">
            <a:extLst>
              <a:ext uri="{FF2B5EF4-FFF2-40B4-BE49-F238E27FC236}">
                <a16:creationId xmlns:a16="http://schemas.microsoft.com/office/drawing/2014/main" id="{D8A2451A-2DEA-4B65-8433-7DAB9AEB4CE7}"/>
              </a:ext>
            </a:extLst>
          </p:cNvPr>
          <p:cNvPicPr>
            <a:picLocks noChangeAspect="1"/>
          </p:cNvPicPr>
          <p:nvPr/>
        </p:nvPicPr>
        <p:blipFill>
          <a:blip r:embed="rId6"/>
          <a:stretch>
            <a:fillRect/>
          </a:stretch>
        </p:blipFill>
        <p:spPr>
          <a:xfrm>
            <a:off x="5620149" y="4483068"/>
            <a:ext cx="2316761" cy="2306464"/>
          </a:xfrm>
          <a:prstGeom prst="rect">
            <a:avLst/>
          </a:prstGeom>
        </p:spPr>
      </p:pic>
      <p:pic>
        <p:nvPicPr>
          <p:cNvPr id="11" name="Picture 10">
            <a:extLst>
              <a:ext uri="{FF2B5EF4-FFF2-40B4-BE49-F238E27FC236}">
                <a16:creationId xmlns:a16="http://schemas.microsoft.com/office/drawing/2014/main" id="{E9396319-D2ED-418F-BD2F-1119D4A5D5A3}"/>
              </a:ext>
            </a:extLst>
          </p:cNvPr>
          <p:cNvPicPr>
            <a:picLocks noChangeAspect="1"/>
          </p:cNvPicPr>
          <p:nvPr/>
        </p:nvPicPr>
        <p:blipFill>
          <a:blip r:embed="rId7"/>
          <a:stretch>
            <a:fillRect/>
          </a:stretch>
        </p:blipFill>
        <p:spPr>
          <a:xfrm>
            <a:off x="8029447" y="4499053"/>
            <a:ext cx="4162554" cy="2323286"/>
          </a:xfrm>
          <a:prstGeom prst="rect">
            <a:avLst/>
          </a:prstGeom>
        </p:spPr>
      </p:pic>
      <p:sp>
        <p:nvSpPr>
          <p:cNvPr id="12" name="Rectangle 11">
            <a:extLst>
              <a:ext uri="{FF2B5EF4-FFF2-40B4-BE49-F238E27FC236}">
                <a16:creationId xmlns:a16="http://schemas.microsoft.com/office/drawing/2014/main" id="{793C6EBA-D14B-4D96-9CF6-82D3D231C426}"/>
              </a:ext>
            </a:extLst>
          </p:cNvPr>
          <p:cNvSpPr/>
          <p:nvPr/>
        </p:nvSpPr>
        <p:spPr>
          <a:xfrm>
            <a:off x="2360174" y="4499053"/>
            <a:ext cx="3054037" cy="1938992"/>
          </a:xfrm>
          <a:prstGeom prst="rect">
            <a:avLst/>
          </a:prstGeom>
        </p:spPr>
        <p:txBody>
          <a:bodyPr wrap="square">
            <a:spAutoFit/>
          </a:bodyPr>
          <a:lstStyle/>
          <a:p>
            <a:r>
              <a:rPr lang="it-IT" sz="2400" b="1" dirty="0"/>
              <a:t>Leonardo di ser Piero da Vinci</a:t>
            </a:r>
          </a:p>
          <a:p>
            <a:r>
              <a:rPr lang="it-IT" sz="2400" b="1" dirty="0"/>
              <a:t>1452 – 1519.  </a:t>
            </a:r>
            <a:r>
              <a:rPr lang="en-US" sz="2400" b="1" dirty="0"/>
              <a:t>Born in a Tuscan hamlet near Vinci.</a:t>
            </a:r>
          </a:p>
        </p:txBody>
      </p:sp>
      <p:sp>
        <p:nvSpPr>
          <p:cNvPr id="13" name="TextBox 12">
            <a:extLst>
              <a:ext uri="{FF2B5EF4-FFF2-40B4-BE49-F238E27FC236}">
                <a16:creationId xmlns:a16="http://schemas.microsoft.com/office/drawing/2014/main" id="{C69073C7-E1D4-4A7E-8FFB-57217338473C}"/>
              </a:ext>
            </a:extLst>
          </p:cNvPr>
          <p:cNvSpPr txBox="1"/>
          <p:nvPr/>
        </p:nvSpPr>
        <p:spPr>
          <a:xfrm>
            <a:off x="2622883" y="419955"/>
            <a:ext cx="417102" cy="369332"/>
          </a:xfrm>
          <a:prstGeom prst="rect">
            <a:avLst/>
          </a:prstGeom>
          <a:noFill/>
        </p:spPr>
        <p:txBody>
          <a:bodyPr wrap="none" rtlCol="0">
            <a:spAutoFit/>
          </a:bodyPr>
          <a:lstStyle/>
          <a:p>
            <a:r>
              <a:rPr lang="en-US" dirty="0">
                <a:solidFill>
                  <a:schemeClr val="bg1"/>
                </a:solidFill>
              </a:rPr>
              <a:t>1.</a:t>
            </a:r>
            <a:r>
              <a:rPr lang="en-US" dirty="0"/>
              <a:t>.</a:t>
            </a:r>
          </a:p>
        </p:txBody>
      </p:sp>
      <p:sp>
        <p:nvSpPr>
          <p:cNvPr id="14" name="Rectangle 13">
            <a:extLst>
              <a:ext uri="{FF2B5EF4-FFF2-40B4-BE49-F238E27FC236}">
                <a16:creationId xmlns:a16="http://schemas.microsoft.com/office/drawing/2014/main" id="{EC402633-D7DD-4592-9B53-70AF52209749}"/>
              </a:ext>
            </a:extLst>
          </p:cNvPr>
          <p:cNvSpPr/>
          <p:nvPr/>
        </p:nvSpPr>
        <p:spPr>
          <a:xfrm>
            <a:off x="50734" y="0"/>
            <a:ext cx="2479612" cy="6863417"/>
          </a:xfrm>
          <a:prstGeom prst="rect">
            <a:avLst/>
          </a:prstGeom>
        </p:spPr>
        <p:txBody>
          <a:bodyPr wrap="square">
            <a:spAutoFit/>
          </a:bodyPr>
          <a:lstStyle/>
          <a:p>
            <a:r>
              <a:rPr lang="en-US" sz="2000" b="1" i="1" dirty="0">
                <a:solidFill>
                  <a:srgbClr val="7030A0"/>
                </a:solidFill>
              </a:rPr>
              <a:t>Nothing strengthens authority so much as silence.</a:t>
            </a:r>
          </a:p>
          <a:p>
            <a:endParaRPr lang="en-US" sz="2000" b="1" i="1" dirty="0">
              <a:solidFill>
                <a:srgbClr val="7030A0"/>
              </a:solidFill>
            </a:endParaRPr>
          </a:p>
          <a:p>
            <a:r>
              <a:rPr lang="en-US" sz="2000" b="1" i="1" dirty="0">
                <a:solidFill>
                  <a:srgbClr val="7030A0"/>
                </a:solidFill>
              </a:rPr>
              <a:t>Simplicity is the ultimate sophistication.</a:t>
            </a:r>
          </a:p>
          <a:p>
            <a:endParaRPr lang="en-US" sz="2000" b="1" i="1" dirty="0">
              <a:solidFill>
                <a:srgbClr val="7030A0"/>
              </a:solidFill>
            </a:endParaRPr>
          </a:p>
          <a:p>
            <a:r>
              <a:rPr lang="en-US" sz="2000" b="1" i="1" dirty="0">
                <a:solidFill>
                  <a:srgbClr val="7030A0"/>
                </a:solidFill>
              </a:rPr>
              <a:t>The noblest pleasure is the joy of understanding.</a:t>
            </a:r>
          </a:p>
          <a:p>
            <a:endParaRPr lang="en-US" sz="2000" b="1" i="1" dirty="0">
              <a:solidFill>
                <a:srgbClr val="7030A0"/>
              </a:solidFill>
            </a:endParaRPr>
          </a:p>
          <a:p>
            <a:r>
              <a:rPr lang="en-US" sz="2000" b="1" i="1" dirty="0">
                <a:solidFill>
                  <a:srgbClr val="7030A0"/>
                </a:solidFill>
              </a:rPr>
              <a:t>Art is never finished, only abandoned.</a:t>
            </a:r>
          </a:p>
          <a:p>
            <a:endParaRPr lang="en-US" sz="2000" b="1" i="1" dirty="0">
              <a:solidFill>
                <a:srgbClr val="7030A0"/>
              </a:solidFill>
            </a:endParaRPr>
          </a:p>
          <a:p>
            <a:r>
              <a:rPr lang="en-US" sz="2000" b="1" i="1" dirty="0">
                <a:solidFill>
                  <a:srgbClr val="7030A0"/>
                </a:solidFill>
              </a:rPr>
              <a:t>Nothing can be loved or hated unless it is first known.</a:t>
            </a:r>
          </a:p>
          <a:p>
            <a:endParaRPr lang="en-US" sz="2000" b="1" i="1" dirty="0">
              <a:solidFill>
                <a:srgbClr val="7030A0"/>
              </a:solidFill>
            </a:endParaRPr>
          </a:p>
          <a:p>
            <a:r>
              <a:rPr lang="en-US" sz="2000" b="1" i="1" dirty="0">
                <a:solidFill>
                  <a:srgbClr val="7030A0"/>
                </a:solidFill>
              </a:rPr>
              <a:t>Wisdom is the daughter of experience.</a:t>
            </a:r>
          </a:p>
        </p:txBody>
      </p:sp>
    </p:spTree>
    <p:extLst>
      <p:ext uri="{BB962C8B-B14F-4D97-AF65-F5344CB8AC3E}">
        <p14:creationId xmlns:p14="http://schemas.microsoft.com/office/powerpoint/2010/main" val="36851062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31" presetClass="entr" presetSubtype="0" fill="hold" grpId="0" nodeType="afterEffect">
                                  <p:stCondLst>
                                    <p:cond delay="4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8500"/>
                            </p:stCondLst>
                            <p:childTnLst>
                              <p:par>
                                <p:cTn id="17" presetID="45" presetClass="entr" presetSubtype="0" fill="hold" nodeType="after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ppt_w</p:attrName>
                                        </p:attrNameLst>
                                      </p:cBhvr>
                                      <p:tavLst>
                                        <p:tav tm="0" fmla="#ppt_w*sin(2.5*pi*$)">
                                          <p:val>
                                            <p:fltVal val="0"/>
                                          </p:val>
                                        </p:tav>
                                        <p:tav tm="100000">
                                          <p:val>
                                            <p:fltVal val="1"/>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childTnLst>
                                </p:cTn>
                              </p:par>
                            </p:childTnLst>
                          </p:cTn>
                        </p:par>
                        <p:par>
                          <p:cTn id="22" fill="hold">
                            <p:stCondLst>
                              <p:cond delay="11000"/>
                            </p:stCondLst>
                            <p:childTnLst>
                              <p:par>
                                <p:cTn id="23" presetID="14" presetClass="entr" presetSubtype="10" fill="hold" grpId="0" nodeType="afterEffect">
                                  <p:stCondLst>
                                    <p:cond delay="300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1000"/>
                                        <p:tgtEl>
                                          <p:spTgt spid="6"/>
                                        </p:tgtEl>
                                      </p:cBhvr>
                                    </p:animEffect>
                                  </p:childTnLst>
                                </p:cTn>
                              </p:par>
                            </p:childTnLst>
                          </p:cTn>
                        </p:par>
                        <p:par>
                          <p:cTn id="26" fill="hold">
                            <p:stCondLst>
                              <p:cond delay="15000"/>
                            </p:stCondLst>
                            <p:childTnLst>
                              <p:par>
                                <p:cTn id="27" presetID="42" presetClass="entr" presetSubtype="0" fill="hold" nodeType="after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7500"/>
                            </p:stCondLst>
                            <p:childTnLst>
                              <p:par>
                                <p:cTn id="33" presetID="21" presetClass="entr" presetSubtype="1" fill="hold" grpId="0" nodeType="afterEffect">
                                  <p:stCondLst>
                                    <p:cond delay="300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1000"/>
                                        <p:tgtEl>
                                          <p:spTgt spid="5"/>
                                        </p:tgtEl>
                                      </p:cBhvr>
                                    </p:animEffect>
                                  </p:childTnLst>
                                </p:cTn>
                              </p:par>
                            </p:childTnLst>
                          </p:cTn>
                        </p:par>
                        <p:par>
                          <p:cTn id="36" fill="hold">
                            <p:stCondLst>
                              <p:cond delay="21500"/>
                            </p:stCondLst>
                            <p:childTnLst>
                              <p:par>
                                <p:cTn id="37" presetID="26"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290">
                                          <p:stCondLst>
                                            <p:cond delay="0"/>
                                          </p:stCondLst>
                                        </p:cTn>
                                        <p:tgtEl>
                                          <p:spTgt spid="10"/>
                                        </p:tgtEl>
                                      </p:cBhvr>
                                    </p:animEffect>
                                    <p:anim calcmode="lin" valueType="num">
                                      <p:cBhvr>
                                        <p:cTn id="40"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45" dur="13">
                                          <p:stCondLst>
                                            <p:cond delay="325"/>
                                          </p:stCondLst>
                                        </p:cTn>
                                        <p:tgtEl>
                                          <p:spTgt spid="10"/>
                                        </p:tgtEl>
                                      </p:cBhvr>
                                      <p:to x="100000" y="60000"/>
                                    </p:animScale>
                                    <p:animScale>
                                      <p:cBhvr>
                                        <p:cTn id="46" dur="83" decel="50000">
                                          <p:stCondLst>
                                            <p:cond delay="338"/>
                                          </p:stCondLst>
                                        </p:cTn>
                                        <p:tgtEl>
                                          <p:spTgt spid="10"/>
                                        </p:tgtEl>
                                      </p:cBhvr>
                                      <p:to x="100000" y="100000"/>
                                    </p:animScale>
                                    <p:animScale>
                                      <p:cBhvr>
                                        <p:cTn id="47" dur="13">
                                          <p:stCondLst>
                                            <p:cond delay="656"/>
                                          </p:stCondLst>
                                        </p:cTn>
                                        <p:tgtEl>
                                          <p:spTgt spid="10"/>
                                        </p:tgtEl>
                                      </p:cBhvr>
                                      <p:to x="100000" y="80000"/>
                                    </p:animScale>
                                    <p:animScale>
                                      <p:cBhvr>
                                        <p:cTn id="48" dur="83" decel="50000">
                                          <p:stCondLst>
                                            <p:cond delay="669"/>
                                          </p:stCondLst>
                                        </p:cTn>
                                        <p:tgtEl>
                                          <p:spTgt spid="10"/>
                                        </p:tgtEl>
                                      </p:cBhvr>
                                      <p:to x="100000" y="100000"/>
                                    </p:animScale>
                                    <p:animScale>
                                      <p:cBhvr>
                                        <p:cTn id="49" dur="13">
                                          <p:stCondLst>
                                            <p:cond delay="821"/>
                                          </p:stCondLst>
                                        </p:cTn>
                                        <p:tgtEl>
                                          <p:spTgt spid="10"/>
                                        </p:tgtEl>
                                      </p:cBhvr>
                                      <p:to x="100000" y="90000"/>
                                    </p:animScale>
                                    <p:animScale>
                                      <p:cBhvr>
                                        <p:cTn id="50" dur="83" decel="50000">
                                          <p:stCondLst>
                                            <p:cond delay="834"/>
                                          </p:stCondLst>
                                        </p:cTn>
                                        <p:tgtEl>
                                          <p:spTgt spid="10"/>
                                        </p:tgtEl>
                                      </p:cBhvr>
                                      <p:to x="100000" y="100000"/>
                                    </p:animScale>
                                    <p:animScale>
                                      <p:cBhvr>
                                        <p:cTn id="51" dur="13">
                                          <p:stCondLst>
                                            <p:cond delay="904"/>
                                          </p:stCondLst>
                                        </p:cTn>
                                        <p:tgtEl>
                                          <p:spTgt spid="10"/>
                                        </p:tgtEl>
                                      </p:cBhvr>
                                      <p:to x="100000" y="95000"/>
                                    </p:animScale>
                                    <p:animScale>
                                      <p:cBhvr>
                                        <p:cTn id="52" dur="83" decel="50000">
                                          <p:stCondLst>
                                            <p:cond delay="917"/>
                                          </p:stCondLst>
                                        </p:cTn>
                                        <p:tgtEl>
                                          <p:spTgt spid="10"/>
                                        </p:tgtEl>
                                      </p:cBhvr>
                                      <p:to x="100000" y="100000"/>
                                    </p:animScale>
                                  </p:childTnLst>
                                </p:cTn>
                              </p:par>
                            </p:childTnLst>
                          </p:cTn>
                        </p:par>
                        <p:par>
                          <p:cTn id="53" fill="hold">
                            <p:stCondLst>
                              <p:cond delay="23500"/>
                            </p:stCondLst>
                            <p:childTnLst>
                              <p:par>
                                <p:cTn id="54" presetID="45" presetClass="entr" presetSubtype="0" fill="hold" nodeType="afterEffect">
                                  <p:stCondLst>
                                    <p:cond delay="5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ppt_w</p:attrName>
                                        </p:attrNameLst>
                                      </p:cBhvr>
                                      <p:tavLst>
                                        <p:tav tm="0" fmla="#ppt_w*sin(2.5*pi*$)">
                                          <p:val>
                                            <p:fltVal val="0"/>
                                          </p:val>
                                        </p:tav>
                                        <p:tav tm="100000">
                                          <p:val>
                                            <p:fltVal val="1"/>
                                          </p:val>
                                        </p:tav>
                                      </p:tavLst>
                                    </p:anim>
                                    <p:anim calcmode="lin" valueType="num">
                                      <p:cBhvr>
                                        <p:cTn id="58" dur="1000" fill="hold"/>
                                        <p:tgtEl>
                                          <p:spTgt spid="11"/>
                                        </p:tgtEl>
                                        <p:attrNameLst>
                                          <p:attrName>ppt_h</p:attrName>
                                        </p:attrNameLst>
                                      </p:cBhvr>
                                      <p:tavLst>
                                        <p:tav tm="0">
                                          <p:val>
                                            <p:strVal val="#ppt_h"/>
                                          </p:val>
                                        </p:tav>
                                        <p:tav tm="100000">
                                          <p:val>
                                            <p:strVal val="#ppt_h"/>
                                          </p:val>
                                        </p:tav>
                                      </p:tavLst>
                                    </p:anim>
                                  </p:childTnLst>
                                </p:cTn>
                              </p:par>
                            </p:childTnLst>
                          </p:cTn>
                        </p:par>
                        <p:par>
                          <p:cTn id="59" fill="hold">
                            <p:stCondLst>
                              <p:cond delay="25000"/>
                            </p:stCondLst>
                            <p:childTnLst>
                              <p:par>
                                <p:cTn id="60" presetID="16" presetClass="entr" presetSubtype="21" fill="hold" grpId="0" nodeType="afterEffect">
                                  <p:stCondLst>
                                    <p:cond delay="150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23E8A-70CB-4466-8B01-5ACF13E4B04F}"/>
              </a:ext>
            </a:extLst>
          </p:cNvPr>
          <p:cNvSpPr/>
          <p:nvPr/>
        </p:nvSpPr>
        <p:spPr>
          <a:xfrm>
            <a:off x="115994" y="3460656"/>
            <a:ext cx="4431021" cy="830997"/>
          </a:xfrm>
          <a:prstGeom prst="rect">
            <a:avLst/>
          </a:prstGeom>
        </p:spPr>
        <p:txBody>
          <a:bodyPr wrap="none">
            <a:spAutoFit/>
          </a:bodyPr>
          <a:lstStyle/>
          <a:p>
            <a:r>
              <a:rPr lang="it-IT" sz="2000" b="1" dirty="0"/>
              <a:t>Niccolò di Bernardo dei </a:t>
            </a:r>
            <a:r>
              <a:rPr lang="it-IT" sz="2800" b="1" dirty="0">
                <a:solidFill>
                  <a:srgbClr val="FF0000"/>
                </a:solidFill>
              </a:rPr>
              <a:t>Machiavelli</a:t>
            </a:r>
          </a:p>
          <a:p>
            <a:r>
              <a:rPr lang="it-IT" sz="2000" b="1" dirty="0"/>
              <a:t>(1469 – 1527) Italy</a:t>
            </a:r>
            <a:endParaRPr lang="en-US" sz="2000" b="1" dirty="0"/>
          </a:p>
        </p:txBody>
      </p:sp>
      <p:sp>
        <p:nvSpPr>
          <p:cNvPr id="3" name="Rectangle 2">
            <a:extLst>
              <a:ext uri="{FF2B5EF4-FFF2-40B4-BE49-F238E27FC236}">
                <a16:creationId xmlns:a16="http://schemas.microsoft.com/office/drawing/2014/main" id="{3CA04381-F6A2-4100-9C4A-1E675873AF12}"/>
              </a:ext>
            </a:extLst>
          </p:cNvPr>
          <p:cNvSpPr/>
          <p:nvPr/>
        </p:nvSpPr>
        <p:spPr>
          <a:xfrm>
            <a:off x="4142281" y="444009"/>
            <a:ext cx="7385153" cy="1015663"/>
          </a:xfrm>
          <a:prstGeom prst="rect">
            <a:avLst/>
          </a:prstGeom>
        </p:spPr>
        <p:txBody>
          <a:bodyPr wrap="square">
            <a:spAutoFit/>
          </a:bodyPr>
          <a:lstStyle/>
          <a:p>
            <a:r>
              <a:rPr lang="en-US" sz="2000" b="1" dirty="0"/>
              <a:t> 1.  He was an Italian diplomat, politician, historian, philosopher, humanist, writer, playwright and poet of the Renaissance period. He has often been called the father of modern political science. </a:t>
            </a:r>
          </a:p>
        </p:txBody>
      </p:sp>
      <p:sp>
        <p:nvSpPr>
          <p:cNvPr id="4" name="Rectangle 3">
            <a:extLst>
              <a:ext uri="{FF2B5EF4-FFF2-40B4-BE49-F238E27FC236}">
                <a16:creationId xmlns:a16="http://schemas.microsoft.com/office/drawing/2014/main" id="{DCA1ADD2-5647-4883-B1E8-0516ECB3EE5E}"/>
              </a:ext>
            </a:extLst>
          </p:cNvPr>
          <p:cNvSpPr/>
          <p:nvPr/>
        </p:nvSpPr>
        <p:spPr>
          <a:xfrm>
            <a:off x="4142281" y="1661245"/>
            <a:ext cx="7385154" cy="1015663"/>
          </a:xfrm>
          <a:prstGeom prst="rect">
            <a:avLst/>
          </a:prstGeom>
        </p:spPr>
        <p:txBody>
          <a:bodyPr wrap="square">
            <a:spAutoFit/>
          </a:bodyPr>
          <a:lstStyle/>
          <a:p>
            <a:r>
              <a:rPr lang="en-US" sz="2000" b="1" dirty="0"/>
              <a:t>2.  He wrote </a:t>
            </a:r>
            <a:r>
              <a:rPr lang="en-US" sz="2000" b="1" i="1" dirty="0"/>
              <a:t>The Prince</a:t>
            </a:r>
            <a:r>
              <a:rPr lang="en-US" sz="2000" b="1" dirty="0"/>
              <a:t>, a handbook for unscrupulous politicians.  </a:t>
            </a:r>
            <a:r>
              <a:rPr lang="en-US" sz="2000" b="1" i="1" dirty="0"/>
              <a:t>The Prince </a:t>
            </a:r>
            <a:r>
              <a:rPr lang="en-US" sz="2000" b="1" dirty="0"/>
              <a:t>contained the view that any means can be used if it is necessary to maintain power.</a:t>
            </a:r>
          </a:p>
        </p:txBody>
      </p:sp>
      <p:pic>
        <p:nvPicPr>
          <p:cNvPr id="6" name="Picture 5">
            <a:extLst>
              <a:ext uri="{FF2B5EF4-FFF2-40B4-BE49-F238E27FC236}">
                <a16:creationId xmlns:a16="http://schemas.microsoft.com/office/drawing/2014/main" id="{FBAAB6C7-78F0-46B0-8B70-79290A3DC7A5}"/>
              </a:ext>
            </a:extLst>
          </p:cNvPr>
          <p:cNvPicPr>
            <a:picLocks noChangeAspect="1"/>
          </p:cNvPicPr>
          <p:nvPr/>
        </p:nvPicPr>
        <p:blipFill rotWithShape="1">
          <a:blip r:embed="rId2"/>
          <a:srcRect l="21913" r="21694"/>
          <a:stretch/>
        </p:blipFill>
        <p:spPr>
          <a:xfrm>
            <a:off x="9233941" y="2888813"/>
            <a:ext cx="2842065" cy="3779780"/>
          </a:xfrm>
          <a:prstGeom prst="rect">
            <a:avLst/>
          </a:prstGeom>
        </p:spPr>
      </p:pic>
      <p:pic>
        <p:nvPicPr>
          <p:cNvPr id="7" name="Picture 6">
            <a:extLst>
              <a:ext uri="{FF2B5EF4-FFF2-40B4-BE49-F238E27FC236}">
                <a16:creationId xmlns:a16="http://schemas.microsoft.com/office/drawing/2014/main" id="{15B34807-F176-448E-8EC1-14E55D2ED8E7}"/>
              </a:ext>
            </a:extLst>
          </p:cNvPr>
          <p:cNvPicPr>
            <a:picLocks noChangeAspect="1"/>
          </p:cNvPicPr>
          <p:nvPr/>
        </p:nvPicPr>
        <p:blipFill rotWithShape="1">
          <a:blip r:embed="rId3"/>
          <a:srcRect l="12293" r="12857"/>
          <a:stretch/>
        </p:blipFill>
        <p:spPr>
          <a:xfrm>
            <a:off x="115993" y="143274"/>
            <a:ext cx="3802405" cy="3254070"/>
          </a:xfrm>
          <a:prstGeom prst="rect">
            <a:avLst/>
          </a:prstGeom>
        </p:spPr>
      </p:pic>
      <p:sp>
        <p:nvSpPr>
          <p:cNvPr id="8" name="Rectangle 7">
            <a:extLst>
              <a:ext uri="{FF2B5EF4-FFF2-40B4-BE49-F238E27FC236}">
                <a16:creationId xmlns:a16="http://schemas.microsoft.com/office/drawing/2014/main" id="{B418B402-BD16-40FB-82FA-0AA0F1DDDF48}"/>
              </a:ext>
            </a:extLst>
          </p:cNvPr>
          <p:cNvSpPr/>
          <p:nvPr/>
        </p:nvSpPr>
        <p:spPr>
          <a:xfrm>
            <a:off x="3517691" y="4138405"/>
            <a:ext cx="6096000" cy="707886"/>
          </a:xfrm>
          <a:prstGeom prst="rect">
            <a:avLst/>
          </a:prstGeom>
        </p:spPr>
        <p:txBody>
          <a:bodyPr>
            <a:spAutoFit/>
          </a:bodyPr>
          <a:lstStyle/>
          <a:p>
            <a:r>
              <a:rPr lang="en-US" sz="2000" b="1" i="1" dirty="0">
                <a:solidFill>
                  <a:srgbClr val="002060"/>
                </a:solidFill>
              </a:rPr>
              <a:t>The first method for estimating the intelligence of a ruler is to look at the men he has around him.</a:t>
            </a:r>
          </a:p>
        </p:txBody>
      </p:sp>
      <p:sp>
        <p:nvSpPr>
          <p:cNvPr id="9" name="Rectangle 8">
            <a:extLst>
              <a:ext uri="{FF2B5EF4-FFF2-40B4-BE49-F238E27FC236}">
                <a16:creationId xmlns:a16="http://schemas.microsoft.com/office/drawing/2014/main" id="{0003BE53-6699-4F55-94D6-592DD183E0C2}"/>
              </a:ext>
            </a:extLst>
          </p:cNvPr>
          <p:cNvSpPr/>
          <p:nvPr/>
        </p:nvSpPr>
        <p:spPr>
          <a:xfrm>
            <a:off x="3517691" y="5106542"/>
            <a:ext cx="6096000" cy="1015663"/>
          </a:xfrm>
          <a:prstGeom prst="rect">
            <a:avLst/>
          </a:prstGeom>
        </p:spPr>
        <p:txBody>
          <a:bodyPr>
            <a:spAutoFit/>
          </a:bodyPr>
          <a:lstStyle/>
          <a:p>
            <a:r>
              <a:rPr lang="en-US" sz="2000" b="1" i="1" dirty="0">
                <a:solidFill>
                  <a:srgbClr val="002060"/>
                </a:solidFill>
              </a:rPr>
              <a:t>All courses of action are risky, so prudence is not in avoiding danger (it's impossible), but calculating risk and acting decisively.</a:t>
            </a:r>
          </a:p>
        </p:txBody>
      </p:sp>
      <p:pic>
        <p:nvPicPr>
          <p:cNvPr id="10" name="Picture 9">
            <a:extLst>
              <a:ext uri="{FF2B5EF4-FFF2-40B4-BE49-F238E27FC236}">
                <a16:creationId xmlns:a16="http://schemas.microsoft.com/office/drawing/2014/main" id="{F3491055-7EA2-4C71-9D80-9D598167FD0A}"/>
              </a:ext>
            </a:extLst>
          </p:cNvPr>
          <p:cNvPicPr>
            <a:picLocks noChangeAspect="1"/>
          </p:cNvPicPr>
          <p:nvPr/>
        </p:nvPicPr>
        <p:blipFill rotWithShape="1">
          <a:blip r:embed="rId4"/>
          <a:srcRect l="5807" t="14707" r="7460" b="33987"/>
          <a:stretch/>
        </p:blipFill>
        <p:spPr>
          <a:xfrm>
            <a:off x="115993" y="4820143"/>
            <a:ext cx="3202790" cy="1894583"/>
          </a:xfrm>
          <a:prstGeom prst="rect">
            <a:avLst/>
          </a:prstGeom>
        </p:spPr>
      </p:pic>
    </p:spTree>
    <p:extLst>
      <p:ext uri="{BB962C8B-B14F-4D97-AF65-F5344CB8AC3E}">
        <p14:creationId xmlns:p14="http://schemas.microsoft.com/office/powerpoint/2010/main" val="98952404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4000"/>
                            </p:stCondLst>
                            <p:childTnLst>
                              <p:par>
                                <p:cTn id="12" presetID="45" presetClass="entr" presetSubtype="0" fill="hold" grpId="0" nodeType="afterEffect">
                                  <p:stCondLst>
                                    <p:cond delay="5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ppt_w</p:attrName>
                                        </p:attrNameLst>
                                      </p:cBhvr>
                                      <p:tavLst>
                                        <p:tav tm="0" fmla="#ppt_w*sin(2.5*pi*$)">
                                          <p:val>
                                            <p:fltVal val="0"/>
                                          </p:val>
                                        </p:tav>
                                        <p:tav tm="100000">
                                          <p:val>
                                            <p:fltVal val="1"/>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childTnLst>
                                </p:cTn>
                              </p:par>
                            </p:childTnLst>
                          </p:cTn>
                        </p:par>
                        <p:par>
                          <p:cTn id="17" fill="hold">
                            <p:stCondLst>
                              <p:cond delay="10000"/>
                            </p:stCondLst>
                            <p:childTnLst>
                              <p:par>
                                <p:cTn id="18" presetID="6" presetClass="entr" presetSubtype="16" fill="hold" nodeType="afterEffect">
                                  <p:stCondLst>
                                    <p:cond delay="400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par>
                          <p:cTn id="21" fill="hold">
                            <p:stCondLst>
                              <p:cond delay="15000"/>
                            </p:stCondLst>
                            <p:childTnLst>
                              <p:par>
                                <p:cTn id="22" presetID="26" presetClass="entr" presetSubtype="0" fill="hold" nodeType="afterEffect">
                                  <p:stCondLst>
                                    <p:cond delay="300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290">
                                          <p:stCondLst>
                                            <p:cond delay="0"/>
                                          </p:stCondLst>
                                        </p:cTn>
                                        <p:tgtEl>
                                          <p:spTgt spid="6"/>
                                        </p:tgtEl>
                                      </p:cBhvr>
                                    </p:animEffect>
                                    <p:anim calcmode="lin" valueType="num">
                                      <p:cBhvr>
                                        <p:cTn id="2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0" dur="13">
                                          <p:stCondLst>
                                            <p:cond delay="325"/>
                                          </p:stCondLst>
                                        </p:cTn>
                                        <p:tgtEl>
                                          <p:spTgt spid="6"/>
                                        </p:tgtEl>
                                      </p:cBhvr>
                                      <p:to x="100000" y="60000"/>
                                    </p:animScale>
                                    <p:animScale>
                                      <p:cBhvr>
                                        <p:cTn id="31" dur="83" decel="50000">
                                          <p:stCondLst>
                                            <p:cond delay="338"/>
                                          </p:stCondLst>
                                        </p:cTn>
                                        <p:tgtEl>
                                          <p:spTgt spid="6"/>
                                        </p:tgtEl>
                                      </p:cBhvr>
                                      <p:to x="100000" y="100000"/>
                                    </p:animScale>
                                    <p:animScale>
                                      <p:cBhvr>
                                        <p:cTn id="32" dur="13">
                                          <p:stCondLst>
                                            <p:cond delay="656"/>
                                          </p:stCondLst>
                                        </p:cTn>
                                        <p:tgtEl>
                                          <p:spTgt spid="6"/>
                                        </p:tgtEl>
                                      </p:cBhvr>
                                      <p:to x="100000" y="80000"/>
                                    </p:animScale>
                                    <p:animScale>
                                      <p:cBhvr>
                                        <p:cTn id="33" dur="83" decel="50000">
                                          <p:stCondLst>
                                            <p:cond delay="669"/>
                                          </p:stCondLst>
                                        </p:cTn>
                                        <p:tgtEl>
                                          <p:spTgt spid="6"/>
                                        </p:tgtEl>
                                      </p:cBhvr>
                                      <p:to x="100000" y="100000"/>
                                    </p:animScale>
                                    <p:animScale>
                                      <p:cBhvr>
                                        <p:cTn id="34" dur="13">
                                          <p:stCondLst>
                                            <p:cond delay="821"/>
                                          </p:stCondLst>
                                        </p:cTn>
                                        <p:tgtEl>
                                          <p:spTgt spid="6"/>
                                        </p:tgtEl>
                                      </p:cBhvr>
                                      <p:to x="100000" y="90000"/>
                                    </p:animScale>
                                    <p:animScale>
                                      <p:cBhvr>
                                        <p:cTn id="35" dur="83" decel="50000">
                                          <p:stCondLst>
                                            <p:cond delay="834"/>
                                          </p:stCondLst>
                                        </p:cTn>
                                        <p:tgtEl>
                                          <p:spTgt spid="6"/>
                                        </p:tgtEl>
                                      </p:cBhvr>
                                      <p:to x="100000" y="100000"/>
                                    </p:animScale>
                                    <p:animScale>
                                      <p:cBhvr>
                                        <p:cTn id="36" dur="13">
                                          <p:stCondLst>
                                            <p:cond delay="904"/>
                                          </p:stCondLst>
                                        </p:cTn>
                                        <p:tgtEl>
                                          <p:spTgt spid="6"/>
                                        </p:tgtEl>
                                      </p:cBhvr>
                                      <p:to x="100000" y="95000"/>
                                    </p:animScale>
                                    <p:animScale>
                                      <p:cBhvr>
                                        <p:cTn id="37" dur="83" decel="50000">
                                          <p:stCondLst>
                                            <p:cond delay="917"/>
                                          </p:stCondLst>
                                        </p:cTn>
                                        <p:tgtEl>
                                          <p:spTgt spid="6"/>
                                        </p:tgtEl>
                                      </p:cBhvr>
                                      <p:to x="100000" y="100000"/>
                                    </p:animScale>
                                  </p:childTnLst>
                                </p:cTn>
                              </p:par>
                            </p:childTnLst>
                          </p:cTn>
                        </p:par>
                        <p:par>
                          <p:cTn id="38" fill="hold">
                            <p:stCondLst>
                              <p:cond delay="19000"/>
                            </p:stCondLst>
                            <p:childTnLst>
                              <p:par>
                                <p:cTn id="39" presetID="2" presetClass="entr" presetSubtype="4" fill="hold" grpId="0" nodeType="afterEffect">
                                  <p:stCondLst>
                                    <p:cond delay="200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000" fill="hold"/>
                                        <p:tgtEl>
                                          <p:spTgt spid="2"/>
                                        </p:tgtEl>
                                        <p:attrNameLst>
                                          <p:attrName>ppt_x</p:attrName>
                                        </p:attrNameLst>
                                      </p:cBhvr>
                                      <p:tavLst>
                                        <p:tav tm="0">
                                          <p:val>
                                            <p:strVal val="#ppt_x"/>
                                          </p:val>
                                        </p:tav>
                                        <p:tav tm="100000">
                                          <p:val>
                                            <p:strVal val="#ppt_x"/>
                                          </p:val>
                                        </p:tav>
                                      </p:tavLst>
                                    </p:anim>
                                    <p:anim calcmode="lin" valueType="num">
                                      <p:cBhvr additive="base">
                                        <p:cTn id="4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94D0A-29DE-4C60-9D85-EA1E4B317F41}"/>
              </a:ext>
            </a:extLst>
          </p:cNvPr>
          <p:cNvPicPr>
            <a:picLocks noChangeAspect="1"/>
          </p:cNvPicPr>
          <p:nvPr/>
        </p:nvPicPr>
        <p:blipFill>
          <a:blip r:embed="rId2"/>
          <a:stretch>
            <a:fillRect/>
          </a:stretch>
        </p:blipFill>
        <p:spPr>
          <a:xfrm>
            <a:off x="120545" y="109928"/>
            <a:ext cx="3222261" cy="4057662"/>
          </a:xfrm>
          <a:prstGeom prst="rect">
            <a:avLst/>
          </a:prstGeom>
        </p:spPr>
      </p:pic>
      <p:pic>
        <p:nvPicPr>
          <p:cNvPr id="5" name="Picture 4">
            <a:extLst>
              <a:ext uri="{FF2B5EF4-FFF2-40B4-BE49-F238E27FC236}">
                <a16:creationId xmlns:a16="http://schemas.microsoft.com/office/drawing/2014/main" id="{766284E0-1D31-4608-9E13-33065B1C626F}"/>
              </a:ext>
            </a:extLst>
          </p:cNvPr>
          <p:cNvPicPr>
            <a:picLocks noChangeAspect="1"/>
          </p:cNvPicPr>
          <p:nvPr/>
        </p:nvPicPr>
        <p:blipFill>
          <a:blip r:embed="rId3"/>
          <a:stretch>
            <a:fillRect/>
          </a:stretch>
        </p:blipFill>
        <p:spPr>
          <a:xfrm>
            <a:off x="4786242" y="2873290"/>
            <a:ext cx="7310979" cy="3859168"/>
          </a:xfrm>
          <a:prstGeom prst="rect">
            <a:avLst/>
          </a:prstGeom>
        </p:spPr>
      </p:pic>
      <p:sp>
        <p:nvSpPr>
          <p:cNvPr id="6" name="TextBox 5">
            <a:extLst>
              <a:ext uri="{FF2B5EF4-FFF2-40B4-BE49-F238E27FC236}">
                <a16:creationId xmlns:a16="http://schemas.microsoft.com/office/drawing/2014/main" id="{1F03EB0A-C63C-4200-9732-5BEFFE8DC369}"/>
              </a:ext>
            </a:extLst>
          </p:cNvPr>
          <p:cNvSpPr txBox="1"/>
          <p:nvPr/>
        </p:nvSpPr>
        <p:spPr>
          <a:xfrm>
            <a:off x="5436432" y="2743577"/>
            <a:ext cx="1977786" cy="400110"/>
          </a:xfrm>
          <a:prstGeom prst="rect">
            <a:avLst/>
          </a:prstGeom>
          <a:noFill/>
        </p:spPr>
        <p:txBody>
          <a:bodyPr wrap="none" rtlCol="0">
            <a:spAutoFit/>
          </a:bodyPr>
          <a:lstStyle/>
          <a:p>
            <a:r>
              <a:rPr lang="en-US" sz="2000" b="1" dirty="0"/>
              <a:t>Ptolemaic model</a:t>
            </a:r>
          </a:p>
        </p:txBody>
      </p:sp>
      <p:sp>
        <p:nvSpPr>
          <p:cNvPr id="7" name="TextBox 6">
            <a:extLst>
              <a:ext uri="{FF2B5EF4-FFF2-40B4-BE49-F238E27FC236}">
                <a16:creationId xmlns:a16="http://schemas.microsoft.com/office/drawing/2014/main" id="{B2191CFD-25B0-49CF-A76F-844FDD13BF29}"/>
              </a:ext>
            </a:extLst>
          </p:cNvPr>
          <p:cNvSpPr txBox="1"/>
          <p:nvPr/>
        </p:nvSpPr>
        <p:spPr>
          <a:xfrm>
            <a:off x="9307976" y="2733194"/>
            <a:ext cx="2122825" cy="400110"/>
          </a:xfrm>
          <a:prstGeom prst="rect">
            <a:avLst/>
          </a:prstGeom>
          <a:noFill/>
        </p:spPr>
        <p:txBody>
          <a:bodyPr wrap="none" rtlCol="0">
            <a:spAutoFit/>
          </a:bodyPr>
          <a:lstStyle/>
          <a:p>
            <a:r>
              <a:rPr lang="en-US" sz="2000" b="1" dirty="0"/>
              <a:t>Copernican model</a:t>
            </a:r>
          </a:p>
        </p:txBody>
      </p:sp>
      <p:sp>
        <p:nvSpPr>
          <p:cNvPr id="8" name="Rectangle 7">
            <a:extLst>
              <a:ext uri="{FF2B5EF4-FFF2-40B4-BE49-F238E27FC236}">
                <a16:creationId xmlns:a16="http://schemas.microsoft.com/office/drawing/2014/main" id="{6D446EA8-F704-4FAE-A708-B403324D88F4}"/>
              </a:ext>
            </a:extLst>
          </p:cNvPr>
          <p:cNvSpPr/>
          <p:nvPr/>
        </p:nvSpPr>
        <p:spPr>
          <a:xfrm>
            <a:off x="3542674" y="197382"/>
            <a:ext cx="8363889" cy="1015663"/>
          </a:xfrm>
          <a:prstGeom prst="rect">
            <a:avLst/>
          </a:prstGeom>
        </p:spPr>
        <p:txBody>
          <a:bodyPr wrap="square">
            <a:spAutoFit/>
          </a:bodyPr>
          <a:lstStyle/>
          <a:p>
            <a:r>
              <a:rPr lang="en-US" sz="2000" b="1" dirty="0"/>
              <a:t>1.  Renaissance-era mathematician and astronomer who formulated a model of the universe that placed the Sun rather than the Earth at the center of the universe.</a:t>
            </a:r>
          </a:p>
        </p:txBody>
      </p:sp>
      <p:sp>
        <p:nvSpPr>
          <p:cNvPr id="9" name="Rectangle 8">
            <a:extLst>
              <a:ext uri="{FF2B5EF4-FFF2-40B4-BE49-F238E27FC236}">
                <a16:creationId xmlns:a16="http://schemas.microsoft.com/office/drawing/2014/main" id="{BD98F712-97A6-4829-9907-150C5E801E84}"/>
              </a:ext>
            </a:extLst>
          </p:cNvPr>
          <p:cNvSpPr/>
          <p:nvPr/>
        </p:nvSpPr>
        <p:spPr>
          <a:xfrm>
            <a:off x="52045" y="4875553"/>
            <a:ext cx="4669857" cy="1938992"/>
          </a:xfrm>
          <a:prstGeom prst="rect">
            <a:avLst/>
          </a:prstGeom>
        </p:spPr>
        <p:txBody>
          <a:bodyPr wrap="square">
            <a:spAutoFit/>
          </a:bodyPr>
          <a:lstStyle/>
          <a:p>
            <a:r>
              <a:rPr lang="en-US" sz="2000" b="1" dirty="0"/>
              <a:t>Aristarchus of Samos (c. 310 – c. 230 BC) was an ancient Greek astronomer and mathematician who presented the first known heliocentric model that placed the Sun at the center of the known universe with the Earth revolving around it.</a:t>
            </a:r>
          </a:p>
        </p:txBody>
      </p:sp>
      <p:sp>
        <p:nvSpPr>
          <p:cNvPr id="10" name="Rectangle 9">
            <a:extLst>
              <a:ext uri="{FF2B5EF4-FFF2-40B4-BE49-F238E27FC236}">
                <a16:creationId xmlns:a16="http://schemas.microsoft.com/office/drawing/2014/main" id="{5D6C1336-B1C1-491E-B31B-BA1898423F7D}"/>
              </a:ext>
            </a:extLst>
          </p:cNvPr>
          <p:cNvSpPr/>
          <p:nvPr/>
        </p:nvSpPr>
        <p:spPr>
          <a:xfrm>
            <a:off x="52045" y="4110137"/>
            <a:ext cx="3490629" cy="830997"/>
          </a:xfrm>
          <a:prstGeom prst="rect">
            <a:avLst/>
          </a:prstGeom>
        </p:spPr>
        <p:txBody>
          <a:bodyPr wrap="square">
            <a:spAutoFit/>
          </a:bodyPr>
          <a:lstStyle/>
          <a:p>
            <a:r>
              <a:rPr lang="en-US" sz="2800" b="1" dirty="0">
                <a:solidFill>
                  <a:srgbClr val="FF0000"/>
                </a:solidFill>
              </a:rPr>
              <a:t>Nicolaus Copernicus</a:t>
            </a:r>
          </a:p>
          <a:p>
            <a:r>
              <a:rPr lang="en-US" sz="2000" b="1" dirty="0"/>
              <a:t>(1473 – 1543) Poland  </a:t>
            </a:r>
          </a:p>
        </p:txBody>
      </p:sp>
      <p:sp>
        <p:nvSpPr>
          <p:cNvPr id="11" name="Rectangle 10">
            <a:extLst>
              <a:ext uri="{FF2B5EF4-FFF2-40B4-BE49-F238E27FC236}">
                <a16:creationId xmlns:a16="http://schemas.microsoft.com/office/drawing/2014/main" id="{C66E37FB-39DE-4D20-87E2-B57DE1D05A65}"/>
              </a:ext>
            </a:extLst>
          </p:cNvPr>
          <p:cNvSpPr/>
          <p:nvPr/>
        </p:nvSpPr>
        <p:spPr>
          <a:xfrm>
            <a:off x="3542674" y="2070338"/>
            <a:ext cx="8058932" cy="707886"/>
          </a:xfrm>
          <a:prstGeom prst="rect">
            <a:avLst/>
          </a:prstGeom>
        </p:spPr>
        <p:txBody>
          <a:bodyPr wrap="square">
            <a:spAutoFit/>
          </a:bodyPr>
          <a:lstStyle/>
          <a:p>
            <a:r>
              <a:rPr lang="en-US" sz="2000" b="1" i="1" dirty="0">
                <a:solidFill>
                  <a:srgbClr val="7030A0"/>
                </a:solidFill>
              </a:rPr>
              <a:t>To know that we know what we know, and to know that we do not know what we do not know, that is true knowledge.</a:t>
            </a:r>
          </a:p>
        </p:txBody>
      </p:sp>
      <p:sp>
        <p:nvSpPr>
          <p:cNvPr id="12" name="Rectangle 11">
            <a:extLst>
              <a:ext uri="{FF2B5EF4-FFF2-40B4-BE49-F238E27FC236}">
                <a16:creationId xmlns:a16="http://schemas.microsoft.com/office/drawing/2014/main" id="{281D882A-3956-46BE-AAF3-06DFC55B301D}"/>
              </a:ext>
            </a:extLst>
          </p:cNvPr>
          <p:cNvSpPr/>
          <p:nvPr/>
        </p:nvSpPr>
        <p:spPr>
          <a:xfrm>
            <a:off x="3542674" y="1267386"/>
            <a:ext cx="6096000" cy="707886"/>
          </a:xfrm>
          <a:prstGeom prst="rect">
            <a:avLst/>
          </a:prstGeom>
        </p:spPr>
        <p:txBody>
          <a:bodyPr>
            <a:spAutoFit/>
          </a:bodyPr>
          <a:lstStyle/>
          <a:p>
            <a:r>
              <a:rPr lang="en-US" sz="2000" b="1" i="1" dirty="0">
                <a:solidFill>
                  <a:srgbClr val="7030A0"/>
                </a:solidFill>
              </a:rPr>
              <a:t>2.  Finally we shall place the Sun himself at the center of the Universe.</a:t>
            </a:r>
          </a:p>
        </p:txBody>
      </p:sp>
    </p:spTree>
    <p:extLst>
      <p:ext uri="{BB962C8B-B14F-4D97-AF65-F5344CB8AC3E}">
        <p14:creationId xmlns:p14="http://schemas.microsoft.com/office/powerpoint/2010/main" val="1983741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500"/>
                            </p:stCondLst>
                            <p:childTnLst>
                              <p:par>
                                <p:cTn id="12" presetID="2" presetClass="entr" presetSubtype="3" fill="hold" grpId="0" nodeType="afterEffect">
                                  <p:stCondLst>
                                    <p:cond delay="50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1+#ppt_w/2"/>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7500"/>
                            </p:stCondLst>
                            <p:childTnLst>
                              <p:par>
                                <p:cTn id="17" presetID="21" presetClass="entr" presetSubtype="1" fill="hold" grpId="0" nodeType="afterEffect">
                                  <p:stCondLst>
                                    <p:cond delay="500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1000"/>
                                        <p:tgtEl>
                                          <p:spTgt spid="12"/>
                                        </p:tgtEl>
                                      </p:cBhvr>
                                    </p:animEffect>
                                  </p:childTnLst>
                                </p:cTn>
                              </p:par>
                            </p:childTnLst>
                          </p:cTn>
                        </p:par>
                        <p:par>
                          <p:cTn id="20" fill="hold">
                            <p:stCondLst>
                              <p:cond delay="13500"/>
                            </p:stCondLst>
                            <p:childTnLst>
                              <p:par>
                                <p:cTn id="21" presetID="42" presetClass="entr" presetSubtype="0" fill="hold" grpId="0" nodeType="afterEffect">
                                  <p:stCondLst>
                                    <p:cond delay="3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7500"/>
                            </p:stCondLst>
                            <p:childTnLst>
                              <p:par>
                                <p:cTn id="27" presetID="26" presetClass="entr" presetSubtype="0" fill="hold" grpId="0" nodeType="afterEffect">
                                  <p:stCondLst>
                                    <p:cond delay="300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290">
                                          <p:stCondLst>
                                            <p:cond delay="0"/>
                                          </p:stCondLst>
                                        </p:cTn>
                                        <p:tgtEl>
                                          <p:spTgt spid="10"/>
                                        </p:tgtEl>
                                      </p:cBhvr>
                                    </p:animEffect>
                                    <p:anim calcmode="lin" valueType="num">
                                      <p:cBhvr>
                                        <p:cTn id="30"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5" dur="13">
                                          <p:stCondLst>
                                            <p:cond delay="325"/>
                                          </p:stCondLst>
                                        </p:cTn>
                                        <p:tgtEl>
                                          <p:spTgt spid="10"/>
                                        </p:tgtEl>
                                      </p:cBhvr>
                                      <p:to x="100000" y="60000"/>
                                    </p:animScale>
                                    <p:animScale>
                                      <p:cBhvr>
                                        <p:cTn id="36" dur="83" decel="50000">
                                          <p:stCondLst>
                                            <p:cond delay="338"/>
                                          </p:stCondLst>
                                        </p:cTn>
                                        <p:tgtEl>
                                          <p:spTgt spid="10"/>
                                        </p:tgtEl>
                                      </p:cBhvr>
                                      <p:to x="100000" y="100000"/>
                                    </p:animScale>
                                    <p:animScale>
                                      <p:cBhvr>
                                        <p:cTn id="37" dur="13">
                                          <p:stCondLst>
                                            <p:cond delay="656"/>
                                          </p:stCondLst>
                                        </p:cTn>
                                        <p:tgtEl>
                                          <p:spTgt spid="10"/>
                                        </p:tgtEl>
                                      </p:cBhvr>
                                      <p:to x="100000" y="80000"/>
                                    </p:animScale>
                                    <p:animScale>
                                      <p:cBhvr>
                                        <p:cTn id="38" dur="83" decel="50000">
                                          <p:stCondLst>
                                            <p:cond delay="669"/>
                                          </p:stCondLst>
                                        </p:cTn>
                                        <p:tgtEl>
                                          <p:spTgt spid="10"/>
                                        </p:tgtEl>
                                      </p:cBhvr>
                                      <p:to x="100000" y="100000"/>
                                    </p:animScale>
                                    <p:animScale>
                                      <p:cBhvr>
                                        <p:cTn id="39" dur="13">
                                          <p:stCondLst>
                                            <p:cond delay="821"/>
                                          </p:stCondLst>
                                        </p:cTn>
                                        <p:tgtEl>
                                          <p:spTgt spid="10"/>
                                        </p:tgtEl>
                                      </p:cBhvr>
                                      <p:to x="100000" y="90000"/>
                                    </p:animScale>
                                    <p:animScale>
                                      <p:cBhvr>
                                        <p:cTn id="40" dur="83" decel="50000">
                                          <p:stCondLst>
                                            <p:cond delay="834"/>
                                          </p:stCondLst>
                                        </p:cTn>
                                        <p:tgtEl>
                                          <p:spTgt spid="10"/>
                                        </p:tgtEl>
                                      </p:cBhvr>
                                      <p:to x="100000" y="100000"/>
                                    </p:animScale>
                                    <p:animScale>
                                      <p:cBhvr>
                                        <p:cTn id="41" dur="13">
                                          <p:stCondLst>
                                            <p:cond delay="904"/>
                                          </p:stCondLst>
                                        </p:cTn>
                                        <p:tgtEl>
                                          <p:spTgt spid="10"/>
                                        </p:tgtEl>
                                      </p:cBhvr>
                                      <p:to x="100000" y="95000"/>
                                    </p:animScale>
                                    <p:animScale>
                                      <p:cBhvr>
                                        <p:cTn id="42" dur="83" decel="50000">
                                          <p:stCondLst>
                                            <p:cond delay="917"/>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5357F-D5D1-4A8E-8B58-DD08A0C4E68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839" t="3572" r="5625" b="2143"/>
          <a:stretch/>
        </p:blipFill>
        <p:spPr>
          <a:xfrm>
            <a:off x="129914" y="149905"/>
            <a:ext cx="4562007" cy="3563224"/>
          </a:xfrm>
          <a:prstGeom prst="rect">
            <a:avLst/>
          </a:prstGeom>
        </p:spPr>
      </p:pic>
      <p:pic>
        <p:nvPicPr>
          <p:cNvPr id="4" name="Picture 3">
            <a:extLst>
              <a:ext uri="{FF2B5EF4-FFF2-40B4-BE49-F238E27FC236}">
                <a16:creationId xmlns:a16="http://schemas.microsoft.com/office/drawing/2014/main" id="{50520ED6-D6FF-4D09-A099-3E140D3131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5760" t="12859" r="23927"/>
          <a:stretch/>
        </p:blipFill>
        <p:spPr>
          <a:xfrm>
            <a:off x="9383841" y="149904"/>
            <a:ext cx="2808159" cy="6073832"/>
          </a:xfrm>
          <a:prstGeom prst="rect">
            <a:avLst/>
          </a:prstGeom>
        </p:spPr>
      </p:pic>
      <p:pic>
        <p:nvPicPr>
          <p:cNvPr id="5" name="Picture 4">
            <a:extLst>
              <a:ext uri="{FF2B5EF4-FFF2-40B4-BE49-F238E27FC236}">
                <a16:creationId xmlns:a16="http://schemas.microsoft.com/office/drawing/2014/main" id="{49D85593-144F-4D70-96D1-E08B19F9D844}"/>
              </a:ext>
            </a:extLst>
          </p:cNvPr>
          <p:cNvPicPr>
            <a:picLocks noChangeAspect="1"/>
          </p:cNvPicPr>
          <p:nvPr/>
        </p:nvPicPr>
        <p:blipFill rotWithShape="1">
          <a:blip r:embed="rId6"/>
          <a:srcRect l="9508" t="10675" r="9139" b="11118"/>
          <a:stretch/>
        </p:blipFill>
        <p:spPr>
          <a:xfrm>
            <a:off x="-1" y="3713669"/>
            <a:ext cx="4562007" cy="3144332"/>
          </a:xfrm>
          <a:prstGeom prst="rect">
            <a:avLst/>
          </a:prstGeom>
        </p:spPr>
      </p:pic>
      <p:sp>
        <p:nvSpPr>
          <p:cNvPr id="6" name="Rectangle 5">
            <a:extLst>
              <a:ext uri="{FF2B5EF4-FFF2-40B4-BE49-F238E27FC236}">
                <a16:creationId xmlns:a16="http://schemas.microsoft.com/office/drawing/2014/main" id="{FE08BF59-0BC9-4414-8E01-29124CC96D57}"/>
              </a:ext>
            </a:extLst>
          </p:cNvPr>
          <p:cNvSpPr/>
          <p:nvPr/>
        </p:nvSpPr>
        <p:spPr>
          <a:xfrm>
            <a:off x="2612140" y="1608352"/>
            <a:ext cx="4887941" cy="400110"/>
          </a:xfrm>
          <a:prstGeom prst="rect">
            <a:avLst/>
          </a:prstGeom>
        </p:spPr>
        <p:txBody>
          <a:bodyPr wrap="none">
            <a:spAutoFit/>
          </a:bodyPr>
          <a:lstStyle/>
          <a:p>
            <a:r>
              <a:rPr lang="it-IT" sz="2000" b="1" dirty="0">
                <a:solidFill>
                  <a:srgbClr val="002060"/>
                </a:solidFill>
              </a:rPr>
              <a:t>Michelangelo di Lodovico Buonarroti Simoni</a:t>
            </a:r>
            <a:endParaRPr lang="en-US" sz="2000" b="1" dirty="0">
              <a:solidFill>
                <a:srgbClr val="002060"/>
              </a:solidFill>
            </a:endParaRPr>
          </a:p>
        </p:txBody>
      </p:sp>
      <p:sp>
        <p:nvSpPr>
          <p:cNvPr id="7" name="Rectangle 6">
            <a:extLst>
              <a:ext uri="{FF2B5EF4-FFF2-40B4-BE49-F238E27FC236}">
                <a16:creationId xmlns:a16="http://schemas.microsoft.com/office/drawing/2014/main" id="{223346AF-89F7-4D2D-8E94-9DBD1E5000D7}"/>
              </a:ext>
            </a:extLst>
          </p:cNvPr>
          <p:cNvSpPr/>
          <p:nvPr/>
        </p:nvSpPr>
        <p:spPr>
          <a:xfrm>
            <a:off x="4821836" y="149904"/>
            <a:ext cx="4562005" cy="1323439"/>
          </a:xfrm>
          <a:prstGeom prst="rect">
            <a:avLst/>
          </a:prstGeom>
        </p:spPr>
        <p:txBody>
          <a:bodyPr wrap="square">
            <a:spAutoFit/>
          </a:bodyPr>
          <a:lstStyle/>
          <a:p>
            <a:r>
              <a:rPr lang="en-US" sz="2000" b="1" dirty="0"/>
              <a:t> 1.  He was a sculptor, painter and architect widely considered to be one of the greatest artists of the Italian Renaissance period.</a:t>
            </a:r>
          </a:p>
        </p:txBody>
      </p:sp>
      <p:sp>
        <p:nvSpPr>
          <p:cNvPr id="8" name="Rectangle 7">
            <a:extLst>
              <a:ext uri="{FF2B5EF4-FFF2-40B4-BE49-F238E27FC236}">
                <a16:creationId xmlns:a16="http://schemas.microsoft.com/office/drawing/2014/main" id="{9AF4FE47-26EB-4837-B40E-53F7F67792DC}"/>
              </a:ext>
            </a:extLst>
          </p:cNvPr>
          <p:cNvSpPr/>
          <p:nvPr/>
        </p:nvSpPr>
        <p:spPr>
          <a:xfrm>
            <a:off x="4880557" y="2173311"/>
            <a:ext cx="4324645" cy="707886"/>
          </a:xfrm>
          <a:prstGeom prst="rect">
            <a:avLst/>
          </a:prstGeom>
        </p:spPr>
        <p:txBody>
          <a:bodyPr wrap="square">
            <a:spAutoFit/>
          </a:bodyPr>
          <a:lstStyle/>
          <a:p>
            <a:r>
              <a:rPr lang="en-US" sz="2000" b="1" dirty="0"/>
              <a:t>2.  He painted the ceiling of the Sistine Chapel.</a:t>
            </a:r>
          </a:p>
        </p:txBody>
      </p:sp>
      <p:sp>
        <p:nvSpPr>
          <p:cNvPr id="11" name="Rectangle 10">
            <a:extLst>
              <a:ext uri="{FF2B5EF4-FFF2-40B4-BE49-F238E27FC236}">
                <a16:creationId xmlns:a16="http://schemas.microsoft.com/office/drawing/2014/main" id="{6C87219A-9555-4EB3-8E73-C00095CB57D6}"/>
              </a:ext>
            </a:extLst>
          </p:cNvPr>
          <p:cNvSpPr/>
          <p:nvPr/>
        </p:nvSpPr>
        <p:spPr>
          <a:xfrm>
            <a:off x="4614160" y="5823655"/>
            <a:ext cx="5399270" cy="1015663"/>
          </a:xfrm>
          <a:prstGeom prst="rect">
            <a:avLst/>
          </a:prstGeom>
        </p:spPr>
        <p:txBody>
          <a:bodyPr wrap="square">
            <a:spAutoFit/>
          </a:bodyPr>
          <a:lstStyle/>
          <a:p>
            <a:r>
              <a:rPr lang="en-US" sz="2000" b="1" i="1" dirty="0">
                <a:solidFill>
                  <a:srgbClr val="FF0000"/>
                </a:solidFill>
              </a:rPr>
              <a:t>The greater danger for most of us lies not in setting our aim too high and falling short; but in setting our aim too low, and achieving our mark.</a:t>
            </a:r>
          </a:p>
        </p:txBody>
      </p:sp>
      <p:sp>
        <p:nvSpPr>
          <p:cNvPr id="12" name="Rectangle 11">
            <a:extLst>
              <a:ext uri="{FF2B5EF4-FFF2-40B4-BE49-F238E27FC236}">
                <a16:creationId xmlns:a16="http://schemas.microsoft.com/office/drawing/2014/main" id="{C12EAE0B-63D2-48EE-9361-383EAB7CDDC7}"/>
              </a:ext>
            </a:extLst>
          </p:cNvPr>
          <p:cNvSpPr/>
          <p:nvPr/>
        </p:nvSpPr>
        <p:spPr>
          <a:xfrm>
            <a:off x="4610014" y="4931892"/>
            <a:ext cx="4562007" cy="707886"/>
          </a:xfrm>
          <a:prstGeom prst="rect">
            <a:avLst/>
          </a:prstGeom>
        </p:spPr>
        <p:txBody>
          <a:bodyPr wrap="square">
            <a:spAutoFit/>
          </a:bodyPr>
          <a:lstStyle/>
          <a:p>
            <a:r>
              <a:rPr lang="en-US" sz="2000" b="1" i="1" dirty="0">
                <a:solidFill>
                  <a:srgbClr val="FF0000"/>
                </a:solidFill>
              </a:rPr>
              <a:t>I saw the angel in the marble and carved until I set him free</a:t>
            </a:r>
            <a:r>
              <a:rPr lang="en-US" dirty="0"/>
              <a:t>.</a:t>
            </a:r>
          </a:p>
        </p:txBody>
      </p:sp>
      <p:sp>
        <p:nvSpPr>
          <p:cNvPr id="14" name="TextBox 13">
            <a:extLst>
              <a:ext uri="{FF2B5EF4-FFF2-40B4-BE49-F238E27FC236}">
                <a16:creationId xmlns:a16="http://schemas.microsoft.com/office/drawing/2014/main" id="{1DB20FE3-23C4-460E-A52B-3B0F071F8E5F}"/>
              </a:ext>
            </a:extLst>
          </p:cNvPr>
          <p:cNvSpPr txBox="1"/>
          <p:nvPr/>
        </p:nvSpPr>
        <p:spPr>
          <a:xfrm>
            <a:off x="4943672" y="3016206"/>
            <a:ext cx="3938586" cy="1015663"/>
          </a:xfrm>
          <a:prstGeom prst="rect">
            <a:avLst/>
          </a:prstGeom>
          <a:noFill/>
        </p:spPr>
        <p:txBody>
          <a:bodyPr wrap="square" rtlCol="0">
            <a:spAutoFit/>
          </a:bodyPr>
          <a:lstStyle/>
          <a:p>
            <a:r>
              <a:rPr lang="en-US" sz="2000" b="1" dirty="0"/>
              <a:t>3.  Two of his most famous creations, </a:t>
            </a:r>
            <a:r>
              <a:rPr lang="en-US" sz="2000" b="1" i="1" dirty="0"/>
              <a:t>David</a:t>
            </a:r>
            <a:r>
              <a:rPr lang="en-US" sz="2000" b="1" dirty="0"/>
              <a:t> and the </a:t>
            </a:r>
            <a:r>
              <a:rPr lang="en-US" sz="2000" b="1" i="1" dirty="0"/>
              <a:t>Creation of Adam</a:t>
            </a:r>
            <a:r>
              <a:rPr lang="en-US" sz="2000" b="1" dirty="0"/>
              <a:t>, are pictured here.</a:t>
            </a:r>
          </a:p>
        </p:txBody>
      </p:sp>
    </p:spTree>
    <p:extLst>
      <p:ext uri="{BB962C8B-B14F-4D97-AF65-F5344CB8AC3E}">
        <p14:creationId xmlns:p14="http://schemas.microsoft.com/office/powerpoint/2010/main" val="41856774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500"/>
                            </p:stCondLst>
                            <p:childTnLst>
                              <p:par>
                                <p:cTn id="12" presetID="26" presetClass="entr" presetSubtype="0" fill="hold" grpId="0" nodeType="afterEffect">
                                  <p:stCondLst>
                                    <p:cond delay="45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90">
                                          <p:stCondLst>
                                            <p:cond delay="0"/>
                                          </p:stCondLst>
                                        </p:cTn>
                                        <p:tgtEl>
                                          <p:spTgt spid="8"/>
                                        </p:tgtEl>
                                      </p:cBhvr>
                                    </p:animEffect>
                                    <p:anim calcmode="lin" valueType="num">
                                      <p:cBhvr>
                                        <p:cTn id="15"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0" dur="13">
                                          <p:stCondLst>
                                            <p:cond delay="325"/>
                                          </p:stCondLst>
                                        </p:cTn>
                                        <p:tgtEl>
                                          <p:spTgt spid="8"/>
                                        </p:tgtEl>
                                      </p:cBhvr>
                                      <p:to x="100000" y="60000"/>
                                    </p:animScale>
                                    <p:animScale>
                                      <p:cBhvr>
                                        <p:cTn id="21" dur="83" decel="50000">
                                          <p:stCondLst>
                                            <p:cond delay="338"/>
                                          </p:stCondLst>
                                        </p:cTn>
                                        <p:tgtEl>
                                          <p:spTgt spid="8"/>
                                        </p:tgtEl>
                                      </p:cBhvr>
                                      <p:to x="100000" y="100000"/>
                                    </p:animScale>
                                    <p:animScale>
                                      <p:cBhvr>
                                        <p:cTn id="22" dur="13">
                                          <p:stCondLst>
                                            <p:cond delay="656"/>
                                          </p:stCondLst>
                                        </p:cTn>
                                        <p:tgtEl>
                                          <p:spTgt spid="8"/>
                                        </p:tgtEl>
                                      </p:cBhvr>
                                      <p:to x="100000" y="80000"/>
                                    </p:animScale>
                                    <p:animScale>
                                      <p:cBhvr>
                                        <p:cTn id="23" dur="83" decel="50000">
                                          <p:stCondLst>
                                            <p:cond delay="669"/>
                                          </p:stCondLst>
                                        </p:cTn>
                                        <p:tgtEl>
                                          <p:spTgt spid="8"/>
                                        </p:tgtEl>
                                      </p:cBhvr>
                                      <p:to x="100000" y="100000"/>
                                    </p:animScale>
                                    <p:animScale>
                                      <p:cBhvr>
                                        <p:cTn id="24" dur="13">
                                          <p:stCondLst>
                                            <p:cond delay="821"/>
                                          </p:stCondLst>
                                        </p:cTn>
                                        <p:tgtEl>
                                          <p:spTgt spid="8"/>
                                        </p:tgtEl>
                                      </p:cBhvr>
                                      <p:to x="100000" y="90000"/>
                                    </p:animScale>
                                    <p:animScale>
                                      <p:cBhvr>
                                        <p:cTn id="25" dur="83" decel="50000">
                                          <p:stCondLst>
                                            <p:cond delay="834"/>
                                          </p:stCondLst>
                                        </p:cTn>
                                        <p:tgtEl>
                                          <p:spTgt spid="8"/>
                                        </p:tgtEl>
                                      </p:cBhvr>
                                      <p:to x="100000" y="100000"/>
                                    </p:animScale>
                                    <p:animScale>
                                      <p:cBhvr>
                                        <p:cTn id="26" dur="13">
                                          <p:stCondLst>
                                            <p:cond delay="904"/>
                                          </p:stCondLst>
                                        </p:cTn>
                                        <p:tgtEl>
                                          <p:spTgt spid="8"/>
                                        </p:tgtEl>
                                      </p:cBhvr>
                                      <p:to x="100000" y="95000"/>
                                    </p:animScale>
                                    <p:animScale>
                                      <p:cBhvr>
                                        <p:cTn id="27" dur="83" decel="50000">
                                          <p:stCondLst>
                                            <p:cond delay="917"/>
                                          </p:stCondLst>
                                        </p:cTn>
                                        <p:tgtEl>
                                          <p:spTgt spid="8"/>
                                        </p:tgtEl>
                                      </p:cBhvr>
                                      <p:to x="100000" y="100000"/>
                                    </p:animScale>
                                  </p:childTnLst>
                                </p:cTn>
                              </p:par>
                            </p:childTnLst>
                          </p:cTn>
                        </p:par>
                        <p:par>
                          <p:cTn id="28" fill="hold">
                            <p:stCondLst>
                              <p:cond delay="7000"/>
                            </p:stCondLst>
                            <p:childTnLst>
                              <p:par>
                                <p:cTn id="29" presetID="6" presetClass="entr" presetSubtype="16" fill="hold" grpId="0" nodeType="afterEffect">
                                  <p:stCondLst>
                                    <p:cond delay="350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1000"/>
                                        <p:tgtEl>
                                          <p:spTgt spid="14"/>
                                        </p:tgtEl>
                                      </p:cBhvr>
                                    </p:animEffect>
                                  </p:childTnLst>
                                </p:cTn>
                              </p:par>
                            </p:childTnLst>
                          </p:cTn>
                        </p:par>
                        <p:par>
                          <p:cTn id="32" fill="hold">
                            <p:stCondLst>
                              <p:cond delay="11500"/>
                            </p:stCondLst>
                            <p:childTnLst>
                              <p:par>
                                <p:cTn id="33" presetID="21" presetClass="entr" presetSubtype="1" fill="hold" nodeType="afterEffect">
                                  <p:stCondLst>
                                    <p:cond delay="200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1000"/>
                                        <p:tgtEl>
                                          <p:spTgt spid="4"/>
                                        </p:tgtEl>
                                      </p:cBhvr>
                                    </p:animEffect>
                                  </p:childTnLst>
                                </p:cTn>
                              </p:par>
                            </p:childTnLst>
                          </p:cTn>
                        </p:par>
                        <p:par>
                          <p:cTn id="36" fill="hold">
                            <p:stCondLst>
                              <p:cond delay="14500"/>
                            </p:stCondLst>
                            <p:childTnLst>
                              <p:par>
                                <p:cTn id="37" presetID="2" presetClass="entr" presetSubtype="3" fill="hold" nodeType="afterEffect">
                                  <p:stCondLst>
                                    <p:cond delay="15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par>
                          <p:cTn id="41" fill="hold">
                            <p:stCondLst>
                              <p:cond delay="17000"/>
                            </p:stCondLst>
                            <p:childTnLst>
                              <p:par>
                                <p:cTn id="42" presetID="22" presetClass="entr" presetSubtype="4" fill="hold" nodeType="after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par>
                          <p:cTn id="45" fill="hold">
                            <p:stCondLst>
                              <p:cond delay="21000"/>
                            </p:stCondLst>
                            <p:childTnLst>
                              <p:par>
                                <p:cTn id="46" presetID="42" presetClass="entr" presetSubtype="0" fill="hold" grpId="0" nodeType="afterEffect">
                                  <p:stCondLst>
                                    <p:cond delay="10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EA69E7-B6D2-470B-8A49-FD4542116A39}"/>
              </a:ext>
            </a:extLst>
          </p:cNvPr>
          <p:cNvSpPr/>
          <p:nvPr/>
        </p:nvSpPr>
        <p:spPr>
          <a:xfrm>
            <a:off x="2911643" y="1489669"/>
            <a:ext cx="7816515" cy="400110"/>
          </a:xfrm>
          <a:prstGeom prst="rect">
            <a:avLst/>
          </a:prstGeom>
        </p:spPr>
        <p:txBody>
          <a:bodyPr wrap="square">
            <a:spAutoFit/>
          </a:bodyPr>
          <a:lstStyle/>
          <a:p>
            <a:r>
              <a:rPr lang="en-US" sz="2000" b="1" dirty="0"/>
              <a:t>2.  Sometimes called The Virgin Queen, Gloriana or Good Queen Bess.</a:t>
            </a:r>
          </a:p>
        </p:txBody>
      </p:sp>
      <p:sp>
        <p:nvSpPr>
          <p:cNvPr id="3" name="Rectangle 2">
            <a:extLst>
              <a:ext uri="{FF2B5EF4-FFF2-40B4-BE49-F238E27FC236}">
                <a16:creationId xmlns:a16="http://schemas.microsoft.com/office/drawing/2014/main" id="{5F53539A-DDE0-4FD4-AA5D-36EA7DCE2CBA}"/>
              </a:ext>
            </a:extLst>
          </p:cNvPr>
          <p:cNvSpPr/>
          <p:nvPr/>
        </p:nvSpPr>
        <p:spPr>
          <a:xfrm>
            <a:off x="376989" y="4095888"/>
            <a:ext cx="2157001" cy="461665"/>
          </a:xfrm>
          <a:prstGeom prst="rect">
            <a:avLst/>
          </a:prstGeom>
        </p:spPr>
        <p:txBody>
          <a:bodyPr wrap="none">
            <a:spAutoFit/>
          </a:bodyPr>
          <a:lstStyle/>
          <a:p>
            <a:r>
              <a:rPr lang="en-US" sz="2400" b="1" dirty="0"/>
              <a:t>Elizabeth Tudor</a:t>
            </a:r>
          </a:p>
        </p:txBody>
      </p:sp>
      <p:sp>
        <p:nvSpPr>
          <p:cNvPr id="4" name="Rectangle 3">
            <a:extLst>
              <a:ext uri="{FF2B5EF4-FFF2-40B4-BE49-F238E27FC236}">
                <a16:creationId xmlns:a16="http://schemas.microsoft.com/office/drawing/2014/main" id="{294114DD-658B-4EA9-88EE-B848E5945A0A}"/>
              </a:ext>
            </a:extLst>
          </p:cNvPr>
          <p:cNvSpPr/>
          <p:nvPr/>
        </p:nvSpPr>
        <p:spPr>
          <a:xfrm>
            <a:off x="148389" y="4470952"/>
            <a:ext cx="6096000" cy="738664"/>
          </a:xfrm>
          <a:prstGeom prst="rect">
            <a:avLst/>
          </a:prstGeom>
        </p:spPr>
        <p:txBody>
          <a:bodyPr>
            <a:spAutoFit/>
          </a:bodyPr>
          <a:lstStyle/>
          <a:p>
            <a:r>
              <a:rPr lang="en-US" sz="2400" b="1" dirty="0">
                <a:solidFill>
                  <a:srgbClr val="002060"/>
                </a:solidFill>
              </a:rPr>
              <a:t>Elizabeth I </a:t>
            </a:r>
            <a:r>
              <a:rPr lang="en-US" dirty="0"/>
              <a:t>(1533 – 1603)</a:t>
            </a:r>
          </a:p>
          <a:p>
            <a:r>
              <a:rPr lang="en-US" b="1" dirty="0"/>
              <a:t>Queen of England and Ireland from 1558 - 1603. </a:t>
            </a:r>
          </a:p>
        </p:txBody>
      </p:sp>
      <p:sp>
        <p:nvSpPr>
          <p:cNvPr id="5" name="Rectangle 4">
            <a:extLst>
              <a:ext uri="{FF2B5EF4-FFF2-40B4-BE49-F238E27FC236}">
                <a16:creationId xmlns:a16="http://schemas.microsoft.com/office/drawing/2014/main" id="{D147B3BB-E155-4644-89AF-C3DDF4ECE54D}"/>
              </a:ext>
            </a:extLst>
          </p:cNvPr>
          <p:cNvSpPr/>
          <p:nvPr/>
        </p:nvSpPr>
        <p:spPr>
          <a:xfrm>
            <a:off x="148389" y="5296105"/>
            <a:ext cx="6096000" cy="707886"/>
          </a:xfrm>
          <a:prstGeom prst="rect">
            <a:avLst/>
          </a:prstGeom>
        </p:spPr>
        <p:txBody>
          <a:bodyPr wrap="square">
            <a:spAutoFit/>
          </a:bodyPr>
          <a:lstStyle/>
          <a:p>
            <a:r>
              <a:rPr lang="en-US" sz="2000" b="1" i="1" dirty="0">
                <a:solidFill>
                  <a:srgbClr val="FF0000"/>
                </a:solidFill>
              </a:rPr>
              <a:t>I would rather be a beggar and single than a queen and married.</a:t>
            </a:r>
          </a:p>
        </p:txBody>
      </p:sp>
      <p:sp>
        <p:nvSpPr>
          <p:cNvPr id="7" name="Rectangle 6">
            <a:extLst>
              <a:ext uri="{FF2B5EF4-FFF2-40B4-BE49-F238E27FC236}">
                <a16:creationId xmlns:a16="http://schemas.microsoft.com/office/drawing/2014/main" id="{2D74241E-EE89-4053-B085-94135894D7E2}"/>
              </a:ext>
            </a:extLst>
          </p:cNvPr>
          <p:cNvSpPr/>
          <p:nvPr/>
        </p:nvSpPr>
        <p:spPr>
          <a:xfrm>
            <a:off x="148388" y="6068394"/>
            <a:ext cx="5947612" cy="707886"/>
          </a:xfrm>
          <a:prstGeom prst="rect">
            <a:avLst/>
          </a:prstGeom>
        </p:spPr>
        <p:txBody>
          <a:bodyPr wrap="square">
            <a:spAutoFit/>
          </a:bodyPr>
          <a:lstStyle/>
          <a:p>
            <a:r>
              <a:rPr lang="en-US" sz="2000" b="1" i="1" dirty="0">
                <a:solidFill>
                  <a:srgbClr val="FF0000"/>
                </a:solidFill>
              </a:rPr>
              <a:t>Life is for living and working at. If you find anything or anybody a bore, the fault is in yourself. </a:t>
            </a:r>
          </a:p>
        </p:txBody>
      </p:sp>
      <p:pic>
        <p:nvPicPr>
          <p:cNvPr id="10" name="Picture 9">
            <a:extLst>
              <a:ext uri="{FF2B5EF4-FFF2-40B4-BE49-F238E27FC236}">
                <a16:creationId xmlns:a16="http://schemas.microsoft.com/office/drawing/2014/main" id="{90ED5E6A-60DF-487F-A8DB-70DA3FA43092}"/>
              </a:ext>
            </a:extLst>
          </p:cNvPr>
          <p:cNvPicPr>
            <a:picLocks noChangeAspect="1"/>
          </p:cNvPicPr>
          <p:nvPr/>
        </p:nvPicPr>
        <p:blipFill rotWithShape="1">
          <a:blip r:embed="rId2">
            <a:extLst>
              <a:ext uri="{28A0092B-C50C-407E-A947-70E740481C1C}">
                <a14:useLocalDpi xmlns:a14="http://schemas.microsoft.com/office/drawing/2010/main" val="0"/>
              </a:ext>
            </a:extLst>
          </a:blip>
          <a:srcRect l="8078" r="11372" b="8431"/>
          <a:stretch/>
        </p:blipFill>
        <p:spPr>
          <a:xfrm>
            <a:off x="148388" y="120000"/>
            <a:ext cx="2654969" cy="3910520"/>
          </a:xfrm>
          <a:prstGeom prst="rect">
            <a:avLst/>
          </a:prstGeom>
        </p:spPr>
      </p:pic>
      <p:sp>
        <p:nvSpPr>
          <p:cNvPr id="12" name="Rectangle 11">
            <a:extLst>
              <a:ext uri="{FF2B5EF4-FFF2-40B4-BE49-F238E27FC236}">
                <a16:creationId xmlns:a16="http://schemas.microsoft.com/office/drawing/2014/main" id="{A1740CEE-FBAB-41DC-BB60-F533FAA126E3}"/>
              </a:ext>
            </a:extLst>
          </p:cNvPr>
          <p:cNvSpPr/>
          <p:nvPr/>
        </p:nvSpPr>
        <p:spPr>
          <a:xfrm>
            <a:off x="2911643" y="120000"/>
            <a:ext cx="9156032" cy="1323439"/>
          </a:xfrm>
          <a:prstGeom prst="rect">
            <a:avLst/>
          </a:prstGeom>
        </p:spPr>
        <p:txBody>
          <a:bodyPr wrap="square">
            <a:spAutoFit/>
          </a:bodyPr>
          <a:lstStyle/>
          <a:p>
            <a:r>
              <a:rPr lang="en-US" sz="2000" b="1" dirty="0"/>
              <a:t>1.  She was born a princess The daughter of King Henry VIII and his second wife Anne Boleyn, but declared illegitimate through political machinations. She actually spent </a:t>
            </a:r>
            <a:r>
              <a:rPr lang="en-US" sz="2000" b="1" dirty="0" err="1"/>
              <a:t>tw</a:t>
            </a:r>
            <a:r>
              <a:rPr lang="en-US" sz="2000" b="1" dirty="0"/>
              <a:t> o months in jail at the Tower of London.  Eventually, upon her half-sister Mary Tudor’s death, she took the crown. </a:t>
            </a:r>
          </a:p>
        </p:txBody>
      </p:sp>
      <p:pic>
        <p:nvPicPr>
          <p:cNvPr id="17" name="Picture 16">
            <a:extLst>
              <a:ext uri="{FF2B5EF4-FFF2-40B4-BE49-F238E27FC236}">
                <a16:creationId xmlns:a16="http://schemas.microsoft.com/office/drawing/2014/main" id="{04D3CD19-C726-413F-8752-8EDDE9A934A5}"/>
              </a:ext>
            </a:extLst>
          </p:cNvPr>
          <p:cNvPicPr>
            <a:picLocks noChangeAspect="1"/>
          </p:cNvPicPr>
          <p:nvPr/>
        </p:nvPicPr>
        <p:blipFill rotWithShape="1">
          <a:blip r:embed="rId3"/>
          <a:srcRect l="6391" t="10439" r="13678" b="14836"/>
          <a:stretch/>
        </p:blipFill>
        <p:spPr>
          <a:xfrm>
            <a:off x="6324601" y="2004309"/>
            <a:ext cx="5867400" cy="4113930"/>
          </a:xfrm>
          <a:prstGeom prst="rect">
            <a:avLst/>
          </a:prstGeom>
        </p:spPr>
      </p:pic>
      <p:pic>
        <p:nvPicPr>
          <p:cNvPr id="22" name="Picture 21">
            <a:extLst>
              <a:ext uri="{FF2B5EF4-FFF2-40B4-BE49-F238E27FC236}">
                <a16:creationId xmlns:a16="http://schemas.microsoft.com/office/drawing/2014/main" id="{D0A39268-231E-4E3D-A0ED-94ED5CF4370D}"/>
              </a:ext>
            </a:extLst>
          </p:cNvPr>
          <p:cNvPicPr>
            <a:picLocks noChangeAspect="1"/>
          </p:cNvPicPr>
          <p:nvPr/>
        </p:nvPicPr>
        <p:blipFill rotWithShape="1">
          <a:blip r:embed="rId4">
            <a:extLst>
              <a:ext uri="{28A0092B-C50C-407E-A947-70E740481C1C}">
                <a14:useLocalDpi xmlns:a14="http://schemas.microsoft.com/office/drawing/2010/main" val="0"/>
              </a:ext>
            </a:extLst>
          </a:blip>
          <a:srcRect t="26790" r="2426" b="7002"/>
          <a:stretch/>
        </p:blipFill>
        <p:spPr>
          <a:xfrm>
            <a:off x="2938804" y="1954182"/>
            <a:ext cx="3250349" cy="2685520"/>
          </a:xfrm>
          <a:prstGeom prst="rect">
            <a:avLst/>
          </a:prstGeom>
        </p:spPr>
      </p:pic>
      <p:sp>
        <p:nvSpPr>
          <p:cNvPr id="23" name="TextBox 22">
            <a:extLst>
              <a:ext uri="{FF2B5EF4-FFF2-40B4-BE49-F238E27FC236}">
                <a16:creationId xmlns:a16="http://schemas.microsoft.com/office/drawing/2014/main" id="{D835E024-D158-4D43-A0AB-F7A8EED74BDF}"/>
              </a:ext>
            </a:extLst>
          </p:cNvPr>
          <p:cNvSpPr txBox="1"/>
          <p:nvPr/>
        </p:nvSpPr>
        <p:spPr>
          <a:xfrm>
            <a:off x="6436462" y="2102862"/>
            <a:ext cx="383438" cy="400110"/>
          </a:xfrm>
          <a:prstGeom prst="rect">
            <a:avLst/>
          </a:prstGeom>
          <a:noFill/>
        </p:spPr>
        <p:txBody>
          <a:bodyPr wrap="none" rtlCol="0">
            <a:spAutoFit/>
          </a:bodyPr>
          <a:lstStyle/>
          <a:p>
            <a:r>
              <a:rPr lang="en-US" sz="2000" b="1" dirty="0">
                <a:solidFill>
                  <a:schemeClr val="bg1"/>
                </a:solidFill>
              </a:rPr>
              <a:t>3.</a:t>
            </a:r>
          </a:p>
        </p:txBody>
      </p:sp>
    </p:spTree>
    <p:extLst>
      <p:ext uri="{BB962C8B-B14F-4D97-AF65-F5344CB8AC3E}">
        <p14:creationId xmlns:p14="http://schemas.microsoft.com/office/powerpoint/2010/main" val="220058917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45" presetClass="entr" presetSubtype="0" fill="hold" grpId="0" nodeType="afterEffect">
                                  <p:stCondLst>
                                    <p:cond delay="4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ppt_w</p:attrName>
                                        </p:attrNameLst>
                                      </p:cBhvr>
                                      <p:tavLst>
                                        <p:tav tm="0" fmla="#ppt_w*sin(2.5*pi*$)">
                                          <p:val>
                                            <p:fltVal val="0"/>
                                          </p:val>
                                        </p:tav>
                                        <p:tav tm="100000">
                                          <p:val>
                                            <p:fltVal val="1"/>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childTnLst>
                                </p:cTn>
                              </p:par>
                            </p:childTnLst>
                          </p:cTn>
                        </p:par>
                        <p:par>
                          <p:cTn id="17" fill="hold">
                            <p:stCondLst>
                              <p:cond delay="6500"/>
                            </p:stCondLst>
                            <p:childTnLst>
                              <p:par>
                                <p:cTn id="18" presetID="21" presetClass="entr" presetSubtype="1" fill="hold" nodeType="afterEffect">
                                  <p:stCondLst>
                                    <p:cond delay="150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1000"/>
                                        <p:tgtEl>
                                          <p:spTgt spid="10"/>
                                        </p:tgtEl>
                                      </p:cBhvr>
                                    </p:animEffect>
                                  </p:childTnLst>
                                </p:cTn>
                              </p:par>
                            </p:childTnLst>
                          </p:cTn>
                        </p:par>
                        <p:par>
                          <p:cTn id="21" fill="hold">
                            <p:stCondLst>
                              <p:cond delay="9000"/>
                            </p:stCondLst>
                            <p:childTnLst>
                              <p:par>
                                <p:cTn id="22" presetID="42" presetClass="entr" presetSubtype="0" fill="hold" nodeType="afterEffect">
                                  <p:stCondLst>
                                    <p:cond delay="2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26" presetClass="entr" presetSubtype="0" fill="hold" nodeType="afterEffect">
                                  <p:stCondLst>
                                    <p:cond delay="250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290">
                                          <p:stCondLst>
                                            <p:cond delay="0"/>
                                          </p:stCondLst>
                                        </p:cTn>
                                        <p:tgtEl>
                                          <p:spTgt spid="17"/>
                                        </p:tgtEl>
                                      </p:cBhvr>
                                    </p:animEffect>
                                    <p:anim calcmode="lin" valueType="num">
                                      <p:cBhvr>
                                        <p:cTn id="3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36" dur="13">
                                          <p:stCondLst>
                                            <p:cond delay="325"/>
                                          </p:stCondLst>
                                        </p:cTn>
                                        <p:tgtEl>
                                          <p:spTgt spid="17"/>
                                        </p:tgtEl>
                                      </p:cBhvr>
                                      <p:to x="100000" y="60000"/>
                                    </p:animScale>
                                    <p:animScale>
                                      <p:cBhvr>
                                        <p:cTn id="37" dur="83" decel="50000">
                                          <p:stCondLst>
                                            <p:cond delay="338"/>
                                          </p:stCondLst>
                                        </p:cTn>
                                        <p:tgtEl>
                                          <p:spTgt spid="17"/>
                                        </p:tgtEl>
                                      </p:cBhvr>
                                      <p:to x="100000" y="100000"/>
                                    </p:animScale>
                                    <p:animScale>
                                      <p:cBhvr>
                                        <p:cTn id="38" dur="13">
                                          <p:stCondLst>
                                            <p:cond delay="656"/>
                                          </p:stCondLst>
                                        </p:cTn>
                                        <p:tgtEl>
                                          <p:spTgt spid="17"/>
                                        </p:tgtEl>
                                      </p:cBhvr>
                                      <p:to x="100000" y="80000"/>
                                    </p:animScale>
                                    <p:animScale>
                                      <p:cBhvr>
                                        <p:cTn id="39" dur="83" decel="50000">
                                          <p:stCondLst>
                                            <p:cond delay="669"/>
                                          </p:stCondLst>
                                        </p:cTn>
                                        <p:tgtEl>
                                          <p:spTgt spid="17"/>
                                        </p:tgtEl>
                                      </p:cBhvr>
                                      <p:to x="100000" y="100000"/>
                                    </p:animScale>
                                    <p:animScale>
                                      <p:cBhvr>
                                        <p:cTn id="40" dur="13">
                                          <p:stCondLst>
                                            <p:cond delay="821"/>
                                          </p:stCondLst>
                                        </p:cTn>
                                        <p:tgtEl>
                                          <p:spTgt spid="17"/>
                                        </p:tgtEl>
                                      </p:cBhvr>
                                      <p:to x="100000" y="90000"/>
                                    </p:animScale>
                                    <p:animScale>
                                      <p:cBhvr>
                                        <p:cTn id="41" dur="83" decel="50000">
                                          <p:stCondLst>
                                            <p:cond delay="834"/>
                                          </p:stCondLst>
                                        </p:cTn>
                                        <p:tgtEl>
                                          <p:spTgt spid="17"/>
                                        </p:tgtEl>
                                      </p:cBhvr>
                                      <p:to x="100000" y="100000"/>
                                    </p:animScale>
                                    <p:animScale>
                                      <p:cBhvr>
                                        <p:cTn id="42" dur="13">
                                          <p:stCondLst>
                                            <p:cond delay="904"/>
                                          </p:stCondLst>
                                        </p:cTn>
                                        <p:tgtEl>
                                          <p:spTgt spid="17"/>
                                        </p:tgtEl>
                                      </p:cBhvr>
                                      <p:to x="100000" y="95000"/>
                                    </p:animScale>
                                    <p:animScale>
                                      <p:cBhvr>
                                        <p:cTn id="43" dur="83" decel="50000">
                                          <p:stCondLst>
                                            <p:cond delay="917"/>
                                          </p:stCondLst>
                                        </p:cTn>
                                        <p:tgtEl>
                                          <p:spTgt spid="17"/>
                                        </p:tgtEl>
                                      </p:cBhvr>
                                      <p:to x="100000" y="100000"/>
                                    </p:animScale>
                                  </p:childTnLst>
                                </p:cTn>
                              </p:par>
                            </p:childTnLst>
                          </p:cTn>
                        </p:par>
                        <p:par>
                          <p:cTn id="44" fill="hold">
                            <p:stCondLst>
                              <p:cond delay="15500"/>
                            </p:stCondLst>
                            <p:childTnLst>
                              <p:par>
                                <p:cTn id="45" presetID="16" presetClass="entr" presetSubtype="21" fill="hold" grpId="0" nodeType="afterEffect">
                                  <p:stCondLst>
                                    <p:cond delay="250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1000"/>
                                        <p:tgtEl>
                                          <p:spTgt spid="5"/>
                                        </p:tgtEl>
                                      </p:cBhvr>
                                    </p:animEffect>
                                  </p:childTnLst>
                                </p:cTn>
                              </p:par>
                            </p:childTnLst>
                          </p:cTn>
                        </p:par>
                        <p:par>
                          <p:cTn id="48" fill="hold">
                            <p:stCondLst>
                              <p:cond delay="19000"/>
                            </p:stCondLst>
                            <p:childTnLst>
                              <p:par>
                                <p:cTn id="49" presetID="2" presetClass="entr" presetSubtype="4" fill="hold" grpId="0" nodeType="afterEffect">
                                  <p:stCondLst>
                                    <p:cond delay="300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2000" fill="hold"/>
                                        <p:tgtEl>
                                          <p:spTgt spid="3"/>
                                        </p:tgtEl>
                                        <p:attrNameLst>
                                          <p:attrName>ppt_x</p:attrName>
                                        </p:attrNameLst>
                                      </p:cBhvr>
                                      <p:tavLst>
                                        <p:tav tm="0">
                                          <p:val>
                                            <p:strVal val="#ppt_x"/>
                                          </p:val>
                                        </p:tav>
                                        <p:tav tm="100000">
                                          <p:val>
                                            <p:strVal val="#ppt_x"/>
                                          </p:val>
                                        </p:tav>
                                      </p:tavLst>
                                    </p:anim>
                                    <p:anim calcmode="lin" valueType="num">
                                      <p:cBhvr additive="base">
                                        <p:cTn id="52" dur="2000" fill="hold"/>
                                        <p:tgtEl>
                                          <p:spTgt spid="3"/>
                                        </p:tgtEl>
                                        <p:attrNameLst>
                                          <p:attrName>ppt_y</p:attrName>
                                        </p:attrNameLst>
                                      </p:cBhvr>
                                      <p:tavLst>
                                        <p:tav tm="0">
                                          <p:val>
                                            <p:strVal val="1+#ppt_h/2"/>
                                          </p:val>
                                        </p:tav>
                                        <p:tav tm="100000">
                                          <p:val>
                                            <p:strVal val="#ppt_y"/>
                                          </p:val>
                                        </p:tav>
                                      </p:tavLst>
                                    </p:anim>
                                  </p:childTnLst>
                                </p:cTn>
                              </p:par>
                            </p:childTnLst>
                          </p:cTn>
                        </p:par>
                        <p:par>
                          <p:cTn id="53" fill="hold">
                            <p:stCondLst>
                              <p:cond delay="24000"/>
                            </p:stCondLst>
                            <p:childTnLst>
                              <p:par>
                                <p:cTn id="54" presetID="45" presetClass="entr" presetSubtype="0" fill="hold" grpId="0" nodeType="afterEffect">
                                  <p:stCondLst>
                                    <p:cond delay="20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ppt_w</p:attrName>
                                        </p:attrNameLst>
                                      </p:cBhvr>
                                      <p:tavLst>
                                        <p:tav tm="0" fmla="#ppt_w*sin(2.5*pi*$)">
                                          <p:val>
                                            <p:fltVal val="0"/>
                                          </p:val>
                                        </p:tav>
                                        <p:tav tm="100000">
                                          <p:val>
                                            <p:fltVal val="1"/>
                                          </p:val>
                                        </p:tav>
                                      </p:tavLst>
                                    </p:anim>
                                    <p:anim calcmode="lin" valueType="num">
                                      <p:cBhvr>
                                        <p:cTn id="58"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716AA-C04E-4F3B-A255-19F8AE067A72}"/>
              </a:ext>
            </a:extLst>
          </p:cNvPr>
          <p:cNvPicPr>
            <a:picLocks noChangeAspect="1"/>
          </p:cNvPicPr>
          <p:nvPr/>
        </p:nvPicPr>
        <p:blipFill>
          <a:blip r:embed="rId2"/>
          <a:stretch>
            <a:fillRect/>
          </a:stretch>
        </p:blipFill>
        <p:spPr>
          <a:xfrm>
            <a:off x="425698" y="117096"/>
            <a:ext cx="4114800" cy="4114800"/>
          </a:xfrm>
          <a:prstGeom prst="rect">
            <a:avLst/>
          </a:prstGeom>
        </p:spPr>
      </p:pic>
      <p:sp>
        <p:nvSpPr>
          <p:cNvPr id="3" name="TextBox 2">
            <a:extLst>
              <a:ext uri="{FF2B5EF4-FFF2-40B4-BE49-F238E27FC236}">
                <a16:creationId xmlns:a16="http://schemas.microsoft.com/office/drawing/2014/main" id="{7134B161-3A19-4B1C-8785-AD7F66A515CE}"/>
              </a:ext>
            </a:extLst>
          </p:cNvPr>
          <p:cNvSpPr txBox="1"/>
          <p:nvPr/>
        </p:nvSpPr>
        <p:spPr>
          <a:xfrm>
            <a:off x="512155" y="332540"/>
            <a:ext cx="395417" cy="369332"/>
          </a:xfrm>
          <a:prstGeom prst="rect">
            <a:avLst/>
          </a:prstGeom>
          <a:noFill/>
        </p:spPr>
        <p:txBody>
          <a:bodyPr wrap="square" rtlCol="0">
            <a:spAutoFit/>
          </a:bodyPr>
          <a:lstStyle/>
          <a:p>
            <a:r>
              <a:rPr lang="en-US" dirty="0">
                <a:solidFill>
                  <a:schemeClr val="bg1"/>
                </a:solidFill>
              </a:rPr>
              <a:t>1.</a:t>
            </a:r>
          </a:p>
        </p:txBody>
      </p:sp>
      <p:sp>
        <p:nvSpPr>
          <p:cNvPr id="4" name="Rectangle 3">
            <a:extLst>
              <a:ext uri="{FF2B5EF4-FFF2-40B4-BE49-F238E27FC236}">
                <a16:creationId xmlns:a16="http://schemas.microsoft.com/office/drawing/2014/main" id="{AC1FD37A-B2EC-4263-AAC6-365A9C7E1077}"/>
              </a:ext>
            </a:extLst>
          </p:cNvPr>
          <p:cNvSpPr/>
          <p:nvPr/>
        </p:nvSpPr>
        <p:spPr>
          <a:xfrm>
            <a:off x="156411" y="4295274"/>
            <a:ext cx="4238430" cy="2400657"/>
          </a:xfrm>
          <a:prstGeom prst="rect">
            <a:avLst/>
          </a:prstGeom>
        </p:spPr>
        <p:txBody>
          <a:bodyPr wrap="square">
            <a:spAutoFit/>
          </a:bodyPr>
          <a:lstStyle/>
          <a:p>
            <a:r>
              <a:rPr lang="en-US" sz="2400" b="1" dirty="0">
                <a:solidFill>
                  <a:srgbClr val="FF0000"/>
                </a:solidFill>
              </a:rPr>
              <a:t>Galileo Galilei,  </a:t>
            </a:r>
            <a:r>
              <a:rPr lang="en-US" b="1" dirty="0"/>
              <a:t>1564 – 1642, </a:t>
            </a:r>
          </a:p>
          <a:p>
            <a:r>
              <a:rPr lang="en-US" b="1" dirty="0"/>
              <a:t>born in Pisa, Italy.  The Roman Inquisition tried Galileo in 1633 and found him "vehemently suspect of heresy", sentencing him to indefinite imprisonment. Galileo was kept under house arrest until his death. He was pardoned in 1992.</a:t>
            </a:r>
          </a:p>
        </p:txBody>
      </p:sp>
      <p:sp>
        <p:nvSpPr>
          <p:cNvPr id="5" name="TextBox 4">
            <a:extLst>
              <a:ext uri="{FF2B5EF4-FFF2-40B4-BE49-F238E27FC236}">
                <a16:creationId xmlns:a16="http://schemas.microsoft.com/office/drawing/2014/main" id="{EF00C3F4-B375-4B1F-A4E2-3BC53BE9B4E3}"/>
              </a:ext>
            </a:extLst>
          </p:cNvPr>
          <p:cNvSpPr txBox="1"/>
          <p:nvPr/>
        </p:nvSpPr>
        <p:spPr>
          <a:xfrm>
            <a:off x="4934426" y="517206"/>
            <a:ext cx="7981269" cy="1938992"/>
          </a:xfrm>
          <a:prstGeom prst="rect">
            <a:avLst/>
          </a:prstGeom>
          <a:noFill/>
        </p:spPr>
        <p:txBody>
          <a:bodyPr wrap="square" rtlCol="0">
            <a:spAutoFit/>
          </a:bodyPr>
          <a:lstStyle/>
          <a:p>
            <a:r>
              <a:rPr lang="en-US" b="1" dirty="0"/>
              <a:t>3</a:t>
            </a:r>
            <a:r>
              <a:rPr lang="en-US" sz="2000" b="1" dirty="0"/>
              <a:t>.  </a:t>
            </a:r>
          </a:p>
          <a:p>
            <a:r>
              <a:rPr lang="en-US" sz="2000" b="1" dirty="0"/>
              <a:t>a.  Invented a forerunner to the modern thermometer.</a:t>
            </a:r>
          </a:p>
          <a:p>
            <a:pPr marL="342900" indent="-342900">
              <a:buAutoNum type="alphaLcPeriod" startAt="2"/>
            </a:pPr>
            <a:r>
              <a:rPr lang="en-US" sz="2000" b="1" dirty="0"/>
              <a:t>Credited with the invention of an improved military compass.</a:t>
            </a:r>
          </a:p>
          <a:p>
            <a:r>
              <a:rPr lang="en-US" sz="2000" b="1" dirty="0"/>
              <a:t>c.  Found that swings of the pendulum always take the same amount of time, independent of the amplitude.</a:t>
            </a:r>
          </a:p>
          <a:p>
            <a:r>
              <a:rPr lang="en-US" sz="2000" b="1" dirty="0"/>
              <a:t>d.  Considered the developer of the scientific method</a:t>
            </a:r>
            <a:r>
              <a:rPr lang="en-US" dirty="0"/>
              <a:t>.</a:t>
            </a:r>
          </a:p>
        </p:txBody>
      </p:sp>
      <p:sp>
        <p:nvSpPr>
          <p:cNvPr id="6" name="Rectangle 5">
            <a:extLst>
              <a:ext uri="{FF2B5EF4-FFF2-40B4-BE49-F238E27FC236}">
                <a16:creationId xmlns:a16="http://schemas.microsoft.com/office/drawing/2014/main" id="{1535B66E-8CF6-4052-A4FD-BDDEA2505D66}"/>
              </a:ext>
            </a:extLst>
          </p:cNvPr>
          <p:cNvSpPr/>
          <p:nvPr/>
        </p:nvSpPr>
        <p:spPr>
          <a:xfrm>
            <a:off x="4934426" y="117096"/>
            <a:ext cx="4861203" cy="400110"/>
          </a:xfrm>
          <a:prstGeom prst="rect">
            <a:avLst/>
          </a:prstGeom>
        </p:spPr>
        <p:txBody>
          <a:bodyPr wrap="none">
            <a:spAutoFit/>
          </a:bodyPr>
          <a:lstStyle/>
          <a:p>
            <a:r>
              <a:rPr lang="en-US" sz="2000" b="1" dirty="0"/>
              <a:t>2.  Considered the father of modern science</a:t>
            </a:r>
            <a:r>
              <a:rPr lang="en-US" dirty="0"/>
              <a:t>.</a:t>
            </a:r>
          </a:p>
        </p:txBody>
      </p:sp>
      <p:pic>
        <p:nvPicPr>
          <p:cNvPr id="8" name="Picture 7">
            <a:extLst>
              <a:ext uri="{FF2B5EF4-FFF2-40B4-BE49-F238E27FC236}">
                <a16:creationId xmlns:a16="http://schemas.microsoft.com/office/drawing/2014/main" id="{E6DD0C78-AA75-484D-BC02-2EE3A64639B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459" t="5930" b="13509"/>
          <a:stretch/>
        </p:blipFill>
        <p:spPr>
          <a:xfrm>
            <a:off x="5896500" y="4295274"/>
            <a:ext cx="5832785" cy="2382251"/>
          </a:xfrm>
          <a:prstGeom prst="rect">
            <a:avLst/>
          </a:prstGeom>
        </p:spPr>
      </p:pic>
      <p:pic>
        <p:nvPicPr>
          <p:cNvPr id="10" name="Picture 9">
            <a:extLst>
              <a:ext uri="{FF2B5EF4-FFF2-40B4-BE49-F238E27FC236}">
                <a16:creationId xmlns:a16="http://schemas.microsoft.com/office/drawing/2014/main" id="{D2D639E7-7EFB-4686-93D9-68F2290698B7}"/>
              </a:ext>
            </a:extLst>
          </p:cNvPr>
          <p:cNvPicPr>
            <a:picLocks noChangeAspect="1"/>
          </p:cNvPicPr>
          <p:nvPr/>
        </p:nvPicPr>
        <p:blipFill rotWithShape="1">
          <a:blip r:embed="rId5">
            <a:alphaModFix/>
          </a:blip>
          <a:srcRect l="5341" t="2600" r="3345" b="2791"/>
          <a:stretch/>
        </p:blipFill>
        <p:spPr>
          <a:xfrm>
            <a:off x="4934426" y="3605199"/>
            <a:ext cx="2573575" cy="1792224"/>
          </a:xfrm>
          <a:prstGeom prst="rect">
            <a:avLst/>
          </a:prstGeom>
          <a:scene3d>
            <a:camera prst="orthographicFront">
              <a:rot lat="0" lon="0" rev="4800000"/>
            </a:camera>
            <a:lightRig rig="threePt" dir="t"/>
          </a:scene3d>
        </p:spPr>
      </p:pic>
      <p:sp>
        <p:nvSpPr>
          <p:cNvPr id="12" name="TextBox 11">
            <a:extLst>
              <a:ext uri="{FF2B5EF4-FFF2-40B4-BE49-F238E27FC236}">
                <a16:creationId xmlns:a16="http://schemas.microsoft.com/office/drawing/2014/main" id="{83FA47F3-4CFD-4E84-A34A-FC2C7E757FFD}"/>
              </a:ext>
            </a:extLst>
          </p:cNvPr>
          <p:cNvSpPr txBox="1"/>
          <p:nvPr/>
        </p:nvSpPr>
        <p:spPr>
          <a:xfrm>
            <a:off x="4934426" y="2438387"/>
            <a:ext cx="6615791" cy="707886"/>
          </a:xfrm>
          <a:prstGeom prst="rect">
            <a:avLst/>
          </a:prstGeom>
          <a:noFill/>
        </p:spPr>
        <p:txBody>
          <a:bodyPr wrap="square" rtlCol="0">
            <a:spAutoFit/>
          </a:bodyPr>
          <a:lstStyle/>
          <a:p>
            <a:r>
              <a:rPr lang="en-US" sz="2000" b="1" dirty="0"/>
              <a:t>4.  Vastly improved the telescope, aimed it at the sky and discovered 4 of Jupiter’s satellites</a:t>
            </a:r>
            <a:r>
              <a:rPr lang="en-US" dirty="0"/>
              <a:t>.</a:t>
            </a:r>
          </a:p>
        </p:txBody>
      </p:sp>
      <p:sp>
        <p:nvSpPr>
          <p:cNvPr id="13" name="TextBox 12">
            <a:extLst>
              <a:ext uri="{FF2B5EF4-FFF2-40B4-BE49-F238E27FC236}">
                <a16:creationId xmlns:a16="http://schemas.microsoft.com/office/drawing/2014/main" id="{02D671FB-0AD5-4C6D-9287-96DAAC109F8B}"/>
              </a:ext>
            </a:extLst>
          </p:cNvPr>
          <p:cNvSpPr txBox="1"/>
          <p:nvPr/>
        </p:nvSpPr>
        <p:spPr>
          <a:xfrm>
            <a:off x="7365027" y="3513221"/>
            <a:ext cx="682559" cy="369332"/>
          </a:xfrm>
          <a:prstGeom prst="rect">
            <a:avLst/>
          </a:prstGeom>
          <a:noFill/>
        </p:spPr>
        <p:txBody>
          <a:bodyPr wrap="none" rtlCol="0">
            <a:spAutoFit/>
          </a:bodyPr>
          <a:lstStyle/>
          <a:p>
            <a:r>
              <a:rPr lang="en-US" dirty="0"/>
              <a:t>Earth</a:t>
            </a:r>
          </a:p>
        </p:txBody>
      </p:sp>
      <p:sp>
        <p:nvSpPr>
          <p:cNvPr id="15" name="TextBox 14">
            <a:extLst>
              <a:ext uri="{FF2B5EF4-FFF2-40B4-BE49-F238E27FC236}">
                <a16:creationId xmlns:a16="http://schemas.microsoft.com/office/drawing/2014/main" id="{736E08CF-52AE-427A-9BCC-1F24AF8B70EC}"/>
              </a:ext>
            </a:extLst>
          </p:cNvPr>
          <p:cNvSpPr txBox="1"/>
          <p:nvPr/>
        </p:nvSpPr>
        <p:spPr>
          <a:xfrm>
            <a:off x="4330977" y="5163233"/>
            <a:ext cx="815929" cy="646331"/>
          </a:xfrm>
          <a:prstGeom prst="rect">
            <a:avLst/>
          </a:prstGeom>
          <a:noFill/>
        </p:spPr>
        <p:txBody>
          <a:bodyPr wrap="none" rtlCol="0">
            <a:spAutoFit/>
          </a:bodyPr>
          <a:lstStyle/>
          <a:p>
            <a:r>
              <a:rPr lang="en-US" dirty="0"/>
              <a:t>Earth’s</a:t>
            </a:r>
          </a:p>
          <a:p>
            <a:r>
              <a:rPr lang="en-US" dirty="0"/>
              <a:t>moon</a:t>
            </a:r>
          </a:p>
        </p:txBody>
      </p:sp>
      <p:sp>
        <p:nvSpPr>
          <p:cNvPr id="16" name="Rectangle 15">
            <a:extLst>
              <a:ext uri="{FF2B5EF4-FFF2-40B4-BE49-F238E27FC236}">
                <a16:creationId xmlns:a16="http://schemas.microsoft.com/office/drawing/2014/main" id="{01E77876-7012-4A8D-9EB0-D6760D98FDB9}"/>
              </a:ext>
            </a:extLst>
          </p:cNvPr>
          <p:cNvSpPr/>
          <p:nvPr/>
        </p:nvSpPr>
        <p:spPr>
          <a:xfrm>
            <a:off x="8144531" y="3051162"/>
            <a:ext cx="4042216" cy="1015663"/>
          </a:xfrm>
          <a:prstGeom prst="rect">
            <a:avLst/>
          </a:prstGeom>
        </p:spPr>
        <p:txBody>
          <a:bodyPr wrap="square">
            <a:spAutoFit/>
          </a:bodyPr>
          <a:lstStyle/>
          <a:p>
            <a:r>
              <a:rPr lang="en-US" sz="2000" b="1" i="1" dirty="0">
                <a:solidFill>
                  <a:srgbClr val="7030A0"/>
                </a:solidFill>
              </a:rPr>
              <a:t>Who would set a limit to the mind of man? Who would dare assert that we know all there is to be known?</a:t>
            </a:r>
          </a:p>
        </p:txBody>
      </p:sp>
    </p:spTree>
    <p:extLst>
      <p:ext uri="{BB962C8B-B14F-4D97-AF65-F5344CB8AC3E}">
        <p14:creationId xmlns:p14="http://schemas.microsoft.com/office/powerpoint/2010/main" val="388087759"/>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4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4" presetClass="entr" presetSubtype="10" fill="hold" grpId="0" nodeType="after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1000"/>
                                        <p:tgtEl>
                                          <p:spTgt spid="5"/>
                                        </p:tgtEl>
                                      </p:cBhvr>
                                    </p:animEffect>
                                  </p:childTnLst>
                                </p:cTn>
                              </p:par>
                            </p:childTnLst>
                          </p:cTn>
                        </p:par>
                        <p:par>
                          <p:cTn id="13" fill="hold">
                            <p:stCondLst>
                              <p:cond delay="9000"/>
                            </p:stCondLst>
                            <p:childTnLst>
                              <p:par>
                                <p:cTn id="14" presetID="31" presetClass="entr" presetSubtype="0" fill="hold" grpId="0" nodeType="afterEffect">
                                  <p:stCondLst>
                                    <p:cond delay="50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childTnLst>
                          </p:cTn>
                        </p:par>
                        <p:par>
                          <p:cTn id="20" fill="hold">
                            <p:stCondLst>
                              <p:cond delay="15000"/>
                            </p:stCondLst>
                            <p:childTnLst>
                              <p:par>
                                <p:cTn id="21" presetID="26" presetClass="entr" presetSubtype="0" fill="hold" nodeType="after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18500"/>
                            </p:stCondLst>
                            <p:childTnLst>
                              <p:par>
                                <p:cTn id="38" presetID="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par>
                          <p:cTn id="40" fill="hold">
                            <p:stCondLst>
                              <p:cond delay="18500"/>
                            </p:stCondLst>
                            <p:childTnLst>
                              <p:par>
                                <p:cTn id="41" presetID="6" presetClass="entr" presetSubtype="16" fill="hold" grpId="0" nodeType="afterEffect">
                                  <p:stCondLst>
                                    <p:cond delay="300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0DA0F-D050-421C-80BB-231A92967019}"/>
              </a:ext>
            </a:extLst>
          </p:cNvPr>
          <p:cNvPicPr>
            <a:picLocks noChangeAspect="1"/>
          </p:cNvPicPr>
          <p:nvPr/>
        </p:nvPicPr>
        <p:blipFill>
          <a:blip r:embed="rId2"/>
          <a:stretch>
            <a:fillRect/>
          </a:stretch>
        </p:blipFill>
        <p:spPr>
          <a:xfrm>
            <a:off x="311820" y="142010"/>
            <a:ext cx="3903244" cy="3903244"/>
          </a:xfrm>
          <a:prstGeom prst="rect">
            <a:avLst/>
          </a:prstGeom>
        </p:spPr>
      </p:pic>
      <p:sp>
        <p:nvSpPr>
          <p:cNvPr id="3" name="Rectangle 2">
            <a:extLst>
              <a:ext uri="{FF2B5EF4-FFF2-40B4-BE49-F238E27FC236}">
                <a16:creationId xmlns:a16="http://schemas.microsoft.com/office/drawing/2014/main" id="{D436C5CF-29F7-45E6-ACAB-E1466791B0C3}"/>
              </a:ext>
            </a:extLst>
          </p:cNvPr>
          <p:cNvSpPr/>
          <p:nvPr/>
        </p:nvSpPr>
        <p:spPr>
          <a:xfrm>
            <a:off x="4714967" y="2248775"/>
            <a:ext cx="7093288" cy="400110"/>
          </a:xfrm>
          <a:prstGeom prst="rect">
            <a:avLst/>
          </a:prstGeom>
        </p:spPr>
        <p:txBody>
          <a:bodyPr wrap="none">
            <a:spAutoFit/>
          </a:bodyPr>
          <a:lstStyle/>
          <a:p>
            <a:r>
              <a:rPr lang="en-US" sz="2000" b="1" dirty="0"/>
              <a:t>5.  Widely regarded as the greatest writer in the English language.</a:t>
            </a:r>
          </a:p>
        </p:txBody>
      </p:sp>
      <p:sp>
        <p:nvSpPr>
          <p:cNvPr id="5" name="Rectangle 4">
            <a:extLst>
              <a:ext uri="{FF2B5EF4-FFF2-40B4-BE49-F238E27FC236}">
                <a16:creationId xmlns:a16="http://schemas.microsoft.com/office/drawing/2014/main" id="{E63F082F-6E95-4BDC-91C4-AAED0CF44573}"/>
              </a:ext>
            </a:extLst>
          </p:cNvPr>
          <p:cNvSpPr/>
          <p:nvPr/>
        </p:nvSpPr>
        <p:spPr>
          <a:xfrm>
            <a:off x="4714967" y="1848665"/>
            <a:ext cx="3385735" cy="400110"/>
          </a:xfrm>
          <a:prstGeom prst="rect">
            <a:avLst/>
          </a:prstGeom>
        </p:spPr>
        <p:txBody>
          <a:bodyPr wrap="none">
            <a:spAutoFit/>
          </a:bodyPr>
          <a:lstStyle/>
          <a:p>
            <a:r>
              <a:rPr lang="en-US" sz="2000" b="1" dirty="0"/>
              <a:t>4.  World's greatest dramatist.</a:t>
            </a:r>
          </a:p>
        </p:txBody>
      </p:sp>
      <p:sp>
        <p:nvSpPr>
          <p:cNvPr id="6" name="Rectangle 5">
            <a:extLst>
              <a:ext uri="{FF2B5EF4-FFF2-40B4-BE49-F238E27FC236}">
                <a16:creationId xmlns:a16="http://schemas.microsoft.com/office/drawing/2014/main" id="{68AF6692-B874-4127-AC8B-876137B18DF3}"/>
              </a:ext>
            </a:extLst>
          </p:cNvPr>
          <p:cNvSpPr/>
          <p:nvPr/>
        </p:nvSpPr>
        <p:spPr>
          <a:xfrm>
            <a:off x="4714967" y="321734"/>
            <a:ext cx="5484322" cy="400110"/>
          </a:xfrm>
          <a:prstGeom prst="rect">
            <a:avLst/>
          </a:prstGeom>
        </p:spPr>
        <p:txBody>
          <a:bodyPr wrap="none">
            <a:spAutoFit/>
          </a:bodyPr>
          <a:lstStyle/>
          <a:p>
            <a:r>
              <a:rPr lang="en-US" sz="2000" b="1" dirty="0"/>
              <a:t>1.  England's national poet and the "Bard of Avon.</a:t>
            </a:r>
          </a:p>
        </p:txBody>
      </p:sp>
      <p:sp>
        <p:nvSpPr>
          <p:cNvPr id="7" name="Rectangle 6">
            <a:extLst>
              <a:ext uri="{FF2B5EF4-FFF2-40B4-BE49-F238E27FC236}">
                <a16:creationId xmlns:a16="http://schemas.microsoft.com/office/drawing/2014/main" id="{0747799D-4616-44E3-90F9-B7DFF32BBA3C}"/>
              </a:ext>
            </a:extLst>
          </p:cNvPr>
          <p:cNvSpPr/>
          <p:nvPr/>
        </p:nvSpPr>
        <p:spPr>
          <a:xfrm>
            <a:off x="4714967" y="726911"/>
            <a:ext cx="6135077" cy="400110"/>
          </a:xfrm>
          <a:prstGeom prst="rect">
            <a:avLst/>
          </a:prstGeom>
        </p:spPr>
        <p:txBody>
          <a:bodyPr wrap="none">
            <a:spAutoFit/>
          </a:bodyPr>
          <a:lstStyle/>
          <a:p>
            <a:r>
              <a:rPr lang="en-US" sz="2000" b="1" dirty="0"/>
              <a:t>2.  Actor and the creator of the historical Globe Theatre.</a:t>
            </a:r>
          </a:p>
        </p:txBody>
      </p:sp>
      <p:sp>
        <p:nvSpPr>
          <p:cNvPr id="8" name="Rectangle 7">
            <a:extLst>
              <a:ext uri="{FF2B5EF4-FFF2-40B4-BE49-F238E27FC236}">
                <a16:creationId xmlns:a16="http://schemas.microsoft.com/office/drawing/2014/main" id="{193E6E1B-7000-4028-9F99-CC9EC5CA7B28}"/>
              </a:ext>
            </a:extLst>
          </p:cNvPr>
          <p:cNvSpPr/>
          <p:nvPr/>
        </p:nvSpPr>
        <p:spPr>
          <a:xfrm>
            <a:off x="4714967" y="1131083"/>
            <a:ext cx="5859938" cy="707886"/>
          </a:xfrm>
          <a:prstGeom prst="rect">
            <a:avLst/>
          </a:prstGeom>
        </p:spPr>
        <p:txBody>
          <a:bodyPr wrap="none">
            <a:spAutoFit/>
          </a:bodyPr>
          <a:lstStyle/>
          <a:p>
            <a:pPr marL="457200" indent="-457200">
              <a:buAutoNum type="arabicPeriod" startAt="3"/>
            </a:pPr>
            <a:r>
              <a:rPr lang="en-US" sz="2000" b="1" dirty="0"/>
              <a:t>He wrote 37 plays and 154 sonnets </a:t>
            </a:r>
          </a:p>
          <a:p>
            <a:r>
              <a:rPr lang="en-US" sz="2000" b="1" dirty="0"/>
              <a:t>        that contained 884,647 words and 118,406 lines. </a:t>
            </a:r>
          </a:p>
        </p:txBody>
      </p:sp>
      <p:pic>
        <p:nvPicPr>
          <p:cNvPr id="9" name="Picture 8">
            <a:extLst>
              <a:ext uri="{FF2B5EF4-FFF2-40B4-BE49-F238E27FC236}">
                <a16:creationId xmlns:a16="http://schemas.microsoft.com/office/drawing/2014/main" id="{DEEEF749-CBE4-4012-82E2-438533B8FD07}"/>
              </a:ext>
            </a:extLst>
          </p:cNvPr>
          <p:cNvPicPr>
            <a:picLocks noChangeAspect="1"/>
          </p:cNvPicPr>
          <p:nvPr/>
        </p:nvPicPr>
        <p:blipFill rotWithShape="1">
          <a:blip r:embed="rId3"/>
          <a:srcRect l="1195" t="18208" r="1537"/>
          <a:stretch/>
        </p:blipFill>
        <p:spPr>
          <a:xfrm>
            <a:off x="4848726" y="4227651"/>
            <a:ext cx="7343274" cy="2553147"/>
          </a:xfrm>
          <a:prstGeom prst="rect">
            <a:avLst/>
          </a:prstGeom>
        </p:spPr>
      </p:pic>
      <p:sp>
        <p:nvSpPr>
          <p:cNvPr id="10" name="Rectangle 9">
            <a:extLst>
              <a:ext uri="{FF2B5EF4-FFF2-40B4-BE49-F238E27FC236}">
                <a16:creationId xmlns:a16="http://schemas.microsoft.com/office/drawing/2014/main" id="{646D49DC-80D2-455D-8C85-B69E96E0832D}"/>
              </a:ext>
            </a:extLst>
          </p:cNvPr>
          <p:cNvSpPr/>
          <p:nvPr/>
        </p:nvSpPr>
        <p:spPr>
          <a:xfrm>
            <a:off x="96253" y="5084774"/>
            <a:ext cx="4957011" cy="1631216"/>
          </a:xfrm>
          <a:prstGeom prst="rect">
            <a:avLst/>
          </a:prstGeom>
        </p:spPr>
        <p:txBody>
          <a:bodyPr wrap="square">
            <a:spAutoFit/>
          </a:bodyPr>
          <a:lstStyle/>
          <a:p>
            <a:r>
              <a:rPr lang="en-US" sz="2000" b="1" i="1" dirty="0">
                <a:solidFill>
                  <a:srgbClr val="FF0000"/>
                </a:solidFill>
              </a:rPr>
              <a:t>To be, or not to be: that is the question:</a:t>
            </a:r>
          </a:p>
          <a:p>
            <a:r>
              <a:rPr lang="en-US" sz="2000" b="1" i="1" dirty="0">
                <a:solidFill>
                  <a:srgbClr val="FF0000"/>
                </a:solidFill>
              </a:rPr>
              <a:t>Whether ’tis nobler in the mind to suffer</a:t>
            </a:r>
          </a:p>
          <a:p>
            <a:r>
              <a:rPr lang="en-US" sz="2000" b="1" i="1" dirty="0">
                <a:solidFill>
                  <a:srgbClr val="FF0000"/>
                </a:solidFill>
              </a:rPr>
              <a:t>The slings and arrows of outrageous fortune,</a:t>
            </a:r>
          </a:p>
          <a:p>
            <a:r>
              <a:rPr lang="en-US" sz="2000" b="1" i="1" dirty="0">
                <a:solidFill>
                  <a:srgbClr val="FF0000"/>
                </a:solidFill>
              </a:rPr>
              <a:t>Or to take arms against a sea of troubles,</a:t>
            </a:r>
          </a:p>
          <a:p>
            <a:r>
              <a:rPr lang="en-US" sz="2000" b="1" i="1" dirty="0">
                <a:solidFill>
                  <a:srgbClr val="FF0000"/>
                </a:solidFill>
              </a:rPr>
              <a:t>And by opposing end them. To die: to sleep.</a:t>
            </a:r>
          </a:p>
        </p:txBody>
      </p:sp>
      <p:sp>
        <p:nvSpPr>
          <p:cNvPr id="11" name="Rectangle 10">
            <a:extLst>
              <a:ext uri="{FF2B5EF4-FFF2-40B4-BE49-F238E27FC236}">
                <a16:creationId xmlns:a16="http://schemas.microsoft.com/office/drawing/2014/main" id="{E49EC96E-CF08-4848-8A7A-468FE4DDCA91}"/>
              </a:ext>
            </a:extLst>
          </p:cNvPr>
          <p:cNvSpPr/>
          <p:nvPr/>
        </p:nvSpPr>
        <p:spPr>
          <a:xfrm>
            <a:off x="5911515" y="3081508"/>
            <a:ext cx="6096000" cy="1015663"/>
          </a:xfrm>
          <a:prstGeom prst="rect">
            <a:avLst/>
          </a:prstGeom>
        </p:spPr>
        <p:txBody>
          <a:bodyPr>
            <a:spAutoFit/>
          </a:bodyPr>
          <a:lstStyle/>
          <a:p>
            <a:r>
              <a:rPr lang="en-US" sz="2000" b="1" i="1" dirty="0">
                <a:solidFill>
                  <a:srgbClr val="FF0000"/>
                </a:solidFill>
              </a:rPr>
              <a:t>This above all: to thine own self be true,</a:t>
            </a:r>
          </a:p>
          <a:p>
            <a:r>
              <a:rPr lang="en-US" sz="2000" b="1" i="1" dirty="0">
                <a:solidFill>
                  <a:srgbClr val="FF0000"/>
                </a:solidFill>
              </a:rPr>
              <a:t>And it must follow, as the night the day,</a:t>
            </a:r>
          </a:p>
          <a:p>
            <a:r>
              <a:rPr lang="en-US" sz="2000" b="1" i="1" dirty="0">
                <a:solidFill>
                  <a:srgbClr val="FF0000"/>
                </a:solidFill>
              </a:rPr>
              <a:t>Thou canst not then be false to any man.</a:t>
            </a:r>
          </a:p>
        </p:txBody>
      </p:sp>
      <p:sp>
        <p:nvSpPr>
          <p:cNvPr id="12" name="Rectangle 11">
            <a:extLst>
              <a:ext uri="{FF2B5EF4-FFF2-40B4-BE49-F238E27FC236}">
                <a16:creationId xmlns:a16="http://schemas.microsoft.com/office/drawing/2014/main" id="{4FA118D1-3BDF-4B73-BC38-DAFA457971AC}"/>
              </a:ext>
            </a:extLst>
          </p:cNvPr>
          <p:cNvSpPr/>
          <p:nvPr/>
        </p:nvSpPr>
        <p:spPr>
          <a:xfrm>
            <a:off x="96253" y="4110710"/>
            <a:ext cx="4118811" cy="1015663"/>
          </a:xfrm>
          <a:prstGeom prst="rect">
            <a:avLst/>
          </a:prstGeom>
        </p:spPr>
        <p:txBody>
          <a:bodyPr wrap="square">
            <a:spAutoFit/>
          </a:bodyPr>
          <a:lstStyle/>
          <a:p>
            <a:r>
              <a:rPr lang="en-US" sz="2400" b="1" dirty="0">
                <a:solidFill>
                  <a:srgbClr val="7030A0"/>
                </a:solidFill>
              </a:rPr>
              <a:t>William Shakespeare</a:t>
            </a:r>
          </a:p>
          <a:p>
            <a:r>
              <a:rPr lang="en-US" dirty="0"/>
              <a:t>April 26, 1564 -1616, Stratford-upon-Avon</a:t>
            </a:r>
          </a:p>
          <a:p>
            <a:r>
              <a:rPr lang="en-US" dirty="0"/>
              <a:t>United Kingdom</a:t>
            </a:r>
          </a:p>
        </p:txBody>
      </p:sp>
      <p:sp>
        <p:nvSpPr>
          <p:cNvPr id="13" name="TextBox 12">
            <a:extLst>
              <a:ext uri="{FF2B5EF4-FFF2-40B4-BE49-F238E27FC236}">
                <a16:creationId xmlns:a16="http://schemas.microsoft.com/office/drawing/2014/main" id="{B5E18A24-FFC3-4E76-B5BF-42F890A6B8AF}"/>
              </a:ext>
            </a:extLst>
          </p:cNvPr>
          <p:cNvSpPr txBox="1"/>
          <p:nvPr/>
        </p:nvSpPr>
        <p:spPr>
          <a:xfrm>
            <a:off x="457200" y="284565"/>
            <a:ext cx="383438" cy="400110"/>
          </a:xfrm>
          <a:prstGeom prst="rect">
            <a:avLst/>
          </a:prstGeom>
          <a:noFill/>
        </p:spPr>
        <p:txBody>
          <a:bodyPr wrap="none" rtlCol="0">
            <a:spAutoFit/>
          </a:bodyPr>
          <a:lstStyle/>
          <a:p>
            <a:r>
              <a:rPr lang="en-US" sz="2000" b="1" dirty="0">
                <a:solidFill>
                  <a:schemeClr val="bg1"/>
                </a:solidFill>
              </a:rPr>
              <a:t>2.</a:t>
            </a:r>
          </a:p>
        </p:txBody>
      </p:sp>
      <p:pic>
        <p:nvPicPr>
          <p:cNvPr id="14" name="Picture 13">
            <a:extLst>
              <a:ext uri="{FF2B5EF4-FFF2-40B4-BE49-F238E27FC236}">
                <a16:creationId xmlns:a16="http://schemas.microsoft.com/office/drawing/2014/main" id="{FEF076AE-FE89-4620-85A8-7409EEEA3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043" y="142010"/>
            <a:ext cx="2150115" cy="2150115"/>
          </a:xfrm>
          <a:prstGeom prst="rect">
            <a:avLst/>
          </a:prstGeom>
        </p:spPr>
      </p:pic>
    </p:spTree>
    <p:extLst>
      <p:ext uri="{BB962C8B-B14F-4D97-AF65-F5344CB8AC3E}">
        <p14:creationId xmlns:p14="http://schemas.microsoft.com/office/powerpoint/2010/main" val="900642039"/>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2000"/>
                            </p:stCondLst>
                            <p:childTnLst>
                              <p:par>
                                <p:cTn id="13" presetID="45" presetClass="entr" presetSubtype="0" fill="hold" grpId="0"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ppt_w</p:attrName>
                                        </p:attrNameLst>
                                      </p:cBhvr>
                                      <p:tavLst>
                                        <p:tav tm="0" fmla="#ppt_w*sin(2.5*pi*$)">
                                          <p:val>
                                            <p:fltVal val="0"/>
                                          </p:val>
                                        </p:tav>
                                        <p:tav tm="100000">
                                          <p:val>
                                            <p:fltVal val="1"/>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6000"/>
                            </p:stCondLst>
                            <p:childTnLst>
                              <p:par>
                                <p:cTn id="19" presetID="31" presetClass="entr" presetSubtype="0" fill="hold" grpId="0" nodeType="afterEffect">
                                  <p:stCondLst>
                                    <p:cond delay="2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9500"/>
                            </p:stCondLst>
                            <p:childTnLst>
                              <p:par>
                                <p:cTn id="26" presetID="6"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1000"/>
                                        <p:tgtEl>
                                          <p:spTgt spid="14"/>
                                        </p:tgtEl>
                                      </p:cBhvr>
                                    </p:animEffect>
                                  </p:childTnLst>
                                </p:cTn>
                              </p:par>
                            </p:childTnLst>
                          </p:cTn>
                        </p:par>
                        <p:par>
                          <p:cTn id="29" fill="hold">
                            <p:stCondLst>
                              <p:cond delay="10500"/>
                            </p:stCondLst>
                            <p:childTnLst>
                              <p:par>
                                <p:cTn id="30" presetID="45" presetClass="entr" presetSubtype="0" fill="hold" grpId="0" nodeType="afterEffect">
                                  <p:stCondLst>
                                    <p:cond delay="2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ppt_w</p:attrName>
                                        </p:attrNameLst>
                                      </p:cBhvr>
                                      <p:tavLst>
                                        <p:tav tm="0" fmla="#ppt_w*sin(2.5*pi*$)">
                                          <p:val>
                                            <p:fltVal val="0"/>
                                          </p:val>
                                        </p:tav>
                                        <p:tav tm="100000">
                                          <p:val>
                                            <p:fltVal val="1"/>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childTnLst>
                                </p:cTn>
                              </p:par>
                            </p:childTnLst>
                          </p:cTn>
                        </p:par>
                        <p:par>
                          <p:cTn id="35" fill="hold">
                            <p:stCondLst>
                              <p:cond delay="14000"/>
                            </p:stCondLst>
                            <p:childTnLst>
                              <p:par>
                                <p:cTn id="36" presetID="16" presetClass="entr" presetSubtype="21" fill="hold" grpId="0" nodeType="afterEffect">
                                  <p:stCondLst>
                                    <p:cond delay="150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1000"/>
                                        <p:tgtEl>
                                          <p:spTgt spid="3"/>
                                        </p:tgtEl>
                                      </p:cBhvr>
                                    </p:animEffect>
                                  </p:childTnLst>
                                </p:cTn>
                              </p:par>
                            </p:childTnLst>
                          </p:cTn>
                        </p:par>
                        <p:par>
                          <p:cTn id="39" fill="hold">
                            <p:stCondLst>
                              <p:cond delay="16500"/>
                            </p:stCondLst>
                            <p:childTnLst>
                              <p:par>
                                <p:cTn id="40" presetID="26" presetClass="entr" presetSubtype="0" fill="hold" nodeType="afterEffect">
                                  <p:stCondLst>
                                    <p:cond delay="150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290">
                                          <p:stCondLst>
                                            <p:cond delay="0"/>
                                          </p:stCondLst>
                                        </p:cTn>
                                        <p:tgtEl>
                                          <p:spTgt spid="9"/>
                                        </p:tgtEl>
                                      </p:cBhvr>
                                    </p:animEffect>
                                    <p:anim calcmode="lin" valueType="num">
                                      <p:cBhvr>
                                        <p:cTn id="43"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6"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7"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8" dur="13">
                                          <p:stCondLst>
                                            <p:cond delay="325"/>
                                          </p:stCondLst>
                                        </p:cTn>
                                        <p:tgtEl>
                                          <p:spTgt spid="9"/>
                                        </p:tgtEl>
                                      </p:cBhvr>
                                      <p:to x="100000" y="60000"/>
                                    </p:animScale>
                                    <p:animScale>
                                      <p:cBhvr>
                                        <p:cTn id="49" dur="83" decel="50000">
                                          <p:stCondLst>
                                            <p:cond delay="338"/>
                                          </p:stCondLst>
                                        </p:cTn>
                                        <p:tgtEl>
                                          <p:spTgt spid="9"/>
                                        </p:tgtEl>
                                      </p:cBhvr>
                                      <p:to x="100000" y="100000"/>
                                    </p:animScale>
                                    <p:animScale>
                                      <p:cBhvr>
                                        <p:cTn id="50" dur="13">
                                          <p:stCondLst>
                                            <p:cond delay="656"/>
                                          </p:stCondLst>
                                        </p:cTn>
                                        <p:tgtEl>
                                          <p:spTgt spid="9"/>
                                        </p:tgtEl>
                                      </p:cBhvr>
                                      <p:to x="100000" y="80000"/>
                                    </p:animScale>
                                    <p:animScale>
                                      <p:cBhvr>
                                        <p:cTn id="51" dur="83" decel="50000">
                                          <p:stCondLst>
                                            <p:cond delay="669"/>
                                          </p:stCondLst>
                                        </p:cTn>
                                        <p:tgtEl>
                                          <p:spTgt spid="9"/>
                                        </p:tgtEl>
                                      </p:cBhvr>
                                      <p:to x="100000" y="100000"/>
                                    </p:animScale>
                                    <p:animScale>
                                      <p:cBhvr>
                                        <p:cTn id="52" dur="13">
                                          <p:stCondLst>
                                            <p:cond delay="821"/>
                                          </p:stCondLst>
                                        </p:cTn>
                                        <p:tgtEl>
                                          <p:spTgt spid="9"/>
                                        </p:tgtEl>
                                      </p:cBhvr>
                                      <p:to x="100000" y="90000"/>
                                    </p:animScale>
                                    <p:animScale>
                                      <p:cBhvr>
                                        <p:cTn id="53" dur="83" decel="50000">
                                          <p:stCondLst>
                                            <p:cond delay="834"/>
                                          </p:stCondLst>
                                        </p:cTn>
                                        <p:tgtEl>
                                          <p:spTgt spid="9"/>
                                        </p:tgtEl>
                                      </p:cBhvr>
                                      <p:to x="100000" y="100000"/>
                                    </p:animScale>
                                    <p:animScale>
                                      <p:cBhvr>
                                        <p:cTn id="54" dur="13">
                                          <p:stCondLst>
                                            <p:cond delay="904"/>
                                          </p:stCondLst>
                                        </p:cTn>
                                        <p:tgtEl>
                                          <p:spTgt spid="9"/>
                                        </p:tgtEl>
                                      </p:cBhvr>
                                      <p:to x="100000" y="95000"/>
                                    </p:animScale>
                                    <p:animScale>
                                      <p:cBhvr>
                                        <p:cTn id="55" dur="83" decel="50000">
                                          <p:stCondLst>
                                            <p:cond delay="917"/>
                                          </p:stCondLst>
                                        </p:cTn>
                                        <p:tgtEl>
                                          <p:spTgt spid="9"/>
                                        </p:tgtEl>
                                      </p:cBhvr>
                                      <p:to x="100000" y="100000"/>
                                    </p:animScale>
                                  </p:childTnLst>
                                </p:cTn>
                              </p:par>
                            </p:childTnLst>
                          </p:cTn>
                        </p:par>
                        <p:par>
                          <p:cTn id="56" fill="hold">
                            <p:stCondLst>
                              <p:cond delay="19000"/>
                            </p:stCondLst>
                            <p:childTnLst>
                              <p:par>
                                <p:cTn id="57" presetID="45" presetClass="entr" presetSubtype="0" fill="hold" grpId="0" nodeType="afterEffect">
                                  <p:stCondLst>
                                    <p:cond delay="20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ppt_w</p:attrName>
                                        </p:attrNameLst>
                                      </p:cBhvr>
                                      <p:tavLst>
                                        <p:tav tm="0" fmla="#ppt_w*sin(2.5*pi*$)">
                                          <p:val>
                                            <p:fltVal val="0"/>
                                          </p:val>
                                        </p:tav>
                                        <p:tav tm="100000">
                                          <p:val>
                                            <p:fltVal val="1"/>
                                          </p:val>
                                        </p:tav>
                                      </p:tavLst>
                                    </p:anim>
                                    <p:anim calcmode="lin" valueType="num">
                                      <p:cBhvr>
                                        <p:cTn id="61" dur="1000" fill="hold"/>
                                        <p:tgtEl>
                                          <p:spTgt spid="11"/>
                                        </p:tgtEl>
                                        <p:attrNameLst>
                                          <p:attrName>ppt_h</p:attrName>
                                        </p:attrNameLst>
                                      </p:cBhvr>
                                      <p:tavLst>
                                        <p:tav tm="0">
                                          <p:val>
                                            <p:strVal val="#ppt_h"/>
                                          </p:val>
                                        </p:tav>
                                        <p:tav tm="100000">
                                          <p:val>
                                            <p:strVal val="#ppt_h"/>
                                          </p:val>
                                        </p:tav>
                                      </p:tavLst>
                                    </p:anim>
                                  </p:childTnLst>
                                </p:cTn>
                              </p:par>
                            </p:childTnLst>
                          </p:cTn>
                        </p:par>
                        <p:par>
                          <p:cTn id="62" fill="hold">
                            <p:stCondLst>
                              <p:cond delay="22000"/>
                            </p:stCondLst>
                            <p:childTnLst>
                              <p:par>
                                <p:cTn id="63" presetID="21" presetClass="entr" presetSubtype="1" fill="hold" grpId="0" nodeType="afterEffect">
                                  <p:stCondLst>
                                    <p:cond delay="3500"/>
                                  </p:stCondLst>
                                  <p:childTnLst>
                                    <p:set>
                                      <p:cBhvr>
                                        <p:cTn id="64" dur="1" fill="hold">
                                          <p:stCondLst>
                                            <p:cond delay="0"/>
                                          </p:stCondLst>
                                        </p:cTn>
                                        <p:tgtEl>
                                          <p:spTgt spid="10"/>
                                        </p:tgtEl>
                                        <p:attrNameLst>
                                          <p:attrName>style.visibility</p:attrName>
                                        </p:attrNameLst>
                                      </p:cBhvr>
                                      <p:to>
                                        <p:strVal val="visible"/>
                                      </p:to>
                                    </p:set>
                                    <p:animEffect transition="in" filter="wheel(1)">
                                      <p:cBhvr>
                                        <p:cTn id="65" dur="1000"/>
                                        <p:tgtEl>
                                          <p:spTgt spid="10"/>
                                        </p:tgtEl>
                                      </p:cBhvr>
                                    </p:animEffect>
                                  </p:childTnLst>
                                </p:cTn>
                              </p:par>
                            </p:childTnLst>
                          </p:cTn>
                        </p:par>
                        <p:par>
                          <p:cTn id="66" fill="hold">
                            <p:stCondLst>
                              <p:cond delay="26500"/>
                            </p:stCondLst>
                            <p:childTnLst>
                              <p:par>
                                <p:cTn id="67" presetID="2" presetClass="entr" presetSubtype="3" fill="hold" grpId="0" nodeType="afterEffect">
                                  <p:stCondLst>
                                    <p:cond delay="150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1+#ppt_w/2"/>
                                          </p:val>
                                        </p:tav>
                                        <p:tav tm="100000">
                                          <p:val>
                                            <p:strVal val="#ppt_x"/>
                                          </p:val>
                                        </p:tav>
                                      </p:tavLst>
                                    </p:anim>
                                    <p:anim calcmode="lin" valueType="num">
                                      <p:cBhvr additive="base">
                                        <p:cTn id="7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D4D09-D6AD-44E9-A51F-8B7320EA8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90" y="207288"/>
            <a:ext cx="4200525" cy="4048125"/>
          </a:xfrm>
          <a:prstGeom prst="rect">
            <a:avLst/>
          </a:prstGeom>
        </p:spPr>
      </p:pic>
      <p:pic>
        <p:nvPicPr>
          <p:cNvPr id="8" name="Picture 7">
            <a:extLst>
              <a:ext uri="{FF2B5EF4-FFF2-40B4-BE49-F238E27FC236}">
                <a16:creationId xmlns:a16="http://schemas.microsoft.com/office/drawing/2014/main" id="{9146F528-1480-4ED3-8CAA-5CFF97DAC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961" y="3308137"/>
            <a:ext cx="2748754" cy="3435943"/>
          </a:xfrm>
          <a:prstGeom prst="rect">
            <a:avLst/>
          </a:prstGeom>
        </p:spPr>
      </p:pic>
      <p:sp>
        <p:nvSpPr>
          <p:cNvPr id="9" name="Rectangle 8">
            <a:extLst>
              <a:ext uri="{FF2B5EF4-FFF2-40B4-BE49-F238E27FC236}">
                <a16:creationId xmlns:a16="http://schemas.microsoft.com/office/drawing/2014/main" id="{5F583620-BF10-436D-9F06-8718B2A517D6}"/>
              </a:ext>
            </a:extLst>
          </p:cNvPr>
          <p:cNvSpPr/>
          <p:nvPr/>
        </p:nvSpPr>
        <p:spPr>
          <a:xfrm>
            <a:off x="239285" y="4885522"/>
            <a:ext cx="6562374" cy="461665"/>
          </a:xfrm>
          <a:prstGeom prst="rect">
            <a:avLst/>
          </a:prstGeom>
        </p:spPr>
        <p:txBody>
          <a:bodyPr wrap="none">
            <a:spAutoFit/>
          </a:bodyPr>
          <a:lstStyle/>
          <a:p>
            <a:r>
              <a:rPr lang="en-US" sz="2400" b="1" i="1" dirty="0">
                <a:solidFill>
                  <a:srgbClr val="FF0000"/>
                </a:solidFill>
              </a:rPr>
              <a:t>We build too many walls and not enough bridges. </a:t>
            </a:r>
          </a:p>
        </p:txBody>
      </p:sp>
      <p:sp>
        <p:nvSpPr>
          <p:cNvPr id="10" name="Rectangle 9">
            <a:extLst>
              <a:ext uri="{FF2B5EF4-FFF2-40B4-BE49-F238E27FC236}">
                <a16:creationId xmlns:a16="http://schemas.microsoft.com/office/drawing/2014/main" id="{FFBBEFCD-8410-480D-8C7A-2F9EC789FBD3}"/>
              </a:ext>
            </a:extLst>
          </p:cNvPr>
          <p:cNvSpPr/>
          <p:nvPr/>
        </p:nvSpPr>
        <p:spPr>
          <a:xfrm>
            <a:off x="239285" y="6049308"/>
            <a:ext cx="6476308" cy="400110"/>
          </a:xfrm>
          <a:prstGeom prst="rect">
            <a:avLst/>
          </a:prstGeom>
        </p:spPr>
        <p:txBody>
          <a:bodyPr wrap="square">
            <a:spAutoFit/>
          </a:bodyPr>
          <a:lstStyle/>
          <a:p>
            <a:r>
              <a:rPr lang="en-US" sz="2000" b="1" i="1" dirty="0">
                <a:solidFill>
                  <a:srgbClr val="FF0000"/>
                </a:solidFill>
              </a:rPr>
              <a:t>What we know is a drop, what we don’t know is an ocean.</a:t>
            </a:r>
          </a:p>
        </p:txBody>
      </p:sp>
      <p:sp>
        <p:nvSpPr>
          <p:cNvPr id="11" name="Rectangle 10">
            <a:extLst>
              <a:ext uri="{FF2B5EF4-FFF2-40B4-BE49-F238E27FC236}">
                <a16:creationId xmlns:a16="http://schemas.microsoft.com/office/drawing/2014/main" id="{C523B45C-5785-4365-8A63-91599DD956E1}"/>
              </a:ext>
            </a:extLst>
          </p:cNvPr>
          <p:cNvSpPr/>
          <p:nvPr/>
        </p:nvSpPr>
        <p:spPr>
          <a:xfrm>
            <a:off x="239285" y="5328308"/>
            <a:ext cx="9069607" cy="707886"/>
          </a:xfrm>
          <a:prstGeom prst="rect">
            <a:avLst/>
          </a:prstGeom>
        </p:spPr>
        <p:txBody>
          <a:bodyPr wrap="square">
            <a:spAutoFit/>
          </a:bodyPr>
          <a:lstStyle/>
          <a:p>
            <a:r>
              <a:rPr lang="en-US" sz="2000" b="1" i="1" dirty="0">
                <a:solidFill>
                  <a:srgbClr val="FF0000"/>
                </a:solidFill>
              </a:rPr>
              <a:t>If I have ever made any valuable discoveries, it has been due more to patient attention, than to any other talent.</a:t>
            </a:r>
          </a:p>
        </p:txBody>
      </p:sp>
      <p:sp>
        <p:nvSpPr>
          <p:cNvPr id="12" name="Rectangle 11">
            <a:extLst>
              <a:ext uri="{FF2B5EF4-FFF2-40B4-BE49-F238E27FC236}">
                <a16:creationId xmlns:a16="http://schemas.microsoft.com/office/drawing/2014/main" id="{DF619FF0-F0FD-4A00-A8E9-9CBD8ED26C3B}"/>
              </a:ext>
            </a:extLst>
          </p:cNvPr>
          <p:cNvSpPr/>
          <p:nvPr/>
        </p:nvSpPr>
        <p:spPr>
          <a:xfrm>
            <a:off x="239285" y="4362830"/>
            <a:ext cx="6004785" cy="523220"/>
          </a:xfrm>
          <a:prstGeom prst="rect">
            <a:avLst/>
          </a:prstGeom>
        </p:spPr>
        <p:txBody>
          <a:bodyPr wrap="none">
            <a:spAutoFit/>
          </a:bodyPr>
          <a:lstStyle/>
          <a:p>
            <a:r>
              <a:rPr lang="en-US" sz="2800" b="1" dirty="0">
                <a:solidFill>
                  <a:srgbClr val="7030A0"/>
                </a:solidFill>
              </a:rPr>
              <a:t>Isaac Newton, </a:t>
            </a:r>
            <a:r>
              <a:rPr lang="en-US" sz="2000" b="1" dirty="0"/>
              <a:t>Lincolnshire, England, 1643 - 1727)</a:t>
            </a:r>
          </a:p>
        </p:txBody>
      </p:sp>
      <p:sp>
        <p:nvSpPr>
          <p:cNvPr id="13" name="Rectangle 12">
            <a:extLst>
              <a:ext uri="{FF2B5EF4-FFF2-40B4-BE49-F238E27FC236}">
                <a16:creationId xmlns:a16="http://schemas.microsoft.com/office/drawing/2014/main" id="{EB01882D-2A18-4611-81A1-708B1C5C0624}"/>
              </a:ext>
            </a:extLst>
          </p:cNvPr>
          <p:cNvSpPr/>
          <p:nvPr/>
        </p:nvSpPr>
        <p:spPr>
          <a:xfrm>
            <a:off x="4904214" y="207288"/>
            <a:ext cx="7048499" cy="707886"/>
          </a:xfrm>
          <a:prstGeom prst="rect">
            <a:avLst/>
          </a:prstGeom>
        </p:spPr>
        <p:txBody>
          <a:bodyPr wrap="square">
            <a:spAutoFit/>
          </a:bodyPr>
          <a:lstStyle/>
          <a:p>
            <a:r>
              <a:rPr lang="en-US" sz="2000" b="1" dirty="0"/>
              <a:t>1.  Published his masterpiece </a:t>
            </a:r>
            <a:r>
              <a:rPr lang="en-US" sz="2000" b="1" dirty="0" err="1"/>
              <a:t>Philosophiae</a:t>
            </a:r>
            <a:r>
              <a:rPr lang="en-US" sz="2000" b="1" dirty="0"/>
              <a:t> Naturalis Principia Mathematica.  One of the most influential scientists of all time. </a:t>
            </a:r>
          </a:p>
        </p:txBody>
      </p:sp>
      <p:sp>
        <p:nvSpPr>
          <p:cNvPr id="14" name="Rectangle 13">
            <a:extLst>
              <a:ext uri="{FF2B5EF4-FFF2-40B4-BE49-F238E27FC236}">
                <a16:creationId xmlns:a16="http://schemas.microsoft.com/office/drawing/2014/main" id="{1AD3642E-C802-4B83-ABCC-D9034C2BF0E9}"/>
              </a:ext>
            </a:extLst>
          </p:cNvPr>
          <p:cNvSpPr/>
          <p:nvPr/>
        </p:nvSpPr>
        <p:spPr>
          <a:xfrm>
            <a:off x="4904214" y="998652"/>
            <a:ext cx="3838038" cy="400110"/>
          </a:xfrm>
          <a:prstGeom prst="rect">
            <a:avLst/>
          </a:prstGeom>
        </p:spPr>
        <p:txBody>
          <a:bodyPr wrap="none">
            <a:spAutoFit/>
          </a:bodyPr>
          <a:lstStyle/>
          <a:p>
            <a:r>
              <a:rPr lang="en-US" sz="2000" b="1" dirty="0"/>
              <a:t>2.  Invented a reflecting telescope.</a:t>
            </a:r>
          </a:p>
        </p:txBody>
      </p:sp>
      <p:sp>
        <p:nvSpPr>
          <p:cNvPr id="15" name="Rectangle 14">
            <a:extLst>
              <a:ext uri="{FF2B5EF4-FFF2-40B4-BE49-F238E27FC236}">
                <a16:creationId xmlns:a16="http://schemas.microsoft.com/office/drawing/2014/main" id="{AA0C866F-BD1B-4F52-AA9D-5CC6CA382C03}"/>
              </a:ext>
            </a:extLst>
          </p:cNvPr>
          <p:cNvSpPr/>
          <p:nvPr/>
        </p:nvSpPr>
        <p:spPr>
          <a:xfrm>
            <a:off x="4904214" y="1512380"/>
            <a:ext cx="6096000" cy="707886"/>
          </a:xfrm>
          <a:prstGeom prst="rect">
            <a:avLst/>
          </a:prstGeom>
        </p:spPr>
        <p:txBody>
          <a:bodyPr wrap="square">
            <a:spAutoFit/>
          </a:bodyPr>
          <a:lstStyle/>
          <a:p>
            <a:r>
              <a:rPr lang="en-US" sz="2000" b="1" dirty="0"/>
              <a:t>3.  Developed a particle theory of light and separated white light into component colors.</a:t>
            </a:r>
          </a:p>
        </p:txBody>
      </p:sp>
      <p:sp>
        <p:nvSpPr>
          <p:cNvPr id="16" name="Rectangle 15">
            <a:extLst>
              <a:ext uri="{FF2B5EF4-FFF2-40B4-BE49-F238E27FC236}">
                <a16:creationId xmlns:a16="http://schemas.microsoft.com/office/drawing/2014/main" id="{3785D2EC-8897-45DD-9CD6-80A52024186D}"/>
              </a:ext>
            </a:extLst>
          </p:cNvPr>
          <p:cNvSpPr/>
          <p:nvPr/>
        </p:nvSpPr>
        <p:spPr>
          <a:xfrm>
            <a:off x="4904214" y="2779833"/>
            <a:ext cx="7048500" cy="400110"/>
          </a:xfrm>
          <a:prstGeom prst="rect">
            <a:avLst/>
          </a:prstGeom>
        </p:spPr>
        <p:txBody>
          <a:bodyPr wrap="square">
            <a:spAutoFit/>
          </a:bodyPr>
          <a:lstStyle/>
          <a:p>
            <a:r>
              <a:rPr lang="en-US" sz="2000" b="1" dirty="0"/>
              <a:t>5.  Developed laws of motion including the influence of gravity. </a:t>
            </a:r>
          </a:p>
        </p:txBody>
      </p:sp>
      <p:sp>
        <p:nvSpPr>
          <p:cNvPr id="17" name="Rectangle 16">
            <a:extLst>
              <a:ext uri="{FF2B5EF4-FFF2-40B4-BE49-F238E27FC236}">
                <a16:creationId xmlns:a16="http://schemas.microsoft.com/office/drawing/2014/main" id="{9DE17FDB-8D44-49A4-B34C-01C463F0A08C}"/>
              </a:ext>
            </a:extLst>
          </p:cNvPr>
          <p:cNvSpPr/>
          <p:nvPr/>
        </p:nvSpPr>
        <p:spPr>
          <a:xfrm>
            <a:off x="4904214" y="2306649"/>
            <a:ext cx="6533280" cy="400110"/>
          </a:xfrm>
          <a:prstGeom prst="rect">
            <a:avLst/>
          </a:prstGeom>
        </p:spPr>
        <p:txBody>
          <a:bodyPr wrap="square">
            <a:spAutoFit/>
          </a:bodyPr>
          <a:lstStyle/>
          <a:p>
            <a:r>
              <a:rPr lang="en-US" sz="2000" b="1" dirty="0"/>
              <a:t>4.  Credited for developing essential theories of calculus. </a:t>
            </a:r>
          </a:p>
        </p:txBody>
      </p:sp>
      <p:pic>
        <p:nvPicPr>
          <p:cNvPr id="18" name="Picture 17">
            <a:extLst>
              <a:ext uri="{FF2B5EF4-FFF2-40B4-BE49-F238E27FC236}">
                <a16:creationId xmlns:a16="http://schemas.microsoft.com/office/drawing/2014/main" id="{217C54E1-F733-45AB-AFDE-C994B0C2380B}"/>
              </a:ext>
            </a:extLst>
          </p:cNvPr>
          <p:cNvPicPr>
            <a:picLocks noChangeAspect="1"/>
          </p:cNvPicPr>
          <p:nvPr/>
        </p:nvPicPr>
        <p:blipFill rotWithShape="1">
          <a:blip r:embed="rId4"/>
          <a:srcRect l="27420" r="29377" b="20655"/>
          <a:stretch/>
        </p:blipFill>
        <p:spPr>
          <a:xfrm>
            <a:off x="7829968" y="3291268"/>
            <a:ext cx="1478924" cy="2037040"/>
          </a:xfrm>
          <a:prstGeom prst="rect">
            <a:avLst/>
          </a:prstGeom>
        </p:spPr>
      </p:pic>
    </p:spTree>
    <p:extLst>
      <p:ext uri="{BB962C8B-B14F-4D97-AF65-F5344CB8AC3E}">
        <p14:creationId xmlns:p14="http://schemas.microsoft.com/office/powerpoint/2010/main" val="7862910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500"/>
                            </p:stCondLst>
                            <p:childTnLst>
                              <p:par>
                                <p:cTn id="12" presetID="21" presetClass="entr" presetSubtype="1" fill="hold" grpId="0" nodeType="afterEffect">
                                  <p:stCondLst>
                                    <p:cond delay="250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1000"/>
                                        <p:tgtEl>
                                          <p:spTgt spid="14"/>
                                        </p:tgtEl>
                                      </p:cBhvr>
                                    </p:animEffect>
                                  </p:childTnLst>
                                </p:cTn>
                              </p:par>
                            </p:childTnLst>
                          </p:cTn>
                        </p:par>
                        <p:par>
                          <p:cTn id="15" fill="hold">
                            <p:stCondLst>
                              <p:cond delay="5000"/>
                            </p:stCondLst>
                            <p:childTnLst>
                              <p:par>
                                <p:cTn id="16" presetID="42" presetClass="entr" presetSubtype="0" fill="hold" grpId="0" nodeType="afterEffect">
                                  <p:stCondLst>
                                    <p:cond delay="2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8000"/>
                            </p:stCondLst>
                            <p:childTnLst>
                              <p:par>
                                <p:cTn id="22" presetID="2" presetClass="entr" presetSubtype="12" fill="hold" grpId="0" nodeType="afterEffect">
                                  <p:stCondLst>
                                    <p:cond delay="30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12000"/>
                            </p:stCondLst>
                            <p:childTnLst>
                              <p:par>
                                <p:cTn id="27" presetID="45" presetClass="entr" presetSubtype="0" fill="hold" grpId="0" nodeType="afterEffect">
                                  <p:stCondLst>
                                    <p:cond delay="2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ppt_w</p:attrName>
                                        </p:attrNameLst>
                                      </p:cBhvr>
                                      <p:tavLst>
                                        <p:tav tm="0" fmla="#ppt_w*sin(2.5*pi*$)">
                                          <p:val>
                                            <p:fltVal val="0"/>
                                          </p:val>
                                        </p:tav>
                                        <p:tav tm="100000">
                                          <p:val>
                                            <p:fltVal val="1"/>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childTnLst>
                                </p:cTn>
                              </p:par>
                            </p:childTnLst>
                          </p:cTn>
                        </p:par>
                        <p:par>
                          <p:cTn id="32" fill="hold">
                            <p:stCondLst>
                              <p:cond delay="15000"/>
                            </p:stCondLst>
                            <p:childTnLst>
                              <p:par>
                                <p:cTn id="33" presetID="26" presetClass="entr" presetSubtype="0" fill="hold" nodeType="after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290">
                                          <p:stCondLst>
                                            <p:cond delay="0"/>
                                          </p:stCondLst>
                                        </p:cTn>
                                        <p:tgtEl>
                                          <p:spTgt spid="8"/>
                                        </p:tgtEl>
                                      </p:cBhvr>
                                    </p:animEffect>
                                    <p:anim calcmode="lin" valueType="num">
                                      <p:cBhvr>
                                        <p:cTn id="3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1" dur="13">
                                          <p:stCondLst>
                                            <p:cond delay="325"/>
                                          </p:stCondLst>
                                        </p:cTn>
                                        <p:tgtEl>
                                          <p:spTgt spid="8"/>
                                        </p:tgtEl>
                                      </p:cBhvr>
                                      <p:to x="100000" y="60000"/>
                                    </p:animScale>
                                    <p:animScale>
                                      <p:cBhvr>
                                        <p:cTn id="42" dur="83" decel="50000">
                                          <p:stCondLst>
                                            <p:cond delay="338"/>
                                          </p:stCondLst>
                                        </p:cTn>
                                        <p:tgtEl>
                                          <p:spTgt spid="8"/>
                                        </p:tgtEl>
                                      </p:cBhvr>
                                      <p:to x="100000" y="100000"/>
                                    </p:animScale>
                                    <p:animScale>
                                      <p:cBhvr>
                                        <p:cTn id="43" dur="13">
                                          <p:stCondLst>
                                            <p:cond delay="656"/>
                                          </p:stCondLst>
                                        </p:cTn>
                                        <p:tgtEl>
                                          <p:spTgt spid="8"/>
                                        </p:tgtEl>
                                      </p:cBhvr>
                                      <p:to x="100000" y="80000"/>
                                    </p:animScale>
                                    <p:animScale>
                                      <p:cBhvr>
                                        <p:cTn id="44" dur="83" decel="50000">
                                          <p:stCondLst>
                                            <p:cond delay="669"/>
                                          </p:stCondLst>
                                        </p:cTn>
                                        <p:tgtEl>
                                          <p:spTgt spid="8"/>
                                        </p:tgtEl>
                                      </p:cBhvr>
                                      <p:to x="100000" y="100000"/>
                                    </p:animScale>
                                    <p:animScale>
                                      <p:cBhvr>
                                        <p:cTn id="45" dur="13">
                                          <p:stCondLst>
                                            <p:cond delay="821"/>
                                          </p:stCondLst>
                                        </p:cTn>
                                        <p:tgtEl>
                                          <p:spTgt spid="8"/>
                                        </p:tgtEl>
                                      </p:cBhvr>
                                      <p:to x="100000" y="90000"/>
                                    </p:animScale>
                                    <p:animScale>
                                      <p:cBhvr>
                                        <p:cTn id="46" dur="83" decel="50000">
                                          <p:stCondLst>
                                            <p:cond delay="834"/>
                                          </p:stCondLst>
                                        </p:cTn>
                                        <p:tgtEl>
                                          <p:spTgt spid="8"/>
                                        </p:tgtEl>
                                      </p:cBhvr>
                                      <p:to x="100000" y="100000"/>
                                    </p:animScale>
                                    <p:animScale>
                                      <p:cBhvr>
                                        <p:cTn id="47" dur="13">
                                          <p:stCondLst>
                                            <p:cond delay="904"/>
                                          </p:stCondLst>
                                        </p:cTn>
                                        <p:tgtEl>
                                          <p:spTgt spid="8"/>
                                        </p:tgtEl>
                                      </p:cBhvr>
                                      <p:to x="100000" y="95000"/>
                                    </p:animScale>
                                    <p:animScale>
                                      <p:cBhvr>
                                        <p:cTn id="48" dur="83" decel="50000">
                                          <p:stCondLst>
                                            <p:cond delay="917"/>
                                          </p:stCondLst>
                                        </p:cTn>
                                        <p:tgtEl>
                                          <p:spTgt spid="8"/>
                                        </p:tgtEl>
                                      </p:cBhvr>
                                      <p:to x="100000" y="100000"/>
                                    </p:animScale>
                                  </p:childTnLst>
                                </p:cTn>
                              </p:par>
                            </p:childTnLst>
                          </p:cTn>
                        </p:par>
                        <p:par>
                          <p:cTn id="49" fill="hold">
                            <p:stCondLst>
                              <p:cond delay="19000"/>
                            </p:stCondLst>
                            <p:childTnLst>
                              <p:par>
                                <p:cTn id="50" presetID="21" presetClass="entr" presetSubtype="1" fill="hold" nodeType="afterEffect">
                                  <p:stCondLst>
                                    <p:cond delay="50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500"/>
                                        <p:tgtEl>
                                          <p:spTgt spid="18"/>
                                        </p:tgtEl>
                                      </p:cBhvr>
                                    </p:animEffect>
                                  </p:childTnLst>
                                </p:cTn>
                              </p:par>
                            </p:childTnLst>
                          </p:cTn>
                        </p:par>
                        <p:par>
                          <p:cTn id="53" fill="hold">
                            <p:stCondLst>
                              <p:cond delay="20000"/>
                            </p:stCondLst>
                            <p:childTnLst>
                              <p:par>
                                <p:cTn id="54" presetID="26" presetClass="entr" presetSubtype="0" fill="hold" nodeType="afterEffect">
                                  <p:stCondLst>
                                    <p:cond delay="250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290">
                                          <p:stCondLst>
                                            <p:cond delay="0"/>
                                          </p:stCondLst>
                                        </p:cTn>
                                        <p:tgtEl>
                                          <p:spTgt spid="4"/>
                                        </p:tgtEl>
                                      </p:cBhvr>
                                    </p:animEffect>
                                    <p:anim calcmode="lin" valueType="num">
                                      <p:cBhvr>
                                        <p:cTn id="5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2" dur="13">
                                          <p:stCondLst>
                                            <p:cond delay="325"/>
                                          </p:stCondLst>
                                        </p:cTn>
                                        <p:tgtEl>
                                          <p:spTgt spid="4"/>
                                        </p:tgtEl>
                                      </p:cBhvr>
                                      <p:to x="100000" y="60000"/>
                                    </p:animScale>
                                    <p:animScale>
                                      <p:cBhvr>
                                        <p:cTn id="63" dur="83" decel="50000">
                                          <p:stCondLst>
                                            <p:cond delay="338"/>
                                          </p:stCondLst>
                                        </p:cTn>
                                        <p:tgtEl>
                                          <p:spTgt spid="4"/>
                                        </p:tgtEl>
                                      </p:cBhvr>
                                      <p:to x="100000" y="100000"/>
                                    </p:animScale>
                                    <p:animScale>
                                      <p:cBhvr>
                                        <p:cTn id="64" dur="13">
                                          <p:stCondLst>
                                            <p:cond delay="656"/>
                                          </p:stCondLst>
                                        </p:cTn>
                                        <p:tgtEl>
                                          <p:spTgt spid="4"/>
                                        </p:tgtEl>
                                      </p:cBhvr>
                                      <p:to x="100000" y="80000"/>
                                    </p:animScale>
                                    <p:animScale>
                                      <p:cBhvr>
                                        <p:cTn id="65" dur="83" decel="50000">
                                          <p:stCondLst>
                                            <p:cond delay="669"/>
                                          </p:stCondLst>
                                        </p:cTn>
                                        <p:tgtEl>
                                          <p:spTgt spid="4"/>
                                        </p:tgtEl>
                                      </p:cBhvr>
                                      <p:to x="100000" y="100000"/>
                                    </p:animScale>
                                    <p:animScale>
                                      <p:cBhvr>
                                        <p:cTn id="66" dur="13">
                                          <p:stCondLst>
                                            <p:cond delay="821"/>
                                          </p:stCondLst>
                                        </p:cTn>
                                        <p:tgtEl>
                                          <p:spTgt spid="4"/>
                                        </p:tgtEl>
                                      </p:cBhvr>
                                      <p:to x="100000" y="90000"/>
                                    </p:animScale>
                                    <p:animScale>
                                      <p:cBhvr>
                                        <p:cTn id="67" dur="83" decel="50000">
                                          <p:stCondLst>
                                            <p:cond delay="834"/>
                                          </p:stCondLst>
                                        </p:cTn>
                                        <p:tgtEl>
                                          <p:spTgt spid="4"/>
                                        </p:tgtEl>
                                      </p:cBhvr>
                                      <p:to x="100000" y="100000"/>
                                    </p:animScale>
                                    <p:animScale>
                                      <p:cBhvr>
                                        <p:cTn id="68" dur="13">
                                          <p:stCondLst>
                                            <p:cond delay="904"/>
                                          </p:stCondLst>
                                        </p:cTn>
                                        <p:tgtEl>
                                          <p:spTgt spid="4"/>
                                        </p:tgtEl>
                                      </p:cBhvr>
                                      <p:to x="100000" y="95000"/>
                                    </p:animScale>
                                    <p:animScale>
                                      <p:cBhvr>
                                        <p:cTn id="69" dur="83" decel="50000">
                                          <p:stCondLst>
                                            <p:cond delay="917"/>
                                          </p:stCondLst>
                                        </p:cTn>
                                        <p:tgtEl>
                                          <p:spTgt spid="4"/>
                                        </p:tgtEl>
                                      </p:cBhvr>
                                      <p:to x="100000" y="100000"/>
                                    </p:animScale>
                                  </p:childTnLst>
                                </p:cTn>
                              </p:par>
                            </p:childTnLst>
                          </p:cTn>
                        </p:par>
                        <p:par>
                          <p:cTn id="70" fill="hold">
                            <p:stCondLst>
                              <p:cond delay="23500"/>
                            </p:stCondLst>
                            <p:childTnLst>
                              <p:par>
                                <p:cTn id="71" presetID="53" presetClass="entr" presetSubtype="16" fill="hold" grpId="0" nodeType="afterEffect">
                                  <p:stCondLst>
                                    <p:cond delay="20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fltVal val="0"/>
                                          </p:val>
                                        </p:tav>
                                        <p:tav tm="100000">
                                          <p:val>
                                            <p:strVal val="#ppt_w"/>
                                          </p:val>
                                        </p:tav>
                                      </p:tavLst>
                                    </p:anim>
                                    <p:anim calcmode="lin" valueType="num">
                                      <p:cBhvr>
                                        <p:cTn id="74" dur="1000" fill="hold"/>
                                        <p:tgtEl>
                                          <p:spTgt spid="12"/>
                                        </p:tgtEl>
                                        <p:attrNameLst>
                                          <p:attrName>ppt_h</p:attrName>
                                        </p:attrNameLst>
                                      </p:cBhvr>
                                      <p:tavLst>
                                        <p:tav tm="0">
                                          <p:val>
                                            <p:fltVal val="0"/>
                                          </p:val>
                                        </p:tav>
                                        <p:tav tm="100000">
                                          <p:val>
                                            <p:strVal val="#ppt_h"/>
                                          </p:val>
                                        </p:tav>
                                      </p:tavLst>
                                    </p:anim>
                                    <p:animEffect transition="in" filter="fade">
                                      <p:cBhvr>
                                        <p:cTn id="7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CA0BDB-C2C3-4672-96AD-4C87963BE100}"/>
              </a:ext>
            </a:extLst>
          </p:cNvPr>
          <p:cNvSpPr/>
          <p:nvPr/>
        </p:nvSpPr>
        <p:spPr>
          <a:xfrm>
            <a:off x="6605664" y="5590140"/>
            <a:ext cx="5178877" cy="1015663"/>
          </a:xfrm>
          <a:prstGeom prst="rect">
            <a:avLst/>
          </a:prstGeom>
        </p:spPr>
        <p:txBody>
          <a:bodyPr wrap="square">
            <a:spAutoFit/>
          </a:bodyPr>
          <a:lstStyle/>
          <a:p>
            <a:r>
              <a:rPr lang="en-US" sz="2000" b="1" i="1" dirty="0">
                <a:solidFill>
                  <a:srgbClr val="FF0000"/>
                </a:solidFill>
              </a:rPr>
              <a:t>No society can surely be flourishing and happy, of which the far greater part of the members are poor and miserable.</a:t>
            </a:r>
          </a:p>
        </p:txBody>
      </p:sp>
      <p:sp>
        <p:nvSpPr>
          <p:cNvPr id="4" name="Rectangle 3">
            <a:extLst>
              <a:ext uri="{FF2B5EF4-FFF2-40B4-BE49-F238E27FC236}">
                <a16:creationId xmlns:a16="http://schemas.microsoft.com/office/drawing/2014/main" id="{F4C73019-FAE5-4B32-8513-C97C88A4028F}"/>
              </a:ext>
            </a:extLst>
          </p:cNvPr>
          <p:cNvSpPr/>
          <p:nvPr/>
        </p:nvSpPr>
        <p:spPr>
          <a:xfrm>
            <a:off x="6605664" y="3773438"/>
            <a:ext cx="5056683" cy="1323439"/>
          </a:xfrm>
          <a:prstGeom prst="rect">
            <a:avLst/>
          </a:prstGeom>
        </p:spPr>
        <p:txBody>
          <a:bodyPr wrap="square">
            <a:spAutoFit/>
          </a:bodyPr>
          <a:lstStyle/>
          <a:p>
            <a:r>
              <a:rPr lang="en-US" sz="2000" b="1" i="1" dirty="0">
                <a:solidFill>
                  <a:srgbClr val="FF0000"/>
                </a:solidFill>
              </a:rPr>
              <a:t>The subjects of every state ought to contribute towards the support of the government, as nearly as possible, in proportion to their respective abilities.</a:t>
            </a:r>
          </a:p>
        </p:txBody>
      </p:sp>
      <p:pic>
        <p:nvPicPr>
          <p:cNvPr id="5" name="Picture 4">
            <a:extLst>
              <a:ext uri="{FF2B5EF4-FFF2-40B4-BE49-F238E27FC236}">
                <a16:creationId xmlns:a16="http://schemas.microsoft.com/office/drawing/2014/main" id="{71F5916D-3752-4275-B274-179A7194DE66}"/>
              </a:ext>
            </a:extLst>
          </p:cNvPr>
          <p:cNvPicPr>
            <a:picLocks noChangeAspect="1"/>
          </p:cNvPicPr>
          <p:nvPr/>
        </p:nvPicPr>
        <p:blipFill>
          <a:blip r:embed="rId2"/>
          <a:stretch>
            <a:fillRect/>
          </a:stretch>
        </p:blipFill>
        <p:spPr>
          <a:xfrm>
            <a:off x="189563" y="159061"/>
            <a:ext cx="3238500" cy="3590925"/>
          </a:xfrm>
          <a:prstGeom prst="rect">
            <a:avLst/>
          </a:prstGeom>
        </p:spPr>
      </p:pic>
      <p:pic>
        <p:nvPicPr>
          <p:cNvPr id="6" name="Picture 5">
            <a:extLst>
              <a:ext uri="{FF2B5EF4-FFF2-40B4-BE49-F238E27FC236}">
                <a16:creationId xmlns:a16="http://schemas.microsoft.com/office/drawing/2014/main" id="{5F135589-4470-4866-923E-2220EEB374EF}"/>
              </a:ext>
            </a:extLst>
          </p:cNvPr>
          <p:cNvPicPr>
            <a:picLocks noChangeAspect="1"/>
          </p:cNvPicPr>
          <p:nvPr/>
        </p:nvPicPr>
        <p:blipFill>
          <a:blip r:embed="rId3"/>
          <a:stretch>
            <a:fillRect/>
          </a:stretch>
        </p:blipFill>
        <p:spPr>
          <a:xfrm>
            <a:off x="189563" y="4481342"/>
            <a:ext cx="2953366" cy="2217597"/>
          </a:xfrm>
          <a:prstGeom prst="rect">
            <a:avLst/>
          </a:prstGeom>
        </p:spPr>
      </p:pic>
      <p:sp>
        <p:nvSpPr>
          <p:cNvPr id="7" name="Rectangle 6">
            <a:extLst>
              <a:ext uri="{FF2B5EF4-FFF2-40B4-BE49-F238E27FC236}">
                <a16:creationId xmlns:a16="http://schemas.microsoft.com/office/drawing/2014/main" id="{D3FC31C3-E16E-4624-B92C-135EE5E9FBE3}"/>
              </a:ext>
            </a:extLst>
          </p:cNvPr>
          <p:cNvSpPr/>
          <p:nvPr/>
        </p:nvSpPr>
        <p:spPr>
          <a:xfrm>
            <a:off x="3428063" y="190268"/>
            <a:ext cx="8763937" cy="707886"/>
          </a:xfrm>
          <a:prstGeom prst="rect">
            <a:avLst/>
          </a:prstGeom>
        </p:spPr>
        <p:txBody>
          <a:bodyPr wrap="square">
            <a:spAutoFit/>
          </a:bodyPr>
          <a:lstStyle/>
          <a:p>
            <a:r>
              <a:rPr lang="en-US" sz="2000" dirty="0"/>
              <a:t> </a:t>
            </a:r>
            <a:r>
              <a:rPr lang="en-US" sz="2000" b="1" dirty="0"/>
              <a:t>1.  Scottish economist, philosopher and author as well as a moral philosopher, a pioneer of political economy and a key figure during the Scottish Enlightenment. </a:t>
            </a:r>
          </a:p>
        </p:txBody>
      </p:sp>
      <p:sp>
        <p:nvSpPr>
          <p:cNvPr id="8" name="Rectangle 7">
            <a:extLst>
              <a:ext uri="{FF2B5EF4-FFF2-40B4-BE49-F238E27FC236}">
                <a16:creationId xmlns:a16="http://schemas.microsoft.com/office/drawing/2014/main" id="{AD768C60-D673-41A9-8DD1-4AB38786101F}"/>
              </a:ext>
            </a:extLst>
          </p:cNvPr>
          <p:cNvSpPr/>
          <p:nvPr/>
        </p:nvSpPr>
        <p:spPr>
          <a:xfrm>
            <a:off x="339988" y="3681123"/>
            <a:ext cx="2438809" cy="830997"/>
          </a:xfrm>
          <a:prstGeom prst="rect">
            <a:avLst/>
          </a:prstGeom>
        </p:spPr>
        <p:txBody>
          <a:bodyPr wrap="none">
            <a:spAutoFit/>
          </a:bodyPr>
          <a:lstStyle/>
          <a:p>
            <a:r>
              <a:rPr lang="en-US" sz="2800" b="1" dirty="0">
                <a:solidFill>
                  <a:srgbClr val="7030A0"/>
                </a:solidFill>
              </a:rPr>
              <a:t>Adam Smith </a:t>
            </a:r>
          </a:p>
          <a:p>
            <a:r>
              <a:rPr lang="en-US" sz="2000" b="1" dirty="0"/>
              <a:t>(1723-1790) Scotland</a:t>
            </a:r>
          </a:p>
        </p:txBody>
      </p:sp>
      <p:sp>
        <p:nvSpPr>
          <p:cNvPr id="9" name="Rectangle 8">
            <a:extLst>
              <a:ext uri="{FF2B5EF4-FFF2-40B4-BE49-F238E27FC236}">
                <a16:creationId xmlns:a16="http://schemas.microsoft.com/office/drawing/2014/main" id="{CD941C40-78BB-47ED-A7B9-DFCC60BF5041}"/>
              </a:ext>
            </a:extLst>
          </p:cNvPr>
          <p:cNvSpPr/>
          <p:nvPr/>
        </p:nvSpPr>
        <p:spPr>
          <a:xfrm>
            <a:off x="3428063" y="1099385"/>
            <a:ext cx="8574374" cy="707886"/>
          </a:xfrm>
          <a:prstGeom prst="rect">
            <a:avLst/>
          </a:prstGeom>
        </p:spPr>
        <p:txBody>
          <a:bodyPr wrap="square">
            <a:spAutoFit/>
          </a:bodyPr>
          <a:lstStyle/>
          <a:p>
            <a:r>
              <a:rPr lang="en-US" sz="2000" b="1" dirty="0"/>
              <a:t>2.  Emphasized the importance of sympathy for other people as a key element of human morality.</a:t>
            </a:r>
          </a:p>
        </p:txBody>
      </p:sp>
      <p:sp>
        <p:nvSpPr>
          <p:cNvPr id="10" name="Rectangle 9">
            <a:extLst>
              <a:ext uri="{FF2B5EF4-FFF2-40B4-BE49-F238E27FC236}">
                <a16:creationId xmlns:a16="http://schemas.microsoft.com/office/drawing/2014/main" id="{48D6FB0A-CADD-4CAF-8A7B-7AA03C8AD944}"/>
              </a:ext>
            </a:extLst>
          </p:cNvPr>
          <p:cNvSpPr/>
          <p:nvPr/>
        </p:nvSpPr>
        <p:spPr>
          <a:xfrm>
            <a:off x="3428062" y="1954523"/>
            <a:ext cx="8574373" cy="769441"/>
          </a:xfrm>
          <a:prstGeom prst="rect">
            <a:avLst/>
          </a:prstGeom>
        </p:spPr>
        <p:txBody>
          <a:bodyPr wrap="square">
            <a:spAutoFit/>
          </a:bodyPr>
          <a:lstStyle/>
          <a:p>
            <a:r>
              <a:rPr lang="en-US" sz="2000" b="1" dirty="0"/>
              <a:t>3.  He wrote two classic works, </a:t>
            </a:r>
            <a:r>
              <a:rPr lang="en-US" sz="2000" b="1" i="1" dirty="0"/>
              <a:t>The Theory of Moral Sentiments </a:t>
            </a:r>
            <a:r>
              <a:rPr lang="en-US" sz="2000" b="1" dirty="0"/>
              <a:t>and </a:t>
            </a:r>
            <a:r>
              <a:rPr lang="en-US" sz="2000" b="1" i="1" dirty="0"/>
              <a:t>An Inquiry into the Nature and Causes of</a:t>
            </a:r>
            <a:r>
              <a:rPr lang="en-US" sz="2400" b="1" i="1" dirty="0"/>
              <a:t> </a:t>
            </a:r>
            <a:r>
              <a:rPr lang="en-US" sz="2400" b="1" i="1" dirty="0">
                <a:solidFill>
                  <a:srgbClr val="7030A0"/>
                </a:solidFill>
              </a:rPr>
              <a:t>The Wealth of Nations</a:t>
            </a:r>
            <a:r>
              <a:rPr lang="en-US" sz="2000" b="1" dirty="0"/>
              <a:t>.</a:t>
            </a:r>
          </a:p>
        </p:txBody>
      </p:sp>
      <p:pic>
        <p:nvPicPr>
          <p:cNvPr id="11" name="Picture 10">
            <a:extLst>
              <a:ext uri="{FF2B5EF4-FFF2-40B4-BE49-F238E27FC236}">
                <a16:creationId xmlns:a16="http://schemas.microsoft.com/office/drawing/2014/main" id="{6A4C228E-F935-4B56-829C-7EA5228717CE}"/>
              </a:ext>
            </a:extLst>
          </p:cNvPr>
          <p:cNvPicPr>
            <a:picLocks noChangeAspect="1"/>
          </p:cNvPicPr>
          <p:nvPr/>
        </p:nvPicPr>
        <p:blipFill rotWithShape="1">
          <a:blip r:embed="rId4"/>
          <a:srcRect l="5755" r="6789" b="18761"/>
          <a:stretch/>
        </p:blipFill>
        <p:spPr>
          <a:xfrm>
            <a:off x="3428062" y="2814729"/>
            <a:ext cx="2740615" cy="3869024"/>
          </a:xfrm>
          <a:prstGeom prst="rect">
            <a:avLst/>
          </a:prstGeom>
        </p:spPr>
      </p:pic>
    </p:spTree>
    <p:extLst>
      <p:ext uri="{BB962C8B-B14F-4D97-AF65-F5344CB8AC3E}">
        <p14:creationId xmlns:p14="http://schemas.microsoft.com/office/powerpoint/2010/main" val="112560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500"/>
                                  </p:stCondLst>
                                  <p:iterate type="wd">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7350"/>
                            </p:stCondLst>
                            <p:childTnLst>
                              <p:par>
                                <p:cTn id="12" presetID="26" presetClass="entr" presetSubtype="0" fill="hold" grpId="0" nodeType="afterEffect">
                                  <p:stCondLst>
                                    <p:cond delay="4000"/>
                                  </p:stCondLst>
                                  <p:iterate type="wd">
                                    <p:tmPct val="10000"/>
                                  </p:iterate>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par>
                          <p:cTn id="28" fill="hold">
                            <p:stCondLst>
                              <p:cond delay="14950"/>
                            </p:stCondLst>
                            <p:childTnLst>
                              <p:par>
                                <p:cTn id="29" presetID="45" presetClass="entr" presetSubtype="0" fill="hold" nodeType="afterEffect">
                                  <p:stCondLst>
                                    <p:cond delay="4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ppt_w</p:attrName>
                                        </p:attrNameLst>
                                      </p:cBhvr>
                                      <p:tavLst>
                                        <p:tav tm="0" fmla="#ppt_w*sin(2.5*pi*$)">
                                          <p:val>
                                            <p:fltVal val="0"/>
                                          </p:val>
                                        </p:tav>
                                        <p:tav tm="100000">
                                          <p:val>
                                            <p:fltVal val="1"/>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childTnLst>
                                </p:cTn>
                              </p:par>
                            </p:childTnLst>
                          </p:cTn>
                        </p:par>
                        <p:par>
                          <p:cTn id="34" fill="hold">
                            <p:stCondLst>
                              <p:cond delay="19950"/>
                            </p:stCondLst>
                            <p:childTnLst>
                              <p:par>
                                <p:cTn id="35" presetID="2" presetClass="entr" presetSubtype="4" fill="hold" grpId="0" nodeType="afterEffect">
                                  <p:stCondLst>
                                    <p:cond delay="40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E2742-FA54-4E32-8C9D-2F4C929E155B}"/>
              </a:ext>
            </a:extLst>
          </p:cNvPr>
          <p:cNvSpPr/>
          <p:nvPr/>
        </p:nvSpPr>
        <p:spPr>
          <a:xfrm>
            <a:off x="4010978" y="5807458"/>
            <a:ext cx="6096000" cy="1015663"/>
          </a:xfrm>
          <a:prstGeom prst="rect">
            <a:avLst/>
          </a:prstGeom>
        </p:spPr>
        <p:txBody>
          <a:bodyPr>
            <a:spAutoFit/>
          </a:bodyPr>
          <a:lstStyle/>
          <a:p>
            <a:r>
              <a:rPr lang="en-US" sz="2000" b="1" i="1" dirty="0">
                <a:solidFill>
                  <a:srgbClr val="002060"/>
                </a:solidFill>
              </a:rPr>
              <a:t>There is nothing more admirable than when two people who see eye to eye keep house as man and wife, confounding their enemies and delighting their friends.</a:t>
            </a:r>
          </a:p>
        </p:txBody>
      </p:sp>
      <p:sp>
        <p:nvSpPr>
          <p:cNvPr id="3" name="Rectangle 2">
            <a:extLst>
              <a:ext uri="{FF2B5EF4-FFF2-40B4-BE49-F238E27FC236}">
                <a16:creationId xmlns:a16="http://schemas.microsoft.com/office/drawing/2014/main" id="{C550AF74-B1A8-488D-87BA-D1A65DD74B22}"/>
              </a:ext>
            </a:extLst>
          </p:cNvPr>
          <p:cNvSpPr/>
          <p:nvPr/>
        </p:nvSpPr>
        <p:spPr>
          <a:xfrm>
            <a:off x="4010978" y="5421460"/>
            <a:ext cx="5388783" cy="400110"/>
          </a:xfrm>
          <a:prstGeom prst="rect">
            <a:avLst/>
          </a:prstGeom>
        </p:spPr>
        <p:txBody>
          <a:bodyPr wrap="none">
            <a:spAutoFit/>
          </a:bodyPr>
          <a:lstStyle/>
          <a:p>
            <a:r>
              <a:rPr lang="en-US" sz="2000" b="1" i="1" dirty="0">
                <a:solidFill>
                  <a:srgbClr val="002060"/>
                </a:solidFill>
              </a:rPr>
              <a:t>How prone to doubt, how cautious are the wise! </a:t>
            </a:r>
          </a:p>
        </p:txBody>
      </p:sp>
      <p:pic>
        <p:nvPicPr>
          <p:cNvPr id="5" name="Picture 4">
            <a:extLst>
              <a:ext uri="{FF2B5EF4-FFF2-40B4-BE49-F238E27FC236}">
                <a16:creationId xmlns:a16="http://schemas.microsoft.com/office/drawing/2014/main" id="{613EBA58-D631-48AB-AFA1-134D27854B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0058493" y="2973086"/>
            <a:ext cx="1382827" cy="1958678"/>
          </a:xfrm>
          <a:prstGeom prst="rect">
            <a:avLst/>
          </a:prstGeom>
        </p:spPr>
      </p:pic>
      <p:pic>
        <p:nvPicPr>
          <p:cNvPr id="6" name="Picture 5">
            <a:extLst>
              <a:ext uri="{FF2B5EF4-FFF2-40B4-BE49-F238E27FC236}">
                <a16:creationId xmlns:a16="http://schemas.microsoft.com/office/drawing/2014/main" id="{8CC6C914-53F3-431E-AB62-304B3844BC49}"/>
              </a:ext>
            </a:extLst>
          </p:cNvPr>
          <p:cNvPicPr>
            <a:picLocks noChangeAspect="1"/>
          </p:cNvPicPr>
          <p:nvPr/>
        </p:nvPicPr>
        <p:blipFill>
          <a:blip r:embed="rId4"/>
          <a:stretch>
            <a:fillRect/>
          </a:stretch>
        </p:blipFill>
        <p:spPr>
          <a:xfrm>
            <a:off x="10082662" y="1851836"/>
            <a:ext cx="1358658" cy="1050223"/>
          </a:xfrm>
          <a:prstGeom prst="rect">
            <a:avLst/>
          </a:prstGeom>
        </p:spPr>
      </p:pic>
      <p:pic>
        <p:nvPicPr>
          <p:cNvPr id="7" name="Picture 6">
            <a:extLst>
              <a:ext uri="{FF2B5EF4-FFF2-40B4-BE49-F238E27FC236}">
                <a16:creationId xmlns:a16="http://schemas.microsoft.com/office/drawing/2014/main" id="{AB65EDD7-4823-4352-A10C-6CFF91452645}"/>
              </a:ext>
            </a:extLst>
          </p:cNvPr>
          <p:cNvPicPr>
            <a:picLocks noChangeAspect="1"/>
          </p:cNvPicPr>
          <p:nvPr/>
        </p:nvPicPr>
        <p:blipFill>
          <a:blip r:embed="rId5"/>
          <a:stretch>
            <a:fillRect/>
          </a:stretch>
        </p:blipFill>
        <p:spPr>
          <a:xfrm>
            <a:off x="196746" y="187063"/>
            <a:ext cx="4018146" cy="3937783"/>
          </a:xfrm>
          <a:prstGeom prst="rect">
            <a:avLst/>
          </a:prstGeom>
        </p:spPr>
      </p:pic>
      <p:sp>
        <p:nvSpPr>
          <p:cNvPr id="8" name="Rectangle 7">
            <a:extLst>
              <a:ext uri="{FF2B5EF4-FFF2-40B4-BE49-F238E27FC236}">
                <a16:creationId xmlns:a16="http://schemas.microsoft.com/office/drawing/2014/main" id="{6A9C4568-9AEC-4089-A07B-B824853214AB}"/>
              </a:ext>
            </a:extLst>
          </p:cNvPr>
          <p:cNvSpPr/>
          <p:nvPr/>
        </p:nvSpPr>
        <p:spPr>
          <a:xfrm>
            <a:off x="4536472" y="567096"/>
            <a:ext cx="7239482" cy="400110"/>
          </a:xfrm>
          <a:prstGeom prst="rect">
            <a:avLst/>
          </a:prstGeom>
        </p:spPr>
        <p:txBody>
          <a:bodyPr wrap="none">
            <a:spAutoFit/>
          </a:bodyPr>
          <a:lstStyle/>
          <a:p>
            <a:r>
              <a:rPr lang="en-US" sz="2000" b="1" dirty="0"/>
              <a:t>2.  He is the presumed author of the classics </a:t>
            </a:r>
            <a:r>
              <a:rPr lang="en-US" sz="2000" b="1" i="1" dirty="0"/>
              <a:t>Iliad</a:t>
            </a:r>
            <a:r>
              <a:rPr lang="en-US" sz="2000" b="1" dirty="0"/>
              <a:t> and the </a:t>
            </a:r>
            <a:r>
              <a:rPr lang="en-US" sz="2000" b="1" i="1" dirty="0"/>
              <a:t>Odyssey.</a:t>
            </a:r>
          </a:p>
        </p:txBody>
      </p:sp>
      <p:sp>
        <p:nvSpPr>
          <p:cNvPr id="9" name="Rectangle 8">
            <a:extLst>
              <a:ext uri="{FF2B5EF4-FFF2-40B4-BE49-F238E27FC236}">
                <a16:creationId xmlns:a16="http://schemas.microsoft.com/office/drawing/2014/main" id="{8CA0364D-F7EA-41BC-82DF-F0B2C294BDAE}"/>
              </a:ext>
            </a:extLst>
          </p:cNvPr>
          <p:cNvSpPr/>
          <p:nvPr/>
        </p:nvSpPr>
        <p:spPr>
          <a:xfrm>
            <a:off x="4553852" y="904667"/>
            <a:ext cx="7527829" cy="1015663"/>
          </a:xfrm>
          <a:prstGeom prst="rect">
            <a:avLst/>
          </a:prstGeom>
        </p:spPr>
        <p:txBody>
          <a:bodyPr wrap="square">
            <a:spAutoFit/>
          </a:bodyPr>
          <a:lstStyle/>
          <a:p>
            <a:r>
              <a:rPr lang="en-US" sz="2000" b="1" dirty="0"/>
              <a:t>3.  Some maintain that his poems are dependent on an oral tradition, a generations-old technique that was the collective inheritance of many singer-poets. </a:t>
            </a:r>
          </a:p>
        </p:txBody>
      </p:sp>
      <p:sp>
        <p:nvSpPr>
          <p:cNvPr id="10" name="Rectangle 9">
            <a:extLst>
              <a:ext uri="{FF2B5EF4-FFF2-40B4-BE49-F238E27FC236}">
                <a16:creationId xmlns:a16="http://schemas.microsoft.com/office/drawing/2014/main" id="{67475B0F-5EAC-49BD-8160-B34DF926AA42}"/>
              </a:ext>
            </a:extLst>
          </p:cNvPr>
          <p:cNvSpPr/>
          <p:nvPr/>
        </p:nvSpPr>
        <p:spPr>
          <a:xfrm>
            <a:off x="196746" y="4172687"/>
            <a:ext cx="3995067" cy="2185214"/>
          </a:xfrm>
          <a:prstGeom prst="rect">
            <a:avLst/>
          </a:prstGeom>
        </p:spPr>
        <p:txBody>
          <a:bodyPr wrap="square">
            <a:spAutoFit/>
          </a:bodyPr>
          <a:lstStyle/>
          <a:p>
            <a:r>
              <a:rPr lang="en-US" sz="2800" b="1" dirty="0">
                <a:solidFill>
                  <a:srgbClr val="FF0000"/>
                </a:solidFill>
              </a:rPr>
              <a:t>Homer</a:t>
            </a:r>
            <a:r>
              <a:rPr lang="en-US" dirty="0"/>
              <a:t> </a:t>
            </a:r>
            <a:r>
              <a:rPr lang="en-US" b="1" dirty="0"/>
              <a:t>was born at Smyrna in the Ionian region of Asia Minor (or possibly on the island of Chios), and that he died on the Cycladic island of </a:t>
            </a:r>
            <a:r>
              <a:rPr lang="en-US" b="1" dirty="0" err="1"/>
              <a:t>Ios</a:t>
            </a:r>
            <a:r>
              <a:rPr lang="en-US" b="1" dirty="0"/>
              <a:t>.  Indirect reports from Herodotus and others generally date him approximately between 750 and 700 BCE.</a:t>
            </a:r>
          </a:p>
        </p:txBody>
      </p:sp>
      <p:sp>
        <p:nvSpPr>
          <p:cNvPr id="11" name="Rectangle 10">
            <a:extLst>
              <a:ext uri="{FF2B5EF4-FFF2-40B4-BE49-F238E27FC236}">
                <a16:creationId xmlns:a16="http://schemas.microsoft.com/office/drawing/2014/main" id="{51434DAB-AC57-492A-A324-52DDCE4623A7}"/>
              </a:ext>
            </a:extLst>
          </p:cNvPr>
          <p:cNvSpPr/>
          <p:nvPr/>
        </p:nvSpPr>
        <p:spPr>
          <a:xfrm>
            <a:off x="4536472" y="215882"/>
            <a:ext cx="7111434" cy="400110"/>
          </a:xfrm>
          <a:prstGeom prst="rect">
            <a:avLst/>
          </a:prstGeom>
        </p:spPr>
        <p:txBody>
          <a:bodyPr wrap="none">
            <a:spAutoFit/>
          </a:bodyPr>
          <a:lstStyle/>
          <a:p>
            <a:r>
              <a:rPr lang="en-US" sz="2000" b="1" dirty="0"/>
              <a:t>1.  He as been considered the greatest poet of classical antiquity. </a:t>
            </a:r>
          </a:p>
        </p:txBody>
      </p:sp>
      <p:pic>
        <p:nvPicPr>
          <p:cNvPr id="14" name="Picture 13">
            <a:extLst>
              <a:ext uri="{FF2B5EF4-FFF2-40B4-BE49-F238E27FC236}">
                <a16:creationId xmlns:a16="http://schemas.microsoft.com/office/drawing/2014/main" id="{E80A0D26-2B38-42D8-8FE4-98BE9D55136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7103" t="8962" r="20829" b="4845"/>
          <a:stretch/>
        </p:blipFill>
        <p:spPr>
          <a:xfrm>
            <a:off x="10261489" y="5002791"/>
            <a:ext cx="1820192" cy="1895753"/>
          </a:xfrm>
          <a:prstGeom prst="rect">
            <a:avLst/>
          </a:prstGeom>
        </p:spPr>
      </p:pic>
      <p:pic>
        <p:nvPicPr>
          <p:cNvPr id="15" name="Picture 14">
            <a:extLst>
              <a:ext uri="{FF2B5EF4-FFF2-40B4-BE49-F238E27FC236}">
                <a16:creationId xmlns:a16="http://schemas.microsoft.com/office/drawing/2014/main" id="{EC52754F-8827-4DDB-83FF-AFCEE7A65021}"/>
              </a:ext>
            </a:extLst>
          </p:cNvPr>
          <p:cNvPicPr>
            <a:picLocks noChangeAspect="1"/>
          </p:cNvPicPr>
          <p:nvPr/>
        </p:nvPicPr>
        <p:blipFill>
          <a:blip r:embed="rId8"/>
          <a:stretch>
            <a:fillRect/>
          </a:stretch>
        </p:blipFill>
        <p:spPr>
          <a:xfrm>
            <a:off x="4363723" y="1919248"/>
            <a:ext cx="5569017" cy="3502212"/>
          </a:xfrm>
          <a:prstGeom prst="rect">
            <a:avLst/>
          </a:prstGeom>
        </p:spPr>
      </p:pic>
    </p:spTree>
    <p:extLst>
      <p:ext uri="{BB962C8B-B14F-4D97-AF65-F5344CB8AC3E}">
        <p14:creationId xmlns:p14="http://schemas.microsoft.com/office/powerpoint/2010/main" val="18036319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21" presetClass="entr" presetSubtype="1" fill="hold" grpId="0" nodeType="afterEffect">
                                  <p:stCondLst>
                                    <p:cond delay="350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par>
                          <p:cTn id="14" fill="hold">
                            <p:stCondLst>
                              <p:cond delay="6000"/>
                            </p:stCondLst>
                            <p:childTnLst>
                              <p:par>
                                <p:cTn id="15" presetID="2" presetClass="entr" presetSubtype="4" fill="hold" grpId="0" nodeType="afterEffect">
                                  <p:stCondLst>
                                    <p:cond delay="3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0500"/>
                            </p:stCondLst>
                            <p:childTnLst>
                              <p:par>
                                <p:cTn id="20" presetID="26" presetClass="entr" presetSubtype="0" fill="hold" nodeType="after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290">
                                          <p:stCondLst>
                                            <p:cond delay="0"/>
                                          </p:stCondLst>
                                        </p:cTn>
                                        <p:tgtEl>
                                          <p:spTgt spid="6"/>
                                        </p:tgtEl>
                                      </p:cBhvr>
                                    </p:animEffect>
                                    <p:anim calcmode="lin" valueType="num">
                                      <p:cBhvr>
                                        <p:cTn id="2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8" dur="13">
                                          <p:stCondLst>
                                            <p:cond delay="325"/>
                                          </p:stCondLst>
                                        </p:cTn>
                                        <p:tgtEl>
                                          <p:spTgt spid="6"/>
                                        </p:tgtEl>
                                      </p:cBhvr>
                                      <p:to x="100000" y="60000"/>
                                    </p:animScale>
                                    <p:animScale>
                                      <p:cBhvr>
                                        <p:cTn id="29" dur="83" decel="50000">
                                          <p:stCondLst>
                                            <p:cond delay="338"/>
                                          </p:stCondLst>
                                        </p:cTn>
                                        <p:tgtEl>
                                          <p:spTgt spid="6"/>
                                        </p:tgtEl>
                                      </p:cBhvr>
                                      <p:to x="100000" y="100000"/>
                                    </p:animScale>
                                    <p:animScale>
                                      <p:cBhvr>
                                        <p:cTn id="30" dur="13">
                                          <p:stCondLst>
                                            <p:cond delay="656"/>
                                          </p:stCondLst>
                                        </p:cTn>
                                        <p:tgtEl>
                                          <p:spTgt spid="6"/>
                                        </p:tgtEl>
                                      </p:cBhvr>
                                      <p:to x="100000" y="80000"/>
                                    </p:animScale>
                                    <p:animScale>
                                      <p:cBhvr>
                                        <p:cTn id="31" dur="83" decel="50000">
                                          <p:stCondLst>
                                            <p:cond delay="669"/>
                                          </p:stCondLst>
                                        </p:cTn>
                                        <p:tgtEl>
                                          <p:spTgt spid="6"/>
                                        </p:tgtEl>
                                      </p:cBhvr>
                                      <p:to x="100000" y="100000"/>
                                    </p:animScale>
                                    <p:animScale>
                                      <p:cBhvr>
                                        <p:cTn id="32" dur="13">
                                          <p:stCondLst>
                                            <p:cond delay="821"/>
                                          </p:stCondLst>
                                        </p:cTn>
                                        <p:tgtEl>
                                          <p:spTgt spid="6"/>
                                        </p:tgtEl>
                                      </p:cBhvr>
                                      <p:to x="100000" y="90000"/>
                                    </p:animScale>
                                    <p:animScale>
                                      <p:cBhvr>
                                        <p:cTn id="33" dur="83" decel="50000">
                                          <p:stCondLst>
                                            <p:cond delay="834"/>
                                          </p:stCondLst>
                                        </p:cTn>
                                        <p:tgtEl>
                                          <p:spTgt spid="6"/>
                                        </p:tgtEl>
                                      </p:cBhvr>
                                      <p:to x="100000" y="100000"/>
                                    </p:animScale>
                                    <p:animScale>
                                      <p:cBhvr>
                                        <p:cTn id="34" dur="13">
                                          <p:stCondLst>
                                            <p:cond delay="904"/>
                                          </p:stCondLst>
                                        </p:cTn>
                                        <p:tgtEl>
                                          <p:spTgt spid="6"/>
                                        </p:tgtEl>
                                      </p:cBhvr>
                                      <p:to x="100000" y="95000"/>
                                    </p:animScale>
                                    <p:animScale>
                                      <p:cBhvr>
                                        <p:cTn id="35" dur="83" decel="50000">
                                          <p:stCondLst>
                                            <p:cond delay="917"/>
                                          </p:stCondLst>
                                        </p:cTn>
                                        <p:tgtEl>
                                          <p:spTgt spid="6"/>
                                        </p:tgtEl>
                                      </p:cBhvr>
                                      <p:to x="100000" y="100000"/>
                                    </p:animScale>
                                  </p:childTnLst>
                                </p:cTn>
                              </p:par>
                            </p:childTnLst>
                          </p:cTn>
                        </p:par>
                        <p:par>
                          <p:cTn id="36" fill="hold">
                            <p:stCondLst>
                              <p:cond delay="14500"/>
                            </p:stCondLst>
                            <p:childTnLst>
                              <p:par>
                                <p:cTn id="37" presetID="6" presetClass="entr" presetSubtype="16" fill="hold" nodeType="afterEffect">
                                  <p:stCondLst>
                                    <p:cond delay="250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1000"/>
                                        <p:tgtEl>
                                          <p:spTgt spid="5"/>
                                        </p:tgtEl>
                                      </p:cBhvr>
                                    </p:animEffect>
                                  </p:childTnLst>
                                </p:cTn>
                              </p:par>
                            </p:childTnLst>
                          </p:cTn>
                        </p:par>
                        <p:par>
                          <p:cTn id="40" fill="hold">
                            <p:stCondLst>
                              <p:cond delay="18000"/>
                            </p:stCondLst>
                            <p:childTnLst>
                              <p:par>
                                <p:cTn id="41" presetID="3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par>
                          <p:cTn id="47" fill="hold">
                            <p:stCondLst>
                              <p:cond delay="19000"/>
                            </p:stCondLst>
                            <p:childTnLst>
                              <p:par>
                                <p:cTn id="48" presetID="42" presetClass="entr" presetSubtype="0" fill="hold" nodeType="afterEffect">
                                  <p:stCondLst>
                                    <p:cond delay="200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par>
                          <p:cTn id="53" fill="hold">
                            <p:stCondLst>
                              <p:cond delay="22000"/>
                            </p:stCondLst>
                            <p:childTnLst>
                              <p:par>
                                <p:cTn id="54" presetID="26" presetClass="entr" presetSubtype="0" fill="hold" grpId="0" nodeType="afterEffect">
                                  <p:stCondLst>
                                    <p:cond delay="200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290">
                                          <p:stCondLst>
                                            <p:cond delay="0"/>
                                          </p:stCondLst>
                                        </p:cTn>
                                        <p:tgtEl>
                                          <p:spTgt spid="10"/>
                                        </p:tgtEl>
                                      </p:cBhvr>
                                    </p:animEffect>
                                    <p:anim calcmode="lin" valueType="num">
                                      <p:cBhvr>
                                        <p:cTn id="57"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62" dur="13">
                                          <p:stCondLst>
                                            <p:cond delay="325"/>
                                          </p:stCondLst>
                                        </p:cTn>
                                        <p:tgtEl>
                                          <p:spTgt spid="10"/>
                                        </p:tgtEl>
                                      </p:cBhvr>
                                      <p:to x="100000" y="60000"/>
                                    </p:animScale>
                                    <p:animScale>
                                      <p:cBhvr>
                                        <p:cTn id="63" dur="83" decel="50000">
                                          <p:stCondLst>
                                            <p:cond delay="338"/>
                                          </p:stCondLst>
                                        </p:cTn>
                                        <p:tgtEl>
                                          <p:spTgt spid="10"/>
                                        </p:tgtEl>
                                      </p:cBhvr>
                                      <p:to x="100000" y="100000"/>
                                    </p:animScale>
                                    <p:animScale>
                                      <p:cBhvr>
                                        <p:cTn id="64" dur="13">
                                          <p:stCondLst>
                                            <p:cond delay="656"/>
                                          </p:stCondLst>
                                        </p:cTn>
                                        <p:tgtEl>
                                          <p:spTgt spid="10"/>
                                        </p:tgtEl>
                                      </p:cBhvr>
                                      <p:to x="100000" y="80000"/>
                                    </p:animScale>
                                    <p:animScale>
                                      <p:cBhvr>
                                        <p:cTn id="65" dur="83" decel="50000">
                                          <p:stCondLst>
                                            <p:cond delay="669"/>
                                          </p:stCondLst>
                                        </p:cTn>
                                        <p:tgtEl>
                                          <p:spTgt spid="10"/>
                                        </p:tgtEl>
                                      </p:cBhvr>
                                      <p:to x="100000" y="100000"/>
                                    </p:animScale>
                                    <p:animScale>
                                      <p:cBhvr>
                                        <p:cTn id="66" dur="13">
                                          <p:stCondLst>
                                            <p:cond delay="821"/>
                                          </p:stCondLst>
                                        </p:cTn>
                                        <p:tgtEl>
                                          <p:spTgt spid="10"/>
                                        </p:tgtEl>
                                      </p:cBhvr>
                                      <p:to x="100000" y="90000"/>
                                    </p:animScale>
                                    <p:animScale>
                                      <p:cBhvr>
                                        <p:cTn id="67" dur="83" decel="50000">
                                          <p:stCondLst>
                                            <p:cond delay="834"/>
                                          </p:stCondLst>
                                        </p:cTn>
                                        <p:tgtEl>
                                          <p:spTgt spid="10"/>
                                        </p:tgtEl>
                                      </p:cBhvr>
                                      <p:to x="100000" y="100000"/>
                                    </p:animScale>
                                    <p:animScale>
                                      <p:cBhvr>
                                        <p:cTn id="68" dur="13">
                                          <p:stCondLst>
                                            <p:cond delay="904"/>
                                          </p:stCondLst>
                                        </p:cTn>
                                        <p:tgtEl>
                                          <p:spTgt spid="10"/>
                                        </p:tgtEl>
                                      </p:cBhvr>
                                      <p:to x="100000" y="95000"/>
                                    </p:animScale>
                                    <p:animScale>
                                      <p:cBhvr>
                                        <p:cTn id="69" dur="83" decel="50000">
                                          <p:stCondLst>
                                            <p:cond delay="917"/>
                                          </p:stCondLst>
                                        </p:cTn>
                                        <p:tgtEl>
                                          <p:spTgt spid="10"/>
                                        </p:tgtEl>
                                      </p:cBhvr>
                                      <p:to x="100000" y="100000"/>
                                    </p:animScale>
                                  </p:childTnLst>
                                </p:cTn>
                              </p:par>
                            </p:childTnLst>
                          </p:cTn>
                        </p:par>
                        <p:par>
                          <p:cTn id="70" fill="hold">
                            <p:stCondLst>
                              <p:cond delay="25000"/>
                            </p:stCondLst>
                            <p:childTnLst>
                              <p:par>
                                <p:cTn id="71" presetID="2" presetClass="entr" presetSubtype="9" fill="hold" nodeType="afterEffect">
                                  <p:stCondLst>
                                    <p:cond delay="20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1000" fill="hold"/>
                                        <p:tgtEl>
                                          <p:spTgt spid="14"/>
                                        </p:tgtEl>
                                        <p:attrNameLst>
                                          <p:attrName>ppt_x</p:attrName>
                                        </p:attrNameLst>
                                      </p:cBhvr>
                                      <p:tavLst>
                                        <p:tav tm="0">
                                          <p:val>
                                            <p:strVal val="0-#ppt_w/2"/>
                                          </p:val>
                                        </p:tav>
                                        <p:tav tm="100000">
                                          <p:val>
                                            <p:strVal val="#ppt_x"/>
                                          </p:val>
                                        </p:tav>
                                      </p:tavLst>
                                    </p:anim>
                                    <p:anim calcmode="lin" valueType="num">
                                      <p:cBhvr additive="base">
                                        <p:cTn id="74"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F4401-D5A0-4985-A6A0-310412257040}"/>
              </a:ext>
            </a:extLst>
          </p:cNvPr>
          <p:cNvPicPr>
            <a:picLocks noChangeAspect="1"/>
          </p:cNvPicPr>
          <p:nvPr/>
        </p:nvPicPr>
        <p:blipFill rotWithShape="1">
          <a:blip r:embed="rId2"/>
          <a:srcRect l="5227" t="2060" r="2505" b="10098"/>
          <a:stretch/>
        </p:blipFill>
        <p:spPr>
          <a:xfrm>
            <a:off x="824457" y="599606"/>
            <a:ext cx="4182257" cy="4977072"/>
          </a:xfrm>
          <a:prstGeom prst="rect">
            <a:avLst/>
          </a:prstGeom>
        </p:spPr>
      </p:pic>
      <p:sp>
        <p:nvSpPr>
          <p:cNvPr id="3" name="TextBox 2">
            <a:extLst>
              <a:ext uri="{FF2B5EF4-FFF2-40B4-BE49-F238E27FC236}">
                <a16:creationId xmlns:a16="http://schemas.microsoft.com/office/drawing/2014/main" id="{3BEB8B8E-EDEB-4D42-8997-191B0C3AC94C}"/>
              </a:ext>
            </a:extLst>
          </p:cNvPr>
          <p:cNvSpPr txBox="1"/>
          <p:nvPr/>
        </p:nvSpPr>
        <p:spPr>
          <a:xfrm>
            <a:off x="1530823" y="5427396"/>
            <a:ext cx="2769523" cy="1200329"/>
          </a:xfrm>
          <a:prstGeom prst="rect">
            <a:avLst/>
          </a:prstGeom>
          <a:noFill/>
        </p:spPr>
        <p:txBody>
          <a:bodyPr wrap="square" rtlCol="0">
            <a:spAutoFit/>
          </a:bodyPr>
          <a:lstStyle/>
          <a:p>
            <a:r>
              <a:rPr lang="en-US" sz="3600" b="1" dirty="0">
                <a:solidFill>
                  <a:srgbClr val="FF0000"/>
                </a:solidFill>
              </a:rPr>
              <a:t>    George</a:t>
            </a:r>
          </a:p>
          <a:p>
            <a:r>
              <a:rPr lang="en-US" sz="3600" b="1" dirty="0">
                <a:solidFill>
                  <a:srgbClr val="FF0000"/>
                </a:solidFill>
              </a:rPr>
              <a:t>Washington</a:t>
            </a:r>
          </a:p>
        </p:txBody>
      </p:sp>
      <p:sp>
        <p:nvSpPr>
          <p:cNvPr id="4" name="TextBox 3">
            <a:extLst>
              <a:ext uri="{FF2B5EF4-FFF2-40B4-BE49-F238E27FC236}">
                <a16:creationId xmlns:a16="http://schemas.microsoft.com/office/drawing/2014/main" id="{A29290B6-F6F5-4FC5-BDC1-B28F9CD44AC8}"/>
              </a:ext>
            </a:extLst>
          </p:cNvPr>
          <p:cNvSpPr txBox="1"/>
          <p:nvPr/>
        </p:nvSpPr>
        <p:spPr>
          <a:xfrm>
            <a:off x="5536366" y="539055"/>
            <a:ext cx="6468566" cy="400110"/>
          </a:xfrm>
          <a:prstGeom prst="rect">
            <a:avLst/>
          </a:prstGeom>
          <a:noFill/>
        </p:spPr>
        <p:txBody>
          <a:bodyPr wrap="none" rtlCol="0">
            <a:spAutoFit/>
          </a:bodyPr>
          <a:lstStyle/>
          <a:p>
            <a:r>
              <a:rPr lang="en-US" sz="2000" b="1" dirty="0"/>
              <a:t>1.  He was born on Feb. 22, 1732, and passed away in 1799.</a:t>
            </a:r>
          </a:p>
        </p:txBody>
      </p:sp>
      <p:sp>
        <p:nvSpPr>
          <p:cNvPr id="5" name="Rectangle 4">
            <a:extLst>
              <a:ext uri="{FF2B5EF4-FFF2-40B4-BE49-F238E27FC236}">
                <a16:creationId xmlns:a16="http://schemas.microsoft.com/office/drawing/2014/main" id="{DE954965-1E00-4948-BA26-AD148C219CD1}"/>
              </a:ext>
            </a:extLst>
          </p:cNvPr>
          <p:cNvSpPr/>
          <p:nvPr/>
        </p:nvSpPr>
        <p:spPr>
          <a:xfrm>
            <a:off x="5536365" y="2721114"/>
            <a:ext cx="6588487" cy="707886"/>
          </a:xfrm>
          <a:prstGeom prst="rect">
            <a:avLst/>
          </a:prstGeom>
        </p:spPr>
        <p:txBody>
          <a:bodyPr wrap="square">
            <a:spAutoFit/>
          </a:bodyPr>
          <a:lstStyle/>
          <a:p>
            <a:r>
              <a:rPr lang="en-US" sz="2000" b="1" dirty="0"/>
              <a:t>5.  Served as a general and commander-in-chief of the colonial armies during the American Revolution.</a:t>
            </a:r>
          </a:p>
        </p:txBody>
      </p:sp>
      <p:sp>
        <p:nvSpPr>
          <p:cNvPr id="6" name="Rectangle 5">
            <a:extLst>
              <a:ext uri="{FF2B5EF4-FFF2-40B4-BE49-F238E27FC236}">
                <a16:creationId xmlns:a16="http://schemas.microsoft.com/office/drawing/2014/main" id="{C2D8DB08-7638-41F6-B46E-7B0C0B42E2CF}"/>
              </a:ext>
            </a:extLst>
          </p:cNvPr>
          <p:cNvSpPr/>
          <p:nvPr/>
        </p:nvSpPr>
        <p:spPr>
          <a:xfrm>
            <a:off x="5536366" y="983049"/>
            <a:ext cx="5300618" cy="400110"/>
          </a:xfrm>
          <a:prstGeom prst="rect">
            <a:avLst/>
          </a:prstGeom>
        </p:spPr>
        <p:txBody>
          <a:bodyPr wrap="none">
            <a:spAutoFit/>
          </a:bodyPr>
          <a:lstStyle/>
          <a:p>
            <a:r>
              <a:rPr lang="en-US" sz="2000" b="1" dirty="0"/>
              <a:t>2.  He married Martha Dandridge Custis in 1759.</a:t>
            </a:r>
          </a:p>
        </p:txBody>
      </p:sp>
      <p:sp>
        <p:nvSpPr>
          <p:cNvPr id="8" name="Rectangle 7">
            <a:extLst>
              <a:ext uri="{FF2B5EF4-FFF2-40B4-BE49-F238E27FC236}">
                <a16:creationId xmlns:a16="http://schemas.microsoft.com/office/drawing/2014/main" id="{26B19605-53F6-40BA-BCB2-37DCE54035A3}"/>
              </a:ext>
            </a:extLst>
          </p:cNvPr>
          <p:cNvSpPr/>
          <p:nvPr/>
        </p:nvSpPr>
        <p:spPr>
          <a:xfrm>
            <a:off x="5476404" y="1481285"/>
            <a:ext cx="6648447" cy="707886"/>
          </a:xfrm>
          <a:prstGeom prst="rect">
            <a:avLst/>
          </a:prstGeom>
        </p:spPr>
        <p:txBody>
          <a:bodyPr wrap="square">
            <a:spAutoFit/>
          </a:bodyPr>
          <a:lstStyle/>
          <a:p>
            <a:r>
              <a:rPr lang="en-US" sz="2000" b="1" dirty="0"/>
              <a:t> 3.  In the 1760s, he was a leader of the movement in Virginia to boycott British goods.</a:t>
            </a:r>
          </a:p>
        </p:txBody>
      </p:sp>
      <p:sp>
        <p:nvSpPr>
          <p:cNvPr id="9" name="TextBox 8">
            <a:extLst>
              <a:ext uri="{FF2B5EF4-FFF2-40B4-BE49-F238E27FC236}">
                <a16:creationId xmlns:a16="http://schemas.microsoft.com/office/drawing/2014/main" id="{9A0A51A5-14DA-4615-BC0C-B38CD7F61B3E}"/>
              </a:ext>
            </a:extLst>
          </p:cNvPr>
          <p:cNvSpPr txBox="1"/>
          <p:nvPr/>
        </p:nvSpPr>
        <p:spPr>
          <a:xfrm>
            <a:off x="5536366" y="2219320"/>
            <a:ext cx="5519331" cy="400110"/>
          </a:xfrm>
          <a:prstGeom prst="rect">
            <a:avLst/>
          </a:prstGeom>
          <a:noFill/>
        </p:spPr>
        <p:txBody>
          <a:bodyPr wrap="none" rtlCol="0">
            <a:spAutoFit/>
          </a:bodyPr>
          <a:lstStyle/>
          <a:p>
            <a:r>
              <a:rPr lang="en-US" sz="2000" b="1" dirty="0"/>
              <a:t>4.  He was one of the founding fathers of America.</a:t>
            </a:r>
          </a:p>
        </p:txBody>
      </p:sp>
      <p:sp>
        <p:nvSpPr>
          <p:cNvPr id="11" name="Rectangle 10">
            <a:extLst>
              <a:ext uri="{FF2B5EF4-FFF2-40B4-BE49-F238E27FC236}">
                <a16:creationId xmlns:a16="http://schemas.microsoft.com/office/drawing/2014/main" id="{F79EB2C2-B7AB-4A3A-9F7F-64387DE46B31}"/>
              </a:ext>
            </a:extLst>
          </p:cNvPr>
          <p:cNvSpPr/>
          <p:nvPr/>
        </p:nvSpPr>
        <p:spPr>
          <a:xfrm>
            <a:off x="5536366" y="3710465"/>
            <a:ext cx="6588487" cy="1015663"/>
          </a:xfrm>
          <a:prstGeom prst="rect">
            <a:avLst/>
          </a:prstGeom>
        </p:spPr>
        <p:txBody>
          <a:bodyPr wrap="square">
            <a:spAutoFit/>
          </a:bodyPr>
          <a:lstStyle/>
          <a:p>
            <a:r>
              <a:rPr lang="en-US" sz="2000" b="1" dirty="0"/>
              <a:t>6.  Reluctantly served two terms as the first U.S. president, from 1789 to 1797 and is historically regarded as one of America’s greatest presidents.</a:t>
            </a:r>
          </a:p>
        </p:txBody>
      </p:sp>
      <p:sp>
        <p:nvSpPr>
          <p:cNvPr id="12" name="Rectangle 11">
            <a:extLst>
              <a:ext uri="{FF2B5EF4-FFF2-40B4-BE49-F238E27FC236}">
                <a16:creationId xmlns:a16="http://schemas.microsoft.com/office/drawing/2014/main" id="{192B1D66-658B-44CD-9D9A-4FC15B4EC3CA}"/>
              </a:ext>
            </a:extLst>
          </p:cNvPr>
          <p:cNvSpPr/>
          <p:nvPr/>
        </p:nvSpPr>
        <p:spPr>
          <a:xfrm>
            <a:off x="5536364" y="4775998"/>
            <a:ext cx="6588487" cy="830997"/>
          </a:xfrm>
          <a:prstGeom prst="rect">
            <a:avLst/>
          </a:prstGeom>
        </p:spPr>
        <p:txBody>
          <a:bodyPr wrap="square">
            <a:spAutoFit/>
          </a:bodyPr>
          <a:lstStyle/>
          <a:p>
            <a:r>
              <a:rPr lang="en-US" sz="2400" b="1" i="1" dirty="0">
                <a:solidFill>
                  <a:srgbClr val="7030A0"/>
                </a:solidFill>
              </a:rPr>
              <a:t>Knowledge is in every country the surest basis of public happiness.</a:t>
            </a:r>
          </a:p>
        </p:txBody>
      </p:sp>
      <p:sp>
        <p:nvSpPr>
          <p:cNvPr id="13" name="Smiley Face 12">
            <a:extLst>
              <a:ext uri="{FF2B5EF4-FFF2-40B4-BE49-F238E27FC236}">
                <a16:creationId xmlns:a16="http://schemas.microsoft.com/office/drawing/2014/main" id="{9EB03640-F362-4CCE-947F-F0051A3AE00F}"/>
              </a:ext>
            </a:extLst>
          </p:cNvPr>
          <p:cNvSpPr/>
          <p:nvPr/>
        </p:nvSpPr>
        <p:spPr>
          <a:xfrm>
            <a:off x="355264" y="91440"/>
            <a:ext cx="5120640" cy="667512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4CBC07-4768-4440-8E50-CEF7BBEA9FC7}"/>
              </a:ext>
            </a:extLst>
          </p:cNvPr>
          <p:cNvSpPr txBox="1"/>
          <p:nvPr/>
        </p:nvSpPr>
        <p:spPr>
          <a:xfrm>
            <a:off x="5144124" y="5888377"/>
            <a:ext cx="7253050" cy="646331"/>
          </a:xfrm>
          <a:prstGeom prst="rect">
            <a:avLst/>
          </a:prstGeom>
          <a:noFill/>
        </p:spPr>
        <p:txBody>
          <a:bodyPr wrap="square" rtlCol="0">
            <a:spAutoFit/>
          </a:bodyPr>
          <a:lstStyle/>
          <a:p>
            <a:r>
              <a:rPr lang="en-US" b="1" dirty="0"/>
              <a:t>Please note that other American leaders such as B. Franklin, Jefferson, Lincoln and the Roosevelts merited inclusion in this presentation.</a:t>
            </a:r>
          </a:p>
        </p:txBody>
      </p:sp>
    </p:spTree>
    <p:extLst>
      <p:ext uri="{BB962C8B-B14F-4D97-AF65-F5344CB8AC3E}">
        <p14:creationId xmlns:p14="http://schemas.microsoft.com/office/powerpoint/2010/main" val="4283655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000"/>
                                        <p:tgtEl>
                                          <p:spTgt spid="4">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25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p:stCondLst>
                              <p:cond delay="4500"/>
                            </p:stCondLst>
                            <p:childTnLst>
                              <p:par>
                                <p:cTn id="13" presetID="31" presetClass="entr" presetSubtype="0" fill="hold" nodeType="afterEffect">
                                  <p:stCondLst>
                                    <p:cond delay="250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0" end="0"/>
                                            </p:txEl>
                                          </p:spTgt>
                                        </p:tgtEl>
                                      </p:cBhvr>
                                    </p:animEffect>
                                  </p:childTnLst>
                                </p:cTn>
                              </p:par>
                            </p:childTnLst>
                          </p:cTn>
                        </p:par>
                        <p:par>
                          <p:cTn id="19" fill="hold">
                            <p:stCondLst>
                              <p:cond delay="8000"/>
                            </p:stCondLst>
                            <p:childTnLst>
                              <p:par>
                                <p:cTn id="20" presetID="2" presetClass="entr" presetSubtype="12" fill="hold" nodeType="afterEffect">
                                  <p:stCondLst>
                                    <p:cond delay="300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0" presetClass="entr" presetSubtype="0" fill="hold" nodeType="afterEffect">
                                  <p:stCondLst>
                                    <p:cond delay="250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edge">
                                      <p:cBhvr>
                                        <p:cTn id="27" dur="1000"/>
                                        <p:tgtEl>
                                          <p:spTgt spid="5">
                                            <p:txEl>
                                              <p:pRg st="0" end="0"/>
                                            </p:txEl>
                                          </p:spTgt>
                                        </p:tgtEl>
                                      </p:cBhvr>
                                    </p:animEffect>
                                  </p:childTnLst>
                                </p:cTn>
                              </p:par>
                            </p:childTnLst>
                          </p:cTn>
                        </p:par>
                        <p:par>
                          <p:cTn id="28" fill="hold">
                            <p:stCondLst>
                              <p:cond delay="15500"/>
                            </p:stCondLst>
                            <p:childTnLst>
                              <p:par>
                                <p:cTn id="29" presetID="26" presetClass="entr" presetSubtype="0" fill="hold" nodeType="afterEffect">
                                  <p:stCondLst>
                                    <p:cond delay="300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290">
                                          <p:stCondLst>
                                            <p:cond delay="0"/>
                                          </p:stCondLst>
                                        </p:cTn>
                                        <p:tgtEl>
                                          <p:spTgt spid="11">
                                            <p:txEl>
                                              <p:pRg st="0" end="0"/>
                                            </p:txEl>
                                          </p:spTgt>
                                        </p:tgtEl>
                                      </p:cBhvr>
                                    </p:animEffect>
                                    <p:anim calcmode="lin" valueType="num">
                                      <p:cBhvr>
                                        <p:cTn id="32" dur="911"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11">
                                            <p:txEl>
                                              <p:pRg st="0" end="0"/>
                                            </p:txEl>
                                          </p:spTgt>
                                        </p:tgtEl>
                                        <p:attrNameLst>
                                          <p:attrName>ppt_y</p:attrName>
                                        </p:attrNameLst>
                                      </p:cBhvr>
                                      <p:tavLst>
                                        <p:tav tm="0" fmla="#ppt_y-sin(pi*$)/81">
                                          <p:val>
                                            <p:fltVal val="0"/>
                                          </p:val>
                                        </p:tav>
                                        <p:tav tm="100000">
                                          <p:val>
                                            <p:fltVal val="1"/>
                                          </p:val>
                                        </p:tav>
                                      </p:tavLst>
                                    </p:anim>
                                    <p:animScale>
                                      <p:cBhvr>
                                        <p:cTn id="37" dur="13">
                                          <p:stCondLst>
                                            <p:cond delay="325"/>
                                          </p:stCondLst>
                                        </p:cTn>
                                        <p:tgtEl>
                                          <p:spTgt spid="11">
                                            <p:txEl>
                                              <p:pRg st="0" end="0"/>
                                            </p:txEl>
                                          </p:spTgt>
                                        </p:tgtEl>
                                      </p:cBhvr>
                                      <p:to x="100000" y="60000"/>
                                    </p:animScale>
                                    <p:animScale>
                                      <p:cBhvr>
                                        <p:cTn id="38" dur="83" decel="50000">
                                          <p:stCondLst>
                                            <p:cond delay="338"/>
                                          </p:stCondLst>
                                        </p:cTn>
                                        <p:tgtEl>
                                          <p:spTgt spid="11">
                                            <p:txEl>
                                              <p:pRg st="0" end="0"/>
                                            </p:txEl>
                                          </p:spTgt>
                                        </p:tgtEl>
                                      </p:cBhvr>
                                      <p:to x="100000" y="100000"/>
                                    </p:animScale>
                                    <p:animScale>
                                      <p:cBhvr>
                                        <p:cTn id="39" dur="13">
                                          <p:stCondLst>
                                            <p:cond delay="656"/>
                                          </p:stCondLst>
                                        </p:cTn>
                                        <p:tgtEl>
                                          <p:spTgt spid="11">
                                            <p:txEl>
                                              <p:pRg st="0" end="0"/>
                                            </p:txEl>
                                          </p:spTgt>
                                        </p:tgtEl>
                                      </p:cBhvr>
                                      <p:to x="100000" y="80000"/>
                                    </p:animScale>
                                    <p:animScale>
                                      <p:cBhvr>
                                        <p:cTn id="40" dur="83" decel="50000">
                                          <p:stCondLst>
                                            <p:cond delay="669"/>
                                          </p:stCondLst>
                                        </p:cTn>
                                        <p:tgtEl>
                                          <p:spTgt spid="11">
                                            <p:txEl>
                                              <p:pRg st="0" end="0"/>
                                            </p:txEl>
                                          </p:spTgt>
                                        </p:tgtEl>
                                      </p:cBhvr>
                                      <p:to x="100000" y="100000"/>
                                    </p:animScale>
                                    <p:animScale>
                                      <p:cBhvr>
                                        <p:cTn id="41" dur="13">
                                          <p:stCondLst>
                                            <p:cond delay="821"/>
                                          </p:stCondLst>
                                        </p:cTn>
                                        <p:tgtEl>
                                          <p:spTgt spid="11">
                                            <p:txEl>
                                              <p:pRg st="0" end="0"/>
                                            </p:txEl>
                                          </p:spTgt>
                                        </p:tgtEl>
                                      </p:cBhvr>
                                      <p:to x="100000" y="90000"/>
                                    </p:animScale>
                                    <p:animScale>
                                      <p:cBhvr>
                                        <p:cTn id="42" dur="83" decel="50000">
                                          <p:stCondLst>
                                            <p:cond delay="834"/>
                                          </p:stCondLst>
                                        </p:cTn>
                                        <p:tgtEl>
                                          <p:spTgt spid="11">
                                            <p:txEl>
                                              <p:pRg st="0" end="0"/>
                                            </p:txEl>
                                          </p:spTgt>
                                        </p:tgtEl>
                                      </p:cBhvr>
                                      <p:to x="100000" y="100000"/>
                                    </p:animScale>
                                    <p:animScale>
                                      <p:cBhvr>
                                        <p:cTn id="43" dur="13">
                                          <p:stCondLst>
                                            <p:cond delay="904"/>
                                          </p:stCondLst>
                                        </p:cTn>
                                        <p:tgtEl>
                                          <p:spTgt spid="11">
                                            <p:txEl>
                                              <p:pRg st="0" end="0"/>
                                            </p:txEl>
                                          </p:spTgt>
                                        </p:tgtEl>
                                      </p:cBhvr>
                                      <p:to x="100000" y="95000"/>
                                    </p:animScale>
                                    <p:animScale>
                                      <p:cBhvr>
                                        <p:cTn id="44" dur="83" decel="50000">
                                          <p:stCondLst>
                                            <p:cond delay="917"/>
                                          </p:stCondLst>
                                        </p:cTn>
                                        <p:tgtEl>
                                          <p:spTgt spid="11">
                                            <p:txEl>
                                              <p:pRg st="0" end="0"/>
                                            </p:txEl>
                                          </p:spTgt>
                                        </p:tgtEl>
                                      </p:cBhvr>
                                      <p:to x="100000" y="100000"/>
                                    </p:animScale>
                                  </p:childTnLst>
                                </p:cTn>
                              </p:par>
                            </p:childTnLst>
                          </p:cTn>
                        </p:par>
                        <p:par>
                          <p:cTn id="45" fill="hold">
                            <p:stCondLst>
                              <p:cond delay="19500"/>
                            </p:stCondLst>
                            <p:childTnLst>
                              <p:par>
                                <p:cTn id="46" presetID="26" presetClass="exit" presetSubtype="0" fill="hold" grpId="0" nodeType="afterEffect">
                                  <p:stCondLst>
                                    <p:cond delay="4000"/>
                                  </p:stCondLst>
                                  <p:childTnLst>
                                    <p:animEffect transition="out" filter="wipe(down)">
                                      <p:cBhvr>
                                        <p:cTn id="47" dur="90" accel="50000">
                                          <p:stCondLst>
                                            <p:cond delay="910"/>
                                          </p:stCondLst>
                                        </p:cTn>
                                        <p:tgtEl>
                                          <p:spTgt spid="13"/>
                                        </p:tgtEl>
                                      </p:cBhvr>
                                    </p:animEffect>
                                    <p:anim calcmode="lin" valueType="num">
                                      <p:cBhvr>
                                        <p:cTn id="48" dur="911"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49" dur="89">
                                          <p:stCondLst>
                                            <p:cond delay="911"/>
                                          </p:stCondLst>
                                        </p:cTn>
                                        <p:tgtEl>
                                          <p:spTgt spid="13"/>
                                        </p:tgtEl>
                                        <p:attrNameLst>
                                          <p:attrName>ppt_x</p:attrName>
                                        </p:attrNameLst>
                                      </p:cBhvr>
                                      <p:tavLst>
                                        <p:tav tm="0">
                                          <p:val>
                                            <p:strVal val="ppt_x"/>
                                          </p:val>
                                        </p:tav>
                                        <p:tav tm="100000">
                                          <p:val>
                                            <p:strVal val="ppt_x"/>
                                          </p:val>
                                        </p:tav>
                                      </p:tavLst>
                                    </p:anim>
                                    <p:anim calcmode="lin" valueType="num">
                                      <p:cBhvr>
                                        <p:cTn id="50" dur="332"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1" dur="332" tmFilter="0, 0; 0.125,0.2665; 0.25,0.4; 0.375,0.465; 0.5,0.5;  0.625,0.535; 0.75,0.6; 0.875,0.7335; 1,1">
                                          <p:stCondLst>
                                            <p:cond delay="332"/>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2" dur="166" tmFilter="0, 0; 0.125,0.2665; 0.25,0.4; 0.375,0.465; 0.5,0.5;  0.625,0.535; 0.75,0.6; 0.875,0.7335; 1,1">
                                          <p:stCondLst>
                                            <p:cond delay="662"/>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3" dur="82" tmFilter="0, 0; 0.125,0.2665; 0.25,0.4; 0.375,0.465; 0.5,0.5;  0.625,0.535; 0.75,0.6; 0.875,0.7335; 1,1">
                                          <p:stCondLst>
                                            <p:cond delay="828"/>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4" dur="90" accel="50000">
                                          <p:stCondLst>
                                            <p:cond delay="910"/>
                                          </p:stCondLst>
                                        </p:cTn>
                                        <p:tgtEl>
                                          <p:spTgt spid="13"/>
                                        </p:tgtEl>
                                        <p:attrNameLst>
                                          <p:attrName>ppt_y</p:attrName>
                                        </p:attrNameLst>
                                      </p:cBhvr>
                                      <p:tavLst>
                                        <p:tav tm="0">
                                          <p:val>
                                            <p:strVal val="ppt_y"/>
                                          </p:val>
                                        </p:tav>
                                        <p:tav tm="100000">
                                          <p:val>
                                            <p:strVal val="ppt_y+ppt_h"/>
                                          </p:val>
                                        </p:tav>
                                      </p:tavLst>
                                    </p:anim>
                                    <p:animScale>
                                      <p:cBhvr>
                                        <p:cTn id="55" dur="13">
                                          <p:stCondLst>
                                            <p:cond delay="310"/>
                                          </p:stCondLst>
                                        </p:cTn>
                                        <p:tgtEl>
                                          <p:spTgt spid="13"/>
                                        </p:tgtEl>
                                      </p:cBhvr>
                                      <p:to x="100000" y="60000"/>
                                    </p:animScale>
                                    <p:animScale>
                                      <p:cBhvr>
                                        <p:cTn id="56" dur="83" decel="50000">
                                          <p:stCondLst>
                                            <p:cond delay="323"/>
                                          </p:stCondLst>
                                        </p:cTn>
                                        <p:tgtEl>
                                          <p:spTgt spid="13"/>
                                        </p:tgtEl>
                                      </p:cBhvr>
                                      <p:to x="100000" y="100000"/>
                                    </p:animScale>
                                    <p:animScale>
                                      <p:cBhvr>
                                        <p:cTn id="57" dur="13">
                                          <p:stCondLst>
                                            <p:cond delay="656"/>
                                          </p:stCondLst>
                                        </p:cTn>
                                        <p:tgtEl>
                                          <p:spTgt spid="13"/>
                                        </p:tgtEl>
                                      </p:cBhvr>
                                      <p:to x="100000" y="80000"/>
                                    </p:animScale>
                                    <p:animScale>
                                      <p:cBhvr>
                                        <p:cTn id="58" dur="83" decel="50000">
                                          <p:stCondLst>
                                            <p:cond delay="669"/>
                                          </p:stCondLst>
                                        </p:cTn>
                                        <p:tgtEl>
                                          <p:spTgt spid="13"/>
                                        </p:tgtEl>
                                      </p:cBhvr>
                                      <p:to x="100000" y="100000"/>
                                    </p:animScale>
                                    <p:animScale>
                                      <p:cBhvr>
                                        <p:cTn id="59" dur="13">
                                          <p:stCondLst>
                                            <p:cond delay="821"/>
                                          </p:stCondLst>
                                        </p:cTn>
                                        <p:tgtEl>
                                          <p:spTgt spid="13"/>
                                        </p:tgtEl>
                                      </p:cBhvr>
                                      <p:to x="100000" y="90000"/>
                                    </p:animScale>
                                    <p:animScale>
                                      <p:cBhvr>
                                        <p:cTn id="60" dur="83" decel="50000">
                                          <p:stCondLst>
                                            <p:cond delay="834"/>
                                          </p:stCondLst>
                                        </p:cTn>
                                        <p:tgtEl>
                                          <p:spTgt spid="13"/>
                                        </p:tgtEl>
                                      </p:cBhvr>
                                      <p:to x="100000" y="100000"/>
                                    </p:animScale>
                                    <p:animScale>
                                      <p:cBhvr>
                                        <p:cTn id="61" dur="13">
                                          <p:stCondLst>
                                            <p:cond delay="904"/>
                                          </p:stCondLst>
                                        </p:cTn>
                                        <p:tgtEl>
                                          <p:spTgt spid="13"/>
                                        </p:tgtEl>
                                      </p:cBhvr>
                                      <p:to x="100000" y="95000"/>
                                    </p:animScale>
                                    <p:animScale>
                                      <p:cBhvr>
                                        <p:cTn id="62" dur="83" decel="50000">
                                          <p:stCondLst>
                                            <p:cond delay="917"/>
                                          </p:stCondLst>
                                        </p:cTn>
                                        <p:tgtEl>
                                          <p:spTgt spid="13"/>
                                        </p:tgtEl>
                                      </p:cBhvr>
                                      <p:to x="100000" y="100000"/>
                                    </p:animScale>
                                    <p:set>
                                      <p:cBhvr>
                                        <p:cTn id="63" dur="1" fill="hold">
                                          <p:stCondLst>
                                            <p:cond delay="999"/>
                                          </p:stCondLst>
                                        </p:cTn>
                                        <p:tgtEl>
                                          <p:spTgt spid="13"/>
                                        </p:tgtEl>
                                        <p:attrNameLst>
                                          <p:attrName>style.visibility</p:attrName>
                                        </p:attrNameLst>
                                      </p:cBhvr>
                                      <p:to>
                                        <p:strVal val="hidden"/>
                                      </p:to>
                                    </p:set>
                                  </p:childTnLst>
                                </p:cTn>
                              </p:par>
                            </p:childTnLst>
                          </p:cTn>
                        </p:par>
                        <p:par>
                          <p:cTn id="64" fill="hold">
                            <p:stCondLst>
                              <p:cond delay="24500"/>
                            </p:stCondLst>
                            <p:childTnLst>
                              <p:par>
                                <p:cTn id="65" presetID="45" presetClass="entr" presetSubtype="0" fill="hold" grpId="0" nodeType="afterEffect">
                                  <p:stCondLst>
                                    <p:cond delay="20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ppt_w</p:attrName>
                                        </p:attrNameLst>
                                      </p:cBhvr>
                                      <p:tavLst>
                                        <p:tav tm="0" fmla="#ppt_w*sin(2.5*pi*$)">
                                          <p:val>
                                            <p:fltVal val="0"/>
                                          </p:val>
                                        </p:tav>
                                        <p:tav tm="100000">
                                          <p:val>
                                            <p:fltVal val="1"/>
                                          </p:val>
                                        </p:tav>
                                      </p:tavLst>
                                    </p:anim>
                                    <p:anim calcmode="lin" valueType="num">
                                      <p:cBhvr>
                                        <p:cTn id="69"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030" y="3794196"/>
            <a:ext cx="2333933" cy="296604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43" y="58271"/>
            <a:ext cx="3032006" cy="404267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569" t="28853" r="6372" b="28628"/>
          <a:stretch/>
        </p:blipFill>
        <p:spPr>
          <a:xfrm>
            <a:off x="8177934" y="593255"/>
            <a:ext cx="3925775" cy="143799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034" y="2124116"/>
            <a:ext cx="4155767" cy="2604569"/>
          </a:xfrm>
          <a:prstGeom prst="rect">
            <a:avLst/>
          </a:prstGeom>
        </p:spPr>
      </p:pic>
      <p:sp>
        <p:nvSpPr>
          <p:cNvPr id="18" name="Rectangle 17"/>
          <p:cNvSpPr/>
          <p:nvPr/>
        </p:nvSpPr>
        <p:spPr>
          <a:xfrm>
            <a:off x="8745350" y="6464705"/>
            <a:ext cx="184731" cy="369332"/>
          </a:xfrm>
          <a:prstGeom prst="rect">
            <a:avLst/>
          </a:prstGeom>
        </p:spPr>
        <p:txBody>
          <a:bodyPr wrap="none">
            <a:spAutoFit/>
          </a:bodyPr>
          <a:lstStyle/>
          <a:p>
            <a:endParaRPr lang="en-US" dirty="0"/>
          </a:p>
        </p:txBody>
      </p:sp>
      <p:sp>
        <p:nvSpPr>
          <p:cNvPr id="20" name="TextBox 19"/>
          <p:cNvSpPr txBox="1"/>
          <p:nvPr/>
        </p:nvSpPr>
        <p:spPr>
          <a:xfrm>
            <a:off x="176305" y="4100945"/>
            <a:ext cx="3013144" cy="830997"/>
          </a:xfrm>
          <a:prstGeom prst="rect">
            <a:avLst/>
          </a:prstGeom>
          <a:noFill/>
        </p:spPr>
        <p:txBody>
          <a:bodyPr wrap="square" rtlCol="0">
            <a:spAutoFit/>
          </a:bodyPr>
          <a:lstStyle/>
          <a:p>
            <a:r>
              <a:rPr lang="en-US" sz="2800" b="1" dirty="0">
                <a:solidFill>
                  <a:srgbClr val="FF0000"/>
                </a:solidFill>
              </a:rPr>
              <a:t>Antoine Lavoisier</a:t>
            </a:r>
          </a:p>
          <a:p>
            <a:r>
              <a:rPr lang="en-US" sz="2000" b="1" dirty="0"/>
              <a:t>1743 – 1794, France</a:t>
            </a:r>
          </a:p>
        </p:txBody>
      </p:sp>
      <p:sp>
        <p:nvSpPr>
          <p:cNvPr id="2" name="TextBox 1"/>
          <p:cNvSpPr txBox="1"/>
          <p:nvPr/>
        </p:nvSpPr>
        <p:spPr>
          <a:xfrm>
            <a:off x="3352820" y="2939862"/>
            <a:ext cx="4651928" cy="1015663"/>
          </a:xfrm>
          <a:prstGeom prst="rect">
            <a:avLst/>
          </a:prstGeom>
          <a:noFill/>
        </p:spPr>
        <p:txBody>
          <a:bodyPr wrap="square" rtlCol="0">
            <a:spAutoFit/>
          </a:bodyPr>
          <a:lstStyle/>
          <a:p>
            <a:r>
              <a:rPr lang="en-US" sz="2000" b="1" dirty="0"/>
              <a:t>5.  Although he was a great chemist, he made his living as a tax collector and was guillotined.</a:t>
            </a:r>
          </a:p>
        </p:txBody>
      </p:sp>
      <p:sp>
        <p:nvSpPr>
          <p:cNvPr id="4" name="Rectangle 3">
            <a:extLst>
              <a:ext uri="{FF2B5EF4-FFF2-40B4-BE49-F238E27FC236}">
                <a16:creationId xmlns:a16="http://schemas.microsoft.com/office/drawing/2014/main" id="{B9BA5702-DD73-419E-B61B-F8D6BE961651}"/>
              </a:ext>
            </a:extLst>
          </p:cNvPr>
          <p:cNvSpPr/>
          <p:nvPr/>
        </p:nvSpPr>
        <p:spPr>
          <a:xfrm>
            <a:off x="3375379" y="281100"/>
            <a:ext cx="7132726" cy="707886"/>
          </a:xfrm>
          <a:prstGeom prst="rect">
            <a:avLst/>
          </a:prstGeom>
        </p:spPr>
        <p:txBody>
          <a:bodyPr wrap="square">
            <a:spAutoFit/>
          </a:bodyPr>
          <a:lstStyle/>
          <a:p>
            <a:r>
              <a:rPr lang="en-US" sz="2000" b="1" dirty="0"/>
              <a:t>1.  Central to the 18th-century chemical revolution, he had a large influence on both the history of chemistry.</a:t>
            </a:r>
          </a:p>
        </p:txBody>
      </p:sp>
      <p:sp>
        <p:nvSpPr>
          <p:cNvPr id="5" name="TextBox 4">
            <a:extLst>
              <a:ext uri="{FF2B5EF4-FFF2-40B4-BE49-F238E27FC236}">
                <a16:creationId xmlns:a16="http://schemas.microsoft.com/office/drawing/2014/main" id="{AEEB32AE-2C0C-49A9-BEE7-7389F028E29C}"/>
              </a:ext>
            </a:extLst>
          </p:cNvPr>
          <p:cNvSpPr txBox="1"/>
          <p:nvPr/>
        </p:nvSpPr>
        <p:spPr>
          <a:xfrm>
            <a:off x="3375379" y="1421429"/>
            <a:ext cx="4884201" cy="707886"/>
          </a:xfrm>
          <a:prstGeom prst="rect">
            <a:avLst/>
          </a:prstGeom>
          <a:noFill/>
        </p:spPr>
        <p:txBody>
          <a:bodyPr wrap="square" rtlCol="0">
            <a:spAutoFit/>
          </a:bodyPr>
          <a:lstStyle/>
          <a:p>
            <a:r>
              <a:rPr lang="en-US" sz="2000" b="1" dirty="0"/>
              <a:t>3.  Developed and experimentally verified Law of Conservation of Mass.</a:t>
            </a:r>
          </a:p>
        </p:txBody>
      </p:sp>
      <p:sp>
        <p:nvSpPr>
          <p:cNvPr id="6" name="TextBox 5">
            <a:extLst>
              <a:ext uri="{FF2B5EF4-FFF2-40B4-BE49-F238E27FC236}">
                <a16:creationId xmlns:a16="http://schemas.microsoft.com/office/drawing/2014/main" id="{825CF7D5-5188-4F3C-96B3-62D4691F2EB0}"/>
              </a:ext>
            </a:extLst>
          </p:cNvPr>
          <p:cNvSpPr txBox="1"/>
          <p:nvPr/>
        </p:nvSpPr>
        <p:spPr>
          <a:xfrm>
            <a:off x="3359039" y="2165257"/>
            <a:ext cx="3251549" cy="707886"/>
          </a:xfrm>
          <a:prstGeom prst="rect">
            <a:avLst/>
          </a:prstGeom>
          <a:noFill/>
        </p:spPr>
        <p:txBody>
          <a:bodyPr wrap="square" rtlCol="0">
            <a:spAutoFit/>
          </a:bodyPr>
          <a:lstStyle/>
          <a:p>
            <a:r>
              <a:rPr lang="en-US" sz="2000" b="1" dirty="0"/>
              <a:t>4.  Produced one of the first lists of elements (1789).</a:t>
            </a:r>
          </a:p>
        </p:txBody>
      </p:sp>
      <p:sp>
        <p:nvSpPr>
          <p:cNvPr id="7" name="TextBox 6">
            <a:extLst>
              <a:ext uri="{FF2B5EF4-FFF2-40B4-BE49-F238E27FC236}">
                <a16:creationId xmlns:a16="http://schemas.microsoft.com/office/drawing/2014/main" id="{AF7AE483-D7C6-44C2-96B6-586B61D333EE}"/>
              </a:ext>
            </a:extLst>
          </p:cNvPr>
          <p:cNvSpPr txBox="1"/>
          <p:nvPr/>
        </p:nvSpPr>
        <p:spPr>
          <a:xfrm>
            <a:off x="3375379" y="954600"/>
            <a:ext cx="3738267" cy="400110"/>
          </a:xfrm>
          <a:prstGeom prst="rect">
            <a:avLst/>
          </a:prstGeom>
          <a:noFill/>
        </p:spPr>
        <p:txBody>
          <a:bodyPr wrap="none" rtlCol="0">
            <a:spAutoFit/>
          </a:bodyPr>
          <a:lstStyle/>
          <a:p>
            <a:r>
              <a:rPr lang="en-US" sz="2000" b="1" dirty="0"/>
              <a:t>2.  Debunked phlogiston concept.</a:t>
            </a:r>
          </a:p>
        </p:txBody>
      </p:sp>
      <p:pic>
        <p:nvPicPr>
          <p:cNvPr id="9" name="Picture 8">
            <a:extLst>
              <a:ext uri="{FF2B5EF4-FFF2-40B4-BE49-F238E27FC236}">
                <a16:creationId xmlns:a16="http://schemas.microsoft.com/office/drawing/2014/main" id="{077BEBCD-7CC6-4735-8F3B-EE412E03E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05" y="5025242"/>
            <a:ext cx="2428246" cy="1774487"/>
          </a:xfrm>
          <a:prstGeom prst="rect">
            <a:avLst/>
          </a:prstGeom>
        </p:spPr>
      </p:pic>
      <p:sp>
        <p:nvSpPr>
          <p:cNvPr id="10" name="Rectangle 9">
            <a:extLst>
              <a:ext uri="{FF2B5EF4-FFF2-40B4-BE49-F238E27FC236}">
                <a16:creationId xmlns:a16="http://schemas.microsoft.com/office/drawing/2014/main" id="{19389B84-3479-4313-AFE6-8E38293479AE}"/>
              </a:ext>
            </a:extLst>
          </p:cNvPr>
          <p:cNvSpPr/>
          <p:nvPr/>
        </p:nvSpPr>
        <p:spPr>
          <a:xfrm>
            <a:off x="5244512" y="3955525"/>
            <a:ext cx="3134833" cy="1015663"/>
          </a:xfrm>
          <a:prstGeom prst="rect">
            <a:avLst/>
          </a:prstGeom>
        </p:spPr>
        <p:txBody>
          <a:bodyPr wrap="square">
            <a:spAutoFit/>
          </a:bodyPr>
          <a:lstStyle/>
          <a:p>
            <a:r>
              <a:rPr lang="en-US" sz="2000" b="1" i="1" dirty="0">
                <a:solidFill>
                  <a:srgbClr val="7030A0"/>
                </a:solidFill>
              </a:rPr>
              <a:t>In nature nothing is created, nothing is lost, everything changes.</a:t>
            </a:r>
          </a:p>
        </p:txBody>
      </p:sp>
      <p:sp>
        <p:nvSpPr>
          <p:cNvPr id="11" name="Rectangle 10">
            <a:extLst>
              <a:ext uri="{FF2B5EF4-FFF2-40B4-BE49-F238E27FC236}">
                <a16:creationId xmlns:a16="http://schemas.microsoft.com/office/drawing/2014/main" id="{D263D70C-678E-487F-B7AB-4747586D0AB2}"/>
              </a:ext>
            </a:extLst>
          </p:cNvPr>
          <p:cNvSpPr/>
          <p:nvPr/>
        </p:nvSpPr>
        <p:spPr>
          <a:xfrm>
            <a:off x="5251394" y="4971188"/>
            <a:ext cx="6812267" cy="1015663"/>
          </a:xfrm>
          <a:prstGeom prst="rect">
            <a:avLst/>
          </a:prstGeom>
        </p:spPr>
        <p:txBody>
          <a:bodyPr wrap="square">
            <a:spAutoFit/>
          </a:bodyPr>
          <a:lstStyle/>
          <a:p>
            <a:r>
              <a:rPr lang="en-US" sz="2000" b="1" i="1" dirty="0">
                <a:solidFill>
                  <a:srgbClr val="7030A0"/>
                </a:solidFill>
              </a:rPr>
              <a:t>We ought, in every instance, to submit our reasoning to the test of experiment, and never to search for truth but by the natural road of experiment and observation. </a:t>
            </a:r>
          </a:p>
        </p:txBody>
      </p:sp>
      <p:sp>
        <p:nvSpPr>
          <p:cNvPr id="3" name="Rectangle 2">
            <a:extLst>
              <a:ext uri="{FF2B5EF4-FFF2-40B4-BE49-F238E27FC236}">
                <a16:creationId xmlns:a16="http://schemas.microsoft.com/office/drawing/2014/main" id="{23B7B9F8-751E-4F66-B148-EB17C187E0BE}"/>
              </a:ext>
            </a:extLst>
          </p:cNvPr>
          <p:cNvSpPr/>
          <p:nvPr/>
        </p:nvSpPr>
        <p:spPr>
          <a:xfrm>
            <a:off x="5291297" y="6113905"/>
            <a:ext cx="6772364" cy="646331"/>
          </a:xfrm>
          <a:prstGeom prst="rect">
            <a:avLst/>
          </a:prstGeom>
        </p:spPr>
        <p:txBody>
          <a:bodyPr wrap="square">
            <a:spAutoFit/>
          </a:bodyPr>
          <a:lstStyle/>
          <a:p>
            <a:r>
              <a:rPr lang="en-US" b="1" dirty="0"/>
              <a:t>Please note that many scientists including Boyle, Dalton, Faraday, Mendeleev, Planck and others merited inclusion in this presentation.</a:t>
            </a:r>
          </a:p>
        </p:txBody>
      </p:sp>
    </p:spTree>
    <p:extLst>
      <p:ext uri="{BB962C8B-B14F-4D97-AF65-F5344CB8AC3E}">
        <p14:creationId xmlns:p14="http://schemas.microsoft.com/office/powerpoint/2010/main" val="4133599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4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6000"/>
                            </p:stCondLst>
                            <p:childTnLst>
                              <p:par>
                                <p:cTn id="18" presetID="14" presetClass="entr" presetSubtype="10" fill="hold" grpId="0" nodeType="afterEffect">
                                  <p:stCondLst>
                                    <p:cond delay="250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1000"/>
                                        <p:tgtEl>
                                          <p:spTgt spid="5"/>
                                        </p:tgtEl>
                                      </p:cBhvr>
                                    </p:animEffect>
                                  </p:childTnLst>
                                </p:cTn>
                              </p:par>
                            </p:childTnLst>
                          </p:cTn>
                        </p:par>
                        <p:par>
                          <p:cTn id="21" fill="hold">
                            <p:stCondLst>
                              <p:cond delay="9500"/>
                            </p:stCondLst>
                            <p:childTnLst>
                              <p:par>
                                <p:cTn id="22" presetID="8" presetClass="emph" presetSubtype="0" fill="hold" nodeType="afterEffect">
                                  <p:stCondLst>
                                    <p:cond delay="500"/>
                                  </p:stCondLst>
                                  <p:childTnLst>
                                    <p:animRot by="21600000">
                                      <p:cBhvr>
                                        <p:cTn id="23" dur="1000" fill="hold"/>
                                        <p:tgtEl>
                                          <p:spTgt spid="16"/>
                                        </p:tgtEl>
                                        <p:attrNameLst>
                                          <p:attrName>r</p:attrName>
                                        </p:attrNameLst>
                                      </p:cBhvr>
                                    </p:animRot>
                                  </p:childTnLst>
                                </p:cTn>
                              </p:par>
                            </p:childTnLst>
                          </p:cTn>
                        </p:par>
                        <p:par>
                          <p:cTn id="24" fill="hold">
                            <p:stCondLst>
                              <p:cond delay="11000"/>
                            </p:stCondLst>
                            <p:childTnLst>
                              <p:par>
                                <p:cTn id="25" presetID="16" presetClass="entr" presetSubtype="2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1000"/>
                                        <p:tgtEl>
                                          <p:spTgt spid="6"/>
                                        </p:tgtEl>
                                      </p:cBhvr>
                                    </p:animEffect>
                                  </p:childTnLst>
                                </p:cTn>
                              </p:par>
                            </p:childTnLst>
                          </p:cTn>
                        </p:par>
                        <p:par>
                          <p:cTn id="28" fill="hold">
                            <p:stCondLst>
                              <p:cond delay="12000"/>
                            </p:stCondLst>
                            <p:childTnLst>
                              <p:par>
                                <p:cTn id="29" presetID="32" presetClass="emph" presetSubtype="0" fill="hold" nodeType="afterEffect">
                                  <p:stCondLst>
                                    <p:cond delay="50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par>
                          <p:cTn id="35" fill="hold">
                            <p:stCondLst>
                              <p:cond delay="13500"/>
                            </p:stCondLst>
                            <p:childTnLst>
                              <p:par>
                                <p:cTn id="36" presetID="14" presetClass="entr" presetSubtype="10" fill="hold" grpId="0" nodeType="afterEffect">
                                  <p:stCondLst>
                                    <p:cond delay="3000"/>
                                  </p:stCondLst>
                                  <p:childTnLst>
                                    <p:set>
                                      <p:cBhvr>
                                        <p:cTn id="37" dur="1" fill="hold">
                                          <p:stCondLst>
                                            <p:cond delay="0"/>
                                          </p:stCondLst>
                                        </p:cTn>
                                        <p:tgtEl>
                                          <p:spTgt spid="2"/>
                                        </p:tgtEl>
                                        <p:attrNameLst>
                                          <p:attrName>style.visibility</p:attrName>
                                        </p:attrNameLst>
                                      </p:cBhvr>
                                      <p:to>
                                        <p:strVal val="visible"/>
                                      </p:to>
                                    </p:set>
                                    <p:animEffect transition="in" filter="randombar(horizontal)">
                                      <p:cBhvr>
                                        <p:cTn id="38" dur="1000"/>
                                        <p:tgtEl>
                                          <p:spTgt spid="2"/>
                                        </p:tgtEl>
                                      </p:cBhvr>
                                    </p:animEffect>
                                  </p:childTnLst>
                                </p:cTn>
                              </p:par>
                            </p:childTnLst>
                          </p:cTn>
                        </p:par>
                        <p:par>
                          <p:cTn id="39" fill="hold">
                            <p:stCondLst>
                              <p:cond delay="17500"/>
                            </p:stCondLst>
                            <p:childTnLst>
                              <p:par>
                                <p:cTn id="40" presetID="26"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par>
                          <p:cTn id="56" fill="hold">
                            <p:stCondLst>
                              <p:cond delay="19500"/>
                            </p:stCondLst>
                            <p:childTnLst>
                              <p:par>
                                <p:cTn id="57" presetID="45" presetClass="entr" presetSubtype="0" fill="hold" grpId="0" nodeType="afterEffect">
                                  <p:stCondLst>
                                    <p:cond delay="3000"/>
                                  </p:stCondLst>
                                  <p:iterate type="wd">
                                    <p:tmPct val="5000"/>
                                  </p:iterate>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ppt_w</p:attrName>
                                        </p:attrNameLst>
                                      </p:cBhvr>
                                      <p:tavLst>
                                        <p:tav tm="0" fmla="#ppt_w*sin(2.5*pi*$)">
                                          <p:val>
                                            <p:fltVal val="0"/>
                                          </p:val>
                                        </p:tav>
                                        <p:tav tm="100000">
                                          <p:val>
                                            <p:fltVal val="1"/>
                                          </p:val>
                                        </p:tav>
                                      </p:tavLst>
                                    </p:anim>
                                    <p:anim calcmode="lin" valueType="num">
                                      <p:cBhvr>
                                        <p:cTn id="61" dur="1000" fill="hold"/>
                                        <p:tgtEl>
                                          <p:spTgt spid="20"/>
                                        </p:tgtEl>
                                        <p:attrNameLst>
                                          <p:attrName>ppt_h</p:attrName>
                                        </p:attrNameLst>
                                      </p:cBhvr>
                                      <p:tavLst>
                                        <p:tav tm="0">
                                          <p:val>
                                            <p:strVal val="#ppt_h"/>
                                          </p:val>
                                        </p:tav>
                                        <p:tav tm="100000">
                                          <p:val>
                                            <p:strVal val="#ppt_h"/>
                                          </p:val>
                                        </p:tav>
                                      </p:tavLst>
                                    </p:anim>
                                  </p:childTnLst>
                                </p:cTn>
                              </p:par>
                            </p:childTnLst>
                          </p:cTn>
                        </p:par>
                        <p:par>
                          <p:cTn id="62" fill="hold">
                            <p:stCondLst>
                              <p:cond delay="23800"/>
                            </p:stCondLst>
                            <p:childTnLst>
                              <p:par>
                                <p:cTn id="63" presetID="2" presetClass="entr" presetSubtype="4" fill="hold" nodeType="afterEffect">
                                  <p:stCondLst>
                                    <p:cond delay="2500"/>
                                  </p:stCondLst>
                                  <p:childTnLst>
                                    <p:set>
                                      <p:cBhvr>
                                        <p:cTn id="64" dur="1" fill="hold">
                                          <p:stCondLst>
                                            <p:cond delay="0"/>
                                          </p:stCondLst>
                                        </p:cTn>
                                        <p:tgtEl>
                                          <p:spTgt spid="3">
                                            <p:txEl>
                                              <p:pRg st="0" end="0"/>
                                            </p:txEl>
                                          </p:spTgt>
                                        </p:tgtEl>
                                        <p:attrNameLst>
                                          <p:attrName>style.visibility</p:attrName>
                                        </p:attrNameLst>
                                      </p:cBhvr>
                                      <p:to>
                                        <p:strVal val="visible"/>
                                      </p:to>
                                    </p:set>
                                    <p:anim calcmode="lin" valueType="num">
                                      <p:cBhvr additive="base">
                                        <p:cTn id="6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6"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5761C9-B791-43D2-B51E-E892EA481955}"/>
              </a:ext>
            </a:extLst>
          </p:cNvPr>
          <p:cNvSpPr/>
          <p:nvPr/>
        </p:nvSpPr>
        <p:spPr>
          <a:xfrm>
            <a:off x="-21018" y="4348185"/>
            <a:ext cx="6096000" cy="738664"/>
          </a:xfrm>
          <a:prstGeom prst="rect">
            <a:avLst/>
          </a:prstGeom>
        </p:spPr>
        <p:txBody>
          <a:bodyPr>
            <a:spAutoFit/>
          </a:bodyPr>
          <a:lstStyle/>
          <a:p>
            <a:r>
              <a:rPr lang="en-US" sz="2400" b="1" dirty="0">
                <a:solidFill>
                  <a:srgbClr val="FF0000"/>
                </a:solidFill>
              </a:rPr>
              <a:t>Johann Wolfgang von Goethe</a:t>
            </a:r>
          </a:p>
          <a:p>
            <a:r>
              <a:rPr lang="en-US" b="1" dirty="0"/>
              <a:t>(1749 – 1832), Germany</a:t>
            </a:r>
          </a:p>
        </p:txBody>
      </p:sp>
      <p:sp>
        <p:nvSpPr>
          <p:cNvPr id="4" name="Rectangle 3">
            <a:extLst>
              <a:ext uri="{FF2B5EF4-FFF2-40B4-BE49-F238E27FC236}">
                <a16:creationId xmlns:a16="http://schemas.microsoft.com/office/drawing/2014/main" id="{15080E66-F466-4163-A5A3-3983011E57A4}"/>
              </a:ext>
            </a:extLst>
          </p:cNvPr>
          <p:cNvSpPr/>
          <p:nvPr/>
        </p:nvSpPr>
        <p:spPr>
          <a:xfrm>
            <a:off x="3347803" y="354958"/>
            <a:ext cx="6096000" cy="1323439"/>
          </a:xfrm>
          <a:prstGeom prst="rect">
            <a:avLst/>
          </a:prstGeom>
        </p:spPr>
        <p:txBody>
          <a:bodyPr>
            <a:spAutoFit/>
          </a:bodyPr>
          <a:lstStyle/>
          <a:p>
            <a:r>
              <a:rPr lang="en-US" sz="2000" b="1" dirty="0"/>
              <a:t>1.  German poet, playwright, novelist, scientist, statesman, theatre director, critic, and amateur artist, considered the greatest German literary figure of the modern era.</a:t>
            </a:r>
          </a:p>
        </p:txBody>
      </p:sp>
      <p:sp>
        <p:nvSpPr>
          <p:cNvPr id="5" name="Rectangle 4">
            <a:extLst>
              <a:ext uri="{FF2B5EF4-FFF2-40B4-BE49-F238E27FC236}">
                <a16:creationId xmlns:a16="http://schemas.microsoft.com/office/drawing/2014/main" id="{6791B1D2-E033-42EE-B194-B20B64F9BB5E}"/>
              </a:ext>
            </a:extLst>
          </p:cNvPr>
          <p:cNvSpPr/>
          <p:nvPr/>
        </p:nvSpPr>
        <p:spPr>
          <a:xfrm>
            <a:off x="3347803" y="1749702"/>
            <a:ext cx="4454809" cy="400110"/>
          </a:xfrm>
          <a:prstGeom prst="rect">
            <a:avLst/>
          </a:prstGeom>
        </p:spPr>
        <p:txBody>
          <a:bodyPr wrap="none">
            <a:spAutoFit/>
          </a:bodyPr>
          <a:lstStyle/>
          <a:p>
            <a:r>
              <a:rPr lang="en-US" sz="2000" b="1" dirty="0"/>
              <a:t>2. His most celebrated drama was Faust.</a:t>
            </a:r>
          </a:p>
        </p:txBody>
      </p:sp>
      <p:pic>
        <p:nvPicPr>
          <p:cNvPr id="7" name="Picture 6">
            <a:extLst>
              <a:ext uri="{FF2B5EF4-FFF2-40B4-BE49-F238E27FC236}">
                <a16:creationId xmlns:a16="http://schemas.microsoft.com/office/drawing/2014/main" id="{7CB40A02-ECFC-49E4-BC86-A72E571ADCD8}"/>
              </a:ext>
            </a:extLst>
          </p:cNvPr>
          <p:cNvPicPr>
            <a:picLocks noChangeAspect="1"/>
          </p:cNvPicPr>
          <p:nvPr/>
        </p:nvPicPr>
        <p:blipFill rotWithShape="1">
          <a:blip r:embed="rId2"/>
          <a:srcRect t="7606" b="10557"/>
          <a:stretch/>
        </p:blipFill>
        <p:spPr>
          <a:xfrm>
            <a:off x="9024079" y="2757530"/>
            <a:ext cx="3059398" cy="4005905"/>
          </a:xfrm>
          <a:prstGeom prst="rect">
            <a:avLst/>
          </a:prstGeom>
        </p:spPr>
      </p:pic>
      <p:sp>
        <p:nvSpPr>
          <p:cNvPr id="9" name="Rectangle 8">
            <a:extLst>
              <a:ext uri="{FF2B5EF4-FFF2-40B4-BE49-F238E27FC236}">
                <a16:creationId xmlns:a16="http://schemas.microsoft.com/office/drawing/2014/main" id="{5D545404-636C-49DF-A846-0740466485F6}"/>
              </a:ext>
            </a:extLst>
          </p:cNvPr>
          <p:cNvSpPr/>
          <p:nvPr/>
        </p:nvSpPr>
        <p:spPr>
          <a:xfrm>
            <a:off x="2328471" y="5079616"/>
            <a:ext cx="6096000" cy="707886"/>
          </a:xfrm>
          <a:prstGeom prst="rect">
            <a:avLst/>
          </a:prstGeom>
        </p:spPr>
        <p:txBody>
          <a:bodyPr>
            <a:spAutoFit/>
          </a:bodyPr>
          <a:lstStyle/>
          <a:p>
            <a:r>
              <a:rPr lang="en-US" sz="2000" b="1" i="1" dirty="0">
                <a:solidFill>
                  <a:srgbClr val="002060"/>
                </a:solidFill>
              </a:rPr>
              <a:t>Knowing is not enough; we must apply. Willing is not enough; we must do.</a:t>
            </a:r>
          </a:p>
        </p:txBody>
      </p:sp>
      <p:sp>
        <p:nvSpPr>
          <p:cNvPr id="10" name="Rectangle 9">
            <a:extLst>
              <a:ext uri="{FF2B5EF4-FFF2-40B4-BE49-F238E27FC236}">
                <a16:creationId xmlns:a16="http://schemas.microsoft.com/office/drawing/2014/main" id="{8A04F224-42DA-49FC-BC42-3206C3AB1C81}"/>
              </a:ext>
            </a:extLst>
          </p:cNvPr>
          <p:cNvSpPr/>
          <p:nvPr/>
        </p:nvSpPr>
        <p:spPr>
          <a:xfrm>
            <a:off x="2328471" y="5795156"/>
            <a:ext cx="6096000" cy="707886"/>
          </a:xfrm>
          <a:prstGeom prst="rect">
            <a:avLst/>
          </a:prstGeom>
        </p:spPr>
        <p:txBody>
          <a:bodyPr>
            <a:spAutoFit/>
          </a:bodyPr>
          <a:lstStyle/>
          <a:p>
            <a:r>
              <a:rPr lang="en-US" sz="2000" b="1" i="1" dirty="0">
                <a:solidFill>
                  <a:srgbClr val="002060"/>
                </a:solidFill>
              </a:rPr>
              <a:t>Generosity wins </a:t>
            </a:r>
            <a:r>
              <a:rPr lang="en-US" sz="2000" b="1" i="1" dirty="0" err="1">
                <a:solidFill>
                  <a:srgbClr val="002060"/>
                </a:solidFill>
              </a:rPr>
              <a:t>favour</a:t>
            </a:r>
            <a:r>
              <a:rPr lang="en-US" sz="2000" b="1" i="1" dirty="0">
                <a:solidFill>
                  <a:srgbClr val="002060"/>
                </a:solidFill>
              </a:rPr>
              <a:t> for every one, especially when it is accompanied by modesty.</a:t>
            </a:r>
          </a:p>
        </p:txBody>
      </p:sp>
      <p:pic>
        <p:nvPicPr>
          <p:cNvPr id="11" name="Picture 10">
            <a:extLst>
              <a:ext uri="{FF2B5EF4-FFF2-40B4-BE49-F238E27FC236}">
                <a16:creationId xmlns:a16="http://schemas.microsoft.com/office/drawing/2014/main" id="{17E66215-5B59-4771-AB88-F809A2227C31}"/>
              </a:ext>
            </a:extLst>
          </p:cNvPr>
          <p:cNvPicPr>
            <a:picLocks noChangeAspect="1"/>
          </p:cNvPicPr>
          <p:nvPr/>
        </p:nvPicPr>
        <p:blipFill>
          <a:blip r:embed="rId3"/>
          <a:stretch>
            <a:fillRect/>
          </a:stretch>
        </p:blipFill>
        <p:spPr>
          <a:xfrm>
            <a:off x="111332" y="69938"/>
            <a:ext cx="3056589" cy="4059777"/>
          </a:xfrm>
          <a:prstGeom prst="rect">
            <a:avLst/>
          </a:prstGeom>
        </p:spPr>
      </p:pic>
      <p:pic>
        <p:nvPicPr>
          <p:cNvPr id="12" name="Picture 11">
            <a:extLst>
              <a:ext uri="{FF2B5EF4-FFF2-40B4-BE49-F238E27FC236}">
                <a16:creationId xmlns:a16="http://schemas.microsoft.com/office/drawing/2014/main" id="{12A13B47-940F-4F76-B11F-3D2AA32DA8CE}"/>
              </a:ext>
            </a:extLst>
          </p:cNvPr>
          <p:cNvPicPr>
            <a:picLocks noChangeAspect="1"/>
          </p:cNvPicPr>
          <p:nvPr/>
        </p:nvPicPr>
        <p:blipFill>
          <a:blip r:embed="rId4"/>
          <a:stretch>
            <a:fillRect/>
          </a:stretch>
        </p:blipFill>
        <p:spPr>
          <a:xfrm>
            <a:off x="10133351" y="73809"/>
            <a:ext cx="1743075" cy="2619375"/>
          </a:xfrm>
          <a:prstGeom prst="rect">
            <a:avLst/>
          </a:prstGeom>
        </p:spPr>
      </p:pic>
    </p:spTree>
    <p:extLst>
      <p:ext uri="{BB962C8B-B14F-4D97-AF65-F5344CB8AC3E}">
        <p14:creationId xmlns:p14="http://schemas.microsoft.com/office/powerpoint/2010/main" val="212231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500"/>
                            </p:stCondLst>
                            <p:childTnLst>
                              <p:par>
                                <p:cTn id="9" presetID="31" presetClass="entr" presetSubtype="0" fill="hold" grpId="0" nodeType="afterEffect">
                                  <p:stCondLst>
                                    <p:cond delay="5000"/>
                                  </p:stCondLst>
                                  <p:iterate type="wd">
                                    <p:tmPct val="500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7900"/>
                            </p:stCondLst>
                            <p:childTnLst>
                              <p:par>
                                <p:cTn id="16" presetID="2" presetClass="entr" presetSubtype="6" fill="hold" nodeType="afterEffect">
                                  <p:stCondLst>
                                    <p:cond delay="3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1+#ppt_w/2"/>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2400"/>
                            </p:stCondLst>
                            <p:childTnLst>
                              <p:par>
                                <p:cTn id="21" presetID="26" presetClass="entr" presetSubtype="0" fill="hold" grpId="0" nodeType="afterEffect">
                                  <p:stCondLst>
                                    <p:cond delay="400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290">
                                          <p:stCondLst>
                                            <p:cond delay="0"/>
                                          </p:stCondLst>
                                        </p:cTn>
                                        <p:tgtEl>
                                          <p:spTgt spid="2"/>
                                        </p:tgtEl>
                                      </p:cBhvr>
                                    </p:animEffect>
                                    <p:anim calcmode="lin" valueType="num">
                                      <p:cBhvr>
                                        <p:cTn id="2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9" dur="13">
                                          <p:stCondLst>
                                            <p:cond delay="325"/>
                                          </p:stCondLst>
                                        </p:cTn>
                                        <p:tgtEl>
                                          <p:spTgt spid="2"/>
                                        </p:tgtEl>
                                      </p:cBhvr>
                                      <p:to x="100000" y="60000"/>
                                    </p:animScale>
                                    <p:animScale>
                                      <p:cBhvr>
                                        <p:cTn id="30" dur="83" decel="50000">
                                          <p:stCondLst>
                                            <p:cond delay="338"/>
                                          </p:stCondLst>
                                        </p:cTn>
                                        <p:tgtEl>
                                          <p:spTgt spid="2"/>
                                        </p:tgtEl>
                                      </p:cBhvr>
                                      <p:to x="100000" y="100000"/>
                                    </p:animScale>
                                    <p:animScale>
                                      <p:cBhvr>
                                        <p:cTn id="31" dur="13">
                                          <p:stCondLst>
                                            <p:cond delay="656"/>
                                          </p:stCondLst>
                                        </p:cTn>
                                        <p:tgtEl>
                                          <p:spTgt spid="2"/>
                                        </p:tgtEl>
                                      </p:cBhvr>
                                      <p:to x="100000" y="80000"/>
                                    </p:animScale>
                                    <p:animScale>
                                      <p:cBhvr>
                                        <p:cTn id="32" dur="83" decel="50000">
                                          <p:stCondLst>
                                            <p:cond delay="669"/>
                                          </p:stCondLst>
                                        </p:cTn>
                                        <p:tgtEl>
                                          <p:spTgt spid="2"/>
                                        </p:tgtEl>
                                      </p:cBhvr>
                                      <p:to x="100000" y="100000"/>
                                    </p:animScale>
                                    <p:animScale>
                                      <p:cBhvr>
                                        <p:cTn id="33" dur="13">
                                          <p:stCondLst>
                                            <p:cond delay="821"/>
                                          </p:stCondLst>
                                        </p:cTn>
                                        <p:tgtEl>
                                          <p:spTgt spid="2"/>
                                        </p:tgtEl>
                                      </p:cBhvr>
                                      <p:to x="100000" y="90000"/>
                                    </p:animScale>
                                    <p:animScale>
                                      <p:cBhvr>
                                        <p:cTn id="34" dur="83" decel="50000">
                                          <p:stCondLst>
                                            <p:cond delay="834"/>
                                          </p:stCondLst>
                                        </p:cTn>
                                        <p:tgtEl>
                                          <p:spTgt spid="2"/>
                                        </p:tgtEl>
                                      </p:cBhvr>
                                      <p:to x="100000" y="100000"/>
                                    </p:animScale>
                                    <p:animScale>
                                      <p:cBhvr>
                                        <p:cTn id="35" dur="13">
                                          <p:stCondLst>
                                            <p:cond delay="904"/>
                                          </p:stCondLst>
                                        </p:cTn>
                                        <p:tgtEl>
                                          <p:spTgt spid="2"/>
                                        </p:tgtEl>
                                      </p:cBhvr>
                                      <p:to x="100000" y="95000"/>
                                    </p:animScale>
                                    <p:animScale>
                                      <p:cBhvr>
                                        <p:cTn id="36" dur="83" decel="50000">
                                          <p:stCondLst>
                                            <p:cond delay="917"/>
                                          </p:stCondLst>
                                        </p:cTn>
                                        <p:tgtEl>
                                          <p:spTgt spid="2"/>
                                        </p:tgtEl>
                                      </p:cBhvr>
                                      <p:to x="100000" y="100000"/>
                                    </p:animScale>
                                  </p:childTnLst>
                                </p:cTn>
                              </p:par>
                            </p:childTnLst>
                          </p:cTn>
                        </p:par>
                        <p:par>
                          <p:cTn id="37" fill="hold">
                            <p:stCondLst>
                              <p:cond delay="17400"/>
                            </p:stCondLst>
                            <p:childTnLst>
                              <p:par>
                                <p:cTn id="38" presetID="26" presetClass="entr" presetSubtype="0" fill="hold" nodeType="afterEffect">
                                  <p:stCondLst>
                                    <p:cond delay="30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290">
                                          <p:stCondLst>
                                            <p:cond delay="0"/>
                                          </p:stCondLst>
                                        </p:cTn>
                                        <p:tgtEl>
                                          <p:spTgt spid="7"/>
                                        </p:tgtEl>
                                      </p:cBhvr>
                                    </p:animEffect>
                                    <p:anim calcmode="lin" valueType="num">
                                      <p:cBhvr>
                                        <p:cTn id="41"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6" dur="13">
                                          <p:stCondLst>
                                            <p:cond delay="325"/>
                                          </p:stCondLst>
                                        </p:cTn>
                                        <p:tgtEl>
                                          <p:spTgt spid="7"/>
                                        </p:tgtEl>
                                      </p:cBhvr>
                                      <p:to x="100000" y="60000"/>
                                    </p:animScale>
                                    <p:animScale>
                                      <p:cBhvr>
                                        <p:cTn id="47" dur="83" decel="50000">
                                          <p:stCondLst>
                                            <p:cond delay="338"/>
                                          </p:stCondLst>
                                        </p:cTn>
                                        <p:tgtEl>
                                          <p:spTgt spid="7"/>
                                        </p:tgtEl>
                                      </p:cBhvr>
                                      <p:to x="100000" y="100000"/>
                                    </p:animScale>
                                    <p:animScale>
                                      <p:cBhvr>
                                        <p:cTn id="48" dur="13">
                                          <p:stCondLst>
                                            <p:cond delay="656"/>
                                          </p:stCondLst>
                                        </p:cTn>
                                        <p:tgtEl>
                                          <p:spTgt spid="7"/>
                                        </p:tgtEl>
                                      </p:cBhvr>
                                      <p:to x="100000" y="80000"/>
                                    </p:animScale>
                                    <p:animScale>
                                      <p:cBhvr>
                                        <p:cTn id="49" dur="83" decel="50000">
                                          <p:stCondLst>
                                            <p:cond delay="669"/>
                                          </p:stCondLst>
                                        </p:cTn>
                                        <p:tgtEl>
                                          <p:spTgt spid="7"/>
                                        </p:tgtEl>
                                      </p:cBhvr>
                                      <p:to x="100000" y="100000"/>
                                    </p:animScale>
                                    <p:animScale>
                                      <p:cBhvr>
                                        <p:cTn id="50" dur="13">
                                          <p:stCondLst>
                                            <p:cond delay="821"/>
                                          </p:stCondLst>
                                        </p:cTn>
                                        <p:tgtEl>
                                          <p:spTgt spid="7"/>
                                        </p:tgtEl>
                                      </p:cBhvr>
                                      <p:to x="100000" y="90000"/>
                                    </p:animScale>
                                    <p:animScale>
                                      <p:cBhvr>
                                        <p:cTn id="51" dur="83" decel="50000">
                                          <p:stCondLst>
                                            <p:cond delay="834"/>
                                          </p:stCondLst>
                                        </p:cTn>
                                        <p:tgtEl>
                                          <p:spTgt spid="7"/>
                                        </p:tgtEl>
                                      </p:cBhvr>
                                      <p:to x="100000" y="100000"/>
                                    </p:animScale>
                                    <p:animScale>
                                      <p:cBhvr>
                                        <p:cTn id="52" dur="13">
                                          <p:stCondLst>
                                            <p:cond delay="904"/>
                                          </p:stCondLst>
                                        </p:cTn>
                                        <p:tgtEl>
                                          <p:spTgt spid="7"/>
                                        </p:tgtEl>
                                      </p:cBhvr>
                                      <p:to x="100000" y="95000"/>
                                    </p:animScale>
                                    <p:animScale>
                                      <p:cBhvr>
                                        <p:cTn id="53" dur="83" decel="50000">
                                          <p:stCondLst>
                                            <p:cond delay="917"/>
                                          </p:stCondLst>
                                        </p:cTn>
                                        <p:tgtEl>
                                          <p:spTgt spid="7"/>
                                        </p:tgtEl>
                                      </p:cBhvr>
                                      <p:to x="100000" y="100000"/>
                                    </p:animScale>
                                  </p:childTnLst>
                                </p:cTn>
                              </p:par>
                            </p:childTnLst>
                          </p:cTn>
                        </p:par>
                        <p:par>
                          <p:cTn id="54" fill="hold">
                            <p:stCondLst>
                              <p:cond delay="21400"/>
                            </p:stCondLst>
                            <p:childTnLst>
                              <p:par>
                                <p:cTn id="55" presetID="14" presetClass="entr" presetSubtype="10" fill="hold" nodeType="afterEffect">
                                  <p:stCondLst>
                                    <p:cond delay="200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upload.wikimedia.org/wikipedia/commons/thumb/4/44/Jablonski_energy_diagram.png/800px-Jablonski_energy_diagram.png">
            <a:extLst>
              <a:ext uri="{FF2B5EF4-FFF2-40B4-BE49-F238E27FC236}">
                <a16:creationId xmlns:a16="http://schemas.microsoft.com/office/drawing/2014/main" id="{6C7DCE0B-C638-4E59-8DC2-650D8B9F280D}"/>
              </a:ext>
            </a:extLst>
          </p:cNvPr>
          <p:cNvSpPr>
            <a:spLocks noChangeAspect="1" noChangeArrowheads="1"/>
          </p:cNvSpPr>
          <p:nvPr/>
        </p:nvSpPr>
        <p:spPr bwMode="auto">
          <a:xfrm>
            <a:off x="3695700" y="738188"/>
            <a:ext cx="4800600" cy="5381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5D56264-7813-4559-BCF5-D17AB2D8424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4046" r="6270" b="4123"/>
          <a:stretch/>
        </p:blipFill>
        <p:spPr>
          <a:xfrm>
            <a:off x="194872" y="110310"/>
            <a:ext cx="2819525" cy="3980428"/>
          </a:xfrm>
          <a:prstGeom prst="rect">
            <a:avLst/>
          </a:prstGeom>
        </p:spPr>
      </p:pic>
      <p:sp>
        <p:nvSpPr>
          <p:cNvPr id="4" name="Rectangle 3">
            <a:extLst>
              <a:ext uri="{FF2B5EF4-FFF2-40B4-BE49-F238E27FC236}">
                <a16:creationId xmlns:a16="http://schemas.microsoft.com/office/drawing/2014/main" id="{30FC7C99-E088-48F9-8FCB-9073480FE2D3}"/>
              </a:ext>
            </a:extLst>
          </p:cNvPr>
          <p:cNvSpPr/>
          <p:nvPr/>
        </p:nvSpPr>
        <p:spPr>
          <a:xfrm>
            <a:off x="5869442" y="4843847"/>
            <a:ext cx="6096000" cy="1323439"/>
          </a:xfrm>
          <a:prstGeom prst="rect">
            <a:avLst/>
          </a:prstGeom>
        </p:spPr>
        <p:txBody>
          <a:bodyPr>
            <a:spAutoFit/>
          </a:bodyPr>
          <a:lstStyle/>
          <a:p>
            <a:r>
              <a:rPr lang="en-US" sz="2000" b="1" i="1" dirty="0">
                <a:solidFill>
                  <a:srgbClr val="7030A0"/>
                </a:solidFill>
              </a:rPr>
              <a:t>Music is the wine which inspires one to new generative processes, and I am Bacchus who presses out this glorious wine for mankind and makes them spiritually drunken.</a:t>
            </a:r>
          </a:p>
        </p:txBody>
      </p:sp>
      <p:sp>
        <p:nvSpPr>
          <p:cNvPr id="5" name="Rectangle 4">
            <a:extLst>
              <a:ext uri="{FF2B5EF4-FFF2-40B4-BE49-F238E27FC236}">
                <a16:creationId xmlns:a16="http://schemas.microsoft.com/office/drawing/2014/main" id="{86A94025-ACFD-46F5-BD0F-56A714AD33EE}"/>
              </a:ext>
            </a:extLst>
          </p:cNvPr>
          <p:cNvSpPr/>
          <p:nvPr/>
        </p:nvSpPr>
        <p:spPr>
          <a:xfrm>
            <a:off x="5879434" y="4148677"/>
            <a:ext cx="6096000" cy="707886"/>
          </a:xfrm>
          <a:prstGeom prst="rect">
            <a:avLst/>
          </a:prstGeom>
        </p:spPr>
        <p:txBody>
          <a:bodyPr>
            <a:spAutoFit/>
          </a:bodyPr>
          <a:lstStyle/>
          <a:p>
            <a:r>
              <a:rPr lang="en-US" sz="2000" b="1" i="1" dirty="0">
                <a:solidFill>
                  <a:srgbClr val="7030A0"/>
                </a:solidFill>
              </a:rPr>
              <a:t>Anyone who tells a lie has not a pure heart, and cannot make a good soup.</a:t>
            </a:r>
          </a:p>
        </p:txBody>
      </p:sp>
      <p:sp>
        <p:nvSpPr>
          <p:cNvPr id="6" name="Rectangle 5">
            <a:extLst>
              <a:ext uri="{FF2B5EF4-FFF2-40B4-BE49-F238E27FC236}">
                <a16:creationId xmlns:a16="http://schemas.microsoft.com/office/drawing/2014/main" id="{083D51EC-01EF-4610-98C0-04E19FD65197}"/>
              </a:ext>
            </a:extLst>
          </p:cNvPr>
          <p:cNvSpPr/>
          <p:nvPr/>
        </p:nvSpPr>
        <p:spPr>
          <a:xfrm>
            <a:off x="5879434" y="3429000"/>
            <a:ext cx="6312566" cy="707886"/>
          </a:xfrm>
          <a:prstGeom prst="rect">
            <a:avLst/>
          </a:prstGeom>
        </p:spPr>
        <p:txBody>
          <a:bodyPr wrap="square">
            <a:spAutoFit/>
          </a:bodyPr>
          <a:lstStyle/>
          <a:p>
            <a:r>
              <a:rPr lang="en-US" sz="2000" b="1" i="1" dirty="0">
                <a:solidFill>
                  <a:srgbClr val="7030A0"/>
                </a:solidFill>
              </a:rPr>
              <a:t>Don’t only practice your art, but force your way into its secrets, for it and knowledge can raise men to the divine.</a:t>
            </a:r>
          </a:p>
        </p:txBody>
      </p:sp>
      <p:sp>
        <p:nvSpPr>
          <p:cNvPr id="8" name="Rectangle 7">
            <a:extLst>
              <a:ext uri="{FF2B5EF4-FFF2-40B4-BE49-F238E27FC236}">
                <a16:creationId xmlns:a16="http://schemas.microsoft.com/office/drawing/2014/main" id="{F3936B4D-1ECA-4F4E-9E2D-69690AC809E4}"/>
              </a:ext>
            </a:extLst>
          </p:cNvPr>
          <p:cNvSpPr/>
          <p:nvPr/>
        </p:nvSpPr>
        <p:spPr>
          <a:xfrm>
            <a:off x="75708" y="4148677"/>
            <a:ext cx="6096000" cy="1077218"/>
          </a:xfrm>
          <a:prstGeom prst="rect">
            <a:avLst/>
          </a:prstGeom>
        </p:spPr>
        <p:txBody>
          <a:bodyPr>
            <a:spAutoFit/>
          </a:bodyPr>
          <a:lstStyle/>
          <a:p>
            <a:r>
              <a:rPr lang="en-US" sz="2400" b="1" dirty="0">
                <a:solidFill>
                  <a:srgbClr val="FF0000"/>
                </a:solidFill>
              </a:rPr>
              <a:t>Ludwig van Beethoven</a:t>
            </a:r>
          </a:p>
          <a:p>
            <a:r>
              <a:rPr lang="en-US" sz="2000" b="1" dirty="0"/>
              <a:t>(1770, Bonn, Germany –</a:t>
            </a:r>
          </a:p>
          <a:p>
            <a:r>
              <a:rPr lang="en-US" sz="2000" b="1" dirty="0"/>
              <a:t>1827, Vienna, Austria)</a:t>
            </a:r>
          </a:p>
        </p:txBody>
      </p:sp>
      <p:sp>
        <p:nvSpPr>
          <p:cNvPr id="9" name="Rectangle 8">
            <a:extLst>
              <a:ext uri="{FF2B5EF4-FFF2-40B4-BE49-F238E27FC236}">
                <a16:creationId xmlns:a16="http://schemas.microsoft.com/office/drawing/2014/main" id="{1E2BD910-1878-489B-A449-DF18EF61ADE4}"/>
              </a:ext>
            </a:extLst>
          </p:cNvPr>
          <p:cNvSpPr/>
          <p:nvPr/>
        </p:nvSpPr>
        <p:spPr>
          <a:xfrm>
            <a:off x="3507697" y="147100"/>
            <a:ext cx="8531901" cy="707886"/>
          </a:xfrm>
          <a:prstGeom prst="rect">
            <a:avLst/>
          </a:prstGeom>
        </p:spPr>
        <p:txBody>
          <a:bodyPr wrap="square">
            <a:spAutoFit/>
          </a:bodyPr>
          <a:lstStyle/>
          <a:p>
            <a:r>
              <a:rPr lang="en-US" sz="2000" b="1" dirty="0"/>
              <a:t>1.  A German composer and pianist.  A crucial figure in the transition between the Classical and Romantic eras in Classical music.</a:t>
            </a:r>
          </a:p>
        </p:txBody>
      </p:sp>
      <p:sp>
        <p:nvSpPr>
          <p:cNvPr id="11" name="Rectangle 10">
            <a:extLst>
              <a:ext uri="{FF2B5EF4-FFF2-40B4-BE49-F238E27FC236}">
                <a16:creationId xmlns:a16="http://schemas.microsoft.com/office/drawing/2014/main" id="{D70C4E05-7D3C-46C7-902F-FD9E9E348BD1}"/>
              </a:ext>
            </a:extLst>
          </p:cNvPr>
          <p:cNvSpPr/>
          <p:nvPr/>
        </p:nvSpPr>
        <p:spPr>
          <a:xfrm>
            <a:off x="3507697" y="1559763"/>
            <a:ext cx="8343898" cy="1015663"/>
          </a:xfrm>
          <a:prstGeom prst="rect">
            <a:avLst/>
          </a:prstGeom>
        </p:spPr>
        <p:txBody>
          <a:bodyPr wrap="square">
            <a:spAutoFit/>
          </a:bodyPr>
          <a:lstStyle/>
          <a:p>
            <a:r>
              <a:rPr lang="en-US" sz="2000" b="1" dirty="0"/>
              <a:t>3.  After he reached 30 years old, he started going deaf. Even though he could no longer hear well enough to play the piano, he composed some of his best music after he was deaf!</a:t>
            </a:r>
          </a:p>
        </p:txBody>
      </p:sp>
      <p:sp>
        <p:nvSpPr>
          <p:cNvPr id="12" name="Rectangle 11">
            <a:extLst>
              <a:ext uri="{FF2B5EF4-FFF2-40B4-BE49-F238E27FC236}">
                <a16:creationId xmlns:a16="http://schemas.microsoft.com/office/drawing/2014/main" id="{00C40D38-9F7C-45CF-903B-B1C196E9BE89}"/>
              </a:ext>
            </a:extLst>
          </p:cNvPr>
          <p:cNvSpPr/>
          <p:nvPr/>
        </p:nvSpPr>
        <p:spPr>
          <a:xfrm>
            <a:off x="3507697" y="617155"/>
            <a:ext cx="8406063" cy="984885"/>
          </a:xfrm>
          <a:prstGeom prst="rect">
            <a:avLst/>
          </a:prstGeom>
        </p:spPr>
        <p:txBody>
          <a:bodyPr wrap="square">
            <a:spAutoFit/>
          </a:bodyPr>
          <a:lstStyle/>
          <a:p>
            <a:endParaRPr lang="en-US" dirty="0"/>
          </a:p>
          <a:p>
            <a:r>
              <a:rPr lang="en-US" sz="2000" b="1" dirty="0"/>
              <a:t>2.  One of the first composers to make a living without being employed by the church or a member of the nobility. </a:t>
            </a:r>
          </a:p>
        </p:txBody>
      </p:sp>
      <p:sp>
        <p:nvSpPr>
          <p:cNvPr id="13" name="Rectangle 12">
            <a:extLst>
              <a:ext uri="{FF2B5EF4-FFF2-40B4-BE49-F238E27FC236}">
                <a16:creationId xmlns:a16="http://schemas.microsoft.com/office/drawing/2014/main" id="{E60F45D6-CBEC-44A6-AB63-165267D4F179}"/>
              </a:ext>
            </a:extLst>
          </p:cNvPr>
          <p:cNvSpPr/>
          <p:nvPr/>
        </p:nvSpPr>
        <p:spPr>
          <a:xfrm>
            <a:off x="3507696" y="2600343"/>
            <a:ext cx="8406063" cy="707886"/>
          </a:xfrm>
          <a:prstGeom prst="rect">
            <a:avLst/>
          </a:prstGeom>
        </p:spPr>
        <p:txBody>
          <a:bodyPr wrap="square">
            <a:spAutoFit/>
          </a:bodyPr>
          <a:lstStyle/>
          <a:p>
            <a:r>
              <a:rPr lang="en-US" sz="2000" b="1" dirty="0"/>
              <a:t>4.  His best known compositions include 9 symphonies, 5 concertos for piano, 32 piano sonatas and 16 string quartets. </a:t>
            </a:r>
          </a:p>
        </p:txBody>
      </p:sp>
      <p:pic>
        <p:nvPicPr>
          <p:cNvPr id="15" name="Picture 14">
            <a:extLst>
              <a:ext uri="{FF2B5EF4-FFF2-40B4-BE49-F238E27FC236}">
                <a16:creationId xmlns:a16="http://schemas.microsoft.com/office/drawing/2014/main" id="{963A03D4-3201-4533-AF80-02F0BAA3D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702" y="4082449"/>
            <a:ext cx="3041473" cy="2885053"/>
          </a:xfrm>
          <a:prstGeom prst="rect">
            <a:avLst/>
          </a:prstGeom>
        </p:spPr>
      </p:pic>
      <p:sp>
        <p:nvSpPr>
          <p:cNvPr id="10" name="TextBox 9">
            <a:extLst>
              <a:ext uri="{FF2B5EF4-FFF2-40B4-BE49-F238E27FC236}">
                <a16:creationId xmlns:a16="http://schemas.microsoft.com/office/drawing/2014/main" id="{3CF05831-76C8-4361-A244-D5BFE9C267B1}"/>
              </a:ext>
            </a:extLst>
          </p:cNvPr>
          <p:cNvSpPr txBox="1"/>
          <p:nvPr/>
        </p:nvSpPr>
        <p:spPr>
          <a:xfrm>
            <a:off x="6365275" y="6131604"/>
            <a:ext cx="5879434" cy="646331"/>
          </a:xfrm>
          <a:prstGeom prst="rect">
            <a:avLst/>
          </a:prstGeom>
          <a:noFill/>
        </p:spPr>
        <p:txBody>
          <a:bodyPr wrap="square" rtlCol="0">
            <a:spAutoFit/>
          </a:bodyPr>
          <a:lstStyle/>
          <a:p>
            <a:r>
              <a:rPr lang="en-US" b="1" dirty="0"/>
              <a:t>Please note that Bach, Mozart and other composers also merited inclusion in this presentation.</a:t>
            </a:r>
          </a:p>
        </p:txBody>
      </p:sp>
    </p:spTree>
    <p:extLst>
      <p:ext uri="{BB962C8B-B14F-4D97-AF65-F5344CB8AC3E}">
        <p14:creationId xmlns:p14="http://schemas.microsoft.com/office/powerpoint/2010/main" val="792260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500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000"/>
                                        <p:tgtEl>
                                          <p:spTgt spid="12"/>
                                        </p:tgtEl>
                                      </p:cBhvr>
                                    </p:animEffect>
                                  </p:childTnLst>
                                </p:cTn>
                              </p:par>
                            </p:childTnLst>
                          </p:cTn>
                        </p:par>
                        <p:par>
                          <p:cTn id="13" fill="hold">
                            <p:stCondLst>
                              <p:cond delay="7000"/>
                            </p:stCondLst>
                            <p:childTnLst>
                              <p:par>
                                <p:cTn id="14" presetID="45" presetClass="entr" presetSubtype="0" fill="hold" grpId="0" nodeType="afterEffect">
                                  <p:stCondLst>
                                    <p:cond delay="3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ppt_w</p:attrName>
                                        </p:attrNameLst>
                                      </p:cBhvr>
                                      <p:tavLst>
                                        <p:tav tm="0" fmla="#ppt_w*sin(2.5*pi*$)">
                                          <p:val>
                                            <p:fltVal val="0"/>
                                          </p:val>
                                        </p:tav>
                                        <p:tav tm="100000">
                                          <p:val>
                                            <p:fltVal val="1"/>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1500"/>
                            </p:stCondLst>
                            <p:childTnLst>
                              <p:par>
                                <p:cTn id="20" presetID="2" presetClass="entr" presetSubtype="6"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1+#ppt_w/2"/>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3500"/>
                            </p:stCondLst>
                            <p:childTnLst>
                              <p:par>
                                <p:cTn id="25" presetID="26" presetClass="entr" presetSubtype="0" fill="hold" grpId="0" nodeType="afterEffect">
                                  <p:stCondLst>
                                    <p:cond delay="3000"/>
                                  </p:stCondLst>
                                  <p:iterate type="lt">
                                    <p:tmPct val="4000"/>
                                  </p:iterate>
                                  <p:childTnLst>
                                    <p:set>
                                      <p:cBhvr>
                                        <p:cTn id="26" dur="1" fill="hold">
                                          <p:stCondLst>
                                            <p:cond delay="0"/>
                                          </p:stCondLst>
                                        </p:cTn>
                                        <p:tgtEl>
                                          <p:spTgt spid="13"/>
                                        </p:tgtEl>
                                        <p:attrNameLst>
                                          <p:attrName>style.visibility</p:attrName>
                                        </p:attrNameLst>
                                      </p:cBhvr>
                                      <p:to>
                                        <p:strVal val="visible"/>
                                      </p:to>
                                    </p:set>
                                    <p:animEffect transition="in" filter="wipe(down)">
                                      <p:cBhvr>
                                        <p:cTn id="27" dur="290">
                                          <p:stCondLst>
                                            <p:cond delay="0"/>
                                          </p:stCondLst>
                                        </p:cTn>
                                        <p:tgtEl>
                                          <p:spTgt spid="13"/>
                                        </p:tgtEl>
                                      </p:cBhvr>
                                    </p:animEffect>
                                    <p:anim calcmode="lin" valueType="num">
                                      <p:cBhvr>
                                        <p:cTn id="2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33" dur="13">
                                          <p:stCondLst>
                                            <p:cond delay="325"/>
                                          </p:stCondLst>
                                        </p:cTn>
                                        <p:tgtEl>
                                          <p:spTgt spid="13"/>
                                        </p:tgtEl>
                                      </p:cBhvr>
                                      <p:to x="100000" y="60000"/>
                                    </p:animScale>
                                    <p:animScale>
                                      <p:cBhvr>
                                        <p:cTn id="34" dur="83" decel="50000">
                                          <p:stCondLst>
                                            <p:cond delay="338"/>
                                          </p:stCondLst>
                                        </p:cTn>
                                        <p:tgtEl>
                                          <p:spTgt spid="13"/>
                                        </p:tgtEl>
                                      </p:cBhvr>
                                      <p:to x="100000" y="100000"/>
                                    </p:animScale>
                                    <p:animScale>
                                      <p:cBhvr>
                                        <p:cTn id="35" dur="13">
                                          <p:stCondLst>
                                            <p:cond delay="656"/>
                                          </p:stCondLst>
                                        </p:cTn>
                                        <p:tgtEl>
                                          <p:spTgt spid="13"/>
                                        </p:tgtEl>
                                      </p:cBhvr>
                                      <p:to x="100000" y="80000"/>
                                    </p:animScale>
                                    <p:animScale>
                                      <p:cBhvr>
                                        <p:cTn id="36" dur="83" decel="50000">
                                          <p:stCondLst>
                                            <p:cond delay="669"/>
                                          </p:stCondLst>
                                        </p:cTn>
                                        <p:tgtEl>
                                          <p:spTgt spid="13"/>
                                        </p:tgtEl>
                                      </p:cBhvr>
                                      <p:to x="100000" y="100000"/>
                                    </p:animScale>
                                    <p:animScale>
                                      <p:cBhvr>
                                        <p:cTn id="37" dur="13">
                                          <p:stCondLst>
                                            <p:cond delay="821"/>
                                          </p:stCondLst>
                                        </p:cTn>
                                        <p:tgtEl>
                                          <p:spTgt spid="13"/>
                                        </p:tgtEl>
                                      </p:cBhvr>
                                      <p:to x="100000" y="90000"/>
                                    </p:animScale>
                                    <p:animScale>
                                      <p:cBhvr>
                                        <p:cTn id="38" dur="83" decel="50000">
                                          <p:stCondLst>
                                            <p:cond delay="834"/>
                                          </p:stCondLst>
                                        </p:cTn>
                                        <p:tgtEl>
                                          <p:spTgt spid="13"/>
                                        </p:tgtEl>
                                      </p:cBhvr>
                                      <p:to x="100000" y="100000"/>
                                    </p:animScale>
                                    <p:animScale>
                                      <p:cBhvr>
                                        <p:cTn id="39" dur="13">
                                          <p:stCondLst>
                                            <p:cond delay="904"/>
                                          </p:stCondLst>
                                        </p:cTn>
                                        <p:tgtEl>
                                          <p:spTgt spid="13"/>
                                        </p:tgtEl>
                                      </p:cBhvr>
                                      <p:to x="100000" y="95000"/>
                                    </p:animScale>
                                    <p:animScale>
                                      <p:cBhvr>
                                        <p:cTn id="40" dur="83" decel="50000">
                                          <p:stCondLst>
                                            <p:cond delay="917"/>
                                          </p:stCondLst>
                                        </p:cTn>
                                        <p:tgtEl>
                                          <p:spTgt spid="13"/>
                                        </p:tgtEl>
                                      </p:cBhvr>
                                      <p:to x="100000" y="100000"/>
                                    </p:animScale>
                                  </p:childTnLst>
                                </p:cTn>
                              </p:par>
                            </p:childTnLst>
                          </p:cTn>
                        </p:par>
                        <p:par>
                          <p:cTn id="41" fill="hold">
                            <p:stCondLst>
                              <p:cond delay="21380"/>
                            </p:stCondLst>
                            <p:childTnLst>
                              <p:par>
                                <p:cTn id="42" presetID="16" presetClass="entr" presetSubtype="21" fill="hold" nodeType="afterEffect">
                                  <p:stCondLst>
                                    <p:cond delay="100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1000"/>
                                        <p:tgtEl>
                                          <p:spTgt spid="15"/>
                                        </p:tgtEl>
                                      </p:cBhvr>
                                    </p:animEffect>
                                  </p:childTnLst>
                                </p:cTn>
                              </p:par>
                            </p:childTnLst>
                          </p:cTn>
                        </p:par>
                        <p:par>
                          <p:cTn id="45" fill="hold">
                            <p:stCondLst>
                              <p:cond delay="23380"/>
                            </p:stCondLst>
                            <p:childTnLst>
                              <p:par>
                                <p:cTn id="46" presetID="17" presetClass="entr" presetSubtype="10" fill="hold" grpId="0" nodeType="afterEffect">
                                  <p:stCondLst>
                                    <p:cond delay="10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25380"/>
                            </p:stCondLst>
                            <p:childTnLst>
                              <p:par>
                                <p:cTn id="51" presetID="2" presetClass="entr" presetSubtype="9" fill="hold" grpId="0" nodeType="afterEffect">
                                  <p:stCondLst>
                                    <p:cond delay="200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1000" fill="hold"/>
                                        <p:tgtEl>
                                          <p:spTgt spid="10"/>
                                        </p:tgtEl>
                                        <p:attrNameLst>
                                          <p:attrName>ppt_x</p:attrName>
                                        </p:attrNameLst>
                                      </p:cBhvr>
                                      <p:tavLst>
                                        <p:tav tm="0">
                                          <p:val>
                                            <p:strVal val="0-#ppt_w/2"/>
                                          </p:val>
                                        </p:tav>
                                        <p:tav tm="100000">
                                          <p:val>
                                            <p:strVal val="#ppt_x"/>
                                          </p:val>
                                        </p:tav>
                                      </p:tavLst>
                                    </p:anim>
                                    <p:anim calcmode="lin" valueType="num">
                                      <p:cBhvr additive="base">
                                        <p:cTn id="5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223499-31C4-46A6-A7AF-AAF23352E60E}"/>
              </a:ext>
            </a:extLst>
          </p:cNvPr>
          <p:cNvSpPr/>
          <p:nvPr/>
        </p:nvSpPr>
        <p:spPr>
          <a:xfrm>
            <a:off x="123747" y="4644563"/>
            <a:ext cx="4655570" cy="523220"/>
          </a:xfrm>
          <a:prstGeom prst="rect">
            <a:avLst/>
          </a:prstGeom>
        </p:spPr>
        <p:txBody>
          <a:bodyPr wrap="none">
            <a:spAutoFit/>
          </a:bodyPr>
          <a:lstStyle/>
          <a:p>
            <a:r>
              <a:rPr lang="en-US" sz="2800" b="1" dirty="0">
                <a:solidFill>
                  <a:srgbClr val="7030A0"/>
                </a:solidFill>
              </a:rPr>
              <a:t>Jane Austen </a:t>
            </a:r>
            <a:r>
              <a:rPr lang="en-US" sz="2000" b="1" dirty="0"/>
              <a:t>(1775 – 1817), England </a:t>
            </a:r>
          </a:p>
        </p:txBody>
      </p:sp>
      <p:pic>
        <p:nvPicPr>
          <p:cNvPr id="4" name="Picture 3">
            <a:extLst>
              <a:ext uri="{FF2B5EF4-FFF2-40B4-BE49-F238E27FC236}">
                <a16:creationId xmlns:a16="http://schemas.microsoft.com/office/drawing/2014/main" id="{3CBCF1E9-4AFA-4F52-9694-4A65885A7DBD}"/>
              </a:ext>
            </a:extLst>
          </p:cNvPr>
          <p:cNvPicPr>
            <a:picLocks noChangeAspect="1"/>
          </p:cNvPicPr>
          <p:nvPr/>
        </p:nvPicPr>
        <p:blipFill>
          <a:blip r:embed="rId2"/>
          <a:stretch>
            <a:fillRect/>
          </a:stretch>
        </p:blipFill>
        <p:spPr>
          <a:xfrm>
            <a:off x="123747" y="109224"/>
            <a:ext cx="3114128" cy="4479681"/>
          </a:xfrm>
          <a:prstGeom prst="rect">
            <a:avLst/>
          </a:prstGeom>
        </p:spPr>
      </p:pic>
      <p:sp>
        <p:nvSpPr>
          <p:cNvPr id="5" name="Rectangle 4">
            <a:extLst>
              <a:ext uri="{FF2B5EF4-FFF2-40B4-BE49-F238E27FC236}">
                <a16:creationId xmlns:a16="http://schemas.microsoft.com/office/drawing/2014/main" id="{99446A34-6CDC-44C2-8745-93E8EFD6B4BD}"/>
              </a:ext>
            </a:extLst>
          </p:cNvPr>
          <p:cNvSpPr/>
          <p:nvPr/>
        </p:nvSpPr>
        <p:spPr>
          <a:xfrm>
            <a:off x="3322818" y="290699"/>
            <a:ext cx="8615519" cy="1015663"/>
          </a:xfrm>
          <a:prstGeom prst="rect">
            <a:avLst/>
          </a:prstGeom>
        </p:spPr>
        <p:txBody>
          <a:bodyPr wrap="square">
            <a:spAutoFit/>
          </a:bodyPr>
          <a:lstStyle/>
          <a:p>
            <a:r>
              <a:rPr lang="en-US" sz="2000" b="1" dirty="0"/>
              <a:t>1.  She was an English novelist known primarily for her six major novels, which interpret, critique and comment upon the British landed gentry at the end of the 18th century.</a:t>
            </a:r>
          </a:p>
        </p:txBody>
      </p:sp>
      <p:pic>
        <p:nvPicPr>
          <p:cNvPr id="6" name="Picture 5">
            <a:extLst>
              <a:ext uri="{FF2B5EF4-FFF2-40B4-BE49-F238E27FC236}">
                <a16:creationId xmlns:a16="http://schemas.microsoft.com/office/drawing/2014/main" id="{DC594322-3A37-4567-9833-2700761E9619}"/>
              </a:ext>
            </a:extLst>
          </p:cNvPr>
          <p:cNvPicPr>
            <a:picLocks noChangeAspect="1"/>
          </p:cNvPicPr>
          <p:nvPr/>
        </p:nvPicPr>
        <p:blipFill rotWithShape="1">
          <a:blip r:embed="rId3"/>
          <a:srcRect l="11729" t="6374" r="11028" b="4801"/>
          <a:stretch/>
        </p:blipFill>
        <p:spPr>
          <a:xfrm>
            <a:off x="6940446" y="2553155"/>
            <a:ext cx="5251554" cy="4304845"/>
          </a:xfrm>
          <a:prstGeom prst="rect">
            <a:avLst/>
          </a:prstGeom>
        </p:spPr>
      </p:pic>
      <p:sp>
        <p:nvSpPr>
          <p:cNvPr id="7" name="Rectangle 6">
            <a:extLst>
              <a:ext uri="{FF2B5EF4-FFF2-40B4-BE49-F238E27FC236}">
                <a16:creationId xmlns:a16="http://schemas.microsoft.com/office/drawing/2014/main" id="{7DE26264-1F87-40EB-8E76-6802CB5490B1}"/>
              </a:ext>
            </a:extLst>
          </p:cNvPr>
          <p:cNvSpPr/>
          <p:nvPr/>
        </p:nvSpPr>
        <p:spPr>
          <a:xfrm>
            <a:off x="151510" y="6482136"/>
            <a:ext cx="6602448" cy="400110"/>
          </a:xfrm>
          <a:prstGeom prst="rect">
            <a:avLst/>
          </a:prstGeom>
        </p:spPr>
        <p:txBody>
          <a:bodyPr wrap="none">
            <a:spAutoFit/>
          </a:bodyPr>
          <a:lstStyle/>
          <a:p>
            <a:r>
              <a:rPr lang="en-US" sz="2000" b="1" i="1" dirty="0">
                <a:solidFill>
                  <a:srgbClr val="FF0000"/>
                </a:solidFill>
              </a:rPr>
              <a:t>It isn't what we say or think that defines us, but what we do.</a:t>
            </a:r>
          </a:p>
        </p:txBody>
      </p:sp>
      <p:sp>
        <p:nvSpPr>
          <p:cNvPr id="8" name="Rectangle 7">
            <a:extLst>
              <a:ext uri="{FF2B5EF4-FFF2-40B4-BE49-F238E27FC236}">
                <a16:creationId xmlns:a16="http://schemas.microsoft.com/office/drawing/2014/main" id="{940A7C08-56C8-420C-BB0E-42587C6EF2FF}"/>
              </a:ext>
            </a:extLst>
          </p:cNvPr>
          <p:cNvSpPr/>
          <p:nvPr/>
        </p:nvSpPr>
        <p:spPr>
          <a:xfrm>
            <a:off x="143210" y="5103039"/>
            <a:ext cx="6797236" cy="1323439"/>
          </a:xfrm>
          <a:prstGeom prst="rect">
            <a:avLst/>
          </a:prstGeom>
        </p:spPr>
        <p:txBody>
          <a:bodyPr wrap="square">
            <a:spAutoFit/>
          </a:bodyPr>
          <a:lstStyle/>
          <a:p>
            <a:r>
              <a:rPr lang="en-US" sz="2000" b="1" i="1" dirty="0">
                <a:solidFill>
                  <a:srgbClr val="FF0000"/>
                </a:solidFill>
                <a:latin typeface="Calibri" panose="020F0502020204030204" pitchFamily="34" charset="0"/>
                <a:cs typeface="Calibri" panose="020F0502020204030204" pitchFamily="34" charset="0"/>
              </a:rPr>
              <a:t>I declare after all there is no enjoyment like reading! How much sooner one tires of any thing than of a book! -- When I have a house of my own, I shall be miserable if I have not an excellent library.</a:t>
            </a:r>
          </a:p>
        </p:txBody>
      </p:sp>
      <p:sp>
        <p:nvSpPr>
          <p:cNvPr id="9" name="Rectangle 8">
            <a:extLst>
              <a:ext uri="{FF2B5EF4-FFF2-40B4-BE49-F238E27FC236}">
                <a16:creationId xmlns:a16="http://schemas.microsoft.com/office/drawing/2014/main" id="{843BDDB4-4B76-4745-91D9-FE59A7DF5A80}"/>
              </a:ext>
            </a:extLst>
          </p:cNvPr>
          <p:cNvSpPr/>
          <p:nvPr/>
        </p:nvSpPr>
        <p:spPr>
          <a:xfrm>
            <a:off x="3322818" y="2925342"/>
            <a:ext cx="3227884" cy="830997"/>
          </a:xfrm>
          <a:prstGeom prst="rect">
            <a:avLst/>
          </a:prstGeom>
        </p:spPr>
        <p:txBody>
          <a:bodyPr wrap="square">
            <a:spAutoFit/>
          </a:bodyPr>
          <a:lstStyle/>
          <a:p>
            <a:r>
              <a:rPr lang="en-US" sz="2400" b="1" i="1" dirty="0">
                <a:solidFill>
                  <a:srgbClr val="FF0000"/>
                </a:solidFill>
              </a:rPr>
              <a:t>There is no charm equal to tenderness of heart.</a:t>
            </a:r>
          </a:p>
        </p:txBody>
      </p:sp>
      <p:sp>
        <p:nvSpPr>
          <p:cNvPr id="10" name="Rectangle 9">
            <a:extLst>
              <a:ext uri="{FF2B5EF4-FFF2-40B4-BE49-F238E27FC236}">
                <a16:creationId xmlns:a16="http://schemas.microsoft.com/office/drawing/2014/main" id="{96F59C62-DCFD-4291-9EFD-0450B1D2B174}"/>
              </a:ext>
            </a:extLst>
          </p:cNvPr>
          <p:cNvSpPr/>
          <p:nvPr/>
        </p:nvSpPr>
        <p:spPr>
          <a:xfrm>
            <a:off x="3322818" y="1482551"/>
            <a:ext cx="8745435" cy="707886"/>
          </a:xfrm>
          <a:prstGeom prst="rect">
            <a:avLst/>
          </a:prstGeom>
        </p:spPr>
        <p:txBody>
          <a:bodyPr wrap="square">
            <a:spAutoFit/>
          </a:bodyPr>
          <a:lstStyle/>
          <a:p>
            <a:r>
              <a:rPr lang="en-US" sz="2000" b="1" dirty="0"/>
              <a:t>2.  Her plots often explore the dependence of women on marriage in the pursuit of favorable social standing and economic security.</a:t>
            </a:r>
          </a:p>
        </p:txBody>
      </p:sp>
    </p:spTree>
    <p:extLst>
      <p:ext uri="{BB962C8B-B14F-4D97-AF65-F5344CB8AC3E}">
        <p14:creationId xmlns:p14="http://schemas.microsoft.com/office/powerpoint/2010/main" val="26082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5" presetClass="entr" presetSubtype="0" fill="hold" grpId="0" nodeType="afterEffect">
                                  <p:stCondLst>
                                    <p:cond delay="4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ppt_w</p:attrName>
                                        </p:attrNameLst>
                                      </p:cBhvr>
                                      <p:tavLst>
                                        <p:tav tm="0" fmla="#ppt_w*sin(2.5*pi*$)">
                                          <p:val>
                                            <p:fltVal val="0"/>
                                          </p:val>
                                        </p:tav>
                                        <p:tav tm="100000">
                                          <p:val>
                                            <p:fltVal val="1"/>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childTnLst>
                                </p:cTn>
                              </p:par>
                            </p:childTnLst>
                          </p:cTn>
                        </p:par>
                        <p:par>
                          <p:cTn id="16" fill="hold">
                            <p:stCondLst>
                              <p:cond delay="7500"/>
                            </p:stCondLst>
                            <p:childTnLst>
                              <p:par>
                                <p:cTn id="17" presetID="26"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290">
                                          <p:stCondLst>
                                            <p:cond delay="0"/>
                                          </p:stCondLst>
                                        </p:cTn>
                                        <p:tgtEl>
                                          <p:spTgt spid="6"/>
                                        </p:tgtEl>
                                      </p:cBhvr>
                                    </p:animEffect>
                                    <p:anim calcmode="lin" valueType="num">
                                      <p:cBhvr>
                                        <p:cTn id="20"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5" dur="13">
                                          <p:stCondLst>
                                            <p:cond delay="325"/>
                                          </p:stCondLst>
                                        </p:cTn>
                                        <p:tgtEl>
                                          <p:spTgt spid="6"/>
                                        </p:tgtEl>
                                      </p:cBhvr>
                                      <p:to x="100000" y="60000"/>
                                    </p:animScale>
                                    <p:animScale>
                                      <p:cBhvr>
                                        <p:cTn id="26" dur="83" decel="50000">
                                          <p:stCondLst>
                                            <p:cond delay="338"/>
                                          </p:stCondLst>
                                        </p:cTn>
                                        <p:tgtEl>
                                          <p:spTgt spid="6"/>
                                        </p:tgtEl>
                                      </p:cBhvr>
                                      <p:to x="100000" y="100000"/>
                                    </p:animScale>
                                    <p:animScale>
                                      <p:cBhvr>
                                        <p:cTn id="27" dur="13">
                                          <p:stCondLst>
                                            <p:cond delay="656"/>
                                          </p:stCondLst>
                                        </p:cTn>
                                        <p:tgtEl>
                                          <p:spTgt spid="6"/>
                                        </p:tgtEl>
                                      </p:cBhvr>
                                      <p:to x="100000" y="80000"/>
                                    </p:animScale>
                                    <p:animScale>
                                      <p:cBhvr>
                                        <p:cTn id="28" dur="83" decel="50000">
                                          <p:stCondLst>
                                            <p:cond delay="669"/>
                                          </p:stCondLst>
                                        </p:cTn>
                                        <p:tgtEl>
                                          <p:spTgt spid="6"/>
                                        </p:tgtEl>
                                      </p:cBhvr>
                                      <p:to x="100000" y="100000"/>
                                    </p:animScale>
                                    <p:animScale>
                                      <p:cBhvr>
                                        <p:cTn id="29" dur="13">
                                          <p:stCondLst>
                                            <p:cond delay="821"/>
                                          </p:stCondLst>
                                        </p:cTn>
                                        <p:tgtEl>
                                          <p:spTgt spid="6"/>
                                        </p:tgtEl>
                                      </p:cBhvr>
                                      <p:to x="100000" y="90000"/>
                                    </p:animScale>
                                    <p:animScale>
                                      <p:cBhvr>
                                        <p:cTn id="30" dur="83" decel="50000">
                                          <p:stCondLst>
                                            <p:cond delay="834"/>
                                          </p:stCondLst>
                                        </p:cTn>
                                        <p:tgtEl>
                                          <p:spTgt spid="6"/>
                                        </p:tgtEl>
                                      </p:cBhvr>
                                      <p:to x="100000" y="100000"/>
                                    </p:animScale>
                                    <p:animScale>
                                      <p:cBhvr>
                                        <p:cTn id="31" dur="13">
                                          <p:stCondLst>
                                            <p:cond delay="904"/>
                                          </p:stCondLst>
                                        </p:cTn>
                                        <p:tgtEl>
                                          <p:spTgt spid="6"/>
                                        </p:tgtEl>
                                      </p:cBhvr>
                                      <p:to x="100000" y="95000"/>
                                    </p:animScale>
                                    <p:animScale>
                                      <p:cBhvr>
                                        <p:cTn id="32" dur="83" decel="50000">
                                          <p:stCondLst>
                                            <p:cond delay="917"/>
                                          </p:stCondLst>
                                        </p:cTn>
                                        <p:tgtEl>
                                          <p:spTgt spid="6"/>
                                        </p:tgtEl>
                                      </p:cBhvr>
                                      <p:to x="100000" y="100000"/>
                                    </p:animScale>
                                  </p:childTnLst>
                                </p:cTn>
                              </p:par>
                            </p:childTnLst>
                          </p:cTn>
                        </p:par>
                        <p:par>
                          <p:cTn id="33" fill="hold">
                            <p:stCondLst>
                              <p:cond delay="12500"/>
                            </p:stCondLst>
                            <p:childTnLst>
                              <p:par>
                                <p:cTn id="34" presetID="31" presetClass="entr" presetSubtype="0" fill="hold" nodeType="afterEffect">
                                  <p:stCondLst>
                                    <p:cond delay="400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par>
                          <p:cTn id="40" fill="hold">
                            <p:stCondLst>
                              <p:cond delay="17500"/>
                            </p:stCondLst>
                            <p:childTnLst>
                              <p:par>
                                <p:cTn id="41" presetID="2" presetClass="entr" presetSubtype="4" fill="hold" grpId="0" nodeType="afterEffect">
                                  <p:stCondLst>
                                    <p:cond delay="300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ppt_x"/>
                                          </p:val>
                                        </p:tav>
                                        <p:tav tm="100000">
                                          <p:val>
                                            <p:strVal val="#ppt_x"/>
                                          </p:val>
                                        </p:tav>
                                      </p:tavLst>
                                    </p:anim>
                                    <p:anim calcmode="lin" valueType="num">
                                      <p:cBhvr additive="base">
                                        <p:cTn id="4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28BFE-6195-455E-A673-124E67929F1A}"/>
              </a:ext>
            </a:extLst>
          </p:cNvPr>
          <p:cNvPicPr>
            <a:picLocks noChangeAspect="1"/>
          </p:cNvPicPr>
          <p:nvPr/>
        </p:nvPicPr>
        <p:blipFill rotWithShape="1">
          <a:blip r:embed="rId2"/>
          <a:srcRect l="16034" r="23565"/>
          <a:stretch/>
        </p:blipFill>
        <p:spPr>
          <a:xfrm>
            <a:off x="209862" y="119283"/>
            <a:ext cx="3545412" cy="3658239"/>
          </a:xfrm>
          <a:prstGeom prst="rect">
            <a:avLst/>
          </a:prstGeom>
        </p:spPr>
      </p:pic>
      <p:pic>
        <p:nvPicPr>
          <p:cNvPr id="3" name="Picture 2">
            <a:extLst>
              <a:ext uri="{FF2B5EF4-FFF2-40B4-BE49-F238E27FC236}">
                <a16:creationId xmlns:a16="http://schemas.microsoft.com/office/drawing/2014/main" id="{D5B3E60B-033B-40B9-9926-0D70E4793BE9}"/>
              </a:ext>
            </a:extLst>
          </p:cNvPr>
          <p:cNvPicPr>
            <a:picLocks noChangeAspect="1"/>
          </p:cNvPicPr>
          <p:nvPr/>
        </p:nvPicPr>
        <p:blipFill rotWithShape="1">
          <a:blip r:embed="rId3"/>
          <a:srcRect b="30052"/>
          <a:stretch/>
        </p:blipFill>
        <p:spPr>
          <a:xfrm>
            <a:off x="8199620" y="2788889"/>
            <a:ext cx="3782519" cy="3964728"/>
          </a:xfrm>
          <a:prstGeom prst="rect">
            <a:avLst/>
          </a:prstGeom>
        </p:spPr>
      </p:pic>
      <p:sp>
        <p:nvSpPr>
          <p:cNvPr id="4" name="Rectangle 3">
            <a:extLst>
              <a:ext uri="{FF2B5EF4-FFF2-40B4-BE49-F238E27FC236}">
                <a16:creationId xmlns:a16="http://schemas.microsoft.com/office/drawing/2014/main" id="{5725659A-8F36-4E74-80F0-4C2123450EEB}"/>
              </a:ext>
            </a:extLst>
          </p:cNvPr>
          <p:cNvSpPr/>
          <p:nvPr/>
        </p:nvSpPr>
        <p:spPr>
          <a:xfrm>
            <a:off x="3903570" y="186517"/>
            <a:ext cx="8078568" cy="1015663"/>
          </a:xfrm>
          <a:prstGeom prst="rect">
            <a:avLst/>
          </a:prstGeom>
        </p:spPr>
        <p:txBody>
          <a:bodyPr wrap="square">
            <a:spAutoFit/>
          </a:bodyPr>
          <a:lstStyle/>
          <a:p>
            <a:r>
              <a:rPr lang="en-US" sz="2000" b="1" dirty="0"/>
              <a:t>1.  He was an American writer, editor, and literary critic best known for his poetry and short stories, particularly his tales of mystery and the macabre.  His writings included 97 poems and 69 tales.</a:t>
            </a:r>
          </a:p>
        </p:txBody>
      </p:sp>
      <p:sp>
        <p:nvSpPr>
          <p:cNvPr id="5" name="Rectangle 4">
            <a:extLst>
              <a:ext uri="{FF2B5EF4-FFF2-40B4-BE49-F238E27FC236}">
                <a16:creationId xmlns:a16="http://schemas.microsoft.com/office/drawing/2014/main" id="{988D533F-4818-40FF-87ED-8A70A3424D29}"/>
              </a:ext>
            </a:extLst>
          </p:cNvPr>
          <p:cNvSpPr/>
          <p:nvPr/>
        </p:nvSpPr>
        <p:spPr>
          <a:xfrm>
            <a:off x="3903570" y="1227675"/>
            <a:ext cx="8365641" cy="707886"/>
          </a:xfrm>
          <a:prstGeom prst="rect">
            <a:avLst/>
          </a:prstGeom>
        </p:spPr>
        <p:txBody>
          <a:bodyPr wrap="square">
            <a:spAutoFit/>
          </a:bodyPr>
          <a:lstStyle/>
          <a:p>
            <a:r>
              <a:rPr lang="en-US" sz="2000" b="1" dirty="0"/>
              <a:t>2.  The nature of his marriage to his 13-year-old cousin, Virginia Eliza </a:t>
            </a:r>
            <a:r>
              <a:rPr lang="en-US" sz="2000" b="1" dirty="0" err="1"/>
              <a:t>Clemm</a:t>
            </a:r>
            <a:r>
              <a:rPr lang="en-US" sz="2000" b="1" dirty="0"/>
              <a:t>, is shrouded in mystery.</a:t>
            </a:r>
          </a:p>
        </p:txBody>
      </p:sp>
      <p:sp>
        <p:nvSpPr>
          <p:cNvPr id="6" name="Rectangle 5">
            <a:extLst>
              <a:ext uri="{FF2B5EF4-FFF2-40B4-BE49-F238E27FC236}">
                <a16:creationId xmlns:a16="http://schemas.microsoft.com/office/drawing/2014/main" id="{6BF0B3BE-27AF-4A7E-98DF-FB8859B8F825}"/>
              </a:ext>
            </a:extLst>
          </p:cNvPr>
          <p:cNvSpPr/>
          <p:nvPr/>
        </p:nvSpPr>
        <p:spPr>
          <a:xfrm>
            <a:off x="3903570" y="2031001"/>
            <a:ext cx="8078568" cy="707886"/>
          </a:xfrm>
          <a:prstGeom prst="rect">
            <a:avLst/>
          </a:prstGeom>
        </p:spPr>
        <p:txBody>
          <a:bodyPr wrap="square">
            <a:spAutoFit/>
          </a:bodyPr>
          <a:lstStyle/>
          <a:p>
            <a:r>
              <a:rPr lang="en-US" sz="2000" b="1" dirty="0"/>
              <a:t>3.  His most famous poem was </a:t>
            </a:r>
            <a:r>
              <a:rPr lang="en-US" sz="2000" b="1" i="1" dirty="0"/>
              <a:t>The Raven</a:t>
            </a:r>
            <a:r>
              <a:rPr lang="en-US" sz="2000" b="1" dirty="0"/>
              <a:t>.   One of his more popular dark and creepy tales was </a:t>
            </a:r>
            <a:r>
              <a:rPr lang="en-US" sz="2000" b="1" i="1" dirty="0"/>
              <a:t>The Fall of the House of Usher</a:t>
            </a:r>
            <a:r>
              <a:rPr lang="en-US" sz="2000" b="1" dirty="0"/>
              <a:t>.</a:t>
            </a:r>
          </a:p>
        </p:txBody>
      </p:sp>
      <p:sp>
        <p:nvSpPr>
          <p:cNvPr id="7" name="Rectangle 6">
            <a:extLst>
              <a:ext uri="{FF2B5EF4-FFF2-40B4-BE49-F238E27FC236}">
                <a16:creationId xmlns:a16="http://schemas.microsoft.com/office/drawing/2014/main" id="{4B1D93BA-9BFA-41F0-9DF9-9586A1816B7C}"/>
              </a:ext>
            </a:extLst>
          </p:cNvPr>
          <p:cNvSpPr/>
          <p:nvPr/>
        </p:nvSpPr>
        <p:spPr>
          <a:xfrm>
            <a:off x="209861" y="3838733"/>
            <a:ext cx="4497050" cy="830997"/>
          </a:xfrm>
          <a:prstGeom prst="rect">
            <a:avLst/>
          </a:prstGeom>
        </p:spPr>
        <p:txBody>
          <a:bodyPr wrap="square">
            <a:spAutoFit/>
          </a:bodyPr>
          <a:lstStyle/>
          <a:p>
            <a:r>
              <a:rPr lang="en-US" sz="2800" b="1" dirty="0">
                <a:solidFill>
                  <a:srgbClr val="7030A0"/>
                </a:solidFill>
              </a:rPr>
              <a:t>Edgar Allan Poe</a:t>
            </a:r>
          </a:p>
          <a:p>
            <a:r>
              <a:rPr lang="en-US" sz="2000" b="1" dirty="0"/>
              <a:t>(1809, Boston, Massachusetts, -1849.) </a:t>
            </a:r>
          </a:p>
        </p:txBody>
      </p:sp>
      <p:sp>
        <p:nvSpPr>
          <p:cNvPr id="8" name="Rectangle 7">
            <a:extLst>
              <a:ext uri="{FF2B5EF4-FFF2-40B4-BE49-F238E27FC236}">
                <a16:creationId xmlns:a16="http://schemas.microsoft.com/office/drawing/2014/main" id="{D11415AC-8603-46D6-B378-E1FEEFE3C960}"/>
              </a:ext>
            </a:extLst>
          </p:cNvPr>
          <p:cNvSpPr/>
          <p:nvPr/>
        </p:nvSpPr>
        <p:spPr>
          <a:xfrm>
            <a:off x="171018" y="5672305"/>
            <a:ext cx="6964299" cy="830997"/>
          </a:xfrm>
          <a:prstGeom prst="rect">
            <a:avLst/>
          </a:prstGeom>
        </p:spPr>
        <p:txBody>
          <a:bodyPr wrap="square">
            <a:spAutoFit/>
          </a:bodyPr>
          <a:lstStyle/>
          <a:p>
            <a:r>
              <a:rPr lang="en-US" sz="2400" b="1" i="1" dirty="0">
                <a:solidFill>
                  <a:srgbClr val="FF0000"/>
                </a:solidFill>
              </a:rPr>
              <a:t>Those who dream by day are cognizant of many things which escape those who dream only by night.</a:t>
            </a:r>
          </a:p>
        </p:txBody>
      </p:sp>
      <p:sp>
        <p:nvSpPr>
          <p:cNvPr id="10" name="Rectangle 9">
            <a:extLst>
              <a:ext uri="{FF2B5EF4-FFF2-40B4-BE49-F238E27FC236}">
                <a16:creationId xmlns:a16="http://schemas.microsoft.com/office/drawing/2014/main" id="{62F30B3D-4DDA-4796-935B-7DC35791A21D}"/>
              </a:ext>
            </a:extLst>
          </p:cNvPr>
          <p:cNvSpPr/>
          <p:nvPr/>
        </p:nvSpPr>
        <p:spPr>
          <a:xfrm>
            <a:off x="171019" y="4987613"/>
            <a:ext cx="7081875" cy="461665"/>
          </a:xfrm>
          <a:prstGeom prst="rect">
            <a:avLst/>
          </a:prstGeom>
        </p:spPr>
        <p:txBody>
          <a:bodyPr wrap="none">
            <a:spAutoFit/>
          </a:bodyPr>
          <a:lstStyle/>
          <a:p>
            <a:r>
              <a:rPr lang="en-US" sz="2400" b="1" i="1" dirty="0">
                <a:solidFill>
                  <a:srgbClr val="FF0000"/>
                </a:solidFill>
              </a:rPr>
              <a:t>I became insane, with long intervals of horrible sanity</a:t>
            </a:r>
            <a:r>
              <a:rPr lang="en-US" sz="2400" i="1" dirty="0"/>
              <a:t>.</a:t>
            </a:r>
          </a:p>
        </p:txBody>
      </p:sp>
      <p:sp>
        <p:nvSpPr>
          <p:cNvPr id="11" name="TextBox 10">
            <a:extLst>
              <a:ext uri="{FF2B5EF4-FFF2-40B4-BE49-F238E27FC236}">
                <a16:creationId xmlns:a16="http://schemas.microsoft.com/office/drawing/2014/main" id="{F56A5866-88F2-4012-B866-7814BE523C36}"/>
              </a:ext>
            </a:extLst>
          </p:cNvPr>
          <p:cNvSpPr txBox="1"/>
          <p:nvPr/>
        </p:nvSpPr>
        <p:spPr>
          <a:xfrm>
            <a:off x="3903570" y="2835513"/>
            <a:ext cx="3231748" cy="707886"/>
          </a:xfrm>
          <a:prstGeom prst="rect">
            <a:avLst/>
          </a:prstGeom>
          <a:noFill/>
        </p:spPr>
        <p:txBody>
          <a:bodyPr wrap="square" rtlCol="0">
            <a:spAutoFit/>
          </a:bodyPr>
          <a:lstStyle/>
          <a:p>
            <a:r>
              <a:rPr lang="en-US" sz="2000" b="1" dirty="0"/>
              <a:t>4.  He has been called the father of the detective story.</a:t>
            </a:r>
          </a:p>
        </p:txBody>
      </p:sp>
      <p:pic>
        <p:nvPicPr>
          <p:cNvPr id="13" name="Picture 12">
            <a:extLst>
              <a:ext uri="{FF2B5EF4-FFF2-40B4-BE49-F238E27FC236}">
                <a16:creationId xmlns:a16="http://schemas.microsoft.com/office/drawing/2014/main" id="{CFCD35C0-6E29-44C8-913C-002B4D587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88" y="3360479"/>
            <a:ext cx="1819858" cy="2618501"/>
          </a:xfrm>
          <a:prstGeom prst="rect">
            <a:avLst/>
          </a:prstGeom>
        </p:spPr>
      </p:pic>
    </p:spTree>
    <p:extLst>
      <p:ext uri="{BB962C8B-B14F-4D97-AF65-F5344CB8AC3E}">
        <p14:creationId xmlns:p14="http://schemas.microsoft.com/office/powerpoint/2010/main" val="54288952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par>
                          <p:cTn id="12" fill="hold">
                            <p:stCondLst>
                              <p:cond delay="8000"/>
                            </p:stCondLst>
                            <p:childTnLst>
                              <p:par>
                                <p:cTn id="13" presetID="31" presetClass="entr" presetSubtype="0" fill="hold" grpId="0" nodeType="afterEffect">
                                  <p:stCondLst>
                                    <p:cond delay="3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12000"/>
                            </p:stCondLst>
                            <p:childTnLst>
                              <p:par>
                                <p:cTn id="20" presetID="2" presetClass="entr" presetSubtype="4" fill="hold" grpId="0" nodeType="afterEffect">
                                  <p:stCondLst>
                                    <p:cond delay="3000"/>
                                  </p:stCondLst>
                                  <p:iterate type="wd">
                                    <p:tmPct val="5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16600"/>
                            </p:stCondLst>
                            <p:childTnLst>
                              <p:par>
                                <p:cTn id="25" presetID="26" presetClass="entr" presetSubtype="0" fill="hold" nodeType="afterEffect">
                                  <p:stCondLst>
                                    <p:cond delay="300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290">
                                          <p:stCondLst>
                                            <p:cond delay="0"/>
                                          </p:stCondLst>
                                        </p:cTn>
                                        <p:tgtEl>
                                          <p:spTgt spid="3"/>
                                        </p:tgtEl>
                                      </p:cBhvr>
                                    </p:animEffect>
                                    <p:anim calcmode="lin" valueType="num">
                                      <p:cBhvr>
                                        <p:cTn id="2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33" dur="13">
                                          <p:stCondLst>
                                            <p:cond delay="325"/>
                                          </p:stCondLst>
                                        </p:cTn>
                                        <p:tgtEl>
                                          <p:spTgt spid="3"/>
                                        </p:tgtEl>
                                      </p:cBhvr>
                                      <p:to x="100000" y="60000"/>
                                    </p:animScale>
                                    <p:animScale>
                                      <p:cBhvr>
                                        <p:cTn id="34" dur="83" decel="50000">
                                          <p:stCondLst>
                                            <p:cond delay="338"/>
                                          </p:stCondLst>
                                        </p:cTn>
                                        <p:tgtEl>
                                          <p:spTgt spid="3"/>
                                        </p:tgtEl>
                                      </p:cBhvr>
                                      <p:to x="100000" y="100000"/>
                                    </p:animScale>
                                    <p:animScale>
                                      <p:cBhvr>
                                        <p:cTn id="35" dur="13">
                                          <p:stCondLst>
                                            <p:cond delay="656"/>
                                          </p:stCondLst>
                                        </p:cTn>
                                        <p:tgtEl>
                                          <p:spTgt spid="3"/>
                                        </p:tgtEl>
                                      </p:cBhvr>
                                      <p:to x="100000" y="80000"/>
                                    </p:animScale>
                                    <p:animScale>
                                      <p:cBhvr>
                                        <p:cTn id="36" dur="83" decel="50000">
                                          <p:stCondLst>
                                            <p:cond delay="669"/>
                                          </p:stCondLst>
                                        </p:cTn>
                                        <p:tgtEl>
                                          <p:spTgt spid="3"/>
                                        </p:tgtEl>
                                      </p:cBhvr>
                                      <p:to x="100000" y="100000"/>
                                    </p:animScale>
                                    <p:animScale>
                                      <p:cBhvr>
                                        <p:cTn id="37" dur="13">
                                          <p:stCondLst>
                                            <p:cond delay="821"/>
                                          </p:stCondLst>
                                        </p:cTn>
                                        <p:tgtEl>
                                          <p:spTgt spid="3"/>
                                        </p:tgtEl>
                                      </p:cBhvr>
                                      <p:to x="100000" y="90000"/>
                                    </p:animScale>
                                    <p:animScale>
                                      <p:cBhvr>
                                        <p:cTn id="38" dur="83" decel="50000">
                                          <p:stCondLst>
                                            <p:cond delay="834"/>
                                          </p:stCondLst>
                                        </p:cTn>
                                        <p:tgtEl>
                                          <p:spTgt spid="3"/>
                                        </p:tgtEl>
                                      </p:cBhvr>
                                      <p:to x="100000" y="100000"/>
                                    </p:animScale>
                                    <p:animScale>
                                      <p:cBhvr>
                                        <p:cTn id="39" dur="13">
                                          <p:stCondLst>
                                            <p:cond delay="904"/>
                                          </p:stCondLst>
                                        </p:cTn>
                                        <p:tgtEl>
                                          <p:spTgt spid="3"/>
                                        </p:tgtEl>
                                      </p:cBhvr>
                                      <p:to x="100000" y="95000"/>
                                    </p:animScale>
                                    <p:animScale>
                                      <p:cBhvr>
                                        <p:cTn id="40" dur="83" decel="50000">
                                          <p:stCondLst>
                                            <p:cond delay="917"/>
                                          </p:stCondLst>
                                        </p:cTn>
                                        <p:tgtEl>
                                          <p:spTgt spid="3"/>
                                        </p:tgtEl>
                                      </p:cBhvr>
                                      <p:to x="100000" y="100000"/>
                                    </p:animScale>
                                  </p:childTnLst>
                                </p:cTn>
                              </p:par>
                            </p:childTnLst>
                          </p:cTn>
                        </p:par>
                        <p:par>
                          <p:cTn id="41" fill="hold">
                            <p:stCondLst>
                              <p:cond delay="20600"/>
                            </p:stCondLst>
                            <p:childTnLst>
                              <p:par>
                                <p:cTn id="42" presetID="42" presetClass="entr" presetSubtype="0" fill="hold" grpId="0" nodeType="after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8068E-D6ED-40D8-ABBE-81BDCC06F93E}"/>
              </a:ext>
            </a:extLst>
          </p:cNvPr>
          <p:cNvPicPr>
            <a:picLocks noChangeAspect="1"/>
          </p:cNvPicPr>
          <p:nvPr/>
        </p:nvPicPr>
        <p:blipFill rotWithShape="1">
          <a:blip r:embed="rId2">
            <a:extLst>
              <a:ext uri="{28A0092B-C50C-407E-A947-70E740481C1C}">
                <a14:useLocalDpi xmlns:a14="http://schemas.microsoft.com/office/drawing/2010/main" val="0"/>
              </a:ext>
            </a:extLst>
          </a:blip>
          <a:srcRect t="6800" b="30800"/>
          <a:stretch/>
        </p:blipFill>
        <p:spPr>
          <a:xfrm>
            <a:off x="286000" y="264694"/>
            <a:ext cx="4140059" cy="4126832"/>
          </a:xfrm>
          <a:prstGeom prst="rect">
            <a:avLst/>
          </a:prstGeom>
        </p:spPr>
      </p:pic>
      <p:sp>
        <p:nvSpPr>
          <p:cNvPr id="4" name="Rectangle 3">
            <a:extLst>
              <a:ext uri="{FF2B5EF4-FFF2-40B4-BE49-F238E27FC236}">
                <a16:creationId xmlns:a16="http://schemas.microsoft.com/office/drawing/2014/main" id="{BE1316E0-A5DE-48C5-9277-CF5DAD94AF30}"/>
              </a:ext>
            </a:extLst>
          </p:cNvPr>
          <p:cNvSpPr/>
          <p:nvPr/>
        </p:nvSpPr>
        <p:spPr>
          <a:xfrm>
            <a:off x="4702342" y="264694"/>
            <a:ext cx="7062537" cy="1015663"/>
          </a:xfrm>
          <a:prstGeom prst="rect">
            <a:avLst/>
          </a:prstGeom>
        </p:spPr>
        <p:txBody>
          <a:bodyPr wrap="square">
            <a:spAutoFit/>
          </a:bodyPr>
          <a:lstStyle/>
          <a:p>
            <a:r>
              <a:rPr lang="en-US" sz="2000" b="1" dirty="0"/>
              <a:t>1.  He was (is) considered a literary genius because he created some of the world's best-known fictional characters and is regarded as the greatest novelist of the Victorian era.</a:t>
            </a:r>
          </a:p>
        </p:txBody>
      </p:sp>
      <p:sp>
        <p:nvSpPr>
          <p:cNvPr id="5" name="Rectangle 4">
            <a:extLst>
              <a:ext uri="{FF2B5EF4-FFF2-40B4-BE49-F238E27FC236}">
                <a16:creationId xmlns:a16="http://schemas.microsoft.com/office/drawing/2014/main" id="{1E2F1186-0733-4272-A4D6-52DEDBA3A453}"/>
              </a:ext>
            </a:extLst>
          </p:cNvPr>
          <p:cNvSpPr/>
          <p:nvPr/>
        </p:nvSpPr>
        <p:spPr>
          <a:xfrm>
            <a:off x="4702342" y="1299484"/>
            <a:ext cx="6096000" cy="707886"/>
          </a:xfrm>
          <a:prstGeom prst="rect">
            <a:avLst/>
          </a:prstGeom>
        </p:spPr>
        <p:txBody>
          <a:bodyPr>
            <a:spAutoFit/>
          </a:bodyPr>
          <a:lstStyle/>
          <a:p>
            <a:r>
              <a:rPr lang="en-US" sz="2000" b="1" dirty="0"/>
              <a:t>2.  His success began with the 1836 serial publication of </a:t>
            </a:r>
            <a:r>
              <a:rPr lang="en-US" sz="2000" b="1" i="1" dirty="0"/>
              <a:t>The Pickwick Papers.</a:t>
            </a:r>
          </a:p>
        </p:txBody>
      </p:sp>
      <p:sp>
        <p:nvSpPr>
          <p:cNvPr id="6" name="Rectangle 5">
            <a:extLst>
              <a:ext uri="{FF2B5EF4-FFF2-40B4-BE49-F238E27FC236}">
                <a16:creationId xmlns:a16="http://schemas.microsoft.com/office/drawing/2014/main" id="{2E4AA6B5-10DB-4D38-BAD7-DF41902B5030}"/>
              </a:ext>
            </a:extLst>
          </p:cNvPr>
          <p:cNvSpPr/>
          <p:nvPr/>
        </p:nvSpPr>
        <p:spPr>
          <a:xfrm>
            <a:off x="4702342" y="2047032"/>
            <a:ext cx="7365332" cy="707886"/>
          </a:xfrm>
          <a:prstGeom prst="rect">
            <a:avLst/>
          </a:prstGeom>
        </p:spPr>
        <p:txBody>
          <a:bodyPr wrap="square">
            <a:spAutoFit/>
          </a:bodyPr>
          <a:lstStyle/>
          <a:p>
            <a:r>
              <a:rPr lang="en-US" sz="2000" b="1" dirty="0"/>
              <a:t>3.  Among his best known works are </a:t>
            </a:r>
            <a:r>
              <a:rPr lang="en-US" sz="2000" b="1" i="1" dirty="0"/>
              <a:t>A Christmas Carol</a:t>
            </a:r>
            <a:r>
              <a:rPr lang="en-US" sz="2000" b="1" dirty="0"/>
              <a:t>, </a:t>
            </a:r>
            <a:r>
              <a:rPr lang="en-US" sz="2000" b="1" i="1" dirty="0"/>
              <a:t>Oliver Twist</a:t>
            </a:r>
            <a:r>
              <a:rPr lang="en-US" sz="2000" b="1" dirty="0"/>
              <a:t>, </a:t>
            </a:r>
            <a:r>
              <a:rPr lang="en-US" sz="2000" b="1" i="1" dirty="0"/>
              <a:t>Great Expectations</a:t>
            </a:r>
            <a:r>
              <a:rPr lang="en-US" sz="2000" b="1" dirty="0"/>
              <a:t>, </a:t>
            </a:r>
            <a:r>
              <a:rPr lang="en-US" sz="2000" b="1" i="1" dirty="0"/>
              <a:t>David Copperfield </a:t>
            </a:r>
            <a:r>
              <a:rPr lang="en-US" sz="2000" b="1" dirty="0"/>
              <a:t>and  </a:t>
            </a:r>
            <a:r>
              <a:rPr lang="en-US" sz="2000" b="1" i="1" dirty="0"/>
              <a:t>A Tale of Two Cities</a:t>
            </a:r>
            <a:r>
              <a:rPr lang="en-US" sz="2000" b="1" dirty="0"/>
              <a:t>.</a:t>
            </a:r>
          </a:p>
        </p:txBody>
      </p:sp>
      <p:sp>
        <p:nvSpPr>
          <p:cNvPr id="7" name="Rectangle 6">
            <a:extLst>
              <a:ext uri="{FF2B5EF4-FFF2-40B4-BE49-F238E27FC236}">
                <a16:creationId xmlns:a16="http://schemas.microsoft.com/office/drawing/2014/main" id="{0B4BC013-7DFA-4AAE-928C-E7E16AC568F2}"/>
              </a:ext>
            </a:extLst>
          </p:cNvPr>
          <p:cNvSpPr/>
          <p:nvPr/>
        </p:nvSpPr>
        <p:spPr>
          <a:xfrm>
            <a:off x="151595" y="4483586"/>
            <a:ext cx="3779496" cy="800219"/>
          </a:xfrm>
          <a:prstGeom prst="rect">
            <a:avLst/>
          </a:prstGeom>
        </p:spPr>
        <p:txBody>
          <a:bodyPr wrap="none">
            <a:spAutoFit/>
          </a:bodyPr>
          <a:lstStyle/>
          <a:p>
            <a:r>
              <a:rPr lang="en-US" sz="2800" b="1" dirty="0">
                <a:solidFill>
                  <a:srgbClr val="FF0000"/>
                </a:solidFill>
              </a:rPr>
              <a:t>Charles </a:t>
            </a:r>
            <a:r>
              <a:rPr lang="en-US" b="1" dirty="0"/>
              <a:t>John Huffam </a:t>
            </a:r>
            <a:r>
              <a:rPr lang="en-US" sz="2800" b="1" dirty="0">
                <a:solidFill>
                  <a:srgbClr val="FF0000"/>
                </a:solidFill>
              </a:rPr>
              <a:t>Dickens</a:t>
            </a:r>
          </a:p>
          <a:p>
            <a:r>
              <a:rPr lang="en-US" b="1" dirty="0"/>
              <a:t>1812 – 1870, United Kingdom</a:t>
            </a:r>
          </a:p>
        </p:txBody>
      </p:sp>
      <p:sp>
        <p:nvSpPr>
          <p:cNvPr id="8" name="Rectangle 7">
            <a:extLst>
              <a:ext uri="{FF2B5EF4-FFF2-40B4-BE49-F238E27FC236}">
                <a16:creationId xmlns:a16="http://schemas.microsoft.com/office/drawing/2014/main" id="{49F4DB3A-4FDF-40D0-94FC-957D9F2BAB1A}"/>
              </a:ext>
            </a:extLst>
          </p:cNvPr>
          <p:cNvSpPr/>
          <p:nvPr/>
        </p:nvSpPr>
        <p:spPr>
          <a:xfrm>
            <a:off x="5566800" y="6055372"/>
            <a:ext cx="5221325" cy="707886"/>
          </a:xfrm>
          <a:prstGeom prst="rect">
            <a:avLst/>
          </a:prstGeom>
        </p:spPr>
        <p:txBody>
          <a:bodyPr wrap="square">
            <a:spAutoFit/>
          </a:bodyPr>
          <a:lstStyle/>
          <a:p>
            <a:r>
              <a:rPr lang="en-US" sz="2000" b="1" i="1" dirty="0">
                <a:solidFill>
                  <a:srgbClr val="7030A0"/>
                </a:solidFill>
              </a:rPr>
              <a:t>Have a heart that never hardens, and a temper that never tires, and a touch that never hurts.</a:t>
            </a:r>
          </a:p>
        </p:txBody>
      </p:sp>
      <p:sp>
        <p:nvSpPr>
          <p:cNvPr id="9" name="Rectangle 8">
            <a:extLst>
              <a:ext uri="{FF2B5EF4-FFF2-40B4-BE49-F238E27FC236}">
                <a16:creationId xmlns:a16="http://schemas.microsoft.com/office/drawing/2014/main" id="{573AF939-1F7F-4032-A081-7E1037ECE7E2}"/>
              </a:ext>
            </a:extLst>
          </p:cNvPr>
          <p:cNvSpPr/>
          <p:nvPr/>
        </p:nvSpPr>
        <p:spPr>
          <a:xfrm>
            <a:off x="151595" y="6022196"/>
            <a:ext cx="4745258" cy="707886"/>
          </a:xfrm>
          <a:prstGeom prst="rect">
            <a:avLst/>
          </a:prstGeom>
        </p:spPr>
        <p:txBody>
          <a:bodyPr wrap="square">
            <a:spAutoFit/>
          </a:bodyPr>
          <a:lstStyle/>
          <a:p>
            <a:r>
              <a:rPr lang="en-US" sz="2000" b="1" i="1" dirty="0">
                <a:solidFill>
                  <a:srgbClr val="7030A0"/>
                </a:solidFill>
              </a:rPr>
              <a:t>There are dark shadows on the earth, but its lights are stronger in the contrast.</a:t>
            </a:r>
          </a:p>
        </p:txBody>
      </p:sp>
      <p:sp>
        <p:nvSpPr>
          <p:cNvPr id="10" name="Rectangle 9">
            <a:extLst>
              <a:ext uri="{FF2B5EF4-FFF2-40B4-BE49-F238E27FC236}">
                <a16:creationId xmlns:a16="http://schemas.microsoft.com/office/drawing/2014/main" id="{B3123219-9DDE-4280-B215-16AD46E96C90}"/>
              </a:ext>
            </a:extLst>
          </p:cNvPr>
          <p:cNvSpPr/>
          <p:nvPr/>
        </p:nvSpPr>
        <p:spPr>
          <a:xfrm>
            <a:off x="151595" y="5375865"/>
            <a:ext cx="5523050" cy="646331"/>
          </a:xfrm>
          <a:prstGeom prst="rect">
            <a:avLst/>
          </a:prstGeom>
        </p:spPr>
        <p:txBody>
          <a:bodyPr wrap="none">
            <a:spAutoFit/>
          </a:bodyPr>
          <a:lstStyle/>
          <a:p>
            <a:r>
              <a:rPr lang="en-US" sz="2000" b="1" i="1" dirty="0">
                <a:solidFill>
                  <a:srgbClr val="7030A0"/>
                </a:solidFill>
              </a:rPr>
              <a:t> It was the best of times, it was the worst of times.</a:t>
            </a:r>
          </a:p>
          <a:p>
            <a:r>
              <a:rPr lang="en-US" sz="1600" b="1" dirty="0"/>
              <a:t>From </a:t>
            </a:r>
            <a:r>
              <a:rPr lang="en-US" sz="1600" b="1" i="1" dirty="0"/>
              <a:t>a Tale of Two Cities</a:t>
            </a:r>
            <a:r>
              <a:rPr lang="en-US" sz="1600" b="1" dirty="0"/>
              <a:t>.</a:t>
            </a:r>
          </a:p>
        </p:txBody>
      </p:sp>
      <p:pic>
        <p:nvPicPr>
          <p:cNvPr id="11" name="Picture 10">
            <a:extLst>
              <a:ext uri="{FF2B5EF4-FFF2-40B4-BE49-F238E27FC236}">
                <a16:creationId xmlns:a16="http://schemas.microsoft.com/office/drawing/2014/main" id="{194CE386-DD1A-4BC1-AF69-EE84CC8DA3DA}"/>
              </a:ext>
            </a:extLst>
          </p:cNvPr>
          <p:cNvPicPr>
            <a:picLocks noChangeAspect="1"/>
          </p:cNvPicPr>
          <p:nvPr/>
        </p:nvPicPr>
        <p:blipFill>
          <a:blip r:embed="rId3"/>
          <a:stretch>
            <a:fillRect/>
          </a:stretch>
        </p:blipFill>
        <p:spPr>
          <a:xfrm>
            <a:off x="5632004" y="2794581"/>
            <a:ext cx="6148476" cy="3221130"/>
          </a:xfrm>
          <a:prstGeom prst="rect">
            <a:avLst/>
          </a:prstGeom>
        </p:spPr>
      </p:pic>
    </p:spTree>
    <p:extLst>
      <p:ext uri="{BB962C8B-B14F-4D97-AF65-F5344CB8AC3E}">
        <p14:creationId xmlns:p14="http://schemas.microsoft.com/office/powerpoint/2010/main" val="81049786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iterate type="wd">
                                    <p:tmPct val="2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2140"/>
                            </p:stCondLst>
                            <p:childTnLst>
                              <p:par>
                                <p:cTn id="12" presetID="45" presetClass="entr" presetSubtype="0" fill="hold" grpId="0" nodeType="afterEffect">
                                  <p:stCondLst>
                                    <p:cond delay="4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ppt_w</p:attrName>
                                        </p:attrNameLst>
                                      </p:cBhvr>
                                      <p:tavLst>
                                        <p:tav tm="0" fmla="#ppt_w*sin(2.5*pi*$)">
                                          <p:val>
                                            <p:fltVal val="0"/>
                                          </p:val>
                                        </p:tav>
                                        <p:tav tm="100000">
                                          <p:val>
                                            <p:fltVal val="1"/>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7140"/>
                            </p:stCondLst>
                            <p:childTnLst>
                              <p:par>
                                <p:cTn id="18" presetID="26" presetClass="entr" presetSubtype="0" fill="hold" grpId="0" nodeType="afterEffect">
                                  <p:stCondLst>
                                    <p:cond delay="40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290">
                                          <p:stCondLst>
                                            <p:cond delay="0"/>
                                          </p:stCondLst>
                                        </p:cTn>
                                        <p:tgtEl>
                                          <p:spTgt spid="6"/>
                                        </p:tgtEl>
                                      </p:cBhvr>
                                    </p:animEffect>
                                    <p:anim calcmode="lin" valueType="num">
                                      <p:cBhvr>
                                        <p:cTn id="21"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6" dur="13">
                                          <p:stCondLst>
                                            <p:cond delay="325"/>
                                          </p:stCondLst>
                                        </p:cTn>
                                        <p:tgtEl>
                                          <p:spTgt spid="6"/>
                                        </p:tgtEl>
                                      </p:cBhvr>
                                      <p:to x="100000" y="60000"/>
                                    </p:animScale>
                                    <p:animScale>
                                      <p:cBhvr>
                                        <p:cTn id="27" dur="83" decel="50000">
                                          <p:stCondLst>
                                            <p:cond delay="338"/>
                                          </p:stCondLst>
                                        </p:cTn>
                                        <p:tgtEl>
                                          <p:spTgt spid="6"/>
                                        </p:tgtEl>
                                      </p:cBhvr>
                                      <p:to x="100000" y="100000"/>
                                    </p:animScale>
                                    <p:animScale>
                                      <p:cBhvr>
                                        <p:cTn id="28" dur="13">
                                          <p:stCondLst>
                                            <p:cond delay="656"/>
                                          </p:stCondLst>
                                        </p:cTn>
                                        <p:tgtEl>
                                          <p:spTgt spid="6"/>
                                        </p:tgtEl>
                                      </p:cBhvr>
                                      <p:to x="100000" y="80000"/>
                                    </p:animScale>
                                    <p:animScale>
                                      <p:cBhvr>
                                        <p:cTn id="29" dur="83" decel="50000">
                                          <p:stCondLst>
                                            <p:cond delay="669"/>
                                          </p:stCondLst>
                                        </p:cTn>
                                        <p:tgtEl>
                                          <p:spTgt spid="6"/>
                                        </p:tgtEl>
                                      </p:cBhvr>
                                      <p:to x="100000" y="100000"/>
                                    </p:animScale>
                                    <p:animScale>
                                      <p:cBhvr>
                                        <p:cTn id="30" dur="13">
                                          <p:stCondLst>
                                            <p:cond delay="821"/>
                                          </p:stCondLst>
                                        </p:cTn>
                                        <p:tgtEl>
                                          <p:spTgt spid="6"/>
                                        </p:tgtEl>
                                      </p:cBhvr>
                                      <p:to x="100000" y="90000"/>
                                    </p:animScale>
                                    <p:animScale>
                                      <p:cBhvr>
                                        <p:cTn id="31" dur="83" decel="50000">
                                          <p:stCondLst>
                                            <p:cond delay="834"/>
                                          </p:stCondLst>
                                        </p:cTn>
                                        <p:tgtEl>
                                          <p:spTgt spid="6"/>
                                        </p:tgtEl>
                                      </p:cBhvr>
                                      <p:to x="100000" y="100000"/>
                                    </p:animScale>
                                    <p:animScale>
                                      <p:cBhvr>
                                        <p:cTn id="32" dur="13">
                                          <p:stCondLst>
                                            <p:cond delay="904"/>
                                          </p:stCondLst>
                                        </p:cTn>
                                        <p:tgtEl>
                                          <p:spTgt spid="6"/>
                                        </p:tgtEl>
                                      </p:cBhvr>
                                      <p:to x="100000" y="95000"/>
                                    </p:animScale>
                                    <p:animScale>
                                      <p:cBhvr>
                                        <p:cTn id="33" dur="83" decel="50000">
                                          <p:stCondLst>
                                            <p:cond delay="917"/>
                                          </p:stCondLst>
                                        </p:cTn>
                                        <p:tgtEl>
                                          <p:spTgt spid="6"/>
                                        </p:tgtEl>
                                      </p:cBhvr>
                                      <p:to x="100000" y="100000"/>
                                    </p:animScale>
                                  </p:childTnLst>
                                </p:cTn>
                              </p:par>
                            </p:childTnLst>
                          </p:cTn>
                        </p:par>
                        <p:par>
                          <p:cTn id="34" fill="hold">
                            <p:stCondLst>
                              <p:cond delay="12140"/>
                            </p:stCondLst>
                            <p:childTnLst>
                              <p:par>
                                <p:cTn id="35" presetID="21" presetClass="entr" presetSubtype="1" fill="hold" nodeType="afterEffect">
                                  <p:stCondLst>
                                    <p:cond delay="500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cTn>
                              </p:par>
                            </p:childTnLst>
                          </p:cTn>
                        </p:par>
                        <p:par>
                          <p:cTn id="38" fill="hold">
                            <p:stCondLst>
                              <p:cond delay="18140"/>
                            </p:stCondLst>
                            <p:childTnLst>
                              <p:par>
                                <p:cTn id="39" presetID="2" presetClass="entr" presetSubtype="4" fill="hold" grpId="0" nodeType="afterEffect">
                                  <p:stCondLst>
                                    <p:cond delay="25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21640"/>
                            </p:stCondLst>
                            <p:childTnLst>
                              <p:par>
                                <p:cTn id="44" presetID="21" presetClass="entr" presetSubtype="1" fill="hold" nodeType="after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1000"/>
                                        <p:tgtEl>
                                          <p:spTgt spid="11"/>
                                        </p:tgtEl>
                                      </p:cBhvr>
                                    </p:animEffect>
                                  </p:childTnLst>
                                </p:cTn>
                              </p:par>
                            </p:childTnLst>
                          </p:cTn>
                        </p:par>
                        <p:par>
                          <p:cTn id="47" fill="hold">
                            <p:stCondLst>
                              <p:cond delay="24640"/>
                            </p:stCondLst>
                            <p:childTnLst>
                              <p:par>
                                <p:cTn id="48" presetID="14" presetClass="entr" presetSubtype="10" fill="hold" grpId="0" nodeType="afterEffect">
                                  <p:stCondLst>
                                    <p:cond delay="2000"/>
                                  </p:stCondLst>
                                  <p:childTnLst>
                                    <p:set>
                                      <p:cBhvr>
                                        <p:cTn id="49" dur="1" fill="hold">
                                          <p:stCondLst>
                                            <p:cond delay="0"/>
                                          </p:stCondLst>
                                        </p:cTn>
                                        <p:tgtEl>
                                          <p:spTgt spid="7"/>
                                        </p:tgtEl>
                                        <p:attrNameLst>
                                          <p:attrName>style.visibility</p:attrName>
                                        </p:attrNameLst>
                                      </p:cBhvr>
                                      <p:to>
                                        <p:strVal val="visible"/>
                                      </p:to>
                                    </p:set>
                                    <p:animEffect transition="in" filter="randombar(horizontal)">
                                      <p:cBhvr>
                                        <p:cTn id="5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902AB4-7882-4731-A4AC-D194EED51749}"/>
              </a:ext>
            </a:extLst>
          </p:cNvPr>
          <p:cNvPicPr>
            <a:picLocks noChangeAspect="1"/>
          </p:cNvPicPr>
          <p:nvPr/>
        </p:nvPicPr>
        <p:blipFill rotWithShape="1">
          <a:blip r:embed="rId2"/>
          <a:srcRect l="11302" r="58280" b="27642"/>
          <a:stretch/>
        </p:blipFill>
        <p:spPr>
          <a:xfrm>
            <a:off x="329087" y="307376"/>
            <a:ext cx="3133642" cy="3233216"/>
          </a:xfrm>
          <a:prstGeom prst="rect">
            <a:avLst/>
          </a:prstGeom>
        </p:spPr>
      </p:pic>
      <p:pic>
        <p:nvPicPr>
          <p:cNvPr id="3" name="Picture 2">
            <a:extLst>
              <a:ext uri="{FF2B5EF4-FFF2-40B4-BE49-F238E27FC236}">
                <a16:creationId xmlns:a16="http://schemas.microsoft.com/office/drawing/2014/main" id="{1780FAD5-4C60-4D5E-B5F9-1F504D35418B}"/>
              </a:ext>
            </a:extLst>
          </p:cNvPr>
          <p:cNvPicPr>
            <a:picLocks noChangeAspect="1"/>
          </p:cNvPicPr>
          <p:nvPr/>
        </p:nvPicPr>
        <p:blipFill rotWithShape="1">
          <a:blip r:embed="rId3"/>
          <a:srcRect l="6341" t="8508" r="7333" b="11646"/>
          <a:stretch/>
        </p:blipFill>
        <p:spPr>
          <a:xfrm>
            <a:off x="329087" y="3702570"/>
            <a:ext cx="2466754" cy="3034510"/>
          </a:xfrm>
          <a:prstGeom prst="rect">
            <a:avLst/>
          </a:prstGeom>
        </p:spPr>
      </p:pic>
      <p:sp>
        <p:nvSpPr>
          <p:cNvPr id="4" name="Rectangle 3">
            <a:extLst>
              <a:ext uri="{FF2B5EF4-FFF2-40B4-BE49-F238E27FC236}">
                <a16:creationId xmlns:a16="http://schemas.microsoft.com/office/drawing/2014/main" id="{8A62B446-920A-4679-9FBF-FABD79B84F74}"/>
              </a:ext>
            </a:extLst>
          </p:cNvPr>
          <p:cNvSpPr/>
          <p:nvPr/>
        </p:nvSpPr>
        <p:spPr>
          <a:xfrm>
            <a:off x="3926304" y="685800"/>
            <a:ext cx="7279106" cy="707886"/>
          </a:xfrm>
          <a:prstGeom prst="rect">
            <a:avLst/>
          </a:prstGeom>
        </p:spPr>
        <p:txBody>
          <a:bodyPr wrap="square">
            <a:spAutoFit/>
          </a:bodyPr>
          <a:lstStyle/>
          <a:p>
            <a:r>
              <a:rPr lang="en-US" sz="2000" b="1" dirty="0"/>
              <a:t>1.  In 1831, he embarked on a five-year survey voyage around the world on the HMS Beagle.</a:t>
            </a:r>
          </a:p>
        </p:txBody>
      </p:sp>
      <p:sp>
        <p:nvSpPr>
          <p:cNvPr id="5" name="Rectangle 4">
            <a:extLst>
              <a:ext uri="{FF2B5EF4-FFF2-40B4-BE49-F238E27FC236}">
                <a16:creationId xmlns:a16="http://schemas.microsoft.com/office/drawing/2014/main" id="{47F243F0-22DE-4B56-88B6-47516C7A60C5}"/>
              </a:ext>
            </a:extLst>
          </p:cNvPr>
          <p:cNvSpPr/>
          <p:nvPr/>
        </p:nvSpPr>
        <p:spPr>
          <a:xfrm>
            <a:off x="3926305" y="1415534"/>
            <a:ext cx="7021782" cy="707886"/>
          </a:xfrm>
          <a:prstGeom prst="rect">
            <a:avLst/>
          </a:prstGeom>
        </p:spPr>
        <p:txBody>
          <a:bodyPr wrap="square">
            <a:spAutoFit/>
          </a:bodyPr>
          <a:lstStyle/>
          <a:p>
            <a:r>
              <a:rPr lang="en-US" sz="2000" b="1" dirty="0"/>
              <a:t>2.  Based predominantly on Beagle voyage, he developed scientific theory of evolution by natural selection.</a:t>
            </a:r>
          </a:p>
        </p:txBody>
      </p:sp>
      <p:sp>
        <p:nvSpPr>
          <p:cNvPr id="6" name="Rectangle 5">
            <a:extLst>
              <a:ext uri="{FF2B5EF4-FFF2-40B4-BE49-F238E27FC236}">
                <a16:creationId xmlns:a16="http://schemas.microsoft.com/office/drawing/2014/main" id="{46626F23-6BDA-4777-8615-844CAF564F77}"/>
              </a:ext>
            </a:extLst>
          </p:cNvPr>
          <p:cNvSpPr/>
          <p:nvPr/>
        </p:nvSpPr>
        <p:spPr>
          <a:xfrm>
            <a:off x="3926304" y="2228671"/>
            <a:ext cx="5526615" cy="1631216"/>
          </a:xfrm>
          <a:prstGeom prst="rect">
            <a:avLst/>
          </a:prstGeom>
        </p:spPr>
        <p:txBody>
          <a:bodyPr wrap="square">
            <a:spAutoFit/>
          </a:bodyPr>
          <a:lstStyle/>
          <a:p>
            <a:r>
              <a:rPr lang="en-US" sz="2000" b="1" dirty="0"/>
              <a:t>4.  His basic idea was that in the struggle to survive, some organisms adapt better than others to their surroundings, and when these survivors give birth they pass their traits on to their offspring, causing species to evolve. </a:t>
            </a:r>
          </a:p>
        </p:txBody>
      </p:sp>
      <p:sp>
        <p:nvSpPr>
          <p:cNvPr id="7" name="Rectangle 6">
            <a:extLst>
              <a:ext uri="{FF2B5EF4-FFF2-40B4-BE49-F238E27FC236}">
                <a16:creationId xmlns:a16="http://schemas.microsoft.com/office/drawing/2014/main" id="{2CE74C3F-35F2-468E-A312-B160BDFC6E81}"/>
              </a:ext>
            </a:extLst>
          </p:cNvPr>
          <p:cNvSpPr/>
          <p:nvPr/>
        </p:nvSpPr>
        <p:spPr>
          <a:xfrm>
            <a:off x="3926304" y="4734152"/>
            <a:ext cx="5526615" cy="1015663"/>
          </a:xfrm>
          <a:prstGeom prst="rect">
            <a:avLst/>
          </a:prstGeom>
        </p:spPr>
        <p:txBody>
          <a:bodyPr wrap="square">
            <a:spAutoFit/>
          </a:bodyPr>
          <a:lstStyle/>
          <a:p>
            <a:r>
              <a:rPr lang="en-US" sz="2000" b="1" i="1" dirty="0">
                <a:solidFill>
                  <a:srgbClr val="FF0000"/>
                </a:solidFill>
              </a:rPr>
              <a:t>An American monkey, after getting drunk on brandy, would never touch it again, and thus is much wiser than most men.</a:t>
            </a:r>
          </a:p>
        </p:txBody>
      </p:sp>
      <p:sp>
        <p:nvSpPr>
          <p:cNvPr id="8" name="Rectangle 7">
            <a:extLst>
              <a:ext uri="{FF2B5EF4-FFF2-40B4-BE49-F238E27FC236}">
                <a16:creationId xmlns:a16="http://schemas.microsoft.com/office/drawing/2014/main" id="{5A9B680F-6D34-4A7B-BF43-77FEA96F8381}"/>
              </a:ext>
            </a:extLst>
          </p:cNvPr>
          <p:cNvSpPr/>
          <p:nvPr/>
        </p:nvSpPr>
        <p:spPr>
          <a:xfrm>
            <a:off x="3926304" y="3943076"/>
            <a:ext cx="6096000" cy="707886"/>
          </a:xfrm>
          <a:prstGeom prst="rect">
            <a:avLst/>
          </a:prstGeom>
        </p:spPr>
        <p:txBody>
          <a:bodyPr>
            <a:spAutoFit/>
          </a:bodyPr>
          <a:lstStyle/>
          <a:p>
            <a:r>
              <a:rPr lang="en-US" sz="2000" b="1" i="1" dirty="0">
                <a:solidFill>
                  <a:srgbClr val="FF0000"/>
                </a:solidFill>
              </a:rPr>
              <a:t>A man who dares to waste one hour of time has not discovered the value of life.</a:t>
            </a:r>
          </a:p>
        </p:txBody>
      </p:sp>
      <p:sp>
        <p:nvSpPr>
          <p:cNvPr id="9" name="TextBox 8">
            <a:extLst>
              <a:ext uri="{FF2B5EF4-FFF2-40B4-BE49-F238E27FC236}">
                <a16:creationId xmlns:a16="http://schemas.microsoft.com/office/drawing/2014/main" id="{0C1C1BE7-5946-47E6-B7DF-A8CBC448E01F}"/>
              </a:ext>
            </a:extLst>
          </p:cNvPr>
          <p:cNvSpPr txBox="1"/>
          <p:nvPr/>
        </p:nvSpPr>
        <p:spPr>
          <a:xfrm>
            <a:off x="469557" y="485745"/>
            <a:ext cx="383438" cy="400110"/>
          </a:xfrm>
          <a:prstGeom prst="rect">
            <a:avLst/>
          </a:prstGeom>
          <a:noFill/>
        </p:spPr>
        <p:txBody>
          <a:bodyPr wrap="none" rtlCol="0">
            <a:spAutoFit/>
          </a:bodyPr>
          <a:lstStyle/>
          <a:p>
            <a:r>
              <a:rPr lang="en-US" sz="2000" b="1" dirty="0">
                <a:solidFill>
                  <a:schemeClr val="bg1"/>
                </a:solidFill>
              </a:rPr>
              <a:t>3.</a:t>
            </a:r>
          </a:p>
        </p:txBody>
      </p:sp>
      <p:sp>
        <p:nvSpPr>
          <p:cNvPr id="11" name="TextBox 10">
            <a:extLst>
              <a:ext uri="{FF2B5EF4-FFF2-40B4-BE49-F238E27FC236}">
                <a16:creationId xmlns:a16="http://schemas.microsoft.com/office/drawing/2014/main" id="{DE2AA5F8-BD8B-48A5-8FE3-719A8F47B47D}"/>
              </a:ext>
            </a:extLst>
          </p:cNvPr>
          <p:cNvSpPr txBox="1"/>
          <p:nvPr/>
        </p:nvSpPr>
        <p:spPr>
          <a:xfrm>
            <a:off x="469557" y="3714504"/>
            <a:ext cx="383438" cy="400110"/>
          </a:xfrm>
          <a:prstGeom prst="rect">
            <a:avLst/>
          </a:prstGeom>
          <a:noFill/>
        </p:spPr>
        <p:txBody>
          <a:bodyPr wrap="none" rtlCol="0">
            <a:spAutoFit/>
          </a:bodyPr>
          <a:lstStyle/>
          <a:p>
            <a:r>
              <a:rPr lang="en-US" sz="2000" b="1" dirty="0">
                <a:solidFill>
                  <a:schemeClr val="bg1"/>
                </a:solidFill>
              </a:rPr>
              <a:t>5.</a:t>
            </a:r>
          </a:p>
        </p:txBody>
      </p:sp>
      <p:sp>
        <p:nvSpPr>
          <p:cNvPr id="12" name="Rectangle 11">
            <a:extLst>
              <a:ext uri="{FF2B5EF4-FFF2-40B4-BE49-F238E27FC236}">
                <a16:creationId xmlns:a16="http://schemas.microsoft.com/office/drawing/2014/main" id="{C098311F-16E7-4720-A74E-A28CD0C0505C}"/>
              </a:ext>
            </a:extLst>
          </p:cNvPr>
          <p:cNvSpPr/>
          <p:nvPr/>
        </p:nvSpPr>
        <p:spPr>
          <a:xfrm>
            <a:off x="2795840" y="5811960"/>
            <a:ext cx="7622323" cy="523220"/>
          </a:xfrm>
          <a:prstGeom prst="rect">
            <a:avLst/>
          </a:prstGeom>
        </p:spPr>
        <p:txBody>
          <a:bodyPr wrap="square">
            <a:spAutoFit/>
          </a:bodyPr>
          <a:lstStyle/>
          <a:p>
            <a:r>
              <a:rPr lang="en-US" sz="2800" b="1" dirty="0">
                <a:solidFill>
                  <a:srgbClr val="7030A0"/>
                </a:solidFill>
              </a:rPr>
              <a:t>Charles Robert Darwin</a:t>
            </a:r>
            <a:r>
              <a:rPr lang="en-US" dirty="0"/>
              <a:t>, </a:t>
            </a:r>
            <a:r>
              <a:rPr lang="en-US" b="1" dirty="0"/>
              <a:t>1812, Shrewsbury, United Kingdom - 1882</a:t>
            </a:r>
          </a:p>
        </p:txBody>
      </p:sp>
      <p:pic>
        <p:nvPicPr>
          <p:cNvPr id="15" name="Picture 14">
            <a:extLst>
              <a:ext uri="{FF2B5EF4-FFF2-40B4-BE49-F238E27FC236}">
                <a16:creationId xmlns:a16="http://schemas.microsoft.com/office/drawing/2014/main" id="{49D1B31E-87DA-4948-8517-02DD1BB230EB}"/>
              </a:ext>
            </a:extLst>
          </p:cNvPr>
          <p:cNvPicPr>
            <a:picLocks noChangeAspect="1"/>
          </p:cNvPicPr>
          <p:nvPr/>
        </p:nvPicPr>
        <p:blipFill>
          <a:blip r:embed="rId4"/>
          <a:stretch>
            <a:fillRect/>
          </a:stretch>
        </p:blipFill>
        <p:spPr>
          <a:xfrm>
            <a:off x="9551773" y="2360542"/>
            <a:ext cx="2562967" cy="3195719"/>
          </a:xfrm>
          <a:prstGeom prst="rect">
            <a:avLst/>
          </a:prstGeom>
        </p:spPr>
      </p:pic>
    </p:spTree>
    <p:extLst>
      <p:ext uri="{BB962C8B-B14F-4D97-AF65-F5344CB8AC3E}">
        <p14:creationId xmlns:p14="http://schemas.microsoft.com/office/powerpoint/2010/main" val="38913666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500"/>
                            </p:stCondLst>
                            <p:childTnLst>
                              <p:par>
                                <p:cTn id="12" presetID="45" presetClass="entr" presetSubtype="0" fill="hold" grpId="0" nodeType="afterEffect">
                                  <p:stCondLst>
                                    <p:cond delay="4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8000"/>
                            </p:stCondLst>
                            <p:childTnLst>
                              <p:par>
                                <p:cTn id="18" presetID="6" presetClass="entr" presetSubtype="16" fill="hold" nodeType="afterEffect">
                                  <p:stCondLst>
                                    <p:cond delay="400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000"/>
                                        <p:tgtEl>
                                          <p:spTgt spid="2"/>
                                        </p:tgtEl>
                                      </p:cBhvr>
                                    </p:animEffect>
                                  </p:childTnLst>
                                </p:cTn>
                              </p:par>
                            </p:childTnLst>
                          </p:cTn>
                        </p:par>
                        <p:par>
                          <p:cTn id="21" fill="hold">
                            <p:stCondLst>
                              <p:cond delay="13000"/>
                            </p:stCondLst>
                            <p:childTnLst>
                              <p:par>
                                <p:cTn id="22" presetID="42" presetClass="entr" presetSubtype="0" fill="hold" grpId="0"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4500"/>
                            </p:stCondLst>
                            <p:childTnLst>
                              <p:par>
                                <p:cTn id="28" presetID="14" presetClass="entr" presetSubtype="10" fill="hold" grpId="0" nodeType="afterEffect">
                                  <p:stCondLst>
                                    <p:cond delay="450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1000"/>
                                        <p:tgtEl>
                                          <p:spTgt spid="6"/>
                                        </p:tgtEl>
                                      </p:cBhvr>
                                    </p:animEffect>
                                  </p:childTnLst>
                                </p:cTn>
                              </p:par>
                            </p:childTnLst>
                          </p:cTn>
                        </p:par>
                        <p:par>
                          <p:cTn id="31" fill="hold">
                            <p:stCondLst>
                              <p:cond delay="20000"/>
                            </p:stCondLst>
                            <p:childTnLst>
                              <p:par>
                                <p:cTn id="32" presetID="26" presetClass="entr" presetSubtype="0" fill="hold" nodeType="afterEffect">
                                  <p:stCondLst>
                                    <p:cond delay="400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290">
                                          <p:stCondLst>
                                            <p:cond delay="0"/>
                                          </p:stCondLst>
                                        </p:cTn>
                                        <p:tgtEl>
                                          <p:spTgt spid="3"/>
                                        </p:tgtEl>
                                      </p:cBhvr>
                                    </p:animEffect>
                                    <p:anim calcmode="lin" valueType="num">
                                      <p:cBhvr>
                                        <p:cTn id="35"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0" dur="13">
                                          <p:stCondLst>
                                            <p:cond delay="325"/>
                                          </p:stCondLst>
                                        </p:cTn>
                                        <p:tgtEl>
                                          <p:spTgt spid="3"/>
                                        </p:tgtEl>
                                      </p:cBhvr>
                                      <p:to x="100000" y="60000"/>
                                    </p:animScale>
                                    <p:animScale>
                                      <p:cBhvr>
                                        <p:cTn id="41" dur="83" decel="50000">
                                          <p:stCondLst>
                                            <p:cond delay="338"/>
                                          </p:stCondLst>
                                        </p:cTn>
                                        <p:tgtEl>
                                          <p:spTgt spid="3"/>
                                        </p:tgtEl>
                                      </p:cBhvr>
                                      <p:to x="100000" y="100000"/>
                                    </p:animScale>
                                    <p:animScale>
                                      <p:cBhvr>
                                        <p:cTn id="42" dur="13">
                                          <p:stCondLst>
                                            <p:cond delay="656"/>
                                          </p:stCondLst>
                                        </p:cTn>
                                        <p:tgtEl>
                                          <p:spTgt spid="3"/>
                                        </p:tgtEl>
                                      </p:cBhvr>
                                      <p:to x="100000" y="80000"/>
                                    </p:animScale>
                                    <p:animScale>
                                      <p:cBhvr>
                                        <p:cTn id="43" dur="83" decel="50000">
                                          <p:stCondLst>
                                            <p:cond delay="669"/>
                                          </p:stCondLst>
                                        </p:cTn>
                                        <p:tgtEl>
                                          <p:spTgt spid="3"/>
                                        </p:tgtEl>
                                      </p:cBhvr>
                                      <p:to x="100000" y="100000"/>
                                    </p:animScale>
                                    <p:animScale>
                                      <p:cBhvr>
                                        <p:cTn id="44" dur="13">
                                          <p:stCondLst>
                                            <p:cond delay="821"/>
                                          </p:stCondLst>
                                        </p:cTn>
                                        <p:tgtEl>
                                          <p:spTgt spid="3"/>
                                        </p:tgtEl>
                                      </p:cBhvr>
                                      <p:to x="100000" y="90000"/>
                                    </p:animScale>
                                    <p:animScale>
                                      <p:cBhvr>
                                        <p:cTn id="45" dur="83" decel="50000">
                                          <p:stCondLst>
                                            <p:cond delay="834"/>
                                          </p:stCondLst>
                                        </p:cTn>
                                        <p:tgtEl>
                                          <p:spTgt spid="3"/>
                                        </p:tgtEl>
                                      </p:cBhvr>
                                      <p:to x="100000" y="100000"/>
                                    </p:animScale>
                                    <p:animScale>
                                      <p:cBhvr>
                                        <p:cTn id="46" dur="13">
                                          <p:stCondLst>
                                            <p:cond delay="904"/>
                                          </p:stCondLst>
                                        </p:cTn>
                                        <p:tgtEl>
                                          <p:spTgt spid="3"/>
                                        </p:tgtEl>
                                      </p:cBhvr>
                                      <p:to x="100000" y="95000"/>
                                    </p:animScale>
                                    <p:animScale>
                                      <p:cBhvr>
                                        <p:cTn id="47" dur="83" decel="50000">
                                          <p:stCondLst>
                                            <p:cond delay="917"/>
                                          </p:stCondLst>
                                        </p:cTn>
                                        <p:tgtEl>
                                          <p:spTgt spid="3"/>
                                        </p:tgtEl>
                                      </p:cBhvr>
                                      <p:to x="100000" y="100000"/>
                                    </p:animScale>
                                  </p:childTnLst>
                                </p:cTn>
                              </p:par>
                            </p:childTnLst>
                          </p:cTn>
                        </p:par>
                        <p:par>
                          <p:cTn id="48" fill="hold">
                            <p:stCondLst>
                              <p:cond delay="25000"/>
                            </p:stCondLst>
                            <p:childTnLst>
                              <p:par>
                                <p:cTn id="49" presetID="2" presetClass="entr" presetSubtype="4" fill="hold" nodeType="afterEffect">
                                  <p:stCondLst>
                                    <p:cond delay="40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ppt_x"/>
                                          </p:val>
                                        </p:tav>
                                        <p:tav tm="100000">
                                          <p:val>
                                            <p:strVal val="#ppt_x"/>
                                          </p:val>
                                        </p:tav>
                                      </p:tavLst>
                                    </p:anim>
                                    <p:anim calcmode="lin" valueType="num">
                                      <p:cBhvr additive="base">
                                        <p:cTn id="52" dur="10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30000"/>
                            </p:stCondLst>
                            <p:childTnLst>
                              <p:par>
                                <p:cTn id="54" presetID="53" presetClass="entr" presetSubtype="16" fill="hold" grpId="0" nodeType="afterEffect">
                                  <p:stCondLst>
                                    <p:cond delay="15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8EF72-E9CE-49A4-B333-A45BBC44F96D}"/>
              </a:ext>
            </a:extLst>
          </p:cNvPr>
          <p:cNvPicPr>
            <a:picLocks noChangeAspect="1"/>
          </p:cNvPicPr>
          <p:nvPr/>
        </p:nvPicPr>
        <p:blipFill>
          <a:blip r:embed="rId2"/>
          <a:stretch>
            <a:fillRect/>
          </a:stretch>
        </p:blipFill>
        <p:spPr>
          <a:xfrm>
            <a:off x="74064" y="67814"/>
            <a:ext cx="3096883" cy="3874918"/>
          </a:xfrm>
          <a:prstGeom prst="rect">
            <a:avLst/>
          </a:prstGeom>
        </p:spPr>
      </p:pic>
      <p:sp>
        <p:nvSpPr>
          <p:cNvPr id="3" name="Rectangle 2">
            <a:extLst>
              <a:ext uri="{FF2B5EF4-FFF2-40B4-BE49-F238E27FC236}">
                <a16:creationId xmlns:a16="http://schemas.microsoft.com/office/drawing/2014/main" id="{75E5A11E-C160-4F2F-9DBC-ACD20FF78CC6}"/>
              </a:ext>
            </a:extLst>
          </p:cNvPr>
          <p:cNvSpPr/>
          <p:nvPr/>
        </p:nvSpPr>
        <p:spPr>
          <a:xfrm>
            <a:off x="74064" y="4749872"/>
            <a:ext cx="4939586" cy="830997"/>
          </a:xfrm>
          <a:prstGeom prst="rect">
            <a:avLst/>
          </a:prstGeom>
        </p:spPr>
        <p:txBody>
          <a:bodyPr wrap="square">
            <a:spAutoFit/>
          </a:bodyPr>
          <a:lstStyle/>
          <a:p>
            <a:r>
              <a:rPr lang="en-US" sz="2400" b="1" i="1" dirty="0">
                <a:solidFill>
                  <a:srgbClr val="C00000"/>
                </a:solidFill>
              </a:rPr>
              <a:t>Workers of the world unite; you have nothing to lose but your chains.</a:t>
            </a:r>
          </a:p>
        </p:txBody>
      </p:sp>
      <p:sp>
        <p:nvSpPr>
          <p:cNvPr id="4" name="Rectangle 3">
            <a:extLst>
              <a:ext uri="{FF2B5EF4-FFF2-40B4-BE49-F238E27FC236}">
                <a16:creationId xmlns:a16="http://schemas.microsoft.com/office/drawing/2014/main" id="{B98F8496-BCFB-4AF8-B083-8E51C85F60BA}"/>
              </a:ext>
            </a:extLst>
          </p:cNvPr>
          <p:cNvSpPr/>
          <p:nvPr/>
        </p:nvSpPr>
        <p:spPr>
          <a:xfrm>
            <a:off x="37522" y="5964821"/>
            <a:ext cx="6096000" cy="707886"/>
          </a:xfrm>
          <a:prstGeom prst="rect">
            <a:avLst/>
          </a:prstGeom>
        </p:spPr>
        <p:txBody>
          <a:bodyPr>
            <a:spAutoFit/>
          </a:bodyPr>
          <a:lstStyle/>
          <a:p>
            <a:r>
              <a:rPr lang="en-US" sz="2000" b="1" i="1" dirty="0">
                <a:solidFill>
                  <a:srgbClr val="7030A0"/>
                </a:solidFill>
              </a:rPr>
              <a:t>The philosophers have only interpreted the world, in various ways. The point, however, is to change it.</a:t>
            </a:r>
          </a:p>
        </p:txBody>
      </p:sp>
      <p:sp>
        <p:nvSpPr>
          <p:cNvPr id="5" name="Rectangle 4">
            <a:extLst>
              <a:ext uri="{FF2B5EF4-FFF2-40B4-BE49-F238E27FC236}">
                <a16:creationId xmlns:a16="http://schemas.microsoft.com/office/drawing/2014/main" id="{A7F1E4FA-A9DE-476B-AA18-2899EDC08442}"/>
              </a:ext>
            </a:extLst>
          </p:cNvPr>
          <p:cNvSpPr/>
          <p:nvPr/>
        </p:nvSpPr>
        <p:spPr>
          <a:xfrm>
            <a:off x="37522" y="5610878"/>
            <a:ext cx="6096000" cy="400110"/>
          </a:xfrm>
          <a:prstGeom prst="rect">
            <a:avLst/>
          </a:prstGeom>
        </p:spPr>
        <p:txBody>
          <a:bodyPr>
            <a:spAutoFit/>
          </a:bodyPr>
          <a:lstStyle/>
          <a:p>
            <a:r>
              <a:rPr lang="en-US" sz="2000" b="1" i="1" dirty="0">
                <a:solidFill>
                  <a:srgbClr val="7030A0"/>
                </a:solidFill>
              </a:rPr>
              <a:t>To be radical is to grasp things by the root.</a:t>
            </a:r>
          </a:p>
        </p:txBody>
      </p:sp>
      <p:sp>
        <p:nvSpPr>
          <p:cNvPr id="6" name="Rectangle 5">
            <a:extLst>
              <a:ext uri="{FF2B5EF4-FFF2-40B4-BE49-F238E27FC236}">
                <a16:creationId xmlns:a16="http://schemas.microsoft.com/office/drawing/2014/main" id="{D2F83128-E4B6-450D-9F1A-F7494C32F530}"/>
              </a:ext>
            </a:extLst>
          </p:cNvPr>
          <p:cNvSpPr/>
          <p:nvPr/>
        </p:nvSpPr>
        <p:spPr>
          <a:xfrm>
            <a:off x="5296352" y="3194470"/>
            <a:ext cx="3834842" cy="2308324"/>
          </a:xfrm>
          <a:prstGeom prst="rect">
            <a:avLst/>
          </a:prstGeom>
        </p:spPr>
        <p:txBody>
          <a:bodyPr wrap="square">
            <a:spAutoFit/>
          </a:bodyPr>
          <a:lstStyle/>
          <a:p>
            <a:r>
              <a:rPr lang="en-US" sz="2400" b="1" i="1" dirty="0">
                <a:solidFill>
                  <a:srgbClr val="7030A0"/>
                </a:solidFill>
              </a:rPr>
              <a:t>There is no royal road to science, and only those who do not dread the fatiguing climb of its steep paths have a chance of gaining its luminous summits. </a:t>
            </a:r>
          </a:p>
        </p:txBody>
      </p:sp>
      <p:sp>
        <p:nvSpPr>
          <p:cNvPr id="8" name="Rectangle 7">
            <a:extLst>
              <a:ext uri="{FF2B5EF4-FFF2-40B4-BE49-F238E27FC236}">
                <a16:creationId xmlns:a16="http://schemas.microsoft.com/office/drawing/2014/main" id="{5B72177F-C8B0-4C20-849C-497C8A01BD7B}"/>
              </a:ext>
            </a:extLst>
          </p:cNvPr>
          <p:cNvSpPr/>
          <p:nvPr/>
        </p:nvSpPr>
        <p:spPr>
          <a:xfrm>
            <a:off x="3468326" y="95212"/>
            <a:ext cx="6635044" cy="707886"/>
          </a:xfrm>
          <a:prstGeom prst="rect">
            <a:avLst/>
          </a:prstGeom>
        </p:spPr>
        <p:txBody>
          <a:bodyPr wrap="square">
            <a:spAutoFit/>
          </a:bodyPr>
          <a:lstStyle/>
          <a:p>
            <a:r>
              <a:rPr lang="en-US" sz="2000" b="1" dirty="0"/>
              <a:t>1.  A German philosopher, economist, historian, sociologist, political theorist, journalist and socialist revolutionary.</a:t>
            </a:r>
          </a:p>
        </p:txBody>
      </p:sp>
      <p:sp>
        <p:nvSpPr>
          <p:cNvPr id="9" name="Rectangle 8">
            <a:extLst>
              <a:ext uri="{FF2B5EF4-FFF2-40B4-BE49-F238E27FC236}">
                <a16:creationId xmlns:a16="http://schemas.microsoft.com/office/drawing/2014/main" id="{023F98D6-EAC1-4900-9F23-83B232C76F34}"/>
              </a:ext>
            </a:extLst>
          </p:cNvPr>
          <p:cNvSpPr/>
          <p:nvPr/>
        </p:nvSpPr>
        <p:spPr>
          <a:xfrm>
            <a:off x="180521" y="3896565"/>
            <a:ext cx="2990426" cy="800219"/>
          </a:xfrm>
          <a:prstGeom prst="rect">
            <a:avLst/>
          </a:prstGeom>
        </p:spPr>
        <p:txBody>
          <a:bodyPr wrap="square">
            <a:spAutoFit/>
          </a:bodyPr>
          <a:lstStyle/>
          <a:p>
            <a:r>
              <a:rPr lang="en-US" sz="2800" b="1" dirty="0">
                <a:solidFill>
                  <a:srgbClr val="FF0000"/>
                </a:solidFill>
              </a:rPr>
              <a:t>Karl Marx</a:t>
            </a:r>
          </a:p>
          <a:p>
            <a:r>
              <a:rPr lang="en-US" b="1" dirty="0"/>
              <a:t>(1818 – 1883, born in Prussia)</a:t>
            </a:r>
          </a:p>
        </p:txBody>
      </p:sp>
      <p:sp>
        <p:nvSpPr>
          <p:cNvPr id="10" name="Rectangle 9">
            <a:extLst>
              <a:ext uri="{FF2B5EF4-FFF2-40B4-BE49-F238E27FC236}">
                <a16:creationId xmlns:a16="http://schemas.microsoft.com/office/drawing/2014/main" id="{D9EFA4EA-2A64-41B7-A062-3E4B2F3A0F8F}"/>
              </a:ext>
            </a:extLst>
          </p:cNvPr>
          <p:cNvSpPr/>
          <p:nvPr/>
        </p:nvSpPr>
        <p:spPr>
          <a:xfrm>
            <a:off x="3468326" y="928334"/>
            <a:ext cx="6096000" cy="707886"/>
          </a:xfrm>
          <a:prstGeom prst="rect">
            <a:avLst/>
          </a:prstGeom>
        </p:spPr>
        <p:txBody>
          <a:bodyPr>
            <a:spAutoFit/>
          </a:bodyPr>
          <a:lstStyle/>
          <a:p>
            <a:r>
              <a:rPr lang="en-US" sz="2000" b="1" i="1" dirty="0"/>
              <a:t>2.  His socialist writings would get him expelled from Germany and France.</a:t>
            </a:r>
          </a:p>
        </p:txBody>
      </p:sp>
      <p:sp>
        <p:nvSpPr>
          <p:cNvPr id="11" name="Rectangle 10">
            <a:extLst>
              <a:ext uri="{FF2B5EF4-FFF2-40B4-BE49-F238E27FC236}">
                <a16:creationId xmlns:a16="http://schemas.microsoft.com/office/drawing/2014/main" id="{EED11C94-500E-48C3-B011-EA4E1A0B88D0}"/>
              </a:ext>
            </a:extLst>
          </p:cNvPr>
          <p:cNvSpPr/>
          <p:nvPr/>
        </p:nvSpPr>
        <p:spPr>
          <a:xfrm>
            <a:off x="3468325" y="1716780"/>
            <a:ext cx="6421631" cy="1015663"/>
          </a:xfrm>
          <a:prstGeom prst="rect">
            <a:avLst/>
          </a:prstGeom>
        </p:spPr>
        <p:txBody>
          <a:bodyPr wrap="square">
            <a:spAutoFit/>
          </a:bodyPr>
          <a:lstStyle/>
          <a:p>
            <a:r>
              <a:rPr lang="en-US" sz="2000" b="1" dirty="0"/>
              <a:t>3.  He published </a:t>
            </a:r>
            <a:r>
              <a:rPr lang="en-US" sz="2000" b="1" i="1" dirty="0"/>
              <a:t>The Communist Manifesto </a:t>
            </a:r>
            <a:r>
              <a:rPr lang="en-US" sz="2000" b="1" dirty="0"/>
              <a:t>with Friedrich Engels and was exiled to London, where he wrote the first volume of </a:t>
            </a:r>
            <a:r>
              <a:rPr lang="en-US" sz="2000" b="1" i="1" dirty="0"/>
              <a:t>Das Kapital </a:t>
            </a:r>
            <a:r>
              <a:rPr lang="en-US" sz="2000" b="1" dirty="0"/>
              <a:t>and lived the remainder of his life.</a:t>
            </a:r>
          </a:p>
        </p:txBody>
      </p:sp>
      <p:pic>
        <p:nvPicPr>
          <p:cNvPr id="13" name="Picture 12">
            <a:extLst>
              <a:ext uri="{FF2B5EF4-FFF2-40B4-BE49-F238E27FC236}">
                <a16:creationId xmlns:a16="http://schemas.microsoft.com/office/drawing/2014/main" id="{F53A07E5-8CFA-4267-93A2-59D3593A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395" y="24064"/>
            <a:ext cx="2163966" cy="3224311"/>
          </a:xfrm>
          <a:prstGeom prst="rect">
            <a:avLst/>
          </a:prstGeom>
        </p:spPr>
      </p:pic>
      <p:pic>
        <p:nvPicPr>
          <p:cNvPr id="15" name="Picture 14">
            <a:extLst>
              <a:ext uri="{FF2B5EF4-FFF2-40B4-BE49-F238E27FC236}">
                <a16:creationId xmlns:a16="http://schemas.microsoft.com/office/drawing/2014/main" id="{2C2BD0C1-320E-468D-936B-FBCD12719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780" y="3302638"/>
            <a:ext cx="2163967" cy="3460150"/>
          </a:xfrm>
          <a:prstGeom prst="rect">
            <a:avLst/>
          </a:prstGeom>
        </p:spPr>
      </p:pic>
    </p:spTree>
    <p:extLst>
      <p:ext uri="{BB962C8B-B14F-4D97-AF65-F5344CB8AC3E}">
        <p14:creationId xmlns:p14="http://schemas.microsoft.com/office/powerpoint/2010/main" val="2177452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350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par>
                          <p:cTn id="13" fill="hold">
                            <p:stCondLst>
                              <p:cond delay="5500"/>
                            </p:stCondLst>
                            <p:childTnLst>
                              <p:par>
                                <p:cTn id="14" presetID="14" presetClass="entr" presetSubtype="10" fill="hold" grpId="0" nodeType="afterEffect">
                                  <p:stCondLst>
                                    <p:cond delay="3000"/>
                                  </p:stCondLst>
                                  <p:iterate type="wd">
                                    <p:tmPct val="10000"/>
                                  </p:iterate>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1000"/>
                                        <p:tgtEl>
                                          <p:spTgt spid="11"/>
                                        </p:tgtEl>
                                      </p:cBhvr>
                                    </p:animEffect>
                                  </p:childTnLst>
                                </p:cTn>
                              </p:par>
                            </p:childTnLst>
                          </p:cTn>
                        </p:par>
                        <p:par>
                          <p:cTn id="17" fill="hold">
                            <p:stCondLst>
                              <p:cond delay="12700"/>
                            </p:stCondLst>
                            <p:childTnLst>
                              <p:par>
                                <p:cTn id="18" presetID="42" presetClass="entr" presetSubtype="0" fill="hold" grpId="0" nodeType="afterEffect">
                                  <p:stCondLst>
                                    <p:cond delay="4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7700"/>
                            </p:stCondLst>
                            <p:childTnLst>
                              <p:par>
                                <p:cTn id="24" presetID="14" presetClass="entr" presetSubtype="10" fill="hold" nodeType="afterEffect">
                                  <p:stCondLst>
                                    <p:cond delay="200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1000"/>
                                        <p:tgtEl>
                                          <p:spTgt spid="2"/>
                                        </p:tgtEl>
                                      </p:cBhvr>
                                    </p:animEffect>
                                  </p:childTnLst>
                                </p:cTn>
                              </p:par>
                            </p:childTnLst>
                          </p:cTn>
                        </p:par>
                        <p:par>
                          <p:cTn id="27" fill="hold">
                            <p:stCondLst>
                              <p:cond delay="20700"/>
                            </p:stCondLst>
                            <p:childTnLst>
                              <p:par>
                                <p:cTn id="28" presetID="31" presetClass="entr" presetSubtype="0" fill="hold" grpId="0" nodeType="afterEffect">
                                  <p:stCondLst>
                                    <p:cond delay="250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24200"/>
                            </p:stCondLst>
                            <p:childTnLst>
                              <p:par>
                                <p:cTn id="35" presetID="26" presetClass="entr" presetSubtype="0" fill="hold" nodeType="afterEffect">
                                  <p:stCondLst>
                                    <p:cond delay="100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290">
                                          <p:stCondLst>
                                            <p:cond delay="0"/>
                                          </p:stCondLst>
                                        </p:cTn>
                                        <p:tgtEl>
                                          <p:spTgt spid="13"/>
                                        </p:tgtEl>
                                      </p:cBhvr>
                                    </p:animEffect>
                                    <p:anim calcmode="lin" valueType="num">
                                      <p:cBhvr>
                                        <p:cTn id="3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43" dur="13">
                                          <p:stCondLst>
                                            <p:cond delay="325"/>
                                          </p:stCondLst>
                                        </p:cTn>
                                        <p:tgtEl>
                                          <p:spTgt spid="13"/>
                                        </p:tgtEl>
                                      </p:cBhvr>
                                      <p:to x="100000" y="60000"/>
                                    </p:animScale>
                                    <p:animScale>
                                      <p:cBhvr>
                                        <p:cTn id="44" dur="83" decel="50000">
                                          <p:stCondLst>
                                            <p:cond delay="338"/>
                                          </p:stCondLst>
                                        </p:cTn>
                                        <p:tgtEl>
                                          <p:spTgt spid="13"/>
                                        </p:tgtEl>
                                      </p:cBhvr>
                                      <p:to x="100000" y="100000"/>
                                    </p:animScale>
                                    <p:animScale>
                                      <p:cBhvr>
                                        <p:cTn id="45" dur="13">
                                          <p:stCondLst>
                                            <p:cond delay="656"/>
                                          </p:stCondLst>
                                        </p:cTn>
                                        <p:tgtEl>
                                          <p:spTgt spid="13"/>
                                        </p:tgtEl>
                                      </p:cBhvr>
                                      <p:to x="100000" y="80000"/>
                                    </p:animScale>
                                    <p:animScale>
                                      <p:cBhvr>
                                        <p:cTn id="46" dur="83" decel="50000">
                                          <p:stCondLst>
                                            <p:cond delay="669"/>
                                          </p:stCondLst>
                                        </p:cTn>
                                        <p:tgtEl>
                                          <p:spTgt spid="13"/>
                                        </p:tgtEl>
                                      </p:cBhvr>
                                      <p:to x="100000" y="100000"/>
                                    </p:animScale>
                                    <p:animScale>
                                      <p:cBhvr>
                                        <p:cTn id="47" dur="13">
                                          <p:stCondLst>
                                            <p:cond delay="821"/>
                                          </p:stCondLst>
                                        </p:cTn>
                                        <p:tgtEl>
                                          <p:spTgt spid="13"/>
                                        </p:tgtEl>
                                      </p:cBhvr>
                                      <p:to x="100000" y="90000"/>
                                    </p:animScale>
                                    <p:animScale>
                                      <p:cBhvr>
                                        <p:cTn id="48" dur="83" decel="50000">
                                          <p:stCondLst>
                                            <p:cond delay="834"/>
                                          </p:stCondLst>
                                        </p:cTn>
                                        <p:tgtEl>
                                          <p:spTgt spid="13"/>
                                        </p:tgtEl>
                                      </p:cBhvr>
                                      <p:to x="100000" y="100000"/>
                                    </p:animScale>
                                    <p:animScale>
                                      <p:cBhvr>
                                        <p:cTn id="49" dur="13">
                                          <p:stCondLst>
                                            <p:cond delay="904"/>
                                          </p:stCondLst>
                                        </p:cTn>
                                        <p:tgtEl>
                                          <p:spTgt spid="13"/>
                                        </p:tgtEl>
                                      </p:cBhvr>
                                      <p:to x="100000" y="95000"/>
                                    </p:animScale>
                                    <p:animScale>
                                      <p:cBhvr>
                                        <p:cTn id="50" dur="83" decel="50000">
                                          <p:stCondLst>
                                            <p:cond delay="917"/>
                                          </p:stCondLst>
                                        </p:cTn>
                                        <p:tgtEl>
                                          <p:spTgt spid="13"/>
                                        </p:tgtEl>
                                      </p:cBhvr>
                                      <p:to x="100000" y="100000"/>
                                    </p:animScale>
                                  </p:childTnLst>
                                </p:cTn>
                              </p:par>
                            </p:childTnLst>
                          </p:cTn>
                        </p:par>
                        <p:par>
                          <p:cTn id="51" fill="hold">
                            <p:stCondLst>
                              <p:cond delay="26200"/>
                            </p:stCondLst>
                            <p:childTnLst>
                              <p:par>
                                <p:cTn id="52" presetID="42" presetClass="entr" presetSubtype="0" fill="hold" nodeType="afterEffect">
                                  <p:stCondLst>
                                    <p:cond delay="10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0972-B904-4F13-BD36-F53F3B025603}"/>
              </a:ext>
            </a:extLst>
          </p:cNvPr>
          <p:cNvPicPr>
            <a:picLocks noChangeAspect="1"/>
          </p:cNvPicPr>
          <p:nvPr/>
        </p:nvPicPr>
        <p:blipFill>
          <a:blip r:embed="rId2"/>
          <a:stretch>
            <a:fillRect/>
          </a:stretch>
        </p:blipFill>
        <p:spPr>
          <a:xfrm>
            <a:off x="174416" y="168404"/>
            <a:ext cx="5209552" cy="2604776"/>
          </a:xfrm>
          <a:prstGeom prst="rect">
            <a:avLst/>
          </a:prstGeom>
        </p:spPr>
      </p:pic>
      <p:sp>
        <p:nvSpPr>
          <p:cNvPr id="4" name="Rectangle 3">
            <a:extLst>
              <a:ext uri="{FF2B5EF4-FFF2-40B4-BE49-F238E27FC236}">
                <a16:creationId xmlns:a16="http://schemas.microsoft.com/office/drawing/2014/main" id="{EEF0F257-C21E-45DC-B53A-6DD1590F58C6}"/>
              </a:ext>
            </a:extLst>
          </p:cNvPr>
          <p:cNvSpPr/>
          <p:nvPr/>
        </p:nvSpPr>
        <p:spPr>
          <a:xfrm>
            <a:off x="5555104" y="168404"/>
            <a:ext cx="6808033" cy="1015663"/>
          </a:xfrm>
          <a:prstGeom prst="rect">
            <a:avLst/>
          </a:prstGeom>
        </p:spPr>
        <p:txBody>
          <a:bodyPr wrap="square">
            <a:spAutoFit/>
          </a:bodyPr>
          <a:lstStyle/>
          <a:p>
            <a:r>
              <a:rPr lang="en-US" sz="2000" b="1" dirty="0"/>
              <a:t>1.  He was a French biologist, microbiologist and chemist renowned for his discoveries of the principles of vaccination, microbial fermentation.</a:t>
            </a:r>
          </a:p>
        </p:txBody>
      </p:sp>
      <p:sp>
        <p:nvSpPr>
          <p:cNvPr id="7" name="Rectangle 6">
            <a:extLst>
              <a:ext uri="{FF2B5EF4-FFF2-40B4-BE49-F238E27FC236}">
                <a16:creationId xmlns:a16="http://schemas.microsoft.com/office/drawing/2014/main" id="{74E7119E-DED8-4E0E-B0E6-ED58582E7AC6}"/>
              </a:ext>
            </a:extLst>
          </p:cNvPr>
          <p:cNvSpPr/>
          <p:nvPr/>
        </p:nvSpPr>
        <p:spPr>
          <a:xfrm>
            <a:off x="5555104" y="1228615"/>
            <a:ext cx="6633618" cy="1015663"/>
          </a:xfrm>
          <a:prstGeom prst="rect">
            <a:avLst/>
          </a:prstGeom>
        </p:spPr>
        <p:txBody>
          <a:bodyPr wrap="square">
            <a:spAutoFit/>
          </a:bodyPr>
          <a:lstStyle/>
          <a:p>
            <a:r>
              <a:rPr lang="en-US" sz="2000" b="1" dirty="0"/>
              <a:t>2.  He demonstrated that microorganisms cause disease and discovered how to make vaccines from weakened, or attenuated, microbes. </a:t>
            </a:r>
          </a:p>
        </p:txBody>
      </p:sp>
      <p:sp>
        <p:nvSpPr>
          <p:cNvPr id="8" name="Rectangle 7">
            <a:extLst>
              <a:ext uri="{FF2B5EF4-FFF2-40B4-BE49-F238E27FC236}">
                <a16:creationId xmlns:a16="http://schemas.microsoft.com/office/drawing/2014/main" id="{E7C2B274-C713-40B1-B2B8-2FBAE5AF64CC}"/>
              </a:ext>
            </a:extLst>
          </p:cNvPr>
          <p:cNvSpPr/>
          <p:nvPr/>
        </p:nvSpPr>
        <p:spPr>
          <a:xfrm>
            <a:off x="5021151" y="5582961"/>
            <a:ext cx="7342898" cy="400110"/>
          </a:xfrm>
          <a:prstGeom prst="rect">
            <a:avLst/>
          </a:prstGeom>
        </p:spPr>
        <p:txBody>
          <a:bodyPr wrap="square">
            <a:spAutoFit/>
          </a:bodyPr>
          <a:lstStyle/>
          <a:p>
            <a:r>
              <a:rPr lang="en-US" sz="2000" b="1" i="1" u="sng" dirty="0">
                <a:solidFill>
                  <a:schemeClr val="accent6">
                    <a:lumMod val="75000"/>
                  </a:schemeClr>
                </a:solidFill>
              </a:rPr>
              <a:t>In the fields of observation chance favors only the prepared mind.</a:t>
            </a:r>
          </a:p>
        </p:txBody>
      </p:sp>
      <p:sp>
        <p:nvSpPr>
          <p:cNvPr id="9" name="Rectangle 8">
            <a:extLst>
              <a:ext uri="{FF2B5EF4-FFF2-40B4-BE49-F238E27FC236}">
                <a16:creationId xmlns:a16="http://schemas.microsoft.com/office/drawing/2014/main" id="{9C65FAAF-659C-486A-A316-8B1645885118}"/>
              </a:ext>
            </a:extLst>
          </p:cNvPr>
          <p:cNvSpPr/>
          <p:nvPr/>
        </p:nvSpPr>
        <p:spPr>
          <a:xfrm>
            <a:off x="5021151" y="6051004"/>
            <a:ext cx="6458262" cy="707886"/>
          </a:xfrm>
          <a:prstGeom prst="rect">
            <a:avLst/>
          </a:prstGeom>
        </p:spPr>
        <p:txBody>
          <a:bodyPr wrap="square">
            <a:spAutoFit/>
          </a:bodyPr>
          <a:lstStyle/>
          <a:p>
            <a:r>
              <a:rPr lang="en-US" sz="2000" b="1" i="1" dirty="0">
                <a:solidFill>
                  <a:srgbClr val="FF0000"/>
                </a:solidFill>
              </a:rPr>
              <a:t>Science knows no country, because knowledge belongs to humanity, and is the torch which illuminates the world.</a:t>
            </a:r>
          </a:p>
        </p:txBody>
      </p:sp>
      <p:sp>
        <p:nvSpPr>
          <p:cNvPr id="11" name="Rectangle 10">
            <a:extLst>
              <a:ext uri="{FF2B5EF4-FFF2-40B4-BE49-F238E27FC236}">
                <a16:creationId xmlns:a16="http://schemas.microsoft.com/office/drawing/2014/main" id="{F22895D7-0452-4384-ADB2-2C3049F81CE5}"/>
              </a:ext>
            </a:extLst>
          </p:cNvPr>
          <p:cNvSpPr/>
          <p:nvPr/>
        </p:nvSpPr>
        <p:spPr>
          <a:xfrm>
            <a:off x="5556285" y="2209066"/>
            <a:ext cx="6096000" cy="1015663"/>
          </a:xfrm>
          <a:prstGeom prst="rect">
            <a:avLst/>
          </a:prstGeom>
        </p:spPr>
        <p:txBody>
          <a:bodyPr>
            <a:spAutoFit/>
          </a:bodyPr>
          <a:lstStyle/>
          <a:p>
            <a:r>
              <a:rPr lang="en-US" sz="2000" b="1" dirty="0"/>
              <a:t>3.  He came up with the process of pasteurization, where bacteria is destroyed by heating beverages and then allowing them to cool.</a:t>
            </a:r>
          </a:p>
        </p:txBody>
      </p:sp>
      <p:sp>
        <p:nvSpPr>
          <p:cNvPr id="12" name="Rectangle 11">
            <a:extLst>
              <a:ext uri="{FF2B5EF4-FFF2-40B4-BE49-F238E27FC236}">
                <a16:creationId xmlns:a16="http://schemas.microsoft.com/office/drawing/2014/main" id="{E1A68B67-06F5-43DC-ADF3-5436F9AD270F}"/>
              </a:ext>
            </a:extLst>
          </p:cNvPr>
          <p:cNvSpPr/>
          <p:nvPr/>
        </p:nvSpPr>
        <p:spPr>
          <a:xfrm>
            <a:off x="5044877" y="4092317"/>
            <a:ext cx="2789293" cy="1323439"/>
          </a:xfrm>
          <a:prstGeom prst="rect">
            <a:avLst/>
          </a:prstGeom>
        </p:spPr>
        <p:txBody>
          <a:bodyPr wrap="square">
            <a:spAutoFit/>
          </a:bodyPr>
          <a:lstStyle/>
          <a:p>
            <a:r>
              <a:rPr lang="en-US" sz="2000" b="1" i="1" dirty="0">
                <a:solidFill>
                  <a:srgbClr val="FF0000"/>
                </a:solidFill>
              </a:rPr>
              <a:t>Let me tell you the secret that has led me to my goal. My strength lies solely in my tenacity. </a:t>
            </a:r>
          </a:p>
        </p:txBody>
      </p:sp>
      <p:sp>
        <p:nvSpPr>
          <p:cNvPr id="13" name="Rectangle 12">
            <a:extLst>
              <a:ext uri="{FF2B5EF4-FFF2-40B4-BE49-F238E27FC236}">
                <a16:creationId xmlns:a16="http://schemas.microsoft.com/office/drawing/2014/main" id="{F850B533-3B33-4F9E-84DE-F1D980138F28}"/>
              </a:ext>
            </a:extLst>
          </p:cNvPr>
          <p:cNvSpPr/>
          <p:nvPr/>
        </p:nvSpPr>
        <p:spPr>
          <a:xfrm>
            <a:off x="329949" y="2743199"/>
            <a:ext cx="4518801" cy="523220"/>
          </a:xfrm>
          <a:prstGeom prst="rect">
            <a:avLst/>
          </a:prstGeom>
        </p:spPr>
        <p:txBody>
          <a:bodyPr wrap="none">
            <a:spAutoFit/>
          </a:bodyPr>
          <a:lstStyle/>
          <a:p>
            <a:r>
              <a:rPr lang="en-US" b="1" dirty="0"/>
              <a:t> </a:t>
            </a:r>
            <a:r>
              <a:rPr lang="en-US" sz="2800" b="1" dirty="0">
                <a:solidFill>
                  <a:srgbClr val="7030A0"/>
                </a:solidFill>
              </a:rPr>
              <a:t>Louis Pasteur </a:t>
            </a:r>
            <a:r>
              <a:rPr lang="en-US" sz="2000" b="1" dirty="0"/>
              <a:t>(1822 – 1895), France</a:t>
            </a:r>
          </a:p>
        </p:txBody>
      </p:sp>
      <p:pic>
        <p:nvPicPr>
          <p:cNvPr id="14" name="Picture 13">
            <a:extLst>
              <a:ext uri="{FF2B5EF4-FFF2-40B4-BE49-F238E27FC236}">
                <a16:creationId xmlns:a16="http://schemas.microsoft.com/office/drawing/2014/main" id="{B0263DD2-AB06-4885-9C3D-81FE18B7EE87}"/>
              </a:ext>
            </a:extLst>
          </p:cNvPr>
          <p:cNvPicPr>
            <a:picLocks noChangeAspect="1"/>
          </p:cNvPicPr>
          <p:nvPr/>
        </p:nvPicPr>
        <p:blipFill>
          <a:blip r:embed="rId3"/>
          <a:stretch>
            <a:fillRect/>
          </a:stretch>
        </p:blipFill>
        <p:spPr>
          <a:xfrm>
            <a:off x="21035" y="3707949"/>
            <a:ext cx="4827715" cy="2983163"/>
          </a:xfrm>
          <a:prstGeom prst="rect">
            <a:avLst/>
          </a:prstGeom>
        </p:spPr>
      </p:pic>
      <p:pic>
        <p:nvPicPr>
          <p:cNvPr id="15" name="Picture 14">
            <a:extLst>
              <a:ext uri="{FF2B5EF4-FFF2-40B4-BE49-F238E27FC236}">
                <a16:creationId xmlns:a16="http://schemas.microsoft.com/office/drawing/2014/main" id="{3877523F-0202-44DD-AE2B-3813183FC8F9}"/>
              </a:ext>
            </a:extLst>
          </p:cNvPr>
          <p:cNvPicPr>
            <a:picLocks noChangeAspect="1"/>
          </p:cNvPicPr>
          <p:nvPr/>
        </p:nvPicPr>
        <p:blipFill>
          <a:blip r:embed="rId4"/>
          <a:stretch>
            <a:fillRect/>
          </a:stretch>
        </p:blipFill>
        <p:spPr>
          <a:xfrm>
            <a:off x="7820434" y="3176113"/>
            <a:ext cx="4230829" cy="2115415"/>
          </a:xfrm>
          <a:prstGeom prst="rect">
            <a:avLst/>
          </a:prstGeom>
        </p:spPr>
      </p:pic>
      <p:pic>
        <p:nvPicPr>
          <p:cNvPr id="5" name="Picture 4">
            <a:extLst>
              <a:ext uri="{FF2B5EF4-FFF2-40B4-BE49-F238E27FC236}">
                <a16:creationId xmlns:a16="http://schemas.microsoft.com/office/drawing/2014/main" id="{3D19A1DA-588F-417A-8CE0-0369CE444D4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39848" b="39849"/>
          <a:stretch/>
        </p:blipFill>
        <p:spPr>
          <a:xfrm>
            <a:off x="4818121" y="3292662"/>
            <a:ext cx="2904943" cy="589793"/>
          </a:xfrm>
          <a:prstGeom prst="rect">
            <a:avLst/>
          </a:prstGeom>
        </p:spPr>
      </p:pic>
    </p:spTree>
    <p:extLst>
      <p:ext uri="{BB962C8B-B14F-4D97-AF65-F5344CB8AC3E}">
        <p14:creationId xmlns:p14="http://schemas.microsoft.com/office/powerpoint/2010/main" val="3430569297"/>
      </p:ext>
    </p:extLst>
  </p:cSld>
  <p:clrMapOvr>
    <a:masterClrMapping/>
  </p:clrMapOvr>
  <mc:AlternateContent xmlns:mc="http://schemas.openxmlformats.org/markup-compatibility/2006" xmlns:p14="http://schemas.microsoft.com/office/powerpoint/2010/main">
    <mc:Choice Requires="p14">
      <p:transition spd="slow" p14:dur="175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2500"/>
                            </p:stCondLst>
                            <p:childTnLst>
                              <p:par>
                                <p:cTn id="9" presetID="31" presetClass="entr" presetSubtype="0" fill="hold" grpId="0" nodeType="afterEffect">
                                  <p:stCondLst>
                                    <p:cond delay="5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8500"/>
                            </p:stCondLst>
                            <p:childTnLst>
                              <p:par>
                                <p:cTn id="16" presetID="2" presetClass="entr" presetSubtype="4" fill="hold" grpId="0" nodeType="afterEffect">
                                  <p:stCondLst>
                                    <p:cond delay="30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2500"/>
                            </p:stCondLst>
                            <p:childTnLst>
                              <p:par>
                                <p:cTn id="21" presetID="42" presetClass="entr" presetSubtype="0" fill="hold"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4000"/>
                            </p:stCondLst>
                            <p:childTnLst>
                              <p:par>
                                <p:cTn id="27" presetID="26" presetClass="entr" presetSubtype="0" fill="hold" nodeType="afterEffect">
                                  <p:stCondLst>
                                    <p:cond delay="300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290">
                                          <p:stCondLst>
                                            <p:cond delay="0"/>
                                          </p:stCondLst>
                                        </p:cTn>
                                        <p:tgtEl>
                                          <p:spTgt spid="14"/>
                                        </p:tgtEl>
                                      </p:cBhvr>
                                    </p:animEffect>
                                    <p:anim calcmode="lin" valueType="num">
                                      <p:cBhvr>
                                        <p:cTn id="3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35" dur="13">
                                          <p:stCondLst>
                                            <p:cond delay="325"/>
                                          </p:stCondLst>
                                        </p:cTn>
                                        <p:tgtEl>
                                          <p:spTgt spid="14"/>
                                        </p:tgtEl>
                                      </p:cBhvr>
                                      <p:to x="100000" y="60000"/>
                                    </p:animScale>
                                    <p:animScale>
                                      <p:cBhvr>
                                        <p:cTn id="36" dur="83" decel="50000">
                                          <p:stCondLst>
                                            <p:cond delay="338"/>
                                          </p:stCondLst>
                                        </p:cTn>
                                        <p:tgtEl>
                                          <p:spTgt spid="14"/>
                                        </p:tgtEl>
                                      </p:cBhvr>
                                      <p:to x="100000" y="100000"/>
                                    </p:animScale>
                                    <p:animScale>
                                      <p:cBhvr>
                                        <p:cTn id="37" dur="13">
                                          <p:stCondLst>
                                            <p:cond delay="656"/>
                                          </p:stCondLst>
                                        </p:cTn>
                                        <p:tgtEl>
                                          <p:spTgt spid="14"/>
                                        </p:tgtEl>
                                      </p:cBhvr>
                                      <p:to x="100000" y="80000"/>
                                    </p:animScale>
                                    <p:animScale>
                                      <p:cBhvr>
                                        <p:cTn id="38" dur="83" decel="50000">
                                          <p:stCondLst>
                                            <p:cond delay="669"/>
                                          </p:stCondLst>
                                        </p:cTn>
                                        <p:tgtEl>
                                          <p:spTgt spid="14"/>
                                        </p:tgtEl>
                                      </p:cBhvr>
                                      <p:to x="100000" y="100000"/>
                                    </p:animScale>
                                    <p:animScale>
                                      <p:cBhvr>
                                        <p:cTn id="39" dur="13">
                                          <p:stCondLst>
                                            <p:cond delay="821"/>
                                          </p:stCondLst>
                                        </p:cTn>
                                        <p:tgtEl>
                                          <p:spTgt spid="14"/>
                                        </p:tgtEl>
                                      </p:cBhvr>
                                      <p:to x="100000" y="90000"/>
                                    </p:animScale>
                                    <p:animScale>
                                      <p:cBhvr>
                                        <p:cTn id="40" dur="83" decel="50000">
                                          <p:stCondLst>
                                            <p:cond delay="834"/>
                                          </p:stCondLst>
                                        </p:cTn>
                                        <p:tgtEl>
                                          <p:spTgt spid="14"/>
                                        </p:tgtEl>
                                      </p:cBhvr>
                                      <p:to x="100000" y="100000"/>
                                    </p:animScale>
                                    <p:animScale>
                                      <p:cBhvr>
                                        <p:cTn id="41" dur="13">
                                          <p:stCondLst>
                                            <p:cond delay="904"/>
                                          </p:stCondLst>
                                        </p:cTn>
                                        <p:tgtEl>
                                          <p:spTgt spid="14"/>
                                        </p:tgtEl>
                                      </p:cBhvr>
                                      <p:to x="100000" y="95000"/>
                                    </p:animScale>
                                    <p:animScale>
                                      <p:cBhvr>
                                        <p:cTn id="42" dur="83" decel="50000">
                                          <p:stCondLst>
                                            <p:cond delay="917"/>
                                          </p:stCondLst>
                                        </p:cTn>
                                        <p:tgtEl>
                                          <p:spTgt spid="14"/>
                                        </p:tgtEl>
                                      </p:cBhvr>
                                      <p:to x="100000" y="100000"/>
                                    </p:animScale>
                                  </p:childTnLst>
                                </p:cTn>
                              </p:par>
                            </p:childTnLst>
                          </p:cTn>
                        </p:par>
                        <p:par>
                          <p:cTn id="43" fill="hold">
                            <p:stCondLst>
                              <p:cond delay="18000"/>
                            </p:stCondLst>
                            <p:childTnLst>
                              <p:par>
                                <p:cTn id="44" presetID="14" presetClass="entr" presetSubtype="10" fill="hold" nodeType="afterEffect">
                                  <p:stCondLst>
                                    <p:cond delay="200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1000"/>
                                        <p:tgtEl>
                                          <p:spTgt spid="3"/>
                                        </p:tgtEl>
                                      </p:cBhvr>
                                    </p:animEffect>
                                  </p:childTnLst>
                                </p:cTn>
                              </p:par>
                            </p:childTnLst>
                          </p:cTn>
                        </p:par>
                        <p:par>
                          <p:cTn id="47" fill="hold">
                            <p:stCondLst>
                              <p:cond delay="21000"/>
                            </p:stCondLst>
                            <p:childTnLst>
                              <p:par>
                                <p:cTn id="48" presetID="26" presetClass="emph" presetSubtype="0" fill="hold" nodeType="afterEffect">
                                  <p:stCondLst>
                                    <p:cond delay="0"/>
                                  </p:stCondLst>
                                  <p:childTnLst>
                                    <p:animEffect transition="out" filter="fade">
                                      <p:cBhvr>
                                        <p:cTn id="49" dur="1000" tmFilter="0, 0; .2, .5; .8, .5; 1, 0"/>
                                        <p:tgtEl>
                                          <p:spTgt spid="8">
                                            <p:txEl>
                                              <p:pRg st="0" end="0"/>
                                            </p:txEl>
                                          </p:spTgt>
                                        </p:tgtEl>
                                      </p:cBhvr>
                                    </p:animEffect>
                                    <p:animScale>
                                      <p:cBhvr>
                                        <p:cTn id="50" dur="500" autoRev="1" fill="hold"/>
                                        <p:tgtEl>
                                          <p:spTgt spid="8">
                                            <p:txEl>
                                              <p:pRg st="0" end="0"/>
                                            </p:txEl>
                                          </p:spTgt>
                                        </p:tgtEl>
                                      </p:cBhvr>
                                      <p:by x="105000" y="105000"/>
                                    </p:animScale>
                                  </p:childTnLst>
                                </p:cTn>
                              </p:par>
                            </p:childTnLst>
                          </p:cTn>
                        </p:par>
                        <p:par>
                          <p:cTn id="51" fill="hold">
                            <p:stCondLst>
                              <p:cond delay="22000"/>
                            </p:stCondLst>
                            <p:childTnLst>
                              <p:par>
                                <p:cTn id="52" presetID="45" presetClass="entr" presetSubtype="0" fill="hold" grpId="0" nodeType="afterEffect">
                                  <p:stCondLst>
                                    <p:cond delay="300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ppt_w</p:attrName>
                                        </p:attrNameLst>
                                      </p:cBhvr>
                                      <p:tavLst>
                                        <p:tav tm="0" fmla="#ppt_w*sin(2.5*pi*$)">
                                          <p:val>
                                            <p:fltVal val="0"/>
                                          </p:val>
                                        </p:tav>
                                        <p:tav tm="100000">
                                          <p:val>
                                            <p:fltVal val="1"/>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CF794D-82F9-4CB0-9F6D-C73F37E58300}"/>
              </a:ext>
            </a:extLst>
          </p:cNvPr>
          <p:cNvSpPr/>
          <p:nvPr/>
        </p:nvSpPr>
        <p:spPr>
          <a:xfrm>
            <a:off x="4027213" y="115069"/>
            <a:ext cx="7462917" cy="707886"/>
          </a:xfrm>
          <a:prstGeom prst="rect">
            <a:avLst/>
          </a:prstGeom>
        </p:spPr>
        <p:txBody>
          <a:bodyPr wrap="square">
            <a:spAutoFit/>
          </a:bodyPr>
          <a:lstStyle/>
          <a:p>
            <a:r>
              <a:rPr lang="en-US" dirty="0"/>
              <a:t> </a:t>
            </a:r>
            <a:r>
              <a:rPr lang="en-US" sz="2000" b="1" dirty="0"/>
              <a:t>1.  a Chinese teacher, editor, politician, and philosopher of the Spring and Autumn period of Chinese history. </a:t>
            </a:r>
          </a:p>
        </p:txBody>
      </p:sp>
      <p:pic>
        <p:nvPicPr>
          <p:cNvPr id="3" name="Picture 2">
            <a:extLst>
              <a:ext uri="{FF2B5EF4-FFF2-40B4-BE49-F238E27FC236}">
                <a16:creationId xmlns:a16="http://schemas.microsoft.com/office/drawing/2014/main" id="{06265383-70F4-4761-84F5-DBBE9E4DAEDE}"/>
              </a:ext>
            </a:extLst>
          </p:cNvPr>
          <p:cNvPicPr>
            <a:picLocks noChangeAspect="1"/>
          </p:cNvPicPr>
          <p:nvPr/>
        </p:nvPicPr>
        <p:blipFill>
          <a:blip r:embed="rId2"/>
          <a:stretch>
            <a:fillRect/>
          </a:stretch>
        </p:blipFill>
        <p:spPr>
          <a:xfrm>
            <a:off x="262671" y="115070"/>
            <a:ext cx="3738939" cy="2373298"/>
          </a:xfrm>
          <a:prstGeom prst="rect">
            <a:avLst/>
          </a:prstGeom>
        </p:spPr>
      </p:pic>
      <p:sp>
        <p:nvSpPr>
          <p:cNvPr id="5" name="Rectangle 4">
            <a:extLst>
              <a:ext uri="{FF2B5EF4-FFF2-40B4-BE49-F238E27FC236}">
                <a16:creationId xmlns:a16="http://schemas.microsoft.com/office/drawing/2014/main" id="{AE8279BA-BED6-401C-B470-E86827F8277E}"/>
              </a:ext>
            </a:extLst>
          </p:cNvPr>
          <p:cNvSpPr/>
          <p:nvPr/>
        </p:nvSpPr>
        <p:spPr>
          <a:xfrm>
            <a:off x="6528133" y="2799747"/>
            <a:ext cx="4577141" cy="707886"/>
          </a:xfrm>
          <a:prstGeom prst="rect">
            <a:avLst/>
          </a:prstGeom>
        </p:spPr>
        <p:txBody>
          <a:bodyPr wrap="square">
            <a:spAutoFit/>
          </a:bodyPr>
          <a:lstStyle/>
          <a:p>
            <a:r>
              <a:rPr lang="en-US" sz="2000" b="1" i="1" dirty="0">
                <a:solidFill>
                  <a:srgbClr val="FF0000"/>
                </a:solidFill>
              </a:rPr>
              <a:t>3.  Our greatest glory is not in never falling, but in rising every time we fall.</a:t>
            </a:r>
          </a:p>
        </p:txBody>
      </p:sp>
      <p:sp>
        <p:nvSpPr>
          <p:cNvPr id="7" name="Rectangle 6">
            <a:extLst>
              <a:ext uri="{FF2B5EF4-FFF2-40B4-BE49-F238E27FC236}">
                <a16:creationId xmlns:a16="http://schemas.microsoft.com/office/drawing/2014/main" id="{364DCF28-AB67-4287-9C90-4FA291F698AA}"/>
              </a:ext>
            </a:extLst>
          </p:cNvPr>
          <p:cNvSpPr/>
          <p:nvPr/>
        </p:nvSpPr>
        <p:spPr>
          <a:xfrm>
            <a:off x="6528133" y="4400778"/>
            <a:ext cx="5532422" cy="1015663"/>
          </a:xfrm>
          <a:prstGeom prst="rect">
            <a:avLst/>
          </a:prstGeom>
        </p:spPr>
        <p:txBody>
          <a:bodyPr wrap="square">
            <a:spAutoFit/>
          </a:bodyPr>
          <a:lstStyle/>
          <a:p>
            <a:r>
              <a:rPr lang="en-US" sz="2000" b="1" i="1" dirty="0">
                <a:solidFill>
                  <a:srgbClr val="FF0000"/>
                </a:solidFill>
              </a:rPr>
              <a:t>5.  The will to win, the desire to succeed, the urge to reach your full potential... these are the keys that will unlock the door to personal excellence.</a:t>
            </a:r>
          </a:p>
        </p:txBody>
      </p:sp>
      <p:sp>
        <p:nvSpPr>
          <p:cNvPr id="9" name="Rectangle 8">
            <a:extLst>
              <a:ext uri="{FF2B5EF4-FFF2-40B4-BE49-F238E27FC236}">
                <a16:creationId xmlns:a16="http://schemas.microsoft.com/office/drawing/2014/main" id="{3A9DF3C9-812B-4C6C-91CE-E533DCEB7C04}"/>
              </a:ext>
            </a:extLst>
          </p:cNvPr>
          <p:cNvSpPr/>
          <p:nvPr/>
        </p:nvSpPr>
        <p:spPr>
          <a:xfrm>
            <a:off x="6528133" y="3569386"/>
            <a:ext cx="5224156" cy="707886"/>
          </a:xfrm>
          <a:prstGeom prst="rect">
            <a:avLst/>
          </a:prstGeom>
        </p:spPr>
        <p:txBody>
          <a:bodyPr wrap="square">
            <a:spAutoFit/>
          </a:bodyPr>
          <a:lstStyle/>
          <a:p>
            <a:r>
              <a:rPr lang="en-US" sz="2000" b="1" i="1" dirty="0">
                <a:solidFill>
                  <a:srgbClr val="FF0000"/>
                </a:solidFill>
              </a:rPr>
              <a:t>4.  It does not matter how slowly you go as long as you do not stop.</a:t>
            </a:r>
          </a:p>
        </p:txBody>
      </p:sp>
      <p:pic>
        <p:nvPicPr>
          <p:cNvPr id="10" name="Picture 9">
            <a:extLst>
              <a:ext uri="{FF2B5EF4-FFF2-40B4-BE49-F238E27FC236}">
                <a16:creationId xmlns:a16="http://schemas.microsoft.com/office/drawing/2014/main" id="{B34C9397-FE18-43FF-8844-88D8608CD15B}"/>
              </a:ext>
            </a:extLst>
          </p:cNvPr>
          <p:cNvPicPr>
            <a:picLocks noChangeAspect="1"/>
          </p:cNvPicPr>
          <p:nvPr/>
        </p:nvPicPr>
        <p:blipFill>
          <a:blip r:embed="rId3"/>
          <a:stretch>
            <a:fillRect/>
          </a:stretch>
        </p:blipFill>
        <p:spPr>
          <a:xfrm>
            <a:off x="184879" y="3251275"/>
            <a:ext cx="3027878" cy="1592077"/>
          </a:xfrm>
          <a:prstGeom prst="rect">
            <a:avLst/>
          </a:prstGeom>
        </p:spPr>
      </p:pic>
      <p:sp>
        <p:nvSpPr>
          <p:cNvPr id="11" name="Rectangle 10">
            <a:extLst>
              <a:ext uri="{FF2B5EF4-FFF2-40B4-BE49-F238E27FC236}">
                <a16:creationId xmlns:a16="http://schemas.microsoft.com/office/drawing/2014/main" id="{232280B2-272F-4F41-AD0C-75C517196D23}"/>
              </a:ext>
            </a:extLst>
          </p:cNvPr>
          <p:cNvSpPr/>
          <p:nvPr/>
        </p:nvSpPr>
        <p:spPr>
          <a:xfrm>
            <a:off x="184879" y="2462214"/>
            <a:ext cx="3993801" cy="800219"/>
          </a:xfrm>
          <a:prstGeom prst="rect">
            <a:avLst/>
          </a:prstGeom>
        </p:spPr>
        <p:txBody>
          <a:bodyPr wrap="square">
            <a:spAutoFit/>
          </a:bodyPr>
          <a:lstStyle/>
          <a:p>
            <a:r>
              <a:rPr lang="en-US" sz="2800" b="1" dirty="0">
                <a:solidFill>
                  <a:srgbClr val="7030A0"/>
                </a:solidFill>
              </a:rPr>
              <a:t>Confucius</a:t>
            </a:r>
            <a:r>
              <a:rPr lang="en-US" dirty="0"/>
              <a:t> </a:t>
            </a:r>
            <a:r>
              <a:rPr lang="en-US" b="1" dirty="0"/>
              <a:t>(551 B.C. to 479 B.C.),</a:t>
            </a:r>
          </a:p>
          <a:p>
            <a:r>
              <a:rPr lang="en-US" b="1" dirty="0"/>
              <a:t>also known as Kong Qui or </a:t>
            </a:r>
            <a:r>
              <a:rPr lang="en-US" b="1" dirty="0" err="1"/>
              <a:t>K’ung</a:t>
            </a:r>
            <a:r>
              <a:rPr lang="en-US" b="1" dirty="0"/>
              <a:t> Fu-tzu</a:t>
            </a:r>
          </a:p>
        </p:txBody>
      </p:sp>
      <p:sp>
        <p:nvSpPr>
          <p:cNvPr id="13" name="Rectangle 12">
            <a:extLst>
              <a:ext uri="{FF2B5EF4-FFF2-40B4-BE49-F238E27FC236}">
                <a16:creationId xmlns:a16="http://schemas.microsoft.com/office/drawing/2014/main" id="{F90BD2E0-E9FE-4DAA-8791-E13A74F9A1D0}"/>
              </a:ext>
            </a:extLst>
          </p:cNvPr>
          <p:cNvSpPr/>
          <p:nvPr/>
        </p:nvSpPr>
        <p:spPr>
          <a:xfrm>
            <a:off x="131445" y="4826675"/>
            <a:ext cx="5812156" cy="2031325"/>
          </a:xfrm>
          <a:prstGeom prst="rect">
            <a:avLst/>
          </a:prstGeom>
        </p:spPr>
        <p:txBody>
          <a:bodyPr wrap="square">
            <a:spAutoFit/>
          </a:bodyPr>
          <a:lstStyle/>
          <a:p>
            <a:r>
              <a:rPr lang="en-US" b="1" u="sng" dirty="0"/>
              <a:t>The Five Virtues</a:t>
            </a:r>
          </a:p>
          <a:p>
            <a:r>
              <a:rPr lang="en-US" b="1" dirty="0"/>
              <a:t>Ren is the virtue of benevolence, charity, and humanity;</a:t>
            </a:r>
          </a:p>
          <a:p>
            <a:r>
              <a:rPr lang="en-US" b="1" dirty="0"/>
              <a:t>Yi, of honesty and uprightness;</a:t>
            </a:r>
          </a:p>
          <a:p>
            <a:r>
              <a:rPr lang="en-US" b="1" dirty="0" err="1"/>
              <a:t>Zhi</a:t>
            </a:r>
            <a:r>
              <a:rPr lang="en-US" b="1" dirty="0"/>
              <a:t>, knowledge;</a:t>
            </a:r>
          </a:p>
          <a:p>
            <a:r>
              <a:rPr lang="en-US" b="1" dirty="0"/>
              <a:t>Xin, the virtue of faithfulness and integrity;</a:t>
            </a:r>
          </a:p>
          <a:p>
            <a:r>
              <a:rPr lang="en-US" b="1" dirty="0"/>
              <a:t>Li, correct behavior, or propriety, good manners,</a:t>
            </a:r>
          </a:p>
          <a:p>
            <a:r>
              <a:rPr lang="en-US" b="1" dirty="0"/>
              <a:t>politeness, ceremony, worship.</a:t>
            </a:r>
          </a:p>
        </p:txBody>
      </p:sp>
      <p:pic>
        <p:nvPicPr>
          <p:cNvPr id="16" name="Picture 15">
            <a:extLst>
              <a:ext uri="{FF2B5EF4-FFF2-40B4-BE49-F238E27FC236}">
                <a16:creationId xmlns:a16="http://schemas.microsoft.com/office/drawing/2014/main" id="{6706018B-6AF6-46C2-BAC1-EB39E2B44B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21568" y="1791744"/>
            <a:ext cx="6570432" cy="5082973"/>
          </a:xfrm>
          <a:prstGeom prst="rect">
            <a:avLst/>
          </a:prstGeom>
        </p:spPr>
      </p:pic>
      <p:sp>
        <p:nvSpPr>
          <p:cNvPr id="4" name="Rectangle 3">
            <a:extLst>
              <a:ext uri="{FF2B5EF4-FFF2-40B4-BE49-F238E27FC236}">
                <a16:creationId xmlns:a16="http://schemas.microsoft.com/office/drawing/2014/main" id="{DFFE8C6A-18D3-4E13-9BC2-012869F43D7B}"/>
              </a:ext>
            </a:extLst>
          </p:cNvPr>
          <p:cNvSpPr/>
          <p:nvPr/>
        </p:nvSpPr>
        <p:spPr>
          <a:xfrm>
            <a:off x="4027213" y="754928"/>
            <a:ext cx="7864931" cy="1015663"/>
          </a:xfrm>
          <a:prstGeom prst="rect">
            <a:avLst/>
          </a:prstGeom>
        </p:spPr>
        <p:txBody>
          <a:bodyPr wrap="square">
            <a:spAutoFit/>
          </a:bodyPr>
          <a:lstStyle/>
          <a:p>
            <a:r>
              <a:rPr lang="en-US" sz="2000" b="1" dirty="0"/>
              <a:t>2.  His philosophy emphasized personal and governmental morality, correctness of social relationships, justice and sincerity. China’s most renowned thinker.</a:t>
            </a:r>
          </a:p>
        </p:txBody>
      </p:sp>
    </p:spTree>
    <p:extLst>
      <p:ext uri="{BB962C8B-B14F-4D97-AF65-F5344CB8AC3E}">
        <p14:creationId xmlns:p14="http://schemas.microsoft.com/office/powerpoint/2010/main" val="6150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1" presetClass="entr" presetSubtype="1" fill="hold" grpId="0" nodeType="after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par>
                          <p:cTn id="15" fill="hold">
                            <p:stCondLst>
                              <p:cond delay="6000"/>
                            </p:stCondLst>
                            <p:childTnLst>
                              <p:par>
                                <p:cTn id="16" presetID="2" presetClass="entr" presetSubtype="4" fill="hold" grpId="0" nodeType="afterEffect">
                                  <p:stCondLst>
                                    <p:cond delay="3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10000"/>
                            </p:stCondLst>
                            <p:childTnLst>
                              <p:par>
                                <p:cTn id="21" presetID="6" presetClass="entr" presetSubtype="16" fill="hold" grpId="0" nodeType="afterEffect">
                                  <p:stCondLst>
                                    <p:cond delay="300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1000"/>
                                        <p:tgtEl>
                                          <p:spTgt spid="9"/>
                                        </p:tgtEl>
                                      </p:cBhvr>
                                    </p:animEffect>
                                  </p:childTnLst>
                                </p:cTn>
                              </p:par>
                            </p:childTnLst>
                          </p:cTn>
                        </p:par>
                        <p:par>
                          <p:cTn id="24" fill="hold">
                            <p:stCondLst>
                              <p:cond delay="14000"/>
                            </p:stCondLst>
                            <p:childTnLst>
                              <p:par>
                                <p:cTn id="25" presetID="26" presetClass="entr" presetSubtype="0" fill="hold" grpId="0" nodeType="afterEffect">
                                  <p:stCondLst>
                                    <p:cond delay="3000"/>
                                  </p:stCondLst>
                                  <p:iterate type="wd">
                                    <p:tmPct val="3000"/>
                                  </p:iterate>
                                  <p:childTnLst>
                                    <p:set>
                                      <p:cBhvr>
                                        <p:cTn id="26" dur="1" fill="hold">
                                          <p:stCondLst>
                                            <p:cond delay="0"/>
                                          </p:stCondLst>
                                        </p:cTn>
                                        <p:tgtEl>
                                          <p:spTgt spid="7"/>
                                        </p:tgtEl>
                                        <p:attrNameLst>
                                          <p:attrName>style.visibility</p:attrName>
                                        </p:attrNameLst>
                                      </p:cBhvr>
                                      <p:to>
                                        <p:strVal val="visible"/>
                                      </p:to>
                                    </p:set>
                                    <p:animEffect transition="in" filter="wipe(down)">
                                      <p:cBhvr>
                                        <p:cTn id="27" dur="290">
                                          <p:stCondLst>
                                            <p:cond delay="0"/>
                                          </p:stCondLst>
                                        </p:cTn>
                                        <p:tgtEl>
                                          <p:spTgt spid="7"/>
                                        </p:tgtEl>
                                      </p:cBhvr>
                                    </p:animEffect>
                                    <p:anim calcmode="lin" valueType="num">
                                      <p:cBhvr>
                                        <p:cTn id="2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3" dur="13">
                                          <p:stCondLst>
                                            <p:cond delay="325"/>
                                          </p:stCondLst>
                                        </p:cTn>
                                        <p:tgtEl>
                                          <p:spTgt spid="7"/>
                                        </p:tgtEl>
                                      </p:cBhvr>
                                      <p:to x="100000" y="60000"/>
                                    </p:animScale>
                                    <p:animScale>
                                      <p:cBhvr>
                                        <p:cTn id="34" dur="83" decel="50000">
                                          <p:stCondLst>
                                            <p:cond delay="338"/>
                                          </p:stCondLst>
                                        </p:cTn>
                                        <p:tgtEl>
                                          <p:spTgt spid="7"/>
                                        </p:tgtEl>
                                      </p:cBhvr>
                                      <p:to x="100000" y="100000"/>
                                    </p:animScale>
                                    <p:animScale>
                                      <p:cBhvr>
                                        <p:cTn id="35" dur="13">
                                          <p:stCondLst>
                                            <p:cond delay="656"/>
                                          </p:stCondLst>
                                        </p:cTn>
                                        <p:tgtEl>
                                          <p:spTgt spid="7"/>
                                        </p:tgtEl>
                                      </p:cBhvr>
                                      <p:to x="100000" y="80000"/>
                                    </p:animScale>
                                    <p:animScale>
                                      <p:cBhvr>
                                        <p:cTn id="36" dur="83" decel="50000">
                                          <p:stCondLst>
                                            <p:cond delay="669"/>
                                          </p:stCondLst>
                                        </p:cTn>
                                        <p:tgtEl>
                                          <p:spTgt spid="7"/>
                                        </p:tgtEl>
                                      </p:cBhvr>
                                      <p:to x="100000" y="100000"/>
                                    </p:animScale>
                                    <p:animScale>
                                      <p:cBhvr>
                                        <p:cTn id="37" dur="13">
                                          <p:stCondLst>
                                            <p:cond delay="821"/>
                                          </p:stCondLst>
                                        </p:cTn>
                                        <p:tgtEl>
                                          <p:spTgt spid="7"/>
                                        </p:tgtEl>
                                      </p:cBhvr>
                                      <p:to x="100000" y="90000"/>
                                    </p:animScale>
                                    <p:animScale>
                                      <p:cBhvr>
                                        <p:cTn id="38" dur="83" decel="50000">
                                          <p:stCondLst>
                                            <p:cond delay="834"/>
                                          </p:stCondLst>
                                        </p:cTn>
                                        <p:tgtEl>
                                          <p:spTgt spid="7"/>
                                        </p:tgtEl>
                                      </p:cBhvr>
                                      <p:to x="100000" y="100000"/>
                                    </p:animScale>
                                    <p:animScale>
                                      <p:cBhvr>
                                        <p:cTn id="39" dur="13">
                                          <p:stCondLst>
                                            <p:cond delay="904"/>
                                          </p:stCondLst>
                                        </p:cTn>
                                        <p:tgtEl>
                                          <p:spTgt spid="7"/>
                                        </p:tgtEl>
                                      </p:cBhvr>
                                      <p:to x="100000" y="95000"/>
                                    </p:animScale>
                                    <p:animScale>
                                      <p:cBhvr>
                                        <p:cTn id="40" dur="83" decel="50000">
                                          <p:stCondLst>
                                            <p:cond delay="917"/>
                                          </p:stCondLst>
                                        </p:cTn>
                                        <p:tgtEl>
                                          <p:spTgt spid="7"/>
                                        </p:tgtEl>
                                      </p:cBhvr>
                                      <p:to x="100000" y="100000"/>
                                    </p:animScale>
                                  </p:childTnLst>
                                </p:cTn>
                              </p:par>
                            </p:childTnLst>
                          </p:cTn>
                        </p:par>
                        <p:par>
                          <p:cTn id="41" fill="hold">
                            <p:stCondLst>
                              <p:cond delay="18960"/>
                            </p:stCondLst>
                            <p:childTnLst>
                              <p:par>
                                <p:cTn id="42" presetID="14" presetClass="entr" presetSubtype="10" fill="hold" grpId="0" nodeType="afterEffect">
                                  <p:stCondLst>
                                    <p:cond delay="300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1000"/>
                                        <p:tgtEl>
                                          <p:spTgt spid="13"/>
                                        </p:tgtEl>
                                      </p:cBhvr>
                                    </p:animEffect>
                                  </p:childTnLst>
                                </p:cTn>
                              </p:par>
                            </p:childTnLst>
                          </p:cTn>
                        </p:par>
                        <p:par>
                          <p:cTn id="45" fill="hold">
                            <p:stCondLst>
                              <p:cond delay="22960"/>
                            </p:stCondLst>
                            <p:childTnLst>
                              <p:par>
                                <p:cTn id="46" presetID="45" presetClass="entr" presetSubtype="0" fill="hold" nodeType="afterEffect">
                                  <p:stCondLst>
                                    <p:cond delay="20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ppt_w</p:attrName>
                                        </p:attrNameLst>
                                      </p:cBhvr>
                                      <p:tavLst>
                                        <p:tav tm="0" fmla="#ppt_w*sin(2.5*pi*$)">
                                          <p:val>
                                            <p:fltVal val="0"/>
                                          </p:val>
                                        </p:tav>
                                        <p:tav tm="100000">
                                          <p:val>
                                            <p:fltVal val="1"/>
                                          </p:val>
                                        </p:tav>
                                      </p:tavLst>
                                    </p:anim>
                                    <p:anim calcmode="lin" valueType="num">
                                      <p:cBhvr>
                                        <p:cTn id="50" dur="1000" fill="hold"/>
                                        <p:tgtEl>
                                          <p:spTgt spid="10"/>
                                        </p:tgtEl>
                                        <p:attrNameLst>
                                          <p:attrName>ppt_h</p:attrName>
                                        </p:attrNameLst>
                                      </p:cBhvr>
                                      <p:tavLst>
                                        <p:tav tm="0">
                                          <p:val>
                                            <p:strVal val="#ppt_h"/>
                                          </p:val>
                                        </p:tav>
                                        <p:tav tm="100000">
                                          <p:val>
                                            <p:strVal val="#ppt_h"/>
                                          </p:val>
                                        </p:tav>
                                      </p:tavLst>
                                    </p:anim>
                                  </p:childTnLst>
                                </p:cTn>
                              </p:par>
                            </p:childTnLst>
                          </p:cTn>
                        </p:par>
                        <p:par>
                          <p:cTn id="51" fill="hold">
                            <p:stCondLst>
                              <p:cond delay="25960"/>
                            </p:stCondLst>
                            <p:childTnLst>
                              <p:par>
                                <p:cTn id="52" presetID="2" presetClass="entr" presetSubtype="6" fill="hold" nodeType="afterEffect">
                                  <p:stCondLst>
                                    <p:cond delay="200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1000" fill="hold"/>
                                        <p:tgtEl>
                                          <p:spTgt spid="3"/>
                                        </p:tgtEl>
                                        <p:attrNameLst>
                                          <p:attrName>ppt_x</p:attrName>
                                        </p:attrNameLst>
                                      </p:cBhvr>
                                      <p:tavLst>
                                        <p:tav tm="0">
                                          <p:val>
                                            <p:strVal val="1+#ppt_w/2"/>
                                          </p:val>
                                        </p:tav>
                                        <p:tav tm="100000">
                                          <p:val>
                                            <p:strVal val="#ppt_x"/>
                                          </p:val>
                                        </p:tav>
                                      </p:tavLst>
                                    </p:anim>
                                    <p:anim calcmode="lin" valueType="num">
                                      <p:cBhvr additive="base">
                                        <p:cTn id="55" dur="1000" fill="hold"/>
                                        <p:tgtEl>
                                          <p:spTgt spid="3"/>
                                        </p:tgtEl>
                                        <p:attrNameLst>
                                          <p:attrName>ppt_y</p:attrName>
                                        </p:attrNameLst>
                                      </p:cBhvr>
                                      <p:tavLst>
                                        <p:tav tm="0">
                                          <p:val>
                                            <p:strVal val="1+#ppt_h/2"/>
                                          </p:val>
                                        </p:tav>
                                        <p:tav tm="100000">
                                          <p:val>
                                            <p:strVal val="#ppt_y"/>
                                          </p:val>
                                        </p:tav>
                                      </p:tavLst>
                                    </p:anim>
                                  </p:childTnLst>
                                </p:cTn>
                              </p:par>
                            </p:childTnLst>
                          </p:cTn>
                        </p:par>
                        <p:par>
                          <p:cTn id="56" fill="hold">
                            <p:stCondLst>
                              <p:cond delay="28960"/>
                            </p:stCondLst>
                            <p:childTnLst>
                              <p:par>
                                <p:cTn id="57" presetID="42" presetClass="entr" presetSubtype="0" fill="hold" grpId="0" nodeType="afterEffect">
                                  <p:stCondLst>
                                    <p:cond delay="1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par>
                          <p:cTn id="62" fill="hold">
                            <p:stCondLst>
                              <p:cond delay="31460"/>
                            </p:stCondLst>
                            <p:childTnLst>
                              <p:par>
                                <p:cTn id="63" presetID="14" presetClass="entr" presetSubtype="10" fill="hold" nodeType="afterEffect">
                                  <p:stCondLst>
                                    <p:cond delay="2000"/>
                                  </p:stCondLst>
                                  <p:childTnLst>
                                    <p:set>
                                      <p:cBhvr>
                                        <p:cTn id="64" dur="1" fill="hold">
                                          <p:stCondLst>
                                            <p:cond delay="0"/>
                                          </p:stCondLst>
                                        </p:cTn>
                                        <p:tgtEl>
                                          <p:spTgt spid="16"/>
                                        </p:tgtEl>
                                        <p:attrNameLst>
                                          <p:attrName>style.visibility</p:attrName>
                                        </p:attrNameLst>
                                      </p:cBhvr>
                                      <p:to>
                                        <p:strVal val="visible"/>
                                      </p:to>
                                    </p:set>
                                    <p:animEffect transition="in" filter="randombar(horizontal)">
                                      <p:cBhvr>
                                        <p:cTn id="6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P spid="1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9AEAF1-B82E-4110-9432-9F57587D89EB}"/>
              </a:ext>
            </a:extLst>
          </p:cNvPr>
          <p:cNvSpPr/>
          <p:nvPr/>
        </p:nvSpPr>
        <p:spPr>
          <a:xfrm>
            <a:off x="0" y="4365168"/>
            <a:ext cx="4427095" cy="800219"/>
          </a:xfrm>
          <a:prstGeom prst="rect">
            <a:avLst/>
          </a:prstGeom>
        </p:spPr>
        <p:txBody>
          <a:bodyPr wrap="square">
            <a:spAutoFit/>
          </a:bodyPr>
          <a:lstStyle/>
          <a:p>
            <a:r>
              <a:rPr lang="en-US" sz="2800" b="1" dirty="0">
                <a:solidFill>
                  <a:srgbClr val="7030A0"/>
                </a:solidFill>
              </a:rPr>
              <a:t>Friedrich Wilhelm Nietzsche</a:t>
            </a:r>
          </a:p>
          <a:p>
            <a:r>
              <a:rPr lang="en-US" b="1" dirty="0"/>
              <a:t>(1844–1900) </a:t>
            </a:r>
          </a:p>
        </p:txBody>
      </p:sp>
      <p:pic>
        <p:nvPicPr>
          <p:cNvPr id="7" name="Picture 6">
            <a:extLst>
              <a:ext uri="{FF2B5EF4-FFF2-40B4-BE49-F238E27FC236}">
                <a16:creationId xmlns:a16="http://schemas.microsoft.com/office/drawing/2014/main" id="{8AE0C22C-9971-41E6-A3CC-A7F7D78BE794}"/>
              </a:ext>
            </a:extLst>
          </p:cNvPr>
          <p:cNvPicPr>
            <a:picLocks noChangeAspect="1"/>
          </p:cNvPicPr>
          <p:nvPr/>
        </p:nvPicPr>
        <p:blipFill rotWithShape="1">
          <a:blip r:embed="rId2"/>
          <a:srcRect l="13664"/>
          <a:stretch/>
        </p:blipFill>
        <p:spPr>
          <a:xfrm>
            <a:off x="155678" y="178211"/>
            <a:ext cx="3232099" cy="4091862"/>
          </a:xfrm>
          <a:prstGeom prst="rect">
            <a:avLst/>
          </a:prstGeom>
        </p:spPr>
      </p:pic>
      <p:sp>
        <p:nvSpPr>
          <p:cNvPr id="8" name="Rectangle 7">
            <a:extLst>
              <a:ext uri="{FF2B5EF4-FFF2-40B4-BE49-F238E27FC236}">
                <a16:creationId xmlns:a16="http://schemas.microsoft.com/office/drawing/2014/main" id="{63A53A91-8051-47A7-BD8C-BDD5D4EB180F}"/>
              </a:ext>
            </a:extLst>
          </p:cNvPr>
          <p:cNvSpPr/>
          <p:nvPr/>
        </p:nvSpPr>
        <p:spPr>
          <a:xfrm>
            <a:off x="4449429" y="5802121"/>
            <a:ext cx="4968815" cy="707886"/>
          </a:xfrm>
          <a:prstGeom prst="rect">
            <a:avLst/>
          </a:prstGeom>
        </p:spPr>
        <p:txBody>
          <a:bodyPr wrap="square">
            <a:spAutoFit/>
          </a:bodyPr>
          <a:lstStyle/>
          <a:p>
            <a:r>
              <a:rPr lang="en-US" sz="2000" b="1" i="1" dirty="0">
                <a:solidFill>
                  <a:srgbClr val="FF0000"/>
                </a:solidFill>
              </a:rPr>
              <a:t>One must still have chaos in oneself to be able to give birth to a dancing star.</a:t>
            </a:r>
          </a:p>
        </p:txBody>
      </p:sp>
      <p:sp>
        <p:nvSpPr>
          <p:cNvPr id="10" name="Rectangle 9">
            <a:extLst>
              <a:ext uri="{FF2B5EF4-FFF2-40B4-BE49-F238E27FC236}">
                <a16:creationId xmlns:a16="http://schemas.microsoft.com/office/drawing/2014/main" id="{3DBE5ACF-9783-4754-914F-9371565F6CA4}"/>
              </a:ext>
            </a:extLst>
          </p:cNvPr>
          <p:cNvSpPr/>
          <p:nvPr/>
        </p:nvSpPr>
        <p:spPr>
          <a:xfrm>
            <a:off x="119232" y="5260482"/>
            <a:ext cx="4067330" cy="1323439"/>
          </a:xfrm>
          <a:prstGeom prst="rect">
            <a:avLst/>
          </a:prstGeom>
        </p:spPr>
        <p:txBody>
          <a:bodyPr wrap="square">
            <a:spAutoFit/>
          </a:bodyPr>
          <a:lstStyle/>
          <a:p>
            <a:r>
              <a:rPr lang="en-US" sz="2000" b="1" i="1" dirty="0">
                <a:solidFill>
                  <a:srgbClr val="FF0000"/>
                </a:solidFill>
              </a:rPr>
              <a:t>The surest way to corrupt a youth is to instruct him to hold in higher esteem those who think alike than those who think differently.</a:t>
            </a:r>
          </a:p>
        </p:txBody>
      </p:sp>
      <p:sp>
        <p:nvSpPr>
          <p:cNvPr id="12" name="Rectangle 11">
            <a:extLst>
              <a:ext uri="{FF2B5EF4-FFF2-40B4-BE49-F238E27FC236}">
                <a16:creationId xmlns:a16="http://schemas.microsoft.com/office/drawing/2014/main" id="{9B76F522-E22A-465E-9D26-CA406791640B}"/>
              </a:ext>
            </a:extLst>
          </p:cNvPr>
          <p:cNvSpPr/>
          <p:nvPr/>
        </p:nvSpPr>
        <p:spPr>
          <a:xfrm>
            <a:off x="4449429" y="4900620"/>
            <a:ext cx="4968815" cy="707886"/>
          </a:xfrm>
          <a:prstGeom prst="rect">
            <a:avLst/>
          </a:prstGeom>
        </p:spPr>
        <p:txBody>
          <a:bodyPr wrap="square">
            <a:spAutoFit/>
          </a:bodyPr>
          <a:lstStyle/>
          <a:p>
            <a:r>
              <a:rPr lang="en-US" sz="2000" b="1" i="1" dirty="0">
                <a:solidFill>
                  <a:srgbClr val="FF0000"/>
                </a:solidFill>
              </a:rPr>
              <a:t>I’m not upset that you lied to me, I’m upset that from now on I can’t believe you.</a:t>
            </a:r>
          </a:p>
        </p:txBody>
      </p:sp>
      <p:sp>
        <p:nvSpPr>
          <p:cNvPr id="13" name="Rectangle 12">
            <a:extLst>
              <a:ext uri="{FF2B5EF4-FFF2-40B4-BE49-F238E27FC236}">
                <a16:creationId xmlns:a16="http://schemas.microsoft.com/office/drawing/2014/main" id="{8AD4189D-0D4B-4C90-AC28-52A061A49573}"/>
              </a:ext>
            </a:extLst>
          </p:cNvPr>
          <p:cNvSpPr/>
          <p:nvPr/>
        </p:nvSpPr>
        <p:spPr>
          <a:xfrm>
            <a:off x="3769291" y="3560117"/>
            <a:ext cx="4653418" cy="707886"/>
          </a:xfrm>
          <a:prstGeom prst="rect">
            <a:avLst/>
          </a:prstGeom>
        </p:spPr>
        <p:txBody>
          <a:bodyPr wrap="square">
            <a:spAutoFit/>
          </a:bodyPr>
          <a:lstStyle/>
          <a:p>
            <a:r>
              <a:rPr lang="en-US" sz="2000" b="1" dirty="0">
                <a:solidFill>
                  <a:srgbClr val="C00000"/>
                </a:solidFill>
              </a:rPr>
              <a:t>3.  Two of his books were </a:t>
            </a:r>
            <a:r>
              <a:rPr lang="en-US" sz="2000" b="1" i="1" dirty="0">
                <a:solidFill>
                  <a:srgbClr val="C00000"/>
                </a:solidFill>
              </a:rPr>
              <a:t>Twilight of the Idols </a:t>
            </a:r>
            <a:r>
              <a:rPr lang="en-US" sz="2000" b="1" dirty="0">
                <a:solidFill>
                  <a:srgbClr val="C00000"/>
                </a:solidFill>
              </a:rPr>
              <a:t>and </a:t>
            </a:r>
            <a:r>
              <a:rPr lang="en-US" sz="2000" b="1" i="1" dirty="0">
                <a:solidFill>
                  <a:srgbClr val="C00000"/>
                </a:solidFill>
              </a:rPr>
              <a:t>Thus Spoke Zarathustra.</a:t>
            </a:r>
          </a:p>
        </p:txBody>
      </p:sp>
      <p:sp>
        <p:nvSpPr>
          <p:cNvPr id="14" name="Rectangle 13">
            <a:extLst>
              <a:ext uri="{FF2B5EF4-FFF2-40B4-BE49-F238E27FC236}">
                <a16:creationId xmlns:a16="http://schemas.microsoft.com/office/drawing/2014/main" id="{54174319-DD28-40E8-B790-2BA4D8BC545B}"/>
              </a:ext>
            </a:extLst>
          </p:cNvPr>
          <p:cNvSpPr/>
          <p:nvPr/>
        </p:nvSpPr>
        <p:spPr>
          <a:xfrm>
            <a:off x="3807266" y="418750"/>
            <a:ext cx="5336734" cy="1631216"/>
          </a:xfrm>
          <a:prstGeom prst="rect">
            <a:avLst/>
          </a:prstGeom>
        </p:spPr>
        <p:txBody>
          <a:bodyPr wrap="square">
            <a:spAutoFit/>
          </a:bodyPr>
          <a:lstStyle/>
          <a:p>
            <a:r>
              <a:rPr lang="en-US" sz="2000" b="1" dirty="0"/>
              <a:t>1.  His writings on truth, morality, language, aesthetics, cultural theory, history, nihilism, power, consciousness, and the meaning of existence have exerted an enormous influence on Western philosophy and intellectual history.</a:t>
            </a:r>
          </a:p>
        </p:txBody>
      </p:sp>
      <p:sp>
        <p:nvSpPr>
          <p:cNvPr id="15" name="Rectangle 14">
            <a:extLst>
              <a:ext uri="{FF2B5EF4-FFF2-40B4-BE49-F238E27FC236}">
                <a16:creationId xmlns:a16="http://schemas.microsoft.com/office/drawing/2014/main" id="{B4099455-787E-40A0-A645-ACC3495F3B8A}"/>
              </a:ext>
            </a:extLst>
          </p:cNvPr>
          <p:cNvSpPr/>
          <p:nvPr/>
        </p:nvSpPr>
        <p:spPr>
          <a:xfrm>
            <a:off x="3807266" y="2188095"/>
            <a:ext cx="5766218" cy="1323439"/>
          </a:xfrm>
          <a:prstGeom prst="rect">
            <a:avLst/>
          </a:prstGeom>
        </p:spPr>
        <p:txBody>
          <a:bodyPr wrap="square">
            <a:spAutoFit/>
          </a:bodyPr>
          <a:lstStyle/>
          <a:p>
            <a:r>
              <a:rPr lang="en-US" sz="2000" b="1" dirty="0"/>
              <a:t>2.  For his concept of nihilism, there is no objective order or structure in the world except what we give it.  The nihilist discovers that all values are baseless and that reason is impotent.</a:t>
            </a:r>
          </a:p>
        </p:txBody>
      </p:sp>
      <p:pic>
        <p:nvPicPr>
          <p:cNvPr id="16" name="Picture 15">
            <a:extLst>
              <a:ext uri="{FF2B5EF4-FFF2-40B4-BE49-F238E27FC236}">
                <a16:creationId xmlns:a16="http://schemas.microsoft.com/office/drawing/2014/main" id="{ED19A55C-E8CD-4131-AC14-62E57103A440}"/>
              </a:ext>
            </a:extLst>
          </p:cNvPr>
          <p:cNvPicPr>
            <a:picLocks noChangeAspect="1"/>
          </p:cNvPicPr>
          <p:nvPr/>
        </p:nvPicPr>
        <p:blipFill>
          <a:blip r:embed="rId3"/>
          <a:stretch>
            <a:fillRect/>
          </a:stretch>
        </p:blipFill>
        <p:spPr>
          <a:xfrm>
            <a:off x="9949963" y="85284"/>
            <a:ext cx="2122805" cy="3337554"/>
          </a:xfrm>
          <a:prstGeom prst="rect">
            <a:avLst/>
          </a:prstGeom>
        </p:spPr>
      </p:pic>
      <p:pic>
        <p:nvPicPr>
          <p:cNvPr id="18" name="Picture 17">
            <a:extLst>
              <a:ext uri="{FF2B5EF4-FFF2-40B4-BE49-F238E27FC236}">
                <a16:creationId xmlns:a16="http://schemas.microsoft.com/office/drawing/2014/main" id="{A9007FC5-70F8-4D13-8573-28AA51948AF4}"/>
              </a:ext>
            </a:extLst>
          </p:cNvPr>
          <p:cNvPicPr>
            <a:picLocks noChangeAspect="1"/>
          </p:cNvPicPr>
          <p:nvPr/>
        </p:nvPicPr>
        <p:blipFill rotWithShape="1">
          <a:blip r:embed="rId4"/>
          <a:srcRect t="3140" b="2079"/>
          <a:stretch/>
        </p:blipFill>
        <p:spPr>
          <a:xfrm>
            <a:off x="9972297" y="3528187"/>
            <a:ext cx="2100471" cy="3180260"/>
          </a:xfrm>
          <a:prstGeom prst="rect">
            <a:avLst/>
          </a:prstGeom>
        </p:spPr>
      </p:pic>
    </p:spTree>
    <p:extLst>
      <p:ext uri="{BB962C8B-B14F-4D97-AF65-F5344CB8AC3E}">
        <p14:creationId xmlns:p14="http://schemas.microsoft.com/office/powerpoint/2010/main" val="368992115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par>
                          <p:cTn id="21" fill="hold">
                            <p:stCondLst>
                              <p:cond delay="2500"/>
                            </p:stCondLst>
                            <p:childTnLst>
                              <p:par>
                                <p:cTn id="22" presetID="6" presetClass="entr" presetSubtype="16" fill="hold" grpId="0" nodeType="afterEffect">
                                  <p:stCondLst>
                                    <p:cond delay="50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par>
                          <p:cTn id="25" fill="hold">
                            <p:stCondLst>
                              <p:cond delay="8500"/>
                            </p:stCondLst>
                            <p:childTnLst>
                              <p:par>
                                <p:cTn id="26" presetID="22" presetClass="entr" presetSubtype="4" fill="hold" grpId="0" nodeType="afterEffect">
                                  <p:stCondLst>
                                    <p:cond delay="500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1000"/>
                                        <p:tgtEl>
                                          <p:spTgt spid="13"/>
                                        </p:tgtEl>
                                      </p:cBhvr>
                                    </p:animEffect>
                                  </p:childTnLst>
                                </p:cTn>
                              </p:par>
                            </p:childTnLst>
                          </p:cTn>
                        </p:par>
                        <p:par>
                          <p:cTn id="29" fill="hold">
                            <p:stCondLst>
                              <p:cond delay="14500"/>
                            </p:stCondLst>
                            <p:childTnLst>
                              <p:par>
                                <p:cTn id="30" presetID="45" presetClass="entr" presetSubtype="0" fill="hold" nodeType="after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ppt_w</p:attrName>
                                        </p:attrNameLst>
                                      </p:cBhvr>
                                      <p:tavLst>
                                        <p:tav tm="0" fmla="#ppt_w*sin(2.5*pi*$)">
                                          <p:val>
                                            <p:fltVal val="0"/>
                                          </p:val>
                                        </p:tav>
                                        <p:tav tm="100000">
                                          <p:val>
                                            <p:fltVal val="1"/>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childTnLst>
                                </p:cTn>
                              </p:par>
                            </p:childTnLst>
                          </p:cTn>
                        </p:par>
                        <p:par>
                          <p:cTn id="35" fill="hold">
                            <p:stCondLst>
                              <p:cond delay="18500"/>
                            </p:stCondLst>
                            <p:childTnLst>
                              <p:par>
                                <p:cTn id="36" presetID="31" presetClass="entr" presetSubtype="0" fill="hold" nodeType="afterEffect">
                                  <p:stCondLst>
                                    <p:cond delay="2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par>
                          <p:cTn id="42" fill="hold">
                            <p:stCondLst>
                              <p:cond delay="21500"/>
                            </p:stCondLst>
                            <p:childTnLst>
                              <p:par>
                                <p:cTn id="43" presetID="2" presetClass="entr" presetSubtype="9" fill="hold" nodeType="afterEffect">
                                  <p:stCondLst>
                                    <p:cond delay="2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000" fill="hold"/>
                                        <p:tgtEl>
                                          <p:spTgt spid="18"/>
                                        </p:tgtEl>
                                        <p:attrNameLst>
                                          <p:attrName>ppt_x</p:attrName>
                                        </p:attrNameLst>
                                      </p:cBhvr>
                                      <p:tavLst>
                                        <p:tav tm="0">
                                          <p:val>
                                            <p:strVal val="0-#ppt_w/2"/>
                                          </p:val>
                                        </p:tav>
                                        <p:tav tm="100000">
                                          <p:val>
                                            <p:strVal val="#ppt_x"/>
                                          </p:val>
                                        </p:tav>
                                      </p:tavLst>
                                    </p:anim>
                                    <p:anim calcmode="lin" valueType="num">
                                      <p:cBhvr additive="base">
                                        <p:cTn id="46" dur="10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24500"/>
                            </p:stCondLst>
                            <p:childTnLst>
                              <p:par>
                                <p:cTn id="48" presetID="26" presetClass="entr" presetSubtype="0" fill="hold" grpId="0" nodeType="afterEffect">
                                  <p:stCondLst>
                                    <p:cond delay="200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290">
                                          <p:stCondLst>
                                            <p:cond delay="0"/>
                                          </p:stCondLst>
                                        </p:cTn>
                                        <p:tgtEl>
                                          <p:spTgt spid="2"/>
                                        </p:tgtEl>
                                      </p:cBhvr>
                                    </p:animEffect>
                                    <p:anim calcmode="lin" valueType="num">
                                      <p:cBhvr>
                                        <p:cTn id="51"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56" dur="13">
                                          <p:stCondLst>
                                            <p:cond delay="325"/>
                                          </p:stCondLst>
                                        </p:cTn>
                                        <p:tgtEl>
                                          <p:spTgt spid="2"/>
                                        </p:tgtEl>
                                      </p:cBhvr>
                                      <p:to x="100000" y="60000"/>
                                    </p:animScale>
                                    <p:animScale>
                                      <p:cBhvr>
                                        <p:cTn id="57" dur="83" decel="50000">
                                          <p:stCondLst>
                                            <p:cond delay="338"/>
                                          </p:stCondLst>
                                        </p:cTn>
                                        <p:tgtEl>
                                          <p:spTgt spid="2"/>
                                        </p:tgtEl>
                                      </p:cBhvr>
                                      <p:to x="100000" y="100000"/>
                                    </p:animScale>
                                    <p:animScale>
                                      <p:cBhvr>
                                        <p:cTn id="58" dur="13">
                                          <p:stCondLst>
                                            <p:cond delay="656"/>
                                          </p:stCondLst>
                                        </p:cTn>
                                        <p:tgtEl>
                                          <p:spTgt spid="2"/>
                                        </p:tgtEl>
                                      </p:cBhvr>
                                      <p:to x="100000" y="80000"/>
                                    </p:animScale>
                                    <p:animScale>
                                      <p:cBhvr>
                                        <p:cTn id="59" dur="83" decel="50000">
                                          <p:stCondLst>
                                            <p:cond delay="669"/>
                                          </p:stCondLst>
                                        </p:cTn>
                                        <p:tgtEl>
                                          <p:spTgt spid="2"/>
                                        </p:tgtEl>
                                      </p:cBhvr>
                                      <p:to x="100000" y="100000"/>
                                    </p:animScale>
                                    <p:animScale>
                                      <p:cBhvr>
                                        <p:cTn id="60" dur="13">
                                          <p:stCondLst>
                                            <p:cond delay="821"/>
                                          </p:stCondLst>
                                        </p:cTn>
                                        <p:tgtEl>
                                          <p:spTgt spid="2"/>
                                        </p:tgtEl>
                                      </p:cBhvr>
                                      <p:to x="100000" y="90000"/>
                                    </p:animScale>
                                    <p:animScale>
                                      <p:cBhvr>
                                        <p:cTn id="61" dur="83" decel="50000">
                                          <p:stCondLst>
                                            <p:cond delay="834"/>
                                          </p:stCondLst>
                                        </p:cTn>
                                        <p:tgtEl>
                                          <p:spTgt spid="2"/>
                                        </p:tgtEl>
                                      </p:cBhvr>
                                      <p:to x="100000" y="100000"/>
                                    </p:animScale>
                                    <p:animScale>
                                      <p:cBhvr>
                                        <p:cTn id="62" dur="13">
                                          <p:stCondLst>
                                            <p:cond delay="904"/>
                                          </p:stCondLst>
                                        </p:cTn>
                                        <p:tgtEl>
                                          <p:spTgt spid="2"/>
                                        </p:tgtEl>
                                      </p:cBhvr>
                                      <p:to x="100000" y="95000"/>
                                    </p:animScale>
                                    <p:animScale>
                                      <p:cBhvr>
                                        <p:cTn id="63"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69733-CBAE-41BB-BEB7-E17D621367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8844" r="8555"/>
          <a:stretch/>
        </p:blipFill>
        <p:spPr>
          <a:xfrm>
            <a:off x="149902" y="109772"/>
            <a:ext cx="2848132" cy="4210050"/>
          </a:xfrm>
          <a:prstGeom prst="rect">
            <a:avLst/>
          </a:prstGeom>
        </p:spPr>
      </p:pic>
      <p:pic>
        <p:nvPicPr>
          <p:cNvPr id="3" name="Picture 2">
            <a:extLst>
              <a:ext uri="{FF2B5EF4-FFF2-40B4-BE49-F238E27FC236}">
                <a16:creationId xmlns:a16="http://schemas.microsoft.com/office/drawing/2014/main" id="{C7BC331E-E503-46AA-8BB7-1D7086708705}"/>
              </a:ext>
            </a:extLst>
          </p:cNvPr>
          <p:cNvPicPr>
            <a:picLocks noChangeAspect="1"/>
          </p:cNvPicPr>
          <p:nvPr/>
        </p:nvPicPr>
        <p:blipFill rotWithShape="1">
          <a:blip r:embed="rId4"/>
          <a:srcRect l="7554" t="5509" r="4938" b="3917"/>
          <a:stretch/>
        </p:blipFill>
        <p:spPr>
          <a:xfrm>
            <a:off x="3152814" y="109772"/>
            <a:ext cx="3317359" cy="4210051"/>
          </a:xfrm>
          <a:prstGeom prst="rect">
            <a:avLst/>
          </a:prstGeom>
        </p:spPr>
      </p:pic>
      <p:sp>
        <p:nvSpPr>
          <p:cNvPr id="4" name="TextBox 3">
            <a:extLst>
              <a:ext uri="{FF2B5EF4-FFF2-40B4-BE49-F238E27FC236}">
                <a16:creationId xmlns:a16="http://schemas.microsoft.com/office/drawing/2014/main" id="{51DFE238-DF42-4722-A52C-5F10AA10E7E6}"/>
              </a:ext>
            </a:extLst>
          </p:cNvPr>
          <p:cNvSpPr txBox="1"/>
          <p:nvPr/>
        </p:nvSpPr>
        <p:spPr>
          <a:xfrm>
            <a:off x="5651126" y="6136811"/>
            <a:ext cx="6751388" cy="646331"/>
          </a:xfrm>
          <a:prstGeom prst="rect">
            <a:avLst/>
          </a:prstGeom>
          <a:noFill/>
        </p:spPr>
        <p:txBody>
          <a:bodyPr wrap="square" rtlCol="0">
            <a:spAutoFit/>
          </a:bodyPr>
          <a:lstStyle/>
          <a:p>
            <a:r>
              <a:rPr lang="en-US" b="1" dirty="0"/>
              <a:t>Please note that many artists including Picasso, Rembrandt and others merited inclusion in this presentation.</a:t>
            </a:r>
          </a:p>
        </p:txBody>
      </p:sp>
      <p:pic>
        <p:nvPicPr>
          <p:cNvPr id="5" name="Picture 4">
            <a:extLst>
              <a:ext uri="{FF2B5EF4-FFF2-40B4-BE49-F238E27FC236}">
                <a16:creationId xmlns:a16="http://schemas.microsoft.com/office/drawing/2014/main" id="{FDDD9AA9-22FF-4FD6-BA4A-07D1C240A43A}"/>
              </a:ext>
            </a:extLst>
          </p:cNvPr>
          <p:cNvPicPr>
            <a:picLocks noChangeAspect="1"/>
          </p:cNvPicPr>
          <p:nvPr/>
        </p:nvPicPr>
        <p:blipFill>
          <a:blip r:embed="rId5"/>
          <a:stretch>
            <a:fillRect/>
          </a:stretch>
        </p:blipFill>
        <p:spPr>
          <a:xfrm>
            <a:off x="2686404" y="4852926"/>
            <a:ext cx="2848132" cy="1895302"/>
          </a:xfrm>
          <a:prstGeom prst="rect">
            <a:avLst/>
          </a:prstGeom>
        </p:spPr>
      </p:pic>
      <p:pic>
        <p:nvPicPr>
          <p:cNvPr id="6" name="Picture 5">
            <a:extLst>
              <a:ext uri="{FF2B5EF4-FFF2-40B4-BE49-F238E27FC236}">
                <a16:creationId xmlns:a16="http://schemas.microsoft.com/office/drawing/2014/main" id="{0E254BFD-A51B-46CB-B5E5-ACBC34A7473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49902" y="4814091"/>
            <a:ext cx="2440551" cy="1934137"/>
          </a:xfrm>
          <a:prstGeom prst="rect">
            <a:avLst/>
          </a:prstGeom>
        </p:spPr>
      </p:pic>
      <p:sp>
        <p:nvSpPr>
          <p:cNvPr id="7" name="Rectangle 6">
            <a:extLst>
              <a:ext uri="{FF2B5EF4-FFF2-40B4-BE49-F238E27FC236}">
                <a16:creationId xmlns:a16="http://schemas.microsoft.com/office/drawing/2014/main" id="{1029CC0A-BEEA-482B-B3F5-0ACB2BC604EC}"/>
              </a:ext>
            </a:extLst>
          </p:cNvPr>
          <p:cNvSpPr/>
          <p:nvPr/>
        </p:nvSpPr>
        <p:spPr>
          <a:xfrm>
            <a:off x="6557311" y="74858"/>
            <a:ext cx="5484787" cy="1015663"/>
          </a:xfrm>
          <a:prstGeom prst="rect">
            <a:avLst/>
          </a:prstGeom>
        </p:spPr>
        <p:txBody>
          <a:bodyPr wrap="square">
            <a:spAutoFit/>
          </a:bodyPr>
          <a:lstStyle/>
          <a:p>
            <a:r>
              <a:rPr lang="en-US" sz="2000" b="1" dirty="0"/>
              <a:t>1.  He was a Dutch Post-Impressionist painter who is among the most famous and influential figures in the history of Western art.</a:t>
            </a:r>
          </a:p>
        </p:txBody>
      </p:sp>
      <p:sp>
        <p:nvSpPr>
          <p:cNvPr id="8" name="Rectangle 7">
            <a:extLst>
              <a:ext uri="{FF2B5EF4-FFF2-40B4-BE49-F238E27FC236}">
                <a16:creationId xmlns:a16="http://schemas.microsoft.com/office/drawing/2014/main" id="{C3B1E337-9D91-4CCC-BE4B-A84C18AAF55D}"/>
              </a:ext>
            </a:extLst>
          </p:cNvPr>
          <p:cNvSpPr/>
          <p:nvPr/>
        </p:nvSpPr>
        <p:spPr>
          <a:xfrm>
            <a:off x="0" y="4316707"/>
            <a:ext cx="7014613" cy="461665"/>
          </a:xfrm>
          <a:prstGeom prst="rect">
            <a:avLst/>
          </a:prstGeom>
        </p:spPr>
        <p:txBody>
          <a:bodyPr wrap="none">
            <a:spAutoFit/>
          </a:bodyPr>
          <a:lstStyle/>
          <a:p>
            <a:r>
              <a:rPr lang="en-US" sz="2400" b="1" dirty="0">
                <a:solidFill>
                  <a:srgbClr val="FF0000"/>
                </a:solidFill>
              </a:rPr>
              <a:t>Vincent Willem van Gogh </a:t>
            </a:r>
            <a:r>
              <a:rPr lang="en-US" sz="1600" b="1" dirty="0"/>
              <a:t>(1853–1890), Netherlands.  Self portrait.</a:t>
            </a:r>
            <a:r>
              <a:rPr lang="en-US" b="1" dirty="0"/>
              <a:t>  </a:t>
            </a:r>
          </a:p>
        </p:txBody>
      </p:sp>
      <p:sp>
        <p:nvSpPr>
          <p:cNvPr id="9" name="Rectangle 8">
            <a:extLst>
              <a:ext uri="{FF2B5EF4-FFF2-40B4-BE49-F238E27FC236}">
                <a16:creationId xmlns:a16="http://schemas.microsoft.com/office/drawing/2014/main" id="{49A9A528-03DD-44FE-8806-60831CC1BE0C}"/>
              </a:ext>
            </a:extLst>
          </p:cNvPr>
          <p:cNvSpPr/>
          <p:nvPr/>
        </p:nvSpPr>
        <p:spPr>
          <a:xfrm>
            <a:off x="6557311" y="1055796"/>
            <a:ext cx="5281863" cy="1015663"/>
          </a:xfrm>
          <a:prstGeom prst="rect">
            <a:avLst/>
          </a:prstGeom>
        </p:spPr>
        <p:txBody>
          <a:bodyPr wrap="square">
            <a:spAutoFit/>
          </a:bodyPr>
          <a:lstStyle/>
          <a:p>
            <a:r>
              <a:rPr lang="en-US" sz="2000" b="1" dirty="0"/>
              <a:t>2.  In just over a decade he created about 2,100 artworks, including around 860 oil paintings, most of them in the last two years of his life. </a:t>
            </a:r>
          </a:p>
        </p:txBody>
      </p:sp>
      <p:sp>
        <p:nvSpPr>
          <p:cNvPr id="10" name="Rectangle 9">
            <a:extLst>
              <a:ext uri="{FF2B5EF4-FFF2-40B4-BE49-F238E27FC236}">
                <a16:creationId xmlns:a16="http://schemas.microsoft.com/office/drawing/2014/main" id="{D7E2C7E0-A72C-4B04-8CE7-11CE6032DEC3}"/>
              </a:ext>
            </a:extLst>
          </p:cNvPr>
          <p:cNvSpPr/>
          <p:nvPr/>
        </p:nvSpPr>
        <p:spPr>
          <a:xfrm>
            <a:off x="6845225" y="4082951"/>
            <a:ext cx="5079568" cy="2031325"/>
          </a:xfrm>
          <a:prstGeom prst="rect">
            <a:avLst/>
          </a:prstGeom>
        </p:spPr>
        <p:txBody>
          <a:bodyPr wrap="square">
            <a:spAutoFit/>
          </a:bodyPr>
          <a:lstStyle/>
          <a:p>
            <a:r>
              <a:rPr lang="en-US" b="1" i="1" dirty="0">
                <a:solidFill>
                  <a:srgbClr val="7030A0"/>
                </a:solidFill>
              </a:rPr>
              <a:t>For my part I know nothing with any certainty, but the sight of the stars makes me dream.</a:t>
            </a:r>
          </a:p>
          <a:p>
            <a:endParaRPr lang="en-US" b="1" i="1" dirty="0">
              <a:solidFill>
                <a:srgbClr val="7030A0"/>
              </a:solidFill>
            </a:endParaRPr>
          </a:p>
          <a:p>
            <a:r>
              <a:rPr lang="en-US" b="1" i="1" dirty="0">
                <a:solidFill>
                  <a:srgbClr val="7030A0"/>
                </a:solidFill>
              </a:rPr>
              <a:t>I feel that there is nothing more truly artistic than to love people.</a:t>
            </a:r>
          </a:p>
          <a:p>
            <a:endParaRPr lang="en-US" b="1" i="1" dirty="0">
              <a:solidFill>
                <a:srgbClr val="7030A0"/>
              </a:solidFill>
            </a:endParaRPr>
          </a:p>
          <a:p>
            <a:r>
              <a:rPr lang="en-US" b="1" i="1" dirty="0">
                <a:solidFill>
                  <a:srgbClr val="7030A0"/>
                </a:solidFill>
              </a:rPr>
              <a:t>I dream of painting and then I paint my dream.</a:t>
            </a:r>
          </a:p>
        </p:txBody>
      </p:sp>
      <p:sp>
        <p:nvSpPr>
          <p:cNvPr id="11" name="TextBox 10">
            <a:extLst>
              <a:ext uri="{FF2B5EF4-FFF2-40B4-BE49-F238E27FC236}">
                <a16:creationId xmlns:a16="http://schemas.microsoft.com/office/drawing/2014/main" id="{0CB0E3E3-4C48-4ABD-9ACF-96DD2B05DA9A}"/>
              </a:ext>
            </a:extLst>
          </p:cNvPr>
          <p:cNvSpPr txBox="1"/>
          <p:nvPr/>
        </p:nvSpPr>
        <p:spPr>
          <a:xfrm>
            <a:off x="6528481" y="2036733"/>
            <a:ext cx="4996679" cy="1015663"/>
          </a:xfrm>
          <a:prstGeom prst="rect">
            <a:avLst/>
          </a:prstGeom>
          <a:noFill/>
        </p:spPr>
        <p:txBody>
          <a:bodyPr wrap="square" rtlCol="0">
            <a:spAutoFit/>
          </a:bodyPr>
          <a:lstStyle/>
          <a:p>
            <a:r>
              <a:rPr lang="en-US" sz="2000" b="1" dirty="0"/>
              <a:t>3.  Three of his most famous paintings that will appear shortly include </a:t>
            </a:r>
            <a:r>
              <a:rPr lang="en-US" sz="2000" b="1" i="1" dirty="0"/>
              <a:t>Starry Night</a:t>
            </a:r>
            <a:r>
              <a:rPr lang="en-US" sz="2000" b="1" dirty="0"/>
              <a:t>, </a:t>
            </a:r>
            <a:r>
              <a:rPr lang="en-US" sz="2000" b="1" i="1" dirty="0"/>
              <a:t>Irises</a:t>
            </a:r>
            <a:r>
              <a:rPr lang="en-US" sz="2000" b="1" dirty="0"/>
              <a:t> and his self portrait.</a:t>
            </a:r>
          </a:p>
        </p:txBody>
      </p:sp>
      <p:sp>
        <p:nvSpPr>
          <p:cNvPr id="13" name="Rectangle 12">
            <a:extLst>
              <a:ext uri="{FF2B5EF4-FFF2-40B4-BE49-F238E27FC236}">
                <a16:creationId xmlns:a16="http://schemas.microsoft.com/office/drawing/2014/main" id="{F0FF3965-A324-453E-92E0-D0E5312E97AA}"/>
              </a:ext>
            </a:extLst>
          </p:cNvPr>
          <p:cNvSpPr/>
          <p:nvPr/>
        </p:nvSpPr>
        <p:spPr>
          <a:xfrm>
            <a:off x="6578019" y="2982945"/>
            <a:ext cx="5613981" cy="1015663"/>
          </a:xfrm>
          <a:prstGeom prst="rect">
            <a:avLst/>
          </a:prstGeom>
        </p:spPr>
        <p:txBody>
          <a:bodyPr wrap="square">
            <a:spAutoFit/>
          </a:bodyPr>
          <a:lstStyle/>
          <a:p>
            <a:r>
              <a:rPr lang="en-US" sz="2000" b="1" dirty="0"/>
              <a:t>4.  He allegedly cut off his left ear when tempers flared with Paul Gauguin, the artist with whom he had been working for a while in Arles.</a:t>
            </a:r>
          </a:p>
        </p:txBody>
      </p:sp>
    </p:spTree>
    <p:extLst>
      <p:ext uri="{BB962C8B-B14F-4D97-AF65-F5344CB8AC3E}">
        <p14:creationId xmlns:p14="http://schemas.microsoft.com/office/powerpoint/2010/main" val="407730936"/>
      </p:ext>
    </p:extLst>
  </p:cSld>
  <p:clrMapOvr>
    <a:masterClrMapping/>
  </p:clrMapOvr>
  <mc:AlternateContent xmlns:mc="http://schemas.openxmlformats.org/markup-compatibility/2006" xmlns:p14="http://schemas.microsoft.com/office/powerpoint/2010/main">
    <mc:Choice Requires="p14">
      <p:transition spd="slow" p14:dur="1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4" fill="hold" grpId="0" nodeType="afterEffect">
                                  <p:stCondLst>
                                    <p:cond delay="30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14" presetClass="entr" presetSubtype="10" fill="hold" grpId="0" nodeType="afterEffect">
                                  <p:stCondLst>
                                    <p:cond delay="3000"/>
                                  </p:stCondLst>
                                  <p:iterate type="wd">
                                    <p:tmPct val="10000"/>
                                  </p:iterate>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1000"/>
                                        <p:tgtEl>
                                          <p:spTgt spid="11"/>
                                        </p:tgtEl>
                                      </p:cBhvr>
                                    </p:animEffect>
                                  </p:childTnLst>
                                </p:cTn>
                              </p:par>
                            </p:childTnLst>
                          </p:cTn>
                        </p:par>
                        <p:par>
                          <p:cTn id="20" fill="hold">
                            <p:stCondLst>
                              <p:cond delay="11100"/>
                            </p:stCondLst>
                            <p:childTnLst>
                              <p:par>
                                <p:cTn id="21" presetID="45" presetClass="entr" presetSubtype="0" fill="hold" nodeType="afterEffect">
                                  <p:stCondLst>
                                    <p:cond delay="1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ppt_w</p:attrName>
                                        </p:attrNameLst>
                                      </p:cBhvr>
                                      <p:tavLst>
                                        <p:tav tm="0" fmla="#ppt_w*sin(2.5*pi*$)">
                                          <p:val>
                                            <p:fltVal val="0"/>
                                          </p:val>
                                        </p:tav>
                                        <p:tav tm="100000">
                                          <p:val>
                                            <p:fltVal val="1"/>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childTnLst>
                                </p:cTn>
                              </p:par>
                            </p:childTnLst>
                          </p:cTn>
                        </p:par>
                        <p:par>
                          <p:cTn id="26" fill="hold">
                            <p:stCondLst>
                              <p:cond delay="13600"/>
                            </p:stCondLst>
                            <p:childTnLst>
                              <p:par>
                                <p:cTn id="27" presetID="6" presetClass="entr" presetSubtype="16" fill="hold" grpId="0" nodeType="afterEffect">
                                  <p:stCondLst>
                                    <p:cond delay="200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1000"/>
                                        <p:tgtEl>
                                          <p:spTgt spid="13"/>
                                        </p:tgtEl>
                                      </p:cBhvr>
                                    </p:animEffect>
                                  </p:childTnLst>
                                </p:cTn>
                              </p:par>
                            </p:childTnLst>
                          </p:cTn>
                        </p:par>
                        <p:par>
                          <p:cTn id="30" fill="hold">
                            <p:stCondLst>
                              <p:cond delay="16600"/>
                            </p:stCondLst>
                            <p:childTnLst>
                              <p:par>
                                <p:cTn id="31" presetID="21" presetClass="entr" presetSubtype="1" fill="hold" nodeType="afterEffect">
                                  <p:stCondLst>
                                    <p:cond delay="50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1000"/>
                                        <p:tgtEl>
                                          <p:spTgt spid="3"/>
                                        </p:tgtEl>
                                      </p:cBhvr>
                                    </p:animEffect>
                                  </p:childTnLst>
                                </p:cTn>
                              </p:par>
                            </p:childTnLst>
                          </p:cTn>
                        </p:par>
                        <p:par>
                          <p:cTn id="34" fill="hold">
                            <p:stCondLst>
                              <p:cond delay="18100"/>
                            </p:stCondLst>
                            <p:childTnLst>
                              <p:par>
                                <p:cTn id="35" presetID="26" presetClass="entr" presetSubtype="0" fill="hold" nodeType="after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290">
                                          <p:stCondLst>
                                            <p:cond delay="0"/>
                                          </p:stCondLst>
                                        </p:cTn>
                                        <p:tgtEl>
                                          <p:spTgt spid="6"/>
                                        </p:tgtEl>
                                      </p:cBhvr>
                                    </p:animEffect>
                                    <p:anim calcmode="lin" valueType="num">
                                      <p:cBhvr>
                                        <p:cTn id="3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3" dur="13">
                                          <p:stCondLst>
                                            <p:cond delay="325"/>
                                          </p:stCondLst>
                                        </p:cTn>
                                        <p:tgtEl>
                                          <p:spTgt spid="6"/>
                                        </p:tgtEl>
                                      </p:cBhvr>
                                      <p:to x="100000" y="60000"/>
                                    </p:animScale>
                                    <p:animScale>
                                      <p:cBhvr>
                                        <p:cTn id="44" dur="83" decel="50000">
                                          <p:stCondLst>
                                            <p:cond delay="338"/>
                                          </p:stCondLst>
                                        </p:cTn>
                                        <p:tgtEl>
                                          <p:spTgt spid="6"/>
                                        </p:tgtEl>
                                      </p:cBhvr>
                                      <p:to x="100000" y="100000"/>
                                    </p:animScale>
                                    <p:animScale>
                                      <p:cBhvr>
                                        <p:cTn id="45" dur="13">
                                          <p:stCondLst>
                                            <p:cond delay="656"/>
                                          </p:stCondLst>
                                        </p:cTn>
                                        <p:tgtEl>
                                          <p:spTgt spid="6"/>
                                        </p:tgtEl>
                                      </p:cBhvr>
                                      <p:to x="100000" y="80000"/>
                                    </p:animScale>
                                    <p:animScale>
                                      <p:cBhvr>
                                        <p:cTn id="46" dur="83" decel="50000">
                                          <p:stCondLst>
                                            <p:cond delay="669"/>
                                          </p:stCondLst>
                                        </p:cTn>
                                        <p:tgtEl>
                                          <p:spTgt spid="6"/>
                                        </p:tgtEl>
                                      </p:cBhvr>
                                      <p:to x="100000" y="100000"/>
                                    </p:animScale>
                                    <p:animScale>
                                      <p:cBhvr>
                                        <p:cTn id="47" dur="13">
                                          <p:stCondLst>
                                            <p:cond delay="821"/>
                                          </p:stCondLst>
                                        </p:cTn>
                                        <p:tgtEl>
                                          <p:spTgt spid="6"/>
                                        </p:tgtEl>
                                      </p:cBhvr>
                                      <p:to x="100000" y="90000"/>
                                    </p:animScale>
                                    <p:animScale>
                                      <p:cBhvr>
                                        <p:cTn id="48" dur="83" decel="50000">
                                          <p:stCondLst>
                                            <p:cond delay="834"/>
                                          </p:stCondLst>
                                        </p:cTn>
                                        <p:tgtEl>
                                          <p:spTgt spid="6"/>
                                        </p:tgtEl>
                                      </p:cBhvr>
                                      <p:to x="100000" y="100000"/>
                                    </p:animScale>
                                    <p:animScale>
                                      <p:cBhvr>
                                        <p:cTn id="49" dur="13">
                                          <p:stCondLst>
                                            <p:cond delay="904"/>
                                          </p:stCondLst>
                                        </p:cTn>
                                        <p:tgtEl>
                                          <p:spTgt spid="6"/>
                                        </p:tgtEl>
                                      </p:cBhvr>
                                      <p:to x="100000" y="95000"/>
                                    </p:animScale>
                                    <p:animScale>
                                      <p:cBhvr>
                                        <p:cTn id="50" dur="83" decel="50000">
                                          <p:stCondLst>
                                            <p:cond delay="917"/>
                                          </p:stCondLst>
                                        </p:cTn>
                                        <p:tgtEl>
                                          <p:spTgt spid="6"/>
                                        </p:tgtEl>
                                      </p:cBhvr>
                                      <p:to x="100000" y="100000"/>
                                    </p:animScale>
                                  </p:childTnLst>
                                </p:cTn>
                              </p:par>
                            </p:childTnLst>
                          </p:cTn>
                        </p:par>
                        <p:par>
                          <p:cTn id="51" fill="hold">
                            <p:stCondLst>
                              <p:cond delay="20100"/>
                            </p:stCondLst>
                            <p:childTnLst>
                              <p:par>
                                <p:cTn id="52" presetID="16" presetClass="entr" presetSubtype="21" fill="hold" nodeType="afterEffect">
                                  <p:stCondLst>
                                    <p:cond delay="100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1000"/>
                                        <p:tgtEl>
                                          <p:spTgt spid="5"/>
                                        </p:tgtEl>
                                      </p:cBhvr>
                                    </p:animEffect>
                                  </p:childTnLst>
                                </p:cTn>
                              </p:par>
                            </p:childTnLst>
                          </p:cTn>
                        </p:par>
                        <p:par>
                          <p:cTn id="55" fill="hold">
                            <p:stCondLst>
                              <p:cond delay="22100"/>
                            </p:stCondLst>
                            <p:childTnLst>
                              <p:par>
                                <p:cTn id="56" presetID="21" presetClass="entr" presetSubtype="1" fill="hold" grpId="0" nodeType="afterEffect">
                                  <p:stCondLst>
                                    <p:cond delay="200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1000"/>
                                        <p:tgtEl>
                                          <p:spTgt spid="8"/>
                                        </p:tgtEl>
                                      </p:cBhvr>
                                    </p:animEffect>
                                  </p:childTnLst>
                                </p:cTn>
                              </p:par>
                            </p:childTnLst>
                          </p:cTn>
                        </p:par>
                        <p:par>
                          <p:cTn id="59" fill="hold">
                            <p:stCondLst>
                              <p:cond delay="25100"/>
                            </p:stCondLst>
                            <p:childTnLst>
                              <p:par>
                                <p:cTn id="60" presetID="2" presetClass="entr" presetSubtype="9" fill="hold" grpId="0" nodeType="afterEffect">
                                  <p:stCondLst>
                                    <p:cond delay="100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1000" fill="hold"/>
                                        <p:tgtEl>
                                          <p:spTgt spid="4"/>
                                        </p:tgtEl>
                                        <p:attrNameLst>
                                          <p:attrName>ppt_x</p:attrName>
                                        </p:attrNameLst>
                                      </p:cBhvr>
                                      <p:tavLst>
                                        <p:tav tm="0">
                                          <p:val>
                                            <p:strVal val="0-#ppt_w/2"/>
                                          </p:val>
                                        </p:tav>
                                        <p:tav tm="100000">
                                          <p:val>
                                            <p:strVal val="#ppt_x"/>
                                          </p:val>
                                        </p:tav>
                                      </p:tavLst>
                                    </p:anim>
                                    <p:anim calcmode="lin" valueType="num">
                                      <p:cBhvr additive="base">
                                        <p:cTn id="6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29AA7C-175F-47E4-99A2-A99E5D6DD922}"/>
              </a:ext>
            </a:extLst>
          </p:cNvPr>
          <p:cNvPicPr>
            <a:picLocks noChangeAspect="1"/>
          </p:cNvPicPr>
          <p:nvPr/>
        </p:nvPicPr>
        <p:blipFill>
          <a:blip r:embed="rId2"/>
          <a:stretch>
            <a:fillRect/>
          </a:stretch>
        </p:blipFill>
        <p:spPr>
          <a:xfrm>
            <a:off x="9950684" y="61034"/>
            <a:ext cx="2116496" cy="3180527"/>
          </a:xfrm>
          <a:prstGeom prst="rect">
            <a:avLst/>
          </a:prstGeom>
        </p:spPr>
      </p:pic>
      <p:sp>
        <p:nvSpPr>
          <p:cNvPr id="2" name="Rectangle 1">
            <a:extLst>
              <a:ext uri="{FF2B5EF4-FFF2-40B4-BE49-F238E27FC236}">
                <a16:creationId xmlns:a16="http://schemas.microsoft.com/office/drawing/2014/main" id="{AD075AD1-1719-490E-A9FD-3EA53CB8FA2D}"/>
              </a:ext>
            </a:extLst>
          </p:cNvPr>
          <p:cNvSpPr/>
          <p:nvPr/>
        </p:nvSpPr>
        <p:spPr>
          <a:xfrm>
            <a:off x="71557" y="4996862"/>
            <a:ext cx="9927947" cy="461665"/>
          </a:xfrm>
          <a:prstGeom prst="rect">
            <a:avLst/>
          </a:prstGeom>
        </p:spPr>
        <p:txBody>
          <a:bodyPr wrap="square">
            <a:spAutoFit/>
          </a:bodyPr>
          <a:lstStyle/>
          <a:p>
            <a:r>
              <a:rPr lang="en-US" sz="2400" b="1" i="1" dirty="0">
                <a:solidFill>
                  <a:srgbClr val="FF0000"/>
                </a:solidFill>
              </a:rPr>
              <a:t>The mind is like an iceberg, it floats with one-seventh of its bulk above water.</a:t>
            </a:r>
          </a:p>
        </p:txBody>
      </p:sp>
      <p:sp>
        <p:nvSpPr>
          <p:cNvPr id="3" name="Rectangle 2">
            <a:extLst>
              <a:ext uri="{FF2B5EF4-FFF2-40B4-BE49-F238E27FC236}">
                <a16:creationId xmlns:a16="http://schemas.microsoft.com/office/drawing/2014/main" id="{FE215771-EBD8-4125-8C9F-34C669B1153B}"/>
              </a:ext>
            </a:extLst>
          </p:cNvPr>
          <p:cNvSpPr/>
          <p:nvPr/>
        </p:nvSpPr>
        <p:spPr>
          <a:xfrm>
            <a:off x="4260541" y="3401680"/>
            <a:ext cx="4986728" cy="461665"/>
          </a:xfrm>
          <a:prstGeom prst="rect">
            <a:avLst/>
          </a:prstGeom>
        </p:spPr>
        <p:txBody>
          <a:bodyPr wrap="square">
            <a:spAutoFit/>
          </a:bodyPr>
          <a:lstStyle/>
          <a:p>
            <a:r>
              <a:rPr lang="en-US" sz="2400" b="1" i="1" dirty="0">
                <a:solidFill>
                  <a:srgbClr val="FF0000"/>
                </a:solidFill>
              </a:rPr>
              <a:t>Time spent with cats is never wasted.</a:t>
            </a:r>
          </a:p>
        </p:txBody>
      </p:sp>
      <p:sp>
        <p:nvSpPr>
          <p:cNvPr id="4" name="Rectangle 3">
            <a:extLst>
              <a:ext uri="{FF2B5EF4-FFF2-40B4-BE49-F238E27FC236}">
                <a16:creationId xmlns:a16="http://schemas.microsoft.com/office/drawing/2014/main" id="{51E9CA72-8244-4223-AB68-26FBDFF02DD6}"/>
              </a:ext>
            </a:extLst>
          </p:cNvPr>
          <p:cNvSpPr/>
          <p:nvPr/>
        </p:nvSpPr>
        <p:spPr>
          <a:xfrm>
            <a:off x="71557" y="4478230"/>
            <a:ext cx="9825864" cy="446276"/>
          </a:xfrm>
          <a:prstGeom prst="rect">
            <a:avLst/>
          </a:prstGeom>
        </p:spPr>
        <p:txBody>
          <a:bodyPr wrap="square">
            <a:spAutoFit/>
          </a:bodyPr>
          <a:lstStyle/>
          <a:p>
            <a:r>
              <a:rPr lang="en-US" sz="2300" b="1" i="1" dirty="0">
                <a:solidFill>
                  <a:srgbClr val="FF0000"/>
                </a:solidFill>
              </a:rPr>
              <a:t>Civilization began the first time an angry person cast a word instead of a rock.</a:t>
            </a:r>
          </a:p>
        </p:txBody>
      </p:sp>
      <p:sp>
        <p:nvSpPr>
          <p:cNvPr id="5" name="Rectangle 4">
            <a:extLst>
              <a:ext uri="{FF2B5EF4-FFF2-40B4-BE49-F238E27FC236}">
                <a16:creationId xmlns:a16="http://schemas.microsoft.com/office/drawing/2014/main" id="{363DC9B3-72E3-48D4-BD84-53C48C72EA09}"/>
              </a:ext>
            </a:extLst>
          </p:cNvPr>
          <p:cNvSpPr/>
          <p:nvPr/>
        </p:nvSpPr>
        <p:spPr>
          <a:xfrm>
            <a:off x="71557" y="5576932"/>
            <a:ext cx="9728300" cy="830997"/>
          </a:xfrm>
          <a:prstGeom prst="rect">
            <a:avLst/>
          </a:prstGeom>
        </p:spPr>
        <p:txBody>
          <a:bodyPr wrap="square">
            <a:spAutoFit/>
          </a:bodyPr>
          <a:lstStyle/>
          <a:p>
            <a:r>
              <a:rPr lang="en-US" sz="2400" b="1" i="1" dirty="0">
                <a:solidFill>
                  <a:srgbClr val="FF0000"/>
                </a:solidFill>
              </a:rPr>
              <a:t>The interpretation of dreams is the royal road to a knowledge of the unconscious activities of the mind.</a:t>
            </a:r>
          </a:p>
        </p:txBody>
      </p:sp>
      <p:sp>
        <p:nvSpPr>
          <p:cNvPr id="6" name="Rectangle 5">
            <a:extLst>
              <a:ext uri="{FF2B5EF4-FFF2-40B4-BE49-F238E27FC236}">
                <a16:creationId xmlns:a16="http://schemas.microsoft.com/office/drawing/2014/main" id="{133840A7-C0CB-44D4-9BD7-EFE8189C637A}"/>
              </a:ext>
            </a:extLst>
          </p:cNvPr>
          <p:cNvSpPr/>
          <p:nvPr/>
        </p:nvSpPr>
        <p:spPr>
          <a:xfrm>
            <a:off x="3992380" y="356815"/>
            <a:ext cx="5676276" cy="1323439"/>
          </a:xfrm>
          <a:prstGeom prst="rect">
            <a:avLst/>
          </a:prstGeom>
        </p:spPr>
        <p:txBody>
          <a:bodyPr wrap="square">
            <a:spAutoFit/>
          </a:bodyPr>
          <a:lstStyle/>
          <a:p>
            <a:r>
              <a:rPr lang="en-US" sz="2000" b="1" dirty="0"/>
              <a:t>1.  He was an Austrian neurologist and the founder of psychoanalysis, a clinical method for treating psychopathology through dialogue between a patient and a psychoanalyst. </a:t>
            </a:r>
          </a:p>
        </p:txBody>
      </p:sp>
      <p:sp>
        <p:nvSpPr>
          <p:cNvPr id="7" name="Rectangle 6">
            <a:extLst>
              <a:ext uri="{FF2B5EF4-FFF2-40B4-BE49-F238E27FC236}">
                <a16:creationId xmlns:a16="http://schemas.microsoft.com/office/drawing/2014/main" id="{74B2A041-0E2B-4576-A1AB-14C5DDC3A25D}"/>
              </a:ext>
            </a:extLst>
          </p:cNvPr>
          <p:cNvSpPr/>
          <p:nvPr/>
        </p:nvSpPr>
        <p:spPr>
          <a:xfrm>
            <a:off x="71557" y="3814998"/>
            <a:ext cx="4038157" cy="523220"/>
          </a:xfrm>
          <a:prstGeom prst="rect">
            <a:avLst/>
          </a:prstGeom>
        </p:spPr>
        <p:txBody>
          <a:bodyPr wrap="none">
            <a:spAutoFit/>
          </a:bodyPr>
          <a:lstStyle/>
          <a:p>
            <a:r>
              <a:rPr lang="da-DK" sz="2800" b="1" dirty="0">
                <a:solidFill>
                  <a:srgbClr val="7030A0"/>
                </a:solidFill>
              </a:rPr>
              <a:t>Sigmund Freud </a:t>
            </a:r>
            <a:r>
              <a:rPr lang="da-DK" sz="2000" b="1" dirty="0"/>
              <a:t>(1856 to 1939)</a:t>
            </a:r>
            <a:endParaRPr lang="en-US" sz="2000" b="1" dirty="0"/>
          </a:p>
        </p:txBody>
      </p:sp>
      <p:pic>
        <p:nvPicPr>
          <p:cNvPr id="8" name="Picture 7">
            <a:extLst>
              <a:ext uri="{FF2B5EF4-FFF2-40B4-BE49-F238E27FC236}">
                <a16:creationId xmlns:a16="http://schemas.microsoft.com/office/drawing/2014/main" id="{8B491208-1F4D-47EF-A961-F30248FAE7AC}"/>
              </a:ext>
            </a:extLst>
          </p:cNvPr>
          <p:cNvPicPr>
            <a:picLocks noChangeAspect="1"/>
          </p:cNvPicPr>
          <p:nvPr/>
        </p:nvPicPr>
        <p:blipFill>
          <a:blip r:embed="rId3"/>
          <a:stretch>
            <a:fillRect/>
          </a:stretch>
        </p:blipFill>
        <p:spPr>
          <a:xfrm>
            <a:off x="169121" y="208582"/>
            <a:ext cx="3541232" cy="3541232"/>
          </a:xfrm>
          <a:prstGeom prst="rect">
            <a:avLst/>
          </a:prstGeom>
        </p:spPr>
      </p:pic>
      <p:pic>
        <p:nvPicPr>
          <p:cNvPr id="9" name="Picture 8">
            <a:extLst>
              <a:ext uri="{FF2B5EF4-FFF2-40B4-BE49-F238E27FC236}">
                <a16:creationId xmlns:a16="http://schemas.microsoft.com/office/drawing/2014/main" id="{616B8D4A-72FB-472F-B488-DD26E8EDD055}"/>
              </a:ext>
            </a:extLst>
          </p:cNvPr>
          <p:cNvPicPr>
            <a:picLocks noChangeAspect="1"/>
          </p:cNvPicPr>
          <p:nvPr/>
        </p:nvPicPr>
        <p:blipFill>
          <a:blip r:embed="rId4"/>
          <a:stretch>
            <a:fillRect/>
          </a:stretch>
        </p:blipFill>
        <p:spPr>
          <a:xfrm>
            <a:off x="9950684" y="3367965"/>
            <a:ext cx="2116496" cy="3429000"/>
          </a:xfrm>
          <a:prstGeom prst="rect">
            <a:avLst/>
          </a:prstGeom>
        </p:spPr>
      </p:pic>
      <p:sp>
        <p:nvSpPr>
          <p:cNvPr id="11" name="Rectangle 10">
            <a:extLst>
              <a:ext uri="{FF2B5EF4-FFF2-40B4-BE49-F238E27FC236}">
                <a16:creationId xmlns:a16="http://schemas.microsoft.com/office/drawing/2014/main" id="{B1AD8209-901E-4DD8-8FD2-CD64443EC801}"/>
              </a:ext>
            </a:extLst>
          </p:cNvPr>
          <p:cNvSpPr/>
          <p:nvPr/>
        </p:nvSpPr>
        <p:spPr>
          <a:xfrm>
            <a:off x="3992380" y="1770394"/>
            <a:ext cx="4986728" cy="1323439"/>
          </a:xfrm>
          <a:prstGeom prst="rect">
            <a:avLst/>
          </a:prstGeom>
        </p:spPr>
        <p:txBody>
          <a:bodyPr wrap="square">
            <a:spAutoFit/>
          </a:bodyPr>
          <a:lstStyle/>
          <a:p>
            <a:r>
              <a:rPr lang="en-US" sz="2000" b="1" dirty="0"/>
              <a:t>2.  In the psychoanalysis method, an analyst unpacks unconscious conflicts based on the free associations, dreams and fantasies of the patient.</a:t>
            </a:r>
          </a:p>
        </p:txBody>
      </p:sp>
      <p:sp>
        <p:nvSpPr>
          <p:cNvPr id="12" name="Rectangle: Rounded Corners 11">
            <a:extLst>
              <a:ext uri="{FF2B5EF4-FFF2-40B4-BE49-F238E27FC236}">
                <a16:creationId xmlns:a16="http://schemas.microsoft.com/office/drawing/2014/main" id="{D2855F11-659B-476E-A90F-B4297AF0B626}"/>
              </a:ext>
            </a:extLst>
          </p:cNvPr>
          <p:cNvSpPr/>
          <p:nvPr/>
        </p:nvSpPr>
        <p:spPr>
          <a:xfrm>
            <a:off x="9999504" y="2555015"/>
            <a:ext cx="2023375" cy="17176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2FA715-9045-4E72-83C5-2626C9BF8211}"/>
              </a:ext>
            </a:extLst>
          </p:cNvPr>
          <p:cNvSpPr/>
          <p:nvPr/>
        </p:nvSpPr>
        <p:spPr>
          <a:xfrm>
            <a:off x="10133351" y="5827859"/>
            <a:ext cx="628440" cy="213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197302"/>
      </p:ext>
    </p:extLst>
  </p:cSld>
  <p:clrMapOvr>
    <a:masterClrMapping/>
  </p:clrMapOvr>
  <mc:AlternateContent xmlns:mc="http://schemas.openxmlformats.org/markup-compatibility/2006" xmlns:p14="http://schemas.microsoft.com/office/powerpoint/2010/main">
    <mc:Choice Requires="p14">
      <p:transition spd="slow" p14:dur="1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500"/>
                            </p:stCondLst>
                            <p:childTnLst>
                              <p:par>
                                <p:cTn id="9" presetID="22" presetClass="entr" presetSubtype="4" fill="hold" grpId="0" nodeType="afterEffect">
                                  <p:stCondLst>
                                    <p:cond delay="650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par>
                          <p:cTn id="12" fill="hold">
                            <p:stCondLst>
                              <p:cond delay="11400"/>
                            </p:stCondLst>
                            <p:childTnLst>
                              <p:par>
                                <p:cTn id="13" presetID="45" presetClass="entr" presetSubtype="0" fill="hold" nodeType="afterEffect">
                                  <p:stCondLst>
                                    <p:cond delay="3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ppt_w</p:attrName>
                                        </p:attrNameLst>
                                      </p:cBhvr>
                                      <p:tavLst>
                                        <p:tav tm="0" fmla="#ppt_w*sin(2.5*pi*$)">
                                          <p:val>
                                            <p:fltVal val="0"/>
                                          </p:val>
                                        </p:tav>
                                        <p:tav tm="100000">
                                          <p:val>
                                            <p:fltVal val="1"/>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childTnLst>
                                </p:cTn>
                              </p:par>
                            </p:childTnLst>
                          </p:cTn>
                        </p:par>
                        <p:par>
                          <p:cTn id="18" fill="hold">
                            <p:stCondLst>
                              <p:cond delay="15400"/>
                            </p:stCondLst>
                            <p:childTnLst>
                              <p:par>
                                <p:cTn id="19" presetID="6" presetClass="exit" presetSubtype="32" fill="hold" grpId="0" nodeType="afterEffect">
                                  <p:stCondLst>
                                    <p:cond delay="3500"/>
                                  </p:stCondLst>
                                  <p:childTnLst>
                                    <p:animEffect transition="out" filter="circle(out)">
                                      <p:cBhvr>
                                        <p:cTn id="20" dur="1000"/>
                                        <p:tgtEl>
                                          <p:spTgt spid="12"/>
                                        </p:tgtEl>
                                      </p:cBhvr>
                                    </p:animEffect>
                                    <p:set>
                                      <p:cBhvr>
                                        <p:cTn id="21" dur="1" fill="hold">
                                          <p:stCondLst>
                                            <p:cond delay="999"/>
                                          </p:stCondLst>
                                        </p:cTn>
                                        <p:tgtEl>
                                          <p:spTgt spid="12"/>
                                        </p:tgtEl>
                                        <p:attrNameLst>
                                          <p:attrName>style.visibility</p:attrName>
                                        </p:attrNameLst>
                                      </p:cBhvr>
                                      <p:to>
                                        <p:strVal val="hidden"/>
                                      </p:to>
                                    </p:set>
                                  </p:childTnLst>
                                </p:cTn>
                              </p:par>
                            </p:childTnLst>
                          </p:cTn>
                        </p:par>
                        <p:par>
                          <p:cTn id="22" fill="hold">
                            <p:stCondLst>
                              <p:cond delay="19900"/>
                            </p:stCondLst>
                            <p:childTnLst>
                              <p:par>
                                <p:cTn id="23" presetID="2" presetClass="exit" presetSubtype="9" fill="hold" grpId="0" nodeType="afterEffect">
                                  <p:stCondLst>
                                    <p:cond delay="1000"/>
                                  </p:stCondLst>
                                  <p:childTnLst>
                                    <p:anim calcmode="lin" valueType="num">
                                      <p:cBhvr additive="base">
                                        <p:cTn id="24" dur="1000"/>
                                        <p:tgtEl>
                                          <p:spTgt spid="14"/>
                                        </p:tgtEl>
                                        <p:attrNameLst>
                                          <p:attrName>ppt_x</p:attrName>
                                        </p:attrNameLst>
                                      </p:cBhvr>
                                      <p:tavLst>
                                        <p:tav tm="0">
                                          <p:val>
                                            <p:strVal val="ppt_x"/>
                                          </p:val>
                                        </p:tav>
                                        <p:tav tm="100000">
                                          <p:val>
                                            <p:strVal val="0-ppt_w/2"/>
                                          </p:val>
                                        </p:tav>
                                      </p:tavLst>
                                    </p:anim>
                                    <p:anim calcmode="lin" valueType="num">
                                      <p:cBhvr additive="base">
                                        <p:cTn id="25" dur="1000"/>
                                        <p:tgtEl>
                                          <p:spTgt spid="14"/>
                                        </p:tgtEl>
                                        <p:attrNameLst>
                                          <p:attrName>ppt_y</p:attrName>
                                        </p:attrNameLst>
                                      </p:cBhvr>
                                      <p:tavLst>
                                        <p:tav tm="0">
                                          <p:val>
                                            <p:strVal val="ppt_y"/>
                                          </p:val>
                                        </p:tav>
                                        <p:tav tm="100000">
                                          <p:val>
                                            <p:strVal val="0-ppt_h/2"/>
                                          </p:val>
                                        </p:tav>
                                      </p:tavLst>
                                    </p:anim>
                                    <p:set>
                                      <p:cBhvr>
                                        <p:cTn id="26" dur="1" fill="hold">
                                          <p:stCondLst>
                                            <p:cond delay="999"/>
                                          </p:stCondLst>
                                        </p:cTn>
                                        <p:tgtEl>
                                          <p:spTgt spid="14"/>
                                        </p:tgtEl>
                                        <p:attrNameLst>
                                          <p:attrName>style.visibility</p:attrName>
                                        </p:attrNameLst>
                                      </p:cBhvr>
                                      <p:to>
                                        <p:strVal val="hidden"/>
                                      </p:to>
                                    </p:set>
                                  </p:childTnLst>
                                </p:cTn>
                              </p:par>
                            </p:childTnLst>
                          </p:cTn>
                        </p:par>
                        <p:par>
                          <p:cTn id="27" fill="hold">
                            <p:stCondLst>
                              <p:cond delay="21900"/>
                            </p:stCondLst>
                            <p:childTnLst>
                              <p:par>
                                <p:cTn id="28" presetID="26" presetClass="entr" presetSubtype="0" fill="hold" grpId="0" nodeType="afterEffect">
                                  <p:stCondLst>
                                    <p:cond delay="300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290">
                                          <p:stCondLst>
                                            <p:cond delay="0"/>
                                          </p:stCondLst>
                                        </p:cTn>
                                        <p:tgtEl>
                                          <p:spTgt spid="7"/>
                                        </p:tgtEl>
                                      </p:cBhvr>
                                    </p:animEffect>
                                    <p:anim calcmode="lin" valueType="num">
                                      <p:cBhvr>
                                        <p:cTn id="31"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6" dur="13">
                                          <p:stCondLst>
                                            <p:cond delay="325"/>
                                          </p:stCondLst>
                                        </p:cTn>
                                        <p:tgtEl>
                                          <p:spTgt spid="7"/>
                                        </p:tgtEl>
                                      </p:cBhvr>
                                      <p:to x="100000" y="60000"/>
                                    </p:animScale>
                                    <p:animScale>
                                      <p:cBhvr>
                                        <p:cTn id="37" dur="83" decel="50000">
                                          <p:stCondLst>
                                            <p:cond delay="338"/>
                                          </p:stCondLst>
                                        </p:cTn>
                                        <p:tgtEl>
                                          <p:spTgt spid="7"/>
                                        </p:tgtEl>
                                      </p:cBhvr>
                                      <p:to x="100000" y="100000"/>
                                    </p:animScale>
                                    <p:animScale>
                                      <p:cBhvr>
                                        <p:cTn id="38" dur="13">
                                          <p:stCondLst>
                                            <p:cond delay="656"/>
                                          </p:stCondLst>
                                        </p:cTn>
                                        <p:tgtEl>
                                          <p:spTgt spid="7"/>
                                        </p:tgtEl>
                                      </p:cBhvr>
                                      <p:to x="100000" y="80000"/>
                                    </p:animScale>
                                    <p:animScale>
                                      <p:cBhvr>
                                        <p:cTn id="39" dur="83" decel="50000">
                                          <p:stCondLst>
                                            <p:cond delay="669"/>
                                          </p:stCondLst>
                                        </p:cTn>
                                        <p:tgtEl>
                                          <p:spTgt spid="7"/>
                                        </p:tgtEl>
                                      </p:cBhvr>
                                      <p:to x="100000" y="100000"/>
                                    </p:animScale>
                                    <p:animScale>
                                      <p:cBhvr>
                                        <p:cTn id="40" dur="13">
                                          <p:stCondLst>
                                            <p:cond delay="821"/>
                                          </p:stCondLst>
                                        </p:cTn>
                                        <p:tgtEl>
                                          <p:spTgt spid="7"/>
                                        </p:tgtEl>
                                      </p:cBhvr>
                                      <p:to x="100000" y="90000"/>
                                    </p:animScale>
                                    <p:animScale>
                                      <p:cBhvr>
                                        <p:cTn id="41" dur="83" decel="50000">
                                          <p:stCondLst>
                                            <p:cond delay="834"/>
                                          </p:stCondLst>
                                        </p:cTn>
                                        <p:tgtEl>
                                          <p:spTgt spid="7"/>
                                        </p:tgtEl>
                                      </p:cBhvr>
                                      <p:to x="100000" y="100000"/>
                                    </p:animScale>
                                    <p:animScale>
                                      <p:cBhvr>
                                        <p:cTn id="42" dur="13">
                                          <p:stCondLst>
                                            <p:cond delay="904"/>
                                          </p:stCondLst>
                                        </p:cTn>
                                        <p:tgtEl>
                                          <p:spTgt spid="7"/>
                                        </p:tgtEl>
                                      </p:cBhvr>
                                      <p:to x="100000" y="95000"/>
                                    </p:animScale>
                                    <p:animScale>
                                      <p:cBhvr>
                                        <p:cTn id="43"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58A74E-5A67-4353-BAB3-77C0E497EAB0}"/>
              </a:ext>
            </a:extLst>
          </p:cNvPr>
          <p:cNvSpPr/>
          <p:nvPr/>
        </p:nvSpPr>
        <p:spPr>
          <a:xfrm>
            <a:off x="3383113" y="253663"/>
            <a:ext cx="8708624" cy="707886"/>
          </a:xfrm>
          <a:prstGeom prst="rect">
            <a:avLst/>
          </a:prstGeom>
        </p:spPr>
        <p:txBody>
          <a:bodyPr wrap="square">
            <a:spAutoFit/>
          </a:bodyPr>
          <a:lstStyle/>
          <a:p>
            <a:r>
              <a:rPr lang="en-US" sz="2000" b="1" dirty="0"/>
              <a:t>1.  He was a Serbian-American inventor, electrical engineer, mechanical engineer, and futurist.  He has been called the man who invented the 20th century.</a:t>
            </a:r>
          </a:p>
        </p:txBody>
      </p:sp>
      <p:sp>
        <p:nvSpPr>
          <p:cNvPr id="4" name="Rectangle 3">
            <a:extLst>
              <a:ext uri="{FF2B5EF4-FFF2-40B4-BE49-F238E27FC236}">
                <a16:creationId xmlns:a16="http://schemas.microsoft.com/office/drawing/2014/main" id="{896C07F7-82E4-4262-A427-0C198D413C1A}"/>
              </a:ext>
            </a:extLst>
          </p:cNvPr>
          <p:cNvSpPr/>
          <p:nvPr/>
        </p:nvSpPr>
        <p:spPr>
          <a:xfrm>
            <a:off x="3383113" y="1587832"/>
            <a:ext cx="6096000" cy="1015663"/>
          </a:xfrm>
          <a:prstGeom prst="rect">
            <a:avLst/>
          </a:prstGeom>
        </p:spPr>
        <p:txBody>
          <a:bodyPr>
            <a:spAutoFit/>
          </a:bodyPr>
          <a:lstStyle/>
          <a:p>
            <a:r>
              <a:rPr lang="en-US" sz="2000" b="1" dirty="0"/>
              <a:t>3.  He is best known for his contributions to the design of the modern alternating current electricity supply system.</a:t>
            </a:r>
          </a:p>
        </p:txBody>
      </p:sp>
      <p:sp>
        <p:nvSpPr>
          <p:cNvPr id="5" name="Rectangle 4">
            <a:extLst>
              <a:ext uri="{FF2B5EF4-FFF2-40B4-BE49-F238E27FC236}">
                <a16:creationId xmlns:a16="http://schemas.microsoft.com/office/drawing/2014/main" id="{C7601612-7CFA-47B3-B600-C08A31950348}"/>
              </a:ext>
            </a:extLst>
          </p:cNvPr>
          <p:cNvSpPr/>
          <p:nvPr/>
        </p:nvSpPr>
        <p:spPr>
          <a:xfrm>
            <a:off x="3383113" y="1090418"/>
            <a:ext cx="6065763" cy="400110"/>
          </a:xfrm>
          <a:prstGeom prst="rect">
            <a:avLst/>
          </a:prstGeom>
        </p:spPr>
        <p:txBody>
          <a:bodyPr wrap="none">
            <a:spAutoFit/>
          </a:bodyPr>
          <a:lstStyle/>
          <a:p>
            <a:r>
              <a:rPr lang="en-US" sz="2000" b="1" dirty="0"/>
              <a:t>2.  He invented the first alternating current (AC) motor. </a:t>
            </a:r>
          </a:p>
        </p:txBody>
      </p:sp>
      <p:pic>
        <p:nvPicPr>
          <p:cNvPr id="6" name="Picture 5">
            <a:extLst>
              <a:ext uri="{FF2B5EF4-FFF2-40B4-BE49-F238E27FC236}">
                <a16:creationId xmlns:a16="http://schemas.microsoft.com/office/drawing/2014/main" id="{8046DD40-6BD5-46BD-8122-2214F5047459}"/>
              </a:ext>
            </a:extLst>
          </p:cNvPr>
          <p:cNvPicPr>
            <a:picLocks noChangeAspect="1"/>
          </p:cNvPicPr>
          <p:nvPr/>
        </p:nvPicPr>
        <p:blipFill rotWithShape="1">
          <a:blip r:embed="rId2"/>
          <a:srcRect l="3665" r="5577" b="17200"/>
          <a:stretch/>
        </p:blipFill>
        <p:spPr>
          <a:xfrm>
            <a:off x="165754" y="115399"/>
            <a:ext cx="2877249" cy="3531780"/>
          </a:xfrm>
          <a:prstGeom prst="rect">
            <a:avLst/>
          </a:prstGeom>
        </p:spPr>
      </p:pic>
      <p:pic>
        <p:nvPicPr>
          <p:cNvPr id="7" name="Picture 6">
            <a:extLst>
              <a:ext uri="{FF2B5EF4-FFF2-40B4-BE49-F238E27FC236}">
                <a16:creationId xmlns:a16="http://schemas.microsoft.com/office/drawing/2014/main" id="{3C433708-72AA-4E4B-8C55-1BC951A534A2}"/>
              </a:ext>
            </a:extLst>
          </p:cNvPr>
          <p:cNvPicPr>
            <a:picLocks noChangeAspect="1"/>
          </p:cNvPicPr>
          <p:nvPr/>
        </p:nvPicPr>
        <p:blipFill>
          <a:blip r:embed="rId3"/>
          <a:stretch>
            <a:fillRect/>
          </a:stretch>
        </p:blipFill>
        <p:spPr>
          <a:xfrm>
            <a:off x="9428438" y="1133475"/>
            <a:ext cx="2499231" cy="2881888"/>
          </a:xfrm>
          <a:prstGeom prst="rect">
            <a:avLst/>
          </a:prstGeom>
        </p:spPr>
      </p:pic>
      <p:pic>
        <p:nvPicPr>
          <p:cNvPr id="8" name="Picture 7">
            <a:extLst>
              <a:ext uri="{FF2B5EF4-FFF2-40B4-BE49-F238E27FC236}">
                <a16:creationId xmlns:a16="http://schemas.microsoft.com/office/drawing/2014/main" id="{3BDADC91-5E53-435A-8601-6264D5BF33AE}"/>
              </a:ext>
            </a:extLst>
          </p:cNvPr>
          <p:cNvPicPr>
            <a:picLocks noChangeAspect="1"/>
          </p:cNvPicPr>
          <p:nvPr/>
        </p:nvPicPr>
        <p:blipFill>
          <a:blip r:embed="rId4"/>
          <a:stretch>
            <a:fillRect/>
          </a:stretch>
        </p:blipFill>
        <p:spPr>
          <a:xfrm>
            <a:off x="9332983" y="4641646"/>
            <a:ext cx="2687303" cy="2135605"/>
          </a:xfrm>
          <a:prstGeom prst="rect">
            <a:avLst/>
          </a:prstGeom>
        </p:spPr>
      </p:pic>
      <p:sp>
        <p:nvSpPr>
          <p:cNvPr id="9" name="Rectangle 8">
            <a:extLst>
              <a:ext uri="{FF2B5EF4-FFF2-40B4-BE49-F238E27FC236}">
                <a16:creationId xmlns:a16="http://schemas.microsoft.com/office/drawing/2014/main" id="{6CBEBE2A-982C-43B6-8EE9-B00810CC2DCA}"/>
              </a:ext>
            </a:extLst>
          </p:cNvPr>
          <p:cNvSpPr/>
          <p:nvPr/>
        </p:nvSpPr>
        <p:spPr>
          <a:xfrm>
            <a:off x="359764" y="3613666"/>
            <a:ext cx="2948920" cy="800219"/>
          </a:xfrm>
          <a:prstGeom prst="rect">
            <a:avLst/>
          </a:prstGeom>
        </p:spPr>
        <p:txBody>
          <a:bodyPr wrap="square">
            <a:spAutoFit/>
          </a:bodyPr>
          <a:lstStyle/>
          <a:p>
            <a:r>
              <a:rPr lang="en-US" sz="2800" b="1" dirty="0">
                <a:solidFill>
                  <a:srgbClr val="FF0000"/>
                </a:solidFill>
              </a:rPr>
              <a:t>Nikola Tesla </a:t>
            </a:r>
          </a:p>
          <a:p>
            <a:r>
              <a:rPr lang="en-US" b="1" dirty="0"/>
              <a:t>(1856-1943) </a:t>
            </a:r>
          </a:p>
        </p:txBody>
      </p:sp>
      <p:sp>
        <p:nvSpPr>
          <p:cNvPr id="10" name="Rectangle 9">
            <a:extLst>
              <a:ext uri="{FF2B5EF4-FFF2-40B4-BE49-F238E27FC236}">
                <a16:creationId xmlns:a16="http://schemas.microsoft.com/office/drawing/2014/main" id="{B13C833D-BFF3-445A-8299-59E5D7028E8C}"/>
              </a:ext>
            </a:extLst>
          </p:cNvPr>
          <p:cNvSpPr/>
          <p:nvPr/>
        </p:nvSpPr>
        <p:spPr>
          <a:xfrm>
            <a:off x="9479113" y="3649387"/>
            <a:ext cx="1038811" cy="369332"/>
          </a:xfrm>
          <a:prstGeom prst="rect">
            <a:avLst/>
          </a:prstGeom>
        </p:spPr>
        <p:txBody>
          <a:bodyPr wrap="none">
            <a:spAutoFit/>
          </a:bodyPr>
          <a:lstStyle/>
          <a:p>
            <a:r>
              <a:rPr lang="en-US" b="1" dirty="0"/>
              <a:t>Tesla coil</a:t>
            </a:r>
          </a:p>
        </p:txBody>
      </p:sp>
      <p:sp>
        <p:nvSpPr>
          <p:cNvPr id="11" name="TextBox 10">
            <a:extLst>
              <a:ext uri="{FF2B5EF4-FFF2-40B4-BE49-F238E27FC236}">
                <a16:creationId xmlns:a16="http://schemas.microsoft.com/office/drawing/2014/main" id="{FCB68360-A5AE-4F3A-B8AD-C2564A00B0F7}"/>
              </a:ext>
            </a:extLst>
          </p:cNvPr>
          <p:cNvSpPr txBox="1"/>
          <p:nvPr/>
        </p:nvSpPr>
        <p:spPr>
          <a:xfrm>
            <a:off x="10110816" y="4275670"/>
            <a:ext cx="1613711" cy="369332"/>
          </a:xfrm>
          <a:prstGeom prst="rect">
            <a:avLst/>
          </a:prstGeom>
          <a:noFill/>
        </p:spPr>
        <p:txBody>
          <a:bodyPr wrap="none" rtlCol="0">
            <a:spAutoFit/>
          </a:bodyPr>
          <a:lstStyle/>
          <a:p>
            <a:r>
              <a:rPr lang="en-US" b="1" dirty="0"/>
              <a:t>Tesla AC motor</a:t>
            </a:r>
          </a:p>
        </p:txBody>
      </p:sp>
      <p:sp>
        <p:nvSpPr>
          <p:cNvPr id="12" name="Rectangle 11">
            <a:extLst>
              <a:ext uri="{FF2B5EF4-FFF2-40B4-BE49-F238E27FC236}">
                <a16:creationId xmlns:a16="http://schemas.microsoft.com/office/drawing/2014/main" id="{9E3E25EF-1D05-4285-B3BD-52572F8457F8}"/>
              </a:ext>
            </a:extLst>
          </p:cNvPr>
          <p:cNvSpPr/>
          <p:nvPr/>
        </p:nvSpPr>
        <p:spPr>
          <a:xfrm>
            <a:off x="165755" y="4598551"/>
            <a:ext cx="3914274" cy="1938992"/>
          </a:xfrm>
          <a:prstGeom prst="rect">
            <a:avLst/>
          </a:prstGeom>
        </p:spPr>
        <p:txBody>
          <a:bodyPr wrap="square">
            <a:spAutoFit/>
          </a:bodyPr>
          <a:lstStyle/>
          <a:p>
            <a:r>
              <a:rPr lang="en-US" sz="2000" b="1" i="1" dirty="0">
                <a:solidFill>
                  <a:srgbClr val="7030A0"/>
                </a:solidFill>
              </a:rPr>
              <a:t>Today's scientists have substituted mathematics for experiments, and they wander off through equation after equation, and eventually build a structure which has no relation to reality.</a:t>
            </a:r>
          </a:p>
        </p:txBody>
      </p:sp>
      <p:sp>
        <p:nvSpPr>
          <p:cNvPr id="13" name="Rectangle 12">
            <a:extLst>
              <a:ext uri="{FF2B5EF4-FFF2-40B4-BE49-F238E27FC236}">
                <a16:creationId xmlns:a16="http://schemas.microsoft.com/office/drawing/2014/main" id="{64872663-3233-4DCC-AEFE-6910EB7166D9}"/>
              </a:ext>
            </a:extLst>
          </p:cNvPr>
          <p:cNvSpPr/>
          <p:nvPr/>
        </p:nvSpPr>
        <p:spPr>
          <a:xfrm>
            <a:off x="3383113" y="2747317"/>
            <a:ext cx="6096000" cy="1323439"/>
          </a:xfrm>
          <a:prstGeom prst="rect">
            <a:avLst/>
          </a:prstGeom>
        </p:spPr>
        <p:txBody>
          <a:bodyPr>
            <a:spAutoFit/>
          </a:bodyPr>
          <a:lstStyle/>
          <a:p>
            <a:r>
              <a:rPr lang="en-US" sz="2000" b="1" i="1" dirty="0">
                <a:solidFill>
                  <a:srgbClr val="7030A0"/>
                </a:solidFill>
              </a:rPr>
              <a:t>The history of science shows that theories are perishable. With every new truth that is revealed we get a better understanding of Nature and our conceptions and views are modified.</a:t>
            </a:r>
          </a:p>
        </p:txBody>
      </p:sp>
      <p:sp>
        <p:nvSpPr>
          <p:cNvPr id="14" name="Rectangle 13">
            <a:extLst>
              <a:ext uri="{FF2B5EF4-FFF2-40B4-BE49-F238E27FC236}">
                <a16:creationId xmlns:a16="http://schemas.microsoft.com/office/drawing/2014/main" id="{E57B8732-EEE8-459E-952C-427E64C626FC}"/>
              </a:ext>
            </a:extLst>
          </p:cNvPr>
          <p:cNvSpPr/>
          <p:nvPr/>
        </p:nvSpPr>
        <p:spPr>
          <a:xfrm>
            <a:off x="4684295" y="5026165"/>
            <a:ext cx="3302623" cy="1323439"/>
          </a:xfrm>
          <a:prstGeom prst="rect">
            <a:avLst/>
          </a:prstGeom>
        </p:spPr>
        <p:txBody>
          <a:bodyPr wrap="square">
            <a:spAutoFit/>
          </a:bodyPr>
          <a:lstStyle/>
          <a:p>
            <a:r>
              <a:rPr lang="en-US" sz="2000" b="1" i="1" dirty="0">
                <a:solidFill>
                  <a:srgbClr val="7030A0"/>
                </a:solidFill>
              </a:rPr>
              <a:t>Life is and will ever remain an equation incapable of solution, but it contains certain known factors. </a:t>
            </a:r>
          </a:p>
        </p:txBody>
      </p:sp>
    </p:spTree>
    <p:extLst>
      <p:ext uri="{BB962C8B-B14F-4D97-AF65-F5344CB8AC3E}">
        <p14:creationId xmlns:p14="http://schemas.microsoft.com/office/powerpoint/2010/main" val="217673179"/>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2" presetClass="entr" presetSubtype="4"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7500"/>
                            </p:stCondLst>
                            <p:childTnLst>
                              <p:par>
                                <p:cTn id="16" presetID="26" presetClass="entr" presetSubtype="0" fill="hold" grpId="0" nodeType="afterEffect">
                                  <p:stCondLst>
                                    <p:cond delay="2500"/>
                                  </p:stCondLst>
                                  <p:iterate type="wd">
                                    <p:tmPct val="3000"/>
                                  </p:iterate>
                                  <p:childTnLst>
                                    <p:set>
                                      <p:cBhvr>
                                        <p:cTn id="17" dur="1" fill="hold">
                                          <p:stCondLst>
                                            <p:cond delay="0"/>
                                          </p:stCondLst>
                                        </p:cTn>
                                        <p:tgtEl>
                                          <p:spTgt spid="4"/>
                                        </p:tgtEl>
                                        <p:attrNameLst>
                                          <p:attrName>style.visibility</p:attrName>
                                        </p:attrNameLst>
                                      </p:cBhvr>
                                      <p:to>
                                        <p:strVal val="visible"/>
                                      </p:to>
                                    </p:set>
                                    <p:animEffect transition="in" filter="wipe(down)">
                                      <p:cBhvr>
                                        <p:cTn id="18" dur="290">
                                          <p:stCondLst>
                                            <p:cond delay="0"/>
                                          </p:stCondLst>
                                        </p:cTn>
                                        <p:tgtEl>
                                          <p:spTgt spid="4"/>
                                        </p:tgtEl>
                                      </p:cBhvr>
                                    </p:animEffect>
                                    <p:anim calcmode="lin" valueType="num">
                                      <p:cBhvr>
                                        <p:cTn id="1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4" dur="13">
                                          <p:stCondLst>
                                            <p:cond delay="325"/>
                                          </p:stCondLst>
                                        </p:cTn>
                                        <p:tgtEl>
                                          <p:spTgt spid="4"/>
                                        </p:tgtEl>
                                      </p:cBhvr>
                                      <p:to x="100000" y="60000"/>
                                    </p:animScale>
                                    <p:animScale>
                                      <p:cBhvr>
                                        <p:cTn id="25" dur="83" decel="50000">
                                          <p:stCondLst>
                                            <p:cond delay="338"/>
                                          </p:stCondLst>
                                        </p:cTn>
                                        <p:tgtEl>
                                          <p:spTgt spid="4"/>
                                        </p:tgtEl>
                                      </p:cBhvr>
                                      <p:to x="100000" y="100000"/>
                                    </p:animScale>
                                    <p:animScale>
                                      <p:cBhvr>
                                        <p:cTn id="26" dur="13">
                                          <p:stCondLst>
                                            <p:cond delay="656"/>
                                          </p:stCondLst>
                                        </p:cTn>
                                        <p:tgtEl>
                                          <p:spTgt spid="4"/>
                                        </p:tgtEl>
                                      </p:cBhvr>
                                      <p:to x="100000" y="80000"/>
                                    </p:animScale>
                                    <p:animScale>
                                      <p:cBhvr>
                                        <p:cTn id="27" dur="83" decel="50000">
                                          <p:stCondLst>
                                            <p:cond delay="669"/>
                                          </p:stCondLst>
                                        </p:cTn>
                                        <p:tgtEl>
                                          <p:spTgt spid="4"/>
                                        </p:tgtEl>
                                      </p:cBhvr>
                                      <p:to x="100000" y="100000"/>
                                    </p:animScale>
                                    <p:animScale>
                                      <p:cBhvr>
                                        <p:cTn id="28" dur="13">
                                          <p:stCondLst>
                                            <p:cond delay="821"/>
                                          </p:stCondLst>
                                        </p:cTn>
                                        <p:tgtEl>
                                          <p:spTgt spid="4"/>
                                        </p:tgtEl>
                                      </p:cBhvr>
                                      <p:to x="100000" y="90000"/>
                                    </p:animScale>
                                    <p:animScale>
                                      <p:cBhvr>
                                        <p:cTn id="29" dur="83" decel="50000">
                                          <p:stCondLst>
                                            <p:cond delay="834"/>
                                          </p:stCondLst>
                                        </p:cTn>
                                        <p:tgtEl>
                                          <p:spTgt spid="4"/>
                                        </p:tgtEl>
                                      </p:cBhvr>
                                      <p:to x="100000" y="100000"/>
                                    </p:animScale>
                                    <p:animScale>
                                      <p:cBhvr>
                                        <p:cTn id="30" dur="13">
                                          <p:stCondLst>
                                            <p:cond delay="904"/>
                                          </p:stCondLst>
                                        </p:cTn>
                                        <p:tgtEl>
                                          <p:spTgt spid="4"/>
                                        </p:tgtEl>
                                      </p:cBhvr>
                                      <p:to x="100000" y="95000"/>
                                    </p:animScale>
                                    <p:animScale>
                                      <p:cBhvr>
                                        <p:cTn id="31" dur="83" decel="50000">
                                          <p:stCondLst>
                                            <p:cond delay="917"/>
                                          </p:stCondLst>
                                        </p:cTn>
                                        <p:tgtEl>
                                          <p:spTgt spid="4"/>
                                        </p:tgtEl>
                                      </p:cBhvr>
                                      <p:to x="100000" y="100000"/>
                                    </p:animScale>
                                  </p:childTnLst>
                                </p:cTn>
                              </p:par>
                            </p:childTnLst>
                          </p:cTn>
                        </p:par>
                        <p:par>
                          <p:cTn id="32" fill="hold">
                            <p:stCondLst>
                              <p:cond delay="11600"/>
                            </p:stCondLst>
                            <p:childTnLst>
                              <p:par>
                                <p:cTn id="33" presetID="6" presetClass="entr" presetSubtype="16" fill="hold" nodeType="afterEffect">
                                  <p:stCondLst>
                                    <p:cond delay="300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1000"/>
                                        <p:tgtEl>
                                          <p:spTgt spid="6"/>
                                        </p:tgtEl>
                                      </p:cBhvr>
                                    </p:animEffect>
                                  </p:childTnLst>
                                </p:cTn>
                              </p:par>
                            </p:childTnLst>
                          </p:cTn>
                        </p:par>
                        <p:par>
                          <p:cTn id="36" fill="hold">
                            <p:stCondLst>
                              <p:cond delay="15600"/>
                            </p:stCondLst>
                            <p:childTnLst>
                              <p:par>
                                <p:cTn id="37" presetID="42" presetClass="entr" presetSubtype="0" fill="hold" grpId="0" nodeType="afterEffect">
                                  <p:stCondLst>
                                    <p:cond delay="30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9600"/>
                            </p:stCondLst>
                            <p:childTnLst>
                              <p:par>
                                <p:cTn id="43" presetID="21" presetClass="entr" presetSubtype="1" fill="hold" grpId="0" nodeType="afterEffect">
                                  <p:stCondLst>
                                    <p:cond delay="200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1000"/>
                                        <p:tgtEl>
                                          <p:spTgt spid="11"/>
                                        </p:tgtEl>
                                      </p:cBhvr>
                                    </p:animEffect>
                                  </p:childTnLst>
                                </p:cTn>
                              </p:par>
                            </p:childTnLst>
                          </p:cTn>
                        </p:par>
                        <p:par>
                          <p:cTn id="46" fill="hold">
                            <p:stCondLst>
                              <p:cond delay="22600"/>
                            </p:stCondLst>
                            <p:childTnLst>
                              <p:par>
                                <p:cTn id="47" presetID="31" presetClass="entr" presetSubtype="0" fill="hold" grpId="0" nodeType="afterEffect">
                                  <p:stCondLst>
                                    <p:cond delay="250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CDDC2-EE0C-42DC-8810-6F74B2E73D81}"/>
              </a:ext>
            </a:extLst>
          </p:cNvPr>
          <p:cNvSpPr/>
          <p:nvPr/>
        </p:nvSpPr>
        <p:spPr>
          <a:xfrm>
            <a:off x="472002" y="5065256"/>
            <a:ext cx="3255058" cy="800219"/>
          </a:xfrm>
          <a:prstGeom prst="rect">
            <a:avLst/>
          </a:prstGeom>
        </p:spPr>
        <p:txBody>
          <a:bodyPr wrap="none">
            <a:spAutoFit/>
          </a:bodyPr>
          <a:lstStyle/>
          <a:p>
            <a:r>
              <a:rPr lang="en-US" sz="2800" b="1" dirty="0">
                <a:solidFill>
                  <a:srgbClr val="7030A0"/>
                </a:solidFill>
              </a:rPr>
              <a:t>Emmeline Pankhurst</a:t>
            </a:r>
          </a:p>
          <a:p>
            <a:r>
              <a:rPr lang="en-US" b="1" dirty="0"/>
              <a:t>(1858 – 1926), United Kingdom</a:t>
            </a:r>
          </a:p>
        </p:txBody>
      </p:sp>
      <p:pic>
        <p:nvPicPr>
          <p:cNvPr id="3" name="Picture 2">
            <a:extLst>
              <a:ext uri="{FF2B5EF4-FFF2-40B4-BE49-F238E27FC236}">
                <a16:creationId xmlns:a16="http://schemas.microsoft.com/office/drawing/2014/main" id="{0B4A8549-DE38-4921-970E-BF8BD41BD4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07662" y="132529"/>
            <a:ext cx="4932727" cy="4932727"/>
          </a:xfrm>
          <a:prstGeom prst="rect">
            <a:avLst/>
          </a:prstGeom>
        </p:spPr>
      </p:pic>
      <p:sp>
        <p:nvSpPr>
          <p:cNvPr id="4" name="Rectangle 3">
            <a:extLst>
              <a:ext uri="{FF2B5EF4-FFF2-40B4-BE49-F238E27FC236}">
                <a16:creationId xmlns:a16="http://schemas.microsoft.com/office/drawing/2014/main" id="{11E3A615-41AB-4833-BAF1-793C4818C2FB}"/>
              </a:ext>
            </a:extLst>
          </p:cNvPr>
          <p:cNvSpPr/>
          <p:nvPr/>
        </p:nvSpPr>
        <p:spPr>
          <a:xfrm>
            <a:off x="107662" y="6378073"/>
            <a:ext cx="4031168" cy="461665"/>
          </a:xfrm>
          <a:prstGeom prst="rect">
            <a:avLst/>
          </a:prstGeom>
        </p:spPr>
        <p:txBody>
          <a:bodyPr wrap="none">
            <a:spAutoFit/>
          </a:bodyPr>
          <a:lstStyle/>
          <a:p>
            <a:r>
              <a:rPr lang="en-US" sz="2400" b="1" i="1" dirty="0">
                <a:solidFill>
                  <a:srgbClr val="FF0000"/>
                </a:solidFill>
              </a:rPr>
              <a:t>Trust in God.  She will provide.</a:t>
            </a:r>
          </a:p>
        </p:txBody>
      </p:sp>
      <p:sp>
        <p:nvSpPr>
          <p:cNvPr id="5" name="Rectangle 4">
            <a:extLst>
              <a:ext uri="{FF2B5EF4-FFF2-40B4-BE49-F238E27FC236}">
                <a16:creationId xmlns:a16="http://schemas.microsoft.com/office/drawing/2014/main" id="{8D2A9845-FC55-4914-96C6-24AE1B565794}"/>
              </a:ext>
            </a:extLst>
          </p:cNvPr>
          <p:cNvSpPr/>
          <p:nvPr/>
        </p:nvSpPr>
        <p:spPr>
          <a:xfrm>
            <a:off x="83947" y="5819755"/>
            <a:ext cx="6284879" cy="461665"/>
          </a:xfrm>
          <a:prstGeom prst="rect">
            <a:avLst/>
          </a:prstGeom>
        </p:spPr>
        <p:txBody>
          <a:bodyPr wrap="square">
            <a:spAutoFit/>
          </a:bodyPr>
          <a:lstStyle/>
          <a:p>
            <a:r>
              <a:rPr lang="en-US" sz="2400" b="1" i="1" dirty="0">
                <a:solidFill>
                  <a:srgbClr val="FF0000"/>
                </a:solidFill>
              </a:rPr>
              <a:t>Justice and judgment lie often a world apart</a:t>
            </a:r>
            <a:r>
              <a:rPr lang="en-US" dirty="0"/>
              <a:t>.</a:t>
            </a:r>
          </a:p>
        </p:txBody>
      </p:sp>
      <p:sp>
        <p:nvSpPr>
          <p:cNvPr id="6" name="Rectangle 5">
            <a:extLst>
              <a:ext uri="{FF2B5EF4-FFF2-40B4-BE49-F238E27FC236}">
                <a16:creationId xmlns:a16="http://schemas.microsoft.com/office/drawing/2014/main" id="{DE41E3F2-51BC-4795-82E3-F614749F9957}"/>
              </a:ext>
            </a:extLst>
          </p:cNvPr>
          <p:cNvSpPr/>
          <p:nvPr/>
        </p:nvSpPr>
        <p:spPr>
          <a:xfrm>
            <a:off x="5161611" y="244005"/>
            <a:ext cx="6815529" cy="1015663"/>
          </a:xfrm>
          <a:prstGeom prst="rect">
            <a:avLst/>
          </a:prstGeom>
        </p:spPr>
        <p:txBody>
          <a:bodyPr wrap="square">
            <a:spAutoFit/>
          </a:bodyPr>
          <a:lstStyle/>
          <a:p>
            <a:r>
              <a:rPr lang="en-US" sz="2000" b="1" dirty="0"/>
              <a:t>1.  She was a British political activist (sometimes militant) and leader of the British suffragette movement who helped women win the right to vote. </a:t>
            </a:r>
          </a:p>
        </p:txBody>
      </p:sp>
      <p:sp>
        <p:nvSpPr>
          <p:cNvPr id="7" name="Rectangle 6">
            <a:extLst>
              <a:ext uri="{FF2B5EF4-FFF2-40B4-BE49-F238E27FC236}">
                <a16:creationId xmlns:a16="http://schemas.microsoft.com/office/drawing/2014/main" id="{95D01E0C-72E7-4EB2-A276-000C116FE993}"/>
              </a:ext>
            </a:extLst>
          </p:cNvPr>
          <p:cNvSpPr/>
          <p:nvPr/>
        </p:nvSpPr>
        <p:spPr>
          <a:xfrm>
            <a:off x="5161611" y="1336223"/>
            <a:ext cx="6815530" cy="1323439"/>
          </a:xfrm>
          <a:prstGeom prst="rect">
            <a:avLst/>
          </a:prstGeom>
        </p:spPr>
        <p:txBody>
          <a:bodyPr wrap="square">
            <a:spAutoFit/>
          </a:bodyPr>
          <a:lstStyle/>
          <a:p>
            <a:r>
              <a:rPr lang="en-US" sz="2000" b="1" dirty="0"/>
              <a:t>2.  On 10, October 1903, she and several colleagues founded the Women's Social and Political Union (WSPU), an organization open only to women and focused on direct action to win the vote.</a:t>
            </a:r>
          </a:p>
        </p:txBody>
      </p:sp>
      <p:sp>
        <p:nvSpPr>
          <p:cNvPr id="8" name="Rectangle 7">
            <a:extLst>
              <a:ext uri="{FF2B5EF4-FFF2-40B4-BE49-F238E27FC236}">
                <a16:creationId xmlns:a16="http://schemas.microsoft.com/office/drawing/2014/main" id="{18DC4EB0-42A1-4A04-99C7-B156CB2CD17C}"/>
              </a:ext>
            </a:extLst>
          </p:cNvPr>
          <p:cNvSpPr/>
          <p:nvPr/>
        </p:nvSpPr>
        <p:spPr>
          <a:xfrm>
            <a:off x="5988338" y="6054908"/>
            <a:ext cx="6096000" cy="646331"/>
          </a:xfrm>
          <a:prstGeom prst="rect">
            <a:avLst/>
          </a:prstGeom>
        </p:spPr>
        <p:txBody>
          <a:bodyPr>
            <a:spAutoFit/>
          </a:bodyPr>
          <a:lstStyle/>
          <a:p>
            <a:r>
              <a:rPr lang="en-US" b="1" dirty="0"/>
              <a:t>Please note that many others including Susan B. Anthony and Rosa Parks merited inclusion in this presentation.</a:t>
            </a:r>
          </a:p>
        </p:txBody>
      </p:sp>
      <p:pic>
        <p:nvPicPr>
          <p:cNvPr id="11" name="Picture 10">
            <a:extLst>
              <a:ext uri="{FF2B5EF4-FFF2-40B4-BE49-F238E27FC236}">
                <a16:creationId xmlns:a16="http://schemas.microsoft.com/office/drawing/2014/main" id="{A0B9B2F9-7159-41BD-B635-029FFA9DD099}"/>
              </a:ext>
            </a:extLst>
          </p:cNvPr>
          <p:cNvPicPr>
            <a:picLocks noChangeAspect="1"/>
          </p:cNvPicPr>
          <p:nvPr/>
        </p:nvPicPr>
        <p:blipFill>
          <a:blip r:embed="rId4"/>
          <a:stretch>
            <a:fillRect/>
          </a:stretch>
        </p:blipFill>
        <p:spPr>
          <a:xfrm>
            <a:off x="6096000" y="2706359"/>
            <a:ext cx="5356485" cy="3212050"/>
          </a:xfrm>
          <a:prstGeom prst="rect">
            <a:avLst/>
          </a:prstGeom>
        </p:spPr>
      </p:pic>
    </p:spTree>
    <p:extLst>
      <p:ext uri="{BB962C8B-B14F-4D97-AF65-F5344CB8AC3E}">
        <p14:creationId xmlns:p14="http://schemas.microsoft.com/office/powerpoint/2010/main" val="1393822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500"/>
                            </p:stCondLst>
                            <p:childTnLst>
                              <p:par>
                                <p:cTn id="9" presetID="31" presetClass="entr" presetSubtype="0" fill="hold" grpId="0" nodeType="afterEffect">
                                  <p:stCondLst>
                                    <p:cond delay="6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8500"/>
                            </p:stCondLst>
                            <p:childTnLst>
                              <p:par>
                                <p:cTn id="16" presetID="26" presetClass="entr" presetSubtype="0" fill="hold" nodeType="afterEffect">
                                  <p:stCondLst>
                                    <p:cond delay="400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90">
                                          <p:stCondLst>
                                            <p:cond delay="0"/>
                                          </p:stCondLst>
                                        </p:cTn>
                                        <p:tgtEl>
                                          <p:spTgt spid="3"/>
                                        </p:tgtEl>
                                      </p:cBhvr>
                                    </p:animEffect>
                                    <p:anim calcmode="lin" valueType="num">
                                      <p:cBhvr>
                                        <p:cTn id="19"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4" dur="13">
                                          <p:stCondLst>
                                            <p:cond delay="325"/>
                                          </p:stCondLst>
                                        </p:cTn>
                                        <p:tgtEl>
                                          <p:spTgt spid="3"/>
                                        </p:tgtEl>
                                      </p:cBhvr>
                                      <p:to x="100000" y="60000"/>
                                    </p:animScale>
                                    <p:animScale>
                                      <p:cBhvr>
                                        <p:cTn id="25" dur="83" decel="50000">
                                          <p:stCondLst>
                                            <p:cond delay="338"/>
                                          </p:stCondLst>
                                        </p:cTn>
                                        <p:tgtEl>
                                          <p:spTgt spid="3"/>
                                        </p:tgtEl>
                                      </p:cBhvr>
                                      <p:to x="100000" y="100000"/>
                                    </p:animScale>
                                    <p:animScale>
                                      <p:cBhvr>
                                        <p:cTn id="26" dur="13">
                                          <p:stCondLst>
                                            <p:cond delay="656"/>
                                          </p:stCondLst>
                                        </p:cTn>
                                        <p:tgtEl>
                                          <p:spTgt spid="3"/>
                                        </p:tgtEl>
                                      </p:cBhvr>
                                      <p:to x="100000" y="80000"/>
                                    </p:animScale>
                                    <p:animScale>
                                      <p:cBhvr>
                                        <p:cTn id="27" dur="83" decel="50000">
                                          <p:stCondLst>
                                            <p:cond delay="669"/>
                                          </p:stCondLst>
                                        </p:cTn>
                                        <p:tgtEl>
                                          <p:spTgt spid="3"/>
                                        </p:tgtEl>
                                      </p:cBhvr>
                                      <p:to x="100000" y="100000"/>
                                    </p:animScale>
                                    <p:animScale>
                                      <p:cBhvr>
                                        <p:cTn id="28" dur="13">
                                          <p:stCondLst>
                                            <p:cond delay="821"/>
                                          </p:stCondLst>
                                        </p:cTn>
                                        <p:tgtEl>
                                          <p:spTgt spid="3"/>
                                        </p:tgtEl>
                                      </p:cBhvr>
                                      <p:to x="100000" y="90000"/>
                                    </p:animScale>
                                    <p:animScale>
                                      <p:cBhvr>
                                        <p:cTn id="29" dur="83" decel="50000">
                                          <p:stCondLst>
                                            <p:cond delay="834"/>
                                          </p:stCondLst>
                                        </p:cTn>
                                        <p:tgtEl>
                                          <p:spTgt spid="3"/>
                                        </p:tgtEl>
                                      </p:cBhvr>
                                      <p:to x="100000" y="100000"/>
                                    </p:animScale>
                                    <p:animScale>
                                      <p:cBhvr>
                                        <p:cTn id="30" dur="13">
                                          <p:stCondLst>
                                            <p:cond delay="904"/>
                                          </p:stCondLst>
                                        </p:cTn>
                                        <p:tgtEl>
                                          <p:spTgt spid="3"/>
                                        </p:tgtEl>
                                      </p:cBhvr>
                                      <p:to x="100000" y="95000"/>
                                    </p:animScale>
                                    <p:animScale>
                                      <p:cBhvr>
                                        <p:cTn id="31" dur="83" decel="50000">
                                          <p:stCondLst>
                                            <p:cond delay="917"/>
                                          </p:stCondLst>
                                        </p:cTn>
                                        <p:tgtEl>
                                          <p:spTgt spid="3"/>
                                        </p:tgtEl>
                                      </p:cBhvr>
                                      <p:to x="100000" y="100000"/>
                                    </p:animScale>
                                  </p:childTnLst>
                                </p:cTn>
                              </p:par>
                            </p:childTnLst>
                          </p:cTn>
                        </p:par>
                        <p:par>
                          <p:cTn id="32" fill="hold">
                            <p:stCondLst>
                              <p:cond delay="13500"/>
                            </p:stCondLst>
                            <p:childTnLst>
                              <p:par>
                                <p:cTn id="33" presetID="45" presetClass="entr" presetSubtype="0" fill="hold" grpId="0" nodeType="afterEffect">
                                  <p:stCondLst>
                                    <p:cond delay="4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par>
                          <p:cTn id="38" fill="hold">
                            <p:stCondLst>
                              <p:cond delay="19000"/>
                            </p:stCondLst>
                            <p:childTnLst>
                              <p:par>
                                <p:cTn id="39" presetID="2" presetClass="entr" presetSubtype="4" fill="hold" grpId="0" nodeType="afterEffect">
                                  <p:stCondLst>
                                    <p:cond delay="30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1397866"/>
            <a:ext cx="3012141" cy="369332"/>
          </a:xfrm>
          <a:prstGeom prst="rect">
            <a:avLst/>
          </a:prstGeom>
          <a:noFill/>
        </p:spPr>
        <p:txBody>
          <a:bodyPr wrap="square" rtlCol="0">
            <a:spAutoFit/>
          </a:bodyPr>
          <a:lstStyle/>
          <a:p>
            <a:endParaRPr lang="en-US" dirty="0"/>
          </a:p>
        </p:txBody>
      </p:sp>
      <p:sp>
        <p:nvSpPr>
          <p:cNvPr id="7" name="Rectangle 6"/>
          <p:cNvSpPr/>
          <p:nvPr/>
        </p:nvSpPr>
        <p:spPr>
          <a:xfrm>
            <a:off x="5069541" y="898201"/>
            <a:ext cx="6978430" cy="707886"/>
          </a:xfrm>
          <a:prstGeom prst="rect">
            <a:avLst/>
          </a:prstGeom>
        </p:spPr>
        <p:txBody>
          <a:bodyPr wrap="square">
            <a:spAutoFit/>
          </a:bodyPr>
          <a:lstStyle/>
          <a:p>
            <a:r>
              <a:rPr lang="en-US" sz="2000" b="1" dirty="0"/>
              <a:t>2.  Discovered and isolated radioactive elements (polonium and radium) that filled in gaps in the periodic table.</a:t>
            </a:r>
          </a:p>
        </p:txBody>
      </p:sp>
      <p:pic>
        <p:nvPicPr>
          <p:cNvPr id="11" name="Picture 10"/>
          <p:cNvPicPr>
            <a:picLocks noChangeAspect="1"/>
          </p:cNvPicPr>
          <p:nvPr/>
        </p:nvPicPr>
        <p:blipFill rotWithShape="1">
          <a:blip r:embed="rId2"/>
          <a:srcRect l="12092" t="7177" r="2418" b="11647"/>
          <a:stretch/>
        </p:blipFill>
        <p:spPr>
          <a:xfrm>
            <a:off x="144029" y="80543"/>
            <a:ext cx="4799855" cy="3798052"/>
          </a:xfrm>
          <a:prstGeom prst="rect">
            <a:avLst/>
          </a:prstGeom>
        </p:spPr>
      </p:pic>
      <p:sp>
        <p:nvSpPr>
          <p:cNvPr id="14" name="TextBox 13"/>
          <p:cNvSpPr txBox="1"/>
          <p:nvPr/>
        </p:nvSpPr>
        <p:spPr>
          <a:xfrm>
            <a:off x="174260" y="3892358"/>
            <a:ext cx="4329070" cy="523220"/>
          </a:xfrm>
          <a:prstGeom prst="rect">
            <a:avLst/>
          </a:prstGeom>
          <a:noFill/>
        </p:spPr>
        <p:txBody>
          <a:bodyPr wrap="none" rtlCol="0">
            <a:spAutoFit/>
          </a:bodyPr>
          <a:lstStyle/>
          <a:p>
            <a:r>
              <a:rPr lang="en-US" sz="2800" b="1" dirty="0">
                <a:solidFill>
                  <a:srgbClr val="002060"/>
                </a:solidFill>
              </a:rPr>
              <a:t>Marie </a:t>
            </a:r>
            <a:r>
              <a:rPr lang="en-US" b="1" dirty="0"/>
              <a:t>(1867 – 1934) and Pierre </a:t>
            </a:r>
            <a:r>
              <a:rPr lang="en-US" sz="2800" b="1" dirty="0">
                <a:solidFill>
                  <a:srgbClr val="002060"/>
                </a:solidFill>
              </a:rPr>
              <a:t>Curie</a:t>
            </a:r>
            <a:endParaRPr lang="en-US" sz="2000" b="1" dirty="0">
              <a:solidFill>
                <a:srgbClr val="002060"/>
              </a:solidFill>
            </a:endParaRPr>
          </a:p>
        </p:txBody>
      </p:sp>
      <p:sp>
        <p:nvSpPr>
          <p:cNvPr id="2" name="Rectangle 1">
            <a:extLst>
              <a:ext uri="{FF2B5EF4-FFF2-40B4-BE49-F238E27FC236}">
                <a16:creationId xmlns:a16="http://schemas.microsoft.com/office/drawing/2014/main" id="{D04FB030-AFD0-4722-8B32-2DCC87D9B1A5}"/>
              </a:ext>
            </a:extLst>
          </p:cNvPr>
          <p:cNvSpPr/>
          <p:nvPr/>
        </p:nvSpPr>
        <p:spPr>
          <a:xfrm>
            <a:off x="5069541" y="180908"/>
            <a:ext cx="6978430" cy="707886"/>
          </a:xfrm>
          <a:prstGeom prst="rect">
            <a:avLst/>
          </a:prstGeom>
        </p:spPr>
        <p:txBody>
          <a:bodyPr wrap="square">
            <a:spAutoFit/>
          </a:bodyPr>
          <a:lstStyle/>
          <a:p>
            <a:r>
              <a:rPr lang="en-US" sz="2000" b="1" dirty="0"/>
              <a:t> 1.  A Polish born and naturalized-French physicist and chemist who conducted pioneering research on radioactivity.</a:t>
            </a:r>
          </a:p>
        </p:txBody>
      </p:sp>
      <p:sp>
        <p:nvSpPr>
          <p:cNvPr id="5" name="Rectangle 4">
            <a:extLst>
              <a:ext uri="{FF2B5EF4-FFF2-40B4-BE49-F238E27FC236}">
                <a16:creationId xmlns:a16="http://schemas.microsoft.com/office/drawing/2014/main" id="{FDDBD092-BBEC-4818-AABF-25966C9384C4}"/>
              </a:ext>
            </a:extLst>
          </p:cNvPr>
          <p:cNvSpPr/>
          <p:nvPr/>
        </p:nvSpPr>
        <p:spPr>
          <a:xfrm>
            <a:off x="5069541" y="2498853"/>
            <a:ext cx="4289171" cy="707886"/>
          </a:xfrm>
          <a:prstGeom prst="rect">
            <a:avLst/>
          </a:prstGeom>
        </p:spPr>
        <p:txBody>
          <a:bodyPr wrap="square">
            <a:spAutoFit/>
          </a:bodyPr>
          <a:lstStyle/>
          <a:p>
            <a:r>
              <a:rPr lang="en-US" sz="2000" b="1" i="1" dirty="0">
                <a:solidFill>
                  <a:srgbClr val="FF0000"/>
                </a:solidFill>
              </a:rPr>
              <a:t>All my life through, the new sights of Nature made me rejoice like a child.</a:t>
            </a:r>
          </a:p>
        </p:txBody>
      </p:sp>
      <p:sp>
        <p:nvSpPr>
          <p:cNvPr id="17" name="Rectangle 16">
            <a:extLst>
              <a:ext uri="{FF2B5EF4-FFF2-40B4-BE49-F238E27FC236}">
                <a16:creationId xmlns:a16="http://schemas.microsoft.com/office/drawing/2014/main" id="{83C2036F-C60B-4BD1-B7F0-03560207E401}"/>
              </a:ext>
            </a:extLst>
          </p:cNvPr>
          <p:cNvSpPr/>
          <p:nvPr/>
        </p:nvSpPr>
        <p:spPr>
          <a:xfrm>
            <a:off x="4616947" y="5392856"/>
            <a:ext cx="7468742" cy="1323439"/>
          </a:xfrm>
          <a:prstGeom prst="rect">
            <a:avLst/>
          </a:prstGeom>
        </p:spPr>
        <p:txBody>
          <a:bodyPr wrap="square">
            <a:spAutoFit/>
          </a:bodyPr>
          <a:lstStyle/>
          <a:p>
            <a:r>
              <a:rPr lang="en-US" sz="2000" b="1" i="1" dirty="0">
                <a:solidFill>
                  <a:srgbClr val="FF0000"/>
                </a:solidFill>
              </a:rPr>
              <a:t>I shall devote only a few lines to the expression of my belief in the importance of science ... it is by this daily striving after knowledge that man has raised himself to the unique position he occupies on earth, and that his power and well-being have continually increased. </a:t>
            </a:r>
          </a:p>
        </p:txBody>
      </p:sp>
      <p:pic>
        <p:nvPicPr>
          <p:cNvPr id="18" name="Picture 17">
            <a:extLst>
              <a:ext uri="{FF2B5EF4-FFF2-40B4-BE49-F238E27FC236}">
                <a16:creationId xmlns:a16="http://schemas.microsoft.com/office/drawing/2014/main" id="{65B4453D-AB0F-4101-8DEE-7BCA00CF62F3}"/>
              </a:ext>
            </a:extLst>
          </p:cNvPr>
          <p:cNvPicPr>
            <a:picLocks noChangeAspect="1"/>
          </p:cNvPicPr>
          <p:nvPr/>
        </p:nvPicPr>
        <p:blipFill>
          <a:blip r:embed="rId3"/>
          <a:stretch>
            <a:fillRect/>
          </a:stretch>
        </p:blipFill>
        <p:spPr>
          <a:xfrm>
            <a:off x="174260" y="4473494"/>
            <a:ext cx="4374738" cy="1464727"/>
          </a:xfrm>
          <a:prstGeom prst="rect">
            <a:avLst/>
          </a:prstGeom>
        </p:spPr>
      </p:pic>
      <p:pic>
        <p:nvPicPr>
          <p:cNvPr id="19" name="Picture 18">
            <a:extLst>
              <a:ext uri="{FF2B5EF4-FFF2-40B4-BE49-F238E27FC236}">
                <a16:creationId xmlns:a16="http://schemas.microsoft.com/office/drawing/2014/main" id="{AD159ADB-A08C-462B-84AA-FFF073633C3B}"/>
              </a:ext>
            </a:extLst>
          </p:cNvPr>
          <p:cNvPicPr>
            <a:picLocks noChangeAspect="1"/>
          </p:cNvPicPr>
          <p:nvPr/>
        </p:nvPicPr>
        <p:blipFill rotWithShape="1">
          <a:blip r:embed="rId4"/>
          <a:srcRect l="32238" t="4904" r="36063" b="6686"/>
          <a:stretch/>
        </p:blipFill>
        <p:spPr>
          <a:xfrm>
            <a:off x="106311" y="5485545"/>
            <a:ext cx="370670" cy="1033812"/>
          </a:xfrm>
          <a:prstGeom prst="rect">
            <a:avLst/>
          </a:prstGeom>
        </p:spPr>
      </p:pic>
      <p:pic>
        <p:nvPicPr>
          <p:cNvPr id="21" name="Picture 20">
            <a:extLst>
              <a:ext uri="{FF2B5EF4-FFF2-40B4-BE49-F238E27FC236}">
                <a16:creationId xmlns:a16="http://schemas.microsoft.com/office/drawing/2014/main" id="{92E32AA5-EFAC-4351-AAF5-0F4B6A7A0AD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t="15738" r="3009" b="17595"/>
          <a:stretch/>
        </p:blipFill>
        <p:spPr>
          <a:xfrm>
            <a:off x="1858781" y="5921867"/>
            <a:ext cx="1149570" cy="790158"/>
          </a:xfrm>
          <a:prstGeom prst="rect">
            <a:avLst/>
          </a:prstGeom>
        </p:spPr>
      </p:pic>
      <p:sp>
        <p:nvSpPr>
          <p:cNvPr id="23" name="TextBox 22">
            <a:extLst>
              <a:ext uri="{FF2B5EF4-FFF2-40B4-BE49-F238E27FC236}">
                <a16:creationId xmlns:a16="http://schemas.microsoft.com/office/drawing/2014/main" id="{9552ACA3-8EED-4C5D-ABFF-CED1E4C49A7C}"/>
              </a:ext>
            </a:extLst>
          </p:cNvPr>
          <p:cNvSpPr txBox="1"/>
          <p:nvPr/>
        </p:nvSpPr>
        <p:spPr>
          <a:xfrm>
            <a:off x="5031822" y="1602135"/>
            <a:ext cx="4326890" cy="400110"/>
          </a:xfrm>
          <a:prstGeom prst="rect">
            <a:avLst/>
          </a:prstGeom>
          <a:noFill/>
        </p:spPr>
        <p:txBody>
          <a:bodyPr wrap="none" rtlCol="0">
            <a:spAutoFit/>
          </a:bodyPr>
          <a:lstStyle/>
          <a:p>
            <a:r>
              <a:rPr lang="en-US" sz="2000" b="1" dirty="0"/>
              <a:t>3.  First woman awarded a Nobel prize.</a:t>
            </a:r>
          </a:p>
        </p:txBody>
      </p:sp>
      <p:sp>
        <p:nvSpPr>
          <p:cNvPr id="24" name="TextBox 23">
            <a:extLst>
              <a:ext uri="{FF2B5EF4-FFF2-40B4-BE49-F238E27FC236}">
                <a16:creationId xmlns:a16="http://schemas.microsoft.com/office/drawing/2014/main" id="{DF910EDC-4224-4125-BB00-38BDDE7CF558}"/>
              </a:ext>
            </a:extLst>
          </p:cNvPr>
          <p:cNvSpPr txBox="1"/>
          <p:nvPr/>
        </p:nvSpPr>
        <p:spPr>
          <a:xfrm>
            <a:off x="5031822" y="2058112"/>
            <a:ext cx="4391651" cy="400110"/>
          </a:xfrm>
          <a:prstGeom prst="rect">
            <a:avLst/>
          </a:prstGeom>
          <a:noFill/>
        </p:spPr>
        <p:txBody>
          <a:bodyPr wrap="none" rtlCol="0">
            <a:spAutoFit/>
          </a:bodyPr>
          <a:lstStyle/>
          <a:p>
            <a:r>
              <a:rPr lang="en-US" sz="2000" b="1" dirty="0"/>
              <a:t>4.  First person to win two Nobel prizes.</a:t>
            </a:r>
          </a:p>
        </p:txBody>
      </p:sp>
      <p:pic>
        <p:nvPicPr>
          <p:cNvPr id="25" name="Picture 24">
            <a:extLst>
              <a:ext uri="{FF2B5EF4-FFF2-40B4-BE49-F238E27FC236}">
                <a16:creationId xmlns:a16="http://schemas.microsoft.com/office/drawing/2014/main" id="{13482EB4-C2DD-42BA-88DE-5CC52CD0777C}"/>
              </a:ext>
            </a:extLst>
          </p:cNvPr>
          <p:cNvPicPr>
            <a:picLocks noChangeAspect="1"/>
          </p:cNvPicPr>
          <p:nvPr/>
        </p:nvPicPr>
        <p:blipFill>
          <a:blip r:embed="rId7"/>
          <a:stretch>
            <a:fillRect/>
          </a:stretch>
        </p:blipFill>
        <p:spPr>
          <a:xfrm>
            <a:off x="9621536" y="1708482"/>
            <a:ext cx="2396204" cy="3478361"/>
          </a:xfrm>
          <a:prstGeom prst="rect">
            <a:avLst/>
          </a:prstGeom>
        </p:spPr>
      </p:pic>
      <p:pic>
        <p:nvPicPr>
          <p:cNvPr id="26" name="Picture 25">
            <a:extLst>
              <a:ext uri="{FF2B5EF4-FFF2-40B4-BE49-F238E27FC236}">
                <a16:creationId xmlns:a16="http://schemas.microsoft.com/office/drawing/2014/main" id="{B999BE27-579E-4610-890D-6C053B909492}"/>
              </a:ext>
            </a:extLst>
          </p:cNvPr>
          <p:cNvPicPr>
            <a:picLocks noChangeAspect="1"/>
          </p:cNvPicPr>
          <p:nvPr/>
        </p:nvPicPr>
        <p:blipFill>
          <a:blip r:embed="rId8"/>
          <a:stretch>
            <a:fillRect/>
          </a:stretch>
        </p:blipFill>
        <p:spPr>
          <a:xfrm>
            <a:off x="5631609" y="3206738"/>
            <a:ext cx="3279176" cy="2186117"/>
          </a:xfrm>
          <a:prstGeom prst="rect">
            <a:avLst/>
          </a:prstGeom>
        </p:spPr>
      </p:pic>
    </p:spTree>
    <p:extLst>
      <p:ext uri="{BB962C8B-B14F-4D97-AF65-F5344CB8AC3E}">
        <p14:creationId xmlns:p14="http://schemas.microsoft.com/office/powerpoint/2010/main" val="428830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500"/>
                            </p:stCondLst>
                            <p:childTnLst>
                              <p:par>
                                <p:cTn id="9" presetID="6" presetClass="entr" presetSubtype="16" fill="hold" grpId="0" nodeType="afterEffect">
                                  <p:stCondLst>
                                    <p:cond delay="500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par>
                          <p:cTn id="12" fill="hold">
                            <p:stCondLst>
                              <p:cond delay="9500"/>
                            </p:stCondLst>
                            <p:childTnLst>
                              <p:par>
                                <p:cTn id="13" presetID="31" presetClass="entr" presetSubtype="0" fill="hold" grpId="0" nodeType="afterEffect">
                                  <p:stCondLst>
                                    <p:cond delay="3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13500"/>
                            </p:stCondLst>
                            <p:childTnLst>
                              <p:par>
                                <p:cTn id="20" presetID="26" presetClass="entr" presetSubtype="0" fill="hold" grpId="0" nodeType="afterEffect">
                                  <p:stCondLst>
                                    <p:cond delay="200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290">
                                          <p:stCondLst>
                                            <p:cond delay="0"/>
                                          </p:stCondLst>
                                        </p:cTn>
                                        <p:tgtEl>
                                          <p:spTgt spid="24"/>
                                        </p:tgtEl>
                                      </p:cBhvr>
                                    </p:animEffect>
                                    <p:anim calcmode="lin" valueType="num">
                                      <p:cBhvr>
                                        <p:cTn id="23"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28" dur="13">
                                          <p:stCondLst>
                                            <p:cond delay="325"/>
                                          </p:stCondLst>
                                        </p:cTn>
                                        <p:tgtEl>
                                          <p:spTgt spid="24"/>
                                        </p:tgtEl>
                                      </p:cBhvr>
                                      <p:to x="100000" y="60000"/>
                                    </p:animScale>
                                    <p:animScale>
                                      <p:cBhvr>
                                        <p:cTn id="29" dur="83" decel="50000">
                                          <p:stCondLst>
                                            <p:cond delay="338"/>
                                          </p:stCondLst>
                                        </p:cTn>
                                        <p:tgtEl>
                                          <p:spTgt spid="24"/>
                                        </p:tgtEl>
                                      </p:cBhvr>
                                      <p:to x="100000" y="100000"/>
                                    </p:animScale>
                                    <p:animScale>
                                      <p:cBhvr>
                                        <p:cTn id="30" dur="13">
                                          <p:stCondLst>
                                            <p:cond delay="656"/>
                                          </p:stCondLst>
                                        </p:cTn>
                                        <p:tgtEl>
                                          <p:spTgt spid="24"/>
                                        </p:tgtEl>
                                      </p:cBhvr>
                                      <p:to x="100000" y="80000"/>
                                    </p:animScale>
                                    <p:animScale>
                                      <p:cBhvr>
                                        <p:cTn id="31" dur="83" decel="50000">
                                          <p:stCondLst>
                                            <p:cond delay="669"/>
                                          </p:stCondLst>
                                        </p:cTn>
                                        <p:tgtEl>
                                          <p:spTgt spid="24"/>
                                        </p:tgtEl>
                                      </p:cBhvr>
                                      <p:to x="100000" y="100000"/>
                                    </p:animScale>
                                    <p:animScale>
                                      <p:cBhvr>
                                        <p:cTn id="32" dur="13">
                                          <p:stCondLst>
                                            <p:cond delay="821"/>
                                          </p:stCondLst>
                                        </p:cTn>
                                        <p:tgtEl>
                                          <p:spTgt spid="24"/>
                                        </p:tgtEl>
                                      </p:cBhvr>
                                      <p:to x="100000" y="90000"/>
                                    </p:animScale>
                                    <p:animScale>
                                      <p:cBhvr>
                                        <p:cTn id="33" dur="83" decel="50000">
                                          <p:stCondLst>
                                            <p:cond delay="834"/>
                                          </p:stCondLst>
                                        </p:cTn>
                                        <p:tgtEl>
                                          <p:spTgt spid="24"/>
                                        </p:tgtEl>
                                      </p:cBhvr>
                                      <p:to x="100000" y="100000"/>
                                    </p:animScale>
                                    <p:animScale>
                                      <p:cBhvr>
                                        <p:cTn id="34" dur="13">
                                          <p:stCondLst>
                                            <p:cond delay="904"/>
                                          </p:stCondLst>
                                        </p:cTn>
                                        <p:tgtEl>
                                          <p:spTgt spid="24"/>
                                        </p:tgtEl>
                                      </p:cBhvr>
                                      <p:to x="100000" y="95000"/>
                                    </p:animScale>
                                    <p:animScale>
                                      <p:cBhvr>
                                        <p:cTn id="35" dur="83" decel="50000">
                                          <p:stCondLst>
                                            <p:cond delay="917"/>
                                          </p:stCondLst>
                                        </p:cTn>
                                        <p:tgtEl>
                                          <p:spTgt spid="24"/>
                                        </p:tgtEl>
                                      </p:cBhvr>
                                      <p:to x="100000" y="100000"/>
                                    </p:animScale>
                                  </p:childTnLst>
                                </p:cTn>
                              </p:par>
                            </p:childTnLst>
                          </p:cTn>
                        </p:par>
                        <p:par>
                          <p:cTn id="36" fill="hold">
                            <p:stCondLst>
                              <p:cond delay="16500"/>
                            </p:stCondLst>
                            <p:childTnLst>
                              <p:par>
                                <p:cTn id="37" presetID="31"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9500"/>
                            </p:stCondLst>
                            <p:childTnLst>
                              <p:par>
                                <p:cTn id="44" presetID="42" presetClass="entr" presetSubtype="0" fill="hold" nodeType="afterEffect">
                                  <p:stCondLst>
                                    <p:cond delay="5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par>
                          <p:cTn id="49" fill="hold">
                            <p:stCondLst>
                              <p:cond delay="21000"/>
                            </p:stCondLst>
                            <p:childTnLst>
                              <p:par>
                                <p:cTn id="50" presetID="26" presetClass="entr" presetSubtype="0"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145">
                                          <p:stCondLst>
                                            <p:cond delay="0"/>
                                          </p:stCondLst>
                                        </p:cTn>
                                        <p:tgtEl>
                                          <p:spTgt spid="19"/>
                                        </p:tgtEl>
                                      </p:cBhvr>
                                    </p:animEffect>
                                    <p:anim calcmode="lin" valueType="num">
                                      <p:cBhvr>
                                        <p:cTn id="5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5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5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58" dur="7">
                                          <p:stCondLst>
                                            <p:cond delay="163"/>
                                          </p:stCondLst>
                                        </p:cTn>
                                        <p:tgtEl>
                                          <p:spTgt spid="19"/>
                                        </p:tgtEl>
                                      </p:cBhvr>
                                      <p:to x="100000" y="60000"/>
                                    </p:animScale>
                                    <p:animScale>
                                      <p:cBhvr>
                                        <p:cTn id="59" dur="42" decel="50000">
                                          <p:stCondLst>
                                            <p:cond delay="169"/>
                                          </p:stCondLst>
                                        </p:cTn>
                                        <p:tgtEl>
                                          <p:spTgt spid="19"/>
                                        </p:tgtEl>
                                      </p:cBhvr>
                                      <p:to x="100000" y="100000"/>
                                    </p:animScale>
                                    <p:animScale>
                                      <p:cBhvr>
                                        <p:cTn id="60" dur="7">
                                          <p:stCondLst>
                                            <p:cond delay="328"/>
                                          </p:stCondLst>
                                        </p:cTn>
                                        <p:tgtEl>
                                          <p:spTgt spid="19"/>
                                        </p:tgtEl>
                                      </p:cBhvr>
                                      <p:to x="100000" y="80000"/>
                                    </p:animScale>
                                    <p:animScale>
                                      <p:cBhvr>
                                        <p:cTn id="61" dur="42" decel="50000">
                                          <p:stCondLst>
                                            <p:cond delay="335"/>
                                          </p:stCondLst>
                                        </p:cTn>
                                        <p:tgtEl>
                                          <p:spTgt spid="19"/>
                                        </p:tgtEl>
                                      </p:cBhvr>
                                      <p:to x="100000" y="100000"/>
                                    </p:animScale>
                                    <p:animScale>
                                      <p:cBhvr>
                                        <p:cTn id="62" dur="7">
                                          <p:stCondLst>
                                            <p:cond delay="411"/>
                                          </p:stCondLst>
                                        </p:cTn>
                                        <p:tgtEl>
                                          <p:spTgt spid="19"/>
                                        </p:tgtEl>
                                      </p:cBhvr>
                                      <p:to x="100000" y="90000"/>
                                    </p:animScale>
                                    <p:animScale>
                                      <p:cBhvr>
                                        <p:cTn id="63" dur="42" decel="50000">
                                          <p:stCondLst>
                                            <p:cond delay="417"/>
                                          </p:stCondLst>
                                        </p:cTn>
                                        <p:tgtEl>
                                          <p:spTgt spid="19"/>
                                        </p:tgtEl>
                                      </p:cBhvr>
                                      <p:to x="100000" y="100000"/>
                                    </p:animScale>
                                    <p:animScale>
                                      <p:cBhvr>
                                        <p:cTn id="64" dur="7">
                                          <p:stCondLst>
                                            <p:cond delay="452"/>
                                          </p:stCondLst>
                                        </p:cTn>
                                        <p:tgtEl>
                                          <p:spTgt spid="19"/>
                                        </p:tgtEl>
                                      </p:cBhvr>
                                      <p:to x="100000" y="95000"/>
                                    </p:animScale>
                                    <p:animScale>
                                      <p:cBhvr>
                                        <p:cTn id="65" dur="42" decel="50000">
                                          <p:stCondLst>
                                            <p:cond delay="459"/>
                                          </p:stCondLst>
                                        </p:cTn>
                                        <p:tgtEl>
                                          <p:spTgt spid="19"/>
                                        </p:tgtEl>
                                      </p:cBhvr>
                                      <p:to x="100000" y="100000"/>
                                    </p:animScale>
                                  </p:childTnLst>
                                </p:cTn>
                              </p:par>
                            </p:childTnLst>
                          </p:cTn>
                        </p:par>
                        <p:par>
                          <p:cTn id="66" fill="hold">
                            <p:stCondLst>
                              <p:cond delay="22500"/>
                            </p:stCondLst>
                            <p:childTnLst>
                              <p:par>
                                <p:cTn id="67" presetID="2" presetClass="entr" presetSubtype="4" fill="hold" nodeType="afterEffect">
                                  <p:stCondLst>
                                    <p:cond delay="50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par>
                          <p:cTn id="71" fill="hold">
                            <p:stCondLst>
                              <p:cond delay="23500"/>
                            </p:stCondLst>
                            <p:childTnLst>
                              <p:par>
                                <p:cTn id="72" presetID="16" presetClass="entr" presetSubtype="21" fill="hold" grpId="0" nodeType="afterEffect">
                                  <p:stCondLst>
                                    <p:cond delay="200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1000"/>
                                        <p:tgtEl>
                                          <p:spTgt spid="14"/>
                                        </p:tgtEl>
                                      </p:cBhvr>
                                    </p:animEffect>
                                  </p:childTnLst>
                                </p:cTn>
                              </p:par>
                            </p:childTnLst>
                          </p:cTn>
                        </p:par>
                        <p:par>
                          <p:cTn id="75" fill="hold">
                            <p:stCondLst>
                              <p:cond delay="26500"/>
                            </p:stCondLst>
                            <p:childTnLst>
                              <p:par>
                                <p:cTn id="76" presetID="14" presetClass="entr" presetSubtype="10" fill="hold" nodeType="afterEffect">
                                  <p:stCondLst>
                                    <p:cond delay="1000"/>
                                  </p:stCondLst>
                                  <p:childTnLst>
                                    <p:set>
                                      <p:cBhvr>
                                        <p:cTn id="77" dur="1" fill="hold">
                                          <p:stCondLst>
                                            <p:cond delay="0"/>
                                          </p:stCondLst>
                                        </p:cTn>
                                        <p:tgtEl>
                                          <p:spTgt spid="26"/>
                                        </p:tgtEl>
                                        <p:attrNameLst>
                                          <p:attrName>style.visibility</p:attrName>
                                        </p:attrNameLst>
                                      </p:cBhvr>
                                      <p:to>
                                        <p:strVal val="visible"/>
                                      </p:to>
                                    </p:set>
                                    <p:animEffect transition="in" filter="randombar(horizontal)">
                                      <p:cBhvr>
                                        <p:cTn id="78" dur="1000"/>
                                        <p:tgtEl>
                                          <p:spTgt spid="26"/>
                                        </p:tgtEl>
                                      </p:cBhvr>
                                    </p:animEffect>
                                  </p:childTnLst>
                                </p:cTn>
                              </p:par>
                            </p:childTnLst>
                          </p:cTn>
                        </p:par>
                        <p:par>
                          <p:cTn id="79" fill="hold">
                            <p:stCondLst>
                              <p:cond delay="28500"/>
                            </p:stCondLst>
                            <p:childTnLst>
                              <p:par>
                                <p:cTn id="80" presetID="45" presetClass="entr" presetSubtype="0" fill="hold" nodeType="afterEffect">
                                  <p:stCondLst>
                                    <p:cond delay="150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ppt_w</p:attrName>
                                        </p:attrNameLst>
                                      </p:cBhvr>
                                      <p:tavLst>
                                        <p:tav tm="0" fmla="#ppt_w*sin(2.5*pi*$)">
                                          <p:val>
                                            <p:fltVal val="0"/>
                                          </p:val>
                                        </p:tav>
                                        <p:tav tm="100000">
                                          <p:val>
                                            <p:fltVal val="1"/>
                                          </p:val>
                                        </p:tav>
                                      </p:tavLst>
                                    </p:anim>
                                    <p:anim calcmode="lin" valueType="num">
                                      <p:cBhvr>
                                        <p:cTn id="84" dur="1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534AF-D38F-48AD-ADD0-B73AC31C084B}"/>
              </a:ext>
            </a:extLst>
          </p:cNvPr>
          <p:cNvPicPr>
            <a:picLocks noChangeAspect="1"/>
          </p:cNvPicPr>
          <p:nvPr/>
        </p:nvPicPr>
        <p:blipFill>
          <a:blip r:embed="rId2"/>
          <a:stretch>
            <a:fillRect/>
          </a:stretch>
        </p:blipFill>
        <p:spPr>
          <a:xfrm>
            <a:off x="41460" y="76926"/>
            <a:ext cx="2762250" cy="3257550"/>
          </a:xfrm>
          <a:prstGeom prst="rect">
            <a:avLst/>
          </a:prstGeom>
        </p:spPr>
      </p:pic>
      <p:sp>
        <p:nvSpPr>
          <p:cNvPr id="3" name="Rectangle 2">
            <a:extLst>
              <a:ext uri="{FF2B5EF4-FFF2-40B4-BE49-F238E27FC236}">
                <a16:creationId xmlns:a16="http://schemas.microsoft.com/office/drawing/2014/main" id="{4CB3FB08-5FC2-4E8D-8EDE-64A266F0D4C6}"/>
              </a:ext>
            </a:extLst>
          </p:cNvPr>
          <p:cNvSpPr/>
          <p:nvPr/>
        </p:nvSpPr>
        <p:spPr>
          <a:xfrm>
            <a:off x="8906468" y="2239034"/>
            <a:ext cx="2955092" cy="1323439"/>
          </a:xfrm>
          <a:prstGeom prst="rect">
            <a:avLst/>
          </a:prstGeom>
        </p:spPr>
        <p:txBody>
          <a:bodyPr wrap="square">
            <a:spAutoFit/>
          </a:bodyPr>
          <a:lstStyle/>
          <a:p>
            <a:r>
              <a:rPr lang="en-US" sz="2000" b="1" i="1" dirty="0">
                <a:solidFill>
                  <a:srgbClr val="7030A0"/>
                </a:solidFill>
              </a:rPr>
              <a:t>Happiness is when what you think, what you say, and what you do are in harmony.</a:t>
            </a:r>
          </a:p>
        </p:txBody>
      </p:sp>
      <p:sp>
        <p:nvSpPr>
          <p:cNvPr id="4" name="Rectangle 3">
            <a:extLst>
              <a:ext uri="{FF2B5EF4-FFF2-40B4-BE49-F238E27FC236}">
                <a16:creationId xmlns:a16="http://schemas.microsoft.com/office/drawing/2014/main" id="{43890C91-4D3B-451B-83A6-79248D39916B}"/>
              </a:ext>
            </a:extLst>
          </p:cNvPr>
          <p:cNvSpPr/>
          <p:nvPr/>
        </p:nvSpPr>
        <p:spPr>
          <a:xfrm>
            <a:off x="3238424" y="1693432"/>
            <a:ext cx="5351145" cy="400110"/>
          </a:xfrm>
          <a:prstGeom prst="rect">
            <a:avLst/>
          </a:prstGeom>
        </p:spPr>
        <p:txBody>
          <a:bodyPr wrap="none">
            <a:spAutoFit/>
          </a:bodyPr>
          <a:lstStyle/>
          <a:p>
            <a:r>
              <a:rPr lang="en-US" sz="2000" b="1" i="1" dirty="0">
                <a:solidFill>
                  <a:srgbClr val="7030A0"/>
                </a:solidFill>
              </a:rPr>
              <a:t>Be the change that you want to see in the world.</a:t>
            </a:r>
          </a:p>
        </p:txBody>
      </p:sp>
      <p:sp>
        <p:nvSpPr>
          <p:cNvPr id="5" name="Rectangle 4">
            <a:extLst>
              <a:ext uri="{FF2B5EF4-FFF2-40B4-BE49-F238E27FC236}">
                <a16:creationId xmlns:a16="http://schemas.microsoft.com/office/drawing/2014/main" id="{0C6DAE2E-1E15-44CC-A45E-728F6C73F800}"/>
              </a:ext>
            </a:extLst>
          </p:cNvPr>
          <p:cNvSpPr/>
          <p:nvPr/>
        </p:nvSpPr>
        <p:spPr>
          <a:xfrm>
            <a:off x="8906468" y="4554986"/>
            <a:ext cx="3202138" cy="1631216"/>
          </a:xfrm>
          <a:prstGeom prst="rect">
            <a:avLst/>
          </a:prstGeom>
        </p:spPr>
        <p:txBody>
          <a:bodyPr wrap="square">
            <a:spAutoFit/>
          </a:bodyPr>
          <a:lstStyle/>
          <a:p>
            <a:r>
              <a:rPr lang="en-US" sz="2000" b="1" i="1" dirty="0">
                <a:solidFill>
                  <a:srgbClr val="7030A0"/>
                </a:solidFill>
              </a:rPr>
              <a:t>I object to violence because when it appears to do good, the good is only temporary; the evil it does is permanent.</a:t>
            </a:r>
          </a:p>
        </p:txBody>
      </p:sp>
      <p:sp>
        <p:nvSpPr>
          <p:cNvPr id="7" name="Rectangle 6">
            <a:extLst>
              <a:ext uri="{FF2B5EF4-FFF2-40B4-BE49-F238E27FC236}">
                <a16:creationId xmlns:a16="http://schemas.microsoft.com/office/drawing/2014/main" id="{4BCC0ABB-EF6E-4233-B0CB-B19D51659A8F}"/>
              </a:ext>
            </a:extLst>
          </p:cNvPr>
          <p:cNvSpPr/>
          <p:nvPr/>
        </p:nvSpPr>
        <p:spPr>
          <a:xfrm>
            <a:off x="107386" y="3317710"/>
            <a:ext cx="3799538" cy="1138773"/>
          </a:xfrm>
          <a:prstGeom prst="rect">
            <a:avLst/>
          </a:prstGeom>
        </p:spPr>
        <p:txBody>
          <a:bodyPr wrap="square">
            <a:spAutoFit/>
          </a:bodyPr>
          <a:lstStyle/>
          <a:p>
            <a:r>
              <a:rPr lang="en-US" sz="2800" b="1" dirty="0">
                <a:solidFill>
                  <a:srgbClr val="FF0000"/>
                </a:solidFill>
              </a:rPr>
              <a:t>Mahatma Gandhi</a:t>
            </a:r>
            <a:r>
              <a:rPr lang="en-US" dirty="0"/>
              <a:t>, </a:t>
            </a:r>
            <a:r>
              <a:rPr lang="en-US" sz="2000" b="1" dirty="0"/>
              <a:t>by name of Mohandas Karamchand Gandhi, 1869 - 1948)</a:t>
            </a:r>
          </a:p>
        </p:txBody>
      </p:sp>
      <p:sp>
        <p:nvSpPr>
          <p:cNvPr id="8" name="Rectangle 7">
            <a:extLst>
              <a:ext uri="{FF2B5EF4-FFF2-40B4-BE49-F238E27FC236}">
                <a16:creationId xmlns:a16="http://schemas.microsoft.com/office/drawing/2014/main" id="{BECD3F8E-5AE6-4F56-8158-2902C53CF784}"/>
              </a:ext>
            </a:extLst>
          </p:cNvPr>
          <p:cNvSpPr/>
          <p:nvPr/>
        </p:nvSpPr>
        <p:spPr>
          <a:xfrm>
            <a:off x="3238424" y="161488"/>
            <a:ext cx="8393943" cy="707886"/>
          </a:xfrm>
          <a:prstGeom prst="rect">
            <a:avLst/>
          </a:prstGeom>
        </p:spPr>
        <p:txBody>
          <a:bodyPr wrap="square">
            <a:spAutoFit/>
          </a:bodyPr>
          <a:lstStyle/>
          <a:p>
            <a:r>
              <a:rPr lang="en-US" sz="2000" b="1" dirty="0"/>
              <a:t>1.  Activist who was the leader of the Indian independence movement against British rule. </a:t>
            </a:r>
          </a:p>
        </p:txBody>
      </p:sp>
      <p:sp>
        <p:nvSpPr>
          <p:cNvPr id="10" name="Rectangle 9">
            <a:extLst>
              <a:ext uri="{FF2B5EF4-FFF2-40B4-BE49-F238E27FC236}">
                <a16:creationId xmlns:a16="http://schemas.microsoft.com/office/drawing/2014/main" id="{45859DEA-0294-4763-8558-EB561F25266C}"/>
              </a:ext>
            </a:extLst>
          </p:cNvPr>
          <p:cNvSpPr/>
          <p:nvPr/>
        </p:nvSpPr>
        <p:spPr>
          <a:xfrm>
            <a:off x="3238424" y="988578"/>
            <a:ext cx="8953576" cy="707886"/>
          </a:xfrm>
          <a:prstGeom prst="rect">
            <a:avLst/>
          </a:prstGeom>
        </p:spPr>
        <p:txBody>
          <a:bodyPr wrap="square">
            <a:spAutoFit/>
          </a:bodyPr>
          <a:lstStyle/>
          <a:p>
            <a:r>
              <a:rPr lang="en-US" sz="2000" b="1" dirty="0"/>
              <a:t>2.  Employing nonviolent civil disobedience, he inspired movements for civil rights and freedom across the world. </a:t>
            </a:r>
          </a:p>
        </p:txBody>
      </p:sp>
      <p:pic>
        <p:nvPicPr>
          <p:cNvPr id="11" name="Picture 10">
            <a:extLst>
              <a:ext uri="{FF2B5EF4-FFF2-40B4-BE49-F238E27FC236}">
                <a16:creationId xmlns:a16="http://schemas.microsoft.com/office/drawing/2014/main" id="{EDB52027-CE9B-473C-B222-BE5B68C2F77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3302" r="16023" b="27639"/>
          <a:stretch/>
        </p:blipFill>
        <p:spPr>
          <a:xfrm>
            <a:off x="232816" y="4481509"/>
            <a:ext cx="1774339" cy="2299565"/>
          </a:xfrm>
          <a:prstGeom prst="rect">
            <a:avLst/>
          </a:prstGeom>
        </p:spPr>
      </p:pic>
      <p:pic>
        <p:nvPicPr>
          <p:cNvPr id="13" name="Picture 12">
            <a:extLst>
              <a:ext uri="{FF2B5EF4-FFF2-40B4-BE49-F238E27FC236}">
                <a16:creationId xmlns:a16="http://schemas.microsoft.com/office/drawing/2014/main" id="{55E73E66-E38E-402B-9083-9610A88ADAD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813438" y="3066124"/>
            <a:ext cx="4887816" cy="3791876"/>
          </a:xfrm>
          <a:prstGeom prst="rect">
            <a:avLst/>
          </a:prstGeom>
        </p:spPr>
      </p:pic>
      <p:sp>
        <p:nvSpPr>
          <p:cNvPr id="14" name="Rectangle 13">
            <a:extLst>
              <a:ext uri="{FF2B5EF4-FFF2-40B4-BE49-F238E27FC236}">
                <a16:creationId xmlns:a16="http://schemas.microsoft.com/office/drawing/2014/main" id="{A9CBBB63-49B3-4F7E-BB59-71D09EA83AD6}"/>
              </a:ext>
            </a:extLst>
          </p:cNvPr>
          <p:cNvSpPr/>
          <p:nvPr/>
        </p:nvSpPr>
        <p:spPr>
          <a:xfrm>
            <a:off x="3238423" y="2130875"/>
            <a:ext cx="4361589" cy="707886"/>
          </a:xfrm>
          <a:prstGeom prst="rect">
            <a:avLst/>
          </a:prstGeom>
        </p:spPr>
        <p:txBody>
          <a:bodyPr wrap="square">
            <a:spAutoFit/>
          </a:bodyPr>
          <a:lstStyle/>
          <a:p>
            <a:r>
              <a:rPr lang="en-US" sz="2000" b="1" dirty="0">
                <a:solidFill>
                  <a:srgbClr val="7030A0"/>
                </a:solidFill>
              </a:rPr>
              <a:t>The best way to find yourself is to lose yourself in the service of others.</a:t>
            </a:r>
          </a:p>
        </p:txBody>
      </p:sp>
    </p:spTree>
    <p:extLst>
      <p:ext uri="{BB962C8B-B14F-4D97-AF65-F5344CB8AC3E}">
        <p14:creationId xmlns:p14="http://schemas.microsoft.com/office/powerpoint/2010/main" val="176456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childTnLst>
                          </p:cTn>
                        </p:par>
                        <p:par>
                          <p:cTn id="9" fill="hold">
                            <p:stCondLst>
                              <p:cond delay="1500"/>
                            </p:stCondLst>
                            <p:childTnLst>
                              <p:par>
                                <p:cTn id="10" presetID="20" presetClass="entr" presetSubtype="0" fill="hold" grpId="0" nodeType="afterEffect">
                                  <p:stCondLst>
                                    <p:cond delay="500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1000"/>
                                        <p:tgtEl>
                                          <p:spTgt spid="10"/>
                                        </p:tgtEl>
                                      </p:cBhvr>
                                    </p:animEffect>
                                  </p:childTnLst>
                                </p:cTn>
                              </p:par>
                            </p:childTnLst>
                          </p:cTn>
                        </p:par>
                        <p:par>
                          <p:cTn id="13" fill="hold">
                            <p:stCondLst>
                              <p:cond delay="7500"/>
                            </p:stCondLst>
                            <p:childTnLst>
                              <p:par>
                                <p:cTn id="14" presetID="26" presetClass="entr" presetSubtype="0" fill="hold" grpId="0" nodeType="afterEffect">
                                  <p:stCondLst>
                                    <p:cond delay="50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par>
                          <p:cTn id="30" fill="hold">
                            <p:stCondLst>
                              <p:cond delay="13500"/>
                            </p:stCondLst>
                            <p:childTnLst>
                              <p:par>
                                <p:cTn id="31" presetID="3" presetClass="entr" presetSubtype="10" fill="hold" nodeType="afterEffect">
                                  <p:stCondLst>
                                    <p:cond delay="200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1000"/>
                                        <p:tgtEl>
                                          <p:spTgt spid="2"/>
                                        </p:tgtEl>
                                      </p:cBhvr>
                                    </p:animEffect>
                                  </p:childTnLst>
                                </p:cTn>
                              </p:par>
                            </p:childTnLst>
                          </p:cTn>
                        </p:par>
                        <p:par>
                          <p:cTn id="34" fill="hold">
                            <p:stCondLst>
                              <p:cond delay="16500"/>
                            </p:stCondLst>
                            <p:childTnLst>
                              <p:par>
                                <p:cTn id="35" presetID="2" presetClass="entr" presetSubtype="3" fill="hold" nodeType="afterEffect">
                                  <p:stCondLst>
                                    <p:cond delay="10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18500"/>
                            </p:stCondLst>
                            <p:childTnLst>
                              <p:par>
                                <p:cTn id="40" presetID="31" presetClass="entr" presetSubtype="0" fill="hold" grpId="0" nodeType="afterEffect">
                                  <p:stCondLst>
                                    <p:cond delay="350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0045F-6AE8-4B4E-9426-B344C6D702B2}"/>
              </a:ext>
            </a:extLst>
          </p:cNvPr>
          <p:cNvPicPr>
            <a:picLocks noChangeAspect="1"/>
          </p:cNvPicPr>
          <p:nvPr/>
        </p:nvPicPr>
        <p:blipFill rotWithShape="1">
          <a:blip r:embed="rId2"/>
          <a:srcRect l="6667" t="2355" r="4487" b="3506"/>
          <a:stretch/>
        </p:blipFill>
        <p:spPr>
          <a:xfrm>
            <a:off x="858129" y="1055077"/>
            <a:ext cx="4217306" cy="4107766"/>
          </a:xfrm>
          <a:prstGeom prst="rect">
            <a:avLst/>
          </a:prstGeom>
        </p:spPr>
      </p:pic>
      <p:sp>
        <p:nvSpPr>
          <p:cNvPr id="3" name="TextBox 2">
            <a:extLst>
              <a:ext uri="{FF2B5EF4-FFF2-40B4-BE49-F238E27FC236}">
                <a16:creationId xmlns:a16="http://schemas.microsoft.com/office/drawing/2014/main" id="{188C3DB8-7CC4-4F25-A4AA-1326ADA2450D}"/>
              </a:ext>
            </a:extLst>
          </p:cNvPr>
          <p:cNvSpPr txBox="1"/>
          <p:nvPr/>
        </p:nvSpPr>
        <p:spPr>
          <a:xfrm>
            <a:off x="5874968" y="219725"/>
            <a:ext cx="5297348" cy="400110"/>
          </a:xfrm>
          <a:prstGeom prst="rect">
            <a:avLst/>
          </a:prstGeom>
          <a:noFill/>
        </p:spPr>
        <p:txBody>
          <a:bodyPr wrap="none" rtlCol="0">
            <a:spAutoFit/>
          </a:bodyPr>
          <a:lstStyle/>
          <a:p>
            <a:r>
              <a:rPr lang="en-US" sz="2000" b="1" dirty="0"/>
              <a:t>1.  Physicist, 1879 – 1955, born in Ulm, Germany</a:t>
            </a:r>
          </a:p>
        </p:txBody>
      </p:sp>
      <p:sp>
        <p:nvSpPr>
          <p:cNvPr id="4" name="Rectangle 3">
            <a:extLst>
              <a:ext uri="{FF2B5EF4-FFF2-40B4-BE49-F238E27FC236}">
                <a16:creationId xmlns:a16="http://schemas.microsoft.com/office/drawing/2014/main" id="{9E4AB74B-C66D-4B03-9802-7E33C5365A95}"/>
              </a:ext>
            </a:extLst>
          </p:cNvPr>
          <p:cNvSpPr/>
          <p:nvPr/>
        </p:nvSpPr>
        <p:spPr>
          <a:xfrm>
            <a:off x="5874968" y="2554962"/>
            <a:ext cx="6195112" cy="707886"/>
          </a:xfrm>
          <a:prstGeom prst="rect">
            <a:avLst/>
          </a:prstGeom>
        </p:spPr>
        <p:txBody>
          <a:bodyPr wrap="square">
            <a:spAutoFit/>
          </a:bodyPr>
          <a:lstStyle/>
          <a:p>
            <a:r>
              <a:rPr lang="en-US" sz="2000" b="1" dirty="0"/>
              <a:t>3.  He revolutionized scientific thought with new theories of space, time, mass, motion, and gravitation.</a:t>
            </a:r>
          </a:p>
        </p:txBody>
      </p:sp>
      <p:sp>
        <p:nvSpPr>
          <p:cNvPr id="5" name="TextBox 4">
            <a:extLst>
              <a:ext uri="{FF2B5EF4-FFF2-40B4-BE49-F238E27FC236}">
                <a16:creationId xmlns:a16="http://schemas.microsoft.com/office/drawing/2014/main" id="{0A1095CD-4B98-437D-958D-FFAB9D26C4F1}"/>
              </a:ext>
            </a:extLst>
          </p:cNvPr>
          <p:cNvSpPr txBox="1"/>
          <p:nvPr/>
        </p:nvSpPr>
        <p:spPr>
          <a:xfrm>
            <a:off x="5874968" y="617193"/>
            <a:ext cx="6195112" cy="1938992"/>
          </a:xfrm>
          <a:prstGeom prst="rect">
            <a:avLst/>
          </a:prstGeom>
          <a:noFill/>
        </p:spPr>
        <p:txBody>
          <a:bodyPr wrap="square" rtlCol="0">
            <a:spAutoFit/>
          </a:bodyPr>
          <a:lstStyle/>
          <a:p>
            <a:r>
              <a:rPr lang="en-US" sz="2000" b="1" dirty="0"/>
              <a:t>2. The scientific method usually includes the steps, observation, explanation, testing, elevation of the explanation to theory, further observation and testing.  One of the many distinguishing attributes of this physicist is that he developed theories that </a:t>
            </a:r>
            <a:r>
              <a:rPr lang="en-US" sz="2000" b="1" u="sng" dirty="0">
                <a:solidFill>
                  <a:srgbClr val="FF0000"/>
                </a:solidFill>
              </a:rPr>
              <a:t>preceded </a:t>
            </a:r>
            <a:r>
              <a:rPr lang="en-US" sz="2000" b="1" dirty="0"/>
              <a:t>and enabled experimental observations.</a:t>
            </a:r>
          </a:p>
        </p:txBody>
      </p:sp>
      <p:sp>
        <p:nvSpPr>
          <p:cNvPr id="6" name="TextBox 5">
            <a:extLst>
              <a:ext uri="{FF2B5EF4-FFF2-40B4-BE49-F238E27FC236}">
                <a16:creationId xmlns:a16="http://schemas.microsoft.com/office/drawing/2014/main" id="{56ED2906-A704-4F0F-82D9-5D0883C3BFD7}"/>
              </a:ext>
            </a:extLst>
          </p:cNvPr>
          <p:cNvSpPr txBox="1"/>
          <p:nvPr/>
        </p:nvSpPr>
        <p:spPr>
          <a:xfrm>
            <a:off x="5874968" y="3278237"/>
            <a:ext cx="6068503" cy="1015663"/>
          </a:xfrm>
          <a:prstGeom prst="rect">
            <a:avLst/>
          </a:prstGeom>
          <a:noFill/>
        </p:spPr>
        <p:txBody>
          <a:bodyPr wrap="square" rtlCol="0">
            <a:spAutoFit/>
          </a:bodyPr>
          <a:lstStyle/>
          <a:p>
            <a:r>
              <a:rPr lang="en-US" sz="2000" b="1" dirty="0"/>
              <a:t>4.  Among the many important concepts attributable to this physicist are the theories of general and special relativity.</a:t>
            </a:r>
          </a:p>
        </p:txBody>
      </p:sp>
      <p:sp>
        <p:nvSpPr>
          <p:cNvPr id="8" name="TextBox 7">
            <a:extLst>
              <a:ext uri="{FF2B5EF4-FFF2-40B4-BE49-F238E27FC236}">
                <a16:creationId xmlns:a16="http://schemas.microsoft.com/office/drawing/2014/main" id="{259740F0-4E14-4FE6-95A1-222F384377DD}"/>
              </a:ext>
            </a:extLst>
          </p:cNvPr>
          <p:cNvSpPr txBox="1"/>
          <p:nvPr/>
        </p:nvSpPr>
        <p:spPr>
          <a:xfrm>
            <a:off x="5869739" y="4291257"/>
            <a:ext cx="383438" cy="400110"/>
          </a:xfrm>
          <a:prstGeom prst="rect">
            <a:avLst/>
          </a:prstGeom>
          <a:noFill/>
        </p:spPr>
        <p:txBody>
          <a:bodyPr wrap="none" rtlCol="0">
            <a:spAutoFit/>
          </a:bodyPr>
          <a:lstStyle/>
          <a:p>
            <a:r>
              <a:rPr lang="en-US" sz="2000" b="1" dirty="0"/>
              <a:t>5.</a:t>
            </a:r>
          </a:p>
        </p:txBody>
      </p:sp>
      <p:sp>
        <p:nvSpPr>
          <p:cNvPr id="9" name="TextBox 8">
            <a:extLst>
              <a:ext uri="{FF2B5EF4-FFF2-40B4-BE49-F238E27FC236}">
                <a16:creationId xmlns:a16="http://schemas.microsoft.com/office/drawing/2014/main" id="{3824C9B2-C1F2-473B-9E7C-5F36363AA497}"/>
              </a:ext>
            </a:extLst>
          </p:cNvPr>
          <p:cNvSpPr txBox="1"/>
          <p:nvPr/>
        </p:nvSpPr>
        <p:spPr>
          <a:xfrm>
            <a:off x="863833" y="5162843"/>
            <a:ext cx="4211602" cy="769441"/>
          </a:xfrm>
          <a:prstGeom prst="rect">
            <a:avLst/>
          </a:prstGeom>
          <a:noFill/>
        </p:spPr>
        <p:txBody>
          <a:bodyPr wrap="none" rtlCol="0">
            <a:spAutoFit/>
          </a:bodyPr>
          <a:lstStyle/>
          <a:p>
            <a:r>
              <a:rPr lang="en-US" sz="4400" b="1" dirty="0">
                <a:solidFill>
                  <a:srgbClr val="FF0000"/>
                </a:solidFill>
              </a:rPr>
              <a:t>ALBERT EINSTEIN</a:t>
            </a:r>
          </a:p>
        </p:txBody>
      </p:sp>
      <p:sp>
        <p:nvSpPr>
          <p:cNvPr id="10" name="TextBox 9">
            <a:extLst>
              <a:ext uri="{FF2B5EF4-FFF2-40B4-BE49-F238E27FC236}">
                <a16:creationId xmlns:a16="http://schemas.microsoft.com/office/drawing/2014/main" id="{DD152566-55E4-4139-8A52-F8D88DA3319C}"/>
              </a:ext>
            </a:extLst>
          </p:cNvPr>
          <p:cNvSpPr txBox="1"/>
          <p:nvPr/>
        </p:nvSpPr>
        <p:spPr>
          <a:xfrm>
            <a:off x="559721" y="363029"/>
            <a:ext cx="4814121" cy="6131941"/>
          </a:xfrm>
          <a:prstGeom prst="rect">
            <a:avLst/>
          </a:prstGeom>
          <a:solidFill>
            <a:srgbClr val="00B050"/>
          </a:solidFill>
          <a:ln w="57150">
            <a:solidFill>
              <a:schemeClr val="tx1"/>
            </a:solidFill>
          </a:ln>
        </p:spPr>
        <p:txBody>
          <a:bodyPr wrap="square" rtlCol="0">
            <a:spAutoFit/>
          </a:bodyPr>
          <a:lstStyle/>
          <a:p>
            <a:endParaRPr lang="en-US" dirty="0"/>
          </a:p>
        </p:txBody>
      </p:sp>
      <p:sp>
        <p:nvSpPr>
          <p:cNvPr id="11" name="Rectangle 10">
            <a:extLst>
              <a:ext uri="{FF2B5EF4-FFF2-40B4-BE49-F238E27FC236}">
                <a16:creationId xmlns:a16="http://schemas.microsoft.com/office/drawing/2014/main" id="{F140186D-0725-4DB0-BA70-625F5540E835}"/>
              </a:ext>
            </a:extLst>
          </p:cNvPr>
          <p:cNvSpPr/>
          <p:nvPr/>
        </p:nvSpPr>
        <p:spPr>
          <a:xfrm>
            <a:off x="8720278" y="4136869"/>
            <a:ext cx="3471722" cy="1323439"/>
          </a:xfrm>
          <a:prstGeom prst="rect">
            <a:avLst/>
          </a:prstGeom>
        </p:spPr>
        <p:txBody>
          <a:bodyPr wrap="square">
            <a:spAutoFit/>
          </a:bodyPr>
          <a:lstStyle/>
          <a:p>
            <a:r>
              <a:rPr lang="en-US" sz="2000" b="1" i="1" dirty="0">
                <a:solidFill>
                  <a:srgbClr val="7030A0"/>
                </a:solidFill>
              </a:rPr>
              <a:t>Imagination is more important than knowledge. Knowledge is limited. Imagination encircles the world.</a:t>
            </a:r>
          </a:p>
        </p:txBody>
      </p:sp>
      <p:sp>
        <p:nvSpPr>
          <p:cNvPr id="14" name="Rectangle 13">
            <a:extLst>
              <a:ext uri="{FF2B5EF4-FFF2-40B4-BE49-F238E27FC236}">
                <a16:creationId xmlns:a16="http://schemas.microsoft.com/office/drawing/2014/main" id="{5A4DEE29-6ECC-4788-B378-6DAD481A838E}"/>
              </a:ext>
            </a:extLst>
          </p:cNvPr>
          <p:cNvSpPr/>
          <p:nvPr/>
        </p:nvSpPr>
        <p:spPr>
          <a:xfrm>
            <a:off x="8720278" y="5732975"/>
            <a:ext cx="3646607" cy="1015663"/>
          </a:xfrm>
          <a:prstGeom prst="rect">
            <a:avLst/>
          </a:prstGeom>
        </p:spPr>
        <p:txBody>
          <a:bodyPr wrap="square">
            <a:spAutoFit/>
          </a:bodyPr>
          <a:lstStyle/>
          <a:p>
            <a:r>
              <a:rPr lang="en-US" sz="2000" b="1" i="1" dirty="0">
                <a:solidFill>
                  <a:srgbClr val="7030A0"/>
                </a:solidFill>
              </a:rPr>
              <a:t>The important thing is to not stop questioning. Curiosity has its own reason for existing.</a:t>
            </a:r>
          </a:p>
        </p:txBody>
      </p:sp>
      <p:pic>
        <p:nvPicPr>
          <p:cNvPr id="15" name="Picture 14">
            <a:extLst>
              <a:ext uri="{FF2B5EF4-FFF2-40B4-BE49-F238E27FC236}">
                <a16:creationId xmlns:a16="http://schemas.microsoft.com/office/drawing/2014/main" id="{D5E45C60-1DEB-4A38-BE84-40EDC31B0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528" y="4388089"/>
            <a:ext cx="3333750" cy="2038350"/>
          </a:xfrm>
          <a:prstGeom prst="rect">
            <a:avLst/>
          </a:prstGeom>
        </p:spPr>
      </p:pic>
    </p:spTree>
    <p:extLst>
      <p:ext uri="{BB962C8B-B14F-4D97-AF65-F5344CB8AC3E}">
        <p14:creationId xmlns:p14="http://schemas.microsoft.com/office/powerpoint/2010/main" val="197043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21" presetClass="entr" presetSubtype="2" fill="hold" nodeType="afterEffect">
                                  <p:stCondLst>
                                    <p:cond delay="300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heel(2)">
                                      <p:cBhvr>
                                        <p:cTn id="14" dur="1000"/>
                                        <p:tgtEl>
                                          <p:spTgt spid="5">
                                            <p:txEl>
                                              <p:pRg st="0" end="0"/>
                                            </p:txEl>
                                          </p:spTgt>
                                        </p:tgtEl>
                                      </p:cBhvr>
                                    </p:animEffect>
                                  </p:childTnLst>
                                </p:cTn>
                              </p:par>
                            </p:childTnLst>
                          </p:cTn>
                        </p:par>
                        <p:par>
                          <p:cTn id="15" fill="hold">
                            <p:stCondLst>
                              <p:cond delay="5000"/>
                            </p:stCondLst>
                            <p:childTnLst>
                              <p:par>
                                <p:cTn id="16" presetID="42" presetClass="entr" presetSubtype="0" fill="hold" nodeType="afterEffect">
                                  <p:stCondLst>
                                    <p:cond delay="60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2000"/>
                            </p:stCondLst>
                            <p:childTnLst>
                              <p:par>
                                <p:cTn id="22" presetID="45" presetClass="entr" presetSubtype="0" fill="hold" nodeType="afterEffect">
                                  <p:stCondLst>
                                    <p:cond delay="300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26" dur="1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27" fill="hold">
                            <p:stCondLst>
                              <p:cond delay="16000"/>
                            </p:stCondLst>
                            <p:childTnLst>
                              <p:par>
                                <p:cTn id="28" presetID="1" presetClass="entr" presetSubtype="0" fill="hold" grpId="0" nodeType="afterEffect">
                                  <p:stCondLst>
                                    <p:cond delay="400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20000"/>
                            </p:stCondLst>
                            <p:childTnLst>
                              <p:par>
                                <p:cTn id="31" presetID="45"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ppt_w</p:attrName>
                                        </p:attrNameLst>
                                      </p:cBhvr>
                                      <p:tavLst>
                                        <p:tav tm="0" fmla="#ppt_w*sin(2.5*pi*$)">
                                          <p:val>
                                            <p:fltVal val="0"/>
                                          </p:val>
                                        </p:tav>
                                        <p:tav tm="100000">
                                          <p:val>
                                            <p:fltVal val="1"/>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childTnLst>
                                </p:cTn>
                              </p:par>
                            </p:childTnLst>
                          </p:cTn>
                        </p:par>
                        <p:par>
                          <p:cTn id="36" fill="hold">
                            <p:stCondLst>
                              <p:cond delay="21000"/>
                            </p:stCondLst>
                            <p:childTnLst>
                              <p:par>
                                <p:cTn id="37" presetID="2" presetClass="exit" presetSubtype="4" fill="hold" grpId="0" nodeType="afterEffect">
                                  <p:stCondLst>
                                    <p:cond delay="3000"/>
                                  </p:stCondLst>
                                  <p:childTnLst>
                                    <p:anim calcmode="lin" valueType="num">
                                      <p:cBhvr additive="base">
                                        <p:cTn id="38" dur="1000"/>
                                        <p:tgtEl>
                                          <p:spTgt spid="10"/>
                                        </p:tgtEl>
                                        <p:attrNameLst>
                                          <p:attrName>ppt_x</p:attrName>
                                        </p:attrNameLst>
                                      </p:cBhvr>
                                      <p:tavLst>
                                        <p:tav tm="0">
                                          <p:val>
                                            <p:strVal val="ppt_x"/>
                                          </p:val>
                                        </p:tav>
                                        <p:tav tm="100000">
                                          <p:val>
                                            <p:strVal val="ppt_x"/>
                                          </p:val>
                                        </p:tav>
                                      </p:tavLst>
                                    </p:anim>
                                    <p:anim calcmode="lin" valueType="num">
                                      <p:cBhvr additive="base">
                                        <p:cTn id="39" dur="1000"/>
                                        <p:tgtEl>
                                          <p:spTgt spid="10"/>
                                        </p:tgtEl>
                                        <p:attrNameLst>
                                          <p:attrName>ppt_y</p:attrName>
                                        </p:attrNameLst>
                                      </p:cBhvr>
                                      <p:tavLst>
                                        <p:tav tm="0">
                                          <p:val>
                                            <p:strVal val="ppt_y"/>
                                          </p:val>
                                        </p:tav>
                                        <p:tav tm="100000">
                                          <p:val>
                                            <p:strVal val="1+ppt_h/2"/>
                                          </p:val>
                                        </p:tav>
                                      </p:tavLst>
                                    </p:anim>
                                    <p:set>
                                      <p:cBhvr>
                                        <p:cTn id="4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594A9-7C3C-45FE-92E5-6ED101CDE5CB}"/>
              </a:ext>
            </a:extLst>
          </p:cNvPr>
          <p:cNvPicPr>
            <a:picLocks noChangeAspect="1"/>
          </p:cNvPicPr>
          <p:nvPr/>
        </p:nvPicPr>
        <p:blipFill>
          <a:blip r:embed="rId2"/>
          <a:stretch>
            <a:fillRect/>
          </a:stretch>
        </p:blipFill>
        <p:spPr>
          <a:xfrm>
            <a:off x="105058" y="105668"/>
            <a:ext cx="3370914" cy="4247352"/>
          </a:xfrm>
          <a:prstGeom prst="rect">
            <a:avLst/>
          </a:prstGeom>
        </p:spPr>
      </p:pic>
      <p:pic>
        <p:nvPicPr>
          <p:cNvPr id="4" name="Picture 3">
            <a:extLst>
              <a:ext uri="{FF2B5EF4-FFF2-40B4-BE49-F238E27FC236}">
                <a16:creationId xmlns:a16="http://schemas.microsoft.com/office/drawing/2014/main" id="{87772A22-4377-4C15-A99C-8AD01448C2DB}"/>
              </a:ext>
            </a:extLst>
          </p:cNvPr>
          <p:cNvPicPr>
            <a:picLocks noChangeAspect="1"/>
          </p:cNvPicPr>
          <p:nvPr/>
        </p:nvPicPr>
        <p:blipFill>
          <a:blip r:embed="rId3"/>
          <a:stretch>
            <a:fillRect/>
          </a:stretch>
        </p:blipFill>
        <p:spPr>
          <a:xfrm>
            <a:off x="8964119" y="3623707"/>
            <a:ext cx="3180792" cy="3180792"/>
          </a:xfrm>
          <a:prstGeom prst="rect">
            <a:avLst/>
          </a:prstGeom>
        </p:spPr>
      </p:pic>
      <p:sp>
        <p:nvSpPr>
          <p:cNvPr id="5" name="Rectangle 4">
            <a:extLst>
              <a:ext uri="{FF2B5EF4-FFF2-40B4-BE49-F238E27FC236}">
                <a16:creationId xmlns:a16="http://schemas.microsoft.com/office/drawing/2014/main" id="{21DE9316-2596-4B64-8FE8-0AAD9173C15D}"/>
              </a:ext>
            </a:extLst>
          </p:cNvPr>
          <p:cNvSpPr/>
          <p:nvPr/>
        </p:nvSpPr>
        <p:spPr>
          <a:xfrm>
            <a:off x="49608" y="5023332"/>
            <a:ext cx="5762471" cy="1015663"/>
          </a:xfrm>
          <a:prstGeom prst="rect">
            <a:avLst/>
          </a:prstGeom>
        </p:spPr>
        <p:txBody>
          <a:bodyPr wrap="square">
            <a:spAutoFit/>
          </a:bodyPr>
          <a:lstStyle/>
          <a:p>
            <a:r>
              <a:rPr lang="en-US" sz="2000" b="1" i="1" dirty="0">
                <a:solidFill>
                  <a:srgbClr val="FF0000"/>
                </a:solidFill>
              </a:rPr>
              <a:t>Those who contemplate the beauty of the earth find reserves of strength that will endure as long as life lasts.</a:t>
            </a:r>
          </a:p>
        </p:txBody>
      </p:sp>
      <p:sp>
        <p:nvSpPr>
          <p:cNvPr id="6" name="Rectangle 5">
            <a:extLst>
              <a:ext uri="{FF2B5EF4-FFF2-40B4-BE49-F238E27FC236}">
                <a16:creationId xmlns:a16="http://schemas.microsoft.com/office/drawing/2014/main" id="{3F792024-FBFD-4FE0-9E94-63E3BF32063F}"/>
              </a:ext>
            </a:extLst>
          </p:cNvPr>
          <p:cNvSpPr/>
          <p:nvPr/>
        </p:nvSpPr>
        <p:spPr>
          <a:xfrm>
            <a:off x="3763679" y="3747029"/>
            <a:ext cx="5362953" cy="707886"/>
          </a:xfrm>
          <a:prstGeom prst="rect">
            <a:avLst/>
          </a:prstGeom>
        </p:spPr>
        <p:txBody>
          <a:bodyPr wrap="square">
            <a:spAutoFit/>
          </a:bodyPr>
          <a:lstStyle/>
          <a:p>
            <a:r>
              <a:rPr lang="en-US" sz="2000" b="1" i="1" dirty="0">
                <a:solidFill>
                  <a:srgbClr val="FF0000"/>
                </a:solidFill>
              </a:rPr>
              <a:t>But man is a part of nature, and his war against nature is inevitably a war against himself.</a:t>
            </a:r>
          </a:p>
        </p:txBody>
      </p:sp>
      <p:sp>
        <p:nvSpPr>
          <p:cNvPr id="8" name="Rectangle 7">
            <a:extLst>
              <a:ext uri="{FF2B5EF4-FFF2-40B4-BE49-F238E27FC236}">
                <a16:creationId xmlns:a16="http://schemas.microsoft.com/office/drawing/2014/main" id="{1FC6CDB0-930E-45B6-AB9A-7A09FE322C4A}"/>
              </a:ext>
            </a:extLst>
          </p:cNvPr>
          <p:cNvSpPr/>
          <p:nvPr/>
        </p:nvSpPr>
        <p:spPr>
          <a:xfrm>
            <a:off x="3763679" y="2601587"/>
            <a:ext cx="5892606" cy="1015663"/>
          </a:xfrm>
          <a:prstGeom prst="rect">
            <a:avLst/>
          </a:prstGeom>
        </p:spPr>
        <p:txBody>
          <a:bodyPr wrap="square">
            <a:spAutoFit/>
          </a:bodyPr>
          <a:lstStyle/>
          <a:p>
            <a:r>
              <a:rPr lang="en-US" sz="2000" b="1" i="1" dirty="0">
                <a:solidFill>
                  <a:srgbClr val="FF0000"/>
                </a:solidFill>
              </a:rPr>
              <a:t>The road we have long been traveling is deceptively easy, a smooth superhighway on which we progress with great speed, but at its end lies disaster.</a:t>
            </a:r>
          </a:p>
        </p:txBody>
      </p:sp>
      <p:sp>
        <p:nvSpPr>
          <p:cNvPr id="9" name="Rectangle 8">
            <a:extLst>
              <a:ext uri="{FF2B5EF4-FFF2-40B4-BE49-F238E27FC236}">
                <a16:creationId xmlns:a16="http://schemas.microsoft.com/office/drawing/2014/main" id="{EC64E404-EF02-4A49-9B31-D538BDC393FD}"/>
              </a:ext>
            </a:extLst>
          </p:cNvPr>
          <p:cNvSpPr/>
          <p:nvPr/>
        </p:nvSpPr>
        <p:spPr>
          <a:xfrm>
            <a:off x="44250" y="6022773"/>
            <a:ext cx="5679399" cy="707886"/>
          </a:xfrm>
          <a:prstGeom prst="rect">
            <a:avLst/>
          </a:prstGeom>
        </p:spPr>
        <p:txBody>
          <a:bodyPr wrap="square">
            <a:spAutoFit/>
          </a:bodyPr>
          <a:lstStyle/>
          <a:p>
            <a:r>
              <a:rPr lang="en-US" sz="2000" b="1" i="1" dirty="0">
                <a:solidFill>
                  <a:srgbClr val="FF0000"/>
                </a:solidFill>
              </a:rPr>
              <a:t>Those who dwell among the beauties and mysteries of the earth are never alone or weary of life.</a:t>
            </a:r>
          </a:p>
        </p:txBody>
      </p:sp>
      <p:sp>
        <p:nvSpPr>
          <p:cNvPr id="10" name="Rectangle 9">
            <a:extLst>
              <a:ext uri="{FF2B5EF4-FFF2-40B4-BE49-F238E27FC236}">
                <a16:creationId xmlns:a16="http://schemas.microsoft.com/office/drawing/2014/main" id="{EC6C614A-F57F-4345-A08C-0FB37890D642}"/>
              </a:ext>
            </a:extLst>
          </p:cNvPr>
          <p:cNvSpPr/>
          <p:nvPr/>
        </p:nvSpPr>
        <p:spPr>
          <a:xfrm>
            <a:off x="389871" y="4297919"/>
            <a:ext cx="2413289" cy="800219"/>
          </a:xfrm>
          <a:prstGeom prst="rect">
            <a:avLst/>
          </a:prstGeom>
        </p:spPr>
        <p:txBody>
          <a:bodyPr wrap="none">
            <a:spAutoFit/>
          </a:bodyPr>
          <a:lstStyle/>
          <a:p>
            <a:r>
              <a:rPr lang="en-US" dirty="0"/>
              <a:t> </a:t>
            </a:r>
            <a:r>
              <a:rPr lang="en-US" sz="2800" b="1" dirty="0">
                <a:solidFill>
                  <a:schemeClr val="accent6">
                    <a:lumMod val="75000"/>
                  </a:schemeClr>
                </a:solidFill>
              </a:rPr>
              <a:t>Rachel Carson </a:t>
            </a:r>
          </a:p>
          <a:p>
            <a:r>
              <a:rPr lang="en-US" b="1" dirty="0"/>
              <a:t>(1907-1964)</a:t>
            </a:r>
          </a:p>
        </p:txBody>
      </p:sp>
      <p:sp>
        <p:nvSpPr>
          <p:cNvPr id="11" name="Rectangle 10">
            <a:extLst>
              <a:ext uri="{FF2B5EF4-FFF2-40B4-BE49-F238E27FC236}">
                <a16:creationId xmlns:a16="http://schemas.microsoft.com/office/drawing/2014/main" id="{5D2C1E0E-D671-4D91-AD25-C851FD29C16A}"/>
              </a:ext>
            </a:extLst>
          </p:cNvPr>
          <p:cNvSpPr/>
          <p:nvPr/>
        </p:nvSpPr>
        <p:spPr>
          <a:xfrm>
            <a:off x="3763679" y="150162"/>
            <a:ext cx="8261556" cy="707886"/>
          </a:xfrm>
          <a:prstGeom prst="rect">
            <a:avLst/>
          </a:prstGeom>
        </p:spPr>
        <p:txBody>
          <a:bodyPr wrap="square">
            <a:spAutoFit/>
          </a:bodyPr>
          <a:lstStyle/>
          <a:p>
            <a:r>
              <a:rPr lang="en-US" sz="2000" b="1" dirty="0"/>
              <a:t>1.  She was an American marine biologist, author, and conservationist whose writings are credited with advancing the global environmental movement.</a:t>
            </a:r>
          </a:p>
        </p:txBody>
      </p:sp>
      <p:sp>
        <p:nvSpPr>
          <p:cNvPr id="13" name="Rectangle 12">
            <a:extLst>
              <a:ext uri="{FF2B5EF4-FFF2-40B4-BE49-F238E27FC236}">
                <a16:creationId xmlns:a16="http://schemas.microsoft.com/office/drawing/2014/main" id="{DF5CFE87-A4EB-4E4C-8BEB-C2ABAE840DAA}"/>
              </a:ext>
            </a:extLst>
          </p:cNvPr>
          <p:cNvSpPr/>
          <p:nvPr/>
        </p:nvSpPr>
        <p:spPr>
          <a:xfrm>
            <a:off x="3763679" y="951894"/>
            <a:ext cx="8805628" cy="707886"/>
          </a:xfrm>
          <a:prstGeom prst="rect">
            <a:avLst/>
          </a:prstGeom>
        </p:spPr>
        <p:txBody>
          <a:bodyPr wrap="square">
            <a:spAutoFit/>
          </a:bodyPr>
          <a:lstStyle/>
          <a:p>
            <a:r>
              <a:rPr lang="en-US" sz="2000" b="1" dirty="0"/>
              <a:t>2. She challenged the notion that humans could obtain mastery over nature by chemicals, bombs and space travel.   </a:t>
            </a:r>
          </a:p>
        </p:txBody>
      </p:sp>
      <p:sp>
        <p:nvSpPr>
          <p:cNvPr id="14" name="Rectangle 13">
            <a:extLst>
              <a:ext uri="{FF2B5EF4-FFF2-40B4-BE49-F238E27FC236}">
                <a16:creationId xmlns:a16="http://schemas.microsoft.com/office/drawing/2014/main" id="{53CC4722-DAEE-4277-933B-9D893791F51F}"/>
              </a:ext>
            </a:extLst>
          </p:cNvPr>
          <p:cNvSpPr/>
          <p:nvPr/>
        </p:nvSpPr>
        <p:spPr>
          <a:xfrm>
            <a:off x="3763679" y="1808878"/>
            <a:ext cx="8261555" cy="707886"/>
          </a:xfrm>
          <a:prstGeom prst="rect">
            <a:avLst/>
          </a:prstGeom>
        </p:spPr>
        <p:txBody>
          <a:bodyPr wrap="square">
            <a:spAutoFit/>
          </a:bodyPr>
          <a:lstStyle/>
          <a:p>
            <a:r>
              <a:rPr lang="en-US" sz="2000" b="1" dirty="0"/>
              <a:t>3.  Her sensational book </a:t>
            </a:r>
            <a:r>
              <a:rPr lang="en-US" sz="2000" b="1" i="1" dirty="0"/>
              <a:t>Silent Spring </a:t>
            </a:r>
            <a:r>
              <a:rPr lang="en-US" sz="2000" b="1" dirty="0"/>
              <a:t>(1962) warned of the dangers to all natural systems from the misuse of chemical pesticides such as DDT.  </a:t>
            </a:r>
          </a:p>
        </p:txBody>
      </p:sp>
      <p:pic>
        <p:nvPicPr>
          <p:cNvPr id="15" name="Picture 14">
            <a:extLst>
              <a:ext uri="{FF2B5EF4-FFF2-40B4-BE49-F238E27FC236}">
                <a16:creationId xmlns:a16="http://schemas.microsoft.com/office/drawing/2014/main" id="{69E81EA1-CEB9-4070-98DD-E0FB3822F3BF}"/>
              </a:ext>
            </a:extLst>
          </p:cNvPr>
          <p:cNvPicPr>
            <a:picLocks noChangeAspect="1"/>
          </p:cNvPicPr>
          <p:nvPr/>
        </p:nvPicPr>
        <p:blipFill rotWithShape="1">
          <a:blip r:embed="rId4"/>
          <a:srcRect l="8798" t="11463" r="6284" b="7813"/>
          <a:stretch/>
        </p:blipFill>
        <p:spPr>
          <a:xfrm>
            <a:off x="5639105" y="4454915"/>
            <a:ext cx="3261930" cy="2325597"/>
          </a:xfrm>
          <a:prstGeom prst="rect">
            <a:avLst/>
          </a:prstGeom>
        </p:spPr>
      </p:pic>
    </p:spTree>
    <p:extLst>
      <p:ext uri="{BB962C8B-B14F-4D97-AF65-F5344CB8AC3E}">
        <p14:creationId xmlns:p14="http://schemas.microsoft.com/office/powerpoint/2010/main" val="222963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par>
                          <p:cTn id="8" fill="hold">
                            <p:stCondLst>
                              <p:cond delay="1500"/>
                            </p:stCondLst>
                            <p:childTnLst>
                              <p:par>
                                <p:cTn id="9" presetID="16" presetClass="entr" presetSubtype="21" fill="hold" grpId="0" nodeType="afterEffect">
                                  <p:stCondLst>
                                    <p:cond delay="500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par>
                          <p:cTn id="12" fill="hold">
                            <p:stCondLst>
                              <p:cond delay="7500"/>
                            </p:stCondLst>
                            <p:childTnLst>
                              <p:par>
                                <p:cTn id="13" presetID="2" presetClass="entr" presetSubtype="4" fill="hold" grpId="0" nodeType="afterEffect">
                                  <p:stCondLst>
                                    <p:cond delay="4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25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3500"/>
                            </p:stCondLst>
                            <p:childTnLst>
                              <p:par>
                                <p:cTn id="24" presetID="26" presetClass="entr" presetSubtype="0" fill="hold" nodeType="afterEffect">
                                  <p:stCondLst>
                                    <p:cond delay="300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90">
                                          <p:stCondLst>
                                            <p:cond delay="0"/>
                                          </p:stCondLst>
                                        </p:cTn>
                                        <p:tgtEl>
                                          <p:spTgt spid="3"/>
                                        </p:tgtEl>
                                      </p:cBhvr>
                                    </p:animEffect>
                                    <p:anim calcmode="lin" valueType="num">
                                      <p:cBhvr>
                                        <p:cTn id="2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32" dur="13">
                                          <p:stCondLst>
                                            <p:cond delay="325"/>
                                          </p:stCondLst>
                                        </p:cTn>
                                        <p:tgtEl>
                                          <p:spTgt spid="3"/>
                                        </p:tgtEl>
                                      </p:cBhvr>
                                      <p:to x="100000" y="60000"/>
                                    </p:animScale>
                                    <p:animScale>
                                      <p:cBhvr>
                                        <p:cTn id="33" dur="83" decel="50000">
                                          <p:stCondLst>
                                            <p:cond delay="338"/>
                                          </p:stCondLst>
                                        </p:cTn>
                                        <p:tgtEl>
                                          <p:spTgt spid="3"/>
                                        </p:tgtEl>
                                      </p:cBhvr>
                                      <p:to x="100000" y="100000"/>
                                    </p:animScale>
                                    <p:animScale>
                                      <p:cBhvr>
                                        <p:cTn id="34" dur="13">
                                          <p:stCondLst>
                                            <p:cond delay="656"/>
                                          </p:stCondLst>
                                        </p:cTn>
                                        <p:tgtEl>
                                          <p:spTgt spid="3"/>
                                        </p:tgtEl>
                                      </p:cBhvr>
                                      <p:to x="100000" y="80000"/>
                                    </p:animScale>
                                    <p:animScale>
                                      <p:cBhvr>
                                        <p:cTn id="35" dur="83" decel="50000">
                                          <p:stCondLst>
                                            <p:cond delay="669"/>
                                          </p:stCondLst>
                                        </p:cTn>
                                        <p:tgtEl>
                                          <p:spTgt spid="3"/>
                                        </p:tgtEl>
                                      </p:cBhvr>
                                      <p:to x="100000" y="100000"/>
                                    </p:animScale>
                                    <p:animScale>
                                      <p:cBhvr>
                                        <p:cTn id="36" dur="13">
                                          <p:stCondLst>
                                            <p:cond delay="821"/>
                                          </p:stCondLst>
                                        </p:cTn>
                                        <p:tgtEl>
                                          <p:spTgt spid="3"/>
                                        </p:tgtEl>
                                      </p:cBhvr>
                                      <p:to x="100000" y="90000"/>
                                    </p:animScale>
                                    <p:animScale>
                                      <p:cBhvr>
                                        <p:cTn id="37" dur="83" decel="50000">
                                          <p:stCondLst>
                                            <p:cond delay="834"/>
                                          </p:stCondLst>
                                        </p:cTn>
                                        <p:tgtEl>
                                          <p:spTgt spid="3"/>
                                        </p:tgtEl>
                                      </p:cBhvr>
                                      <p:to x="100000" y="100000"/>
                                    </p:animScale>
                                    <p:animScale>
                                      <p:cBhvr>
                                        <p:cTn id="38" dur="13">
                                          <p:stCondLst>
                                            <p:cond delay="904"/>
                                          </p:stCondLst>
                                        </p:cTn>
                                        <p:tgtEl>
                                          <p:spTgt spid="3"/>
                                        </p:tgtEl>
                                      </p:cBhvr>
                                      <p:to x="100000" y="95000"/>
                                    </p:animScale>
                                    <p:animScale>
                                      <p:cBhvr>
                                        <p:cTn id="39" dur="83" decel="50000">
                                          <p:stCondLst>
                                            <p:cond delay="917"/>
                                          </p:stCondLst>
                                        </p:cTn>
                                        <p:tgtEl>
                                          <p:spTgt spid="3"/>
                                        </p:tgtEl>
                                      </p:cBhvr>
                                      <p:to x="100000" y="100000"/>
                                    </p:animScale>
                                  </p:childTnLst>
                                </p:cTn>
                              </p:par>
                            </p:childTnLst>
                          </p:cTn>
                        </p:par>
                        <p:par>
                          <p:cTn id="40" fill="hold">
                            <p:stCondLst>
                              <p:cond delay="17500"/>
                            </p:stCondLst>
                            <p:childTnLst>
                              <p:par>
                                <p:cTn id="41" presetID="45" presetClass="entr" presetSubtype="0" fill="hold" nodeType="afterEffect">
                                  <p:stCondLst>
                                    <p:cond delay="30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ppt_w</p:attrName>
                                        </p:attrNameLst>
                                      </p:cBhvr>
                                      <p:tavLst>
                                        <p:tav tm="0" fmla="#ppt_w*sin(2.5*pi*$)">
                                          <p:val>
                                            <p:fltVal val="0"/>
                                          </p:val>
                                        </p:tav>
                                        <p:tav tm="100000">
                                          <p:val>
                                            <p:fltVal val="1"/>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childTnLst>
                                </p:cTn>
                              </p:par>
                            </p:childTnLst>
                          </p:cTn>
                        </p:par>
                        <p:par>
                          <p:cTn id="46" fill="hold">
                            <p:stCondLst>
                              <p:cond delay="21500"/>
                            </p:stCondLst>
                            <p:childTnLst>
                              <p:par>
                                <p:cTn id="47" presetID="2" presetClass="entr" presetSubtype="3" fill="hold" grpId="0" nodeType="afterEffect">
                                  <p:stCondLst>
                                    <p:cond delay="350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E236C-8B69-4544-8E67-908CB44AA165}"/>
              </a:ext>
            </a:extLst>
          </p:cNvPr>
          <p:cNvPicPr>
            <a:picLocks noChangeAspect="1"/>
          </p:cNvPicPr>
          <p:nvPr/>
        </p:nvPicPr>
        <p:blipFill>
          <a:blip r:embed="rId2"/>
          <a:stretch>
            <a:fillRect/>
          </a:stretch>
        </p:blipFill>
        <p:spPr>
          <a:xfrm>
            <a:off x="166766" y="160206"/>
            <a:ext cx="3162226" cy="3984405"/>
          </a:xfrm>
          <a:prstGeom prst="rect">
            <a:avLst/>
          </a:prstGeom>
        </p:spPr>
      </p:pic>
      <p:pic>
        <p:nvPicPr>
          <p:cNvPr id="3" name="Picture 2">
            <a:extLst>
              <a:ext uri="{FF2B5EF4-FFF2-40B4-BE49-F238E27FC236}">
                <a16:creationId xmlns:a16="http://schemas.microsoft.com/office/drawing/2014/main" id="{669BE292-A444-42BE-ABB5-A42E8B9BAF1E}"/>
              </a:ext>
            </a:extLst>
          </p:cNvPr>
          <p:cNvPicPr>
            <a:picLocks noChangeAspect="1"/>
          </p:cNvPicPr>
          <p:nvPr/>
        </p:nvPicPr>
        <p:blipFill rotWithShape="1">
          <a:blip r:embed="rId3"/>
          <a:srcRect l="18432"/>
          <a:stretch/>
        </p:blipFill>
        <p:spPr>
          <a:xfrm>
            <a:off x="7436060" y="2975043"/>
            <a:ext cx="4615876" cy="3684416"/>
          </a:xfrm>
          <a:prstGeom prst="rect">
            <a:avLst/>
          </a:prstGeom>
        </p:spPr>
      </p:pic>
      <p:sp>
        <p:nvSpPr>
          <p:cNvPr id="4" name="Rectangle 3">
            <a:extLst>
              <a:ext uri="{FF2B5EF4-FFF2-40B4-BE49-F238E27FC236}">
                <a16:creationId xmlns:a16="http://schemas.microsoft.com/office/drawing/2014/main" id="{C6FEA340-6348-45BF-873B-382BF02CE1BE}"/>
              </a:ext>
            </a:extLst>
          </p:cNvPr>
          <p:cNvSpPr/>
          <p:nvPr/>
        </p:nvSpPr>
        <p:spPr>
          <a:xfrm>
            <a:off x="264359" y="5739638"/>
            <a:ext cx="4967208" cy="707886"/>
          </a:xfrm>
          <a:prstGeom prst="rect">
            <a:avLst/>
          </a:prstGeom>
        </p:spPr>
        <p:txBody>
          <a:bodyPr wrap="square">
            <a:spAutoFit/>
          </a:bodyPr>
          <a:lstStyle/>
          <a:p>
            <a:r>
              <a:rPr lang="en-US" sz="2000" b="1" i="1" dirty="0">
                <a:solidFill>
                  <a:srgbClr val="002060"/>
                </a:solidFill>
              </a:rPr>
              <a:t>Spread love everywhere you go. Let no one ever come to you without leaving happier.</a:t>
            </a:r>
          </a:p>
        </p:txBody>
      </p:sp>
      <p:sp>
        <p:nvSpPr>
          <p:cNvPr id="6" name="Rectangle 5">
            <a:extLst>
              <a:ext uri="{FF2B5EF4-FFF2-40B4-BE49-F238E27FC236}">
                <a16:creationId xmlns:a16="http://schemas.microsoft.com/office/drawing/2014/main" id="{01B5E059-EDD4-4AF5-9B01-A2B72E996828}"/>
              </a:ext>
            </a:extLst>
          </p:cNvPr>
          <p:cNvSpPr/>
          <p:nvPr/>
        </p:nvSpPr>
        <p:spPr>
          <a:xfrm>
            <a:off x="3452732" y="3301525"/>
            <a:ext cx="3983328" cy="1015663"/>
          </a:xfrm>
          <a:prstGeom prst="rect">
            <a:avLst/>
          </a:prstGeom>
        </p:spPr>
        <p:txBody>
          <a:bodyPr wrap="square">
            <a:spAutoFit/>
          </a:bodyPr>
          <a:lstStyle/>
          <a:p>
            <a:r>
              <a:rPr lang="en-US" sz="2000" b="1" i="1" dirty="0">
                <a:solidFill>
                  <a:srgbClr val="002060"/>
                </a:solidFill>
              </a:rPr>
              <a:t>I alone cannot change the world, but I can cast a stone across the waters to create many ripples.</a:t>
            </a:r>
          </a:p>
        </p:txBody>
      </p:sp>
      <p:sp>
        <p:nvSpPr>
          <p:cNvPr id="7" name="Rectangle 6">
            <a:extLst>
              <a:ext uri="{FF2B5EF4-FFF2-40B4-BE49-F238E27FC236}">
                <a16:creationId xmlns:a16="http://schemas.microsoft.com/office/drawing/2014/main" id="{2B9B21CE-4983-4850-AC7E-D45AFAD1255E}"/>
              </a:ext>
            </a:extLst>
          </p:cNvPr>
          <p:cNvSpPr/>
          <p:nvPr/>
        </p:nvSpPr>
        <p:spPr>
          <a:xfrm>
            <a:off x="264359" y="5302099"/>
            <a:ext cx="6736048" cy="400110"/>
          </a:xfrm>
          <a:prstGeom prst="rect">
            <a:avLst/>
          </a:prstGeom>
        </p:spPr>
        <p:txBody>
          <a:bodyPr wrap="square">
            <a:spAutoFit/>
          </a:bodyPr>
          <a:lstStyle/>
          <a:p>
            <a:r>
              <a:rPr lang="en-US" sz="2000" b="1" i="1" dirty="0">
                <a:solidFill>
                  <a:srgbClr val="002060"/>
                </a:solidFill>
              </a:rPr>
              <a:t>We shall never know all the good that a simple smile can do.</a:t>
            </a:r>
          </a:p>
        </p:txBody>
      </p:sp>
      <p:sp>
        <p:nvSpPr>
          <p:cNvPr id="8" name="Rectangle 7">
            <a:extLst>
              <a:ext uri="{FF2B5EF4-FFF2-40B4-BE49-F238E27FC236}">
                <a16:creationId xmlns:a16="http://schemas.microsoft.com/office/drawing/2014/main" id="{E5696EB0-5DE4-4CFE-BBE9-928A87996172}"/>
              </a:ext>
            </a:extLst>
          </p:cNvPr>
          <p:cNvSpPr/>
          <p:nvPr/>
        </p:nvSpPr>
        <p:spPr>
          <a:xfrm>
            <a:off x="140064" y="4144611"/>
            <a:ext cx="3775648" cy="1138773"/>
          </a:xfrm>
          <a:prstGeom prst="rect">
            <a:avLst/>
          </a:prstGeom>
        </p:spPr>
        <p:txBody>
          <a:bodyPr wrap="square">
            <a:spAutoFit/>
          </a:bodyPr>
          <a:lstStyle/>
          <a:p>
            <a:r>
              <a:rPr lang="en-US" sz="2800" b="1" dirty="0">
                <a:solidFill>
                  <a:srgbClr val="FF0000"/>
                </a:solidFill>
              </a:rPr>
              <a:t>Mother Teresa</a:t>
            </a:r>
          </a:p>
          <a:p>
            <a:r>
              <a:rPr lang="en-US" sz="2000" b="1" dirty="0"/>
              <a:t>1910 - 1997, Macedonia.</a:t>
            </a:r>
          </a:p>
          <a:p>
            <a:r>
              <a:rPr lang="en-US" sz="2000" b="1" dirty="0"/>
              <a:t>Baptized Agnes </a:t>
            </a:r>
            <a:r>
              <a:rPr lang="en-US" sz="2000" b="1" dirty="0" err="1"/>
              <a:t>Gonxha</a:t>
            </a:r>
            <a:r>
              <a:rPr lang="en-US" sz="2000" b="1" dirty="0"/>
              <a:t> </a:t>
            </a:r>
            <a:r>
              <a:rPr lang="en-US" sz="2000" b="1" dirty="0" err="1"/>
              <a:t>Bojaxhiu</a:t>
            </a:r>
            <a:endParaRPr lang="en-US" sz="2000" b="1" dirty="0"/>
          </a:p>
        </p:txBody>
      </p:sp>
      <p:sp>
        <p:nvSpPr>
          <p:cNvPr id="9" name="Rectangle 8">
            <a:extLst>
              <a:ext uri="{FF2B5EF4-FFF2-40B4-BE49-F238E27FC236}">
                <a16:creationId xmlns:a16="http://schemas.microsoft.com/office/drawing/2014/main" id="{3D2AF0DD-1A5D-4080-8DCC-AFA62322FB23}"/>
              </a:ext>
            </a:extLst>
          </p:cNvPr>
          <p:cNvSpPr/>
          <p:nvPr/>
        </p:nvSpPr>
        <p:spPr>
          <a:xfrm>
            <a:off x="3452733" y="410476"/>
            <a:ext cx="8572501" cy="400110"/>
          </a:xfrm>
          <a:prstGeom prst="rect">
            <a:avLst/>
          </a:prstGeom>
        </p:spPr>
        <p:txBody>
          <a:bodyPr wrap="square">
            <a:spAutoFit/>
          </a:bodyPr>
          <a:lstStyle/>
          <a:p>
            <a:r>
              <a:rPr lang="en-US" sz="2000" b="1" dirty="0"/>
              <a:t>1.  At the age of 18, she was given permission to join a group of nuns in Ireland. </a:t>
            </a:r>
          </a:p>
        </p:txBody>
      </p:sp>
      <p:sp>
        <p:nvSpPr>
          <p:cNvPr id="10" name="Rectangle 9">
            <a:extLst>
              <a:ext uri="{FF2B5EF4-FFF2-40B4-BE49-F238E27FC236}">
                <a16:creationId xmlns:a16="http://schemas.microsoft.com/office/drawing/2014/main" id="{77CD847D-60E1-4013-A8ED-A2C9C34DAE4C}"/>
              </a:ext>
            </a:extLst>
          </p:cNvPr>
          <p:cNvSpPr/>
          <p:nvPr/>
        </p:nvSpPr>
        <p:spPr>
          <a:xfrm>
            <a:off x="3452733" y="941594"/>
            <a:ext cx="8404486" cy="707886"/>
          </a:xfrm>
          <a:prstGeom prst="rect">
            <a:avLst/>
          </a:prstGeom>
        </p:spPr>
        <p:txBody>
          <a:bodyPr wrap="square">
            <a:spAutoFit/>
          </a:bodyPr>
          <a:lstStyle/>
          <a:p>
            <a:r>
              <a:rPr lang="en-US" sz="2000" b="1" dirty="0"/>
              <a:t>2.  Founder of the Order of the Missionaries of Charity in Calcutta, a Roman Catholic congregation of women dedicated to helping the poor. </a:t>
            </a:r>
          </a:p>
        </p:txBody>
      </p:sp>
      <p:sp>
        <p:nvSpPr>
          <p:cNvPr id="11" name="Rectangle 10">
            <a:extLst>
              <a:ext uri="{FF2B5EF4-FFF2-40B4-BE49-F238E27FC236}">
                <a16:creationId xmlns:a16="http://schemas.microsoft.com/office/drawing/2014/main" id="{5FC9C4D7-B222-43A8-8543-523A834A3F8F}"/>
              </a:ext>
            </a:extLst>
          </p:cNvPr>
          <p:cNvSpPr/>
          <p:nvPr/>
        </p:nvSpPr>
        <p:spPr>
          <a:xfrm>
            <a:off x="3452734" y="1671522"/>
            <a:ext cx="8572500" cy="707886"/>
          </a:xfrm>
          <a:prstGeom prst="rect">
            <a:avLst/>
          </a:prstGeom>
        </p:spPr>
        <p:txBody>
          <a:bodyPr wrap="square">
            <a:spAutoFit/>
          </a:bodyPr>
          <a:lstStyle/>
          <a:p>
            <a:r>
              <a:rPr lang="en-US" sz="2000" b="1" dirty="0"/>
              <a:t>3.  Her order established a hospice; centers for the blind, aged and disabled; and a leper colony. </a:t>
            </a:r>
          </a:p>
        </p:txBody>
      </p:sp>
      <p:sp>
        <p:nvSpPr>
          <p:cNvPr id="12" name="Rectangle 11">
            <a:extLst>
              <a:ext uri="{FF2B5EF4-FFF2-40B4-BE49-F238E27FC236}">
                <a16:creationId xmlns:a16="http://schemas.microsoft.com/office/drawing/2014/main" id="{19A6A011-4E87-4D3E-8DB8-20A1F8568833}"/>
              </a:ext>
            </a:extLst>
          </p:cNvPr>
          <p:cNvSpPr/>
          <p:nvPr/>
        </p:nvSpPr>
        <p:spPr>
          <a:xfrm>
            <a:off x="3452732" y="2493115"/>
            <a:ext cx="8404485" cy="400110"/>
          </a:xfrm>
          <a:prstGeom prst="rect">
            <a:avLst/>
          </a:prstGeom>
        </p:spPr>
        <p:txBody>
          <a:bodyPr wrap="square">
            <a:spAutoFit/>
          </a:bodyPr>
          <a:lstStyle/>
          <a:p>
            <a:r>
              <a:rPr lang="en-US" sz="2000" b="1" dirty="0"/>
              <a:t>4.  In 1979 she received the Nobel Peace Prize for her humanitarian work.</a:t>
            </a:r>
          </a:p>
        </p:txBody>
      </p:sp>
    </p:spTree>
    <p:extLst>
      <p:ext uri="{BB962C8B-B14F-4D97-AF65-F5344CB8AC3E}">
        <p14:creationId xmlns:p14="http://schemas.microsoft.com/office/powerpoint/2010/main" val="2742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1500"/>
                            </p:stCondLst>
                            <p:childTnLst>
                              <p:par>
                                <p:cTn id="9" presetID="31" presetClass="entr" presetSubtype="0" fill="hold" grpId="0" nodeType="afterEffect">
                                  <p:stCondLst>
                                    <p:cond delay="4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6500"/>
                            </p:stCondLst>
                            <p:childTnLst>
                              <p:par>
                                <p:cTn id="16" presetID="45" presetClass="entr" presetSubtype="0" fill="hold" grpId="0" nodeType="afterEffect">
                                  <p:stCondLst>
                                    <p:cond delay="3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ppt_w</p:attrName>
                                        </p:attrNameLst>
                                      </p:cBhvr>
                                      <p:tavLst>
                                        <p:tav tm="0" fmla="#ppt_w*sin(2.5*pi*$)">
                                          <p:val>
                                            <p:fltVal val="0"/>
                                          </p:val>
                                        </p:tav>
                                        <p:tav tm="100000">
                                          <p:val>
                                            <p:fltVal val="1"/>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childTnLst>
                                </p:cTn>
                              </p:par>
                            </p:childTnLst>
                          </p:cTn>
                        </p:par>
                        <p:par>
                          <p:cTn id="21" fill="hold">
                            <p:stCondLst>
                              <p:cond delay="10500"/>
                            </p:stCondLst>
                            <p:childTnLst>
                              <p:par>
                                <p:cTn id="22" presetID="26" presetClass="entr" presetSubtype="0" fill="hold" nodeType="afterEffect">
                                  <p:stCondLst>
                                    <p:cond delay="300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290">
                                          <p:stCondLst>
                                            <p:cond delay="0"/>
                                          </p:stCondLst>
                                        </p:cTn>
                                        <p:tgtEl>
                                          <p:spTgt spid="2"/>
                                        </p:tgtEl>
                                      </p:cBhvr>
                                    </p:animEffect>
                                    <p:anim calcmode="lin" valueType="num">
                                      <p:cBhvr>
                                        <p:cTn id="25"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0" dur="13">
                                          <p:stCondLst>
                                            <p:cond delay="325"/>
                                          </p:stCondLst>
                                        </p:cTn>
                                        <p:tgtEl>
                                          <p:spTgt spid="2"/>
                                        </p:tgtEl>
                                      </p:cBhvr>
                                      <p:to x="100000" y="60000"/>
                                    </p:animScale>
                                    <p:animScale>
                                      <p:cBhvr>
                                        <p:cTn id="31" dur="83" decel="50000">
                                          <p:stCondLst>
                                            <p:cond delay="338"/>
                                          </p:stCondLst>
                                        </p:cTn>
                                        <p:tgtEl>
                                          <p:spTgt spid="2"/>
                                        </p:tgtEl>
                                      </p:cBhvr>
                                      <p:to x="100000" y="100000"/>
                                    </p:animScale>
                                    <p:animScale>
                                      <p:cBhvr>
                                        <p:cTn id="32" dur="13">
                                          <p:stCondLst>
                                            <p:cond delay="656"/>
                                          </p:stCondLst>
                                        </p:cTn>
                                        <p:tgtEl>
                                          <p:spTgt spid="2"/>
                                        </p:tgtEl>
                                      </p:cBhvr>
                                      <p:to x="100000" y="80000"/>
                                    </p:animScale>
                                    <p:animScale>
                                      <p:cBhvr>
                                        <p:cTn id="33" dur="83" decel="50000">
                                          <p:stCondLst>
                                            <p:cond delay="669"/>
                                          </p:stCondLst>
                                        </p:cTn>
                                        <p:tgtEl>
                                          <p:spTgt spid="2"/>
                                        </p:tgtEl>
                                      </p:cBhvr>
                                      <p:to x="100000" y="100000"/>
                                    </p:animScale>
                                    <p:animScale>
                                      <p:cBhvr>
                                        <p:cTn id="34" dur="13">
                                          <p:stCondLst>
                                            <p:cond delay="821"/>
                                          </p:stCondLst>
                                        </p:cTn>
                                        <p:tgtEl>
                                          <p:spTgt spid="2"/>
                                        </p:tgtEl>
                                      </p:cBhvr>
                                      <p:to x="100000" y="90000"/>
                                    </p:animScale>
                                    <p:animScale>
                                      <p:cBhvr>
                                        <p:cTn id="35" dur="83" decel="50000">
                                          <p:stCondLst>
                                            <p:cond delay="834"/>
                                          </p:stCondLst>
                                        </p:cTn>
                                        <p:tgtEl>
                                          <p:spTgt spid="2"/>
                                        </p:tgtEl>
                                      </p:cBhvr>
                                      <p:to x="100000" y="100000"/>
                                    </p:animScale>
                                    <p:animScale>
                                      <p:cBhvr>
                                        <p:cTn id="36" dur="13">
                                          <p:stCondLst>
                                            <p:cond delay="904"/>
                                          </p:stCondLst>
                                        </p:cTn>
                                        <p:tgtEl>
                                          <p:spTgt spid="2"/>
                                        </p:tgtEl>
                                      </p:cBhvr>
                                      <p:to x="100000" y="95000"/>
                                    </p:animScale>
                                    <p:animScale>
                                      <p:cBhvr>
                                        <p:cTn id="37" dur="83" decel="50000">
                                          <p:stCondLst>
                                            <p:cond delay="917"/>
                                          </p:stCondLst>
                                        </p:cTn>
                                        <p:tgtEl>
                                          <p:spTgt spid="2"/>
                                        </p:tgtEl>
                                      </p:cBhvr>
                                      <p:to x="100000" y="100000"/>
                                    </p:animScale>
                                  </p:childTnLst>
                                </p:cTn>
                              </p:par>
                            </p:childTnLst>
                          </p:cTn>
                        </p:par>
                        <p:par>
                          <p:cTn id="38" fill="hold">
                            <p:stCondLst>
                              <p:cond delay="14500"/>
                            </p:stCondLst>
                            <p:childTnLst>
                              <p:par>
                                <p:cTn id="39" presetID="21" presetClass="entr" presetSubtype="1" fill="hold" nodeType="afterEffect">
                                  <p:stCondLst>
                                    <p:cond delay="3000"/>
                                  </p:stCondLst>
                                  <p:childTnLst>
                                    <p:set>
                                      <p:cBhvr>
                                        <p:cTn id="40" dur="1" fill="hold">
                                          <p:stCondLst>
                                            <p:cond delay="0"/>
                                          </p:stCondLst>
                                        </p:cTn>
                                        <p:tgtEl>
                                          <p:spTgt spid="3"/>
                                        </p:tgtEl>
                                        <p:attrNameLst>
                                          <p:attrName>style.visibility</p:attrName>
                                        </p:attrNameLst>
                                      </p:cBhvr>
                                      <p:to>
                                        <p:strVal val="visible"/>
                                      </p:to>
                                    </p:set>
                                    <p:animEffect transition="in" filter="wheel(1)">
                                      <p:cBhvr>
                                        <p:cTn id="41" dur="1000"/>
                                        <p:tgtEl>
                                          <p:spTgt spid="3"/>
                                        </p:tgtEl>
                                      </p:cBhvr>
                                    </p:animEffect>
                                  </p:childTnLst>
                                </p:cTn>
                              </p:par>
                            </p:childTnLst>
                          </p:cTn>
                        </p:par>
                        <p:par>
                          <p:cTn id="42" fill="hold">
                            <p:stCondLst>
                              <p:cond delay="18500"/>
                            </p:stCondLst>
                            <p:childTnLst>
                              <p:par>
                                <p:cTn id="43" presetID="2" presetClass="entr" presetSubtype="4" fill="hold" grpId="0" nodeType="afterEffect">
                                  <p:stCondLst>
                                    <p:cond delay="0"/>
                                  </p:stCondLst>
                                  <p:iterate type="wd">
                                    <p:tmPct val="10000"/>
                                  </p:iterate>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ppt_x"/>
                                          </p:val>
                                        </p:tav>
                                        <p:tav tm="100000">
                                          <p:val>
                                            <p:strVal val="#ppt_x"/>
                                          </p:val>
                                        </p:tav>
                                      </p:tavLst>
                                    </p:anim>
                                    <p:anim calcmode="lin" valueType="num">
                                      <p:cBhvr additive="base">
                                        <p:cTn id="46" dur="10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20900"/>
                            </p:stCondLst>
                            <p:childTnLst>
                              <p:par>
                                <p:cTn id="48" presetID="53" presetClass="entr" presetSubtype="16" fill="hold" grpId="0" nodeType="afterEffect">
                                  <p:stCondLst>
                                    <p:cond delay="300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EC5E0-D190-4003-863B-5124D8B0988E}"/>
              </a:ext>
            </a:extLst>
          </p:cNvPr>
          <p:cNvPicPr>
            <a:picLocks noChangeAspect="1"/>
          </p:cNvPicPr>
          <p:nvPr/>
        </p:nvPicPr>
        <p:blipFill>
          <a:blip r:embed="rId2"/>
          <a:stretch>
            <a:fillRect/>
          </a:stretch>
        </p:blipFill>
        <p:spPr>
          <a:xfrm>
            <a:off x="157709" y="212284"/>
            <a:ext cx="3664783" cy="3099132"/>
          </a:xfrm>
          <a:prstGeom prst="rect">
            <a:avLst/>
          </a:prstGeom>
        </p:spPr>
      </p:pic>
      <p:sp>
        <p:nvSpPr>
          <p:cNvPr id="4" name="Rectangle 3">
            <a:extLst>
              <a:ext uri="{FF2B5EF4-FFF2-40B4-BE49-F238E27FC236}">
                <a16:creationId xmlns:a16="http://schemas.microsoft.com/office/drawing/2014/main" id="{4E9F9886-2151-4FDE-8B2F-C3B0092DE4E7}"/>
              </a:ext>
            </a:extLst>
          </p:cNvPr>
          <p:cNvSpPr/>
          <p:nvPr/>
        </p:nvSpPr>
        <p:spPr>
          <a:xfrm>
            <a:off x="4082321" y="194102"/>
            <a:ext cx="7592206" cy="707886"/>
          </a:xfrm>
          <a:prstGeom prst="rect">
            <a:avLst/>
          </a:prstGeom>
        </p:spPr>
        <p:txBody>
          <a:bodyPr wrap="square">
            <a:spAutoFit/>
          </a:bodyPr>
          <a:lstStyle/>
          <a:p>
            <a:r>
              <a:rPr lang="en-US" sz="2000" b="1" dirty="0"/>
              <a:t> 1.  Greek physician of the Age of Pericles, who is considered one of the most outstanding figures in the history of medicine.</a:t>
            </a:r>
          </a:p>
        </p:txBody>
      </p:sp>
      <p:sp>
        <p:nvSpPr>
          <p:cNvPr id="5" name="Rectangle 4">
            <a:extLst>
              <a:ext uri="{FF2B5EF4-FFF2-40B4-BE49-F238E27FC236}">
                <a16:creationId xmlns:a16="http://schemas.microsoft.com/office/drawing/2014/main" id="{12F77199-B274-42FE-A215-035FEBF67A98}"/>
              </a:ext>
            </a:extLst>
          </p:cNvPr>
          <p:cNvSpPr/>
          <p:nvPr/>
        </p:nvSpPr>
        <p:spPr>
          <a:xfrm>
            <a:off x="8901" y="3258897"/>
            <a:ext cx="6096000" cy="523220"/>
          </a:xfrm>
          <a:prstGeom prst="rect">
            <a:avLst/>
          </a:prstGeom>
        </p:spPr>
        <p:txBody>
          <a:bodyPr>
            <a:spAutoFit/>
          </a:bodyPr>
          <a:lstStyle/>
          <a:p>
            <a:r>
              <a:rPr lang="en-US" sz="2800" b="1" dirty="0">
                <a:solidFill>
                  <a:srgbClr val="7030A0"/>
                </a:solidFill>
              </a:rPr>
              <a:t>Hippocrates</a:t>
            </a:r>
            <a:r>
              <a:rPr lang="en-US" dirty="0"/>
              <a:t> of Cos (450 BCE to 380 BCE.</a:t>
            </a:r>
          </a:p>
        </p:txBody>
      </p:sp>
      <p:sp>
        <p:nvSpPr>
          <p:cNvPr id="6" name="Rectangle 5">
            <a:extLst>
              <a:ext uri="{FF2B5EF4-FFF2-40B4-BE49-F238E27FC236}">
                <a16:creationId xmlns:a16="http://schemas.microsoft.com/office/drawing/2014/main" id="{9C002776-0B81-4DDE-9513-765046EE92AC}"/>
              </a:ext>
            </a:extLst>
          </p:cNvPr>
          <p:cNvSpPr/>
          <p:nvPr/>
        </p:nvSpPr>
        <p:spPr>
          <a:xfrm>
            <a:off x="4082320" y="968168"/>
            <a:ext cx="7592205" cy="707886"/>
          </a:xfrm>
          <a:prstGeom prst="rect">
            <a:avLst/>
          </a:prstGeom>
        </p:spPr>
        <p:txBody>
          <a:bodyPr wrap="square">
            <a:spAutoFit/>
          </a:bodyPr>
          <a:lstStyle/>
          <a:p>
            <a:r>
              <a:rPr lang="en-US" sz="2000" b="1" dirty="0"/>
              <a:t>2.  He based his medical practice on observations and on the study of the human body.</a:t>
            </a:r>
          </a:p>
        </p:txBody>
      </p:sp>
      <p:sp>
        <p:nvSpPr>
          <p:cNvPr id="7" name="Rectangle 6">
            <a:extLst>
              <a:ext uri="{FF2B5EF4-FFF2-40B4-BE49-F238E27FC236}">
                <a16:creationId xmlns:a16="http://schemas.microsoft.com/office/drawing/2014/main" id="{3696CAD8-0114-44D7-88D0-0091A317E01E}"/>
              </a:ext>
            </a:extLst>
          </p:cNvPr>
          <p:cNvSpPr/>
          <p:nvPr/>
        </p:nvSpPr>
        <p:spPr>
          <a:xfrm>
            <a:off x="4087319" y="1742234"/>
            <a:ext cx="7731333" cy="1323439"/>
          </a:xfrm>
          <a:prstGeom prst="rect">
            <a:avLst/>
          </a:prstGeom>
        </p:spPr>
        <p:txBody>
          <a:bodyPr wrap="square">
            <a:spAutoFit/>
          </a:bodyPr>
          <a:lstStyle/>
          <a:p>
            <a:r>
              <a:rPr lang="en-US" sz="2000" b="1" dirty="0"/>
              <a:t>3.  He held the belief that illness had a physical and a rational explanation. He rejected the views of his time that considered illness to be caused by superstitions and by possession of evil spirits and disfavor of the gods.</a:t>
            </a:r>
          </a:p>
        </p:txBody>
      </p:sp>
      <p:sp>
        <p:nvSpPr>
          <p:cNvPr id="8" name="Rectangle 7">
            <a:extLst>
              <a:ext uri="{FF2B5EF4-FFF2-40B4-BE49-F238E27FC236}">
                <a16:creationId xmlns:a16="http://schemas.microsoft.com/office/drawing/2014/main" id="{562F75A2-0C0A-4043-89E1-2EF77871FFF4}"/>
              </a:ext>
            </a:extLst>
          </p:cNvPr>
          <p:cNvSpPr/>
          <p:nvPr/>
        </p:nvSpPr>
        <p:spPr>
          <a:xfrm>
            <a:off x="5521584" y="3167166"/>
            <a:ext cx="6096000" cy="707886"/>
          </a:xfrm>
          <a:prstGeom prst="rect">
            <a:avLst/>
          </a:prstGeom>
        </p:spPr>
        <p:txBody>
          <a:bodyPr>
            <a:spAutoFit/>
          </a:bodyPr>
          <a:lstStyle/>
          <a:p>
            <a:r>
              <a:rPr lang="en-US" sz="2000" b="1" dirty="0"/>
              <a:t>4.  Developed an Oath of Medical Ethics for physicians to follow. This Oath is taken by physicians today.</a:t>
            </a:r>
          </a:p>
        </p:txBody>
      </p:sp>
      <p:sp>
        <p:nvSpPr>
          <p:cNvPr id="9" name="Rectangle 8">
            <a:extLst>
              <a:ext uri="{FF2B5EF4-FFF2-40B4-BE49-F238E27FC236}">
                <a16:creationId xmlns:a16="http://schemas.microsoft.com/office/drawing/2014/main" id="{F9B87458-C50E-4927-845A-0BE8925B73A0}"/>
              </a:ext>
            </a:extLst>
          </p:cNvPr>
          <p:cNvSpPr/>
          <p:nvPr/>
        </p:nvSpPr>
        <p:spPr>
          <a:xfrm>
            <a:off x="52779" y="3658631"/>
            <a:ext cx="12034291" cy="3170099"/>
          </a:xfrm>
          <a:prstGeom prst="rect">
            <a:avLst/>
          </a:prstGeom>
        </p:spPr>
        <p:txBody>
          <a:bodyPr wrap="square">
            <a:spAutoFit/>
          </a:bodyPr>
          <a:lstStyle/>
          <a:p>
            <a:r>
              <a:rPr lang="en-US" sz="2000" b="1" dirty="0"/>
              <a:t>The classical Hippocratic Oath summary:</a:t>
            </a:r>
          </a:p>
          <a:p>
            <a:r>
              <a:rPr lang="en-US" sz="2000" b="1" dirty="0"/>
              <a:t>"A solemn promise:</a:t>
            </a:r>
          </a:p>
          <a:p>
            <a:r>
              <a:rPr lang="en-US" sz="2000" b="1" dirty="0"/>
              <a:t>Of solidarity with teachers and other physicians.</a:t>
            </a:r>
          </a:p>
          <a:p>
            <a:r>
              <a:rPr lang="en-US" sz="2000" b="1" dirty="0"/>
              <a:t>Of beneficence (to do good or avoid evil) and non-maleficence (from the Latin 'primum non </a:t>
            </a:r>
            <a:r>
              <a:rPr lang="en-US" sz="2000" b="1" dirty="0" err="1"/>
              <a:t>nocere</a:t>
            </a:r>
            <a:r>
              <a:rPr lang="en-US" sz="2000" b="1" dirty="0"/>
              <a:t>', or 'do no harm') towards patients. (In fact the well-known "first do no harm" phrase does not feature in the classical Hippocratic Oath.)</a:t>
            </a:r>
          </a:p>
          <a:p>
            <a:r>
              <a:rPr lang="en-US" sz="2000" b="1" dirty="0"/>
              <a:t>Not to assist suicide or abortion.</a:t>
            </a:r>
          </a:p>
          <a:p>
            <a:r>
              <a:rPr lang="en-US" sz="2000" b="1" dirty="0"/>
              <a:t>To leave surgery to surgeons.</a:t>
            </a:r>
          </a:p>
          <a:p>
            <a:r>
              <a:rPr lang="en-US" sz="2000" b="1" dirty="0"/>
              <a:t>Not to harm, especially not to seduce patients.</a:t>
            </a:r>
          </a:p>
          <a:p>
            <a:r>
              <a:rPr lang="en-US" sz="2000" b="1" dirty="0"/>
              <a:t>To maintain confidentiality and never to gossip."</a:t>
            </a:r>
          </a:p>
        </p:txBody>
      </p:sp>
      <p:sp>
        <p:nvSpPr>
          <p:cNvPr id="10" name="Rectangle 9">
            <a:extLst>
              <a:ext uri="{FF2B5EF4-FFF2-40B4-BE49-F238E27FC236}">
                <a16:creationId xmlns:a16="http://schemas.microsoft.com/office/drawing/2014/main" id="{AEE66FD5-6E24-4824-A8B6-990AD9060CD6}"/>
              </a:ext>
            </a:extLst>
          </p:cNvPr>
          <p:cNvSpPr/>
          <p:nvPr/>
        </p:nvSpPr>
        <p:spPr>
          <a:xfrm>
            <a:off x="5403591" y="6169191"/>
            <a:ext cx="6096000" cy="400110"/>
          </a:xfrm>
          <a:prstGeom prst="rect">
            <a:avLst/>
          </a:prstGeom>
        </p:spPr>
        <p:txBody>
          <a:bodyPr>
            <a:spAutoFit/>
          </a:bodyPr>
          <a:lstStyle/>
          <a:p>
            <a:r>
              <a:rPr lang="en-US" sz="2000" b="1" i="1" dirty="0">
                <a:solidFill>
                  <a:srgbClr val="FF0000"/>
                </a:solidFill>
              </a:rPr>
              <a:t>Let food be thy medicine and medicine be thy food.</a:t>
            </a:r>
          </a:p>
        </p:txBody>
      </p:sp>
      <p:sp>
        <p:nvSpPr>
          <p:cNvPr id="11" name="Rectangle 10">
            <a:extLst>
              <a:ext uri="{FF2B5EF4-FFF2-40B4-BE49-F238E27FC236}">
                <a16:creationId xmlns:a16="http://schemas.microsoft.com/office/drawing/2014/main" id="{D1DFE01D-3C48-470E-B226-56BE7933016B}"/>
              </a:ext>
            </a:extLst>
          </p:cNvPr>
          <p:cNvSpPr/>
          <p:nvPr/>
        </p:nvSpPr>
        <p:spPr>
          <a:xfrm>
            <a:off x="5403591" y="5576323"/>
            <a:ext cx="6797310" cy="400110"/>
          </a:xfrm>
          <a:prstGeom prst="rect">
            <a:avLst/>
          </a:prstGeom>
        </p:spPr>
        <p:txBody>
          <a:bodyPr wrap="none">
            <a:spAutoFit/>
          </a:bodyPr>
          <a:lstStyle/>
          <a:p>
            <a:r>
              <a:rPr lang="en-US" sz="2000" b="1" i="1" dirty="0">
                <a:solidFill>
                  <a:srgbClr val="FF0000"/>
                </a:solidFill>
              </a:rPr>
              <a:t>Make a habit of two things: to help; or at least to do no harm. </a:t>
            </a:r>
          </a:p>
        </p:txBody>
      </p:sp>
    </p:spTree>
    <p:extLst>
      <p:ext uri="{BB962C8B-B14F-4D97-AF65-F5344CB8AC3E}">
        <p14:creationId xmlns:p14="http://schemas.microsoft.com/office/powerpoint/2010/main" val="3657909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2000"/>
                            </p:stCondLst>
                            <p:childTnLst>
                              <p:par>
                                <p:cTn id="12" presetID="16" presetClass="entr" presetSubtype="21" fill="hold" grpId="0" nodeType="afterEffect">
                                  <p:stCondLst>
                                    <p:cond delay="350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000"/>
                                        <p:tgtEl>
                                          <p:spTgt spid="6"/>
                                        </p:tgtEl>
                                      </p:cBhvr>
                                    </p:animEffect>
                                  </p:childTnLst>
                                </p:cTn>
                              </p:par>
                            </p:childTnLst>
                          </p:cTn>
                        </p:par>
                        <p:par>
                          <p:cTn id="15" fill="hold">
                            <p:stCondLst>
                              <p:cond delay="6500"/>
                            </p:stCondLst>
                            <p:childTnLst>
                              <p:par>
                                <p:cTn id="16" presetID="2" presetClass="entr" presetSubtype="4" fill="hold" grpId="0" nodeType="afterEffect">
                                  <p:stCondLst>
                                    <p:cond delay="3000"/>
                                  </p:stCondLst>
                                  <p:iterate type="wd">
                                    <p:tmPct val="3000"/>
                                  </p:iterate>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1760"/>
                            </p:stCondLst>
                            <p:childTnLst>
                              <p:par>
                                <p:cTn id="21" presetID="42" presetClass="entr" presetSubtype="0" fill="hold" grpId="0" nodeType="afterEffect">
                                  <p:stCondLst>
                                    <p:cond delay="2500"/>
                                  </p:stCondLst>
                                  <p:iterate type="wd">
                                    <p:tmPct val="3000"/>
                                  </p:iterate>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5860"/>
                            </p:stCondLst>
                            <p:childTnLst>
                              <p:par>
                                <p:cTn id="27" presetID="14" presetClass="entr" presetSubtype="10" fill="hold" grpId="0" nodeType="afterEffect">
                                  <p:stCondLst>
                                    <p:cond delay="350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childTnLst>
                          </p:cTn>
                        </p:par>
                        <p:par>
                          <p:cTn id="30" fill="hold">
                            <p:stCondLst>
                              <p:cond delay="20360"/>
                            </p:stCondLst>
                            <p:childTnLst>
                              <p:par>
                                <p:cTn id="31" presetID="16" presetClass="entr" presetSubtype="21" fill="hold" nodeType="afterEffect">
                                  <p:stCondLst>
                                    <p:cond delay="300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1000"/>
                                        <p:tgtEl>
                                          <p:spTgt spid="3"/>
                                        </p:tgtEl>
                                      </p:cBhvr>
                                    </p:animEffect>
                                  </p:childTnLst>
                                </p:cTn>
                              </p:par>
                            </p:childTnLst>
                          </p:cTn>
                        </p:par>
                        <p:par>
                          <p:cTn id="34" fill="hold">
                            <p:stCondLst>
                              <p:cond delay="24360"/>
                            </p:stCondLst>
                            <p:childTnLst>
                              <p:par>
                                <p:cTn id="35" presetID="45" presetClass="entr" presetSubtype="0" fill="hold" grpId="0" nodeType="afterEffect">
                                  <p:stCondLst>
                                    <p:cond delay="1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ppt_w</p:attrName>
                                        </p:attrNameLst>
                                      </p:cBhvr>
                                      <p:tavLst>
                                        <p:tav tm="0" fmla="#ppt_w*sin(2.5*pi*$)">
                                          <p:val>
                                            <p:fltVal val="0"/>
                                          </p:val>
                                        </p:tav>
                                        <p:tav tm="100000">
                                          <p:val>
                                            <p:fltVal val="1"/>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1539B-100A-476B-8055-D249BCAB71F2}"/>
              </a:ext>
            </a:extLst>
          </p:cNvPr>
          <p:cNvSpPr/>
          <p:nvPr/>
        </p:nvSpPr>
        <p:spPr>
          <a:xfrm>
            <a:off x="184878" y="4085996"/>
            <a:ext cx="3572068" cy="830997"/>
          </a:xfrm>
          <a:prstGeom prst="rect">
            <a:avLst/>
          </a:prstGeom>
        </p:spPr>
        <p:txBody>
          <a:bodyPr wrap="none">
            <a:spAutoFit/>
          </a:bodyPr>
          <a:lstStyle/>
          <a:p>
            <a:r>
              <a:rPr lang="en-US" sz="2800" b="1" dirty="0">
                <a:solidFill>
                  <a:srgbClr val="002060"/>
                </a:solidFill>
              </a:rPr>
              <a:t>Rosalind Elsie Franklin </a:t>
            </a:r>
          </a:p>
          <a:p>
            <a:r>
              <a:rPr lang="en-US" sz="2000" b="1" dirty="0"/>
              <a:t>(1920 – 1958)</a:t>
            </a:r>
          </a:p>
        </p:txBody>
      </p:sp>
      <p:sp>
        <p:nvSpPr>
          <p:cNvPr id="3" name="Rectangle 2">
            <a:extLst>
              <a:ext uri="{FF2B5EF4-FFF2-40B4-BE49-F238E27FC236}">
                <a16:creationId xmlns:a16="http://schemas.microsoft.com/office/drawing/2014/main" id="{CEA301CE-0867-43DD-90B9-5CBA0C28F6F8}"/>
              </a:ext>
            </a:extLst>
          </p:cNvPr>
          <p:cNvSpPr/>
          <p:nvPr/>
        </p:nvSpPr>
        <p:spPr>
          <a:xfrm>
            <a:off x="3827488" y="480800"/>
            <a:ext cx="8179631" cy="1015663"/>
          </a:xfrm>
          <a:prstGeom prst="rect">
            <a:avLst/>
          </a:prstGeom>
        </p:spPr>
        <p:txBody>
          <a:bodyPr wrap="square">
            <a:spAutoFit/>
          </a:bodyPr>
          <a:lstStyle/>
          <a:p>
            <a:r>
              <a:rPr lang="en-US" sz="2000" b="1" dirty="0"/>
              <a:t>1.  She was an English chemist and X-ray crystallographer who made contributions to the understanding of the molecular structures of RNA, viruses, coal, and graphite. </a:t>
            </a:r>
          </a:p>
        </p:txBody>
      </p:sp>
      <p:sp>
        <p:nvSpPr>
          <p:cNvPr id="4" name="Rectangle 3">
            <a:extLst>
              <a:ext uri="{FF2B5EF4-FFF2-40B4-BE49-F238E27FC236}">
                <a16:creationId xmlns:a16="http://schemas.microsoft.com/office/drawing/2014/main" id="{F2EF6D74-CFC5-4BCE-8DFD-C3B418A7DEF1}"/>
              </a:ext>
            </a:extLst>
          </p:cNvPr>
          <p:cNvSpPr/>
          <p:nvPr/>
        </p:nvSpPr>
        <p:spPr>
          <a:xfrm>
            <a:off x="3827488" y="1604046"/>
            <a:ext cx="8179632" cy="1323439"/>
          </a:xfrm>
          <a:prstGeom prst="rect">
            <a:avLst/>
          </a:prstGeom>
        </p:spPr>
        <p:txBody>
          <a:bodyPr wrap="square">
            <a:spAutoFit/>
          </a:bodyPr>
          <a:lstStyle/>
          <a:p>
            <a:r>
              <a:rPr lang="en-US" sz="2000" b="1" dirty="0"/>
              <a:t>2.  Using her X-ray photograph and their own data, Watson and Crick created their famous DNA model. Franklin's contribution was not acknowledged, but after her death Crick and Watson admitted that her contribution had been critical. </a:t>
            </a:r>
          </a:p>
        </p:txBody>
      </p:sp>
      <p:pic>
        <p:nvPicPr>
          <p:cNvPr id="5" name="Picture 4">
            <a:extLst>
              <a:ext uri="{FF2B5EF4-FFF2-40B4-BE49-F238E27FC236}">
                <a16:creationId xmlns:a16="http://schemas.microsoft.com/office/drawing/2014/main" id="{425E73BB-0FBB-4FE7-8624-C781F4C13030}"/>
              </a:ext>
            </a:extLst>
          </p:cNvPr>
          <p:cNvPicPr>
            <a:picLocks noChangeAspect="1"/>
          </p:cNvPicPr>
          <p:nvPr/>
        </p:nvPicPr>
        <p:blipFill>
          <a:blip r:embed="rId2"/>
          <a:stretch>
            <a:fillRect/>
          </a:stretch>
        </p:blipFill>
        <p:spPr>
          <a:xfrm>
            <a:off x="184878" y="139940"/>
            <a:ext cx="2863123" cy="3838473"/>
          </a:xfrm>
          <a:prstGeom prst="rect">
            <a:avLst/>
          </a:prstGeom>
        </p:spPr>
      </p:pic>
      <p:pic>
        <p:nvPicPr>
          <p:cNvPr id="6" name="Picture 5">
            <a:extLst>
              <a:ext uri="{FF2B5EF4-FFF2-40B4-BE49-F238E27FC236}">
                <a16:creationId xmlns:a16="http://schemas.microsoft.com/office/drawing/2014/main" id="{F3F2CCBD-9482-4BD8-B016-308DD1CA387B}"/>
              </a:ext>
            </a:extLst>
          </p:cNvPr>
          <p:cNvPicPr>
            <a:picLocks noChangeAspect="1"/>
          </p:cNvPicPr>
          <p:nvPr/>
        </p:nvPicPr>
        <p:blipFill>
          <a:blip r:embed="rId3"/>
          <a:stretch>
            <a:fillRect/>
          </a:stretch>
        </p:blipFill>
        <p:spPr>
          <a:xfrm>
            <a:off x="9241233" y="3655979"/>
            <a:ext cx="2950767" cy="3135190"/>
          </a:xfrm>
          <a:prstGeom prst="rect">
            <a:avLst/>
          </a:prstGeom>
        </p:spPr>
      </p:pic>
      <p:pic>
        <p:nvPicPr>
          <p:cNvPr id="7" name="Picture 6">
            <a:extLst>
              <a:ext uri="{FF2B5EF4-FFF2-40B4-BE49-F238E27FC236}">
                <a16:creationId xmlns:a16="http://schemas.microsoft.com/office/drawing/2014/main" id="{C405C342-9758-4BBA-8AD3-E7AF8EF4965B}"/>
              </a:ext>
            </a:extLst>
          </p:cNvPr>
          <p:cNvPicPr>
            <a:picLocks noChangeAspect="1"/>
          </p:cNvPicPr>
          <p:nvPr/>
        </p:nvPicPr>
        <p:blipFill>
          <a:blip r:embed="rId4"/>
          <a:stretch>
            <a:fillRect/>
          </a:stretch>
        </p:blipFill>
        <p:spPr>
          <a:xfrm>
            <a:off x="6025167" y="3663063"/>
            <a:ext cx="3135190" cy="3135190"/>
          </a:xfrm>
          <a:prstGeom prst="rect">
            <a:avLst/>
          </a:prstGeom>
        </p:spPr>
      </p:pic>
      <p:sp>
        <p:nvSpPr>
          <p:cNvPr id="8" name="Rectangle 7">
            <a:extLst>
              <a:ext uri="{FF2B5EF4-FFF2-40B4-BE49-F238E27FC236}">
                <a16:creationId xmlns:a16="http://schemas.microsoft.com/office/drawing/2014/main" id="{41873F7A-302D-437D-9BF1-5ADD71D0D204}"/>
              </a:ext>
            </a:extLst>
          </p:cNvPr>
          <p:cNvSpPr/>
          <p:nvPr/>
        </p:nvSpPr>
        <p:spPr>
          <a:xfrm>
            <a:off x="184878" y="4993798"/>
            <a:ext cx="4873349" cy="1631216"/>
          </a:xfrm>
          <a:prstGeom prst="rect">
            <a:avLst/>
          </a:prstGeom>
        </p:spPr>
        <p:txBody>
          <a:bodyPr wrap="square">
            <a:spAutoFit/>
          </a:bodyPr>
          <a:lstStyle/>
          <a:p>
            <a:r>
              <a:rPr lang="en-US" sz="2000" b="1" i="1" dirty="0">
                <a:solidFill>
                  <a:srgbClr val="FF0000"/>
                </a:solidFill>
              </a:rPr>
              <a:t>The results suggest a helical structure (which must be very closely packed) containing probably 2, 3 or 4 coaxial nucleic acid chains per helical unit and having the phosphate groups near the outside. </a:t>
            </a:r>
          </a:p>
        </p:txBody>
      </p:sp>
      <p:sp>
        <p:nvSpPr>
          <p:cNvPr id="9" name="Rectangle 8">
            <a:extLst>
              <a:ext uri="{FF2B5EF4-FFF2-40B4-BE49-F238E27FC236}">
                <a16:creationId xmlns:a16="http://schemas.microsoft.com/office/drawing/2014/main" id="{875C08D6-6FC4-4912-BDB0-34D0CDFBC5E6}"/>
              </a:ext>
            </a:extLst>
          </p:cNvPr>
          <p:cNvSpPr/>
          <p:nvPr/>
        </p:nvSpPr>
        <p:spPr>
          <a:xfrm>
            <a:off x="6025167" y="3655979"/>
            <a:ext cx="2009584" cy="483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D6D5D9B-9D64-49C4-A834-174752A471DF}"/>
              </a:ext>
            </a:extLst>
          </p:cNvPr>
          <p:cNvPicPr>
            <a:picLocks noChangeAspect="1"/>
          </p:cNvPicPr>
          <p:nvPr/>
        </p:nvPicPr>
        <p:blipFill rotWithShape="1">
          <a:blip r:embed="rId5"/>
          <a:srcRect b="6598"/>
          <a:stretch/>
        </p:blipFill>
        <p:spPr>
          <a:xfrm>
            <a:off x="3805888" y="2927485"/>
            <a:ext cx="2187345" cy="2165846"/>
          </a:xfrm>
          <a:prstGeom prst="rect">
            <a:avLst/>
          </a:prstGeom>
        </p:spPr>
      </p:pic>
      <p:cxnSp>
        <p:nvCxnSpPr>
          <p:cNvPr id="12" name="Straight Arrow Connector 11">
            <a:extLst>
              <a:ext uri="{FF2B5EF4-FFF2-40B4-BE49-F238E27FC236}">
                <a16:creationId xmlns:a16="http://schemas.microsoft.com/office/drawing/2014/main" id="{A75779D9-9C0E-41A6-B6CA-C372C28AF3D8}"/>
              </a:ext>
            </a:extLst>
          </p:cNvPr>
          <p:cNvCxnSpPr/>
          <p:nvPr/>
        </p:nvCxnSpPr>
        <p:spPr>
          <a:xfrm>
            <a:off x="7122695" y="1804737"/>
            <a:ext cx="2622884" cy="19972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1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2500"/>
                            </p:stCondLst>
                            <p:childTnLst>
                              <p:par>
                                <p:cTn id="12" presetID="14" presetClass="entr" presetSubtype="10" fill="hold" grpId="0" nodeType="afterEffect">
                                  <p:stCondLst>
                                    <p:cond delay="550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1000"/>
                                        <p:tgtEl>
                                          <p:spTgt spid="4"/>
                                        </p:tgtEl>
                                      </p:cBhvr>
                                    </p:animEffect>
                                  </p:childTnLst>
                                </p:cTn>
                              </p:par>
                            </p:childTnLst>
                          </p:cTn>
                        </p:par>
                        <p:par>
                          <p:cTn id="15" fill="hold">
                            <p:stCondLst>
                              <p:cond delay="9000"/>
                            </p:stCondLst>
                            <p:childTnLst>
                              <p:par>
                                <p:cTn id="16" presetID="16" presetClass="exit" presetSubtype="21" fill="hold" grpId="0" nodeType="afterEffect">
                                  <p:stCondLst>
                                    <p:cond delay="4500"/>
                                  </p:stCondLst>
                                  <p:childTnLst>
                                    <p:animEffect transition="out" filter="barn(inVertical)">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par>
                          <p:cTn id="19" fill="hold">
                            <p:stCondLst>
                              <p:cond delay="14500"/>
                            </p:stCondLst>
                            <p:childTnLst>
                              <p:par>
                                <p:cTn id="20" presetID="2" presetClass="entr" presetSubtype="6" fill="hold" grpId="0" nodeType="afterEffect">
                                  <p:stCondLst>
                                    <p:cond delay="3000"/>
                                  </p:stCondLst>
                                  <p:iterate type="wd">
                                    <p:tmPct val="1000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1+#ppt_w/2"/>
                                          </p:val>
                                        </p:tav>
                                        <p:tav tm="100000">
                                          <p:val>
                                            <p:strVal val="#ppt_x"/>
                                          </p:val>
                                        </p:tav>
                                      </p:tavLst>
                                    </p:anim>
                                    <p:anim calcmode="lin" valueType="num">
                                      <p:cBhvr additive="base">
                                        <p:cTn id="2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277189-5EEC-4F44-A303-2681EEC2C32E}"/>
              </a:ext>
            </a:extLst>
          </p:cNvPr>
          <p:cNvPicPr>
            <a:picLocks noChangeAspect="1"/>
          </p:cNvPicPr>
          <p:nvPr/>
        </p:nvPicPr>
        <p:blipFill rotWithShape="1">
          <a:blip r:embed="rId2"/>
          <a:srcRect l="12563"/>
          <a:stretch/>
        </p:blipFill>
        <p:spPr>
          <a:xfrm>
            <a:off x="169423" y="141469"/>
            <a:ext cx="3368256" cy="3852206"/>
          </a:xfrm>
          <a:prstGeom prst="rect">
            <a:avLst/>
          </a:prstGeom>
        </p:spPr>
      </p:pic>
      <p:sp>
        <p:nvSpPr>
          <p:cNvPr id="3" name="Rectangle 2">
            <a:extLst>
              <a:ext uri="{FF2B5EF4-FFF2-40B4-BE49-F238E27FC236}">
                <a16:creationId xmlns:a16="http://schemas.microsoft.com/office/drawing/2014/main" id="{6330DC0A-4A50-474F-8813-B79228E963C8}"/>
              </a:ext>
            </a:extLst>
          </p:cNvPr>
          <p:cNvSpPr/>
          <p:nvPr/>
        </p:nvSpPr>
        <p:spPr>
          <a:xfrm>
            <a:off x="3950367" y="2557907"/>
            <a:ext cx="7960896" cy="1200329"/>
          </a:xfrm>
          <a:prstGeom prst="rect">
            <a:avLst/>
          </a:prstGeom>
        </p:spPr>
        <p:txBody>
          <a:bodyPr wrap="square">
            <a:spAutoFit/>
          </a:bodyPr>
          <a:lstStyle/>
          <a:p>
            <a:r>
              <a:rPr lang="en-US" sz="2400" b="1" i="1" dirty="0">
                <a:solidFill>
                  <a:srgbClr val="FF0000"/>
                </a:solidFill>
              </a:rPr>
              <a:t>I have a dream that my four little children will one day live in a nation where they will not be judged by the color of their skin, but by the content of their character.</a:t>
            </a:r>
          </a:p>
        </p:txBody>
      </p:sp>
      <p:sp>
        <p:nvSpPr>
          <p:cNvPr id="4" name="Rectangle 3">
            <a:extLst>
              <a:ext uri="{FF2B5EF4-FFF2-40B4-BE49-F238E27FC236}">
                <a16:creationId xmlns:a16="http://schemas.microsoft.com/office/drawing/2014/main" id="{FC370079-B840-4483-8F17-B1E31EF8BBE1}"/>
              </a:ext>
            </a:extLst>
          </p:cNvPr>
          <p:cNvSpPr/>
          <p:nvPr/>
        </p:nvSpPr>
        <p:spPr>
          <a:xfrm>
            <a:off x="169423" y="5328261"/>
            <a:ext cx="4747453" cy="400110"/>
          </a:xfrm>
          <a:prstGeom prst="rect">
            <a:avLst/>
          </a:prstGeom>
        </p:spPr>
        <p:txBody>
          <a:bodyPr wrap="none">
            <a:spAutoFit/>
          </a:bodyPr>
          <a:lstStyle/>
          <a:p>
            <a:r>
              <a:rPr lang="en-US" sz="2000" b="1" i="1" dirty="0">
                <a:solidFill>
                  <a:srgbClr val="7030A0"/>
                </a:solidFill>
              </a:rPr>
              <a:t>The time is always right to do what is right.</a:t>
            </a:r>
          </a:p>
        </p:txBody>
      </p:sp>
      <p:sp>
        <p:nvSpPr>
          <p:cNvPr id="5" name="Rectangle 4">
            <a:extLst>
              <a:ext uri="{FF2B5EF4-FFF2-40B4-BE49-F238E27FC236}">
                <a16:creationId xmlns:a16="http://schemas.microsoft.com/office/drawing/2014/main" id="{733B3C13-774D-4B30-A9D8-C4A13E0A9EEC}"/>
              </a:ext>
            </a:extLst>
          </p:cNvPr>
          <p:cNvSpPr/>
          <p:nvPr/>
        </p:nvSpPr>
        <p:spPr>
          <a:xfrm>
            <a:off x="169423" y="4889040"/>
            <a:ext cx="7475095" cy="400110"/>
          </a:xfrm>
          <a:prstGeom prst="rect">
            <a:avLst/>
          </a:prstGeom>
        </p:spPr>
        <p:txBody>
          <a:bodyPr wrap="square">
            <a:spAutoFit/>
          </a:bodyPr>
          <a:lstStyle/>
          <a:p>
            <a:r>
              <a:rPr lang="en-US" sz="2000" b="1" i="1" dirty="0">
                <a:solidFill>
                  <a:srgbClr val="7030A0"/>
                </a:solidFill>
              </a:rPr>
              <a:t>Intelligence plus character—that is the goal of true education.</a:t>
            </a:r>
          </a:p>
        </p:txBody>
      </p:sp>
      <p:sp>
        <p:nvSpPr>
          <p:cNvPr id="7" name="Rectangle 6">
            <a:extLst>
              <a:ext uri="{FF2B5EF4-FFF2-40B4-BE49-F238E27FC236}">
                <a16:creationId xmlns:a16="http://schemas.microsoft.com/office/drawing/2014/main" id="{107A429B-8988-432F-AD39-D7BA0AEF0FD2}"/>
              </a:ext>
            </a:extLst>
          </p:cNvPr>
          <p:cNvSpPr/>
          <p:nvPr/>
        </p:nvSpPr>
        <p:spPr>
          <a:xfrm>
            <a:off x="169423" y="5782269"/>
            <a:ext cx="6096000" cy="707886"/>
          </a:xfrm>
          <a:prstGeom prst="rect">
            <a:avLst/>
          </a:prstGeom>
        </p:spPr>
        <p:txBody>
          <a:bodyPr>
            <a:spAutoFit/>
          </a:bodyPr>
          <a:lstStyle/>
          <a:p>
            <a:r>
              <a:rPr lang="en-US" sz="2000" b="1" i="1" dirty="0">
                <a:solidFill>
                  <a:srgbClr val="7030A0"/>
                </a:solidFill>
              </a:rPr>
              <a:t>True peace is not merely the absence of tension; it is the presence of justice.</a:t>
            </a:r>
          </a:p>
        </p:txBody>
      </p:sp>
      <p:sp>
        <p:nvSpPr>
          <p:cNvPr id="6" name="Rectangle 5">
            <a:extLst>
              <a:ext uri="{FF2B5EF4-FFF2-40B4-BE49-F238E27FC236}">
                <a16:creationId xmlns:a16="http://schemas.microsoft.com/office/drawing/2014/main" id="{0EA19558-673A-4595-9AF6-4CDDD4E12AF4}"/>
              </a:ext>
            </a:extLst>
          </p:cNvPr>
          <p:cNvSpPr/>
          <p:nvPr/>
        </p:nvSpPr>
        <p:spPr>
          <a:xfrm>
            <a:off x="4479757" y="-14611"/>
            <a:ext cx="6096000" cy="369332"/>
          </a:xfrm>
          <a:prstGeom prst="rect">
            <a:avLst/>
          </a:prstGeom>
        </p:spPr>
        <p:txBody>
          <a:bodyPr>
            <a:spAutoFit/>
          </a:bodyPr>
          <a:lstStyle/>
          <a:p>
            <a:pPr algn="ctr"/>
            <a:r>
              <a:rPr lang="en-US" dirty="0"/>
              <a:t> </a:t>
            </a:r>
          </a:p>
        </p:txBody>
      </p:sp>
      <p:sp>
        <p:nvSpPr>
          <p:cNvPr id="8" name="Rectangle 7">
            <a:extLst>
              <a:ext uri="{FF2B5EF4-FFF2-40B4-BE49-F238E27FC236}">
                <a16:creationId xmlns:a16="http://schemas.microsoft.com/office/drawing/2014/main" id="{B8B79405-1A52-49B6-A2A7-4CBEE9D652F8}"/>
              </a:ext>
            </a:extLst>
          </p:cNvPr>
          <p:cNvSpPr/>
          <p:nvPr/>
        </p:nvSpPr>
        <p:spPr>
          <a:xfrm>
            <a:off x="3950368" y="1075731"/>
            <a:ext cx="8072208" cy="707886"/>
          </a:xfrm>
          <a:prstGeom prst="rect">
            <a:avLst/>
          </a:prstGeom>
        </p:spPr>
        <p:txBody>
          <a:bodyPr wrap="square">
            <a:spAutoFit/>
          </a:bodyPr>
          <a:lstStyle/>
          <a:p>
            <a:r>
              <a:rPr lang="en-US" sz="2000" b="1" dirty="0"/>
              <a:t>2.  He was a leading spokesperson for nonviolent methods of achieving social change and racial justice.</a:t>
            </a:r>
          </a:p>
        </p:txBody>
      </p:sp>
      <p:sp>
        <p:nvSpPr>
          <p:cNvPr id="9" name="Rectangle 8">
            <a:extLst>
              <a:ext uri="{FF2B5EF4-FFF2-40B4-BE49-F238E27FC236}">
                <a16:creationId xmlns:a16="http://schemas.microsoft.com/office/drawing/2014/main" id="{D04B0E8C-ED1E-44C4-8EFF-D11DDD7EF649}"/>
              </a:ext>
            </a:extLst>
          </p:cNvPr>
          <p:cNvSpPr/>
          <p:nvPr/>
        </p:nvSpPr>
        <p:spPr>
          <a:xfrm>
            <a:off x="169423" y="3997638"/>
            <a:ext cx="3537679" cy="800219"/>
          </a:xfrm>
          <a:prstGeom prst="rect">
            <a:avLst/>
          </a:prstGeom>
        </p:spPr>
        <p:txBody>
          <a:bodyPr wrap="square">
            <a:spAutoFit/>
          </a:bodyPr>
          <a:lstStyle/>
          <a:p>
            <a:r>
              <a:rPr lang="en-US" sz="2800" b="1" dirty="0">
                <a:solidFill>
                  <a:srgbClr val="FF0000"/>
                </a:solidFill>
              </a:rPr>
              <a:t>Martin Luther King Jr.</a:t>
            </a:r>
          </a:p>
          <a:p>
            <a:r>
              <a:rPr lang="en-US" b="1" dirty="0"/>
              <a:t>1929 - 1968 Atlanta, GA, USA </a:t>
            </a:r>
          </a:p>
        </p:txBody>
      </p:sp>
      <p:sp>
        <p:nvSpPr>
          <p:cNvPr id="10" name="TextBox 9">
            <a:extLst>
              <a:ext uri="{FF2B5EF4-FFF2-40B4-BE49-F238E27FC236}">
                <a16:creationId xmlns:a16="http://schemas.microsoft.com/office/drawing/2014/main" id="{72B586B4-4187-4582-BC30-D7F0695A3E84}"/>
              </a:ext>
            </a:extLst>
          </p:cNvPr>
          <p:cNvSpPr txBox="1"/>
          <p:nvPr/>
        </p:nvSpPr>
        <p:spPr>
          <a:xfrm>
            <a:off x="3934523" y="1835817"/>
            <a:ext cx="5527219" cy="400110"/>
          </a:xfrm>
          <a:prstGeom prst="rect">
            <a:avLst/>
          </a:prstGeom>
          <a:noFill/>
        </p:spPr>
        <p:txBody>
          <a:bodyPr wrap="none" rtlCol="0">
            <a:spAutoFit/>
          </a:bodyPr>
          <a:lstStyle/>
          <a:p>
            <a:r>
              <a:rPr lang="en-US" sz="2000" b="1" dirty="0"/>
              <a:t>3.  He was awarded the Nobel Peace Prize in 1964.</a:t>
            </a:r>
          </a:p>
        </p:txBody>
      </p:sp>
      <p:sp>
        <p:nvSpPr>
          <p:cNvPr id="11" name="Rectangle 10">
            <a:extLst>
              <a:ext uri="{FF2B5EF4-FFF2-40B4-BE49-F238E27FC236}">
                <a16:creationId xmlns:a16="http://schemas.microsoft.com/office/drawing/2014/main" id="{EB296F68-C556-4D5D-A28D-63AC1B35E412}"/>
              </a:ext>
            </a:extLst>
          </p:cNvPr>
          <p:cNvSpPr/>
          <p:nvPr/>
        </p:nvSpPr>
        <p:spPr>
          <a:xfrm>
            <a:off x="3950367" y="249474"/>
            <a:ext cx="8072209" cy="707886"/>
          </a:xfrm>
          <a:prstGeom prst="rect">
            <a:avLst/>
          </a:prstGeom>
        </p:spPr>
        <p:txBody>
          <a:bodyPr wrap="square">
            <a:spAutoFit/>
          </a:bodyPr>
          <a:lstStyle/>
          <a:p>
            <a:r>
              <a:rPr lang="en-US" sz="2000" b="1" dirty="0"/>
              <a:t>1.  In the 1950’s and 1960’s he became the predominant leader in the Civil Rights Movement to end racial segregation and discrimination in America.</a:t>
            </a:r>
          </a:p>
        </p:txBody>
      </p:sp>
      <p:pic>
        <p:nvPicPr>
          <p:cNvPr id="12" name="Picture 11">
            <a:extLst>
              <a:ext uri="{FF2B5EF4-FFF2-40B4-BE49-F238E27FC236}">
                <a16:creationId xmlns:a16="http://schemas.microsoft.com/office/drawing/2014/main" id="{914D08F5-A36E-4832-B6A3-083D8A8FD5AA}"/>
              </a:ext>
            </a:extLst>
          </p:cNvPr>
          <p:cNvPicPr>
            <a:picLocks noChangeAspect="1"/>
          </p:cNvPicPr>
          <p:nvPr/>
        </p:nvPicPr>
        <p:blipFill>
          <a:blip r:embed="rId3"/>
          <a:stretch>
            <a:fillRect/>
          </a:stretch>
        </p:blipFill>
        <p:spPr>
          <a:xfrm>
            <a:off x="8416880" y="3758236"/>
            <a:ext cx="3519029" cy="2868293"/>
          </a:xfrm>
          <a:prstGeom prst="rect">
            <a:avLst/>
          </a:prstGeom>
        </p:spPr>
      </p:pic>
    </p:spTree>
    <p:extLst>
      <p:ext uri="{BB962C8B-B14F-4D97-AF65-F5344CB8AC3E}">
        <p14:creationId xmlns:p14="http://schemas.microsoft.com/office/powerpoint/2010/main" val="51329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iterate type="wd">
                                    <p:tmPct val="4000"/>
                                  </p:iterate>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par>
                          <p:cTn id="8" fill="hold">
                            <p:stCondLst>
                              <p:cond delay="2500"/>
                            </p:stCondLst>
                            <p:childTnLst>
                              <p:par>
                                <p:cTn id="9" presetID="31" presetClass="entr" presetSubtype="0" fill="hold" grpId="0" nodeType="afterEffect">
                                  <p:stCondLst>
                                    <p:cond delay="4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7500"/>
                            </p:stCondLst>
                            <p:childTnLst>
                              <p:par>
                                <p:cTn id="16" presetID="26" presetClass="entr" presetSubtype="0" fill="hold" grpId="0" nodeType="afterEffect">
                                  <p:stCondLst>
                                    <p:cond delay="4000"/>
                                  </p:stCondLst>
                                  <p:iterate type="wd">
                                    <p:tmPct val="10000"/>
                                  </p:iterate>
                                  <p:childTnLst>
                                    <p:set>
                                      <p:cBhvr>
                                        <p:cTn id="17" dur="1" fill="hold">
                                          <p:stCondLst>
                                            <p:cond delay="0"/>
                                          </p:stCondLst>
                                        </p:cTn>
                                        <p:tgtEl>
                                          <p:spTgt spid="10"/>
                                        </p:tgtEl>
                                        <p:attrNameLst>
                                          <p:attrName>style.visibility</p:attrName>
                                        </p:attrNameLst>
                                      </p:cBhvr>
                                      <p:to>
                                        <p:strVal val="visible"/>
                                      </p:to>
                                    </p:set>
                                    <p:animEffect transition="in" filter="wipe(down)">
                                      <p:cBhvr>
                                        <p:cTn id="18" dur="290">
                                          <p:stCondLst>
                                            <p:cond delay="0"/>
                                          </p:stCondLst>
                                        </p:cTn>
                                        <p:tgtEl>
                                          <p:spTgt spid="10"/>
                                        </p:tgtEl>
                                      </p:cBhvr>
                                    </p:animEffect>
                                    <p:anim calcmode="lin" valueType="num">
                                      <p:cBhvr>
                                        <p:cTn id="19"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4" dur="13">
                                          <p:stCondLst>
                                            <p:cond delay="325"/>
                                          </p:stCondLst>
                                        </p:cTn>
                                        <p:tgtEl>
                                          <p:spTgt spid="10"/>
                                        </p:tgtEl>
                                      </p:cBhvr>
                                      <p:to x="100000" y="60000"/>
                                    </p:animScale>
                                    <p:animScale>
                                      <p:cBhvr>
                                        <p:cTn id="25" dur="83" decel="50000">
                                          <p:stCondLst>
                                            <p:cond delay="338"/>
                                          </p:stCondLst>
                                        </p:cTn>
                                        <p:tgtEl>
                                          <p:spTgt spid="10"/>
                                        </p:tgtEl>
                                      </p:cBhvr>
                                      <p:to x="100000" y="100000"/>
                                    </p:animScale>
                                    <p:animScale>
                                      <p:cBhvr>
                                        <p:cTn id="26" dur="13">
                                          <p:stCondLst>
                                            <p:cond delay="656"/>
                                          </p:stCondLst>
                                        </p:cTn>
                                        <p:tgtEl>
                                          <p:spTgt spid="10"/>
                                        </p:tgtEl>
                                      </p:cBhvr>
                                      <p:to x="100000" y="80000"/>
                                    </p:animScale>
                                    <p:animScale>
                                      <p:cBhvr>
                                        <p:cTn id="27" dur="83" decel="50000">
                                          <p:stCondLst>
                                            <p:cond delay="669"/>
                                          </p:stCondLst>
                                        </p:cTn>
                                        <p:tgtEl>
                                          <p:spTgt spid="10"/>
                                        </p:tgtEl>
                                      </p:cBhvr>
                                      <p:to x="100000" y="100000"/>
                                    </p:animScale>
                                    <p:animScale>
                                      <p:cBhvr>
                                        <p:cTn id="28" dur="13">
                                          <p:stCondLst>
                                            <p:cond delay="821"/>
                                          </p:stCondLst>
                                        </p:cTn>
                                        <p:tgtEl>
                                          <p:spTgt spid="10"/>
                                        </p:tgtEl>
                                      </p:cBhvr>
                                      <p:to x="100000" y="90000"/>
                                    </p:animScale>
                                    <p:animScale>
                                      <p:cBhvr>
                                        <p:cTn id="29" dur="83" decel="50000">
                                          <p:stCondLst>
                                            <p:cond delay="834"/>
                                          </p:stCondLst>
                                        </p:cTn>
                                        <p:tgtEl>
                                          <p:spTgt spid="10"/>
                                        </p:tgtEl>
                                      </p:cBhvr>
                                      <p:to x="100000" y="100000"/>
                                    </p:animScale>
                                    <p:animScale>
                                      <p:cBhvr>
                                        <p:cTn id="30" dur="13">
                                          <p:stCondLst>
                                            <p:cond delay="904"/>
                                          </p:stCondLst>
                                        </p:cTn>
                                        <p:tgtEl>
                                          <p:spTgt spid="10"/>
                                        </p:tgtEl>
                                      </p:cBhvr>
                                      <p:to x="100000" y="95000"/>
                                    </p:animScale>
                                    <p:animScale>
                                      <p:cBhvr>
                                        <p:cTn id="31" dur="83" decel="50000">
                                          <p:stCondLst>
                                            <p:cond delay="917"/>
                                          </p:stCondLst>
                                        </p:cTn>
                                        <p:tgtEl>
                                          <p:spTgt spid="10"/>
                                        </p:tgtEl>
                                      </p:cBhvr>
                                      <p:to x="100000" y="100000"/>
                                    </p:animScale>
                                  </p:childTnLst>
                                </p:cTn>
                              </p:par>
                            </p:childTnLst>
                          </p:cTn>
                        </p:par>
                        <p:par>
                          <p:cTn id="32" fill="hold">
                            <p:stCondLst>
                              <p:cond delay="13600"/>
                            </p:stCondLst>
                            <p:childTnLst>
                              <p:par>
                                <p:cTn id="33" presetID="2" presetClass="entr" presetSubtype="6" fill="hold" nodeType="afterEffect">
                                  <p:stCondLst>
                                    <p:cond delay="25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1+#ppt_w/2"/>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par>
                          <p:cTn id="37" fill="hold">
                            <p:stCondLst>
                              <p:cond delay="17100"/>
                            </p:stCondLst>
                            <p:childTnLst>
                              <p:par>
                                <p:cTn id="38" presetID="45" presetClass="entr" presetSubtype="0" fill="hold" grpId="0" nodeType="afterEffect">
                                  <p:stCondLst>
                                    <p:cond delay="200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ppt_w</p:attrName>
                                        </p:attrNameLst>
                                      </p:cBhvr>
                                      <p:tavLst>
                                        <p:tav tm="0" fmla="#ppt_w*sin(2.5*pi*$)">
                                          <p:val>
                                            <p:fltVal val="0"/>
                                          </p:val>
                                        </p:tav>
                                        <p:tav tm="100000">
                                          <p:val>
                                            <p:fltVal val="1"/>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childTnLst>
                                </p:cTn>
                              </p:par>
                            </p:childTnLst>
                          </p:cTn>
                        </p:par>
                        <p:par>
                          <p:cTn id="43" fill="hold">
                            <p:stCondLst>
                              <p:cond delay="20100"/>
                            </p:stCondLst>
                            <p:childTnLst>
                              <p:par>
                                <p:cTn id="44" presetID="42" presetClass="entr" presetSubtype="0" fill="hold" nodeType="afterEffect">
                                  <p:stCondLst>
                                    <p:cond delay="15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par>
                          <p:cTn id="49" fill="hold">
                            <p:stCondLst>
                              <p:cond delay="22600"/>
                            </p:stCondLst>
                            <p:childTnLst>
                              <p:par>
                                <p:cTn id="50" presetID="6" presetClass="entr" presetSubtype="16" fill="hold" grpId="0" nodeType="afterEffect">
                                  <p:stCondLst>
                                    <p:cond delay="1500"/>
                                  </p:stCondLst>
                                  <p:iterate type="wd">
                                    <p:tmPct val="10000"/>
                                  </p:iterate>
                                  <p:childTnLst>
                                    <p:set>
                                      <p:cBhvr>
                                        <p:cTn id="51" dur="1" fill="hold">
                                          <p:stCondLst>
                                            <p:cond delay="0"/>
                                          </p:stCondLst>
                                        </p:cTn>
                                        <p:tgtEl>
                                          <p:spTgt spid="9"/>
                                        </p:tgtEl>
                                        <p:attrNameLst>
                                          <p:attrName>style.visibility</p:attrName>
                                        </p:attrNameLst>
                                      </p:cBhvr>
                                      <p:to>
                                        <p:strVal val="visible"/>
                                      </p:to>
                                    </p:set>
                                    <p:animEffect transition="in" filter="circle(in)">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35EBB-ABD6-4183-BAE7-B68923404037}"/>
              </a:ext>
            </a:extLst>
          </p:cNvPr>
          <p:cNvSpPr/>
          <p:nvPr/>
        </p:nvSpPr>
        <p:spPr>
          <a:xfrm>
            <a:off x="7456049" y="4457247"/>
            <a:ext cx="4475966" cy="707886"/>
          </a:xfrm>
          <a:prstGeom prst="rect">
            <a:avLst/>
          </a:prstGeom>
        </p:spPr>
        <p:txBody>
          <a:bodyPr wrap="square">
            <a:spAutoFit/>
          </a:bodyPr>
          <a:lstStyle/>
          <a:p>
            <a:r>
              <a:rPr lang="en-US" sz="2000" b="1" i="1" dirty="0">
                <a:solidFill>
                  <a:srgbClr val="FF0000"/>
                </a:solidFill>
              </a:rPr>
              <a:t>The high-minded man must care more for the truth than for what people think.</a:t>
            </a:r>
          </a:p>
        </p:txBody>
      </p:sp>
      <p:sp>
        <p:nvSpPr>
          <p:cNvPr id="3" name="Rectangle 2">
            <a:extLst>
              <a:ext uri="{FF2B5EF4-FFF2-40B4-BE49-F238E27FC236}">
                <a16:creationId xmlns:a16="http://schemas.microsoft.com/office/drawing/2014/main" id="{DD8CE7E6-E76F-4EF5-89F5-78BC9C1E280D}"/>
              </a:ext>
            </a:extLst>
          </p:cNvPr>
          <p:cNvSpPr/>
          <p:nvPr/>
        </p:nvSpPr>
        <p:spPr>
          <a:xfrm>
            <a:off x="7456049" y="5334314"/>
            <a:ext cx="4751726" cy="707886"/>
          </a:xfrm>
          <a:prstGeom prst="rect">
            <a:avLst/>
          </a:prstGeom>
        </p:spPr>
        <p:txBody>
          <a:bodyPr wrap="square">
            <a:spAutoFit/>
          </a:bodyPr>
          <a:lstStyle/>
          <a:p>
            <a:r>
              <a:rPr lang="en-US" sz="2000" b="1" i="1" dirty="0">
                <a:solidFill>
                  <a:srgbClr val="FF0000"/>
                </a:solidFill>
              </a:rPr>
              <a:t>He who cannot be a good follower cannot be a good leader.</a:t>
            </a:r>
          </a:p>
        </p:txBody>
      </p:sp>
      <p:sp>
        <p:nvSpPr>
          <p:cNvPr id="4" name="Rectangle 3">
            <a:extLst>
              <a:ext uri="{FF2B5EF4-FFF2-40B4-BE49-F238E27FC236}">
                <a16:creationId xmlns:a16="http://schemas.microsoft.com/office/drawing/2014/main" id="{646CE84E-B427-4B72-94C7-6FD5A5FE2856}"/>
              </a:ext>
            </a:extLst>
          </p:cNvPr>
          <p:cNvSpPr/>
          <p:nvPr/>
        </p:nvSpPr>
        <p:spPr>
          <a:xfrm>
            <a:off x="4167834" y="3083596"/>
            <a:ext cx="7764181" cy="1015663"/>
          </a:xfrm>
          <a:prstGeom prst="rect">
            <a:avLst/>
          </a:prstGeom>
        </p:spPr>
        <p:txBody>
          <a:bodyPr wrap="square">
            <a:spAutoFit/>
          </a:bodyPr>
          <a:lstStyle/>
          <a:p>
            <a:r>
              <a:rPr lang="en-US" sz="2000" b="1" i="1" dirty="0">
                <a:solidFill>
                  <a:srgbClr val="FF0000"/>
                </a:solidFill>
              </a:rPr>
              <a:t>Excellence is never an accident. It is always the result of high intention, sincere effort, and intelligent execution; it represents the wise choice of many alternatives – choice, not chance, determines your destiny.</a:t>
            </a:r>
          </a:p>
        </p:txBody>
      </p:sp>
      <p:pic>
        <p:nvPicPr>
          <p:cNvPr id="5" name="Picture 4">
            <a:extLst>
              <a:ext uri="{FF2B5EF4-FFF2-40B4-BE49-F238E27FC236}">
                <a16:creationId xmlns:a16="http://schemas.microsoft.com/office/drawing/2014/main" id="{85C3DCBF-8C66-4B9B-BB0E-C65545D05CA7}"/>
              </a:ext>
            </a:extLst>
          </p:cNvPr>
          <p:cNvPicPr>
            <a:picLocks noChangeAspect="1"/>
          </p:cNvPicPr>
          <p:nvPr/>
        </p:nvPicPr>
        <p:blipFill rotWithShape="1">
          <a:blip r:embed="rId2"/>
          <a:srcRect l="14384" r="7096"/>
          <a:stretch/>
        </p:blipFill>
        <p:spPr>
          <a:xfrm>
            <a:off x="43333" y="135062"/>
            <a:ext cx="3807502" cy="3527350"/>
          </a:xfrm>
          <a:prstGeom prst="rect">
            <a:avLst/>
          </a:prstGeom>
        </p:spPr>
      </p:pic>
      <p:sp>
        <p:nvSpPr>
          <p:cNvPr id="6" name="Rectangle 5">
            <a:extLst>
              <a:ext uri="{FF2B5EF4-FFF2-40B4-BE49-F238E27FC236}">
                <a16:creationId xmlns:a16="http://schemas.microsoft.com/office/drawing/2014/main" id="{43AA442A-495B-4C54-93ED-1D8ABB8A8066}"/>
              </a:ext>
            </a:extLst>
          </p:cNvPr>
          <p:cNvSpPr/>
          <p:nvPr/>
        </p:nvSpPr>
        <p:spPr>
          <a:xfrm>
            <a:off x="3833836" y="164858"/>
            <a:ext cx="8387361" cy="400110"/>
          </a:xfrm>
          <a:prstGeom prst="rect">
            <a:avLst/>
          </a:prstGeom>
        </p:spPr>
        <p:txBody>
          <a:bodyPr wrap="none">
            <a:spAutoFit/>
          </a:bodyPr>
          <a:lstStyle/>
          <a:p>
            <a:r>
              <a:rPr lang="en-US" sz="2000" b="1" dirty="0"/>
              <a:t>1.  A translation of his name is “the best purpose”.  He was “The Philosopher.”</a:t>
            </a:r>
          </a:p>
        </p:txBody>
      </p:sp>
      <p:sp>
        <p:nvSpPr>
          <p:cNvPr id="7" name="Rectangle 6">
            <a:extLst>
              <a:ext uri="{FF2B5EF4-FFF2-40B4-BE49-F238E27FC236}">
                <a16:creationId xmlns:a16="http://schemas.microsoft.com/office/drawing/2014/main" id="{1624C62D-BAE6-4BA7-A121-F87A05B808F5}"/>
              </a:ext>
            </a:extLst>
          </p:cNvPr>
          <p:cNvSpPr/>
          <p:nvPr/>
        </p:nvSpPr>
        <p:spPr>
          <a:xfrm>
            <a:off x="174066" y="3634096"/>
            <a:ext cx="3656065" cy="800219"/>
          </a:xfrm>
          <a:prstGeom prst="rect">
            <a:avLst/>
          </a:prstGeom>
        </p:spPr>
        <p:txBody>
          <a:bodyPr wrap="none">
            <a:spAutoFit/>
          </a:bodyPr>
          <a:lstStyle/>
          <a:p>
            <a:r>
              <a:rPr lang="en-US" sz="2800" b="1" dirty="0">
                <a:solidFill>
                  <a:srgbClr val="7030A0"/>
                </a:solidFill>
              </a:rPr>
              <a:t>Aristotle</a:t>
            </a:r>
            <a:r>
              <a:rPr lang="en-US" sz="2800" b="1" dirty="0"/>
              <a:t> </a:t>
            </a:r>
            <a:r>
              <a:rPr lang="en-US" b="1" dirty="0"/>
              <a:t>(384 B.C. to 322 B.C.)</a:t>
            </a:r>
          </a:p>
          <a:p>
            <a:r>
              <a:rPr lang="en-US" b="1" dirty="0"/>
              <a:t>Born in the North of classical Greece</a:t>
            </a:r>
          </a:p>
        </p:txBody>
      </p:sp>
      <p:sp>
        <p:nvSpPr>
          <p:cNvPr id="9" name="Rectangle 8">
            <a:extLst>
              <a:ext uri="{FF2B5EF4-FFF2-40B4-BE49-F238E27FC236}">
                <a16:creationId xmlns:a16="http://schemas.microsoft.com/office/drawing/2014/main" id="{E8F05C67-BEEB-4122-AE69-5C2C75D94406}"/>
              </a:ext>
            </a:extLst>
          </p:cNvPr>
          <p:cNvSpPr/>
          <p:nvPr/>
        </p:nvSpPr>
        <p:spPr>
          <a:xfrm>
            <a:off x="3850835" y="598414"/>
            <a:ext cx="7719366" cy="707886"/>
          </a:xfrm>
          <a:prstGeom prst="rect">
            <a:avLst/>
          </a:prstGeom>
        </p:spPr>
        <p:txBody>
          <a:bodyPr wrap="square">
            <a:spAutoFit/>
          </a:bodyPr>
          <a:lstStyle/>
          <a:p>
            <a:r>
              <a:rPr lang="en-US" sz="2000" b="1" dirty="0"/>
              <a:t>2.  A pupil of Plato and was first reverent to him then very critical, about Plato’s theory of ideas for example.</a:t>
            </a:r>
            <a:r>
              <a:rPr lang="en-US" dirty="0"/>
              <a:t> </a:t>
            </a:r>
          </a:p>
        </p:txBody>
      </p:sp>
      <p:sp>
        <p:nvSpPr>
          <p:cNvPr id="12" name="Rectangle 11">
            <a:extLst>
              <a:ext uri="{FF2B5EF4-FFF2-40B4-BE49-F238E27FC236}">
                <a16:creationId xmlns:a16="http://schemas.microsoft.com/office/drawing/2014/main" id="{00F1DA44-E842-4A55-AD77-803EEEAE067D}"/>
              </a:ext>
            </a:extLst>
          </p:cNvPr>
          <p:cNvSpPr/>
          <p:nvPr/>
        </p:nvSpPr>
        <p:spPr>
          <a:xfrm>
            <a:off x="3833836" y="1292188"/>
            <a:ext cx="7940095" cy="1323439"/>
          </a:xfrm>
          <a:prstGeom prst="rect">
            <a:avLst/>
          </a:prstGeom>
        </p:spPr>
        <p:txBody>
          <a:bodyPr wrap="square">
            <a:spAutoFit/>
          </a:bodyPr>
          <a:lstStyle/>
          <a:p>
            <a:r>
              <a:rPr lang="en-US" b="1" dirty="0"/>
              <a:t> 3.  </a:t>
            </a:r>
            <a:r>
              <a:rPr lang="en-US" sz="2000" b="1" dirty="0"/>
              <a:t>He is said to have written 150 philosophical treatises that have made significant and lasting contributions. The 30 that survive touch on an enormous range of philosophical problems from biology and physics to morals to aesthetics to politics</a:t>
            </a:r>
            <a:r>
              <a:rPr lang="en-US" dirty="0"/>
              <a:t>.</a:t>
            </a:r>
          </a:p>
        </p:txBody>
      </p:sp>
      <p:pic>
        <p:nvPicPr>
          <p:cNvPr id="14" name="Picture 13">
            <a:extLst>
              <a:ext uri="{FF2B5EF4-FFF2-40B4-BE49-F238E27FC236}">
                <a16:creationId xmlns:a16="http://schemas.microsoft.com/office/drawing/2014/main" id="{2F029C56-1C60-4022-AB02-22322BD11579}"/>
              </a:ext>
            </a:extLst>
          </p:cNvPr>
          <p:cNvPicPr>
            <a:picLocks noChangeAspect="1"/>
          </p:cNvPicPr>
          <p:nvPr/>
        </p:nvPicPr>
        <p:blipFill>
          <a:blip r:embed="rId3"/>
          <a:stretch>
            <a:fillRect/>
          </a:stretch>
        </p:blipFill>
        <p:spPr>
          <a:xfrm>
            <a:off x="149901" y="4434315"/>
            <a:ext cx="3530381" cy="2288623"/>
          </a:xfrm>
          <a:prstGeom prst="rect">
            <a:avLst/>
          </a:prstGeom>
        </p:spPr>
      </p:pic>
      <p:pic>
        <p:nvPicPr>
          <p:cNvPr id="15" name="Picture 14">
            <a:extLst>
              <a:ext uri="{FF2B5EF4-FFF2-40B4-BE49-F238E27FC236}">
                <a16:creationId xmlns:a16="http://schemas.microsoft.com/office/drawing/2014/main" id="{F40A833E-BD0F-4C5F-879A-612C4B5A0B9A}"/>
              </a:ext>
            </a:extLst>
          </p:cNvPr>
          <p:cNvPicPr>
            <a:picLocks noChangeAspect="1"/>
          </p:cNvPicPr>
          <p:nvPr/>
        </p:nvPicPr>
        <p:blipFill>
          <a:blip r:embed="rId4"/>
          <a:stretch>
            <a:fillRect/>
          </a:stretch>
        </p:blipFill>
        <p:spPr>
          <a:xfrm>
            <a:off x="3776537" y="4439032"/>
            <a:ext cx="3507878" cy="2283906"/>
          </a:xfrm>
          <a:prstGeom prst="rect">
            <a:avLst/>
          </a:prstGeom>
        </p:spPr>
      </p:pic>
      <p:sp>
        <p:nvSpPr>
          <p:cNvPr id="8" name="TextBox 7">
            <a:extLst>
              <a:ext uri="{FF2B5EF4-FFF2-40B4-BE49-F238E27FC236}">
                <a16:creationId xmlns:a16="http://schemas.microsoft.com/office/drawing/2014/main" id="{5A2E38F3-C9AD-4A87-94D4-684589220C9C}"/>
              </a:ext>
            </a:extLst>
          </p:cNvPr>
          <p:cNvSpPr txBox="1"/>
          <p:nvPr/>
        </p:nvSpPr>
        <p:spPr>
          <a:xfrm>
            <a:off x="4047344" y="5081639"/>
            <a:ext cx="915507" cy="400110"/>
          </a:xfrm>
          <a:prstGeom prst="rect">
            <a:avLst/>
          </a:prstGeom>
          <a:noFill/>
        </p:spPr>
        <p:txBody>
          <a:bodyPr wrap="none" rtlCol="0">
            <a:spAutoFit/>
          </a:bodyPr>
          <a:lstStyle/>
          <a:p>
            <a:r>
              <a:rPr lang="en-US" sz="2000" b="1" dirty="0"/>
              <a:t>Stagira</a:t>
            </a:r>
          </a:p>
        </p:txBody>
      </p:sp>
      <p:sp>
        <p:nvSpPr>
          <p:cNvPr id="10" name="TextBox 9">
            <a:extLst>
              <a:ext uri="{FF2B5EF4-FFF2-40B4-BE49-F238E27FC236}">
                <a16:creationId xmlns:a16="http://schemas.microsoft.com/office/drawing/2014/main" id="{A8A81271-BBD9-4AB3-9125-E5AB863F28E9}"/>
              </a:ext>
            </a:extLst>
          </p:cNvPr>
          <p:cNvSpPr txBox="1"/>
          <p:nvPr/>
        </p:nvSpPr>
        <p:spPr>
          <a:xfrm>
            <a:off x="7570033" y="6085295"/>
            <a:ext cx="4361982" cy="646331"/>
          </a:xfrm>
          <a:prstGeom prst="rect">
            <a:avLst/>
          </a:prstGeom>
          <a:noFill/>
        </p:spPr>
        <p:txBody>
          <a:bodyPr wrap="square" rtlCol="0">
            <a:spAutoFit/>
          </a:bodyPr>
          <a:lstStyle/>
          <a:p>
            <a:r>
              <a:rPr lang="en-US" b="1" dirty="0"/>
              <a:t>Please note that Socrates and Plato also merited inclusion in this presentation.</a:t>
            </a:r>
          </a:p>
        </p:txBody>
      </p:sp>
    </p:spTree>
    <p:extLst>
      <p:ext uri="{BB962C8B-B14F-4D97-AF65-F5344CB8AC3E}">
        <p14:creationId xmlns:p14="http://schemas.microsoft.com/office/powerpoint/2010/main" val="373397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par>
                          <p:cTn id="12" fill="hold">
                            <p:stCondLst>
                              <p:cond delay="5000"/>
                            </p:stCondLst>
                            <p:childTnLst>
                              <p:par>
                                <p:cTn id="13" presetID="26" presetClass="entr" presetSubtype="0" fill="hold" grpId="0" nodeType="afterEffect">
                                  <p:stCondLst>
                                    <p:cond delay="2500"/>
                                  </p:stCondLst>
                                  <p:iterate type="wd">
                                    <p:tmPct val="5000"/>
                                  </p:iterate>
                                  <p:childTnLst>
                                    <p:set>
                                      <p:cBhvr>
                                        <p:cTn id="14" dur="1" fill="hold">
                                          <p:stCondLst>
                                            <p:cond delay="0"/>
                                          </p:stCondLst>
                                        </p:cTn>
                                        <p:tgtEl>
                                          <p:spTgt spid="12"/>
                                        </p:tgtEl>
                                        <p:attrNameLst>
                                          <p:attrName>style.visibility</p:attrName>
                                        </p:attrNameLst>
                                      </p:cBhvr>
                                      <p:to>
                                        <p:strVal val="visible"/>
                                      </p:to>
                                    </p:set>
                                    <p:animEffect transition="in" filter="wipe(down)">
                                      <p:cBhvr>
                                        <p:cTn id="15" dur="290">
                                          <p:stCondLst>
                                            <p:cond delay="0"/>
                                          </p:stCondLst>
                                        </p:cTn>
                                        <p:tgtEl>
                                          <p:spTgt spid="12"/>
                                        </p:tgtEl>
                                      </p:cBhvr>
                                    </p:animEffect>
                                    <p:anim calcmode="lin" valueType="num">
                                      <p:cBhvr>
                                        <p:cTn id="16"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21" dur="13">
                                          <p:stCondLst>
                                            <p:cond delay="325"/>
                                          </p:stCondLst>
                                        </p:cTn>
                                        <p:tgtEl>
                                          <p:spTgt spid="12"/>
                                        </p:tgtEl>
                                      </p:cBhvr>
                                      <p:to x="100000" y="60000"/>
                                    </p:animScale>
                                    <p:animScale>
                                      <p:cBhvr>
                                        <p:cTn id="22" dur="83" decel="50000">
                                          <p:stCondLst>
                                            <p:cond delay="338"/>
                                          </p:stCondLst>
                                        </p:cTn>
                                        <p:tgtEl>
                                          <p:spTgt spid="12"/>
                                        </p:tgtEl>
                                      </p:cBhvr>
                                      <p:to x="100000" y="100000"/>
                                    </p:animScale>
                                    <p:animScale>
                                      <p:cBhvr>
                                        <p:cTn id="23" dur="13">
                                          <p:stCondLst>
                                            <p:cond delay="656"/>
                                          </p:stCondLst>
                                        </p:cTn>
                                        <p:tgtEl>
                                          <p:spTgt spid="12"/>
                                        </p:tgtEl>
                                      </p:cBhvr>
                                      <p:to x="100000" y="80000"/>
                                    </p:animScale>
                                    <p:animScale>
                                      <p:cBhvr>
                                        <p:cTn id="24" dur="83" decel="50000">
                                          <p:stCondLst>
                                            <p:cond delay="669"/>
                                          </p:stCondLst>
                                        </p:cTn>
                                        <p:tgtEl>
                                          <p:spTgt spid="12"/>
                                        </p:tgtEl>
                                      </p:cBhvr>
                                      <p:to x="100000" y="100000"/>
                                    </p:animScale>
                                    <p:animScale>
                                      <p:cBhvr>
                                        <p:cTn id="25" dur="13">
                                          <p:stCondLst>
                                            <p:cond delay="821"/>
                                          </p:stCondLst>
                                        </p:cTn>
                                        <p:tgtEl>
                                          <p:spTgt spid="12"/>
                                        </p:tgtEl>
                                      </p:cBhvr>
                                      <p:to x="100000" y="90000"/>
                                    </p:animScale>
                                    <p:animScale>
                                      <p:cBhvr>
                                        <p:cTn id="26" dur="83" decel="50000">
                                          <p:stCondLst>
                                            <p:cond delay="834"/>
                                          </p:stCondLst>
                                        </p:cTn>
                                        <p:tgtEl>
                                          <p:spTgt spid="12"/>
                                        </p:tgtEl>
                                      </p:cBhvr>
                                      <p:to x="100000" y="100000"/>
                                    </p:animScale>
                                    <p:animScale>
                                      <p:cBhvr>
                                        <p:cTn id="27" dur="13">
                                          <p:stCondLst>
                                            <p:cond delay="904"/>
                                          </p:stCondLst>
                                        </p:cTn>
                                        <p:tgtEl>
                                          <p:spTgt spid="12"/>
                                        </p:tgtEl>
                                      </p:cBhvr>
                                      <p:to x="100000" y="95000"/>
                                    </p:animScale>
                                    <p:animScale>
                                      <p:cBhvr>
                                        <p:cTn id="28" dur="83" decel="50000">
                                          <p:stCondLst>
                                            <p:cond delay="917"/>
                                          </p:stCondLst>
                                        </p:cTn>
                                        <p:tgtEl>
                                          <p:spTgt spid="12"/>
                                        </p:tgtEl>
                                      </p:cBhvr>
                                      <p:to x="100000" y="100000"/>
                                    </p:animScale>
                                  </p:childTnLst>
                                </p:cTn>
                              </p:par>
                            </p:childTnLst>
                          </p:cTn>
                        </p:par>
                        <p:par>
                          <p:cTn id="29" fill="hold">
                            <p:stCondLst>
                              <p:cond delay="10600"/>
                            </p:stCondLst>
                            <p:childTnLst>
                              <p:par>
                                <p:cTn id="30" presetID="45" presetClass="entr" presetSubtype="0" fill="hold" nodeType="afterEffect">
                                  <p:stCondLst>
                                    <p:cond delay="3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ppt_w</p:attrName>
                                        </p:attrNameLst>
                                      </p:cBhvr>
                                      <p:tavLst>
                                        <p:tav tm="0" fmla="#ppt_w*sin(2.5*pi*$)">
                                          <p:val>
                                            <p:fltVal val="0"/>
                                          </p:val>
                                        </p:tav>
                                        <p:tav tm="100000">
                                          <p:val>
                                            <p:fltVal val="1"/>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childTnLst>
                                </p:cTn>
                              </p:par>
                            </p:childTnLst>
                          </p:cTn>
                        </p:par>
                        <p:par>
                          <p:cTn id="35" fill="hold">
                            <p:stCondLst>
                              <p:cond delay="14600"/>
                            </p:stCondLst>
                            <p:childTnLst>
                              <p:par>
                                <p:cTn id="36" presetID="14" presetClass="entr" presetSubtype="10" fill="hold" grpId="0" nodeType="after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1000"/>
                                        <p:tgtEl>
                                          <p:spTgt spid="7"/>
                                        </p:tgtEl>
                                      </p:cBhvr>
                                    </p:animEffect>
                                  </p:childTnLst>
                                </p:cTn>
                              </p:par>
                            </p:childTnLst>
                          </p:cTn>
                        </p:par>
                        <p:par>
                          <p:cTn id="39" fill="hold">
                            <p:stCondLst>
                              <p:cond delay="16100"/>
                            </p:stCondLst>
                            <p:childTnLst>
                              <p:par>
                                <p:cTn id="40" presetID="16" presetClass="entr" presetSubtype="21" fill="hold" nodeType="afterEffect">
                                  <p:stCondLst>
                                    <p:cond delay="50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1000"/>
                                        <p:tgtEl>
                                          <p:spTgt spid="14"/>
                                        </p:tgtEl>
                                      </p:cBhvr>
                                    </p:animEffect>
                                  </p:childTnLst>
                                </p:cTn>
                              </p:par>
                            </p:childTnLst>
                          </p:cTn>
                        </p:par>
                        <p:par>
                          <p:cTn id="43" fill="hold">
                            <p:stCondLst>
                              <p:cond delay="17600"/>
                            </p:stCondLst>
                            <p:childTnLst>
                              <p:par>
                                <p:cTn id="44" presetID="1" presetClass="entr" presetSubtype="0" fill="hold" grpId="0" nodeType="afterEffect">
                                  <p:stCondLst>
                                    <p:cond delay="250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0100"/>
                            </p:stCondLst>
                            <p:childTnLst>
                              <p:par>
                                <p:cTn id="47" presetID="2" presetClass="entr" presetSubtype="1" fill="hold" nodeType="afterEffect">
                                  <p:stCondLst>
                                    <p:cond delay="250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405FB-0A8F-497B-9B51-68C3317EE642}"/>
              </a:ext>
            </a:extLst>
          </p:cNvPr>
          <p:cNvPicPr>
            <a:picLocks noChangeAspect="1"/>
          </p:cNvPicPr>
          <p:nvPr/>
        </p:nvPicPr>
        <p:blipFill rotWithShape="1">
          <a:blip r:embed="rId2"/>
          <a:srcRect l="14020" t="766" r="9798" b="6788"/>
          <a:stretch/>
        </p:blipFill>
        <p:spPr>
          <a:xfrm>
            <a:off x="224852" y="149902"/>
            <a:ext cx="5343626" cy="5306518"/>
          </a:xfrm>
          <a:prstGeom prst="rect">
            <a:avLst/>
          </a:prstGeom>
        </p:spPr>
      </p:pic>
      <p:sp>
        <p:nvSpPr>
          <p:cNvPr id="5" name="Rectangle 4">
            <a:extLst>
              <a:ext uri="{FF2B5EF4-FFF2-40B4-BE49-F238E27FC236}">
                <a16:creationId xmlns:a16="http://schemas.microsoft.com/office/drawing/2014/main" id="{2B253B31-8C5E-4571-BAD2-27E82365CB94}"/>
              </a:ext>
            </a:extLst>
          </p:cNvPr>
          <p:cNvSpPr/>
          <p:nvPr/>
        </p:nvSpPr>
        <p:spPr>
          <a:xfrm>
            <a:off x="5691266" y="169993"/>
            <a:ext cx="6275882" cy="707886"/>
          </a:xfrm>
          <a:prstGeom prst="rect">
            <a:avLst/>
          </a:prstGeom>
        </p:spPr>
        <p:txBody>
          <a:bodyPr wrap="square">
            <a:spAutoFit/>
          </a:bodyPr>
          <a:lstStyle/>
          <a:p>
            <a:r>
              <a:rPr lang="en-US" sz="2000" b="1" dirty="0"/>
              <a:t>1.  He was a Greek mathematician, often referred to  as the "father of geometry”.</a:t>
            </a:r>
          </a:p>
        </p:txBody>
      </p:sp>
      <p:sp>
        <p:nvSpPr>
          <p:cNvPr id="6" name="Rectangle 5">
            <a:extLst>
              <a:ext uri="{FF2B5EF4-FFF2-40B4-BE49-F238E27FC236}">
                <a16:creationId xmlns:a16="http://schemas.microsoft.com/office/drawing/2014/main" id="{120C4D1A-6AED-4921-9BF5-096F381B5FFB}"/>
              </a:ext>
            </a:extLst>
          </p:cNvPr>
          <p:cNvSpPr/>
          <p:nvPr/>
        </p:nvSpPr>
        <p:spPr>
          <a:xfrm>
            <a:off x="198106" y="5582799"/>
            <a:ext cx="5172442" cy="523220"/>
          </a:xfrm>
          <a:prstGeom prst="rect">
            <a:avLst/>
          </a:prstGeom>
        </p:spPr>
        <p:txBody>
          <a:bodyPr wrap="none">
            <a:spAutoFit/>
          </a:bodyPr>
          <a:lstStyle/>
          <a:p>
            <a:r>
              <a:rPr lang="en-US" sz="2800" b="1" dirty="0">
                <a:solidFill>
                  <a:srgbClr val="FF0000"/>
                </a:solidFill>
              </a:rPr>
              <a:t>Euclid</a:t>
            </a:r>
            <a:r>
              <a:rPr lang="en-US" dirty="0"/>
              <a:t> </a:t>
            </a:r>
            <a:r>
              <a:rPr lang="en-US" b="1" dirty="0"/>
              <a:t>or Euclid of Alexandria (c. 325 – c. 270 BC) </a:t>
            </a:r>
          </a:p>
        </p:txBody>
      </p:sp>
      <p:sp>
        <p:nvSpPr>
          <p:cNvPr id="7" name="Rectangle 6">
            <a:extLst>
              <a:ext uri="{FF2B5EF4-FFF2-40B4-BE49-F238E27FC236}">
                <a16:creationId xmlns:a16="http://schemas.microsoft.com/office/drawing/2014/main" id="{C8C459E1-B25A-4A39-9008-37F97B4C81A7}"/>
              </a:ext>
            </a:extLst>
          </p:cNvPr>
          <p:cNvSpPr/>
          <p:nvPr/>
        </p:nvSpPr>
        <p:spPr>
          <a:xfrm>
            <a:off x="5691266" y="1047317"/>
            <a:ext cx="6500734" cy="1015663"/>
          </a:xfrm>
          <a:prstGeom prst="rect">
            <a:avLst/>
          </a:prstGeom>
        </p:spPr>
        <p:txBody>
          <a:bodyPr wrap="square">
            <a:spAutoFit/>
          </a:bodyPr>
          <a:lstStyle/>
          <a:p>
            <a:r>
              <a:rPr lang="en-US" sz="2000" b="1" dirty="0"/>
              <a:t>2.  His books, </a:t>
            </a:r>
            <a:r>
              <a:rPr lang="en-US" sz="2000" b="1" i="1" dirty="0"/>
              <a:t>Elements</a:t>
            </a:r>
            <a:r>
              <a:rPr lang="en-US" sz="2000" b="1" dirty="0"/>
              <a:t> served as the main textbook for teaching mathematics (especially geometry) from the time of its publication until the late 19th or early 20th century.</a:t>
            </a:r>
          </a:p>
        </p:txBody>
      </p:sp>
      <p:sp>
        <p:nvSpPr>
          <p:cNvPr id="9" name="Rectangle 8">
            <a:extLst>
              <a:ext uri="{FF2B5EF4-FFF2-40B4-BE49-F238E27FC236}">
                <a16:creationId xmlns:a16="http://schemas.microsoft.com/office/drawing/2014/main" id="{CEDBFC79-75AD-4D26-8D61-70F4BA7C15D9}"/>
              </a:ext>
            </a:extLst>
          </p:cNvPr>
          <p:cNvSpPr/>
          <p:nvPr/>
        </p:nvSpPr>
        <p:spPr>
          <a:xfrm>
            <a:off x="5691266" y="2157306"/>
            <a:ext cx="6500734" cy="1015663"/>
          </a:xfrm>
          <a:prstGeom prst="rect">
            <a:avLst/>
          </a:prstGeom>
        </p:spPr>
        <p:txBody>
          <a:bodyPr wrap="square">
            <a:spAutoFit/>
          </a:bodyPr>
          <a:lstStyle/>
          <a:p>
            <a:r>
              <a:rPr lang="en-US" sz="2000" b="1" dirty="0"/>
              <a:t>3.  He was also famous for another enormously influential book, </a:t>
            </a:r>
            <a:r>
              <a:rPr lang="en-US" sz="2000" b="1" i="1" dirty="0"/>
              <a:t>Optics</a:t>
            </a:r>
            <a:r>
              <a:rPr lang="en-US" sz="2000" b="1" dirty="0"/>
              <a:t>, in which he explained light’s behavior using geometrical principles he had developed the </a:t>
            </a:r>
            <a:r>
              <a:rPr lang="en-US" sz="2000" b="1" i="1" dirty="0"/>
              <a:t>Elements.</a:t>
            </a:r>
            <a:r>
              <a:rPr lang="en-US" sz="2000" b="1" dirty="0"/>
              <a:t> </a:t>
            </a:r>
          </a:p>
        </p:txBody>
      </p:sp>
      <p:pic>
        <p:nvPicPr>
          <p:cNvPr id="10" name="Picture 9">
            <a:extLst>
              <a:ext uri="{FF2B5EF4-FFF2-40B4-BE49-F238E27FC236}">
                <a16:creationId xmlns:a16="http://schemas.microsoft.com/office/drawing/2014/main" id="{B17BAB5A-BFBF-49A0-98BA-E3F90BD9FEDC}"/>
              </a:ext>
            </a:extLst>
          </p:cNvPr>
          <p:cNvPicPr>
            <a:picLocks noChangeAspect="1"/>
          </p:cNvPicPr>
          <p:nvPr/>
        </p:nvPicPr>
        <p:blipFill rotWithShape="1">
          <a:blip r:embed="rId3"/>
          <a:srcRect t="26074"/>
          <a:stretch/>
        </p:blipFill>
        <p:spPr>
          <a:xfrm>
            <a:off x="7330189" y="3267296"/>
            <a:ext cx="4205103" cy="3518786"/>
          </a:xfrm>
          <a:prstGeom prst="rect">
            <a:avLst/>
          </a:prstGeom>
        </p:spPr>
      </p:pic>
      <p:cxnSp>
        <p:nvCxnSpPr>
          <p:cNvPr id="12" name="Straight Connector 11">
            <a:extLst>
              <a:ext uri="{FF2B5EF4-FFF2-40B4-BE49-F238E27FC236}">
                <a16:creationId xmlns:a16="http://schemas.microsoft.com/office/drawing/2014/main" id="{B04BE0AF-EFB6-4003-8463-FC9F25ECE482}"/>
              </a:ext>
            </a:extLst>
          </p:cNvPr>
          <p:cNvCxnSpPr>
            <a:cxnSpLocks/>
          </p:cNvCxnSpPr>
          <p:nvPr/>
        </p:nvCxnSpPr>
        <p:spPr>
          <a:xfrm>
            <a:off x="8619344" y="5239512"/>
            <a:ext cx="564631" cy="0"/>
          </a:xfrm>
          <a:prstGeom prst="line">
            <a:avLst/>
          </a:prstGeom>
          <a:ln w="38100"/>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EA14C24E-7765-491A-8D78-F725426BC9B8}"/>
              </a:ext>
            </a:extLst>
          </p:cNvPr>
          <p:cNvSpPr txBox="1"/>
          <p:nvPr/>
        </p:nvSpPr>
        <p:spPr>
          <a:xfrm>
            <a:off x="9075911" y="5093801"/>
            <a:ext cx="713657" cy="261610"/>
          </a:xfrm>
          <a:prstGeom prst="rect">
            <a:avLst/>
          </a:prstGeom>
          <a:noFill/>
        </p:spPr>
        <p:txBody>
          <a:bodyPr wrap="none" rtlCol="0">
            <a:spAutoFit/>
          </a:bodyPr>
          <a:lstStyle/>
          <a:p>
            <a:r>
              <a:rPr lang="en-US" sz="1100" b="1" dirty="0"/>
              <a:t> Socrates</a:t>
            </a:r>
          </a:p>
        </p:txBody>
      </p:sp>
      <p:sp>
        <p:nvSpPr>
          <p:cNvPr id="21" name="Rectangle 20">
            <a:extLst>
              <a:ext uri="{FF2B5EF4-FFF2-40B4-BE49-F238E27FC236}">
                <a16:creationId xmlns:a16="http://schemas.microsoft.com/office/drawing/2014/main" id="{83BDE0CA-423E-4E4A-A85F-AE2F33CF9BC0}"/>
              </a:ext>
            </a:extLst>
          </p:cNvPr>
          <p:cNvSpPr/>
          <p:nvPr/>
        </p:nvSpPr>
        <p:spPr>
          <a:xfrm>
            <a:off x="147509" y="6220814"/>
            <a:ext cx="4056816" cy="400110"/>
          </a:xfrm>
          <a:prstGeom prst="rect">
            <a:avLst/>
          </a:prstGeom>
        </p:spPr>
        <p:txBody>
          <a:bodyPr wrap="none">
            <a:spAutoFit/>
          </a:bodyPr>
          <a:lstStyle/>
          <a:p>
            <a:r>
              <a:rPr lang="en-US" sz="2000" b="1" i="1" dirty="0">
                <a:solidFill>
                  <a:srgbClr val="7030A0"/>
                </a:solidFill>
              </a:rPr>
              <a:t>There is no Royal Road to Geometry.</a:t>
            </a:r>
          </a:p>
        </p:txBody>
      </p:sp>
      <p:sp>
        <p:nvSpPr>
          <p:cNvPr id="22" name="Rectangle 21">
            <a:extLst>
              <a:ext uri="{FF2B5EF4-FFF2-40B4-BE49-F238E27FC236}">
                <a16:creationId xmlns:a16="http://schemas.microsoft.com/office/drawing/2014/main" id="{96ABEAD4-14C8-47DF-9016-50624EB94D4A}"/>
              </a:ext>
            </a:extLst>
          </p:cNvPr>
          <p:cNvSpPr/>
          <p:nvPr/>
        </p:nvSpPr>
        <p:spPr>
          <a:xfrm>
            <a:off x="5691266" y="3309320"/>
            <a:ext cx="3798027" cy="400110"/>
          </a:xfrm>
          <a:prstGeom prst="rect">
            <a:avLst/>
          </a:prstGeom>
        </p:spPr>
        <p:txBody>
          <a:bodyPr wrap="none">
            <a:spAutoFit/>
          </a:bodyPr>
          <a:lstStyle/>
          <a:p>
            <a:r>
              <a:rPr lang="en-US" sz="2000" b="1" i="1" dirty="0">
                <a:solidFill>
                  <a:srgbClr val="7030A0"/>
                </a:solidFill>
              </a:rPr>
              <a:t>QED - Quod </a:t>
            </a:r>
            <a:r>
              <a:rPr lang="en-US" sz="2000" b="1" i="1" dirty="0" err="1">
                <a:solidFill>
                  <a:srgbClr val="7030A0"/>
                </a:solidFill>
              </a:rPr>
              <a:t>erat</a:t>
            </a:r>
            <a:r>
              <a:rPr lang="en-US" sz="2000" b="1" i="1" dirty="0">
                <a:solidFill>
                  <a:srgbClr val="7030A0"/>
                </a:solidFill>
              </a:rPr>
              <a:t> demonstrandum.</a:t>
            </a:r>
          </a:p>
        </p:txBody>
      </p:sp>
    </p:spTree>
    <p:extLst>
      <p:ext uri="{BB962C8B-B14F-4D97-AF65-F5344CB8AC3E}">
        <p14:creationId xmlns:p14="http://schemas.microsoft.com/office/powerpoint/2010/main" val="301267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500"/>
                            </p:stCondLst>
                            <p:childTnLst>
                              <p:par>
                                <p:cTn id="9" presetID="42" presetClass="entr" presetSubtype="0" fill="hold" grpId="0"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6500"/>
                            </p:stCondLst>
                            <p:childTnLst>
                              <p:par>
                                <p:cTn id="15" presetID="31" presetClass="entr" presetSubtype="0" fill="hold" grpId="0" nodeType="afterEffect">
                                  <p:stCondLst>
                                    <p:cond delay="3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par>
                          <p:cTn id="21" fill="hold">
                            <p:stCondLst>
                              <p:cond delay="10500"/>
                            </p:stCondLst>
                            <p:childTnLst>
                              <p:par>
                                <p:cTn id="22" presetID="26" presetClass="entr" presetSubtype="0" fill="hold" nodeType="afterEffect">
                                  <p:stCondLst>
                                    <p:cond delay="30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290">
                                          <p:stCondLst>
                                            <p:cond delay="0"/>
                                          </p:stCondLst>
                                        </p:cTn>
                                        <p:tgtEl>
                                          <p:spTgt spid="10"/>
                                        </p:tgtEl>
                                      </p:cBhvr>
                                    </p:animEffect>
                                    <p:anim calcmode="lin" valueType="num">
                                      <p:cBhvr>
                                        <p:cTn id="2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0" dur="13">
                                          <p:stCondLst>
                                            <p:cond delay="325"/>
                                          </p:stCondLst>
                                        </p:cTn>
                                        <p:tgtEl>
                                          <p:spTgt spid="10"/>
                                        </p:tgtEl>
                                      </p:cBhvr>
                                      <p:to x="100000" y="60000"/>
                                    </p:animScale>
                                    <p:animScale>
                                      <p:cBhvr>
                                        <p:cTn id="31" dur="83" decel="50000">
                                          <p:stCondLst>
                                            <p:cond delay="338"/>
                                          </p:stCondLst>
                                        </p:cTn>
                                        <p:tgtEl>
                                          <p:spTgt spid="10"/>
                                        </p:tgtEl>
                                      </p:cBhvr>
                                      <p:to x="100000" y="100000"/>
                                    </p:animScale>
                                    <p:animScale>
                                      <p:cBhvr>
                                        <p:cTn id="32" dur="13">
                                          <p:stCondLst>
                                            <p:cond delay="656"/>
                                          </p:stCondLst>
                                        </p:cTn>
                                        <p:tgtEl>
                                          <p:spTgt spid="10"/>
                                        </p:tgtEl>
                                      </p:cBhvr>
                                      <p:to x="100000" y="80000"/>
                                    </p:animScale>
                                    <p:animScale>
                                      <p:cBhvr>
                                        <p:cTn id="33" dur="83" decel="50000">
                                          <p:stCondLst>
                                            <p:cond delay="669"/>
                                          </p:stCondLst>
                                        </p:cTn>
                                        <p:tgtEl>
                                          <p:spTgt spid="10"/>
                                        </p:tgtEl>
                                      </p:cBhvr>
                                      <p:to x="100000" y="100000"/>
                                    </p:animScale>
                                    <p:animScale>
                                      <p:cBhvr>
                                        <p:cTn id="34" dur="13">
                                          <p:stCondLst>
                                            <p:cond delay="821"/>
                                          </p:stCondLst>
                                        </p:cTn>
                                        <p:tgtEl>
                                          <p:spTgt spid="10"/>
                                        </p:tgtEl>
                                      </p:cBhvr>
                                      <p:to x="100000" y="90000"/>
                                    </p:animScale>
                                    <p:animScale>
                                      <p:cBhvr>
                                        <p:cTn id="35" dur="83" decel="50000">
                                          <p:stCondLst>
                                            <p:cond delay="834"/>
                                          </p:stCondLst>
                                        </p:cTn>
                                        <p:tgtEl>
                                          <p:spTgt spid="10"/>
                                        </p:tgtEl>
                                      </p:cBhvr>
                                      <p:to x="100000" y="100000"/>
                                    </p:animScale>
                                    <p:animScale>
                                      <p:cBhvr>
                                        <p:cTn id="36" dur="13">
                                          <p:stCondLst>
                                            <p:cond delay="904"/>
                                          </p:stCondLst>
                                        </p:cTn>
                                        <p:tgtEl>
                                          <p:spTgt spid="10"/>
                                        </p:tgtEl>
                                      </p:cBhvr>
                                      <p:to x="100000" y="95000"/>
                                    </p:animScale>
                                    <p:animScale>
                                      <p:cBhvr>
                                        <p:cTn id="37" dur="83" decel="50000">
                                          <p:stCondLst>
                                            <p:cond delay="917"/>
                                          </p:stCondLst>
                                        </p:cTn>
                                        <p:tgtEl>
                                          <p:spTgt spid="10"/>
                                        </p:tgtEl>
                                      </p:cBhvr>
                                      <p:to x="100000" y="100000"/>
                                    </p:animScale>
                                  </p:childTnLst>
                                </p:cTn>
                              </p:par>
                            </p:childTnLst>
                          </p:cTn>
                        </p:par>
                        <p:par>
                          <p:cTn id="38" fill="hold">
                            <p:stCondLst>
                              <p:cond delay="14500"/>
                            </p:stCondLst>
                            <p:childTnLst>
                              <p:par>
                                <p:cTn id="39" presetID="1" presetClass="entr" presetSubtype="0" fill="hold" grpId="0" nodeType="afterEffect">
                                  <p:stCondLst>
                                    <p:cond delay="50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15000"/>
                            </p:stCondLst>
                            <p:childTnLst>
                              <p:par>
                                <p:cTn id="42" presetID="21" presetClass="entr" presetSubtype="1" fill="hold" nodeType="afterEffect">
                                  <p:stCondLst>
                                    <p:cond delay="300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par>
                          <p:cTn id="45" fill="hold">
                            <p:stCondLst>
                              <p:cond delay="20000"/>
                            </p:stCondLst>
                            <p:childTnLst>
                              <p:par>
                                <p:cTn id="46" presetID="2" presetClass="entr" presetSubtype="3" fill="hold" grpId="0" nodeType="afterEffect">
                                  <p:stCondLst>
                                    <p:cond delay="300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1000" fill="hold"/>
                                        <p:tgtEl>
                                          <p:spTgt spid="6"/>
                                        </p:tgtEl>
                                        <p:attrNameLst>
                                          <p:attrName>ppt_x</p:attrName>
                                        </p:attrNameLst>
                                      </p:cBhvr>
                                      <p:tavLst>
                                        <p:tav tm="0">
                                          <p:val>
                                            <p:strVal val="1+#ppt_w/2"/>
                                          </p:val>
                                        </p:tav>
                                        <p:tav tm="100000">
                                          <p:val>
                                            <p:strVal val="#ppt_x"/>
                                          </p:val>
                                        </p:tav>
                                      </p:tavLst>
                                    </p:anim>
                                    <p:anim calcmode="lin" valueType="num">
                                      <p:cBhvr additive="base">
                                        <p:cTn id="4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19C00-1F79-4DC2-80EB-CCB9DDB5FA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59584" y="127261"/>
            <a:ext cx="2978046" cy="3591173"/>
          </a:xfrm>
          <a:prstGeom prst="rect">
            <a:avLst/>
          </a:prstGeom>
        </p:spPr>
      </p:pic>
      <p:pic>
        <p:nvPicPr>
          <p:cNvPr id="3" name="Picture 2">
            <a:extLst>
              <a:ext uri="{FF2B5EF4-FFF2-40B4-BE49-F238E27FC236}">
                <a16:creationId xmlns:a16="http://schemas.microsoft.com/office/drawing/2014/main" id="{681543FF-0984-4383-A3E9-98E16BFBD0E8}"/>
              </a:ext>
            </a:extLst>
          </p:cNvPr>
          <p:cNvPicPr>
            <a:picLocks noChangeAspect="1"/>
          </p:cNvPicPr>
          <p:nvPr/>
        </p:nvPicPr>
        <p:blipFill>
          <a:blip r:embed="rId4"/>
          <a:stretch>
            <a:fillRect/>
          </a:stretch>
        </p:blipFill>
        <p:spPr>
          <a:xfrm>
            <a:off x="8456524" y="3822492"/>
            <a:ext cx="3586746" cy="2872255"/>
          </a:xfrm>
          <a:prstGeom prst="rect">
            <a:avLst/>
          </a:prstGeom>
        </p:spPr>
      </p:pic>
      <p:sp>
        <p:nvSpPr>
          <p:cNvPr id="4" name="Rectangle 3">
            <a:extLst>
              <a:ext uri="{FF2B5EF4-FFF2-40B4-BE49-F238E27FC236}">
                <a16:creationId xmlns:a16="http://schemas.microsoft.com/office/drawing/2014/main" id="{6665B016-63F1-498F-8A2E-69D6AD3FCB84}"/>
              </a:ext>
            </a:extLst>
          </p:cNvPr>
          <p:cNvSpPr/>
          <p:nvPr/>
        </p:nvSpPr>
        <p:spPr>
          <a:xfrm>
            <a:off x="4307173" y="1591829"/>
            <a:ext cx="6096000" cy="369332"/>
          </a:xfrm>
          <a:prstGeom prst="rect">
            <a:avLst/>
          </a:prstGeom>
        </p:spPr>
        <p:txBody>
          <a:bodyPr>
            <a:spAutoFit/>
          </a:bodyPr>
          <a:lstStyle/>
          <a:p>
            <a:endParaRPr lang="en-US" dirty="0"/>
          </a:p>
        </p:txBody>
      </p:sp>
      <p:sp>
        <p:nvSpPr>
          <p:cNvPr id="6" name="Rectangle 5">
            <a:extLst>
              <a:ext uri="{FF2B5EF4-FFF2-40B4-BE49-F238E27FC236}">
                <a16:creationId xmlns:a16="http://schemas.microsoft.com/office/drawing/2014/main" id="{20A21A77-8591-4B77-89FE-1A88A09444FC}"/>
              </a:ext>
            </a:extLst>
          </p:cNvPr>
          <p:cNvSpPr/>
          <p:nvPr/>
        </p:nvSpPr>
        <p:spPr>
          <a:xfrm>
            <a:off x="3287841" y="260674"/>
            <a:ext cx="8744575" cy="1015663"/>
          </a:xfrm>
          <a:prstGeom prst="rect">
            <a:avLst/>
          </a:prstGeom>
        </p:spPr>
        <p:txBody>
          <a:bodyPr wrap="square">
            <a:spAutoFit/>
          </a:bodyPr>
          <a:lstStyle/>
          <a:p>
            <a:r>
              <a:rPr lang="en-US" sz="2000" b="1" dirty="0"/>
              <a:t>1.  He is considered by most historians of mathematics as one of the greatest mathematicians of all time.  His mathematical approaches evolved a couple of thousand years later into calculus.</a:t>
            </a:r>
          </a:p>
        </p:txBody>
      </p:sp>
      <p:sp>
        <p:nvSpPr>
          <p:cNvPr id="7" name="Rectangle 6">
            <a:extLst>
              <a:ext uri="{FF2B5EF4-FFF2-40B4-BE49-F238E27FC236}">
                <a16:creationId xmlns:a16="http://schemas.microsoft.com/office/drawing/2014/main" id="{A30EEEDD-F334-41B3-84C3-EDCC4FA677DB}"/>
              </a:ext>
            </a:extLst>
          </p:cNvPr>
          <p:cNvSpPr/>
          <p:nvPr/>
        </p:nvSpPr>
        <p:spPr>
          <a:xfrm>
            <a:off x="3287841" y="2015122"/>
            <a:ext cx="7860916" cy="707886"/>
          </a:xfrm>
          <a:prstGeom prst="rect">
            <a:avLst/>
          </a:prstGeom>
        </p:spPr>
        <p:txBody>
          <a:bodyPr wrap="square">
            <a:spAutoFit/>
          </a:bodyPr>
          <a:lstStyle/>
          <a:p>
            <a:r>
              <a:rPr lang="en-US" sz="2000" b="1" dirty="0"/>
              <a:t>3.  He discovered the laws of levers and pulleys including his famous screw still used today to move water upwards.</a:t>
            </a:r>
          </a:p>
        </p:txBody>
      </p:sp>
      <p:sp>
        <p:nvSpPr>
          <p:cNvPr id="8" name="Rectangle 7">
            <a:extLst>
              <a:ext uri="{FF2B5EF4-FFF2-40B4-BE49-F238E27FC236}">
                <a16:creationId xmlns:a16="http://schemas.microsoft.com/office/drawing/2014/main" id="{70727680-4D25-4E78-9C83-99A384DE83CB}"/>
              </a:ext>
            </a:extLst>
          </p:cNvPr>
          <p:cNvSpPr/>
          <p:nvPr/>
        </p:nvSpPr>
        <p:spPr>
          <a:xfrm>
            <a:off x="3280881" y="1302383"/>
            <a:ext cx="8516378" cy="707886"/>
          </a:xfrm>
          <a:prstGeom prst="rect">
            <a:avLst/>
          </a:prstGeom>
        </p:spPr>
        <p:txBody>
          <a:bodyPr wrap="square">
            <a:spAutoFit/>
          </a:bodyPr>
          <a:lstStyle/>
          <a:p>
            <a:r>
              <a:rPr lang="en-US" sz="2000" b="1" dirty="0"/>
              <a:t>2.  He discovered the relation between the surface and volume of a sphere and its circumscribing cylinder.</a:t>
            </a:r>
          </a:p>
        </p:txBody>
      </p:sp>
      <p:pic>
        <p:nvPicPr>
          <p:cNvPr id="11" name="Picture 10">
            <a:extLst>
              <a:ext uri="{FF2B5EF4-FFF2-40B4-BE49-F238E27FC236}">
                <a16:creationId xmlns:a16="http://schemas.microsoft.com/office/drawing/2014/main" id="{D88D86CA-4F52-401E-8F36-E6F30C7D3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4" y="4491814"/>
            <a:ext cx="2978046" cy="2290805"/>
          </a:xfrm>
          <a:prstGeom prst="rect">
            <a:avLst/>
          </a:prstGeom>
        </p:spPr>
      </p:pic>
      <p:sp>
        <p:nvSpPr>
          <p:cNvPr id="12" name="Rectangle 11">
            <a:extLst>
              <a:ext uri="{FF2B5EF4-FFF2-40B4-BE49-F238E27FC236}">
                <a16:creationId xmlns:a16="http://schemas.microsoft.com/office/drawing/2014/main" id="{8E12C8E0-F649-4BFC-B935-B191B71E22C1}"/>
              </a:ext>
            </a:extLst>
          </p:cNvPr>
          <p:cNvSpPr/>
          <p:nvPr/>
        </p:nvSpPr>
        <p:spPr>
          <a:xfrm>
            <a:off x="148730" y="3718434"/>
            <a:ext cx="3467411" cy="738664"/>
          </a:xfrm>
          <a:prstGeom prst="rect">
            <a:avLst/>
          </a:prstGeom>
        </p:spPr>
        <p:txBody>
          <a:bodyPr wrap="square">
            <a:spAutoFit/>
          </a:bodyPr>
          <a:lstStyle/>
          <a:p>
            <a:r>
              <a:rPr lang="en-US" sz="2400" b="1" dirty="0">
                <a:solidFill>
                  <a:srgbClr val="FF0000"/>
                </a:solidFill>
              </a:rPr>
              <a:t>Archimedes</a:t>
            </a:r>
          </a:p>
          <a:p>
            <a:r>
              <a:rPr lang="en-US" dirty="0"/>
              <a:t> </a:t>
            </a:r>
            <a:r>
              <a:rPr lang="en-US" b="1" dirty="0"/>
              <a:t>born in Sicily (287 </a:t>
            </a:r>
            <a:r>
              <a:rPr lang="en-US" b="1" dirty="0" err="1"/>
              <a:t>bce</a:t>
            </a:r>
            <a:r>
              <a:rPr lang="en-US" b="1" dirty="0"/>
              <a:t> - 212 </a:t>
            </a:r>
            <a:r>
              <a:rPr lang="en-US" b="1" dirty="0" err="1"/>
              <a:t>bce</a:t>
            </a:r>
            <a:r>
              <a:rPr lang="en-US" b="1" dirty="0"/>
              <a:t>)</a:t>
            </a:r>
          </a:p>
        </p:txBody>
      </p:sp>
      <p:sp>
        <p:nvSpPr>
          <p:cNvPr id="13" name="Rectangle 12">
            <a:extLst>
              <a:ext uri="{FF2B5EF4-FFF2-40B4-BE49-F238E27FC236}">
                <a16:creationId xmlns:a16="http://schemas.microsoft.com/office/drawing/2014/main" id="{335096C5-E229-42C0-87E5-974D9DEE790D}"/>
              </a:ext>
            </a:extLst>
          </p:cNvPr>
          <p:cNvSpPr/>
          <p:nvPr/>
        </p:nvSpPr>
        <p:spPr>
          <a:xfrm>
            <a:off x="3137630" y="4845052"/>
            <a:ext cx="5503355" cy="1938992"/>
          </a:xfrm>
          <a:prstGeom prst="rect">
            <a:avLst/>
          </a:prstGeom>
        </p:spPr>
        <p:txBody>
          <a:bodyPr wrap="square">
            <a:spAutoFit/>
          </a:bodyPr>
          <a:lstStyle/>
          <a:p>
            <a:r>
              <a:rPr lang="en-US" sz="2000" b="1" dirty="0"/>
              <a:t>5.  The Babylonians estimated pi to be 25/8 (3.125), while the Egyptians estimated it to be  256/81 (roughly 3.16). This Ancient Greek mathematician is considered to be the first to calculate an accurate estimation of the value of </a:t>
            </a:r>
            <a:r>
              <a:rPr lang="en-US" sz="2000" b="1" dirty="0">
                <a:latin typeface="Symbol" panose="05050102010706020507" pitchFamily="18" charset="2"/>
              </a:rPr>
              <a:t>p (3 </a:t>
            </a:r>
            <a:r>
              <a:rPr lang="en-US" sz="1600" b="1" dirty="0">
                <a:latin typeface="Symbol" panose="05050102010706020507" pitchFamily="18" charset="2"/>
              </a:rPr>
              <a:t>10/71</a:t>
            </a:r>
            <a:r>
              <a:rPr lang="en-US" sz="2000" b="1" dirty="0">
                <a:latin typeface="Symbol" panose="05050102010706020507" pitchFamily="18" charset="2"/>
              </a:rPr>
              <a:t> &lt; p &lt; 3 </a:t>
            </a:r>
            <a:r>
              <a:rPr lang="en-US" sz="1600" b="1" dirty="0">
                <a:latin typeface="Symbol" panose="05050102010706020507" pitchFamily="18" charset="2"/>
              </a:rPr>
              <a:t>1/7</a:t>
            </a:r>
            <a:r>
              <a:rPr lang="en-US" sz="2000" b="1" dirty="0">
                <a:latin typeface="Symbol" panose="05050102010706020507" pitchFamily="18" charset="2"/>
              </a:rPr>
              <a:t>) .</a:t>
            </a:r>
          </a:p>
        </p:txBody>
      </p:sp>
      <p:sp>
        <p:nvSpPr>
          <p:cNvPr id="15" name="Rectangle 14">
            <a:extLst>
              <a:ext uri="{FF2B5EF4-FFF2-40B4-BE49-F238E27FC236}">
                <a16:creationId xmlns:a16="http://schemas.microsoft.com/office/drawing/2014/main" id="{26633ED2-0967-40BE-B452-B6C2AE88CF54}"/>
              </a:ext>
            </a:extLst>
          </p:cNvPr>
          <p:cNvSpPr/>
          <p:nvPr/>
        </p:nvSpPr>
        <p:spPr>
          <a:xfrm>
            <a:off x="3280881" y="2814453"/>
            <a:ext cx="8376469" cy="400110"/>
          </a:xfrm>
          <a:prstGeom prst="rect">
            <a:avLst/>
          </a:prstGeom>
        </p:spPr>
        <p:txBody>
          <a:bodyPr wrap="square">
            <a:spAutoFit/>
          </a:bodyPr>
          <a:lstStyle/>
          <a:p>
            <a:r>
              <a:rPr lang="en-US" sz="2000" b="1" i="1" dirty="0">
                <a:solidFill>
                  <a:srgbClr val="7030A0"/>
                </a:solidFill>
              </a:rPr>
              <a:t>Give me a place to stand, and a lever long enough, and I will move the world.</a:t>
            </a:r>
          </a:p>
        </p:txBody>
      </p:sp>
      <p:sp>
        <p:nvSpPr>
          <p:cNvPr id="16" name="Rectangle 15">
            <a:extLst>
              <a:ext uri="{FF2B5EF4-FFF2-40B4-BE49-F238E27FC236}">
                <a16:creationId xmlns:a16="http://schemas.microsoft.com/office/drawing/2014/main" id="{3C266934-62D7-487E-B9D0-74AF197CD67C}"/>
              </a:ext>
            </a:extLst>
          </p:cNvPr>
          <p:cNvSpPr/>
          <p:nvPr/>
        </p:nvSpPr>
        <p:spPr>
          <a:xfrm>
            <a:off x="3507807" y="3251225"/>
            <a:ext cx="5503355" cy="1631216"/>
          </a:xfrm>
          <a:prstGeom prst="rect">
            <a:avLst/>
          </a:prstGeom>
        </p:spPr>
        <p:txBody>
          <a:bodyPr wrap="square">
            <a:spAutoFit/>
          </a:bodyPr>
          <a:lstStyle/>
          <a:p>
            <a:r>
              <a:rPr lang="en-US" sz="2000" b="1" i="1" dirty="0"/>
              <a:t>4.  </a:t>
            </a:r>
            <a:r>
              <a:rPr lang="en-US" sz="2000" b="1" i="1" dirty="0">
                <a:solidFill>
                  <a:srgbClr val="7030A0"/>
                </a:solidFill>
              </a:rPr>
              <a:t>Eureka! Eureka! </a:t>
            </a:r>
            <a:r>
              <a:rPr lang="en-US" sz="2000" b="1" dirty="0"/>
              <a:t>Supposed to have been his cry, jumping naked from his bath and running in the streets, excited by a discovery about water displacement to solve a problem about the purity of a gold crown.</a:t>
            </a:r>
          </a:p>
        </p:txBody>
      </p:sp>
      <p:sp>
        <p:nvSpPr>
          <p:cNvPr id="19" name="Rectangle: Rounded Corners 18">
            <a:extLst>
              <a:ext uri="{FF2B5EF4-FFF2-40B4-BE49-F238E27FC236}">
                <a16:creationId xmlns:a16="http://schemas.microsoft.com/office/drawing/2014/main" id="{7B873C95-EE77-4D84-A602-AEA19F859696}"/>
              </a:ext>
            </a:extLst>
          </p:cNvPr>
          <p:cNvSpPr/>
          <p:nvPr/>
        </p:nvSpPr>
        <p:spPr>
          <a:xfrm>
            <a:off x="159584" y="4491814"/>
            <a:ext cx="1429373" cy="73866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624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5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7000"/>
                            </p:stCondLst>
                            <p:childTnLst>
                              <p:par>
                                <p:cTn id="18" presetID="45" presetClass="entr" presetSubtype="0" fill="hold" grpId="0" nodeType="afterEffect">
                                  <p:stCondLst>
                                    <p:cond delay="4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ppt_w</p:attrName>
                                        </p:attrNameLst>
                                      </p:cBhvr>
                                      <p:tavLst>
                                        <p:tav tm="0" fmla="#ppt_w*sin(2.5*pi*$)">
                                          <p:val>
                                            <p:fltVal val="0"/>
                                          </p:val>
                                        </p:tav>
                                        <p:tav tm="100000">
                                          <p:val>
                                            <p:fltVal val="1"/>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12000"/>
                            </p:stCondLst>
                            <p:childTnLst>
                              <p:par>
                                <p:cTn id="24" presetID="26" presetClass="entr" presetSubtype="0" fill="hold" nodeType="afterEffect">
                                  <p:stCondLst>
                                    <p:cond delay="150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290">
                                          <p:stCondLst>
                                            <p:cond delay="0"/>
                                          </p:stCondLst>
                                        </p:cTn>
                                        <p:tgtEl>
                                          <p:spTgt spid="2"/>
                                        </p:tgtEl>
                                      </p:cBhvr>
                                    </p:animEffect>
                                    <p:anim calcmode="lin" valueType="num">
                                      <p:cBhvr>
                                        <p:cTn id="27"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2" dur="13">
                                          <p:stCondLst>
                                            <p:cond delay="325"/>
                                          </p:stCondLst>
                                        </p:cTn>
                                        <p:tgtEl>
                                          <p:spTgt spid="2"/>
                                        </p:tgtEl>
                                      </p:cBhvr>
                                      <p:to x="100000" y="60000"/>
                                    </p:animScale>
                                    <p:animScale>
                                      <p:cBhvr>
                                        <p:cTn id="33" dur="83" decel="50000">
                                          <p:stCondLst>
                                            <p:cond delay="338"/>
                                          </p:stCondLst>
                                        </p:cTn>
                                        <p:tgtEl>
                                          <p:spTgt spid="2"/>
                                        </p:tgtEl>
                                      </p:cBhvr>
                                      <p:to x="100000" y="100000"/>
                                    </p:animScale>
                                    <p:animScale>
                                      <p:cBhvr>
                                        <p:cTn id="34" dur="13">
                                          <p:stCondLst>
                                            <p:cond delay="656"/>
                                          </p:stCondLst>
                                        </p:cTn>
                                        <p:tgtEl>
                                          <p:spTgt spid="2"/>
                                        </p:tgtEl>
                                      </p:cBhvr>
                                      <p:to x="100000" y="80000"/>
                                    </p:animScale>
                                    <p:animScale>
                                      <p:cBhvr>
                                        <p:cTn id="35" dur="83" decel="50000">
                                          <p:stCondLst>
                                            <p:cond delay="669"/>
                                          </p:stCondLst>
                                        </p:cTn>
                                        <p:tgtEl>
                                          <p:spTgt spid="2"/>
                                        </p:tgtEl>
                                      </p:cBhvr>
                                      <p:to x="100000" y="100000"/>
                                    </p:animScale>
                                    <p:animScale>
                                      <p:cBhvr>
                                        <p:cTn id="36" dur="13">
                                          <p:stCondLst>
                                            <p:cond delay="821"/>
                                          </p:stCondLst>
                                        </p:cTn>
                                        <p:tgtEl>
                                          <p:spTgt spid="2"/>
                                        </p:tgtEl>
                                      </p:cBhvr>
                                      <p:to x="100000" y="90000"/>
                                    </p:animScale>
                                    <p:animScale>
                                      <p:cBhvr>
                                        <p:cTn id="37" dur="83" decel="50000">
                                          <p:stCondLst>
                                            <p:cond delay="834"/>
                                          </p:stCondLst>
                                        </p:cTn>
                                        <p:tgtEl>
                                          <p:spTgt spid="2"/>
                                        </p:tgtEl>
                                      </p:cBhvr>
                                      <p:to x="100000" y="100000"/>
                                    </p:animScale>
                                    <p:animScale>
                                      <p:cBhvr>
                                        <p:cTn id="38" dur="13">
                                          <p:stCondLst>
                                            <p:cond delay="904"/>
                                          </p:stCondLst>
                                        </p:cTn>
                                        <p:tgtEl>
                                          <p:spTgt spid="2"/>
                                        </p:tgtEl>
                                      </p:cBhvr>
                                      <p:to x="100000" y="95000"/>
                                    </p:animScale>
                                    <p:animScale>
                                      <p:cBhvr>
                                        <p:cTn id="39" dur="83" decel="50000">
                                          <p:stCondLst>
                                            <p:cond delay="917"/>
                                          </p:stCondLst>
                                        </p:cTn>
                                        <p:tgtEl>
                                          <p:spTgt spid="2"/>
                                        </p:tgtEl>
                                      </p:cBhvr>
                                      <p:to x="100000" y="100000"/>
                                    </p:animScale>
                                  </p:childTnLst>
                                </p:cTn>
                              </p:par>
                            </p:childTnLst>
                          </p:cTn>
                        </p:par>
                        <p:par>
                          <p:cTn id="40" fill="hold">
                            <p:stCondLst>
                              <p:cond delay="14500"/>
                            </p:stCondLst>
                            <p:childTnLst>
                              <p:par>
                                <p:cTn id="41" presetID="6" presetClass="entr" presetSubtype="16" fill="hold" grpId="0" nodeType="afterEffect">
                                  <p:stCondLst>
                                    <p:cond delay="200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1000"/>
                                        <p:tgtEl>
                                          <p:spTgt spid="16"/>
                                        </p:tgtEl>
                                      </p:cBhvr>
                                    </p:animEffect>
                                  </p:childTnLst>
                                </p:cTn>
                              </p:par>
                            </p:childTnLst>
                          </p:cTn>
                        </p:par>
                        <p:par>
                          <p:cTn id="44" fill="hold">
                            <p:stCondLst>
                              <p:cond delay="17500"/>
                            </p:stCondLst>
                            <p:childTnLst>
                              <p:par>
                                <p:cTn id="45" presetID="45" presetClass="entr" presetSubtype="0" fill="hold" nodeType="afterEffect">
                                  <p:stCondLst>
                                    <p:cond delay="20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ppt_w</p:attrName>
                                        </p:attrNameLst>
                                      </p:cBhvr>
                                      <p:tavLst>
                                        <p:tav tm="0" fmla="#ppt_w*sin(2.5*pi*$)">
                                          <p:val>
                                            <p:fltVal val="0"/>
                                          </p:val>
                                        </p:tav>
                                        <p:tav tm="100000">
                                          <p:val>
                                            <p:fltVal val="1"/>
                                          </p:val>
                                        </p:tav>
                                      </p:tavLst>
                                    </p:anim>
                                    <p:anim calcmode="lin" valueType="num">
                                      <p:cBhvr>
                                        <p:cTn id="49" dur="1000" fill="hold"/>
                                        <p:tgtEl>
                                          <p:spTgt spid="3"/>
                                        </p:tgtEl>
                                        <p:attrNameLst>
                                          <p:attrName>ppt_h</p:attrName>
                                        </p:attrNameLst>
                                      </p:cBhvr>
                                      <p:tavLst>
                                        <p:tav tm="0">
                                          <p:val>
                                            <p:strVal val="#ppt_h"/>
                                          </p:val>
                                        </p:tav>
                                        <p:tav tm="100000">
                                          <p:val>
                                            <p:strVal val="#ppt_h"/>
                                          </p:val>
                                        </p:tav>
                                      </p:tavLst>
                                    </p:anim>
                                  </p:childTnLst>
                                </p:cTn>
                              </p:par>
                            </p:childTnLst>
                          </p:cTn>
                        </p:par>
                        <p:par>
                          <p:cTn id="50" fill="hold">
                            <p:stCondLst>
                              <p:cond delay="20500"/>
                            </p:stCondLst>
                            <p:childTnLst>
                              <p:par>
                                <p:cTn id="51" presetID="2" presetClass="entr" presetSubtype="1" fill="hold" grpId="0" nodeType="afterEffect">
                                  <p:stCondLst>
                                    <p:cond delay="300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1000" fill="hold"/>
                                        <p:tgtEl>
                                          <p:spTgt spid="13"/>
                                        </p:tgtEl>
                                        <p:attrNameLst>
                                          <p:attrName>ppt_x</p:attrName>
                                        </p:attrNameLst>
                                      </p:cBhvr>
                                      <p:tavLst>
                                        <p:tav tm="0">
                                          <p:val>
                                            <p:strVal val="#ppt_x"/>
                                          </p:val>
                                        </p:tav>
                                        <p:tav tm="100000">
                                          <p:val>
                                            <p:strVal val="#ppt_x"/>
                                          </p:val>
                                        </p:tav>
                                      </p:tavLst>
                                    </p:anim>
                                    <p:anim calcmode="lin" valueType="num">
                                      <p:cBhvr additive="base">
                                        <p:cTn id="54" dur="1000" fill="hold"/>
                                        <p:tgtEl>
                                          <p:spTgt spid="13"/>
                                        </p:tgtEl>
                                        <p:attrNameLst>
                                          <p:attrName>ppt_y</p:attrName>
                                        </p:attrNameLst>
                                      </p:cBhvr>
                                      <p:tavLst>
                                        <p:tav tm="0">
                                          <p:val>
                                            <p:strVal val="0-#ppt_h/2"/>
                                          </p:val>
                                        </p:tav>
                                        <p:tav tm="100000">
                                          <p:val>
                                            <p:strVal val="#ppt_y"/>
                                          </p:val>
                                        </p:tav>
                                      </p:tavLst>
                                    </p:anim>
                                  </p:childTnLst>
                                </p:cTn>
                              </p:par>
                            </p:childTnLst>
                          </p:cTn>
                        </p:par>
                        <p:par>
                          <p:cTn id="55" fill="hold">
                            <p:stCondLst>
                              <p:cond delay="24500"/>
                            </p:stCondLst>
                            <p:childTnLst>
                              <p:par>
                                <p:cTn id="56" presetID="2" presetClass="exit" presetSubtype="4" fill="hold" grpId="0" nodeType="afterEffect">
                                  <p:stCondLst>
                                    <p:cond delay="2500"/>
                                  </p:stCondLst>
                                  <p:childTnLst>
                                    <p:anim calcmode="lin" valueType="num">
                                      <p:cBhvr additive="base">
                                        <p:cTn id="57" dur="1000"/>
                                        <p:tgtEl>
                                          <p:spTgt spid="19"/>
                                        </p:tgtEl>
                                        <p:attrNameLst>
                                          <p:attrName>ppt_x</p:attrName>
                                        </p:attrNameLst>
                                      </p:cBhvr>
                                      <p:tavLst>
                                        <p:tav tm="0">
                                          <p:val>
                                            <p:strVal val="ppt_x"/>
                                          </p:val>
                                        </p:tav>
                                        <p:tav tm="100000">
                                          <p:val>
                                            <p:strVal val="ppt_x"/>
                                          </p:val>
                                        </p:tav>
                                      </p:tavLst>
                                    </p:anim>
                                    <p:anim calcmode="lin" valueType="num">
                                      <p:cBhvr additive="base">
                                        <p:cTn id="58" dur="1000"/>
                                        <p:tgtEl>
                                          <p:spTgt spid="19"/>
                                        </p:tgtEl>
                                        <p:attrNameLst>
                                          <p:attrName>ppt_y</p:attrName>
                                        </p:attrNameLst>
                                      </p:cBhvr>
                                      <p:tavLst>
                                        <p:tav tm="0">
                                          <p:val>
                                            <p:strVal val="ppt_y"/>
                                          </p:val>
                                        </p:tav>
                                        <p:tav tm="100000">
                                          <p:val>
                                            <p:strVal val="1+ppt_h/2"/>
                                          </p:val>
                                        </p:tav>
                                      </p:tavLst>
                                    </p:anim>
                                    <p:set>
                                      <p:cBhvr>
                                        <p:cTn id="59" dur="1" fill="hold">
                                          <p:stCondLst>
                                            <p:cond delay="999"/>
                                          </p:stCondLst>
                                        </p:cTn>
                                        <p:tgtEl>
                                          <p:spTgt spid="19"/>
                                        </p:tgtEl>
                                        <p:attrNameLst>
                                          <p:attrName>style.visibility</p:attrName>
                                        </p:attrNameLst>
                                      </p:cBhvr>
                                      <p:to>
                                        <p:strVal val="hidden"/>
                                      </p:to>
                                    </p:set>
                                  </p:childTnLst>
                                </p:cTn>
                              </p:par>
                            </p:childTnLst>
                          </p:cTn>
                        </p:par>
                        <p:par>
                          <p:cTn id="60" fill="hold">
                            <p:stCondLst>
                              <p:cond delay="28000"/>
                            </p:stCondLst>
                            <p:childTnLst>
                              <p:par>
                                <p:cTn id="61" presetID="21" presetClass="entr" presetSubtype="1" fill="hold" grpId="0" nodeType="afterEffect">
                                  <p:stCondLst>
                                    <p:cond delay="2500"/>
                                  </p:stCondLst>
                                  <p:childTnLst>
                                    <p:set>
                                      <p:cBhvr>
                                        <p:cTn id="62" dur="1" fill="hold">
                                          <p:stCondLst>
                                            <p:cond delay="0"/>
                                          </p:stCondLst>
                                        </p:cTn>
                                        <p:tgtEl>
                                          <p:spTgt spid="12"/>
                                        </p:tgtEl>
                                        <p:attrNameLst>
                                          <p:attrName>style.visibility</p:attrName>
                                        </p:attrNameLst>
                                      </p:cBhvr>
                                      <p:to>
                                        <p:strVal val="visible"/>
                                      </p:to>
                                    </p:set>
                                    <p:animEffect transition="in" filter="wheel(1)">
                                      <p:cBhvr>
                                        <p:cTn id="6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6"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4CA0D-3031-49DC-82F2-395BE7864271}"/>
              </a:ext>
            </a:extLst>
          </p:cNvPr>
          <p:cNvSpPr/>
          <p:nvPr/>
        </p:nvSpPr>
        <p:spPr>
          <a:xfrm>
            <a:off x="5807238" y="397799"/>
            <a:ext cx="6196502" cy="1015663"/>
          </a:xfrm>
          <a:prstGeom prst="rect">
            <a:avLst/>
          </a:prstGeom>
        </p:spPr>
        <p:txBody>
          <a:bodyPr wrap="square">
            <a:spAutoFit/>
          </a:bodyPr>
          <a:lstStyle/>
          <a:p>
            <a:r>
              <a:rPr lang="en-US" sz="2000" b="1" dirty="0"/>
              <a:t>1.  He was a prominent Islamic alchemist, pharmacist, philosopher, astronomer, and physicist. He has also been referred to as "the father of Arab chemistry.</a:t>
            </a:r>
          </a:p>
        </p:txBody>
      </p:sp>
      <p:pic>
        <p:nvPicPr>
          <p:cNvPr id="7" name="Picture 6">
            <a:extLst>
              <a:ext uri="{FF2B5EF4-FFF2-40B4-BE49-F238E27FC236}">
                <a16:creationId xmlns:a16="http://schemas.microsoft.com/office/drawing/2014/main" id="{A3D7EFC2-40DD-40DA-A5D5-F907581A6062}"/>
              </a:ext>
            </a:extLst>
          </p:cNvPr>
          <p:cNvPicPr>
            <a:picLocks noChangeAspect="1"/>
          </p:cNvPicPr>
          <p:nvPr/>
        </p:nvPicPr>
        <p:blipFill>
          <a:blip r:embed="rId2"/>
          <a:stretch>
            <a:fillRect/>
          </a:stretch>
        </p:blipFill>
        <p:spPr>
          <a:xfrm>
            <a:off x="188260" y="101344"/>
            <a:ext cx="5440193" cy="4005961"/>
          </a:xfrm>
          <a:prstGeom prst="rect">
            <a:avLst/>
          </a:prstGeom>
        </p:spPr>
      </p:pic>
      <p:sp>
        <p:nvSpPr>
          <p:cNvPr id="9" name="TextBox 8">
            <a:extLst>
              <a:ext uri="{FF2B5EF4-FFF2-40B4-BE49-F238E27FC236}">
                <a16:creationId xmlns:a16="http://schemas.microsoft.com/office/drawing/2014/main" id="{507AEE63-2562-42F6-AE04-49246D79A444}"/>
              </a:ext>
            </a:extLst>
          </p:cNvPr>
          <p:cNvSpPr txBox="1"/>
          <p:nvPr/>
        </p:nvSpPr>
        <p:spPr>
          <a:xfrm>
            <a:off x="5807238" y="1566761"/>
            <a:ext cx="5894996" cy="1015663"/>
          </a:xfrm>
          <a:prstGeom prst="rect">
            <a:avLst/>
          </a:prstGeom>
          <a:noFill/>
        </p:spPr>
        <p:txBody>
          <a:bodyPr wrap="square" rtlCol="0">
            <a:spAutoFit/>
          </a:bodyPr>
          <a:lstStyle/>
          <a:p>
            <a:r>
              <a:rPr lang="en-US" sz="2000" b="1" dirty="0"/>
              <a:t>2.  He has been credited with the discovery or isolation of nitric acid, hydrochloric acid, sulfuric acid and the field of perfumery.  </a:t>
            </a:r>
          </a:p>
        </p:txBody>
      </p:sp>
      <p:sp>
        <p:nvSpPr>
          <p:cNvPr id="10" name="Rectangle 9">
            <a:extLst>
              <a:ext uri="{FF2B5EF4-FFF2-40B4-BE49-F238E27FC236}">
                <a16:creationId xmlns:a16="http://schemas.microsoft.com/office/drawing/2014/main" id="{C5C26697-0018-419F-8B1F-BBB4B0254D0E}"/>
              </a:ext>
            </a:extLst>
          </p:cNvPr>
          <p:cNvSpPr/>
          <p:nvPr/>
        </p:nvSpPr>
        <p:spPr>
          <a:xfrm>
            <a:off x="188260" y="4225033"/>
            <a:ext cx="6096000" cy="830997"/>
          </a:xfrm>
          <a:prstGeom prst="rect">
            <a:avLst/>
          </a:prstGeom>
        </p:spPr>
        <p:txBody>
          <a:bodyPr>
            <a:spAutoFit/>
          </a:bodyPr>
          <a:lstStyle/>
          <a:p>
            <a:r>
              <a:rPr lang="en-US" sz="2800" b="1" dirty="0" err="1">
                <a:solidFill>
                  <a:srgbClr val="FF0000"/>
                </a:solidFill>
              </a:rPr>
              <a:t>Jābir</a:t>
            </a:r>
            <a:r>
              <a:rPr lang="en-US" sz="2800" b="1" dirty="0">
                <a:solidFill>
                  <a:srgbClr val="FF0000"/>
                </a:solidFill>
              </a:rPr>
              <a:t> ibn </a:t>
            </a:r>
            <a:r>
              <a:rPr lang="en-US" sz="2800" b="1" dirty="0" err="1">
                <a:solidFill>
                  <a:srgbClr val="FF0000"/>
                </a:solidFill>
              </a:rPr>
              <a:t>Hayyān</a:t>
            </a:r>
            <a:r>
              <a:rPr lang="en-US" sz="2800" b="1" dirty="0">
                <a:solidFill>
                  <a:srgbClr val="FF0000"/>
                </a:solidFill>
              </a:rPr>
              <a:t> </a:t>
            </a:r>
          </a:p>
          <a:p>
            <a:r>
              <a:rPr lang="en-US" sz="2000" b="1" dirty="0"/>
              <a:t>often referred to as Geber, (c.721–c.815)</a:t>
            </a:r>
          </a:p>
        </p:txBody>
      </p:sp>
      <p:sp>
        <p:nvSpPr>
          <p:cNvPr id="11" name="Rectangle 10">
            <a:extLst>
              <a:ext uri="{FF2B5EF4-FFF2-40B4-BE49-F238E27FC236}">
                <a16:creationId xmlns:a16="http://schemas.microsoft.com/office/drawing/2014/main" id="{29B204FA-9658-4C56-B8B9-084D341523A1}"/>
              </a:ext>
            </a:extLst>
          </p:cNvPr>
          <p:cNvSpPr/>
          <p:nvPr/>
        </p:nvSpPr>
        <p:spPr>
          <a:xfrm>
            <a:off x="5807238" y="2818812"/>
            <a:ext cx="6096000" cy="707886"/>
          </a:xfrm>
          <a:prstGeom prst="rect">
            <a:avLst/>
          </a:prstGeom>
        </p:spPr>
        <p:txBody>
          <a:bodyPr>
            <a:spAutoFit/>
          </a:bodyPr>
          <a:lstStyle/>
          <a:p>
            <a:r>
              <a:rPr lang="en-US" sz="2000" b="1" dirty="0"/>
              <a:t>3.  Perhaps the first to distinguish between metals and non-metals.</a:t>
            </a:r>
          </a:p>
        </p:txBody>
      </p:sp>
      <p:sp>
        <p:nvSpPr>
          <p:cNvPr id="12" name="Rectangle 11">
            <a:extLst>
              <a:ext uri="{FF2B5EF4-FFF2-40B4-BE49-F238E27FC236}">
                <a16:creationId xmlns:a16="http://schemas.microsoft.com/office/drawing/2014/main" id="{199712AB-0FDD-4874-AD1A-C280DDA72DC9}"/>
              </a:ext>
            </a:extLst>
          </p:cNvPr>
          <p:cNvSpPr/>
          <p:nvPr/>
        </p:nvSpPr>
        <p:spPr>
          <a:xfrm>
            <a:off x="188260" y="5066490"/>
            <a:ext cx="4248829" cy="1569660"/>
          </a:xfrm>
          <a:prstGeom prst="rect">
            <a:avLst/>
          </a:prstGeom>
        </p:spPr>
        <p:txBody>
          <a:bodyPr wrap="square">
            <a:spAutoFit/>
          </a:bodyPr>
          <a:lstStyle/>
          <a:p>
            <a:r>
              <a:rPr lang="en-US" sz="2400" b="1" i="1" dirty="0">
                <a:solidFill>
                  <a:srgbClr val="7030A0"/>
                </a:solidFill>
              </a:rPr>
              <a:t>He who performs not practical work nor makes experiments will never attain to the least degree of mastery.</a:t>
            </a:r>
          </a:p>
        </p:txBody>
      </p:sp>
      <p:sp>
        <p:nvSpPr>
          <p:cNvPr id="13" name="TextBox 12">
            <a:extLst>
              <a:ext uri="{FF2B5EF4-FFF2-40B4-BE49-F238E27FC236}">
                <a16:creationId xmlns:a16="http://schemas.microsoft.com/office/drawing/2014/main" id="{5A98BCCC-8CDD-4AE1-97D9-0FC876F13F48}"/>
              </a:ext>
            </a:extLst>
          </p:cNvPr>
          <p:cNvSpPr txBox="1"/>
          <p:nvPr/>
        </p:nvSpPr>
        <p:spPr>
          <a:xfrm>
            <a:off x="5807238" y="3644426"/>
            <a:ext cx="2662205" cy="2246769"/>
          </a:xfrm>
          <a:prstGeom prst="rect">
            <a:avLst/>
          </a:prstGeom>
          <a:noFill/>
        </p:spPr>
        <p:txBody>
          <a:bodyPr wrap="square" rtlCol="0">
            <a:spAutoFit/>
          </a:bodyPr>
          <a:lstStyle/>
          <a:p>
            <a:r>
              <a:rPr lang="en-US" sz="2000" b="1" dirty="0"/>
              <a:t>4.  He has also been credited with the development of extremely important techniques including distillation, filtration and crystallization.</a:t>
            </a:r>
          </a:p>
        </p:txBody>
      </p:sp>
      <p:pic>
        <p:nvPicPr>
          <p:cNvPr id="14" name="Picture 13">
            <a:extLst>
              <a:ext uri="{FF2B5EF4-FFF2-40B4-BE49-F238E27FC236}">
                <a16:creationId xmlns:a16="http://schemas.microsoft.com/office/drawing/2014/main" id="{37CA6A3B-5E2E-4543-AB68-4F6017EDE425}"/>
              </a:ext>
            </a:extLst>
          </p:cNvPr>
          <p:cNvPicPr>
            <a:picLocks noChangeAspect="1"/>
          </p:cNvPicPr>
          <p:nvPr/>
        </p:nvPicPr>
        <p:blipFill>
          <a:blip r:embed="rId3"/>
          <a:stretch>
            <a:fillRect/>
          </a:stretch>
        </p:blipFill>
        <p:spPr>
          <a:xfrm>
            <a:off x="8259932" y="3526698"/>
            <a:ext cx="3695502" cy="3079585"/>
          </a:xfrm>
          <a:prstGeom prst="rect">
            <a:avLst/>
          </a:prstGeom>
        </p:spPr>
      </p:pic>
    </p:spTree>
    <p:extLst>
      <p:ext uri="{BB962C8B-B14F-4D97-AF65-F5344CB8AC3E}">
        <p14:creationId xmlns:p14="http://schemas.microsoft.com/office/powerpoint/2010/main" val="4022665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500"/>
                            </p:stCondLst>
                            <p:childTnLst>
                              <p:par>
                                <p:cTn id="9" presetID="26"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90">
                                          <p:stCondLst>
                                            <p:cond delay="0"/>
                                          </p:stCondLst>
                                        </p:cTn>
                                        <p:tgtEl>
                                          <p:spTgt spid="9"/>
                                        </p:tgtEl>
                                      </p:cBhvr>
                                    </p:animEffect>
                                    <p:anim calcmode="lin" valueType="num">
                                      <p:cBhvr>
                                        <p:cTn id="12"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7" dur="13">
                                          <p:stCondLst>
                                            <p:cond delay="325"/>
                                          </p:stCondLst>
                                        </p:cTn>
                                        <p:tgtEl>
                                          <p:spTgt spid="9"/>
                                        </p:tgtEl>
                                      </p:cBhvr>
                                      <p:to x="100000" y="60000"/>
                                    </p:animScale>
                                    <p:animScale>
                                      <p:cBhvr>
                                        <p:cTn id="18" dur="83" decel="50000">
                                          <p:stCondLst>
                                            <p:cond delay="338"/>
                                          </p:stCondLst>
                                        </p:cTn>
                                        <p:tgtEl>
                                          <p:spTgt spid="9"/>
                                        </p:tgtEl>
                                      </p:cBhvr>
                                      <p:to x="100000" y="100000"/>
                                    </p:animScale>
                                    <p:animScale>
                                      <p:cBhvr>
                                        <p:cTn id="19" dur="13">
                                          <p:stCondLst>
                                            <p:cond delay="656"/>
                                          </p:stCondLst>
                                        </p:cTn>
                                        <p:tgtEl>
                                          <p:spTgt spid="9"/>
                                        </p:tgtEl>
                                      </p:cBhvr>
                                      <p:to x="100000" y="80000"/>
                                    </p:animScale>
                                    <p:animScale>
                                      <p:cBhvr>
                                        <p:cTn id="20" dur="83" decel="50000">
                                          <p:stCondLst>
                                            <p:cond delay="669"/>
                                          </p:stCondLst>
                                        </p:cTn>
                                        <p:tgtEl>
                                          <p:spTgt spid="9"/>
                                        </p:tgtEl>
                                      </p:cBhvr>
                                      <p:to x="100000" y="100000"/>
                                    </p:animScale>
                                    <p:animScale>
                                      <p:cBhvr>
                                        <p:cTn id="21" dur="13">
                                          <p:stCondLst>
                                            <p:cond delay="821"/>
                                          </p:stCondLst>
                                        </p:cTn>
                                        <p:tgtEl>
                                          <p:spTgt spid="9"/>
                                        </p:tgtEl>
                                      </p:cBhvr>
                                      <p:to x="100000" y="90000"/>
                                    </p:animScale>
                                    <p:animScale>
                                      <p:cBhvr>
                                        <p:cTn id="22" dur="83" decel="50000">
                                          <p:stCondLst>
                                            <p:cond delay="834"/>
                                          </p:stCondLst>
                                        </p:cTn>
                                        <p:tgtEl>
                                          <p:spTgt spid="9"/>
                                        </p:tgtEl>
                                      </p:cBhvr>
                                      <p:to x="100000" y="100000"/>
                                    </p:animScale>
                                    <p:animScale>
                                      <p:cBhvr>
                                        <p:cTn id="23" dur="13">
                                          <p:stCondLst>
                                            <p:cond delay="904"/>
                                          </p:stCondLst>
                                        </p:cTn>
                                        <p:tgtEl>
                                          <p:spTgt spid="9"/>
                                        </p:tgtEl>
                                      </p:cBhvr>
                                      <p:to x="100000" y="95000"/>
                                    </p:animScale>
                                    <p:animScale>
                                      <p:cBhvr>
                                        <p:cTn id="24" dur="83" decel="50000">
                                          <p:stCondLst>
                                            <p:cond delay="917"/>
                                          </p:stCondLst>
                                        </p:cTn>
                                        <p:tgtEl>
                                          <p:spTgt spid="9"/>
                                        </p:tgtEl>
                                      </p:cBhvr>
                                      <p:to x="100000" y="100000"/>
                                    </p:animScale>
                                  </p:childTnLst>
                                </p:cTn>
                              </p:par>
                            </p:childTnLst>
                          </p:cTn>
                        </p:par>
                        <p:par>
                          <p:cTn id="25" fill="hold">
                            <p:stCondLst>
                              <p:cond delay="5500"/>
                            </p:stCondLst>
                            <p:childTnLst>
                              <p:par>
                                <p:cTn id="26" presetID="16" presetClass="entr" presetSubtype="21" fill="hold" grpId="0" nodeType="afterEffect">
                                  <p:stCondLst>
                                    <p:cond delay="300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1000"/>
                                        <p:tgtEl>
                                          <p:spTgt spid="11"/>
                                        </p:tgtEl>
                                      </p:cBhvr>
                                    </p:animEffect>
                                  </p:childTnLst>
                                </p:cTn>
                              </p:par>
                            </p:childTnLst>
                          </p:cTn>
                        </p:par>
                        <p:par>
                          <p:cTn id="29" fill="hold">
                            <p:stCondLst>
                              <p:cond delay="10600"/>
                            </p:stCondLst>
                            <p:childTnLst>
                              <p:par>
                                <p:cTn id="30" presetID="14" presetClass="entr" presetSubtype="10" fill="hold" grpId="0" nodeType="afterEffect">
                                  <p:stCondLst>
                                    <p:cond delay="3000"/>
                                  </p:stCondLst>
                                  <p:iterate type="wd">
                                    <p:tmPct val="10000"/>
                                  </p:iterate>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1000"/>
                                        <p:tgtEl>
                                          <p:spTgt spid="13"/>
                                        </p:tgtEl>
                                      </p:cBhvr>
                                    </p:animEffect>
                                  </p:childTnLst>
                                </p:cTn>
                              </p:par>
                            </p:childTnLst>
                          </p:cTn>
                        </p:par>
                        <p:par>
                          <p:cTn id="33" fill="hold">
                            <p:stCondLst>
                              <p:cond delay="16600"/>
                            </p:stCondLst>
                            <p:childTnLst>
                              <p:par>
                                <p:cTn id="34" presetID="31" presetClass="entr" presetSubtype="0" fill="hold" nodeType="afterEffect">
                                  <p:stCondLst>
                                    <p:cond delay="3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par>
                          <p:cTn id="40" fill="hold">
                            <p:stCondLst>
                              <p:cond delay="20600"/>
                            </p:stCondLst>
                            <p:childTnLst>
                              <p:par>
                                <p:cTn id="41" presetID="2" presetClass="entr" presetSubtype="3" fill="hold" grpId="0" nodeType="afterEffect">
                                  <p:stCondLst>
                                    <p:cond delay="300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1+#ppt_w/2"/>
                                          </p:val>
                                        </p:tav>
                                        <p:tav tm="100000">
                                          <p:val>
                                            <p:strVal val="#ppt_x"/>
                                          </p:val>
                                        </p:tav>
                                      </p:tavLst>
                                    </p:anim>
                                    <p:anim calcmode="lin" valueType="num">
                                      <p:cBhvr additive="base">
                                        <p:cTn id="4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78C73-321E-44D5-933C-37B73F3CA95C}"/>
              </a:ext>
            </a:extLst>
          </p:cNvPr>
          <p:cNvSpPr/>
          <p:nvPr/>
        </p:nvSpPr>
        <p:spPr>
          <a:xfrm>
            <a:off x="4521858" y="486143"/>
            <a:ext cx="7172861" cy="400110"/>
          </a:xfrm>
          <a:prstGeom prst="rect">
            <a:avLst/>
          </a:prstGeom>
        </p:spPr>
        <p:txBody>
          <a:bodyPr wrap="none">
            <a:spAutoFit/>
          </a:bodyPr>
          <a:lstStyle/>
          <a:p>
            <a:r>
              <a:rPr lang="en-US" sz="2000" b="1" dirty="0"/>
              <a:t>1.  German blacksmith, goldsmith, inventor, printer, and publisher.</a:t>
            </a:r>
          </a:p>
        </p:txBody>
      </p:sp>
      <p:sp>
        <p:nvSpPr>
          <p:cNvPr id="3" name="Rectangle 2">
            <a:extLst>
              <a:ext uri="{FF2B5EF4-FFF2-40B4-BE49-F238E27FC236}">
                <a16:creationId xmlns:a16="http://schemas.microsoft.com/office/drawing/2014/main" id="{EB7F8147-BA42-4223-81AA-4229B6BA8AE9}"/>
              </a:ext>
            </a:extLst>
          </p:cNvPr>
          <p:cNvSpPr/>
          <p:nvPr/>
        </p:nvSpPr>
        <p:spPr>
          <a:xfrm>
            <a:off x="4480016" y="1022202"/>
            <a:ext cx="6642686" cy="707886"/>
          </a:xfrm>
          <a:prstGeom prst="rect">
            <a:avLst/>
          </a:prstGeom>
        </p:spPr>
        <p:txBody>
          <a:bodyPr wrap="square">
            <a:spAutoFit/>
          </a:bodyPr>
          <a:lstStyle/>
          <a:p>
            <a:r>
              <a:rPr lang="en-US" sz="2000" b="1" dirty="0"/>
              <a:t>2.  He is best known for developing the first mechanical moveable type printing press.</a:t>
            </a:r>
          </a:p>
        </p:txBody>
      </p:sp>
      <p:sp>
        <p:nvSpPr>
          <p:cNvPr id="4" name="Rectangle 3">
            <a:extLst>
              <a:ext uri="{FF2B5EF4-FFF2-40B4-BE49-F238E27FC236}">
                <a16:creationId xmlns:a16="http://schemas.microsoft.com/office/drawing/2014/main" id="{FE1E95D5-DD22-4F0E-8834-7C7245EF1EC0}"/>
              </a:ext>
            </a:extLst>
          </p:cNvPr>
          <p:cNvSpPr/>
          <p:nvPr/>
        </p:nvSpPr>
        <p:spPr>
          <a:xfrm>
            <a:off x="180794" y="4463322"/>
            <a:ext cx="3321166" cy="800219"/>
          </a:xfrm>
          <a:prstGeom prst="rect">
            <a:avLst/>
          </a:prstGeom>
        </p:spPr>
        <p:txBody>
          <a:bodyPr wrap="none">
            <a:spAutoFit/>
          </a:bodyPr>
          <a:lstStyle/>
          <a:p>
            <a:r>
              <a:rPr lang="de-DE" sz="2800" b="1" dirty="0">
                <a:solidFill>
                  <a:srgbClr val="002060"/>
                </a:solidFill>
              </a:rPr>
              <a:t>Johannes Gutenberg </a:t>
            </a:r>
          </a:p>
          <a:p>
            <a:r>
              <a:rPr lang="de-DE" b="1" dirty="0"/>
              <a:t>(c. 1398 – 1468 in Germany)</a:t>
            </a:r>
            <a:endParaRPr lang="en-US" b="1" dirty="0"/>
          </a:p>
        </p:txBody>
      </p:sp>
      <p:pic>
        <p:nvPicPr>
          <p:cNvPr id="5" name="Picture 4">
            <a:extLst>
              <a:ext uri="{FF2B5EF4-FFF2-40B4-BE49-F238E27FC236}">
                <a16:creationId xmlns:a16="http://schemas.microsoft.com/office/drawing/2014/main" id="{54FEDB0D-8219-4279-B76D-C8746A47458C}"/>
              </a:ext>
            </a:extLst>
          </p:cNvPr>
          <p:cNvPicPr>
            <a:picLocks noChangeAspect="1"/>
          </p:cNvPicPr>
          <p:nvPr/>
        </p:nvPicPr>
        <p:blipFill rotWithShape="1">
          <a:blip r:embed="rId2"/>
          <a:srcRect r="42933"/>
          <a:stretch/>
        </p:blipFill>
        <p:spPr>
          <a:xfrm>
            <a:off x="180794" y="81822"/>
            <a:ext cx="3913682" cy="4381500"/>
          </a:xfrm>
          <a:prstGeom prst="rect">
            <a:avLst/>
          </a:prstGeom>
        </p:spPr>
      </p:pic>
      <p:pic>
        <p:nvPicPr>
          <p:cNvPr id="6" name="Picture 5">
            <a:extLst>
              <a:ext uri="{FF2B5EF4-FFF2-40B4-BE49-F238E27FC236}">
                <a16:creationId xmlns:a16="http://schemas.microsoft.com/office/drawing/2014/main" id="{955F0DAD-862B-4C28-950C-A47DA71E0319}"/>
              </a:ext>
            </a:extLst>
          </p:cNvPr>
          <p:cNvPicPr>
            <a:picLocks noChangeAspect="1"/>
          </p:cNvPicPr>
          <p:nvPr/>
        </p:nvPicPr>
        <p:blipFill rotWithShape="1">
          <a:blip r:embed="rId3"/>
          <a:srcRect t="6967" r="13860" b="2213"/>
          <a:stretch/>
        </p:blipFill>
        <p:spPr>
          <a:xfrm>
            <a:off x="8690042" y="3142550"/>
            <a:ext cx="3501958" cy="3715450"/>
          </a:xfrm>
          <a:prstGeom prst="rect">
            <a:avLst/>
          </a:prstGeom>
        </p:spPr>
      </p:pic>
      <p:sp>
        <p:nvSpPr>
          <p:cNvPr id="7" name="Rectangle 6">
            <a:extLst>
              <a:ext uri="{FF2B5EF4-FFF2-40B4-BE49-F238E27FC236}">
                <a16:creationId xmlns:a16="http://schemas.microsoft.com/office/drawing/2014/main" id="{81298927-7934-4970-8D8C-8970D1C78907}"/>
              </a:ext>
            </a:extLst>
          </p:cNvPr>
          <p:cNvSpPr/>
          <p:nvPr/>
        </p:nvSpPr>
        <p:spPr>
          <a:xfrm>
            <a:off x="4149774" y="3558450"/>
            <a:ext cx="4540268" cy="3170099"/>
          </a:xfrm>
          <a:prstGeom prst="rect">
            <a:avLst/>
          </a:prstGeom>
        </p:spPr>
        <p:txBody>
          <a:bodyPr wrap="square">
            <a:spAutoFit/>
          </a:bodyPr>
          <a:lstStyle/>
          <a:p>
            <a:r>
              <a:rPr lang="en-US" sz="2000" b="1" i="1" dirty="0">
                <a:solidFill>
                  <a:srgbClr val="FF0000"/>
                </a:solidFill>
              </a:rPr>
              <a:t>Yes, it is a press, certainly, but a press from which shall flow in inexhaustible streams, the most abundant and most marvelous liquor that has ever flowed to relieve the thirst of men! Through it, God will spread His Word. A spring of truth shall flow from it: like a new star it shall scatter the darkness of ignorance, and cause a light heretofore unknown to shine amongst men.</a:t>
            </a:r>
          </a:p>
        </p:txBody>
      </p:sp>
      <p:sp>
        <p:nvSpPr>
          <p:cNvPr id="8" name="Rectangle 7">
            <a:extLst>
              <a:ext uri="{FF2B5EF4-FFF2-40B4-BE49-F238E27FC236}">
                <a16:creationId xmlns:a16="http://schemas.microsoft.com/office/drawing/2014/main" id="{CCBDDC49-F93F-4326-9049-1187A7208CFF}"/>
              </a:ext>
            </a:extLst>
          </p:cNvPr>
          <p:cNvSpPr/>
          <p:nvPr/>
        </p:nvSpPr>
        <p:spPr>
          <a:xfrm>
            <a:off x="4521858" y="1997937"/>
            <a:ext cx="7489348" cy="707886"/>
          </a:xfrm>
          <a:prstGeom prst="rect">
            <a:avLst/>
          </a:prstGeom>
        </p:spPr>
        <p:txBody>
          <a:bodyPr wrap="square">
            <a:spAutoFit/>
          </a:bodyPr>
          <a:lstStyle/>
          <a:p>
            <a:r>
              <a:rPr lang="en-US" sz="2000" b="1" dirty="0"/>
              <a:t>The most influential book published by Gutenberg was the Gutenberg Bible in 1455.</a:t>
            </a:r>
          </a:p>
        </p:txBody>
      </p:sp>
    </p:spTree>
    <p:extLst>
      <p:ext uri="{BB962C8B-B14F-4D97-AF65-F5344CB8AC3E}">
        <p14:creationId xmlns:p14="http://schemas.microsoft.com/office/powerpoint/2010/main" val="25662403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0"/>
                                  </p:stCondLst>
                                  <p:iterate type="wd">
                                    <p:tmPct val="5000"/>
                                  </p:iterate>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6750"/>
                            </p:stCondLst>
                            <p:childTnLst>
                              <p:par>
                                <p:cTn id="9" presetID="26" presetClass="entr" presetSubtype="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10750"/>
                            </p:stCondLst>
                            <p:childTnLst>
                              <p:par>
                                <p:cTn id="26" presetID="45" presetClass="entr" presetSubtype="0" fill="hold" grpId="0" nodeType="afterEffect">
                                  <p:stCondLst>
                                    <p:cond delay="2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ppt_w</p:attrName>
                                        </p:attrNameLst>
                                      </p:cBhvr>
                                      <p:tavLst>
                                        <p:tav tm="0" fmla="#ppt_w*sin(2.5*pi*$)">
                                          <p:val>
                                            <p:fltVal val="0"/>
                                          </p:val>
                                        </p:tav>
                                        <p:tav tm="100000">
                                          <p:val>
                                            <p:fltVal val="1"/>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childTnLst>
                                </p:cTn>
                              </p:par>
                            </p:childTnLst>
                          </p:cTn>
                        </p:par>
                        <p:par>
                          <p:cTn id="31" fill="hold">
                            <p:stCondLst>
                              <p:cond delay="13750"/>
                            </p:stCondLst>
                            <p:childTnLst>
                              <p:par>
                                <p:cTn id="32" presetID="14" presetClass="entr" presetSubtype="10" fill="hold" grpId="0" nodeType="afterEffect">
                                  <p:stCondLst>
                                    <p:cond delay="300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1000"/>
                                        <p:tgtEl>
                                          <p:spTgt spid="4"/>
                                        </p:tgtEl>
                                      </p:cBhvr>
                                    </p:animEffect>
                                  </p:childTnLst>
                                </p:cTn>
                              </p:par>
                            </p:childTnLst>
                          </p:cTn>
                        </p:par>
                        <p:par>
                          <p:cTn id="35" fill="hold">
                            <p:stCondLst>
                              <p:cond delay="17750"/>
                            </p:stCondLst>
                            <p:childTnLst>
                              <p:par>
                                <p:cTn id="36" presetID="2" presetClass="entr" presetSubtype="4" fill="hold" grpId="0" nodeType="afterEffect">
                                  <p:stCondLst>
                                    <p:cond delay="30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000" fill="hold"/>
                                        <p:tgtEl>
                                          <p:spTgt spid="8"/>
                                        </p:tgtEl>
                                        <p:attrNameLst>
                                          <p:attrName>ppt_x</p:attrName>
                                        </p:attrNameLst>
                                      </p:cBhvr>
                                      <p:tavLst>
                                        <p:tav tm="0">
                                          <p:val>
                                            <p:strVal val="#ppt_x"/>
                                          </p:val>
                                        </p:tav>
                                        <p:tav tm="100000">
                                          <p:val>
                                            <p:strVal val="#ppt_x"/>
                                          </p:val>
                                        </p:tav>
                                      </p:tavLst>
                                    </p:anim>
                                    <p:anim calcmode="lin" valueType="num">
                                      <p:cBhvr additive="base">
                                        <p:cTn id="3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2596</TotalTime>
  <Words>5962</Words>
  <Application>Microsoft Office PowerPoint</Application>
  <PresentationFormat>Widescreen</PresentationFormat>
  <Paragraphs>371</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Staccato222 BT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influential people quiz</dc:title>
  <dc:creator>Steven Murov</dc:creator>
  <cp:keywords>famous people</cp:keywords>
  <cp:lastModifiedBy>Steve Murov</cp:lastModifiedBy>
  <cp:revision>267</cp:revision>
  <dcterms:created xsi:type="dcterms:W3CDTF">2018-12-20T21:53:16Z</dcterms:created>
  <dcterms:modified xsi:type="dcterms:W3CDTF">2021-03-23T18:51:09Z</dcterms:modified>
  <cp:category>identification of influential people</cp:category>
</cp:coreProperties>
</file>