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0" r:id="rId7"/>
    <p:sldId id="299" r:id="rId8"/>
    <p:sldId id="263" r:id="rId9"/>
    <p:sldId id="264" r:id="rId10"/>
    <p:sldId id="286" r:id="rId11"/>
    <p:sldId id="259" r:id="rId12"/>
    <p:sldId id="261" r:id="rId13"/>
    <p:sldId id="289" r:id="rId14"/>
    <p:sldId id="287" r:id="rId15"/>
    <p:sldId id="288" r:id="rId16"/>
    <p:sldId id="298" r:id="rId17"/>
    <p:sldId id="297" r:id="rId18"/>
    <p:sldId id="295" r:id="rId19"/>
    <p:sldId id="293" r:id="rId20"/>
    <p:sldId id="290" r:id="rId21"/>
    <p:sldId id="296" r:id="rId22"/>
    <p:sldId id="294" r:id="rId23"/>
    <p:sldId id="292" r:id="rId24"/>
    <p:sldId id="2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54102-B2F0-D8FE-F04E-61613AC0FF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91E8E9-4140-A2C9-A31A-8DF48EDAC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7D5612-7490-9FA9-DAA5-E13BD0E78B55}"/>
              </a:ext>
            </a:extLst>
          </p:cNvPr>
          <p:cNvSpPr>
            <a:spLocks noGrp="1"/>
          </p:cNvSpPr>
          <p:nvPr>
            <p:ph type="dt" sz="half" idx="10"/>
          </p:nvPr>
        </p:nvSpPr>
        <p:spPr/>
        <p:txBody>
          <a:bodyPr/>
          <a:lstStyle/>
          <a:p>
            <a:fld id="{67416187-A2BB-4F9A-92DA-E6F1A56B59F1}" type="datetimeFigureOut">
              <a:rPr lang="en-US" smtClean="0"/>
              <a:t>6/14/2023</a:t>
            </a:fld>
            <a:endParaRPr lang="en-US"/>
          </a:p>
        </p:txBody>
      </p:sp>
      <p:sp>
        <p:nvSpPr>
          <p:cNvPr id="5" name="Footer Placeholder 4">
            <a:extLst>
              <a:ext uri="{FF2B5EF4-FFF2-40B4-BE49-F238E27FC236}">
                <a16:creationId xmlns:a16="http://schemas.microsoft.com/office/drawing/2014/main" id="{4CBCB48F-D990-6AD7-8E89-67CA8F99BC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6974E-24D4-26F6-7742-940C1627D43C}"/>
              </a:ext>
            </a:extLst>
          </p:cNvPr>
          <p:cNvSpPr>
            <a:spLocks noGrp="1"/>
          </p:cNvSpPr>
          <p:nvPr>
            <p:ph type="sldNum" sz="quarter" idx="12"/>
          </p:nvPr>
        </p:nvSpPr>
        <p:spPr/>
        <p:txBody>
          <a:bodyPr/>
          <a:lstStyle/>
          <a:p>
            <a:fld id="{F185CC4B-EF56-459F-A916-CE6795F75348}" type="slidenum">
              <a:rPr lang="en-US" smtClean="0"/>
              <a:t>‹#›</a:t>
            </a:fld>
            <a:endParaRPr lang="en-US"/>
          </a:p>
        </p:txBody>
      </p:sp>
    </p:spTree>
    <p:extLst>
      <p:ext uri="{BB962C8B-B14F-4D97-AF65-F5344CB8AC3E}">
        <p14:creationId xmlns:p14="http://schemas.microsoft.com/office/powerpoint/2010/main" val="25464295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40892-267C-6E29-FD8F-D5B5872C29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7DE71E-AA60-B9DF-EF09-03507CF398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A14B5-4B4D-A26C-1BA7-28130AA2A7ED}"/>
              </a:ext>
            </a:extLst>
          </p:cNvPr>
          <p:cNvSpPr>
            <a:spLocks noGrp="1"/>
          </p:cNvSpPr>
          <p:nvPr>
            <p:ph type="dt" sz="half" idx="10"/>
          </p:nvPr>
        </p:nvSpPr>
        <p:spPr/>
        <p:txBody>
          <a:bodyPr/>
          <a:lstStyle/>
          <a:p>
            <a:fld id="{67416187-A2BB-4F9A-92DA-E6F1A56B59F1}" type="datetimeFigureOut">
              <a:rPr lang="en-US" smtClean="0"/>
              <a:t>6/14/2023</a:t>
            </a:fld>
            <a:endParaRPr lang="en-US"/>
          </a:p>
        </p:txBody>
      </p:sp>
      <p:sp>
        <p:nvSpPr>
          <p:cNvPr id="5" name="Footer Placeholder 4">
            <a:extLst>
              <a:ext uri="{FF2B5EF4-FFF2-40B4-BE49-F238E27FC236}">
                <a16:creationId xmlns:a16="http://schemas.microsoft.com/office/drawing/2014/main" id="{77080D55-EF7F-90BA-2E45-8C952CEDFE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74CA1-BD45-3569-2F87-4EE6854A49F5}"/>
              </a:ext>
            </a:extLst>
          </p:cNvPr>
          <p:cNvSpPr>
            <a:spLocks noGrp="1"/>
          </p:cNvSpPr>
          <p:nvPr>
            <p:ph type="sldNum" sz="quarter" idx="12"/>
          </p:nvPr>
        </p:nvSpPr>
        <p:spPr/>
        <p:txBody>
          <a:bodyPr/>
          <a:lstStyle/>
          <a:p>
            <a:fld id="{F185CC4B-EF56-459F-A916-CE6795F75348}" type="slidenum">
              <a:rPr lang="en-US" smtClean="0"/>
              <a:t>‹#›</a:t>
            </a:fld>
            <a:endParaRPr lang="en-US"/>
          </a:p>
        </p:txBody>
      </p:sp>
    </p:spTree>
    <p:extLst>
      <p:ext uri="{BB962C8B-B14F-4D97-AF65-F5344CB8AC3E}">
        <p14:creationId xmlns:p14="http://schemas.microsoft.com/office/powerpoint/2010/main" val="142691357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661C02-AD66-D061-01EF-EF3BD8B92F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13F694-F633-58AC-3AF7-9EDB0A9473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A46B2-E58F-6369-33A4-362F709E77BA}"/>
              </a:ext>
            </a:extLst>
          </p:cNvPr>
          <p:cNvSpPr>
            <a:spLocks noGrp="1"/>
          </p:cNvSpPr>
          <p:nvPr>
            <p:ph type="dt" sz="half" idx="10"/>
          </p:nvPr>
        </p:nvSpPr>
        <p:spPr/>
        <p:txBody>
          <a:bodyPr/>
          <a:lstStyle/>
          <a:p>
            <a:fld id="{67416187-A2BB-4F9A-92DA-E6F1A56B59F1}" type="datetimeFigureOut">
              <a:rPr lang="en-US" smtClean="0"/>
              <a:t>6/14/2023</a:t>
            </a:fld>
            <a:endParaRPr lang="en-US"/>
          </a:p>
        </p:txBody>
      </p:sp>
      <p:sp>
        <p:nvSpPr>
          <p:cNvPr id="5" name="Footer Placeholder 4">
            <a:extLst>
              <a:ext uri="{FF2B5EF4-FFF2-40B4-BE49-F238E27FC236}">
                <a16:creationId xmlns:a16="http://schemas.microsoft.com/office/drawing/2014/main" id="{EE9541B9-D3F5-6809-C271-ABD677365D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7F2627-52D4-AD04-6328-1F5D2481EC04}"/>
              </a:ext>
            </a:extLst>
          </p:cNvPr>
          <p:cNvSpPr>
            <a:spLocks noGrp="1"/>
          </p:cNvSpPr>
          <p:nvPr>
            <p:ph type="sldNum" sz="quarter" idx="12"/>
          </p:nvPr>
        </p:nvSpPr>
        <p:spPr/>
        <p:txBody>
          <a:bodyPr/>
          <a:lstStyle/>
          <a:p>
            <a:fld id="{F185CC4B-EF56-459F-A916-CE6795F75348}" type="slidenum">
              <a:rPr lang="en-US" smtClean="0"/>
              <a:t>‹#›</a:t>
            </a:fld>
            <a:endParaRPr lang="en-US"/>
          </a:p>
        </p:txBody>
      </p:sp>
    </p:spTree>
    <p:extLst>
      <p:ext uri="{BB962C8B-B14F-4D97-AF65-F5344CB8AC3E}">
        <p14:creationId xmlns:p14="http://schemas.microsoft.com/office/powerpoint/2010/main" val="3089676540"/>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1330-DF2D-3591-B524-55C18DFD59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02BC83-6CAC-AD15-4BBC-BBDC6DC628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817F5-FEF2-C6A2-5FD5-5D8E247B6244}"/>
              </a:ext>
            </a:extLst>
          </p:cNvPr>
          <p:cNvSpPr>
            <a:spLocks noGrp="1"/>
          </p:cNvSpPr>
          <p:nvPr>
            <p:ph type="dt" sz="half" idx="10"/>
          </p:nvPr>
        </p:nvSpPr>
        <p:spPr/>
        <p:txBody>
          <a:bodyPr/>
          <a:lstStyle/>
          <a:p>
            <a:fld id="{67416187-A2BB-4F9A-92DA-E6F1A56B59F1}" type="datetimeFigureOut">
              <a:rPr lang="en-US" smtClean="0"/>
              <a:t>6/14/2023</a:t>
            </a:fld>
            <a:endParaRPr lang="en-US"/>
          </a:p>
        </p:txBody>
      </p:sp>
      <p:sp>
        <p:nvSpPr>
          <p:cNvPr id="5" name="Footer Placeholder 4">
            <a:extLst>
              <a:ext uri="{FF2B5EF4-FFF2-40B4-BE49-F238E27FC236}">
                <a16:creationId xmlns:a16="http://schemas.microsoft.com/office/drawing/2014/main" id="{2F9F0095-B4DF-0EBC-B465-F79DA09F6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58E7F-1C67-EC26-C54B-B5492FEE7701}"/>
              </a:ext>
            </a:extLst>
          </p:cNvPr>
          <p:cNvSpPr>
            <a:spLocks noGrp="1"/>
          </p:cNvSpPr>
          <p:nvPr>
            <p:ph type="sldNum" sz="quarter" idx="12"/>
          </p:nvPr>
        </p:nvSpPr>
        <p:spPr/>
        <p:txBody>
          <a:bodyPr/>
          <a:lstStyle/>
          <a:p>
            <a:fld id="{F185CC4B-EF56-459F-A916-CE6795F75348}" type="slidenum">
              <a:rPr lang="en-US" smtClean="0"/>
              <a:t>‹#›</a:t>
            </a:fld>
            <a:endParaRPr lang="en-US"/>
          </a:p>
        </p:txBody>
      </p:sp>
    </p:spTree>
    <p:extLst>
      <p:ext uri="{BB962C8B-B14F-4D97-AF65-F5344CB8AC3E}">
        <p14:creationId xmlns:p14="http://schemas.microsoft.com/office/powerpoint/2010/main" val="2110022283"/>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949C-A633-11CC-FBD3-BCD6E5752D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720C9F-8D26-8105-19E0-8B1235CB37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26F448-BD94-5D50-FAFD-B3180AC75A81}"/>
              </a:ext>
            </a:extLst>
          </p:cNvPr>
          <p:cNvSpPr>
            <a:spLocks noGrp="1"/>
          </p:cNvSpPr>
          <p:nvPr>
            <p:ph type="dt" sz="half" idx="10"/>
          </p:nvPr>
        </p:nvSpPr>
        <p:spPr/>
        <p:txBody>
          <a:bodyPr/>
          <a:lstStyle/>
          <a:p>
            <a:fld id="{67416187-A2BB-4F9A-92DA-E6F1A56B59F1}" type="datetimeFigureOut">
              <a:rPr lang="en-US" smtClean="0"/>
              <a:t>6/14/2023</a:t>
            </a:fld>
            <a:endParaRPr lang="en-US"/>
          </a:p>
        </p:txBody>
      </p:sp>
      <p:sp>
        <p:nvSpPr>
          <p:cNvPr id="5" name="Footer Placeholder 4">
            <a:extLst>
              <a:ext uri="{FF2B5EF4-FFF2-40B4-BE49-F238E27FC236}">
                <a16:creationId xmlns:a16="http://schemas.microsoft.com/office/drawing/2014/main" id="{2465AF7A-6347-0FB5-2812-97B1D08A8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54803-6604-3A37-A2DC-11834B746F14}"/>
              </a:ext>
            </a:extLst>
          </p:cNvPr>
          <p:cNvSpPr>
            <a:spLocks noGrp="1"/>
          </p:cNvSpPr>
          <p:nvPr>
            <p:ph type="sldNum" sz="quarter" idx="12"/>
          </p:nvPr>
        </p:nvSpPr>
        <p:spPr/>
        <p:txBody>
          <a:bodyPr/>
          <a:lstStyle/>
          <a:p>
            <a:fld id="{F185CC4B-EF56-459F-A916-CE6795F75348}" type="slidenum">
              <a:rPr lang="en-US" smtClean="0"/>
              <a:t>‹#›</a:t>
            </a:fld>
            <a:endParaRPr lang="en-US"/>
          </a:p>
        </p:txBody>
      </p:sp>
    </p:spTree>
    <p:extLst>
      <p:ext uri="{BB962C8B-B14F-4D97-AF65-F5344CB8AC3E}">
        <p14:creationId xmlns:p14="http://schemas.microsoft.com/office/powerpoint/2010/main" val="40329691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1ED-25B5-6BD1-DC91-EB068CA9FE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96F421-91E4-CD65-C50E-4B46BCD116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E80650-7F86-1329-3366-21B49B0058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C6870D-FE75-4980-5321-C5605B9B192F}"/>
              </a:ext>
            </a:extLst>
          </p:cNvPr>
          <p:cNvSpPr>
            <a:spLocks noGrp="1"/>
          </p:cNvSpPr>
          <p:nvPr>
            <p:ph type="dt" sz="half" idx="10"/>
          </p:nvPr>
        </p:nvSpPr>
        <p:spPr/>
        <p:txBody>
          <a:bodyPr/>
          <a:lstStyle/>
          <a:p>
            <a:fld id="{67416187-A2BB-4F9A-92DA-E6F1A56B59F1}" type="datetimeFigureOut">
              <a:rPr lang="en-US" smtClean="0"/>
              <a:t>6/14/2023</a:t>
            </a:fld>
            <a:endParaRPr lang="en-US"/>
          </a:p>
        </p:txBody>
      </p:sp>
      <p:sp>
        <p:nvSpPr>
          <p:cNvPr id="6" name="Footer Placeholder 5">
            <a:extLst>
              <a:ext uri="{FF2B5EF4-FFF2-40B4-BE49-F238E27FC236}">
                <a16:creationId xmlns:a16="http://schemas.microsoft.com/office/drawing/2014/main" id="{CFEC736B-05CA-1E4A-C5A7-B6D5D9FB96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F77310-FD48-CB86-FAB9-B2E8EC388564}"/>
              </a:ext>
            </a:extLst>
          </p:cNvPr>
          <p:cNvSpPr>
            <a:spLocks noGrp="1"/>
          </p:cNvSpPr>
          <p:nvPr>
            <p:ph type="sldNum" sz="quarter" idx="12"/>
          </p:nvPr>
        </p:nvSpPr>
        <p:spPr/>
        <p:txBody>
          <a:bodyPr/>
          <a:lstStyle/>
          <a:p>
            <a:fld id="{F185CC4B-EF56-459F-A916-CE6795F75348}" type="slidenum">
              <a:rPr lang="en-US" smtClean="0"/>
              <a:t>‹#›</a:t>
            </a:fld>
            <a:endParaRPr lang="en-US"/>
          </a:p>
        </p:txBody>
      </p:sp>
    </p:spTree>
    <p:extLst>
      <p:ext uri="{BB962C8B-B14F-4D97-AF65-F5344CB8AC3E}">
        <p14:creationId xmlns:p14="http://schemas.microsoft.com/office/powerpoint/2010/main" val="954724509"/>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C232-73D6-EAAC-C1CF-5E9C9FA4D4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AD1948-E819-F50B-68A3-50DC3DC9F6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8C8F24-45BA-F566-CB8E-765C28D9AA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43F3A9-7F52-8058-697F-D8E74AE123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861CF2-1AE6-2F9F-E171-7450C9486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3925B-6040-BD2F-2263-4F028D31EF0B}"/>
              </a:ext>
            </a:extLst>
          </p:cNvPr>
          <p:cNvSpPr>
            <a:spLocks noGrp="1"/>
          </p:cNvSpPr>
          <p:nvPr>
            <p:ph type="dt" sz="half" idx="10"/>
          </p:nvPr>
        </p:nvSpPr>
        <p:spPr/>
        <p:txBody>
          <a:bodyPr/>
          <a:lstStyle/>
          <a:p>
            <a:fld id="{67416187-A2BB-4F9A-92DA-E6F1A56B59F1}" type="datetimeFigureOut">
              <a:rPr lang="en-US" smtClean="0"/>
              <a:t>6/14/2023</a:t>
            </a:fld>
            <a:endParaRPr lang="en-US"/>
          </a:p>
        </p:txBody>
      </p:sp>
      <p:sp>
        <p:nvSpPr>
          <p:cNvPr id="8" name="Footer Placeholder 7">
            <a:extLst>
              <a:ext uri="{FF2B5EF4-FFF2-40B4-BE49-F238E27FC236}">
                <a16:creationId xmlns:a16="http://schemas.microsoft.com/office/drawing/2014/main" id="{CEED9A97-BE12-074B-D939-048FC79E8B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477450-F20F-365A-2F29-04FDECF8DC64}"/>
              </a:ext>
            </a:extLst>
          </p:cNvPr>
          <p:cNvSpPr>
            <a:spLocks noGrp="1"/>
          </p:cNvSpPr>
          <p:nvPr>
            <p:ph type="sldNum" sz="quarter" idx="12"/>
          </p:nvPr>
        </p:nvSpPr>
        <p:spPr/>
        <p:txBody>
          <a:bodyPr/>
          <a:lstStyle/>
          <a:p>
            <a:fld id="{F185CC4B-EF56-459F-A916-CE6795F75348}" type="slidenum">
              <a:rPr lang="en-US" smtClean="0"/>
              <a:t>‹#›</a:t>
            </a:fld>
            <a:endParaRPr lang="en-US"/>
          </a:p>
        </p:txBody>
      </p:sp>
    </p:spTree>
    <p:extLst>
      <p:ext uri="{BB962C8B-B14F-4D97-AF65-F5344CB8AC3E}">
        <p14:creationId xmlns:p14="http://schemas.microsoft.com/office/powerpoint/2010/main" val="217537267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32E8B-6932-09D8-F841-E85EC5972D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5DD0BB-BC56-CC80-BA5E-0DFD9A7F82C9}"/>
              </a:ext>
            </a:extLst>
          </p:cNvPr>
          <p:cNvSpPr>
            <a:spLocks noGrp="1"/>
          </p:cNvSpPr>
          <p:nvPr>
            <p:ph type="dt" sz="half" idx="10"/>
          </p:nvPr>
        </p:nvSpPr>
        <p:spPr/>
        <p:txBody>
          <a:bodyPr/>
          <a:lstStyle/>
          <a:p>
            <a:fld id="{67416187-A2BB-4F9A-92DA-E6F1A56B59F1}" type="datetimeFigureOut">
              <a:rPr lang="en-US" smtClean="0"/>
              <a:t>6/14/2023</a:t>
            </a:fld>
            <a:endParaRPr lang="en-US"/>
          </a:p>
        </p:txBody>
      </p:sp>
      <p:sp>
        <p:nvSpPr>
          <p:cNvPr id="4" name="Footer Placeholder 3">
            <a:extLst>
              <a:ext uri="{FF2B5EF4-FFF2-40B4-BE49-F238E27FC236}">
                <a16:creationId xmlns:a16="http://schemas.microsoft.com/office/drawing/2014/main" id="{12A032BD-35D1-7902-C362-2563360A3C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7FB37C-1F52-EBC0-7CC8-24E24B7027FA}"/>
              </a:ext>
            </a:extLst>
          </p:cNvPr>
          <p:cNvSpPr>
            <a:spLocks noGrp="1"/>
          </p:cNvSpPr>
          <p:nvPr>
            <p:ph type="sldNum" sz="quarter" idx="12"/>
          </p:nvPr>
        </p:nvSpPr>
        <p:spPr/>
        <p:txBody>
          <a:bodyPr/>
          <a:lstStyle/>
          <a:p>
            <a:fld id="{F185CC4B-EF56-459F-A916-CE6795F75348}" type="slidenum">
              <a:rPr lang="en-US" smtClean="0"/>
              <a:t>‹#›</a:t>
            </a:fld>
            <a:endParaRPr lang="en-US"/>
          </a:p>
        </p:txBody>
      </p:sp>
    </p:spTree>
    <p:extLst>
      <p:ext uri="{BB962C8B-B14F-4D97-AF65-F5344CB8AC3E}">
        <p14:creationId xmlns:p14="http://schemas.microsoft.com/office/powerpoint/2010/main" val="114876341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5B00B-EDC4-29A0-01B2-F5893D857F37}"/>
              </a:ext>
            </a:extLst>
          </p:cNvPr>
          <p:cNvSpPr>
            <a:spLocks noGrp="1"/>
          </p:cNvSpPr>
          <p:nvPr>
            <p:ph type="dt" sz="half" idx="10"/>
          </p:nvPr>
        </p:nvSpPr>
        <p:spPr/>
        <p:txBody>
          <a:bodyPr/>
          <a:lstStyle/>
          <a:p>
            <a:fld id="{67416187-A2BB-4F9A-92DA-E6F1A56B59F1}" type="datetimeFigureOut">
              <a:rPr lang="en-US" smtClean="0"/>
              <a:t>6/14/2023</a:t>
            </a:fld>
            <a:endParaRPr lang="en-US"/>
          </a:p>
        </p:txBody>
      </p:sp>
      <p:sp>
        <p:nvSpPr>
          <p:cNvPr id="3" name="Footer Placeholder 2">
            <a:extLst>
              <a:ext uri="{FF2B5EF4-FFF2-40B4-BE49-F238E27FC236}">
                <a16:creationId xmlns:a16="http://schemas.microsoft.com/office/drawing/2014/main" id="{CEC78650-6264-6318-6497-FE849BA69C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868D9B-CE00-58E3-32FF-55B583FD2482}"/>
              </a:ext>
            </a:extLst>
          </p:cNvPr>
          <p:cNvSpPr>
            <a:spLocks noGrp="1"/>
          </p:cNvSpPr>
          <p:nvPr>
            <p:ph type="sldNum" sz="quarter" idx="12"/>
          </p:nvPr>
        </p:nvSpPr>
        <p:spPr/>
        <p:txBody>
          <a:bodyPr/>
          <a:lstStyle/>
          <a:p>
            <a:fld id="{F185CC4B-EF56-459F-A916-CE6795F75348}" type="slidenum">
              <a:rPr lang="en-US" smtClean="0"/>
              <a:t>‹#›</a:t>
            </a:fld>
            <a:endParaRPr lang="en-US"/>
          </a:p>
        </p:txBody>
      </p:sp>
    </p:spTree>
    <p:extLst>
      <p:ext uri="{BB962C8B-B14F-4D97-AF65-F5344CB8AC3E}">
        <p14:creationId xmlns:p14="http://schemas.microsoft.com/office/powerpoint/2010/main" val="177307799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13FD-7F28-B967-775C-DC88BCCF40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6A7A53-4820-6E4D-CACC-DAAA676A2E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29FE54-B382-5D83-A2C9-FA2081124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6F3173-8179-6200-7AA9-365DA7AEDE4A}"/>
              </a:ext>
            </a:extLst>
          </p:cNvPr>
          <p:cNvSpPr>
            <a:spLocks noGrp="1"/>
          </p:cNvSpPr>
          <p:nvPr>
            <p:ph type="dt" sz="half" idx="10"/>
          </p:nvPr>
        </p:nvSpPr>
        <p:spPr/>
        <p:txBody>
          <a:bodyPr/>
          <a:lstStyle/>
          <a:p>
            <a:fld id="{67416187-A2BB-4F9A-92DA-E6F1A56B59F1}" type="datetimeFigureOut">
              <a:rPr lang="en-US" smtClean="0"/>
              <a:t>6/14/2023</a:t>
            </a:fld>
            <a:endParaRPr lang="en-US"/>
          </a:p>
        </p:txBody>
      </p:sp>
      <p:sp>
        <p:nvSpPr>
          <p:cNvPr id="6" name="Footer Placeholder 5">
            <a:extLst>
              <a:ext uri="{FF2B5EF4-FFF2-40B4-BE49-F238E27FC236}">
                <a16:creationId xmlns:a16="http://schemas.microsoft.com/office/drawing/2014/main" id="{6C67B4D9-09B1-6045-22B1-7ED9EBD41F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2C931-3712-807D-A87A-898395766E67}"/>
              </a:ext>
            </a:extLst>
          </p:cNvPr>
          <p:cNvSpPr>
            <a:spLocks noGrp="1"/>
          </p:cNvSpPr>
          <p:nvPr>
            <p:ph type="sldNum" sz="quarter" idx="12"/>
          </p:nvPr>
        </p:nvSpPr>
        <p:spPr/>
        <p:txBody>
          <a:bodyPr/>
          <a:lstStyle/>
          <a:p>
            <a:fld id="{F185CC4B-EF56-459F-A916-CE6795F75348}" type="slidenum">
              <a:rPr lang="en-US" smtClean="0"/>
              <a:t>‹#›</a:t>
            </a:fld>
            <a:endParaRPr lang="en-US"/>
          </a:p>
        </p:txBody>
      </p:sp>
    </p:spTree>
    <p:extLst>
      <p:ext uri="{BB962C8B-B14F-4D97-AF65-F5344CB8AC3E}">
        <p14:creationId xmlns:p14="http://schemas.microsoft.com/office/powerpoint/2010/main" val="4063464336"/>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A98E-D38D-BF0E-9196-BA6B62E27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FC4316-FDA1-18F1-7129-1C4904BD52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92C433F-6470-D99D-3D28-C7E247818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924FA-0EA9-4608-3FC4-1DB23DA93110}"/>
              </a:ext>
            </a:extLst>
          </p:cNvPr>
          <p:cNvSpPr>
            <a:spLocks noGrp="1"/>
          </p:cNvSpPr>
          <p:nvPr>
            <p:ph type="dt" sz="half" idx="10"/>
          </p:nvPr>
        </p:nvSpPr>
        <p:spPr/>
        <p:txBody>
          <a:bodyPr/>
          <a:lstStyle/>
          <a:p>
            <a:fld id="{67416187-A2BB-4F9A-92DA-E6F1A56B59F1}" type="datetimeFigureOut">
              <a:rPr lang="en-US" smtClean="0"/>
              <a:t>6/14/2023</a:t>
            </a:fld>
            <a:endParaRPr lang="en-US"/>
          </a:p>
        </p:txBody>
      </p:sp>
      <p:sp>
        <p:nvSpPr>
          <p:cNvPr id="6" name="Footer Placeholder 5">
            <a:extLst>
              <a:ext uri="{FF2B5EF4-FFF2-40B4-BE49-F238E27FC236}">
                <a16:creationId xmlns:a16="http://schemas.microsoft.com/office/drawing/2014/main" id="{97B4008A-7EB3-192F-1677-43014052B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02EB6F-7ECF-D803-3E63-FA3CD0BB8375}"/>
              </a:ext>
            </a:extLst>
          </p:cNvPr>
          <p:cNvSpPr>
            <a:spLocks noGrp="1"/>
          </p:cNvSpPr>
          <p:nvPr>
            <p:ph type="sldNum" sz="quarter" idx="12"/>
          </p:nvPr>
        </p:nvSpPr>
        <p:spPr/>
        <p:txBody>
          <a:bodyPr/>
          <a:lstStyle/>
          <a:p>
            <a:fld id="{F185CC4B-EF56-459F-A916-CE6795F75348}" type="slidenum">
              <a:rPr lang="en-US" smtClean="0"/>
              <a:t>‹#›</a:t>
            </a:fld>
            <a:endParaRPr lang="en-US"/>
          </a:p>
        </p:txBody>
      </p:sp>
    </p:spTree>
    <p:extLst>
      <p:ext uri="{BB962C8B-B14F-4D97-AF65-F5344CB8AC3E}">
        <p14:creationId xmlns:p14="http://schemas.microsoft.com/office/powerpoint/2010/main" val="3533976039"/>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E19DCB-261C-7C14-1D27-7816775C5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F3AB89-7E1F-700D-966B-0AD47A067F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8022B-1731-FA65-70EF-B1462136DA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416187-A2BB-4F9A-92DA-E6F1A56B59F1}" type="datetimeFigureOut">
              <a:rPr lang="en-US" smtClean="0"/>
              <a:t>6/14/2023</a:t>
            </a:fld>
            <a:endParaRPr lang="en-US"/>
          </a:p>
        </p:txBody>
      </p:sp>
      <p:sp>
        <p:nvSpPr>
          <p:cNvPr id="5" name="Footer Placeholder 4">
            <a:extLst>
              <a:ext uri="{FF2B5EF4-FFF2-40B4-BE49-F238E27FC236}">
                <a16:creationId xmlns:a16="http://schemas.microsoft.com/office/drawing/2014/main" id="{76181AB8-CBBF-43A4-FD74-043E13602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A8D5F9-8426-9720-CC1E-B9F1A09B6A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5CC4B-EF56-459F-A916-CE6795F75348}" type="slidenum">
              <a:rPr lang="en-US" smtClean="0"/>
              <a:t>‹#›</a:t>
            </a:fld>
            <a:endParaRPr lang="en-US"/>
          </a:p>
        </p:txBody>
      </p:sp>
    </p:spTree>
    <p:extLst>
      <p:ext uri="{BB962C8B-B14F-4D97-AF65-F5344CB8AC3E}">
        <p14:creationId xmlns:p14="http://schemas.microsoft.com/office/powerpoint/2010/main" val="369778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kyandtelescope.org/astronomy-news/solar-system/a-guide-to-planetary-satellites/" TargetMode="External"/><Relationship Id="rId7" Type="http://schemas.microsoft.com/office/2007/relationships/hdphoto" Target="../media/hdphoto1.wdp"/><Relationship Id="rId2" Type="http://schemas.openxmlformats.org/officeDocument/2006/relationships/hyperlink" Target="https://en.wikipedia.org/wiki/List_of_natural_satellites" TargetMode="Externa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hyperlink" Target="https://solarsystem.nasa.gov/moons/overview/" TargetMode="External"/><Relationship Id="rId4" Type="http://schemas.openxmlformats.org/officeDocument/2006/relationships/hyperlink" Target="https://www.britannica.com/topic/list-of-moons-2033266"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nasa.gov/specials/ocean-worlds/#:~:text=Earth%20isn't%20the%20only,life%20beyond%20our%20home%20planet" TargetMode="External"/><Relationship Id="rId2" Type="http://schemas.openxmlformats.org/officeDocument/2006/relationships/hyperlink" Target="https://solarsystem.nasa.gov/news/12795/the-solar-system-and-beyond-is-awash-in-water/" TargetMode="External"/><Relationship Id="rId1" Type="http://schemas.openxmlformats.org/officeDocument/2006/relationships/slideLayout" Target="../slideLayouts/slideLayout7.xml"/><Relationship Id="rId5" Type="http://schemas.openxmlformats.org/officeDocument/2006/relationships/hyperlink" Target="https://www.windows2universe.org/our_solar_system/moons_table.html" TargetMode="External"/><Relationship Id="rId4" Type="http://schemas.openxmlformats.org/officeDocument/2006/relationships/hyperlink" Target="https://www.scientificamerican.com/article/the-six-moons-most-likely-to-host-life-in-our-solar-system/"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windows2universe.org/our_solar_system/moons_table.html" TargetMode="External"/><Relationship Id="rId3" Type="http://schemas.openxmlformats.org/officeDocument/2006/relationships/hyperlink" Target="https://solarsystem.nasa.gov/news/12795/the-solar-system-and-beyond-is-awash-in-water/" TargetMode="External"/><Relationship Id="rId7" Type="http://schemas.openxmlformats.org/officeDocument/2006/relationships/hyperlink" Target="https://www.ncbi.nlm.nih.gov/pmc/articles/PMC2744519/" TargetMode="External"/><Relationship Id="rId2" Type="http://schemas.openxmlformats.org/officeDocument/2006/relationships/hyperlink" Target="https://www.technologyreview.com/2021/06/16/1026473/best-worlds-extraterrestrial-life-solar-system-ranked/" TargetMode="External"/><Relationship Id="rId1" Type="http://schemas.openxmlformats.org/officeDocument/2006/relationships/slideLayout" Target="../slideLayouts/slideLayout7.xml"/><Relationship Id="rId6" Type="http://schemas.openxmlformats.org/officeDocument/2006/relationships/hyperlink" Target="https://en.wikipedia.org/wiki/Extraterrestrial_life#:~:text=So%20far%2C%20the%20only%20lifeforms,already%20been%20detected%20by%" TargetMode="External"/><Relationship Id="rId5" Type="http://schemas.openxmlformats.org/officeDocument/2006/relationships/hyperlink" Target="https://www.scientificamerican.com/article/the-six-moons-most-likely-to-host-life-in-our-solar-system/" TargetMode="External"/><Relationship Id="rId4" Type="http://schemas.openxmlformats.org/officeDocument/2006/relationships/hyperlink" Target="https://www.nasa.gov/specials/ocean-worlds/#:~:text=Earth%20isn't%20the%20only,life%20beyond%20our%20home%20planet"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hyperlink" Target="http://murov.info/PPTPreshows.htm" TargetMode="External"/><Relationship Id="rId2" Type="http://schemas.openxmlformats.org/officeDocument/2006/relationships/hyperlink" Target="http://murov.info/" TargetMode="Externa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murov.info/triviachallenges.ht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xoplanetarchive.ipac.caltech.edu/docs/counts_detail.html" TargetMode="External"/><Relationship Id="rId2" Type="http://schemas.openxmlformats.org/officeDocument/2006/relationships/hyperlink" Target="https://en.wikipedia.org/wiki/Lists_of_exoplanets" TargetMode="External"/><Relationship Id="rId1" Type="http://schemas.openxmlformats.org/officeDocument/2006/relationships/slideLayout" Target="../slideLayouts/slideLayout7.xml"/><Relationship Id="rId5" Type="http://schemas.openxmlformats.org/officeDocument/2006/relationships/hyperlink" Target="https://astronomy.com/news/astro-for-kids/2021/09/astro-for-kids-how-many-stars-are-there-in-space"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spaceandbeyondbox.com/the-5-requirements-for-life-beyond-earth/" TargetMode="External"/><Relationship Id="rId7" Type="http://schemas.openxmlformats.org/officeDocument/2006/relationships/hyperlink" Target="https://www.scisnack.com/2020/04/15/the-deep-sea-is-completely-dark-how-does-life-thrive-there-without-photosynthesis/" TargetMode="External"/><Relationship Id="rId2" Type="http://schemas.openxmlformats.org/officeDocument/2006/relationships/hyperlink" Target="https://evolution.berkeley.edu/a-place-for-life/ingredients-for-life/requirements-for-life" TargetMode="External"/><Relationship Id="rId1" Type="http://schemas.openxmlformats.org/officeDocument/2006/relationships/slideLayout" Target="../slideLayouts/slideLayout7.xml"/><Relationship Id="rId6" Type="http://schemas.openxmlformats.org/officeDocument/2006/relationships/hyperlink" Target="http://murov.info/wat.htm" TargetMode="External"/><Relationship Id="rId5" Type="http://schemas.openxmlformats.org/officeDocument/2006/relationships/hyperlink" Target="https://www.astronomy.ohio-state.edu/pogge.1/Ast161/Unit7/life.html" TargetMode="External"/><Relationship Id="rId4" Type="http://schemas.openxmlformats.org/officeDocument/2006/relationships/hyperlink" Target="https://www.ncbi.nlm.nih.gov/pmc/articles/PMC415669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hyperlink" Target="https://moon.nasa.gov/inside-and-out/water-on-the-moon/"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www.brown.edu/news/2022-04-08/moonfaces" TargetMode="External"/><Relationship Id="rId5" Type="http://schemas.openxmlformats.org/officeDocument/2006/relationships/hyperlink" Target="https://www.futurity.org/moon-sides-2723862/" TargetMode="External"/><Relationship Id="rId4" Type="http://schemas.openxmlformats.org/officeDocument/2006/relationships/hyperlink" Target="https://slate.com/technology/2014/07/the-moon-s-two-faces-why-are-they-so-different.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solarsystem.nasa.gov/moons/jupiter-moons/io/in-depth/" TargetMode="External"/><Relationship Id="rId5" Type="http://schemas.openxmlformats.org/officeDocument/2006/relationships/hyperlink" Target="https://earthsky.org/space/life-on-io-an-astrobiologist-says-its-possible/" TargetMode="Externa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D20C8F-6DD5-B16D-8B0C-BFC757FAF64A}"/>
              </a:ext>
            </a:extLst>
          </p:cNvPr>
          <p:cNvSpPr txBox="1"/>
          <p:nvPr/>
        </p:nvSpPr>
        <p:spPr>
          <a:xfrm>
            <a:off x="813839" y="204563"/>
            <a:ext cx="10261272" cy="1846659"/>
          </a:xfrm>
          <a:prstGeom prst="rect">
            <a:avLst/>
          </a:prstGeom>
          <a:noFill/>
        </p:spPr>
        <p:txBody>
          <a:bodyPr wrap="none" rtlCol="0">
            <a:spAutoFit/>
          </a:bodyPr>
          <a:lstStyle/>
          <a:p>
            <a:pPr algn="ctr"/>
            <a:r>
              <a:rPr lang="en-US" sz="6000" b="1" dirty="0"/>
              <a:t>MOONS in our Solar System:</a:t>
            </a:r>
          </a:p>
          <a:p>
            <a:pPr algn="ctr"/>
            <a:r>
              <a:rPr lang="en-US" sz="5400" b="1" dirty="0"/>
              <a:t>How many?  Is there life out there?</a:t>
            </a:r>
          </a:p>
        </p:txBody>
      </p:sp>
      <p:sp>
        <p:nvSpPr>
          <p:cNvPr id="6" name="TextBox 5">
            <a:extLst>
              <a:ext uri="{FF2B5EF4-FFF2-40B4-BE49-F238E27FC236}">
                <a16:creationId xmlns:a16="http://schemas.microsoft.com/office/drawing/2014/main" id="{FDFB9F04-AE85-03B9-400B-C16FA9062DC8}"/>
              </a:ext>
            </a:extLst>
          </p:cNvPr>
          <p:cNvSpPr txBox="1"/>
          <p:nvPr/>
        </p:nvSpPr>
        <p:spPr>
          <a:xfrm>
            <a:off x="1834549" y="1946058"/>
            <a:ext cx="9005977" cy="1200329"/>
          </a:xfrm>
          <a:prstGeom prst="rect">
            <a:avLst/>
          </a:prstGeom>
          <a:noFill/>
        </p:spPr>
        <p:txBody>
          <a:bodyPr wrap="square">
            <a:spAutoFit/>
          </a:bodyPr>
          <a:lstStyle/>
          <a:p>
            <a:r>
              <a:rPr lang="en-US" dirty="0">
                <a:hlinkClick r:id="rId2"/>
              </a:rPr>
              <a:t>https://en.wikipedia.org/wiki/List_of_natural_satellites</a:t>
            </a:r>
            <a:r>
              <a:rPr lang="en-US" dirty="0"/>
              <a:t> </a:t>
            </a:r>
          </a:p>
          <a:p>
            <a:r>
              <a:rPr lang="en-US" dirty="0">
                <a:hlinkClick r:id="rId3"/>
              </a:rPr>
              <a:t>https://skyandtelescope.org/astronomy-news/solar-system/a-guide-to-planetary-satellites/</a:t>
            </a:r>
            <a:r>
              <a:rPr lang="en-US" dirty="0"/>
              <a:t> </a:t>
            </a:r>
          </a:p>
          <a:p>
            <a:r>
              <a:rPr lang="en-US" dirty="0">
                <a:hlinkClick r:id="rId4"/>
              </a:rPr>
              <a:t>https://www.britannica.com/topic/list-of-moons-2033266</a:t>
            </a:r>
            <a:r>
              <a:rPr lang="en-US" dirty="0"/>
              <a:t> </a:t>
            </a:r>
          </a:p>
          <a:p>
            <a:r>
              <a:rPr lang="en-US" dirty="0">
                <a:hlinkClick r:id="rId5"/>
              </a:rPr>
              <a:t>https://solarsystem.nasa.gov/moons/overview/</a:t>
            </a:r>
            <a:r>
              <a:rPr lang="en-US" dirty="0"/>
              <a:t> </a:t>
            </a:r>
          </a:p>
        </p:txBody>
      </p:sp>
      <p:pic>
        <p:nvPicPr>
          <p:cNvPr id="2" name="Picture 1">
            <a:extLst>
              <a:ext uri="{FF2B5EF4-FFF2-40B4-BE49-F238E27FC236}">
                <a16:creationId xmlns:a16="http://schemas.microsoft.com/office/drawing/2014/main" id="{F89A6C52-95B4-D4AA-ACE8-ED15EDF5AFEE}"/>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11509" t="3196" b="21220"/>
          <a:stretch/>
        </p:blipFill>
        <p:spPr>
          <a:xfrm>
            <a:off x="1477992" y="3204292"/>
            <a:ext cx="7371272" cy="3541564"/>
          </a:xfrm>
          <a:prstGeom prst="rect">
            <a:avLst/>
          </a:prstGeom>
        </p:spPr>
      </p:pic>
    </p:spTree>
    <p:extLst>
      <p:ext uri="{BB962C8B-B14F-4D97-AF65-F5344CB8AC3E}">
        <p14:creationId xmlns:p14="http://schemas.microsoft.com/office/powerpoint/2010/main" val="316051079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B8FF21-4D80-A390-BC37-9733EBBE8F38}"/>
              </a:ext>
            </a:extLst>
          </p:cNvPr>
          <p:cNvSpPr txBox="1"/>
          <p:nvPr/>
        </p:nvSpPr>
        <p:spPr>
          <a:xfrm>
            <a:off x="1593012" y="179131"/>
            <a:ext cx="8752935" cy="707886"/>
          </a:xfrm>
          <a:prstGeom prst="rect">
            <a:avLst/>
          </a:prstGeom>
          <a:noFill/>
        </p:spPr>
        <p:txBody>
          <a:bodyPr wrap="square" rtlCol="0">
            <a:spAutoFit/>
          </a:bodyPr>
          <a:lstStyle/>
          <a:p>
            <a:r>
              <a:rPr lang="en-US" sz="2000" b="1" dirty="0"/>
              <a:t>Before returning to a tour of moons in our solar system that according to evidence have water, we will take a quick look at the planets in our solar system.</a:t>
            </a:r>
          </a:p>
        </p:txBody>
      </p:sp>
      <p:sp>
        <p:nvSpPr>
          <p:cNvPr id="4" name="TextBox 3">
            <a:extLst>
              <a:ext uri="{FF2B5EF4-FFF2-40B4-BE49-F238E27FC236}">
                <a16:creationId xmlns:a16="http://schemas.microsoft.com/office/drawing/2014/main" id="{66F0D481-3EB5-D30E-D19E-85CC1FBDBAD7}"/>
              </a:ext>
            </a:extLst>
          </p:cNvPr>
          <p:cNvSpPr txBox="1"/>
          <p:nvPr/>
        </p:nvSpPr>
        <p:spPr>
          <a:xfrm>
            <a:off x="57511" y="1013582"/>
            <a:ext cx="6096000" cy="4339650"/>
          </a:xfrm>
          <a:prstGeom prst="rect">
            <a:avLst/>
          </a:prstGeom>
          <a:noFill/>
        </p:spPr>
        <p:txBody>
          <a:bodyPr wrap="square">
            <a:spAutoFit/>
          </a:bodyPr>
          <a:lstStyle/>
          <a:p>
            <a:r>
              <a:rPr lang="en-US" b="1" u="sng" dirty="0"/>
              <a:t>Water on planets in the Solar System</a:t>
            </a:r>
          </a:p>
          <a:p>
            <a:r>
              <a:rPr lang="en-US" b="1" dirty="0"/>
              <a:t>Mercury: Frozen water. More info</a:t>
            </a:r>
          </a:p>
          <a:p>
            <a:r>
              <a:rPr lang="en-US" b="1" dirty="0"/>
              <a:t>Venus: Basically no water at all. </a:t>
            </a:r>
          </a:p>
          <a:p>
            <a:r>
              <a:rPr lang="en-US" b="1" dirty="0"/>
              <a:t>Earth: Lots of water in all forms (liquid, ice, </a:t>
            </a:r>
            <a:r>
              <a:rPr lang="en-US" b="1" dirty="0" err="1"/>
              <a:t>vapour</a:t>
            </a:r>
            <a:r>
              <a:rPr lang="en-US" b="1" dirty="0"/>
              <a:t>).</a:t>
            </a:r>
          </a:p>
          <a:p>
            <a:r>
              <a:rPr lang="en-US" b="1" dirty="0"/>
              <a:t>Mars: Ice, trace amounts of vapor, </a:t>
            </a:r>
          </a:p>
          <a:p>
            <a:r>
              <a:rPr lang="en-US" b="1" dirty="0"/>
              <a:t>      possibly some liquid water underground. </a:t>
            </a:r>
          </a:p>
          <a:p>
            <a:r>
              <a:rPr lang="en-US" b="1" dirty="0"/>
              <a:t>Jupiter: Water in frozen and vapor form.</a:t>
            </a:r>
          </a:p>
          <a:p>
            <a:r>
              <a:rPr lang="en-US" b="1" dirty="0"/>
              <a:t>Saturn: Water in frozen and vapor form.</a:t>
            </a:r>
          </a:p>
          <a:p>
            <a:r>
              <a:rPr lang="en-US" b="1" dirty="0"/>
              <a:t>Uranus: Frozen water.</a:t>
            </a:r>
          </a:p>
          <a:p>
            <a:r>
              <a:rPr lang="en-US" b="1" dirty="0"/>
              <a:t>Neptune: Frozen water.</a:t>
            </a:r>
          </a:p>
          <a:p>
            <a:endParaRPr lang="en-US" b="1" dirty="0"/>
          </a:p>
          <a:p>
            <a:r>
              <a:rPr lang="en-US" b="1" dirty="0"/>
              <a:t>dwarf planets </a:t>
            </a:r>
          </a:p>
          <a:p>
            <a:r>
              <a:rPr lang="en-US" b="1" dirty="0"/>
              <a:t>Pluto: Frozen water.</a:t>
            </a:r>
          </a:p>
          <a:p>
            <a:r>
              <a:rPr lang="en-US" b="1" dirty="0"/>
              <a:t>Ceres: Some frozen water,</a:t>
            </a:r>
          </a:p>
          <a:p>
            <a:r>
              <a:rPr lang="en-US" b="1" dirty="0"/>
              <a:t>   possibly underground liquid water.           </a:t>
            </a:r>
            <a:endParaRPr lang="en-US" sz="2400" b="1" dirty="0">
              <a:solidFill>
                <a:srgbClr val="FF0000"/>
              </a:solidFill>
            </a:endParaRPr>
          </a:p>
        </p:txBody>
      </p:sp>
      <p:sp>
        <p:nvSpPr>
          <p:cNvPr id="6" name="TextBox 5">
            <a:extLst>
              <a:ext uri="{FF2B5EF4-FFF2-40B4-BE49-F238E27FC236}">
                <a16:creationId xmlns:a16="http://schemas.microsoft.com/office/drawing/2014/main" id="{69BE3BAF-3FE3-214B-B996-CAC3AD9BC5E1}"/>
              </a:ext>
            </a:extLst>
          </p:cNvPr>
          <p:cNvSpPr txBox="1"/>
          <p:nvPr/>
        </p:nvSpPr>
        <p:spPr>
          <a:xfrm>
            <a:off x="5497900" y="841132"/>
            <a:ext cx="6636589" cy="3170099"/>
          </a:xfrm>
          <a:prstGeom prst="rect">
            <a:avLst/>
          </a:prstGeom>
          <a:noFill/>
        </p:spPr>
        <p:txBody>
          <a:bodyPr wrap="square">
            <a:spAutoFit/>
          </a:bodyPr>
          <a:lstStyle/>
          <a:p>
            <a:r>
              <a:rPr lang="en-US" sz="2000" b="1" dirty="0"/>
              <a:t>Ice giants are currently not considered suitable for life due to temperature, pressure and composition. Mercury's environment is not conducive to life as we know it. The temperatures and solar radiation that characterize Mercury are most likely too extreme for organisms to adapt to.  Pluto and Ceres are very far from the sun and will not be considered here.  That leaves Mars and the searches for evidence from telescope, satellite and landings has not provided definitive evidence that life exists or ever existed on Mars.</a:t>
            </a:r>
          </a:p>
        </p:txBody>
      </p:sp>
      <p:pic>
        <p:nvPicPr>
          <p:cNvPr id="7" name="Picture 6">
            <a:extLst>
              <a:ext uri="{FF2B5EF4-FFF2-40B4-BE49-F238E27FC236}">
                <a16:creationId xmlns:a16="http://schemas.microsoft.com/office/drawing/2014/main" id="{5C0DD62B-7E75-FDEE-76F6-15ECB937BCB4}"/>
              </a:ext>
            </a:extLst>
          </p:cNvPr>
          <p:cNvPicPr>
            <a:picLocks noChangeAspect="1"/>
          </p:cNvPicPr>
          <p:nvPr/>
        </p:nvPicPr>
        <p:blipFill rotWithShape="1">
          <a:blip r:embed="rId2"/>
          <a:srcRect l="25095" t="7884" r="25566" b="6247"/>
          <a:stretch/>
        </p:blipFill>
        <p:spPr>
          <a:xfrm>
            <a:off x="9210672" y="3974017"/>
            <a:ext cx="2923817" cy="2862322"/>
          </a:xfrm>
          <a:prstGeom prst="rect">
            <a:avLst/>
          </a:prstGeom>
        </p:spPr>
      </p:pic>
      <p:pic>
        <p:nvPicPr>
          <p:cNvPr id="8" name="Picture 7">
            <a:extLst>
              <a:ext uri="{FF2B5EF4-FFF2-40B4-BE49-F238E27FC236}">
                <a16:creationId xmlns:a16="http://schemas.microsoft.com/office/drawing/2014/main" id="{18156CD9-3696-4FB7-9999-4B42B8E126DB}"/>
              </a:ext>
            </a:extLst>
          </p:cNvPr>
          <p:cNvPicPr>
            <a:picLocks noChangeAspect="1"/>
          </p:cNvPicPr>
          <p:nvPr/>
        </p:nvPicPr>
        <p:blipFill rotWithShape="1">
          <a:blip r:embed="rId3"/>
          <a:srcRect l="16332"/>
          <a:stretch/>
        </p:blipFill>
        <p:spPr>
          <a:xfrm>
            <a:off x="5089585" y="3974016"/>
            <a:ext cx="4006068" cy="2840369"/>
          </a:xfrm>
          <a:prstGeom prst="rect">
            <a:avLst/>
          </a:prstGeom>
        </p:spPr>
      </p:pic>
      <p:sp>
        <p:nvSpPr>
          <p:cNvPr id="5" name="TextBox 4">
            <a:extLst>
              <a:ext uri="{FF2B5EF4-FFF2-40B4-BE49-F238E27FC236}">
                <a16:creationId xmlns:a16="http://schemas.microsoft.com/office/drawing/2014/main" id="{3C354849-767C-DE02-11EF-6293301497E1}"/>
              </a:ext>
            </a:extLst>
          </p:cNvPr>
          <p:cNvSpPr txBox="1"/>
          <p:nvPr/>
        </p:nvSpPr>
        <p:spPr>
          <a:xfrm>
            <a:off x="7953555" y="3847451"/>
            <a:ext cx="1299713" cy="584775"/>
          </a:xfrm>
          <a:prstGeom prst="rect">
            <a:avLst/>
          </a:prstGeom>
          <a:noFill/>
        </p:spPr>
        <p:txBody>
          <a:bodyPr wrap="square">
            <a:spAutoFit/>
          </a:bodyPr>
          <a:lstStyle/>
          <a:p>
            <a:r>
              <a:rPr lang="en-US" sz="3200" b="1" dirty="0">
                <a:solidFill>
                  <a:srgbClr val="FF0000"/>
                </a:solidFill>
              </a:rPr>
              <a:t>MARS</a:t>
            </a:r>
          </a:p>
        </p:txBody>
      </p:sp>
    </p:spTree>
    <p:extLst>
      <p:ext uri="{BB962C8B-B14F-4D97-AF65-F5344CB8AC3E}">
        <p14:creationId xmlns:p14="http://schemas.microsoft.com/office/powerpoint/2010/main" val="169963962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136D54-E18E-BEE0-0CC9-1BF431B0A68E}"/>
              </a:ext>
            </a:extLst>
          </p:cNvPr>
          <p:cNvSpPr txBox="1"/>
          <p:nvPr/>
        </p:nvSpPr>
        <p:spPr>
          <a:xfrm>
            <a:off x="425457" y="411788"/>
            <a:ext cx="11438739" cy="1631216"/>
          </a:xfrm>
          <a:prstGeom prst="rect">
            <a:avLst/>
          </a:prstGeom>
          <a:noFill/>
        </p:spPr>
        <p:txBody>
          <a:bodyPr wrap="square">
            <a:spAutoFit/>
          </a:bodyPr>
          <a:lstStyle/>
          <a:p>
            <a:r>
              <a:rPr lang="en-US" sz="2000" b="1" dirty="0">
                <a:hlinkClick r:id="rId2"/>
              </a:rPr>
              <a:t>https://solarsystem.nasa.gov/news/12795/the-solar-system-and-beyond-is-awash-in-water/</a:t>
            </a:r>
            <a:r>
              <a:rPr lang="en-US" sz="2000" b="1" dirty="0"/>
              <a:t> </a:t>
            </a:r>
          </a:p>
          <a:p>
            <a:r>
              <a:rPr lang="en-US" sz="2000" b="1" dirty="0">
                <a:hlinkClick r:id="rId3"/>
              </a:rPr>
              <a:t>https://www.nasa.gov/specials/ocean-worlds/#:~:text=Earth%20isn't%20the%20only,life%20beyond%20our%20home%20planet</a:t>
            </a:r>
            <a:r>
              <a:rPr lang="en-US" sz="2000" b="1" dirty="0"/>
              <a:t> </a:t>
            </a:r>
          </a:p>
          <a:p>
            <a:r>
              <a:rPr lang="en-US" sz="2000" b="1" dirty="0">
                <a:hlinkClick r:id="rId4"/>
              </a:rPr>
              <a:t>https://www.scientificamerican.com/article/the-six-moons-most-likely-to-host-life-in-our-solar-system/</a:t>
            </a:r>
            <a:endParaRPr lang="en-US" sz="2000" b="1" dirty="0"/>
          </a:p>
          <a:p>
            <a:r>
              <a:rPr lang="en-US" sz="2000" b="1" dirty="0"/>
              <a:t> </a:t>
            </a:r>
            <a:r>
              <a:rPr lang="en-US" sz="2000" b="1" dirty="0">
                <a:hlinkClick r:id="rId5"/>
              </a:rPr>
              <a:t>https://www.windows2universe.org/our_solar_system/moons_table.html</a:t>
            </a:r>
            <a:r>
              <a:rPr lang="en-US" sz="2000" b="1" dirty="0"/>
              <a:t> </a:t>
            </a:r>
          </a:p>
        </p:txBody>
      </p:sp>
    </p:spTree>
    <p:extLst>
      <p:ext uri="{BB962C8B-B14F-4D97-AF65-F5344CB8AC3E}">
        <p14:creationId xmlns:p14="http://schemas.microsoft.com/office/powerpoint/2010/main" val="206986561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F62F08-496C-58F4-D184-17E655A5FFA9}"/>
              </a:ext>
            </a:extLst>
          </p:cNvPr>
          <p:cNvSpPr txBox="1"/>
          <p:nvPr/>
        </p:nvSpPr>
        <p:spPr>
          <a:xfrm>
            <a:off x="104954" y="245477"/>
            <a:ext cx="11982092" cy="6786473"/>
          </a:xfrm>
          <a:prstGeom prst="rect">
            <a:avLst/>
          </a:prstGeom>
          <a:noFill/>
        </p:spPr>
        <p:txBody>
          <a:bodyPr wrap="square">
            <a:spAutoFit/>
          </a:bodyPr>
          <a:lstStyle/>
          <a:p>
            <a:r>
              <a:rPr lang="en-US" sz="2000" b="1" dirty="0"/>
              <a:t>Although the ice giants themselves are not likely to have life, there is much hope to find it on some of the many moons of those planets. Europa, from the Jovian system, has a subsurface ocean below a thick layer of ice. Ganymede and </a:t>
            </a:r>
            <a:r>
              <a:rPr lang="en-US" sz="2000" b="1" dirty="0" err="1"/>
              <a:t>Callisto</a:t>
            </a:r>
            <a:r>
              <a:rPr lang="en-US" sz="2000" b="1" dirty="0"/>
              <a:t> also have subsurface oceans, but life is less likely in them because water is sandwiched between layers of solid ice. Europa would have contact between the ocean and the rocky surface, which helps the chemical reactions. It may be difficult to dig so deep in order to study those oceans, though. Enceladus, a tiny moon of Saturn with another subsurface ocean, may not need to be dug, as it releases water to space in eruption columns. The space probe Cassini flew inside one of those, but could not make a full study because NASA did not expect this phenomenon and did not equip the probe to study ocean water. Still, it could detect complex organic molecules, salts, evidence of hydrothermal activity, hydrogen, and methane.[35]</a:t>
            </a:r>
          </a:p>
          <a:p>
            <a:endParaRPr lang="en-US" sz="800" b="1" dirty="0"/>
          </a:p>
          <a:p>
            <a:r>
              <a:rPr lang="en-US" sz="2000" b="1" dirty="0"/>
              <a:t>Titan is the only celestial body in the Solar System besides Earth that has liquid bodies on the surface. It has rivers, lakes, and rain of hydrocarbons, methane, and ethane, and even a cycle similar to Earth's water cycle. This special context encourages speculations about lifeforms with different biochemistry, but the cold temperatures would make such chemistry take place at a very slow pace. Water is rock-solid on the surface, but Titan has a subsurface ocean like other moons. However, it is too deep and it would be very difficult to access it for study.</a:t>
            </a:r>
          </a:p>
          <a:p>
            <a:endParaRPr lang="en-US" sz="800" dirty="0"/>
          </a:p>
          <a:p>
            <a:r>
              <a:rPr lang="en-US" sz="1600" dirty="0">
                <a:hlinkClick r:id="rId2"/>
              </a:rPr>
              <a:t>https://www.technologyreview.com/2021/06/16/1026473/best-worlds-extraterrestrial-life-solar-system-ranked/</a:t>
            </a:r>
            <a:endParaRPr lang="en-US" sz="1600" dirty="0"/>
          </a:p>
          <a:p>
            <a:r>
              <a:rPr lang="en-US" sz="1600" dirty="0">
                <a:hlinkClick r:id="rId3"/>
              </a:rPr>
              <a:t>https://solarsystem.nasa.gov/news/12795/the-solar-system-and-beyond-is-awash-in-water/</a:t>
            </a:r>
            <a:r>
              <a:rPr lang="en-US" sz="1600" dirty="0"/>
              <a:t>  </a:t>
            </a:r>
          </a:p>
          <a:p>
            <a:r>
              <a:rPr lang="en-US" sz="1600" dirty="0">
                <a:hlinkClick r:id="rId4"/>
              </a:rPr>
              <a:t>https://www.nasa.gov/specials/ocean-worlds/#:~:text=Earth%20isn't%20the%20only,life%20beyond%20our%20home%20planet</a:t>
            </a:r>
            <a:r>
              <a:rPr lang="en-US" sz="1600" dirty="0"/>
              <a:t>  </a:t>
            </a:r>
          </a:p>
          <a:p>
            <a:r>
              <a:rPr lang="en-US" sz="1600" dirty="0">
                <a:hlinkClick r:id="rId5"/>
              </a:rPr>
              <a:t>https://www.scientificamerican.com/article/the-six-moons-most-likely-to-host-life-in-our-solar-system/</a:t>
            </a:r>
            <a:r>
              <a:rPr lang="en-US" sz="1600" dirty="0"/>
              <a:t>  </a:t>
            </a:r>
          </a:p>
          <a:p>
            <a:r>
              <a:rPr lang="en-US" sz="1500" dirty="0">
                <a:hlinkClick r:id="rId6"/>
              </a:rPr>
              <a:t>https://en.wikipedia.org/wiki/Extraterrestrial_life#:~:text=So%20far%2C%20the%20only%20lifeforms,already%20been%20detected%20by%</a:t>
            </a:r>
            <a:r>
              <a:rPr lang="en-US" sz="1500" dirty="0"/>
              <a:t> </a:t>
            </a:r>
          </a:p>
          <a:p>
            <a:r>
              <a:rPr lang="en-US" sz="1500" dirty="0"/>
              <a:t> </a:t>
            </a:r>
            <a:r>
              <a:rPr lang="en-US" sz="1500" dirty="0">
                <a:hlinkClick r:id="rId7"/>
              </a:rPr>
              <a:t>https://www.ncbi.nlm.nih.gov/pmc/articles/PMC2744519/</a:t>
            </a:r>
            <a:r>
              <a:rPr lang="en-US" sz="1500" dirty="0"/>
              <a:t> </a:t>
            </a:r>
          </a:p>
          <a:p>
            <a:r>
              <a:rPr lang="en-US" sz="1500" dirty="0">
                <a:hlinkClick r:id="rId8"/>
              </a:rPr>
              <a:t>https://www.windows2universe.org/our_solar_system/moons_table.html</a:t>
            </a:r>
            <a:r>
              <a:rPr lang="en-US" sz="1500" dirty="0"/>
              <a:t>  </a:t>
            </a:r>
            <a:endParaRPr lang="en-US" sz="1600" dirty="0"/>
          </a:p>
        </p:txBody>
      </p:sp>
    </p:spTree>
    <p:extLst>
      <p:ext uri="{BB962C8B-B14F-4D97-AF65-F5344CB8AC3E}">
        <p14:creationId xmlns:p14="http://schemas.microsoft.com/office/powerpoint/2010/main" val="906408946"/>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C61ADE-4C53-976B-35C9-A20D1AE97E74}"/>
              </a:ext>
            </a:extLst>
          </p:cNvPr>
          <p:cNvSpPr txBox="1"/>
          <p:nvPr/>
        </p:nvSpPr>
        <p:spPr>
          <a:xfrm>
            <a:off x="494070" y="113523"/>
            <a:ext cx="11121759" cy="2554545"/>
          </a:xfrm>
          <a:prstGeom prst="rect">
            <a:avLst/>
          </a:prstGeom>
          <a:noFill/>
        </p:spPr>
        <p:txBody>
          <a:bodyPr wrap="square">
            <a:spAutoFit/>
          </a:bodyPr>
          <a:lstStyle/>
          <a:p>
            <a:r>
              <a:rPr lang="en-US" sz="4000" b="1" dirty="0"/>
              <a:t>For the next several slides, identify the moon as the information appears.  The moons are arranged very roughly in increasing order of the probability of finding life on the moon.</a:t>
            </a:r>
          </a:p>
        </p:txBody>
      </p:sp>
      <p:pic>
        <p:nvPicPr>
          <p:cNvPr id="4" name="Picture 3">
            <a:extLst>
              <a:ext uri="{FF2B5EF4-FFF2-40B4-BE49-F238E27FC236}">
                <a16:creationId xmlns:a16="http://schemas.microsoft.com/office/drawing/2014/main" id="{AB2D84EF-6435-1E2F-B878-D3143A9D1BD6}"/>
              </a:ext>
            </a:extLst>
          </p:cNvPr>
          <p:cNvPicPr>
            <a:picLocks noChangeAspect="1"/>
          </p:cNvPicPr>
          <p:nvPr/>
        </p:nvPicPr>
        <p:blipFill rotWithShape="1">
          <a:blip r:embed="rId2"/>
          <a:srcRect l="6129" t="13710" b="15193"/>
          <a:stretch/>
        </p:blipFill>
        <p:spPr>
          <a:xfrm>
            <a:off x="2896583" y="2749994"/>
            <a:ext cx="7032031" cy="3994483"/>
          </a:xfrm>
          <a:prstGeom prst="rect">
            <a:avLst/>
          </a:prstGeom>
        </p:spPr>
      </p:pic>
    </p:spTree>
    <p:extLst>
      <p:ext uri="{BB962C8B-B14F-4D97-AF65-F5344CB8AC3E}">
        <p14:creationId xmlns:p14="http://schemas.microsoft.com/office/powerpoint/2010/main" val="97320045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E1F799-2904-CAD9-5A71-AFC8B3D26AFC}"/>
              </a:ext>
            </a:extLst>
          </p:cNvPr>
          <p:cNvSpPr txBox="1"/>
          <p:nvPr/>
        </p:nvSpPr>
        <p:spPr>
          <a:xfrm>
            <a:off x="384348" y="205799"/>
            <a:ext cx="1635384" cy="707886"/>
          </a:xfrm>
          <a:prstGeom prst="rect">
            <a:avLst/>
          </a:prstGeom>
          <a:noFill/>
        </p:spPr>
        <p:txBody>
          <a:bodyPr wrap="none" rtlCol="0">
            <a:spAutoFit/>
          </a:bodyPr>
          <a:lstStyle/>
          <a:p>
            <a:r>
              <a:rPr lang="en-US" sz="4000" b="1" dirty="0"/>
              <a:t>Mimas</a:t>
            </a:r>
          </a:p>
        </p:txBody>
      </p:sp>
      <p:sp>
        <p:nvSpPr>
          <p:cNvPr id="4" name="TextBox 3">
            <a:extLst>
              <a:ext uri="{FF2B5EF4-FFF2-40B4-BE49-F238E27FC236}">
                <a16:creationId xmlns:a16="http://schemas.microsoft.com/office/drawing/2014/main" id="{DE1F9868-2E3A-E929-F041-6619B8B7614D}"/>
              </a:ext>
            </a:extLst>
          </p:cNvPr>
          <p:cNvSpPr txBox="1"/>
          <p:nvPr/>
        </p:nvSpPr>
        <p:spPr>
          <a:xfrm>
            <a:off x="81555" y="3064764"/>
            <a:ext cx="6096000" cy="3693319"/>
          </a:xfrm>
          <a:prstGeom prst="rect">
            <a:avLst/>
          </a:prstGeom>
          <a:noFill/>
        </p:spPr>
        <p:txBody>
          <a:bodyPr wrap="square">
            <a:spAutoFit/>
          </a:bodyPr>
          <a:lstStyle/>
          <a:p>
            <a:r>
              <a:rPr lang="en-US" dirty="0"/>
              <a:t>It is the 20th largest moon in the Solar System and is the thought to be the smallest to have its shape rounded by its own gravity.  Mimas was discovered by the British astronomer, Sir William Herschel in 1789. Most of what we now know about Mimas was discovered during the two Voyager missions.</a:t>
            </a:r>
          </a:p>
          <a:p>
            <a:endParaRPr lang="en-US" dirty="0"/>
          </a:p>
          <a:p>
            <a:r>
              <a:rPr lang="en-US" dirty="0"/>
              <a:t>The huge crater, named Herschel after the 1789 discoverer of Mimas, Sir William Herschel, spans about 130 kilometers and is featured here. Mimas' low mass produces a surface gravity just strong enough to create a spherical body but weak enough to allow such relatively large surface features. Mimas is made of mostly water ice with a smattering of rock - so it is accurately described as a big dirty snowball. </a:t>
            </a:r>
          </a:p>
        </p:txBody>
      </p:sp>
      <p:pic>
        <p:nvPicPr>
          <p:cNvPr id="6" name="Picture 5">
            <a:extLst>
              <a:ext uri="{FF2B5EF4-FFF2-40B4-BE49-F238E27FC236}">
                <a16:creationId xmlns:a16="http://schemas.microsoft.com/office/drawing/2014/main" id="{DB5EB5D7-E992-3CB0-037C-FBD2B3C9E262}"/>
              </a:ext>
            </a:extLst>
          </p:cNvPr>
          <p:cNvPicPr>
            <a:picLocks noChangeAspect="1"/>
          </p:cNvPicPr>
          <p:nvPr/>
        </p:nvPicPr>
        <p:blipFill rotWithShape="1">
          <a:blip r:embed="rId2"/>
          <a:srcRect l="3711" t="4445" r="3542" b="5492"/>
          <a:stretch/>
        </p:blipFill>
        <p:spPr>
          <a:xfrm>
            <a:off x="6448675" y="115019"/>
            <a:ext cx="5616803" cy="5454290"/>
          </a:xfrm>
          <a:prstGeom prst="rect">
            <a:avLst/>
          </a:prstGeom>
        </p:spPr>
      </p:pic>
      <p:sp>
        <p:nvSpPr>
          <p:cNvPr id="3" name="TextBox 2">
            <a:extLst>
              <a:ext uri="{FF2B5EF4-FFF2-40B4-BE49-F238E27FC236}">
                <a16:creationId xmlns:a16="http://schemas.microsoft.com/office/drawing/2014/main" id="{EED240C2-29BE-56BA-1BEA-32781B138E6B}"/>
              </a:ext>
            </a:extLst>
          </p:cNvPr>
          <p:cNvSpPr txBox="1"/>
          <p:nvPr/>
        </p:nvSpPr>
        <p:spPr>
          <a:xfrm>
            <a:off x="126522" y="738080"/>
            <a:ext cx="6096000" cy="1323439"/>
          </a:xfrm>
          <a:prstGeom prst="rect">
            <a:avLst/>
          </a:prstGeom>
          <a:noFill/>
        </p:spPr>
        <p:txBody>
          <a:bodyPr wrap="square" rtlCol="0">
            <a:spAutoFit/>
          </a:bodyPr>
          <a:lstStyle/>
          <a:p>
            <a:r>
              <a:rPr lang="en-US" sz="2000" b="1" dirty="0"/>
              <a:t>The smallest and innermost of Saturn's major moons. It is not quite big enough to hold a round shape, so it is somewhat ovoid with dimensions of 129 x 122 x 119 miles (207 x 197 x 191 kilometers, respectively)</a:t>
            </a:r>
          </a:p>
        </p:txBody>
      </p:sp>
      <p:sp>
        <p:nvSpPr>
          <p:cNvPr id="7" name="TextBox 6">
            <a:extLst>
              <a:ext uri="{FF2B5EF4-FFF2-40B4-BE49-F238E27FC236}">
                <a16:creationId xmlns:a16="http://schemas.microsoft.com/office/drawing/2014/main" id="{AD915178-FBBF-FFA1-0697-EAA469A4A6B8}"/>
              </a:ext>
            </a:extLst>
          </p:cNvPr>
          <p:cNvSpPr txBox="1"/>
          <p:nvPr/>
        </p:nvSpPr>
        <p:spPr>
          <a:xfrm>
            <a:off x="0" y="2061519"/>
            <a:ext cx="6259111" cy="923330"/>
          </a:xfrm>
          <a:prstGeom prst="rect">
            <a:avLst/>
          </a:prstGeom>
          <a:noFill/>
        </p:spPr>
        <p:txBody>
          <a:bodyPr wrap="square">
            <a:spAutoFit/>
          </a:bodyPr>
          <a:lstStyle/>
          <a:p>
            <a:r>
              <a:rPr lang="de-DE" dirty="0"/>
              <a:t>Year        Discoverer        Dist. from 	Diameter	 Orbital Period  </a:t>
            </a:r>
          </a:p>
          <a:p>
            <a:r>
              <a:rPr lang="de-DE" dirty="0"/>
              <a:t>Dis.		       Planet (km)        (km)	    (days)</a:t>
            </a:r>
          </a:p>
          <a:p>
            <a:r>
              <a:rPr lang="de-DE" dirty="0"/>
              <a:t>1789      W. Herschel        185,520	 398	   0.942</a:t>
            </a:r>
            <a:endParaRPr lang="en-US" dirty="0"/>
          </a:p>
        </p:txBody>
      </p:sp>
      <p:sp>
        <p:nvSpPr>
          <p:cNvPr id="17" name="TextBox 16">
            <a:extLst>
              <a:ext uri="{FF2B5EF4-FFF2-40B4-BE49-F238E27FC236}">
                <a16:creationId xmlns:a16="http://schemas.microsoft.com/office/drawing/2014/main" id="{709E30B1-E97A-538C-7D5F-6DA280E86D77}"/>
              </a:ext>
            </a:extLst>
          </p:cNvPr>
          <p:cNvSpPr txBox="1"/>
          <p:nvPr/>
        </p:nvSpPr>
        <p:spPr>
          <a:xfrm>
            <a:off x="2069499" y="159632"/>
            <a:ext cx="4221284" cy="400110"/>
          </a:xfrm>
          <a:prstGeom prst="rect">
            <a:avLst/>
          </a:prstGeom>
          <a:noFill/>
        </p:spPr>
        <p:txBody>
          <a:bodyPr wrap="none" rtlCol="0">
            <a:spAutoFit/>
          </a:bodyPr>
          <a:lstStyle/>
          <a:p>
            <a:r>
              <a:rPr lang="en-US" sz="2000" b="1" dirty="0"/>
              <a:t>7</a:t>
            </a:r>
            <a:r>
              <a:rPr lang="en-US" sz="2000" b="1" baseline="30000" dirty="0"/>
              <a:t>th  </a:t>
            </a:r>
            <a:r>
              <a:rPr lang="en-US" sz="2000" b="1" dirty="0"/>
              <a:t>moon from Saturn’s and 7</a:t>
            </a:r>
            <a:r>
              <a:rPr lang="en-US" sz="2000" b="1" baseline="30000" dirty="0"/>
              <a:t>th</a:t>
            </a:r>
            <a:r>
              <a:rPr lang="en-US" sz="2000" b="1" dirty="0"/>
              <a:t> largest</a:t>
            </a:r>
          </a:p>
        </p:txBody>
      </p:sp>
    </p:spTree>
    <p:extLst>
      <p:ext uri="{BB962C8B-B14F-4D97-AF65-F5344CB8AC3E}">
        <p14:creationId xmlns:p14="http://schemas.microsoft.com/office/powerpoint/2010/main" val="4188536565"/>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300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childTnLst>
                          </p:cTn>
                        </p:par>
                        <p:par>
                          <p:cTn id="10" fill="hold">
                            <p:stCondLst>
                              <p:cond delay="4000"/>
                            </p:stCondLst>
                            <p:childTnLst>
                              <p:par>
                                <p:cTn id="11" presetID="26" presetClass="entr" presetSubtype="0" fill="hold" grpId="0" nodeType="after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290">
                                          <p:stCondLst>
                                            <p:cond delay="0"/>
                                          </p:stCondLst>
                                        </p:cTn>
                                        <p:tgtEl>
                                          <p:spTgt spid="3"/>
                                        </p:tgtEl>
                                      </p:cBhvr>
                                    </p:animEffect>
                                    <p:anim calcmode="lin" valueType="num">
                                      <p:cBhvr>
                                        <p:cTn id="14"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9" dur="13">
                                          <p:stCondLst>
                                            <p:cond delay="325"/>
                                          </p:stCondLst>
                                        </p:cTn>
                                        <p:tgtEl>
                                          <p:spTgt spid="3"/>
                                        </p:tgtEl>
                                      </p:cBhvr>
                                      <p:to x="100000" y="60000"/>
                                    </p:animScale>
                                    <p:animScale>
                                      <p:cBhvr>
                                        <p:cTn id="20" dur="83" decel="50000">
                                          <p:stCondLst>
                                            <p:cond delay="338"/>
                                          </p:stCondLst>
                                        </p:cTn>
                                        <p:tgtEl>
                                          <p:spTgt spid="3"/>
                                        </p:tgtEl>
                                      </p:cBhvr>
                                      <p:to x="100000" y="100000"/>
                                    </p:animScale>
                                    <p:animScale>
                                      <p:cBhvr>
                                        <p:cTn id="21" dur="13">
                                          <p:stCondLst>
                                            <p:cond delay="656"/>
                                          </p:stCondLst>
                                        </p:cTn>
                                        <p:tgtEl>
                                          <p:spTgt spid="3"/>
                                        </p:tgtEl>
                                      </p:cBhvr>
                                      <p:to x="100000" y="80000"/>
                                    </p:animScale>
                                    <p:animScale>
                                      <p:cBhvr>
                                        <p:cTn id="22" dur="83" decel="50000">
                                          <p:stCondLst>
                                            <p:cond delay="669"/>
                                          </p:stCondLst>
                                        </p:cTn>
                                        <p:tgtEl>
                                          <p:spTgt spid="3"/>
                                        </p:tgtEl>
                                      </p:cBhvr>
                                      <p:to x="100000" y="100000"/>
                                    </p:animScale>
                                    <p:animScale>
                                      <p:cBhvr>
                                        <p:cTn id="23" dur="13">
                                          <p:stCondLst>
                                            <p:cond delay="821"/>
                                          </p:stCondLst>
                                        </p:cTn>
                                        <p:tgtEl>
                                          <p:spTgt spid="3"/>
                                        </p:tgtEl>
                                      </p:cBhvr>
                                      <p:to x="100000" y="90000"/>
                                    </p:animScale>
                                    <p:animScale>
                                      <p:cBhvr>
                                        <p:cTn id="24" dur="83" decel="50000">
                                          <p:stCondLst>
                                            <p:cond delay="834"/>
                                          </p:stCondLst>
                                        </p:cTn>
                                        <p:tgtEl>
                                          <p:spTgt spid="3"/>
                                        </p:tgtEl>
                                      </p:cBhvr>
                                      <p:to x="100000" y="100000"/>
                                    </p:animScale>
                                    <p:animScale>
                                      <p:cBhvr>
                                        <p:cTn id="25" dur="13">
                                          <p:stCondLst>
                                            <p:cond delay="904"/>
                                          </p:stCondLst>
                                        </p:cTn>
                                        <p:tgtEl>
                                          <p:spTgt spid="3"/>
                                        </p:tgtEl>
                                      </p:cBhvr>
                                      <p:to x="100000" y="95000"/>
                                    </p:animScale>
                                    <p:animScale>
                                      <p:cBhvr>
                                        <p:cTn id="26" dur="83" decel="50000">
                                          <p:stCondLst>
                                            <p:cond delay="917"/>
                                          </p:stCondLst>
                                        </p:cTn>
                                        <p:tgtEl>
                                          <p:spTgt spid="3"/>
                                        </p:tgtEl>
                                      </p:cBhvr>
                                      <p:to x="100000" y="100000"/>
                                    </p:animScale>
                                  </p:childTnLst>
                                </p:cTn>
                              </p:par>
                            </p:childTnLst>
                          </p:cTn>
                        </p:par>
                        <p:par>
                          <p:cTn id="27" fill="hold">
                            <p:stCondLst>
                              <p:cond delay="7000"/>
                            </p:stCondLst>
                            <p:childTnLst>
                              <p:par>
                                <p:cTn id="28" presetID="45" presetClass="entr" presetSubtype="0" fill="hold" grpId="0" nodeType="afterEffect">
                                  <p:stCondLst>
                                    <p:cond delay="30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ppt_w</p:attrName>
                                        </p:attrNameLst>
                                      </p:cBhvr>
                                      <p:tavLst>
                                        <p:tav tm="0" fmla="#ppt_w*sin(2.5*pi*$)">
                                          <p:val>
                                            <p:fltVal val="0"/>
                                          </p:val>
                                        </p:tav>
                                        <p:tav tm="100000">
                                          <p:val>
                                            <p:fltVal val="1"/>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childTnLst>
                                </p:cTn>
                              </p:par>
                            </p:childTnLst>
                          </p:cTn>
                        </p:par>
                        <p:par>
                          <p:cTn id="33" fill="hold">
                            <p:stCondLst>
                              <p:cond delay="11000"/>
                            </p:stCondLst>
                            <p:childTnLst>
                              <p:par>
                                <p:cTn id="34" presetID="6" presetClass="entr" presetSubtype="16" fill="hold" grpId="0" nodeType="afterEffect">
                                  <p:stCondLst>
                                    <p:cond delay="2000"/>
                                  </p:stCondLst>
                                  <p:childTnLst>
                                    <p:set>
                                      <p:cBhvr>
                                        <p:cTn id="35" dur="1" fill="hold">
                                          <p:stCondLst>
                                            <p:cond delay="0"/>
                                          </p:stCondLst>
                                        </p:cTn>
                                        <p:tgtEl>
                                          <p:spTgt spid="4"/>
                                        </p:tgtEl>
                                        <p:attrNameLst>
                                          <p:attrName>style.visibility</p:attrName>
                                        </p:attrNameLst>
                                      </p:cBhvr>
                                      <p:to>
                                        <p:strVal val="visible"/>
                                      </p:to>
                                    </p:set>
                                    <p:animEffect transition="in" filter="circle(in)">
                                      <p:cBhvr>
                                        <p:cTn id="36" dur="1000"/>
                                        <p:tgtEl>
                                          <p:spTgt spid="4"/>
                                        </p:tgtEl>
                                      </p:cBhvr>
                                    </p:animEffect>
                                  </p:childTnLst>
                                </p:cTn>
                              </p:par>
                            </p:childTnLst>
                          </p:cTn>
                        </p:par>
                        <p:par>
                          <p:cTn id="37" fill="hold">
                            <p:stCondLst>
                              <p:cond delay="14000"/>
                            </p:stCondLst>
                            <p:childTnLst>
                              <p:par>
                                <p:cTn id="38" presetID="50" presetClass="entr" presetSubtype="0" decel="100000" fill="hold" grpId="0" nodeType="afterEffect">
                                  <p:stCondLst>
                                    <p:cond delay="400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strVal val="#ppt_w+.3"/>
                                          </p:val>
                                        </p:tav>
                                        <p:tav tm="100000">
                                          <p:val>
                                            <p:strVal val="#ppt_w"/>
                                          </p:val>
                                        </p:tav>
                                      </p:tavLst>
                                    </p:anim>
                                    <p:anim calcmode="lin" valueType="num">
                                      <p:cBhvr>
                                        <p:cTn id="41" dur="1000" fill="hold"/>
                                        <p:tgtEl>
                                          <p:spTgt spid="2"/>
                                        </p:tgtEl>
                                        <p:attrNameLst>
                                          <p:attrName>ppt_h</p:attrName>
                                        </p:attrNameLst>
                                      </p:cBhvr>
                                      <p:tavLst>
                                        <p:tav tm="0">
                                          <p:val>
                                            <p:strVal val="#ppt_h"/>
                                          </p:val>
                                        </p:tav>
                                        <p:tav tm="100000">
                                          <p:val>
                                            <p:strVal val="#ppt_h"/>
                                          </p:val>
                                        </p:tav>
                                      </p:tavLst>
                                    </p:anim>
                                    <p:animEffect transition="in" filter="fade">
                                      <p:cBhvr>
                                        <p:cTn id="4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7"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2D64E4-1E5E-6849-8F3E-B5BA9E3A967F}"/>
              </a:ext>
            </a:extLst>
          </p:cNvPr>
          <p:cNvSpPr txBox="1"/>
          <p:nvPr/>
        </p:nvSpPr>
        <p:spPr>
          <a:xfrm>
            <a:off x="621103" y="457359"/>
            <a:ext cx="1445396" cy="707886"/>
          </a:xfrm>
          <a:prstGeom prst="rect">
            <a:avLst/>
          </a:prstGeom>
          <a:noFill/>
        </p:spPr>
        <p:txBody>
          <a:bodyPr wrap="none" rtlCol="0">
            <a:spAutoFit/>
          </a:bodyPr>
          <a:lstStyle/>
          <a:p>
            <a:r>
              <a:rPr lang="en-US" sz="4000" b="1" dirty="0"/>
              <a:t>Triton</a:t>
            </a:r>
          </a:p>
        </p:txBody>
      </p:sp>
      <p:sp>
        <p:nvSpPr>
          <p:cNvPr id="8" name="TextBox 7">
            <a:extLst>
              <a:ext uri="{FF2B5EF4-FFF2-40B4-BE49-F238E27FC236}">
                <a16:creationId xmlns:a16="http://schemas.microsoft.com/office/drawing/2014/main" id="{9BC44D08-41AC-179C-2544-0F69B5EE162A}"/>
              </a:ext>
            </a:extLst>
          </p:cNvPr>
          <p:cNvSpPr txBox="1"/>
          <p:nvPr/>
        </p:nvSpPr>
        <p:spPr>
          <a:xfrm>
            <a:off x="370030" y="1149856"/>
            <a:ext cx="6165011" cy="923330"/>
          </a:xfrm>
          <a:prstGeom prst="rect">
            <a:avLst/>
          </a:prstGeom>
          <a:noFill/>
        </p:spPr>
        <p:txBody>
          <a:bodyPr wrap="square">
            <a:spAutoFit/>
          </a:bodyPr>
          <a:lstStyle/>
          <a:p>
            <a:r>
              <a:rPr lang="en-US" dirty="0"/>
              <a:t>Year        Discoverer        Dist. from 	Diameter	 Orbital Period    Dis.		       Planet (km)        (km)	    (days)</a:t>
            </a:r>
          </a:p>
          <a:p>
            <a:r>
              <a:rPr lang="en-US" dirty="0"/>
              <a:t>1846	W. </a:t>
            </a:r>
            <a:r>
              <a:rPr lang="en-US" dirty="0" err="1"/>
              <a:t>Lassel</a:t>
            </a:r>
            <a:r>
              <a:rPr lang="en-US" dirty="0"/>
              <a:t>	       354,800	2705	   5.877</a:t>
            </a:r>
          </a:p>
        </p:txBody>
      </p:sp>
      <p:sp>
        <p:nvSpPr>
          <p:cNvPr id="10" name="TextBox 9">
            <a:extLst>
              <a:ext uri="{FF2B5EF4-FFF2-40B4-BE49-F238E27FC236}">
                <a16:creationId xmlns:a16="http://schemas.microsoft.com/office/drawing/2014/main" id="{9BCBB952-2393-D116-2682-66CD76F93C83}"/>
              </a:ext>
            </a:extLst>
          </p:cNvPr>
          <p:cNvSpPr txBox="1"/>
          <p:nvPr/>
        </p:nvSpPr>
        <p:spPr>
          <a:xfrm>
            <a:off x="2153233" y="626636"/>
            <a:ext cx="2422138" cy="369332"/>
          </a:xfrm>
          <a:prstGeom prst="rect">
            <a:avLst/>
          </a:prstGeom>
          <a:noFill/>
        </p:spPr>
        <p:txBody>
          <a:bodyPr wrap="none" rtlCol="0">
            <a:spAutoFit/>
          </a:bodyPr>
          <a:lstStyle/>
          <a:p>
            <a:r>
              <a:rPr lang="en-US" dirty="0"/>
              <a:t>Neptune’s largest moon</a:t>
            </a:r>
          </a:p>
        </p:txBody>
      </p:sp>
      <p:sp>
        <p:nvSpPr>
          <p:cNvPr id="13" name="TextBox 12">
            <a:extLst>
              <a:ext uri="{FF2B5EF4-FFF2-40B4-BE49-F238E27FC236}">
                <a16:creationId xmlns:a16="http://schemas.microsoft.com/office/drawing/2014/main" id="{5F8A8AAD-ADAC-1E87-E6A1-9E311791E770}"/>
              </a:ext>
            </a:extLst>
          </p:cNvPr>
          <p:cNvSpPr txBox="1"/>
          <p:nvPr/>
        </p:nvSpPr>
        <p:spPr>
          <a:xfrm>
            <a:off x="7250518" y="457359"/>
            <a:ext cx="4906297" cy="5324535"/>
          </a:xfrm>
          <a:prstGeom prst="rect">
            <a:avLst/>
          </a:prstGeom>
          <a:noFill/>
        </p:spPr>
        <p:txBody>
          <a:bodyPr wrap="square">
            <a:spAutoFit/>
          </a:bodyPr>
          <a:lstStyle/>
          <a:p>
            <a:r>
              <a:rPr lang="en-US" sz="2000" b="1" dirty="0"/>
              <a:t>The biggest of Neptune’s thirteen known moons.  This moon is suspected to have been captured by Neptune, which would explain its highly unusual orbit and rotation. One of the only bodies in the solar system to have a retrograde orbit, it also rotates at an angle of 157° to the axis of Neptune’s rotation. </a:t>
            </a:r>
          </a:p>
          <a:p>
            <a:endParaRPr lang="en-US" sz="2000" b="1" dirty="0"/>
          </a:p>
          <a:p>
            <a:r>
              <a:rPr lang="en-US" sz="2000" b="1" dirty="0"/>
              <a:t> Its atmosphere is 70,000 times less dense than Earth’s and is composed of nitrogen, methane, and carbon monoxide. It is about 2.8 billion miles away from the Sun, and although the surface temperature there is a frigid -230 ºC, the Sun’s heat can cause seasonal changes.  Seasons last 40 earth years.</a:t>
            </a:r>
          </a:p>
        </p:txBody>
      </p:sp>
      <p:pic>
        <p:nvPicPr>
          <p:cNvPr id="14" name="Picture 13">
            <a:extLst>
              <a:ext uri="{FF2B5EF4-FFF2-40B4-BE49-F238E27FC236}">
                <a16:creationId xmlns:a16="http://schemas.microsoft.com/office/drawing/2014/main" id="{56A18E86-7DDA-0450-7922-3224AF0A0745}"/>
              </a:ext>
            </a:extLst>
          </p:cNvPr>
          <p:cNvPicPr>
            <a:picLocks noChangeAspect="1"/>
          </p:cNvPicPr>
          <p:nvPr/>
        </p:nvPicPr>
        <p:blipFill rotWithShape="1">
          <a:blip r:embed="rId2"/>
          <a:srcRect l="2012" t="12054" r="3679" b="10944"/>
          <a:stretch/>
        </p:blipFill>
        <p:spPr>
          <a:xfrm>
            <a:off x="170814" y="2539175"/>
            <a:ext cx="7023655" cy="4071642"/>
          </a:xfrm>
          <a:prstGeom prst="rect">
            <a:avLst/>
          </a:prstGeom>
        </p:spPr>
      </p:pic>
      <p:sp>
        <p:nvSpPr>
          <p:cNvPr id="15" name="TextBox 14">
            <a:extLst>
              <a:ext uri="{FF2B5EF4-FFF2-40B4-BE49-F238E27FC236}">
                <a16:creationId xmlns:a16="http://schemas.microsoft.com/office/drawing/2014/main" id="{BE92C55B-A92C-4902-E1EB-4E88E999EAA5}"/>
              </a:ext>
            </a:extLst>
          </p:cNvPr>
          <p:cNvSpPr txBox="1"/>
          <p:nvPr/>
        </p:nvSpPr>
        <p:spPr>
          <a:xfrm>
            <a:off x="1143107" y="5908198"/>
            <a:ext cx="1535502" cy="646331"/>
          </a:xfrm>
          <a:prstGeom prst="rect">
            <a:avLst/>
          </a:prstGeom>
          <a:solidFill>
            <a:schemeClr val="tx1"/>
          </a:solidFill>
        </p:spPr>
        <p:txBody>
          <a:bodyPr wrap="square" rtlCol="0">
            <a:spAutoFit/>
          </a:bodyPr>
          <a:lstStyle/>
          <a:p>
            <a:r>
              <a:rPr lang="en-US" sz="3600" dirty="0">
                <a:solidFill>
                  <a:schemeClr val="bg1"/>
                </a:solidFill>
              </a:rPr>
              <a:t>           ?</a:t>
            </a:r>
          </a:p>
        </p:txBody>
      </p:sp>
    </p:spTree>
    <p:extLst>
      <p:ext uri="{BB962C8B-B14F-4D97-AF65-F5344CB8AC3E}">
        <p14:creationId xmlns:p14="http://schemas.microsoft.com/office/powerpoint/2010/main" val="3852000559"/>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3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childTnLst>
                          </p:cTn>
                        </p:par>
                        <p:par>
                          <p:cTn id="10" fill="hold">
                            <p:stCondLst>
                              <p:cond delay="4000"/>
                            </p:stCondLst>
                            <p:childTnLst>
                              <p:par>
                                <p:cTn id="11" presetID="17" presetClass="entr" presetSubtype="10" fill="hold" grpId="0" nodeType="afterEffect">
                                  <p:stCondLst>
                                    <p:cond delay="250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7500"/>
                            </p:stCondLst>
                            <p:childTnLst>
                              <p:par>
                                <p:cTn id="16" presetID="13" presetClass="entr" presetSubtype="16" fill="hold" grpId="0" nodeType="afterEffect">
                                  <p:stCondLst>
                                    <p:cond delay="3000"/>
                                  </p:stCondLst>
                                  <p:childTnLst>
                                    <p:set>
                                      <p:cBhvr>
                                        <p:cTn id="17" dur="1" fill="hold">
                                          <p:stCondLst>
                                            <p:cond delay="0"/>
                                          </p:stCondLst>
                                        </p:cTn>
                                        <p:tgtEl>
                                          <p:spTgt spid="13"/>
                                        </p:tgtEl>
                                        <p:attrNameLst>
                                          <p:attrName>style.visibility</p:attrName>
                                        </p:attrNameLst>
                                      </p:cBhvr>
                                      <p:to>
                                        <p:strVal val="visible"/>
                                      </p:to>
                                    </p:set>
                                    <p:animEffect transition="in" filter="plus(in)">
                                      <p:cBhvr>
                                        <p:cTn id="18" dur="1000"/>
                                        <p:tgtEl>
                                          <p:spTgt spid="13"/>
                                        </p:tgtEl>
                                      </p:cBhvr>
                                    </p:animEffect>
                                  </p:childTnLst>
                                </p:cTn>
                              </p:par>
                            </p:childTnLst>
                          </p:cTn>
                        </p:par>
                        <p:par>
                          <p:cTn id="19" fill="hold">
                            <p:stCondLst>
                              <p:cond delay="11500"/>
                            </p:stCondLst>
                            <p:childTnLst>
                              <p:par>
                                <p:cTn id="20" presetID="2" presetClass="exit" presetSubtype="3" fill="hold" grpId="0" nodeType="afterEffect">
                                  <p:stCondLst>
                                    <p:cond delay="5500"/>
                                  </p:stCondLst>
                                  <p:childTnLst>
                                    <p:anim calcmode="lin" valueType="num">
                                      <p:cBhvr additive="base">
                                        <p:cTn id="21" dur="1000"/>
                                        <p:tgtEl>
                                          <p:spTgt spid="15"/>
                                        </p:tgtEl>
                                        <p:attrNameLst>
                                          <p:attrName>ppt_x</p:attrName>
                                        </p:attrNameLst>
                                      </p:cBhvr>
                                      <p:tavLst>
                                        <p:tav tm="0">
                                          <p:val>
                                            <p:strVal val="ppt_x"/>
                                          </p:val>
                                        </p:tav>
                                        <p:tav tm="100000">
                                          <p:val>
                                            <p:strVal val="1+ppt_w/2"/>
                                          </p:val>
                                        </p:tav>
                                      </p:tavLst>
                                    </p:anim>
                                    <p:anim calcmode="lin" valueType="num">
                                      <p:cBhvr additive="base">
                                        <p:cTn id="22" dur="1000"/>
                                        <p:tgtEl>
                                          <p:spTgt spid="15"/>
                                        </p:tgtEl>
                                        <p:attrNameLst>
                                          <p:attrName>ppt_y</p:attrName>
                                        </p:attrNameLst>
                                      </p:cBhvr>
                                      <p:tavLst>
                                        <p:tav tm="0">
                                          <p:val>
                                            <p:strVal val="ppt_y"/>
                                          </p:val>
                                        </p:tav>
                                        <p:tav tm="100000">
                                          <p:val>
                                            <p:strVal val="0-ppt_h/2"/>
                                          </p:val>
                                        </p:tav>
                                      </p:tavLst>
                                    </p:anim>
                                    <p:set>
                                      <p:cBhvr>
                                        <p:cTn id="23" dur="1" fill="hold">
                                          <p:stCondLst>
                                            <p:cond delay="999"/>
                                          </p:stCondLst>
                                        </p:cTn>
                                        <p:tgtEl>
                                          <p:spTgt spid="15"/>
                                        </p:tgtEl>
                                        <p:attrNameLst>
                                          <p:attrName>style.visibility</p:attrName>
                                        </p:attrNameLst>
                                      </p:cBhvr>
                                      <p:to>
                                        <p:strVal val="hidden"/>
                                      </p:to>
                                    </p:set>
                                  </p:childTnLst>
                                </p:cTn>
                              </p:par>
                            </p:childTnLst>
                          </p:cTn>
                        </p:par>
                        <p:par>
                          <p:cTn id="24" fill="hold">
                            <p:stCondLst>
                              <p:cond delay="18000"/>
                            </p:stCondLst>
                            <p:childTnLst>
                              <p:par>
                                <p:cTn id="25" presetID="2" presetClass="entr" presetSubtype="6" fill="hold" grpId="0" nodeType="afterEffect">
                                  <p:stCondLst>
                                    <p:cond delay="20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1+#ppt_w/2"/>
                                          </p:val>
                                        </p:tav>
                                        <p:tav tm="100000">
                                          <p:val>
                                            <p:strVal val="#ppt_x"/>
                                          </p:val>
                                        </p:tav>
                                      </p:tavLst>
                                    </p:anim>
                                    <p:anim calcmode="lin" valueType="num">
                                      <p:cBhvr additive="base">
                                        <p:cTn id="2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3"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C9073-E11D-89E6-4C55-458940524623}"/>
              </a:ext>
            </a:extLst>
          </p:cNvPr>
          <p:cNvSpPr txBox="1"/>
          <p:nvPr/>
        </p:nvSpPr>
        <p:spPr>
          <a:xfrm>
            <a:off x="421326" y="209684"/>
            <a:ext cx="1736822" cy="707886"/>
          </a:xfrm>
          <a:prstGeom prst="rect">
            <a:avLst/>
          </a:prstGeom>
          <a:noFill/>
        </p:spPr>
        <p:txBody>
          <a:bodyPr wrap="none" rtlCol="0">
            <a:spAutoFit/>
          </a:bodyPr>
          <a:lstStyle/>
          <a:p>
            <a:r>
              <a:rPr lang="en-US" sz="4000" b="1" dirty="0" err="1"/>
              <a:t>Callisto</a:t>
            </a:r>
            <a:endParaRPr lang="en-US" sz="4000" b="1" dirty="0"/>
          </a:p>
        </p:txBody>
      </p:sp>
      <p:sp>
        <p:nvSpPr>
          <p:cNvPr id="4" name="TextBox 3">
            <a:extLst>
              <a:ext uri="{FF2B5EF4-FFF2-40B4-BE49-F238E27FC236}">
                <a16:creationId xmlns:a16="http://schemas.microsoft.com/office/drawing/2014/main" id="{0EEA5C5E-1F0A-87D0-A1CB-E689EF51D42B}"/>
              </a:ext>
            </a:extLst>
          </p:cNvPr>
          <p:cNvSpPr txBox="1"/>
          <p:nvPr/>
        </p:nvSpPr>
        <p:spPr>
          <a:xfrm>
            <a:off x="71638" y="1492781"/>
            <a:ext cx="7312132" cy="1631216"/>
          </a:xfrm>
          <a:prstGeom prst="rect">
            <a:avLst/>
          </a:prstGeom>
          <a:noFill/>
        </p:spPr>
        <p:txBody>
          <a:bodyPr wrap="square">
            <a:spAutoFit/>
          </a:bodyPr>
          <a:lstStyle/>
          <a:p>
            <a:r>
              <a:rPr lang="en-US" sz="2000" b="1" dirty="0"/>
              <a:t>It orbits just beyond Jupiter's main radiation belt. Its surface is the most heavily cratered of any object in our solar system indicating that geological processes could be dead. However, it may also hold an underground ocean. It's unclear if the ocean could sustain because the surface is so old.</a:t>
            </a:r>
          </a:p>
        </p:txBody>
      </p:sp>
      <p:pic>
        <p:nvPicPr>
          <p:cNvPr id="5" name="Picture 4">
            <a:extLst>
              <a:ext uri="{FF2B5EF4-FFF2-40B4-BE49-F238E27FC236}">
                <a16:creationId xmlns:a16="http://schemas.microsoft.com/office/drawing/2014/main" id="{BA305E0C-7489-3357-EBEA-BB2D49CDA591}"/>
              </a:ext>
            </a:extLst>
          </p:cNvPr>
          <p:cNvPicPr>
            <a:picLocks noChangeAspect="1"/>
          </p:cNvPicPr>
          <p:nvPr/>
        </p:nvPicPr>
        <p:blipFill rotWithShape="1">
          <a:blip r:embed="rId2"/>
          <a:srcRect l="5170" t="5934" r="5230" b="5861"/>
          <a:stretch/>
        </p:blipFill>
        <p:spPr>
          <a:xfrm>
            <a:off x="7617444" y="104328"/>
            <a:ext cx="4502918" cy="4510632"/>
          </a:xfrm>
          <a:prstGeom prst="rect">
            <a:avLst/>
          </a:prstGeom>
        </p:spPr>
      </p:pic>
      <p:sp>
        <p:nvSpPr>
          <p:cNvPr id="7" name="TextBox 6">
            <a:extLst>
              <a:ext uri="{FF2B5EF4-FFF2-40B4-BE49-F238E27FC236}">
                <a16:creationId xmlns:a16="http://schemas.microsoft.com/office/drawing/2014/main" id="{2E81E2C6-0C8C-F615-23D3-B4D5CB3C38DE}"/>
              </a:ext>
            </a:extLst>
          </p:cNvPr>
          <p:cNvSpPr txBox="1"/>
          <p:nvPr/>
        </p:nvSpPr>
        <p:spPr>
          <a:xfrm>
            <a:off x="229367" y="3400407"/>
            <a:ext cx="6383923" cy="923330"/>
          </a:xfrm>
          <a:prstGeom prst="rect">
            <a:avLst/>
          </a:prstGeom>
          <a:noFill/>
        </p:spPr>
        <p:txBody>
          <a:bodyPr wrap="square">
            <a:spAutoFit/>
          </a:bodyPr>
          <a:lstStyle/>
          <a:p>
            <a:r>
              <a:rPr lang="en-US" dirty="0"/>
              <a:t>Year        Discoverer        Dist. from 	Diameter	 Orbital Period    Dis.		       Planet (km)        (km)	    (days)</a:t>
            </a:r>
          </a:p>
          <a:p>
            <a:r>
              <a:rPr lang="it-IT" dirty="0"/>
              <a:t>1610	Galileo	        1,883,000	4,800	   16.689</a:t>
            </a:r>
            <a:endParaRPr lang="en-US" dirty="0"/>
          </a:p>
        </p:txBody>
      </p:sp>
      <p:pic>
        <p:nvPicPr>
          <p:cNvPr id="10" name="Picture 9">
            <a:extLst>
              <a:ext uri="{FF2B5EF4-FFF2-40B4-BE49-F238E27FC236}">
                <a16:creationId xmlns:a16="http://schemas.microsoft.com/office/drawing/2014/main" id="{185216F1-B8A7-D7D6-83D0-9CDB6D89C4B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9606" t="34370" r="3038" b="38228"/>
          <a:stretch/>
        </p:blipFill>
        <p:spPr>
          <a:xfrm>
            <a:off x="73641" y="4991910"/>
            <a:ext cx="9984757" cy="1761762"/>
          </a:xfrm>
          <a:prstGeom prst="rect">
            <a:avLst/>
          </a:prstGeom>
        </p:spPr>
      </p:pic>
      <p:sp>
        <p:nvSpPr>
          <p:cNvPr id="11" name="TextBox 10">
            <a:extLst>
              <a:ext uri="{FF2B5EF4-FFF2-40B4-BE49-F238E27FC236}">
                <a16:creationId xmlns:a16="http://schemas.microsoft.com/office/drawing/2014/main" id="{E058C077-C162-AE17-1979-F7D84CC0F1C5}"/>
              </a:ext>
            </a:extLst>
          </p:cNvPr>
          <p:cNvSpPr txBox="1"/>
          <p:nvPr/>
        </p:nvSpPr>
        <p:spPr>
          <a:xfrm>
            <a:off x="2158148" y="4883815"/>
            <a:ext cx="7900250" cy="461665"/>
          </a:xfrm>
          <a:prstGeom prst="rect">
            <a:avLst/>
          </a:prstGeom>
          <a:noFill/>
        </p:spPr>
        <p:txBody>
          <a:bodyPr wrap="square" rtlCol="0">
            <a:spAutoFit/>
          </a:bodyPr>
          <a:lstStyle/>
          <a:p>
            <a:r>
              <a:rPr lang="en-US" sz="2400" b="1" dirty="0">
                <a:solidFill>
                  <a:schemeClr val="bg1"/>
                </a:solidFill>
              </a:rPr>
              <a:t>Io      		Europa   	      Ganymede       	</a:t>
            </a:r>
            <a:r>
              <a:rPr lang="en-US" sz="2400" b="1" dirty="0" err="1">
                <a:solidFill>
                  <a:schemeClr val="bg1"/>
                </a:solidFill>
              </a:rPr>
              <a:t>Callisto</a:t>
            </a:r>
            <a:endParaRPr lang="en-US" sz="2400" b="1" dirty="0">
              <a:solidFill>
                <a:schemeClr val="bg1"/>
              </a:solidFill>
            </a:endParaRPr>
          </a:p>
        </p:txBody>
      </p:sp>
      <p:sp>
        <p:nvSpPr>
          <p:cNvPr id="6" name="TextBox 5">
            <a:extLst>
              <a:ext uri="{FF2B5EF4-FFF2-40B4-BE49-F238E27FC236}">
                <a16:creationId xmlns:a16="http://schemas.microsoft.com/office/drawing/2014/main" id="{D8D9C546-3511-3A46-C16D-34880970C45C}"/>
              </a:ext>
            </a:extLst>
          </p:cNvPr>
          <p:cNvSpPr txBox="1"/>
          <p:nvPr/>
        </p:nvSpPr>
        <p:spPr>
          <a:xfrm>
            <a:off x="2416625" y="209684"/>
            <a:ext cx="5298788" cy="1015663"/>
          </a:xfrm>
          <a:prstGeom prst="rect">
            <a:avLst/>
          </a:prstGeom>
          <a:noFill/>
        </p:spPr>
        <p:txBody>
          <a:bodyPr wrap="square">
            <a:spAutoFit/>
          </a:bodyPr>
          <a:lstStyle/>
          <a:p>
            <a:r>
              <a:rPr lang="en-US" sz="2000" b="1" dirty="0"/>
              <a:t>Jupiter’s second largest moon and the third largest moon in our solar system and is about the same size as Mercury. </a:t>
            </a:r>
          </a:p>
        </p:txBody>
      </p:sp>
    </p:spTree>
    <p:extLst>
      <p:ext uri="{BB962C8B-B14F-4D97-AF65-F5344CB8AC3E}">
        <p14:creationId xmlns:p14="http://schemas.microsoft.com/office/powerpoint/2010/main" val="155568883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4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1000"/>
                                        <p:tgtEl>
                                          <p:spTgt spid="6">
                                            <p:txEl>
                                              <p:pRg st="0" end="0"/>
                                            </p:txEl>
                                          </p:spTgt>
                                        </p:tgtEl>
                                      </p:cBhvr>
                                    </p:animEffect>
                                  </p:childTnLst>
                                </p:cTn>
                              </p:par>
                            </p:childTnLst>
                          </p:cTn>
                        </p:par>
                        <p:par>
                          <p:cTn id="8" fill="hold">
                            <p:stCondLst>
                              <p:cond delay="5000"/>
                            </p:stCondLst>
                            <p:childTnLst>
                              <p:par>
                                <p:cTn id="9" presetID="26" presetClass="entr" presetSubtype="0" fill="hold" grpId="0" nodeType="afterEffect">
                                  <p:stCondLst>
                                    <p:cond delay="35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290">
                                          <p:stCondLst>
                                            <p:cond delay="0"/>
                                          </p:stCondLst>
                                        </p:cTn>
                                        <p:tgtEl>
                                          <p:spTgt spid="4"/>
                                        </p:tgtEl>
                                      </p:cBhvr>
                                    </p:animEffect>
                                    <p:anim calcmode="lin" valueType="num">
                                      <p:cBhvr>
                                        <p:cTn id="12"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7" dur="13">
                                          <p:stCondLst>
                                            <p:cond delay="325"/>
                                          </p:stCondLst>
                                        </p:cTn>
                                        <p:tgtEl>
                                          <p:spTgt spid="4"/>
                                        </p:tgtEl>
                                      </p:cBhvr>
                                      <p:to x="100000" y="60000"/>
                                    </p:animScale>
                                    <p:animScale>
                                      <p:cBhvr>
                                        <p:cTn id="18" dur="83" decel="50000">
                                          <p:stCondLst>
                                            <p:cond delay="338"/>
                                          </p:stCondLst>
                                        </p:cTn>
                                        <p:tgtEl>
                                          <p:spTgt spid="4"/>
                                        </p:tgtEl>
                                      </p:cBhvr>
                                      <p:to x="100000" y="100000"/>
                                    </p:animScale>
                                    <p:animScale>
                                      <p:cBhvr>
                                        <p:cTn id="19" dur="13">
                                          <p:stCondLst>
                                            <p:cond delay="656"/>
                                          </p:stCondLst>
                                        </p:cTn>
                                        <p:tgtEl>
                                          <p:spTgt spid="4"/>
                                        </p:tgtEl>
                                      </p:cBhvr>
                                      <p:to x="100000" y="80000"/>
                                    </p:animScale>
                                    <p:animScale>
                                      <p:cBhvr>
                                        <p:cTn id="20" dur="83" decel="50000">
                                          <p:stCondLst>
                                            <p:cond delay="669"/>
                                          </p:stCondLst>
                                        </p:cTn>
                                        <p:tgtEl>
                                          <p:spTgt spid="4"/>
                                        </p:tgtEl>
                                      </p:cBhvr>
                                      <p:to x="100000" y="100000"/>
                                    </p:animScale>
                                    <p:animScale>
                                      <p:cBhvr>
                                        <p:cTn id="21" dur="13">
                                          <p:stCondLst>
                                            <p:cond delay="821"/>
                                          </p:stCondLst>
                                        </p:cTn>
                                        <p:tgtEl>
                                          <p:spTgt spid="4"/>
                                        </p:tgtEl>
                                      </p:cBhvr>
                                      <p:to x="100000" y="90000"/>
                                    </p:animScale>
                                    <p:animScale>
                                      <p:cBhvr>
                                        <p:cTn id="22" dur="83" decel="50000">
                                          <p:stCondLst>
                                            <p:cond delay="834"/>
                                          </p:stCondLst>
                                        </p:cTn>
                                        <p:tgtEl>
                                          <p:spTgt spid="4"/>
                                        </p:tgtEl>
                                      </p:cBhvr>
                                      <p:to x="100000" y="100000"/>
                                    </p:animScale>
                                    <p:animScale>
                                      <p:cBhvr>
                                        <p:cTn id="23" dur="13">
                                          <p:stCondLst>
                                            <p:cond delay="904"/>
                                          </p:stCondLst>
                                        </p:cTn>
                                        <p:tgtEl>
                                          <p:spTgt spid="4"/>
                                        </p:tgtEl>
                                      </p:cBhvr>
                                      <p:to x="100000" y="95000"/>
                                    </p:animScale>
                                    <p:animScale>
                                      <p:cBhvr>
                                        <p:cTn id="24" dur="83" decel="50000">
                                          <p:stCondLst>
                                            <p:cond delay="917"/>
                                          </p:stCondLst>
                                        </p:cTn>
                                        <p:tgtEl>
                                          <p:spTgt spid="4"/>
                                        </p:tgtEl>
                                      </p:cBhvr>
                                      <p:to x="100000" y="100000"/>
                                    </p:animScale>
                                  </p:childTnLst>
                                </p:cTn>
                              </p:par>
                            </p:childTnLst>
                          </p:cTn>
                        </p:par>
                        <p:par>
                          <p:cTn id="25" fill="hold">
                            <p:stCondLst>
                              <p:cond delay="9500"/>
                            </p:stCondLst>
                            <p:childTnLst>
                              <p:par>
                                <p:cTn id="26" presetID="16" presetClass="entr" presetSubtype="21" fill="hold" grpId="0" nodeType="afterEffect">
                                  <p:stCondLst>
                                    <p:cond delay="200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1000"/>
                                        <p:tgtEl>
                                          <p:spTgt spid="7"/>
                                        </p:tgtEl>
                                      </p:cBhvr>
                                    </p:animEffect>
                                  </p:childTnLst>
                                </p:cTn>
                              </p:par>
                            </p:childTnLst>
                          </p:cTn>
                        </p:par>
                        <p:par>
                          <p:cTn id="29" fill="hold">
                            <p:stCondLst>
                              <p:cond delay="12500"/>
                            </p:stCondLst>
                            <p:childTnLst>
                              <p:par>
                                <p:cTn id="30" presetID="20" presetClass="entr" presetSubtype="0" fill="hold" nodeType="afterEffect">
                                  <p:stCondLst>
                                    <p:cond delay="2500"/>
                                  </p:stCondLst>
                                  <p:childTnLst>
                                    <p:set>
                                      <p:cBhvr>
                                        <p:cTn id="31" dur="1" fill="hold">
                                          <p:stCondLst>
                                            <p:cond delay="0"/>
                                          </p:stCondLst>
                                        </p:cTn>
                                        <p:tgtEl>
                                          <p:spTgt spid="10"/>
                                        </p:tgtEl>
                                        <p:attrNameLst>
                                          <p:attrName>style.visibility</p:attrName>
                                        </p:attrNameLst>
                                      </p:cBhvr>
                                      <p:to>
                                        <p:strVal val="visible"/>
                                      </p:to>
                                    </p:set>
                                    <p:animEffect transition="in" filter="wedge">
                                      <p:cBhvr>
                                        <p:cTn id="32" dur="1000"/>
                                        <p:tgtEl>
                                          <p:spTgt spid="10"/>
                                        </p:tgtEl>
                                      </p:cBhvr>
                                    </p:animEffect>
                                  </p:childTnLst>
                                </p:cTn>
                              </p:par>
                            </p:childTnLst>
                          </p:cTn>
                        </p:par>
                        <p:par>
                          <p:cTn id="33" fill="hold">
                            <p:stCondLst>
                              <p:cond delay="16000"/>
                            </p:stCondLst>
                            <p:childTnLst>
                              <p:par>
                                <p:cTn id="34" presetID="2" presetClass="entr" presetSubtype="6" fill="hold" grpId="0" nodeType="afterEffect">
                                  <p:stCondLst>
                                    <p:cond delay="300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1000" fill="hold"/>
                                        <p:tgtEl>
                                          <p:spTgt spid="2"/>
                                        </p:tgtEl>
                                        <p:attrNameLst>
                                          <p:attrName>ppt_x</p:attrName>
                                        </p:attrNameLst>
                                      </p:cBhvr>
                                      <p:tavLst>
                                        <p:tav tm="0">
                                          <p:val>
                                            <p:strVal val="1+#ppt_w/2"/>
                                          </p:val>
                                        </p:tav>
                                        <p:tav tm="100000">
                                          <p:val>
                                            <p:strVal val="#ppt_x"/>
                                          </p:val>
                                        </p:tav>
                                      </p:tavLst>
                                    </p:anim>
                                    <p:anim calcmode="lin" valueType="num">
                                      <p:cBhvr additive="base">
                                        <p:cTn id="3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345468-EE9C-99C7-8230-4C787C199481}"/>
              </a:ext>
            </a:extLst>
          </p:cNvPr>
          <p:cNvSpPr txBox="1"/>
          <p:nvPr/>
        </p:nvSpPr>
        <p:spPr>
          <a:xfrm>
            <a:off x="309835" y="207758"/>
            <a:ext cx="2483693" cy="707886"/>
          </a:xfrm>
          <a:prstGeom prst="rect">
            <a:avLst/>
          </a:prstGeom>
          <a:noFill/>
        </p:spPr>
        <p:txBody>
          <a:bodyPr wrap="none" rtlCol="0">
            <a:spAutoFit/>
          </a:bodyPr>
          <a:lstStyle/>
          <a:p>
            <a:r>
              <a:rPr lang="en-US" sz="4000" b="1" dirty="0"/>
              <a:t>Ganymede</a:t>
            </a:r>
          </a:p>
        </p:txBody>
      </p:sp>
      <p:sp>
        <p:nvSpPr>
          <p:cNvPr id="4" name="TextBox 3">
            <a:extLst>
              <a:ext uri="{FF2B5EF4-FFF2-40B4-BE49-F238E27FC236}">
                <a16:creationId xmlns:a16="http://schemas.microsoft.com/office/drawing/2014/main" id="{1CC9D0EB-2146-7B08-8002-FE534DC1FB6C}"/>
              </a:ext>
            </a:extLst>
          </p:cNvPr>
          <p:cNvSpPr txBox="1"/>
          <p:nvPr/>
        </p:nvSpPr>
        <p:spPr>
          <a:xfrm>
            <a:off x="92053" y="2367170"/>
            <a:ext cx="6579794" cy="2677656"/>
          </a:xfrm>
          <a:prstGeom prst="rect">
            <a:avLst/>
          </a:prstGeom>
          <a:noFill/>
        </p:spPr>
        <p:txBody>
          <a:bodyPr wrap="square">
            <a:spAutoFit/>
          </a:bodyPr>
          <a:lstStyle/>
          <a:p>
            <a:r>
              <a:rPr lang="en-US" sz="2400" b="1" dirty="0"/>
              <a:t>It is bigger than both Mercury and dwarf planet Pluto and only slightly smaller than Mars. The moon likely has a salty ocean underneath its icy surface, making it a potential location for life. It is the largest Solar System object without an atmosphere, despite being the only moon of the Solar System with a magnetic field.</a:t>
            </a:r>
          </a:p>
        </p:txBody>
      </p:sp>
      <p:pic>
        <p:nvPicPr>
          <p:cNvPr id="5" name="Picture 4">
            <a:extLst>
              <a:ext uri="{FF2B5EF4-FFF2-40B4-BE49-F238E27FC236}">
                <a16:creationId xmlns:a16="http://schemas.microsoft.com/office/drawing/2014/main" id="{6EC81AF9-4D87-2FAB-9AE9-C8D31247A0F0}"/>
              </a:ext>
            </a:extLst>
          </p:cNvPr>
          <p:cNvPicPr>
            <a:picLocks noChangeAspect="1"/>
          </p:cNvPicPr>
          <p:nvPr/>
        </p:nvPicPr>
        <p:blipFill rotWithShape="1">
          <a:blip r:embed="rId2"/>
          <a:srcRect l="11976" t="5319" r="14043" b="4849"/>
          <a:stretch/>
        </p:blipFill>
        <p:spPr>
          <a:xfrm>
            <a:off x="7761023" y="0"/>
            <a:ext cx="4430977" cy="4083170"/>
          </a:xfrm>
          <a:prstGeom prst="rect">
            <a:avLst/>
          </a:prstGeom>
        </p:spPr>
      </p:pic>
      <p:sp>
        <p:nvSpPr>
          <p:cNvPr id="7" name="TextBox 6">
            <a:extLst>
              <a:ext uri="{FF2B5EF4-FFF2-40B4-BE49-F238E27FC236}">
                <a16:creationId xmlns:a16="http://schemas.microsoft.com/office/drawing/2014/main" id="{BDC62F6D-705C-DD11-3441-58AC8E459FFE}"/>
              </a:ext>
            </a:extLst>
          </p:cNvPr>
          <p:cNvSpPr txBox="1"/>
          <p:nvPr/>
        </p:nvSpPr>
        <p:spPr>
          <a:xfrm>
            <a:off x="309835" y="5265247"/>
            <a:ext cx="6476277" cy="923330"/>
          </a:xfrm>
          <a:prstGeom prst="rect">
            <a:avLst/>
          </a:prstGeom>
          <a:noFill/>
        </p:spPr>
        <p:txBody>
          <a:bodyPr wrap="square">
            <a:spAutoFit/>
          </a:bodyPr>
          <a:lstStyle/>
          <a:p>
            <a:r>
              <a:rPr lang="en-US" dirty="0"/>
              <a:t>Year        Discoverer        Dist. from 	Diameter	 Orbital Period    Dis.		       Planet (km)        (km)	    (days)</a:t>
            </a:r>
          </a:p>
          <a:p>
            <a:r>
              <a:rPr lang="it-IT" dirty="0"/>
              <a:t>1610	Galileo	       1,070,000	5276	   7.155</a:t>
            </a:r>
            <a:endParaRPr lang="en-US" dirty="0"/>
          </a:p>
        </p:txBody>
      </p:sp>
      <p:pic>
        <p:nvPicPr>
          <p:cNvPr id="8" name="Picture 7">
            <a:extLst>
              <a:ext uri="{FF2B5EF4-FFF2-40B4-BE49-F238E27FC236}">
                <a16:creationId xmlns:a16="http://schemas.microsoft.com/office/drawing/2014/main" id="{12EB5129-308B-31D0-1C18-DA77B66FBE9B}"/>
              </a:ext>
            </a:extLst>
          </p:cNvPr>
          <p:cNvPicPr>
            <a:picLocks noChangeAspect="1"/>
          </p:cNvPicPr>
          <p:nvPr/>
        </p:nvPicPr>
        <p:blipFill>
          <a:blip r:embed="rId3"/>
          <a:stretch>
            <a:fillRect/>
          </a:stretch>
        </p:blipFill>
        <p:spPr>
          <a:xfrm>
            <a:off x="7258262" y="4147232"/>
            <a:ext cx="4623902" cy="2667636"/>
          </a:xfrm>
          <a:prstGeom prst="rect">
            <a:avLst/>
          </a:prstGeom>
        </p:spPr>
      </p:pic>
      <p:sp>
        <p:nvSpPr>
          <p:cNvPr id="6" name="TextBox 5">
            <a:extLst>
              <a:ext uri="{FF2B5EF4-FFF2-40B4-BE49-F238E27FC236}">
                <a16:creationId xmlns:a16="http://schemas.microsoft.com/office/drawing/2014/main" id="{A793768D-173D-2534-2E37-D043E3BF490A}"/>
              </a:ext>
            </a:extLst>
          </p:cNvPr>
          <p:cNvSpPr txBox="1"/>
          <p:nvPr/>
        </p:nvSpPr>
        <p:spPr>
          <a:xfrm>
            <a:off x="3103744" y="207758"/>
            <a:ext cx="4487617" cy="1938992"/>
          </a:xfrm>
          <a:prstGeom prst="rect">
            <a:avLst/>
          </a:prstGeom>
          <a:noFill/>
        </p:spPr>
        <p:txBody>
          <a:bodyPr wrap="square">
            <a:spAutoFit/>
          </a:bodyPr>
          <a:lstStyle/>
          <a:p>
            <a:r>
              <a:rPr lang="en-US" sz="2400" b="1" dirty="0"/>
              <a:t>AKA, Jupiter III, is the largest and most massive natural satellite of Jupiter as well as in the Solar System, being a planetary-mass moon. </a:t>
            </a:r>
          </a:p>
        </p:txBody>
      </p:sp>
    </p:spTree>
    <p:extLst>
      <p:ext uri="{BB962C8B-B14F-4D97-AF65-F5344CB8AC3E}">
        <p14:creationId xmlns:p14="http://schemas.microsoft.com/office/powerpoint/2010/main" val="3312589091"/>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30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par>
                          <p:cTn id="10" fill="hold">
                            <p:stCondLst>
                              <p:cond delay="4000"/>
                            </p:stCondLst>
                            <p:childTnLst>
                              <p:par>
                                <p:cTn id="11" presetID="6" presetClass="entr" presetSubtype="16" fill="hold" grpId="0" nodeType="afterEffect">
                                  <p:stCondLst>
                                    <p:cond delay="3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000"/>
                                        <p:tgtEl>
                                          <p:spTgt spid="4"/>
                                        </p:tgtEl>
                                      </p:cBhvr>
                                    </p:animEffect>
                                  </p:childTnLst>
                                </p:cTn>
                              </p:par>
                            </p:childTnLst>
                          </p:cTn>
                        </p:par>
                        <p:par>
                          <p:cTn id="14" fill="hold">
                            <p:stCondLst>
                              <p:cond delay="8500"/>
                            </p:stCondLst>
                            <p:childTnLst>
                              <p:par>
                                <p:cTn id="15" presetID="21" presetClass="entr" presetSubtype="1" fill="hold" grpId="0" nodeType="afterEffect">
                                  <p:stCondLst>
                                    <p:cond delay="350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1000"/>
                                        <p:tgtEl>
                                          <p:spTgt spid="7"/>
                                        </p:tgtEl>
                                      </p:cBhvr>
                                    </p:animEffect>
                                  </p:childTnLst>
                                </p:cTn>
                              </p:par>
                            </p:childTnLst>
                          </p:cTn>
                        </p:par>
                        <p:par>
                          <p:cTn id="18" fill="hold">
                            <p:stCondLst>
                              <p:cond delay="13000"/>
                            </p:stCondLst>
                            <p:childTnLst>
                              <p:par>
                                <p:cTn id="19" presetID="26" presetClass="entr" presetSubtype="0" fill="hold" nodeType="afterEffect">
                                  <p:stCondLst>
                                    <p:cond delay="200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290">
                                          <p:stCondLst>
                                            <p:cond delay="0"/>
                                          </p:stCondLst>
                                        </p:cTn>
                                        <p:tgtEl>
                                          <p:spTgt spid="8"/>
                                        </p:tgtEl>
                                      </p:cBhvr>
                                    </p:animEffect>
                                    <p:anim calcmode="lin" valueType="num">
                                      <p:cBhvr>
                                        <p:cTn id="22"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7" dur="13">
                                          <p:stCondLst>
                                            <p:cond delay="325"/>
                                          </p:stCondLst>
                                        </p:cTn>
                                        <p:tgtEl>
                                          <p:spTgt spid="8"/>
                                        </p:tgtEl>
                                      </p:cBhvr>
                                      <p:to x="100000" y="60000"/>
                                    </p:animScale>
                                    <p:animScale>
                                      <p:cBhvr>
                                        <p:cTn id="28" dur="83" decel="50000">
                                          <p:stCondLst>
                                            <p:cond delay="338"/>
                                          </p:stCondLst>
                                        </p:cTn>
                                        <p:tgtEl>
                                          <p:spTgt spid="8"/>
                                        </p:tgtEl>
                                      </p:cBhvr>
                                      <p:to x="100000" y="100000"/>
                                    </p:animScale>
                                    <p:animScale>
                                      <p:cBhvr>
                                        <p:cTn id="29" dur="13">
                                          <p:stCondLst>
                                            <p:cond delay="656"/>
                                          </p:stCondLst>
                                        </p:cTn>
                                        <p:tgtEl>
                                          <p:spTgt spid="8"/>
                                        </p:tgtEl>
                                      </p:cBhvr>
                                      <p:to x="100000" y="80000"/>
                                    </p:animScale>
                                    <p:animScale>
                                      <p:cBhvr>
                                        <p:cTn id="30" dur="83" decel="50000">
                                          <p:stCondLst>
                                            <p:cond delay="669"/>
                                          </p:stCondLst>
                                        </p:cTn>
                                        <p:tgtEl>
                                          <p:spTgt spid="8"/>
                                        </p:tgtEl>
                                      </p:cBhvr>
                                      <p:to x="100000" y="100000"/>
                                    </p:animScale>
                                    <p:animScale>
                                      <p:cBhvr>
                                        <p:cTn id="31" dur="13">
                                          <p:stCondLst>
                                            <p:cond delay="821"/>
                                          </p:stCondLst>
                                        </p:cTn>
                                        <p:tgtEl>
                                          <p:spTgt spid="8"/>
                                        </p:tgtEl>
                                      </p:cBhvr>
                                      <p:to x="100000" y="90000"/>
                                    </p:animScale>
                                    <p:animScale>
                                      <p:cBhvr>
                                        <p:cTn id="32" dur="83" decel="50000">
                                          <p:stCondLst>
                                            <p:cond delay="834"/>
                                          </p:stCondLst>
                                        </p:cTn>
                                        <p:tgtEl>
                                          <p:spTgt spid="8"/>
                                        </p:tgtEl>
                                      </p:cBhvr>
                                      <p:to x="100000" y="100000"/>
                                    </p:animScale>
                                    <p:animScale>
                                      <p:cBhvr>
                                        <p:cTn id="33" dur="13">
                                          <p:stCondLst>
                                            <p:cond delay="904"/>
                                          </p:stCondLst>
                                        </p:cTn>
                                        <p:tgtEl>
                                          <p:spTgt spid="8"/>
                                        </p:tgtEl>
                                      </p:cBhvr>
                                      <p:to x="100000" y="95000"/>
                                    </p:animScale>
                                    <p:animScale>
                                      <p:cBhvr>
                                        <p:cTn id="34" dur="83" decel="50000">
                                          <p:stCondLst>
                                            <p:cond delay="917"/>
                                          </p:stCondLst>
                                        </p:cTn>
                                        <p:tgtEl>
                                          <p:spTgt spid="8"/>
                                        </p:tgtEl>
                                      </p:cBhvr>
                                      <p:to x="100000" y="100000"/>
                                    </p:animScale>
                                  </p:childTnLst>
                                </p:cTn>
                              </p:par>
                            </p:childTnLst>
                          </p:cTn>
                        </p:par>
                        <p:par>
                          <p:cTn id="35" fill="hold">
                            <p:stCondLst>
                              <p:cond delay="16000"/>
                            </p:stCondLst>
                            <p:childTnLst>
                              <p:par>
                                <p:cTn id="36" presetID="45" presetClass="entr" presetSubtype="0" fill="hold" grpId="0" nodeType="afterEffect">
                                  <p:stCondLst>
                                    <p:cond delay="200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ppt_w</p:attrName>
                                        </p:attrNameLst>
                                      </p:cBhvr>
                                      <p:tavLst>
                                        <p:tav tm="0" fmla="#ppt_w*sin(2.5*pi*$)">
                                          <p:val>
                                            <p:fltVal val="0"/>
                                          </p:val>
                                        </p:tav>
                                        <p:tav tm="100000">
                                          <p:val>
                                            <p:fltVal val="1"/>
                                          </p:val>
                                        </p:tav>
                                      </p:tavLst>
                                    </p:anim>
                                    <p:anim calcmode="lin" valueType="num">
                                      <p:cBhvr>
                                        <p:cTn id="40"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A358EC-8DDE-3FED-C7A2-DB7296C58F23}"/>
              </a:ext>
            </a:extLst>
          </p:cNvPr>
          <p:cNvSpPr txBox="1"/>
          <p:nvPr/>
        </p:nvSpPr>
        <p:spPr>
          <a:xfrm>
            <a:off x="299049" y="161026"/>
            <a:ext cx="2319866" cy="707886"/>
          </a:xfrm>
          <a:prstGeom prst="rect">
            <a:avLst/>
          </a:prstGeom>
          <a:noFill/>
        </p:spPr>
        <p:txBody>
          <a:bodyPr wrap="none" rtlCol="0">
            <a:spAutoFit/>
          </a:bodyPr>
          <a:lstStyle/>
          <a:p>
            <a:r>
              <a:rPr lang="en-US" sz="4000" b="1" dirty="0"/>
              <a:t>Enceladus</a:t>
            </a:r>
          </a:p>
        </p:txBody>
      </p:sp>
      <p:sp>
        <p:nvSpPr>
          <p:cNvPr id="5" name="TextBox 4">
            <a:extLst>
              <a:ext uri="{FF2B5EF4-FFF2-40B4-BE49-F238E27FC236}">
                <a16:creationId xmlns:a16="http://schemas.microsoft.com/office/drawing/2014/main" id="{EE5B4DCE-D333-D37B-C980-EBB7D64BA7A5}"/>
              </a:ext>
            </a:extLst>
          </p:cNvPr>
          <p:cNvSpPr txBox="1"/>
          <p:nvPr/>
        </p:nvSpPr>
        <p:spPr>
          <a:xfrm>
            <a:off x="2891721" y="43864"/>
            <a:ext cx="4141182" cy="1015663"/>
          </a:xfrm>
          <a:prstGeom prst="rect">
            <a:avLst/>
          </a:prstGeom>
          <a:noFill/>
        </p:spPr>
        <p:txBody>
          <a:bodyPr wrap="square">
            <a:spAutoFit/>
          </a:bodyPr>
          <a:lstStyle/>
          <a:p>
            <a:r>
              <a:rPr lang="en-US" dirty="0"/>
              <a:t> </a:t>
            </a:r>
            <a:r>
              <a:rPr lang="en-US" sz="2000" b="1" dirty="0"/>
              <a:t>Saturn's sixth-largest moon and one of the most promising potential sites in the solar system for hosting life.</a:t>
            </a:r>
          </a:p>
        </p:txBody>
      </p:sp>
      <p:sp>
        <p:nvSpPr>
          <p:cNvPr id="7" name="TextBox 6">
            <a:extLst>
              <a:ext uri="{FF2B5EF4-FFF2-40B4-BE49-F238E27FC236}">
                <a16:creationId xmlns:a16="http://schemas.microsoft.com/office/drawing/2014/main" id="{54889438-7643-4C12-F49D-61C86CB51702}"/>
              </a:ext>
            </a:extLst>
          </p:cNvPr>
          <p:cNvSpPr txBox="1"/>
          <p:nvPr/>
        </p:nvSpPr>
        <p:spPr>
          <a:xfrm>
            <a:off x="95899" y="922247"/>
            <a:ext cx="8293553" cy="4093428"/>
          </a:xfrm>
          <a:prstGeom prst="rect">
            <a:avLst/>
          </a:prstGeom>
          <a:noFill/>
        </p:spPr>
        <p:txBody>
          <a:bodyPr wrap="square">
            <a:spAutoFit/>
          </a:bodyPr>
          <a:lstStyle/>
          <a:p>
            <a:r>
              <a:rPr lang="en-US" sz="2000" b="1" dirty="0"/>
              <a:t>It is about 500 kilometers in diameter, about a tenth of that of Saturn's largest moon, Titan.  It orbits Saturn within the planet’s E-ring, and continually spews out a concoction of water and simple organic chemicals into space, at around 800 miles per hour (400 meters per second) forming huge plumes that extend hundreds of miles into space according to NASA. While some of the material falls back to the icy world, some escapes and feeds Saturn's large E ring.</a:t>
            </a:r>
          </a:p>
          <a:p>
            <a:endParaRPr lang="en-US" sz="2000" b="1" dirty="0"/>
          </a:p>
          <a:p>
            <a:r>
              <a:rPr lang="en-US" sz="2000" b="1" dirty="0"/>
              <a:t>Because Enceladus is coated in clean, highly reflective ice, it has the brightest surface of any object in our solar system. However, its surface is not uniform, with some of it being highly cratered and other areas being almost entirely crater-free, according to NASA. Scientists think this points to relatively recent geological processes that enabled Enceladus to renew its surface. </a:t>
            </a:r>
          </a:p>
        </p:txBody>
      </p:sp>
      <p:pic>
        <p:nvPicPr>
          <p:cNvPr id="8" name="Picture 7">
            <a:extLst>
              <a:ext uri="{FF2B5EF4-FFF2-40B4-BE49-F238E27FC236}">
                <a16:creationId xmlns:a16="http://schemas.microsoft.com/office/drawing/2014/main" id="{83EBC952-55BF-23DD-B220-81695108DAD4}"/>
              </a:ext>
            </a:extLst>
          </p:cNvPr>
          <p:cNvPicPr>
            <a:picLocks noChangeAspect="1"/>
          </p:cNvPicPr>
          <p:nvPr/>
        </p:nvPicPr>
        <p:blipFill>
          <a:blip r:embed="rId2"/>
          <a:stretch>
            <a:fillRect/>
          </a:stretch>
        </p:blipFill>
        <p:spPr>
          <a:xfrm>
            <a:off x="8389452" y="103517"/>
            <a:ext cx="3706649" cy="4364966"/>
          </a:xfrm>
          <a:prstGeom prst="rect">
            <a:avLst/>
          </a:prstGeom>
        </p:spPr>
      </p:pic>
      <p:pic>
        <p:nvPicPr>
          <p:cNvPr id="9" name="Picture 8">
            <a:extLst>
              <a:ext uri="{FF2B5EF4-FFF2-40B4-BE49-F238E27FC236}">
                <a16:creationId xmlns:a16="http://schemas.microsoft.com/office/drawing/2014/main" id="{F3529D07-8762-EAD8-CCAF-8FBB5497469F}"/>
              </a:ext>
            </a:extLst>
          </p:cNvPr>
          <p:cNvPicPr>
            <a:picLocks noChangeAspect="1"/>
          </p:cNvPicPr>
          <p:nvPr/>
        </p:nvPicPr>
        <p:blipFill rotWithShape="1">
          <a:blip r:embed="rId3"/>
          <a:srcRect l="25900" t="9474" r="-13" b="23921"/>
          <a:stretch/>
        </p:blipFill>
        <p:spPr>
          <a:xfrm>
            <a:off x="95900" y="5138524"/>
            <a:ext cx="3723032" cy="1566976"/>
          </a:xfrm>
          <a:prstGeom prst="rect">
            <a:avLst/>
          </a:prstGeom>
        </p:spPr>
      </p:pic>
      <p:pic>
        <p:nvPicPr>
          <p:cNvPr id="10" name="Picture 9">
            <a:extLst>
              <a:ext uri="{FF2B5EF4-FFF2-40B4-BE49-F238E27FC236}">
                <a16:creationId xmlns:a16="http://schemas.microsoft.com/office/drawing/2014/main" id="{DBEE6213-83DE-0F9D-63BE-300F0C476112}"/>
              </a:ext>
            </a:extLst>
          </p:cNvPr>
          <p:cNvPicPr>
            <a:picLocks noChangeAspect="1"/>
          </p:cNvPicPr>
          <p:nvPr/>
        </p:nvPicPr>
        <p:blipFill rotWithShape="1">
          <a:blip r:embed="rId4"/>
          <a:srcRect l="21093" r="20938"/>
          <a:stretch/>
        </p:blipFill>
        <p:spPr>
          <a:xfrm>
            <a:off x="9837729" y="4563374"/>
            <a:ext cx="2258372" cy="2191109"/>
          </a:xfrm>
          <a:prstGeom prst="rect">
            <a:avLst/>
          </a:prstGeom>
        </p:spPr>
      </p:pic>
      <p:sp>
        <p:nvSpPr>
          <p:cNvPr id="4" name="TextBox 3">
            <a:extLst>
              <a:ext uri="{FF2B5EF4-FFF2-40B4-BE49-F238E27FC236}">
                <a16:creationId xmlns:a16="http://schemas.microsoft.com/office/drawing/2014/main" id="{5737CCB9-5662-89A0-3F70-FA1F2FB6B170}"/>
              </a:ext>
            </a:extLst>
          </p:cNvPr>
          <p:cNvSpPr txBox="1"/>
          <p:nvPr/>
        </p:nvSpPr>
        <p:spPr>
          <a:xfrm>
            <a:off x="3818932" y="5330383"/>
            <a:ext cx="6307244" cy="923330"/>
          </a:xfrm>
          <a:prstGeom prst="rect">
            <a:avLst/>
          </a:prstGeom>
          <a:noFill/>
        </p:spPr>
        <p:txBody>
          <a:bodyPr wrap="square">
            <a:spAutoFit/>
          </a:bodyPr>
          <a:lstStyle/>
          <a:p>
            <a:r>
              <a:rPr lang="en-US" dirty="0"/>
              <a:t>Year        Discoverer        Dist. from 	Diameter	 Orbital Period    Dis.		       Planet (km)        (km)	    (days)</a:t>
            </a:r>
          </a:p>
          <a:p>
            <a:r>
              <a:rPr lang="de-DE" dirty="0"/>
              <a:t>1789      W. Herschel      238,020	498	    1.370</a:t>
            </a:r>
            <a:endParaRPr lang="en-US" dirty="0"/>
          </a:p>
        </p:txBody>
      </p:sp>
    </p:spTree>
    <p:extLst>
      <p:ext uri="{BB962C8B-B14F-4D97-AF65-F5344CB8AC3E}">
        <p14:creationId xmlns:p14="http://schemas.microsoft.com/office/powerpoint/2010/main" val="3958600623"/>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350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childTnLst>
                          </p:cTn>
                        </p:par>
                        <p:par>
                          <p:cTn id="8" fill="hold">
                            <p:stCondLst>
                              <p:cond delay="4500"/>
                            </p:stCondLst>
                            <p:childTnLst>
                              <p:par>
                                <p:cTn id="9" presetID="9" presetClass="entr" presetSubtype="0" fill="hold" grpId="0" nodeType="afterEffect">
                                  <p:stCondLst>
                                    <p:cond delay="400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1000"/>
                                        <p:tgtEl>
                                          <p:spTgt spid="7"/>
                                        </p:tgtEl>
                                      </p:cBhvr>
                                    </p:animEffect>
                                  </p:childTnLst>
                                </p:cTn>
                              </p:par>
                            </p:childTnLst>
                          </p:cTn>
                        </p:par>
                        <p:par>
                          <p:cTn id="12" fill="hold">
                            <p:stCondLst>
                              <p:cond delay="9500"/>
                            </p:stCondLst>
                            <p:childTnLst>
                              <p:par>
                                <p:cTn id="13" presetID="45" presetClass="entr" presetSubtype="0" fill="hold" grpId="0" nodeType="afterEffect">
                                  <p:stCondLst>
                                    <p:cond delay="6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ppt_w</p:attrName>
                                        </p:attrNameLst>
                                      </p:cBhvr>
                                      <p:tavLst>
                                        <p:tav tm="0" fmla="#ppt_w*sin(2.5*pi*$)">
                                          <p:val>
                                            <p:fltVal val="0"/>
                                          </p:val>
                                        </p:tav>
                                        <p:tav tm="100000">
                                          <p:val>
                                            <p:fltVal val="1"/>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childTnLst>
                                </p:cTn>
                              </p:par>
                            </p:childTnLst>
                          </p:cTn>
                        </p:par>
                        <p:par>
                          <p:cTn id="18" fill="hold">
                            <p:stCondLst>
                              <p:cond delay="16500"/>
                            </p:stCondLst>
                            <p:childTnLst>
                              <p:par>
                                <p:cTn id="19" presetID="2" presetClass="entr" presetSubtype="6" fill="hold" grpId="0" nodeType="afterEffect">
                                  <p:stCondLst>
                                    <p:cond delay="300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1+#ppt_w/2"/>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BC9D5C-53D8-8790-9881-227C01B56C61}"/>
              </a:ext>
            </a:extLst>
          </p:cNvPr>
          <p:cNvSpPr txBox="1"/>
          <p:nvPr/>
        </p:nvSpPr>
        <p:spPr>
          <a:xfrm>
            <a:off x="603849" y="293298"/>
            <a:ext cx="1266501" cy="707886"/>
          </a:xfrm>
          <a:prstGeom prst="rect">
            <a:avLst/>
          </a:prstGeom>
          <a:noFill/>
        </p:spPr>
        <p:txBody>
          <a:bodyPr wrap="none" rtlCol="0">
            <a:spAutoFit/>
          </a:bodyPr>
          <a:lstStyle/>
          <a:p>
            <a:r>
              <a:rPr lang="en-US" sz="4000" b="1" dirty="0"/>
              <a:t>Titan</a:t>
            </a:r>
          </a:p>
        </p:txBody>
      </p:sp>
      <p:sp>
        <p:nvSpPr>
          <p:cNvPr id="6" name="TextBox 5">
            <a:extLst>
              <a:ext uri="{FF2B5EF4-FFF2-40B4-BE49-F238E27FC236}">
                <a16:creationId xmlns:a16="http://schemas.microsoft.com/office/drawing/2014/main" id="{A358F4F2-6C8C-97D4-3E10-0BC9BADC2414}"/>
              </a:ext>
            </a:extLst>
          </p:cNvPr>
          <p:cNvSpPr txBox="1"/>
          <p:nvPr/>
        </p:nvSpPr>
        <p:spPr>
          <a:xfrm>
            <a:off x="84933" y="1251426"/>
            <a:ext cx="5603985" cy="2246769"/>
          </a:xfrm>
          <a:prstGeom prst="rect">
            <a:avLst/>
          </a:prstGeom>
          <a:noFill/>
        </p:spPr>
        <p:txBody>
          <a:bodyPr wrap="square">
            <a:spAutoFit/>
          </a:bodyPr>
          <a:lstStyle/>
          <a:p>
            <a:r>
              <a:rPr lang="en-US" sz="2000" b="1" dirty="0"/>
              <a:t>This moon of Saturn features some very Earth-like landscapes: lakes and rivers, labyrinthine canyons, and soft sand dunes. However, these geological formations on Titan are made of entirely different materials. Instead of water, it's liquid methane that flows through rivers, and instead of sand, it's hydrocarbons that blow into dunes.</a:t>
            </a:r>
          </a:p>
        </p:txBody>
      </p:sp>
      <p:pic>
        <p:nvPicPr>
          <p:cNvPr id="7" name="Picture 6">
            <a:extLst>
              <a:ext uri="{FF2B5EF4-FFF2-40B4-BE49-F238E27FC236}">
                <a16:creationId xmlns:a16="http://schemas.microsoft.com/office/drawing/2014/main" id="{7ABBAA1C-77BB-A5C7-73CD-6B29BBFF8D60}"/>
              </a:ext>
            </a:extLst>
          </p:cNvPr>
          <p:cNvPicPr>
            <a:picLocks noChangeAspect="1"/>
          </p:cNvPicPr>
          <p:nvPr/>
        </p:nvPicPr>
        <p:blipFill rotWithShape="1">
          <a:blip r:embed="rId2"/>
          <a:srcRect l="3538" t="2490" r="3302" b="3171"/>
          <a:stretch/>
        </p:blipFill>
        <p:spPr>
          <a:xfrm>
            <a:off x="5845834" y="71569"/>
            <a:ext cx="6285781" cy="3580509"/>
          </a:xfrm>
          <a:prstGeom prst="rect">
            <a:avLst/>
          </a:prstGeom>
        </p:spPr>
      </p:pic>
      <p:sp>
        <p:nvSpPr>
          <p:cNvPr id="5" name="TextBox 4">
            <a:extLst>
              <a:ext uri="{FF2B5EF4-FFF2-40B4-BE49-F238E27FC236}">
                <a16:creationId xmlns:a16="http://schemas.microsoft.com/office/drawing/2014/main" id="{313BED41-24F9-199B-D888-DE5FDA8AA9C0}"/>
              </a:ext>
            </a:extLst>
          </p:cNvPr>
          <p:cNvSpPr txBox="1"/>
          <p:nvPr/>
        </p:nvSpPr>
        <p:spPr>
          <a:xfrm>
            <a:off x="5924292" y="3652078"/>
            <a:ext cx="6216770" cy="923330"/>
          </a:xfrm>
          <a:prstGeom prst="rect">
            <a:avLst/>
          </a:prstGeom>
          <a:noFill/>
        </p:spPr>
        <p:txBody>
          <a:bodyPr wrap="square">
            <a:spAutoFit/>
          </a:bodyPr>
          <a:lstStyle/>
          <a:p>
            <a:r>
              <a:rPr lang="en-US" dirty="0"/>
              <a:t>Year        Discoverer        Dist. from 	Diameter	 Orbital Period    Dis.		       Planet (km)        (km)	    (days)</a:t>
            </a:r>
          </a:p>
          <a:p>
            <a:r>
              <a:rPr lang="en-US" dirty="0"/>
              <a:t>1655      C. Huygens       1,221,850	5150	   15.945</a:t>
            </a:r>
          </a:p>
        </p:txBody>
      </p:sp>
      <p:sp>
        <p:nvSpPr>
          <p:cNvPr id="8" name="TextBox 7">
            <a:extLst>
              <a:ext uri="{FF2B5EF4-FFF2-40B4-BE49-F238E27FC236}">
                <a16:creationId xmlns:a16="http://schemas.microsoft.com/office/drawing/2014/main" id="{0C1CAC62-6BF2-4A04-2353-B433FDB6BF56}"/>
              </a:ext>
            </a:extLst>
          </p:cNvPr>
          <p:cNvSpPr txBox="1"/>
          <p:nvPr/>
        </p:nvSpPr>
        <p:spPr>
          <a:xfrm>
            <a:off x="2297319" y="346439"/>
            <a:ext cx="3043909" cy="461665"/>
          </a:xfrm>
          <a:prstGeom prst="rect">
            <a:avLst/>
          </a:prstGeom>
          <a:noFill/>
        </p:spPr>
        <p:txBody>
          <a:bodyPr wrap="square">
            <a:spAutoFit/>
          </a:bodyPr>
          <a:lstStyle/>
          <a:p>
            <a:r>
              <a:rPr lang="en-US" sz="2400" b="1" dirty="0"/>
              <a:t>Saturn's largest moon </a:t>
            </a:r>
          </a:p>
        </p:txBody>
      </p:sp>
      <p:pic>
        <p:nvPicPr>
          <p:cNvPr id="9" name="Picture 8">
            <a:extLst>
              <a:ext uri="{FF2B5EF4-FFF2-40B4-BE49-F238E27FC236}">
                <a16:creationId xmlns:a16="http://schemas.microsoft.com/office/drawing/2014/main" id="{D3719A12-B4EA-A901-3731-F5887D06173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6171" t="11181" r="3735"/>
          <a:stretch/>
        </p:blipFill>
        <p:spPr>
          <a:xfrm>
            <a:off x="84932" y="3498195"/>
            <a:ext cx="5350931" cy="3288236"/>
          </a:xfrm>
          <a:prstGeom prst="rect">
            <a:avLst/>
          </a:prstGeom>
        </p:spPr>
      </p:pic>
      <p:pic>
        <p:nvPicPr>
          <p:cNvPr id="11" name="Picture 10">
            <a:extLst>
              <a:ext uri="{FF2B5EF4-FFF2-40B4-BE49-F238E27FC236}">
                <a16:creationId xmlns:a16="http://schemas.microsoft.com/office/drawing/2014/main" id="{B71DEDCF-C38C-7B59-8E71-D5B3140303C9}"/>
              </a:ext>
            </a:extLst>
          </p:cNvPr>
          <p:cNvPicPr>
            <a:picLocks noChangeAspect="1"/>
          </p:cNvPicPr>
          <p:nvPr/>
        </p:nvPicPr>
        <p:blipFill rotWithShape="1">
          <a:blip r:embed="rId5"/>
          <a:srcRect l="36493" t="22730" r="5671" b="21700"/>
          <a:stretch/>
        </p:blipFill>
        <p:spPr>
          <a:xfrm>
            <a:off x="6861068" y="4575408"/>
            <a:ext cx="4090926" cy="2211023"/>
          </a:xfrm>
          <a:prstGeom prst="rect">
            <a:avLst/>
          </a:prstGeom>
        </p:spPr>
      </p:pic>
    </p:spTree>
    <p:extLst>
      <p:ext uri="{BB962C8B-B14F-4D97-AF65-F5344CB8AC3E}">
        <p14:creationId xmlns:p14="http://schemas.microsoft.com/office/powerpoint/2010/main" val="3735019213"/>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6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500"/>
                            </p:stCondLst>
                            <p:childTnLst>
                              <p:par>
                                <p:cTn id="11" presetID="13" presetClass="entr" presetSubtype="16" fill="hold" grpId="0" nodeType="afterEffect">
                                  <p:stCondLst>
                                    <p:cond delay="3000"/>
                                  </p:stCondLst>
                                  <p:childTnLst>
                                    <p:set>
                                      <p:cBhvr>
                                        <p:cTn id="12" dur="1" fill="hold">
                                          <p:stCondLst>
                                            <p:cond delay="0"/>
                                          </p:stCondLst>
                                        </p:cTn>
                                        <p:tgtEl>
                                          <p:spTgt spid="6"/>
                                        </p:tgtEl>
                                        <p:attrNameLst>
                                          <p:attrName>style.visibility</p:attrName>
                                        </p:attrNameLst>
                                      </p:cBhvr>
                                      <p:to>
                                        <p:strVal val="visible"/>
                                      </p:to>
                                    </p:set>
                                    <p:animEffect transition="in" filter="plus(in)">
                                      <p:cBhvr>
                                        <p:cTn id="13" dur="1000"/>
                                        <p:tgtEl>
                                          <p:spTgt spid="6"/>
                                        </p:tgtEl>
                                      </p:cBhvr>
                                    </p:animEffect>
                                  </p:childTnLst>
                                </p:cTn>
                              </p:par>
                            </p:childTnLst>
                          </p:cTn>
                        </p:par>
                        <p:par>
                          <p:cTn id="14" fill="hold">
                            <p:stCondLst>
                              <p:cond delay="11500"/>
                            </p:stCondLst>
                            <p:childTnLst>
                              <p:par>
                                <p:cTn id="15" presetID="22" presetClass="entr" presetSubtype="4" fill="hold" grpId="0" nodeType="afterEffect">
                                  <p:stCondLst>
                                    <p:cond delay="250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1000"/>
                                        <p:tgtEl>
                                          <p:spTgt spid="5"/>
                                        </p:tgtEl>
                                      </p:cBhvr>
                                    </p:animEffect>
                                  </p:childTnLst>
                                </p:cTn>
                              </p:par>
                            </p:childTnLst>
                          </p:cTn>
                        </p:par>
                        <p:par>
                          <p:cTn id="18" fill="hold">
                            <p:stCondLst>
                              <p:cond delay="15000"/>
                            </p:stCondLst>
                            <p:childTnLst>
                              <p:par>
                                <p:cTn id="19" presetID="50" presetClass="entr" presetSubtype="0" decel="100000" fill="hold" nodeType="afterEffect">
                                  <p:stCondLst>
                                    <p:cond delay="30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3"/>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par>
                          <p:cTn id="24" fill="hold">
                            <p:stCondLst>
                              <p:cond delay="19000"/>
                            </p:stCondLst>
                            <p:childTnLst>
                              <p:par>
                                <p:cTn id="25" presetID="2" presetClass="entr" presetSubtype="2" fill="hold" grpId="0" nodeType="afterEffect">
                                  <p:stCondLst>
                                    <p:cond delay="20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1000" fill="hold"/>
                                        <p:tgtEl>
                                          <p:spTgt spid="2"/>
                                        </p:tgtEl>
                                        <p:attrNameLst>
                                          <p:attrName>ppt_x</p:attrName>
                                        </p:attrNameLst>
                                      </p:cBhvr>
                                      <p:tavLst>
                                        <p:tav tm="0">
                                          <p:val>
                                            <p:strVal val="1+#ppt_w/2"/>
                                          </p:val>
                                        </p:tav>
                                        <p:tav tm="100000">
                                          <p:val>
                                            <p:strVal val="#ppt_x"/>
                                          </p:val>
                                        </p:tav>
                                      </p:tavLst>
                                    </p:anim>
                                    <p:anim calcmode="lin" valueType="num">
                                      <p:cBhvr additive="base">
                                        <p:cTn id="2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E70134-CDF7-FDF6-F0F7-CA40C5CB1B7F}"/>
              </a:ext>
            </a:extLst>
          </p:cNvPr>
          <p:cNvSpPr txBox="1"/>
          <p:nvPr/>
        </p:nvSpPr>
        <p:spPr>
          <a:xfrm>
            <a:off x="1006416" y="142184"/>
            <a:ext cx="10426651" cy="1569660"/>
          </a:xfrm>
          <a:prstGeom prst="rect">
            <a:avLst/>
          </a:prstGeom>
          <a:noFill/>
        </p:spPr>
        <p:txBody>
          <a:bodyPr wrap="square" rtlCol="0">
            <a:spAutoFit/>
          </a:bodyPr>
          <a:lstStyle/>
          <a:p>
            <a:r>
              <a:rPr lang="en-US" sz="2400" b="1" dirty="0"/>
              <a:t>There are about 200 natural moons in our solar system (227 according to NASA).  The number depends on how you define the word moon and whether you count the satellites around dwarf planets such as Pluto as moons.  Estimate the number of moons for each planet by mentally filling in the table below.</a:t>
            </a:r>
          </a:p>
        </p:txBody>
      </p:sp>
      <p:graphicFrame>
        <p:nvGraphicFramePr>
          <p:cNvPr id="7" name="Table 7">
            <a:extLst>
              <a:ext uri="{FF2B5EF4-FFF2-40B4-BE49-F238E27FC236}">
                <a16:creationId xmlns:a16="http://schemas.microsoft.com/office/drawing/2014/main" id="{BEFA9D9F-0558-7D85-75BE-AED7A153CCCB}"/>
              </a:ext>
            </a:extLst>
          </p:cNvPr>
          <p:cNvGraphicFramePr>
            <a:graphicFrameLocks noGrp="1"/>
          </p:cNvGraphicFramePr>
          <p:nvPr>
            <p:extLst>
              <p:ext uri="{D42A27DB-BD31-4B8C-83A1-F6EECF244321}">
                <p14:modId xmlns:p14="http://schemas.microsoft.com/office/powerpoint/2010/main" val="747643746"/>
              </p:ext>
            </p:extLst>
          </p:nvPr>
        </p:nvGraphicFramePr>
        <p:xfrm>
          <a:off x="1349299" y="2161702"/>
          <a:ext cx="8127999" cy="3764399"/>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831790390"/>
                    </a:ext>
                  </a:extLst>
                </a:gridCol>
                <a:gridCol w="2709333">
                  <a:extLst>
                    <a:ext uri="{9D8B030D-6E8A-4147-A177-3AD203B41FA5}">
                      <a16:colId xmlns:a16="http://schemas.microsoft.com/office/drawing/2014/main" val="2051785607"/>
                    </a:ext>
                  </a:extLst>
                </a:gridCol>
                <a:gridCol w="2709333">
                  <a:extLst>
                    <a:ext uri="{9D8B030D-6E8A-4147-A177-3AD203B41FA5}">
                      <a16:colId xmlns:a16="http://schemas.microsoft.com/office/drawing/2014/main" val="4205854141"/>
                    </a:ext>
                  </a:extLst>
                </a:gridCol>
              </a:tblGrid>
              <a:tr h="426839">
                <a:tc>
                  <a:txBody>
                    <a:bodyPr/>
                    <a:lstStyle/>
                    <a:p>
                      <a:r>
                        <a:rPr lang="en-US" dirty="0"/>
                        <a:t>Planet</a:t>
                      </a:r>
                    </a:p>
                  </a:txBody>
                  <a:tcPr/>
                </a:tc>
                <a:tc>
                  <a:txBody>
                    <a:bodyPr/>
                    <a:lstStyle/>
                    <a:p>
                      <a:r>
                        <a:rPr lang="en-US" dirty="0"/>
                        <a:t>Estimated # of Moons</a:t>
                      </a:r>
                    </a:p>
                  </a:txBody>
                  <a:tcPr/>
                </a:tc>
                <a:tc>
                  <a:txBody>
                    <a:bodyPr/>
                    <a:lstStyle/>
                    <a:p>
                      <a:r>
                        <a:rPr lang="en-US" dirty="0"/>
                        <a:t>Accepted # of Moons</a:t>
                      </a:r>
                    </a:p>
                  </a:txBody>
                  <a:tcPr/>
                </a:tc>
                <a:extLst>
                  <a:ext uri="{0D108BD9-81ED-4DB2-BD59-A6C34878D82A}">
                    <a16:rowId xmlns:a16="http://schemas.microsoft.com/office/drawing/2014/main" val="2111363892"/>
                  </a:ext>
                </a:extLst>
              </a:tr>
              <a:tr h="370840">
                <a:tc>
                  <a:txBody>
                    <a:bodyPr/>
                    <a:lstStyle/>
                    <a:p>
                      <a:r>
                        <a:rPr lang="en-US" dirty="0"/>
                        <a:t>Mercury</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23115344"/>
                  </a:ext>
                </a:extLst>
              </a:tr>
              <a:tr h="370840">
                <a:tc>
                  <a:txBody>
                    <a:bodyPr/>
                    <a:lstStyle/>
                    <a:p>
                      <a:r>
                        <a:rPr lang="en-US" dirty="0"/>
                        <a:t>Venus</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90809432"/>
                  </a:ext>
                </a:extLst>
              </a:tr>
              <a:tr h="370840">
                <a:tc>
                  <a:txBody>
                    <a:bodyPr/>
                    <a:lstStyle/>
                    <a:p>
                      <a:r>
                        <a:rPr lang="en-US" dirty="0"/>
                        <a:t>Earth</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95964731"/>
                  </a:ext>
                </a:extLst>
              </a:tr>
              <a:tr h="370840">
                <a:tc>
                  <a:txBody>
                    <a:bodyPr/>
                    <a:lstStyle/>
                    <a:p>
                      <a:r>
                        <a:rPr lang="en-US" dirty="0"/>
                        <a:t>Mars</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655639709"/>
                  </a:ext>
                </a:extLst>
              </a:tr>
              <a:tr h="370840">
                <a:tc>
                  <a:txBody>
                    <a:bodyPr/>
                    <a:lstStyle/>
                    <a:p>
                      <a:r>
                        <a:rPr lang="en-US" dirty="0"/>
                        <a:t>Jupiter</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77372958"/>
                  </a:ext>
                </a:extLst>
              </a:tr>
              <a:tr h="370840">
                <a:tc>
                  <a:txBody>
                    <a:bodyPr/>
                    <a:lstStyle/>
                    <a:p>
                      <a:r>
                        <a:rPr lang="en-US" dirty="0"/>
                        <a:t>Saturn</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929334114"/>
                  </a:ext>
                </a:extLst>
              </a:tr>
              <a:tr h="370840">
                <a:tc>
                  <a:txBody>
                    <a:bodyPr/>
                    <a:lstStyle/>
                    <a:p>
                      <a:r>
                        <a:rPr lang="en-US" dirty="0"/>
                        <a:t>Uranus</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846554719"/>
                  </a:ext>
                </a:extLst>
              </a:tr>
              <a:tr h="370840">
                <a:tc>
                  <a:txBody>
                    <a:bodyPr/>
                    <a:lstStyle/>
                    <a:p>
                      <a:r>
                        <a:rPr lang="en-US" dirty="0"/>
                        <a:t>Neptune</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727953198"/>
                  </a:ext>
                </a:extLst>
              </a:tr>
              <a:tr h="370840">
                <a:tc>
                  <a:txBody>
                    <a:bodyPr/>
                    <a:lstStyle/>
                    <a:p>
                      <a:r>
                        <a:rPr lang="en-US" dirty="0"/>
                        <a:t>(Pluto)</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953830817"/>
                  </a:ext>
                </a:extLst>
              </a:tr>
            </a:tbl>
          </a:graphicData>
        </a:graphic>
      </p:graphicFrame>
      <p:pic>
        <p:nvPicPr>
          <p:cNvPr id="8" name="Picture 7">
            <a:extLst>
              <a:ext uri="{FF2B5EF4-FFF2-40B4-BE49-F238E27FC236}">
                <a16:creationId xmlns:a16="http://schemas.microsoft.com/office/drawing/2014/main" id="{1BE8FF22-A530-4FF3-2191-509F4C064AD5}"/>
              </a:ext>
            </a:extLst>
          </p:cNvPr>
          <p:cNvPicPr>
            <a:picLocks noChangeAspect="1"/>
          </p:cNvPicPr>
          <p:nvPr/>
        </p:nvPicPr>
        <p:blipFill>
          <a:blip r:embed="rId2"/>
          <a:stretch>
            <a:fillRect/>
          </a:stretch>
        </p:blipFill>
        <p:spPr>
          <a:xfrm>
            <a:off x="1331673" y="2099110"/>
            <a:ext cx="8163252" cy="3889585"/>
          </a:xfrm>
          <a:prstGeom prst="rect">
            <a:avLst/>
          </a:prstGeom>
        </p:spPr>
      </p:pic>
    </p:spTree>
    <p:extLst>
      <p:ext uri="{BB962C8B-B14F-4D97-AF65-F5344CB8AC3E}">
        <p14:creationId xmlns:p14="http://schemas.microsoft.com/office/powerpoint/2010/main" val="114232435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afterEffect">
                                  <p:stCondLst>
                                    <p:cond delay="1500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par>
                          <p:cTn id="11" fill="hold">
                            <p:stCondLst>
                              <p:cond delay="16000"/>
                            </p:stCondLst>
                            <p:childTnLst>
                              <p:par>
                                <p:cTn id="12" presetID="26" presetClass="entr" presetSubtype="0" fill="hold" nodeType="after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BE431A-7A7B-3ECD-FD27-8DD8C0485A10}"/>
              </a:ext>
            </a:extLst>
          </p:cNvPr>
          <p:cNvSpPr txBox="1"/>
          <p:nvPr/>
        </p:nvSpPr>
        <p:spPr>
          <a:xfrm>
            <a:off x="322822" y="241759"/>
            <a:ext cx="1691617" cy="707886"/>
          </a:xfrm>
          <a:prstGeom prst="rect">
            <a:avLst/>
          </a:prstGeom>
          <a:noFill/>
        </p:spPr>
        <p:txBody>
          <a:bodyPr wrap="none" rtlCol="0">
            <a:spAutoFit/>
          </a:bodyPr>
          <a:lstStyle/>
          <a:p>
            <a:r>
              <a:rPr lang="en-US" sz="4000" b="1" dirty="0"/>
              <a:t>Europa</a:t>
            </a:r>
          </a:p>
        </p:txBody>
      </p:sp>
      <p:sp>
        <p:nvSpPr>
          <p:cNvPr id="4" name="TextBox 3">
            <a:extLst>
              <a:ext uri="{FF2B5EF4-FFF2-40B4-BE49-F238E27FC236}">
                <a16:creationId xmlns:a16="http://schemas.microsoft.com/office/drawing/2014/main" id="{8430AF55-E18F-8DC0-773C-7CF6DAD8E041}"/>
              </a:ext>
            </a:extLst>
          </p:cNvPr>
          <p:cNvSpPr txBox="1"/>
          <p:nvPr/>
        </p:nvSpPr>
        <p:spPr>
          <a:xfrm>
            <a:off x="2214953" y="160941"/>
            <a:ext cx="5488176" cy="1323439"/>
          </a:xfrm>
          <a:prstGeom prst="rect">
            <a:avLst/>
          </a:prstGeom>
          <a:noFill/>
        </p:spPr>
        <p:txBody>
          <a:bodyPr wrap="square">
            <a:spAutoFit/>
          </a:bodyPr>
          <a:lstStyle/>
          <a:p>
            <a:r>
              <a:rPr lang="en-US" sz="2000" b="1" dirty="0"/>
              <a:t>Jupiter II, is the smallest of the four Galilean moons orbiting Jupiter, and the sixth-closest to the planet of all the 95 known moons of Jupiter. It is also the sixth-largest moon in the Solar System.</a:t>
            </a:r>
          </a:p>
        </p:txBody>
      </p:sp>
      <p:sp>
        <p:nvSpPr>
          <p:cNvPr id="6" name="TextBox 5">
            <a:extLst>
              <a:ext uri="{FF2B5EF4-FFF2-40B4-BE49-F238E27FC236}">
                <a16:creationId xmlns:a16="http://schemas.microsoft.com/office/drawing/2014/main" id="{00527073-0E02-8A18-A25F-5F36BB1F2FD4}"/>
              </a:ext>
            </a:extLst>
          </p:cNvPr>
          <p:cNvSpPr txBox="1"/>
          <p:nvPr/>
        </p:nvSpPr>
        <p:spPr>
          <a:xfrm>
            <a:off x="396421" y="1595839"/>
            <a:ext cx="7191914" cy="1323439"/>
          </a:xfrm>
          <a:prstGeom prst="rect">
            <a:avLst/>
          </a:prstGeom>
          <a:noFill/>
        </p:spPr>
        <p:txBody>
          <a:bodyPr wrap="square">
            <a:spAutoFit/>
          </a:bodyPr>
          <a:lstStyle/>
          <a:p>
            <a:r>
              <a:rPr lang="en-US" sz="2000" b="1" dirty="0"/>
              <a:t>Scientists are almost certain that hidden beneath the icy surface of Jupiter II is a salty-water ocean thought to contain twice as much water as Earth’s oceans combined. And like Earth, Jupiter II is thought to also contain a rocky mantle and iron core.</a:t>
            </a:r>
          </a:p>
        </p:txBody>
      </p:sp>
      <p:pic>
        <p:nvPicPr>
          <p:cNvPr id="7" name="Picture 6">
            <a:extLst>
              <a:ext uri="{FF2B5EF4-FFF2-40B4-BE49-F238E27FC236}">
                <a16:creationId xmlns:a16="http://schemas.microsoft.com/office/drawing/2014/main" id="{3EED853B-D857-375D-8DFA-72FDC0EA9E2E}"/>
              </a:ext>
            </a:extLst>
          </p:cNvPr>
          <p:cNvPicPr>
            <a:picLocks noChangeAspect="1"/>
          </p:cNvPicPr>
          <p:nvPr/>
        </p:nvPicPr>
        <p:blipFill rotWithShape="1">
          <a:blip r:embed="rId2"/>
          <a:srcRect l="7830" t="7712" r="7641" b="7382"/>
          <a:stretch/>
        </p:blipFill>
        <p:spPr>
          <a:xfrm>
            <a:off x="7989363" y="0"/>
            <a:ext cx="4202637" cy="4221398"/>
          </a:xfrm>
          <a:prstGeom prst="rect">
            <a:avLst/>
          </a:prstGeom>
        </p:spPr>
      </p:pic>
      <p:pic>
        <p:nvPicPr>
          <p:cNvPr id="8" name="Picture 7">
            <a:extLst>
              <a:ext uri="{FF2B5EF4-FFF2-40B4-BE49-F238E27FC236}">
                <a16:creationId xmlns:a16="http://schemas.microsoft.com/office/drawing/2014/main" id="{7F51F2C4-A290-D7F8-D52D-86F40B4AF165}"/>
              </a:ext>
            </a:extLst>
          </p:cNvPr>
          <p:cNvPicPr>
            <a:picLocks noChangeAspect="1"/>
          </p:cNvPicPr>
          <p:nvPr/>
        </p:nvPicPr>
        <p:blipFill>
          <a:blip r:embed="rId3"/>
          <a:stretch>
            <a:fillRect/>
          </a:stretch>
        </p:blipFill>
        <p:spPr>
          <a:xfrm>
            <a:off x="7937021" y="4291168"/>
            <a:ext cx="4254979" cy="2531713"/>
          </a:xfrm>
          <a:prstGeom prst="rect">
            <a:avLst/>
          </a:prstGeom>
        </p:spPr>
      </p:pic>
      <p:pic>
        <p:nvPicPr>
          <p:cNvPr id="10" name="Picture 9">
            <a:extLst>
              <a:ext uri="{FF2B5EF4-FFF2-40B4-BE49-F238E27FC236}">
                <a16:creationId xmlns:a16="http://schemas.microsoft.com/office/drawing/2014/main" id="{795DC956-1EA9-F076-3FEF-31763D15C3CF}"/>
              </a:ext>
            </a:extLst>
          </p:cNvPr>
          <p:cNvPicPr>
            <a:picLocks noChangeAspect="1"/>
          </p:cNvPicPr>
          <p:nvPr/>
        </p:nvPicPr>
        <p:blipFill rotWithShape="1">
          <a:blip r:embed="rId4"/>
          <a:srcRect t="5804" r="3287"/>
          <a:stretch/>
        </p:blipFill>
        <p:spPr>
          <a:xfrm>
            <a:off x="5250611" y="4291168"/>
            <a:ext cx="2568156" cy="2376249"/>
          </a:xfrm>
          <a:prstGeom prst="rect">
            <a:avLst/>
          </a:prstGeom>
        </p:spPr>
      </p:pic>
      <p:pic>
        <p:nvPicPr>
          <p:cNvPr id="9" name="Picture 8">
            <a:extLst>
              <a:ext uri="{FF2B5EF4-FFF2-40B4-BE49-F238E27FC236}">
                <a16:creationId xmlns:a16="http://schemas.microsoft.com/office/drawing/2014/main" id="{A28D8A1E-97BC-7EB5-161B-787F13055C76}"/>
              </a:ext>
            </a:extLst>
          </p:cNvPr>
          <p:cNvPicPr>
            <a:picLocks noChangeAspect="1"/>
          </p:cNvPicPr>
          <p:nvPr/>
        </p:nvPicPr>
        <p:blipFill rotWithShape="1">
          <a:blip r:embed="rId5"/>
          <a:srcRect t="28923" b="28278"/>
          <a:stretch/>
        </p:blipFill>
        <p:spPr>
          <a:xfrm>
            <a:off x="86623" y="5345553"/>
            <a:ext cx="4478560" cy="1477328"/>
          </a:xfrm>
          <a:prstGeom prst="rect">
            <a:avLst/>
          </a:prstGeom>
        </p:spPr>
      </p:pic>
      <p:sp>
        <p:nvSpPr>
          <p:cNvPr id="11" name="TextBox 10">
            <a:extLst>
              <a:ext uri="{FF2B5EF4-FFF2-40B4-BE49-F238E27FC236}">
                <a16:creationId xmlns:a16="http://schemas.microsoft.com/office/drawing/2014/main" id="{BA316A9E-D4BE-B058-C7E6-F587D7150763}"/>
              </a:ext>
            </a:extLst>
          </p:cNvPr>
          <p:cNvSpPr txBox="1"/>
          <p:nvPr/>
        </p:nvSpPr>
        <p:spPr>
          <a:xfrm>
            <a:off x="396421" y="4892829"/>
            <a:ext cx="4145109" cy="369332"/>
          </a:xfrm>
          <a:prstGeom prst="rect">
            <a:avLst/>
          </a:prstGeom>
          <a:noFill/>
        </p:spPr>
        <p:txBody>
          <a:bodyPr wrap="none" rtlCol="0">
            <a:spAutoFit/>
          </a:bodyPr>
          <a:lstStyle/>
          <a:p>
            <a:r>
              <a:rPr lang="en-US" b="1" dirty="0"/>
              <a:t>Io          Europa       Ganymede         </a:t>
            </a:r>
            <a:r>
              <a:rPr lang="en-US" b="1" dirty="0" err="1"/>
              <a:t>Callisto</a:t>
            </a:r>
            <a:endParaRPr lang="en-US" b="1" dirty="0"/>
          </a:p>
        </p:txBody>
      </p:sp>
      <p:sp>
        <p:nvSpPr>
          <p:cNvPr id="13" name="TextBox 12">
            <a:extLst>
              <a:ext uri="{FF2B5EF4-FFF2-40B4-BE49-F238E27FC236}">
                <a16:creationId xmlns:a16="http://schemas.microsoft.com/office/drawing/2014/main" id="{CFFB1ADD-F3E5-D1FB-2D3D-AE87C8F3E6E1}"/>
              </a:ext>
            </a:extLst>
          </p:cNvPr>
          <p:cNvSpPr txBox="1"/>
          <p:nvPr/>
        </p:nvSpPr>
        <p:spPr>
          <a:xfrm>
            <a:off x="323670" y="3129835"/>
            <a:ext cx="6211019" cy="923330"/>
          </a:xfrm>
          <a:prstGeom prst="rect">
            <a:avLst/>
          </a:prstGeom>
          <a:noFill/>
        </p:spPr>
        <p:txBody>
          <a:bodyPr wrap="square">
            <a:spAutoFit/>
          </a:bodyPr>
          <a:lstStyle/>
          <a:p>
            <a:r>
              <a:rPr lang="en-US" dirty="0"/>
              <a:t>Year        Discoverer        Dist. from 	Diameter	 Orbital Period    Dis.		       Planet (km)        (km)	    (days)</a:t>
            </a:r>
          </a:p>
          <a:p>
            <a:r>
              <a:rPr lang="it-IT" dirty="0"/>
              <a:t>1610	Galileo	       670,900	3126	    3.551</a:t>
            </a:r>
            <a:endParaRPr lang="en-US" dirty="0"/>
          </a:p>
        </p:txBody>
      </p:sp>
    </p:spTree>
    <p:extLst>
      <p:ext uri="{BB962C8B-B14F-4D97-AF65-F5344CB8AC3E}">
        <p14:creationId xmlns:p14="http://schemas.microsoft.com/office/powerpoint/2010/main" val="3541084725"/>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4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5500"/>
                            </p:stCondLst>
                            <p:childTnLst>
                              <p:par>
                                <p:cTn id="11" presetID="21" presetClass="entr" presetSubtype="1" fill="hold" grpId="0" nodeType="afterEffect">
                                  <p:stCondLst>
                                    <p:cond delay="350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1000"/>
                                        <p:tgtEl>
                                          <p:spTgt spid="6"/>
                                        </p:tgtEl>
                                      </p:cBhvr>
                                    </p:animEffect>
                                  </p:childTnLst>
                                </p:cTn>
                              </p:par>
                            </p:childTnLst>
                          </p:cTn>
                        </p:par>
                        <p:par>
                          <p:cTn id="14" fill="hold">
                            <p:stCondLst>
                              <p:cond delay="10000"/>
                            </p:stCondLst>
                            <p:childTnLst>
                              <p:par>
                                <p:cTn id="15" presetID="16" presetClass="entr" presetSubtype="21" fill="hold" grpId="0" nodeType="afterEffect">
                                  <p:stCondLst>
                                    <p:cond delay="200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1000"/>
                                        <p:tgtEl>
                                          <p:spTgt spid="13"/>
                                        </p:tgtEl>
                                      </p:cBhvr>
                                    </p:animEffect>
                                  </p:childTnLst>
                                </p:cTn>
                              </p:par>
                            </p:childTnLst>
                          </p:cTn>
                        </p:par>
                        <p:par>
                          <p:cTn id="18" fill="hold">
                            <p:stCondLst>
                              <p:cond delay="13000"/>
                            </p:stCondLst>
                            <p:childTnLst>
                              <p:par>
                                <p:cTn id="19" presetID="2" presetClass="entr" presetSubtype="4" fill="hold" grpId="0" nodeType="afterEffect">
                                  <p:stCondLst>
                                    <p:cond delay="2500"/>
                                  </p:stCondLst>
                                  <p:iterate type="lt">
                                    <p:tmPct val="10000"/>
                                  </p:iterate>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ppt_x"/>
                                          </p:val>
                                        </p:tav>
                                        <p:tav tm="100000">
                                          <p:val>
                                            <p:strVal val="#ppt_x"/>
                                          </p:val>
                                        </p:tav>
                                      </p:tavLst>
                                    </p:anim>
                                    <p:anim calcmode="lin" valueType="num">
                                      <p:cBhvr additive="base">
                                        <p:cTn id="22" dur="100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18800"/>
                            </p:stCondLst>
                            <p:childTnLst>
                              <p:par>
                                <p:cTn id="24" presetID="6" presetClass="entr" presetSubtype="16" fill="hold" grpId="0" nodeType="afterEffect">
                                  <p:stCondLst>
                                    <p:cond delay="3500"/>
                                  </p:stCondLst>
                                  <p:iterate type="lt">
                                    <p:tmPct val="10000"/>
                                  </p:iterate>
                                  <p:childTnLst>
                                    <p:set>
                                      <p:cBhvr>
                                        <p:cTn id="25" dur="1" fill="hold">
                                          <p:stCondLst>
                                            <p:cond delay="0"/>
                                          </p:stCondLst>
                                        </p:cTn>
                                        <p:tgtEl>
                                          <p:spTgt spid="2"/>
                                        </p:tgtEl>
                                        <p:attrNameLst>
                                          <p:attrName>style.visibility</p:attrName>
                                        </p:attrNameLst>
                                      </p:cBhvr>
                                      <p:to>
                                        <p:strVal val="visible"/>
                                      </p:to>
                                    </p:set>
                                    <p:animEffect transition="in" filter="circle(in)">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C2BFBD-E8E6-2D43-487C-D482E6984167}"/>
              </a:ext>
            </a:extLst>
          </p:cNvPr>
          <p:cNvSpPr txBox="1"/>
          <p:nvPr/>
        </p:nvSpPr>
        <p:spPr>
          <a:xfrm>
            <a:off x="511834" y="264543"/>
            <a:ext cx="10364953" cy="3416320"/>
          </a:xfrm>
          <a:prstGeom prst="rect">
            <a:avLst/>
          </a:prstGeom>
          <a:noFill/>
        </p:spPr>
        <p:txBody>
          <a:bodyPr wrap="none" rtlCol="0">
            <a:spAutoFit/>
          </a:bodyPr>
          <a:lstStyle/>
          <a:p>
            <a:pPr algn="ctr"/>
            <a:r>
              <a:rPr lang="en-US" sz="3600" b="1" dirty="0"/>
              <a:t>For more PowerPoint </a:t>
            </a:r>
            <a:r>
              <a:rPr lang="en-US" sz="3600" b="1" dirty="0" err="1"/>
              <a:t>preshows</a:t>
            </a:r>
            <a:r>
              <a:rPr lang="en-US" sz="3600" b="1" dirty="0"/>
              <a:t> and trivia challenges,</a:t>
            </a:r>
          </a:p>
          <a:p>
            <a:pPr algn="ctr"/>
            <a:r>
              <a:rPr lang="en-US" sz="3600" b="1" dirty="0"/>
              <a:t>please visit any one of the following:</a:t>
            </a:r>
          </a:p>
          <a:p>
            <a:pPr algn="ctr"/>
            <a:endParaRPr lang="en-US" sz="3600" b="1" dirty="0"/>
          </a:p>
          <a:p>
            <a:pPr algn="ctr"/>
            <a:r>
              <a:rPr lang="en-US" sz="3600" b="1" dirty="0">
                <a:hlinkClick r:id="rId2"/>
              </a:rPr>
              <a:t>http://murov.info</a:t>
            </a:r>
            <a:r>
              <a:rPr lang="en-US" sz="3600" b="1" dirty="0"/>
              <a:t> </a:t>
            </a:r>
          </a:p>
          <a:p>
            <a:pPr algn="ctr"/>
            <a:r>
              <a:rPr lang="en-US" sz="3600" b="1" dirty="0">
                <a:hlinkClick r:id="rId3"/>
              </a:rPr>
              <a:t>http://murov.info/PPTPreshows.htm</a:t>
            </a:r>
            <a:r>
              <a:rPr lang="en-US" sz="3600" b="1" dirty="0"/>
              <a:t> </a:t>
            </a:r>
          </a:p>
          <a:p>
            <a:pPr algn="ctr"/>
            <a:r>
              <a:rPr lang="en-US" sz="3600" b="1" dirty="0">
                <a:hlinkClick r:id="rId4"/>
              </a:rPr>
              <a:t> http://murov.info/triviachallenges.htm</a:t>
            </a:r>
            <a:r>
              <a:rPr lang="en-US" sz="3600" b="1" dirty="0"/>
              <a:t> </a:t>
            </a:r>
          </a:p>
        </p:txBody>
      </p:sp>
      <p:pic>
        <p:nvPicPr>
          <p:cNvPr id="3" name="Picture 2">
            <a:extLst>
              <a:ext uri="{FF2B5EF4-FFF2-40B4-BE49-F238E27FC236}">
                <a16:creationId xmlns:a16="http://schemas.microsoft.com/office/drawing/2014/main" id="{E7812D86-0FC9-5DEA-C5D7-C94B8798E6AB}"/>
              </a:ext>
            </a:extLst>
          </p:cNvPr>
          <p:cNvPicPr>
            <a:picLocks noChangeAspect="1"/>
          </p:cNvPicPr>
          <p:nvPr/>
        </p:nvPicPr>
        <p:blipFill>
          <a:blip r:embed="rId5"/>
          <a:stretch>
            <a:fillRect/>
          </a:stretch>
        </p:blipFill>
        <p:spPr>
          <a:xfrm>
            <a:off x="3876135" y="3856726"/>
            <a:ext cx="3784121" cy="2838090"/>
          </a:xfrm>
          <a:prstGeom prst="rect">
            <a:avLst/>
          </a:prstGeom>
        </p:spPr>
      </p:pic>
    </p:spTree>
    <p:extLst>
      <p:ext uri="{BB962C8B-B14F-4D97-AF65-F5344CB8AC3E}">
        <p14:creationId xmlns:p14="http://schemas.microsoft.com/office/powerpoint/2010/main" val="1767268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2CE8FD-B449-DBC8-27EB-2CFAEC650DB1}"/>
              </a:ext>
            </a:extLst>
          </p:cNvPr>
          <p:cNvSpPr txBox="1"/>
          <p:nvPr/>
        </p:nvSpPr>
        <p:spPr>
          <a:xfrm>
            <a:off x="0" y="193162"/>
            <a:ext cx="6150979" cy="923330"/>
          </a:xfrm>
          <a:prstGeom prst="rect">
            <a:avLst/>
          </a:prstGeom>
          <a:noFill/>
        </p:spPr>
        <p:txBody>
          <a:bodyPr wrap="none" rtlCol="0">
            <a:spAutoFit/>
          </a:bodyPr>
          <a:lstStyle/>
          <a:p>
            <a:r>
              <a:rPr lang="en-US" dirty="0"/>
              <a:t>Is there life anywhere out there and is any of it “intelligent” life.</a:t>
            </a:r>
          </a:p>
          <a:p>
            <a:endParaRPr lang="en-US" dirty="0"/>
          </a:p>
          <a:p>
            <a:endParaRPr lang="en-US" dirty="0"/>
          </a:p>
        </p:txBody>
      </p:sp>
      <p:sp>
        <p:nvSpPr>
          <p:cNvPr id="4" name="TextBox 3">
            <a:extLst>
              <a:ext uri="{FF2B5EF4-FFF2-40B4-BE49-F238E27FC236}">
                <a16:creationId xmlns:a16="http://schemas.microsoft.com/office/drawing/2014/main" id="{495CD274-F5EC-2D0A-B8F9-7E47B895E448}"/>
              </a:ext>
            </a:extLst>
          </p:cNvPr>
          <p:cNvSpPr txBox="1"/>
          <p:nvPr/>
        </p:nvSpPr>
        <p:spPr>
          <a:xfrm>
            <a:off x="111414" y="717189"/>
            <a:ext cx="6546963" cy="1908215"/>
          </a:xfrm>
          <a:prstGeom prst="rect">
            <a:avLst/>
          </a:prstGeom>
          <a:noFill/>
        </p:spPr>
        <p:txBody>
          <a:bodyPr wrap="square">
            <a:spAutoFit/>
          </a:bodyPr>
          <a:lstStyle/>
          <a:p>
            <a:r>
              <a:rPr lang="en-US" sz="2000" b="1" i="1" dirty="0"/>
              <a:t>As of 1 May 2023, there are 5,366 confirmed exoplanets in 3,962 planetary systems, with 856 systems having more than one planet. Most of these were discovered by the Kepler space telescope.</a:t>
            </a:r>
          </a:p>
          <a:p>
            <a:r>
              <a:rPr lang="en-US" sz="2000" b="1" dirty="0">
                <a:hlinkClick r:id="rId2"/>
              </a:rPr>
              <a:t>https://en.wikipedia.org/wiki/Lists_of_exoplanets</a:t>
            </a:r>
            <a:r>
              <a:rPr lang="en-US" sz="2000" b="1" dirty="0"/>
              <a:t> </a:t>
            </a:r>
          </a:p>
          <a:p>
            <a:r>
              <a:rPr lang="en-US" b="1" dirty="0">
                <a:hlinkClick r:id="rId3"/>
              </a:rPr>
              <a:t>https://exoplanetarchive.ipac.caltech.edu/docs/counts_detail.html</a:t>
            </a:r>
            <a:r>
              <a:rPr lang="en-US" b="1" dirty="0"/>
              <a:t> </a:t>
            </a:r>
          </a:p>
        </p:txBody>
      </p:sp>
      <p:pic>
        <p:nvPicPr>
          <p:cNvPr id="5" name="Picture 4">
            <a:extLst>
              <a:ext uri="{FF2B5EF4-FFF2-40B4-BE49-F238E27FC236}">
                <a16:creationId xmlns:a16="http://schemas.microsoft.com/office/drawing/2014/main" id="{1CD94885-3C20-4F7E-57BF-FCD66A15F97B}"/>
              </a:ext>
            </a:extLst>
          </p:cNvPr>
          <p:cNvPicPr>
            <a:picLocks noChangeAspect="1"/>
          </p:cNvPicPr>
          <p:nvPr/>
        </p:nvPicPr>
        <p:blipFill>
          <a:blip r:embed="rId4"/>
          <a:stretch>
            <a:fillRect/>
          </a:stretch>
        </p:blipFill>
        <p:spPr>
          <a:xfrm>
            <a:off x="6567840" y="97664"/>
            <a:ext cx="5624160" cy="4280050"/>
          </a:xfrm>
          <a:prstGeom prst="rect">
            <a:avLst/>
          </a:prstGeom>
        </p:spPr>
      </p:pic>
      <p:sp>
        <p:nvSpPr>
          <p:cNvPr id="6" name="TextBox 5">
            <a:extLst>
              <a:ext uri="{FF2B5EF4-FFF2-40B4-BE49-F238E27FC236}">
                <a16:creationId xmlns:a16="http://schemas.microsoft.com/office/drawing/2014/main" id="{081837A8-DF64-FAA5-E1B9-3540BAF1DEEA}"/>
              </a:ext>
            </a:extLst>
          </p:cNvPr>
          <p:cNvSpPr txBox="1"/>
          <p:nvPr/>
        </p:nvSpPr>
        <p:spPr>
          <a:xfrm>
            <a:off x="111413" y="3074069"/>
            <a:ext cx="6546963" cy="3477875"/>
          </a:xfrm>
          <a:prstGeom prst="rect">
            <a:avLst/>
          </a:prstGeom>
          <a:noFill/>
        </p:spPr>
        <p:txBody>
          <a:bodyPr wrap="square" rtlCol="0">
            <a:spAutoFit/>
          </a:bodyPr>
          <a:lstStyle/>
          <a:p>
            <a:r>
              <a:rPr lang="en-US" sz="2000" b="1" dirty="0"/>
              <a:t>The number of discovered exoplanets has been limited by our available techniques and is undoubtedly a very small fraction of the number of planets out there.  One estimate puts the number of stars in the universe at 200 sextillion (2x10</a:t>
            </a:r>
            <a:r>
              <a:rPr lang="en-US" sz="2000" b="1" baseline="30000" dirty="0"/>
              <a:t>23 </a:t>
            </a:r>
            <a:r>
              <a:rPr lang="en-US" sz="2000" b="1" dirty="0"/>
              <a:t>or to a chemist about a third of a mole).</a:t>
            </a:r>
          </a:p>
          <a:p>
            <a:r>
              <a:rPr lang="en-US" sz="2000" b="1" dirty="0">
                <a:hlinkClick r:id="rId5"/>
              </a:rPr>
              <a:t>https://astronomy.com/news/astro-for-kids/2021/09/astro-for-kids-how-many-stars-are-there-in-space</a:t>
            </a:r>
            <a:r>
              <a:rPr lang="en-US" sz="2000" b="1" dirty="0"/>
              <a:t> </a:t>
            </a:r>
          </a:p>
          <a:p>
            <a:r>
              <a:rPr lang="en-US" sz="2000" b="1" dirty="0"/>
              <a:t>If our solar system is a good model, most planets have moons and often several moons.  Thus the number of planets and moons that could have life is indeed huge and at least 200 or more sextillion.  </a:t>
            </a:r>
          </a:p>
        </p:txBody>
      </p:sp>
      <p:sp>
        <p:nvSpPr>
          <p:cNvPr id="7" name="TextBox 6">
            <a:extLst>
              <a:ext uri="{FF2B5EF4-FFF2-40B4-BE49-F238E27FC236}">
                <a16:creationId xmlns:a16="http://schemas.microsoft.com/office/drawing/2014/main" id="{905A01BB-7985-C609-EC39-246E461D184A}"/>
              </a:ext>
            </a:extLst>
          </p:cNvPr>
          <p:cNvSpPr txBox="1"/>
          <p:nvPr/>
        </p:nvSpPr>
        <p:spPr>
          <a:xfrm>
            <a:off x="8591909" y="4377714"/>
            <a:ext cx="2352119" cy="369332"/>
          </a:xfrm>
          <a:prstGeom prst="rect">
            <a:avLst/>
          </a:prstGeom>
          <a:noFill/>
        </p:spPr>
        <p:txBody>
          <a:bodyPr wrap="none" rtlCol="0">
            <a:spAutoFit/>
          </a:bodyPr>
          <a:lstStyle/>
          <a:p>
            <a:r>
              <a:rPr lang="en-US" dirty="0"/>
              <a:t># of discovered planets</a:t>
            </a:r>
          </a:p>
        </p:txBody>
      </p:sp>
    </p:spTree>
    <p:extLst>
      <p:ext uri="{BB962C8B-B14F-4D97-AF65-F5344CB8AC3E}">
        <p14:creationId xmlns:p14="http://schemas.microsoft.com/office/powerpoint/2010/main" val="3304411290"/>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DB2FC7-3547-62A1-C62D-1AC0616A0965}"/>
              </a:ext>
            </a:extLst>
          </p:cNvPr>
          <p:cNvSpPr txBox="1"/>
          <p:nvPr/>
        </p:nvSpPr>
        <p:spPr>
          <a:xfrm>
            <a:off x="69819" y="361655"/>
            <a:ext cx="3019690" cy="6247864"/>
          </a:xfrm>
          <a:prstGeom prst="rect">
            <a:avLst/>
          </a:prstGeom>
          <a:noFill/>
        </p:spPr>
        <p:txBody>
          <a:bodyPr wrap="square">
            <a:spAutoFit/>
          </a:bodyPr>
          <a:lstStyle/>
          <a:p>
            <a:r>
              <a:rPr lang="en-US" sz="2000" b="1" dirty="0"/>
              <a:t>Since life developed on the earth, it is likely there are many other planets and moons that sometime during the 13.8 billion years of the existence of the universe as we know it have also developed life.  While substantial discussion takes place of the possibility of life on exoplanets, it is possible that even in our solar system, life has at some time (including the possibility of the present) has existed on Mars or one of the moons of Jupiter, Saturn, Uranus of Neptune.</a:t>
            </a:r>
          </a:p>
        </p:txBody>
      </p:sp>
      <p:pic>
        <p:nvPicPr>
          <p:cNvPr id="4" name="Picture 3">
            <a:extLst>
              <a:ext uri="{FF2B5EF4-FFF2-40B4-BE49-F238E27FC236}">
                <a16:creationId xmlns:a16="http://schemas.microsoft.com/office/drawing/2014/main" id="{82FB6674-814C-540D-D471-6B85E5A098F9}"/>
              </a:ext>
            </a:extLst>
          </p:cNvPr>
          <p:cNvPicPr>
            <a:picLocks noChangeAspect="1"/>
          </p:cNvPicPr>
          <p:nvPr/>
        </p:nvPicPr>
        <p:blipFill>
          <a:blip r:embed="rId2"/>
          <a:stretch>
            <a:fillRect/>
          </a:stretch>
        </p:blipFill>
        <p:spPr>
          <a:xfrm>
            <a:off x="3089509" y="91630"/>
            <a:ext cx="9041451" cy="6603741"/>
          </a:xfrm>
          <a:prstGeom prst="rect">
            <a:avLst/>
          </a:prstGeom>
        </p:spPr>
      </p:pic>
    </p:spTree>
    <p:extLst>
      <p:ext uri="{BB962C8B-B14F-4D97-AF65-F5344CB8AC3E}">
        <p14:creationId xmlns:p14="http://schemas.microsoft.com/office/powerpoint/2010/main" val="2490011752"/>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78BFF2-538B-A653-6476-4FE27A3BE0C9}"/>
              </a:ext>
            </a:extLst>
          </p:cNvPr>
          <p:cNvSpPr txBox="1"/>
          <p:nvPr/>
        </p:nvSpPr>
        <p:spPr>
          <a:xfrm>
            <a:off x="224055" y="0"/>
            <a:ext cx="11317857" cy="3170099"/>
          </a:xfrm>
          <a:prstGeom prst="rect">
            <a:avLst/>
          </a:prstGeom>
          <a:noFill/>
        </p:spPr>
        <p:txBody>
          <a:bodyPr wrap="square" rtlCol="0">
            <a:spAutoFit/>
          </a:bodyPr>
          <a:lstStyle/>
          <a:p>
            <a:r>
              <a:rPr lang="en-US" sz="2000" b="1" dirty="0"/>
              <a:t>What are the requirements for the formation and sustenance of life?   </a:t>
            </a:r>
          </a:p>
          <a:p>
            <a:r>
              <a:rPr lang="en-US" sz="2000" b="1" dirty="0"/>
              <a:t>Lists of essentials vary from 3 to 8 with many qualifications.  One of the key qualifications is how much if at all life must share some of the same characteristics as life on earth.  The following is one list of human perceived qualifications:</a:t>
            </a:r>
          </a:p>
          <a:p>
            <a:r>
              <a:rPr lang="en-US" sz="2000" b="1" dirty="0"/>
              <a:t>1. Water · 2. Carbon · 3. Nitrogen · 4. Phosphorus · 5. Sulphur · 6. Luck · 7. Time · 8. Location.</a:t>
            </a:r>
          </a:p>
          <a:p>
            <a:r>
              <a:rPr lang="en-US" sz="2000" b="1" dirty="0">
                <a:hlinkClick r:id="rId2"/>
              </a:rPr>
              <a:t>https://evolution.berkeley.edu/a-place-for-life/ingredients-for-life/requirements-for-life</a:t>
            </a:r>
            <a:endParaRPr lang="en-US" sz="2000" b="1" dirty="0"/>
          </a:p>
          <a:p>
            <a:r>
              <a:rPr lang="en-US" sz="2000" b="1" dirty="0">
                <a:hlinkClick r:id="rId3"/>
              </a:rPr>
              <a:t>https://spaceandbeyondbox.com/the-5-requirements-for-life-beyond-earth/</a:t>
            </a:r>
            <a:r>
              <a:rPr lang="en-US" sz="2000" b="1" dirty="0"/>
              <a:t> </a:t>
            </a:r>
          </a:p>
          <a:p>
            <a:r>
              <a:rPr lang="en-US" sz="2000" b="1" dirty="0">
                <a:hlinkClick r:id="rId4"/>
              </a:rPr>
              <a:t>https://www.ncbi.nlm.nih.gov/pmc/articles/PMC4156692/</a:t>
            </a:r>
            <a:r>
              <a:rPr lang="en-US" sz="2000" b="1" dirty="0"/>
              <a:t> </a:t>
            </a:r>
          </a:p>
          <a:p>
            <a:r>
              <a:rPr lang="en-US" sz="2000" b="1" dirty="0">
                <a:hlinkClick r:id="rId5"/>
              </a:rPr>
              <a:t>https://www.astronomy.ohio-state.edu/pogge.1/Ast161/Unit7/life.html</a:t>
            </a:r>
            <a:r>
              <a:rPr lang="en-US" sz="2000" b="1" dirty="0"/>
              <a:t> </a:t>
            </a:r>
          </a:p>
          <a:p>
            <a:r>
              <a:rPr lang="en-US" sz="2000" b="1" dirty="0">
                <a:hlinkClick r:id="rId6"/>
              </a:rPr>
              <a:t>http://murov.info/wat.htm</a:t>
            </a:r>
            <a:r>
              <a:rPr lang="en-US" sz="2000" b="1" dirty="0"/>
              <a:t>  </a:t>
            </a:r>
          </a:p>
        </p:txBody>
      </p:sp>
      <p:sp>
        <p:nvSpPr>
          <p:cNvPr id="4" name="TextBox 3">
            <a:extLst>
              <a:ext uri="{FF2B5EF4-FFF2-40B4-BE49-F238E27FC236}">
                <a16:creationId xmlns:a16="http://schemas.microsoft.com/office/drawing/2014/main" id="{BD82359E-6F31-C52C-6833-56BFF09D56B6}"/>
              </a:ext>
            </a:extLst>
          </p:cNvPr>
          <p:cNvSpPr txBox="1"/>
          <p:nvPr/>
        </p:nvSpPr>
        <p:spPr>
          <a:xfrm>
            <a:off x="0" y="5073617"/>
            <a:ext cx="12301268" cy="369332"/>
          </a:xfrm>
          <a:prstGeom prst="rect">
            <a:avLst/>
          </a:prstGeom>
          <a:noFill/>
        </p:spPr>
        <p:txBody>
          <a:bodyPr wrap="square">
            <a:spAutoFit/>
          </a:bodyPr>
          <a:lstStyle/>
          <a:p>
            <a:r>
              <a:rPr lang="en-US" dirty="0"/>
              <a:t> </a:t>
            </a:r>
          </a:p>
        </p:txBody>
      </p:sp>
      <p:sp>
        <p:nvSpPr>
          <p:cNvPr id="3" name="TextBox 2">
            <a:extLst>
              <a:ext uri="{FF2B5EF4-FFF2-40B4-BE49-F238E27FC236}">
                <a16:creationId xmlns:a16="http://schemas.microsoft.com/office/drawing/2014/main" id="{9682398B-F7CD-6BE1-BAD5-95E412E15FDF}"/>
              </a:ext>
            </a:extLst>
          </p:cNvPr>
          <p:cNvSpPr txBox="1"/>
          <p:nvPr/>
        </p:nvSpPr>
        <p:spPr>
          <a:xfrm>
            <a:off x="66136" y="3801228"/>
            <a:ext cx="11938958" cy="1631216"/>
          </a:xfrm>
          <a:prstGeom prst="rect">
            <a:avLst/>
          </a:prstGeom>
          <a:noFill/>
        </p:spPr>
        <p:txBody>
          <a:bodyPr wrap="square" rtlCol="0">
            <a:spAutoFit/>
          </a:bodyPr>
          <a:lstStyle/>
          <a:p>
            <a:r>
              <a:rPr lang="en-US" sz="2000" b="1" dirty="0"/>
              <a:t>As seen on the next slide, even on earth life thrives under extreme conditions such as near deep ocean thermal vents.  Under these conditions, light does not penetrate.  Life as we experience it is very dependent on plant photosynthesis but this is apparently not a necessary condition for life.</a:t>
            </a:r>
          </a:p>
          <a:p>
            <a:r>
              <a:rPr lang="en-US" sz="2000" b="1" dirty="0">
                <a:hlinkClick r:id="rId7"/>
              </a:rPr>
              <a:t>https://www.scisnack.com/2020/04/15/the-deep-sea-is-completely-dark-how-does-life-thrive-there-without-photosynthesis/</a:t>
            </a:r>
            <a:r>
              <a:rPr lang="en-US" sz="2000" b="1" dirty="0"/>
              <a:t>  </a:t>
            </a:r>
          </a:p>
        </p:txBody>
      </p:sp>
    </p:spTree>
    <p:extLst>
      <p:ext uri="{BB962C8B-B14F-4D97-AF65-F5344CB8AC3E}">
        <p14:creationId xmlns:p14="http://schemas.microsoft.com/office/powerpoint/2010/main" val="230257717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EBCC7F-DAA6-E10D-21E0-8FE05A21790A}"/>
              </a:ext>
            </a:extLst>
          </p:cNvPr>
          <p:cNvPicPr>
            <a:picLocks noChangeAspect="1"/>
          </p:cNvPicPr>
          <p:nvPr/>
        </p:nvPicPr>
        <p:blipFill rotWithShape="1">
          <a:blip r:embed="rId2"/>
          <a:srcRect l="15137" t="6875" r="3854"/>
          <a:stretch/>
        </p:blipFill>
        <p:spPr>
          <a:xfrm>
            <a:off x="5486401" y="80513"/>
            <a:ext cx="6648090" cy="4298830"/>
          </a:xfrm>
          <a:prstGeom prst="rect">
            <a:avLst/>
          </a:prstGeom>
        </p:spPr>
      </p:pic>
      <p:pic>
        <p:nvPicPr>
          <p:cNvPr id="3" name="Picture 2">
            <a:extLst>
              <a:ext uri="{FF2B5EF4-FFF2-40B4-BE49-F238E27FC236}">
                <a16:creationId xmlns:a16="http://schemas.microsoft.com/office/drawing/2014/main" id="{4CEA6271-06E4-CA60-D08A-6AE042C2CE82}"/>
              </a:ext>
            </a:extLst>
          </p:cNvPr>
          <p:cNvPicPr>
            <a:picLocks noChangeAspect="1"/>
          </p:cNvPicPr>
          <p:nvPr/>
        </p:nvPicPr>
        <p:blipFill>
          <a:blip r:embed="rId3"/>
          <a:stretch>
            <a:fillRect/>
          </a:stretch>
        </p:blipFill>
        <p:spPr>
          <a:xfrm>
            <a:off x="186905" y="80512"/>
            <a:ext cx="5184754" cy="3348487"/>
          </a:xfrm>
          <a:prstGeom prst="rect">
            <a:avLst/>
          </a:prstGeom>
        </p:spPr>
      </p:pic>
      <p:sp>
        <p:nvSpPr>
          <p:cNvPr id="4" name="TextBox 3">
            <a:extLst>
              <a:ext uri="{FF2B5EF4-FFF2-40B4-BE49-F238E27FC236}">
                <a16:creationId xmlns:a16="http://schemas.microsoft.com/office/drawing/2014/main" id="{81F2C60D-3678-66E0-6FD6-4BD5F8AAD2A6}"/>
              </a:ext>
            </a:extLst>
          </p:cNvPr>
          <p:cNvSpPr txBox="1"/>
          <p:nvPr/>
        </p:nvSpPr>
        <p:spPr>
          <a:xfrm>
            <a:off x="123217" y="4630771"/>
            <a:ext cx="11125628" cy="1446550"/>
          </a:xfrm>
          <a:prstGeom prst="rect">
            <a:avLst/>
          </a:prstGeom>
          <a:noFill/>
        </p:spPr>
        <p:txBody>
          <a:bodyPr wrap="square" rtlCol="0">
            <a:spAutoFit/>
          </a:bodyPr>
          <a:lstStyle/>
          <a:p>
            <a:r>
              <a:rPr lang="en-US" sz="2800" b="1" dirty="0"/>
              <a:t>Life on earth near deep ocean thermal vents.</a:t>
            </a:r>
          </a:p>
          <a:p>
            <a:r>
              <a:rPr lang="en-US" sz="2000" b="1" dirty="0"/>
              <a:t>Ocean vents eject hot, often toxic, fluids and gases into the surrounding seawater. They often mark sites of tectonic activity, and create some of the most hostile habitats on Earth. Ocean vents are a type of hydrothermal vent. Other types of hydrothermal vents include hot springs, geysers, and fumaroles.</a:t>
            </a:r>
          </a:p>
        </p:txBody>
      </p:sp>
    </p:spTree>
    <p:extLst>
      <p:ext uri="{BB962C8B-B14F-4D97-AF65-F5344CB8AC3E}">
        <p14:creationId xmlns:p14="http://schemas.microsoft.com/office/powerpoint/2010/main" val="660028901"/>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124E0F-D484-B224-2DAE-C5B37316BB44}"/>
              </a:ext>
            </a:extLst>
          </p:cNvPr>
          <p:cNvSpPr txBox="1"/>
          <p:nvPr/>
        </p:nvSpPr>
        <p:spPr>
          <a:xfrm>
            <a:off x="304800" y="57510"/>
            <a:ext cx="11834013" cy="2308324"/>
          </a:xfrm>
          <a:prstGeom prst="rect">
            <a:avLst/>
          </a:prstGeom>
          <a:noFill/>
        </p:spPr>
        <p:txBody>
          <a:bodyPr wrap="square" rtlCol="0">
            <a:spAutoFit/>
          </a:bodyPr>
          <a:lstStyle/>
          <a:p>
            <a:r>
              <a:rPr lang="en-US" sz="2400" b="1" dirty="0"/>
              <a:t>While it is possible that life forms could exist without water, the chances that living systems could have developed using ammonia or some other substance as basic components are small.  For this reason, this web site will restrict the search for life in our solar system to planets and moons with existing evidence for the presence of water in some form (solid, liquid or gas).  This means that the two moons on the next two slides will not be considered to presently host life.  As you come to the next two slides, try to name the moon.</a:t>
            </a:r>
          </a:p>
        </p:txBody>
      </p:sp>
      <p:pic>
        <p:nvPicPr>
          <p:cNvPr id="3" name="Picture 2">
            <a:extLst>
              <a:ext uri="{FF2B5EF4-FFF2-40B4-BE49-F238E27FC236}">
                <a16:creationId xmlns:a16="http://schemas.microsoft.com/office/drawing/2014/main" id="{5EABF84A-A5B0-4523-4D56-57AA4FFC1374}"/>
              </a:ext>
            </a:extLst>
          </p:cNvPr>
          <p:cNvPicPr>
            <a:picLocks noChangeAspect="1"/>
          </p:cNvPicPr>
          <p:nvPr/>
        </p:nvPicPr>
        <p:blipFill rotWithShape="1">
          <a:blip r:embed="rId2"/>
          <a:srcRect t="12022" b="24905"/>
          <a:stretch/>
        </p:blipFill>
        <p:spPr>
          <a:xfrm>
            <a:off x="449383" y="2535471"/>
            <a:ext cx="11551943" cy="4098532"/>
          </a:xfrm>
          <a:prstGeom prst="rect">
            <a:avLst/>
          </a:prstGeom>
        </p:spPr>
      </p:pic>
    </p:spTree>
    <p:extLst>
      <p:ext uri="{BB962C8B-B14F-4D97-AF65-F5344CB8AC3E}">
        <p14:creationId xmlns:p14="http://schemas.microsoft.com/office/powerpoint/2010/main" val="3064366440"/>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838FF4-79CF-BD56-8D9F-1DE72375DB0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98305" y="1031068"/>
            <a:ext cx="9540584" cy="4770292"/>
          </a:xfrm>
          <a:prstGeom prst="rect">
            <a:avLst/>
          </a:prstGeom>
        </p:spPr>
      </p:pic>
      <p:sp>
        <p:nvSpPr>
          <p:cNvPr id="7" name="TextBox 6">
            <a:extLst>
              <a:ext uri="{FF2B5EF4-FFF2-40B4-BE49-F238E27FC236}">
                <a16:creationId xmlns:a16="http://schemas.microsoft.com/office/drawing/2014/main" id="{114EEE15-FFA9-A729-975A-768D0127C1B1}"/>
              </a:ext>
            </a:extLst>
          </p:cNvPr>
          <p:cNvSpPr txBox="1"/>
          <p:nvPr/>
        </p:nvSpPr>
        <p:spPr>
          <a:xfrm>
            <a:off x="0" y="0"/>
            <a:ext cx="10593845" cy="923330"/>
          </a:xfrm>
          <a:prstGeom prst="rect">
            <a:avLst/>
          </a:prstGeom>
          <a:noFill/>
        </p:spPr>
        <p:txBody>
          <a:bodyPr wrap="square">
            <a:spAutoFit/>
          </a:bodyPr>
          <a:lstStyle/>
          <a:p>
            <a:r>
              <a:rPr lang="en-US" dirty="0">
                <a:hlinkClick r:id="rId4"/>
              </a:rPr>
              <a:t>https://slate.com/technology/2014/07/the-moon-s-two-faces-why-are-they-so-different.html</a:t>
            </a:r>
            <a:r>
              <a:rPr lang="en-US" dirty="0"/>
              <a:t> </a:t>
            </a:r>
          </a:p>
          <a:p>
            <a:r>
              <a:rPr lang="en-US" dirty="0">
                <a:hlinkClick r:id="rId5"/>
              </a:rPr>
              <a:t>https://www.futurity.org/moon-sides-2723862/</a:t>
            </a:r>
            <a:r>
              <a:rPr lang="en-US" dirty="0"/>
              <a:t> </a:t>
            </a:r>
          </a:p>
          <a:p>
            <a:r>
              <a:rPr lang="en-US" dirty="0">
                <a:hlinkClick r:id="rId6"/>
              </a:rPr>
              <a:t>https://www.brown.edu/news/2022-04-08/moonfaces</a:t>
            </a:r>
            <a:r>
              <a:rPr lang="en-US" dirty="0"/>
              <a:t> </a:t>
            </a:r>
          </a:p>
        </p:txBody>
      </p:sp>
      <p:sp>
        <p:nvSpPr>
          <p:cNvPr id="2" name="TextBox 1">
            <a:extLst>
              <a:ext uri="{FF2B5EF4-FFF2-40B4-BE49-F238E27FC236}">
                <a16:creationId xmlns:a16="http://schemas.microsoft.com/office/drawing/2014/main" id="{1555FA30-579F-E357-746A-6247CA928824}"/>
              </a:ext>
            </a:extLst>
          </p:cNvPr>
          <p:cNvSpPr txBox="1"/>
          <p:nvPr/>
        </p:nvSpPr>
        <p:spPr>
          <a:xfrm>
            <a:off x="5250613" y="329318"/>
            <a:ext cx="6814867" cy="707886"/>
          </a:xfrm>
          <a:prstGeom prst="rect">
            <a:avLst/>
          </a:prstGeom>
          <a:noFill/>
        </p:spPr>
        <p:txBody>
          <a:bodyPr wrap="square" rtlCol="0">
            <a:spAutoFit/>
          </a:bodyPr>
          <a:lstStyle/>
          <a:p>
            <a:r>
              <a:rPr lang="en-US" sz="2000" b="1" dirty="0">
                <a:highlight>
                  <a:srgbClr val="FFFF00"/>
                </a:highlight>
              </a:rPr>
              <a:t>The earth’s moon.  To the left, the side always facing the earth.  To the right, the side always facing away from the earth.</a:t>
            </a:r>
          </a:p>
        </p:txBody>
      </p:sp>
      <p:sp>
        <p:nvSpPr>
          <p:cNvPr id="4" name="TextBox 3">
            <a:extLst>
              <a:ext uri="{FF2B5EF4-FFF2-40B4-BE49-F238E27FC236}">
                <a16:creationId xmlns:a16="http://schemas.microsoft.com/office/drawing/2014/main" id="{7294A349-E00D-EA85-9950-5C61D1D5A8B7}"/>
              </a:ext>
            </a:extLst>
          </p:cNvPr>
          <p:cNvSpPr txBox="1"/>
          <p:nvPr/>
        </p:nvSpPr>
        <p:spPr>
          <a:xfrm>
            <a:off x="1113917" y="5819022"/>
            <a:ext cx="9109359" cy="1015663"/>
          </a:xfrm>
          <a:prstGeom prst="rect">
            <a:avLst/>
          </a:prstGeom>
          <a:noFill/>
        </p:spPr>
        <p:txBody>
          <a:bodyPr wrap="square">
            <a:spAutoFit/>
          </a:bodyPr>
          <a:lstStyle/>
          <a:p>
            <a:r>
              <a:rPr lang="en-US" sz="2000" b="1" dirty="0">
                <a:hlinkClick r:id="rId7"/>
              </a:rPr>
              <a:t>https://moon.nasa.gov/inside-and-out/water-on-the-moon/</a:t>
            </a:r>
            <a:r>
              <a:rPr lang="en-US" sz="2000" b="1" dirty="0"/>
              <a:t>  There is now evidence of water both historically and presently on the moon but moon landings have not revealed any evidence that the moon has or had any kind of life.</a:t>
            </a:r>
          </a:p>
        </p:txBody>
      </p:sp>
    </p:spTree>
    <p:extLst>
      <p:ext uri="{BB962C8B-B14F-4D97-AF65-F5344CB8AC3E}">
        <p14:creationId xmlns:p14="http://schemas.microsoft.com/office/powerpoint/2010/main" val="1663337900"/>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900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0"/>
                            </p:stCondLst>
                            <p:childTnLst>
                              <p:par>
                                <p:cTn id="9" presetID="21" presetClass="entr" presetSubtype="1" fill="hold" grpId="0" nodeType="afterEffect">
                                  <p:stCondLst>
                                    <p:cond delay="400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1000"/>
                                        <p:tgtEl>
                                          <p:spTgt spid="7"/>
                                        </p:tgtEl>
                                      </p:cBhvr>
                                    </p:animEffect>
                                  </p:childTnLst>
                                </p:cTn>
                              </p:par>
                            </p:childTnLst>
                          </p:cTn>
                        </p:par>
                        <p:par>
                          <p:cTn id="12" fill="hold">
                            <p:stCondLst>
                              <p:cond delay="15000"/>
                            </p:stCondLst>
                            <p:childTnLst>
                              <p:par>
                                <p:cTn id="13" presetID="16" presetClass="entr" presetSubtype="21" fill="hold" grpId="0" nodeType="afterEffect">
                                  <p:stCondLst>
                                    <p:cond delay="350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C828C8-D270-368F-EA04-76E2FA3930FA}"/>
              </a:ext>
            </a:extLst>
          </p:cNvPr>
          <p:cNvPicPr>
            <a:picLocks noChangeAspect="1"/>
          </p:cNvPicPr>
          <p:nvPr/>
        </p:nvPicPr>
        <p:blipFill rotWithShape="1">
          <a:blip r:embed="rId2"/>
          <a:srcRect t="2057" b="4985"/>
          <a:stretch/>
        </p:blipFill>
        <p:spPr>
          <a:xfrm>
            <a:off x="4006135" y="110446"/>
            <a:ext cx="8064254" cy="4223295"/>
          </a:xfrm>
          <a:prstGeom prst="rect">
            <a:avLst/>
          </a:prstGeom>
        </p:spPr>
      </p:pic>
      <p:pic>
        <p:nvPicPr>
          <p:cNvPr id="3" name="Picture 2">
            <a:extLst>
              <a:ext uri="{FF2B5EF4-FFF2-40B4-BE49-F238E27FC236}">
                <a16:creationId xmlns:a16="http://schemas.microsoft.com/office/drawing/2014/main" id="{64C22F8A-A4F8-39DF-C8B8-33F182D5E32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9854" r="24875" b="40632"/>
          <a:stretch/>
        </p:blipFill>
        <p:spPr>
          <a:xfrm>
            <a:off x="532452" y="176361"/>
            <a:ext cx="3136289" cy="3368784"/>
          </a:xfrm>
          <a:prstGeom prst="rect">
            <a:avLst/>
          </a:prstGeom>
        </p:spPr>
      </p:pic>
      <p:sp>
        <p:nvSpPr>
          <p:cNvPr id="5" name="TextBox 4">
            <a:extLst>
              <a:ext uri="{FF2B5EF4-FFF2-40B4-BE49-F238E27FC236}">
                <a16:creationId xmlns:a16="http://schemas.microsoft.com/office/drawing/2014/main" id="{8D2F59D5-6D38-83D3-B433-3FDC5C543CB9}"/>
              </a:ext>
            </a:extLst>
          </p:cNvPr>
          <p:cNvSpPr txBox="1"/>
          <p:nvPr/>
        </p:nvSpPr>
        <p:spPr>
          <a:xfrm>
            <a:off x="4756107" y="6101223"/>
            <a:ext cx="7314282" cy="646331"/>
          </a:xfrm>
          <a:prstGeom prst="rect">
            <a:avLst/>
          </a:prstGeom>
          <a:noFill/>
        </p:spPr>
        <p:txBody>
          <a:bodyPr wrap="square">
            <a:spAutoFit/>
          </a:bodyPr>
          <a:lstStyle/>
          <a:p>
            <a:r>
              <a:rPr lang="en-US" b="1" dirty="0">
                <a:hlinkClick r:id="rId5"/>
              </a:rPr>
              <a:t>https://earthsky.org/space/life-on-io-an-astrobiologist-says-its-possible/</a:t>
            </a:r>
            <a:r>
              <a:rPr lang="en-US" b="1" dirty="0"/>
              <a:t> </a:t>
            </a:r>
          </a:p>
          <a:p>
            <a:r>
              <a:rPr lang="en-US" b="1" dirty="0">
                <a:hlinkClick r:id="rId6"/>
              </a:rPr>
              <a:t>https://solarsystem.nasa.gov/moons/jupiter-moons/io/in-depth/</a:t>
            </a:r>
            <a:r>
              <a:rPr lang="en-US" b="1" dirty="0"/>
              <a:t> </a:t>
            </a:r>
          </a:p>
        </p:txBody>
      </p:sp>
      <p:sp>
        <p:nvSpPr>
          <p:cNvPr id="6" name="TextBox 5">
            <a:extLst>
              <a:ext uri="{FF2B5EF4-FFF2-40B4-BE49-F238E27FC236}">
                <a16:creationId xmlns:a16="http://schemas.microsoft.com/office/drawing/2014/main" id="{8B75F95E-232B-B0B7-A6BC-41D75714BB6E}"/>
              </a:ext>
            </a:extLst>
          </p:cNvPr>
          <p:cNvSpPr txBox="1"/>
          <p:nvPr/>
        </p:nvSpPr>
        <p:spPr>
          <a:xfrm>
            <a:off x="811368" y="3545145"/>
            <a:ext cx="2898032" cy="707886"/>
          </a:xfrm>
          <a:prstGeom prst="rect">
            <a:avLst/>
          </a:prstGeom>
          <a:noFill/>
        </p:spPr>
        <p:txBody>
          <a:bodyPr wrap="square" rtlCol="0">
            <a:spAutoFit/>
          </a:bodyPr>
          <a:lstStyle/>
          <a:p>
            <a:r>
              <a:rPr lang="en-US" sz="2000" b="1" dirty="0"/>
              <a:t>Volcano eruption on very volcanically active Io.</a:t>
            </a:r>
          </a:p>
        </p:txBody>
      </p:sp>
      <p:sp>
        <p:nvSpPr>
          <p:cNvPr id="8" name="TextBox 7">
            <a:extLst>
              <a:ext uri="{FF2B5EF4-FFF2-40B4-BE49-F238E27FC236}">
                <a16:creationId xmlns:a16="http://schemas.microsoft.com/office/drawing/2014/main" id="{CAFA838B-CAB9-44D6-4EA5-B509FF2E6E23}"/>
              </a:ext>
            </a:extLst>
          </p:cNvPr>
          <p:cNvSpPr txBox="1"/>
          <p:nvPr/>
        </p:nvSpPr>
        <p:spPr>
          <a:xfrm>
            <a:off x="121611" y="4333741"/>
            <a:ext cx="11958034" cy="2031325"/>
          </a:xfrm>
          <a:prstGeom prst="rect">
            <a:avLst/>
          </a:prstGeom>
          <a:noFill/>
        </p:spPr>
        <p:txBody>
          <a:bodyPr wrap="square">
            <a:spAutoFit/>
          </a:bodyPr>
          <a:lstStyle/>
          <a:p>
            <a:r>
              <a:rPr lang="en-US" b="1" dirty="0"/>
              <a:t>Its average orbital distance is about 262,000 miles (422,000 km). Io takes 1.77 Earth-days to orbit Jupiter. Io is tidally locked, so the same side always faces Jupiter. Size: Io has a mean radius of 1,131.7 miles (1,821.3 km) making it slightly larger than Earth's moon. Unlike most moons in the outer Solar System, which are mostly composed of water ice, Io is primarily composed of silicate rock surrounding a molten iron or iron sulfide core. Io is the most volcanically active world in the Solar System, with hundreds of volcanoes, some erupting lava fountains dozens of miles (or kilometers) high. Io is caught in a tug-of-war between Jupiter's massive gravity and the smaller but precisely timed pulls from two neighboring moons that orbit farther from Jupiter—Europa and Ganymede.</a:t>
            </a:r>
          </a:p>
        </p:txBody>
      </p:sp>
      <p:sp>
        <p:nvSpPr>
          <p:cNvPr id="4" name="TextBox 3">
            <a:extLst>
              <a:ext uri="{FF2B5EF4-FFF2-40B4-BE49-F238E27FC236}">
                <a16:creationId xmlns:a16="http://schemas.microsoft.com/office/drawing/2014/main" id="{9B88064C-B133-B013-8B96-A599B6AD281B}"/>
              </a:ext>
            </a:extLst>
          </p:cNvPr>
          <p:cNvSpPr txBox="1"/>
          <p:nvPr/>
        </p:nvSpPr>
        <p:spPr>
          <a:xfrm>
            <a:off x="7569837" y="176361"/>
            <a:ext cx="713657" cy="369332"/>
          </a:xfrm>
          <a:prstGeom prst="rect">
            <a:avLst/>
          </a:prstGeom>
          <a:solidFill>
            <a:schemeClr val="tx1"/>
          </a:solidFill>
        </p:spPr>
        <p:txBody>
          <a:bodyPr wrap="none" rtlCol="0">
            <a:spAutoFit/>
          </a:bodyPr>
          <a:lstStyle/>
          <a:p>
            <a:r>
              <a:rPr lang="en-US" dirty="0"/>
              <a:t>          </a:t>
            </a:r>
          </a:p>
        </p:txBody>
      </p:sp>
    </p:spTree>
    <p:extLst>
      <p:ext uri="{BB962C8B-B14F-4D97-AF65-F5344CB8AC3E}">
        <p14:creationId xmlns:p14="http://schemas.microsoft.com/office/powerpoint/2010/main" val="157229643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2" fill="hold" grpId="0" nodeType="afterEffect">
                                  <p:stCondLst>
                                    <p:cond delay="5500"/>
                                  </p:stCondLst>
                                  <p:childTnLst>
                                    <p:anim calcmode="lin" valueType="num">
                                      <p:cBhvr additive="base">
                                        <p:cTn id="6" dur="1000"/>
                                        <p:tgtEl>
                                          <p:spTgt spid="4"/>
                                        </p:tgtEl>
                                        <p:attrNameLst>
                                          <p:attrName>ppt_x</p:attrName>
                                        </p:attrNameLst>
                                      </p:cBhvr>
                                      <p:tavLst>
                                        <p:tav tm="0">
                                          <p:val>
                                            <p:strVal val="ppt_x"/>
                                          </p:val>
                                        </p:tav>
                                        <p:tav tm="100000">
                                          <p:val>
                                            <p:strVal val="0-ppt_w/2"/>
                                          </p:val>
                                        </p:tav>
                                      </p:tavLst>
                                    </p:anim>
                                    <p:anim calcmode="lin" valueType="num">
                                      <p:cBhvr additive="base">
                                        <p:cTn id="7" dur="1000"/>
                                        <p:tgtEl>
                                          <p:spTgt spid="4"/>
                                        </p:tgtEl>
                                        <p:attrNameLst>
                                          <p:attrName>ppt_y</p:attrName>
                                        </p:attrNameLst>
                                      </p:cBhvr>
                                      <p:tavLst>
                                        <p:tav tm="0">
                                          <p:val>
                                            <p:strVal val="ppt_y"/>
                                          </p:val>
                                        </p:tav>
                                        <p:tav tm="100000">
                                          <p:val>
                                            <p:strVal val="1+ppt_h/2"/>
                                          </p:val>
                                        </p:tav>
                                      </p:tavLst>
                                    </p:anim>
                                    <p:set>
                                      <p:cBhvr>
                                        <p:cTn id="8" dur="1" fill="hold">
                                          <p:stCondLst>
                                            <p:cond delay="999"/>
                                          </p:stCondLst>
                                        </p:cTn>
                                        <p:tgtEl>
                                          <p:spTgt spid="4"/>
                                        </p:tgtEl>
                                        <p:attrNameLst>
                                          <p:attrName>style.visibility</p:attrName>
                                        </p:attrNameLst>
                                      </p:cBhvr>
                                      <p:to>
                                        <p:strVal val="hidden"/>
                                      </p:to>
                                    </p:set>
                                  </p:childTnLst>
                                </p:cTn>
                              </p:par>
                            </p:childTnLst>
                          </p:cTn>
                        </p:par>
                        <p:par>
                          <p:cTn id="9" fill="hold">
                            <p:stCondLst>
                              <p:cond delay="6500"/>
                            </p:stCondLst>
                            <p:childTnLst>
                              <p:par>
                                <p:cTn id="10" presetID="26" presetClass="entr" presetSubtype="0" fill="hold" grpId="0" nodeType="afterEffect">
                                  <p:stCondLst>
                                    <p:cond delay="300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wipe(down)">
                                      <p:cBhvr>
                                        <p:cTn id="12" dur="290">
                                          <p:stCondLst>
                                            <p:cond delay="0"/>
                                          </p:stCondLst>
                                        </p:cTn>
                                        <p:tgtEl>
                                          <p:spTgt spid="6"/>
                                        </p:tgtEl>
                                      </p:cBhvr>
                                    </p:animEffect>
                                    <p:anim calcmode="lin" valueType="num">
                                      <p:cBhvr>
                                        <p:cTn id="1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8" dur="13">
                                          <p:stCondLst>
                                            <p:cond delay="325"/>
                                          </p:stCondLst>
                                        </p:cTn>
                                        <p:tgtEl>
                                          <p:spTgt spid="6"/>
                                        </p:tgtEl>
                                      </p:cBhvr>
                                      <p:to x="100000" y="60000"/>
                                    </p:animScale>
                                    <p:animScale>
                                      <p:cBhvr>
                                        <p:cTn id="19" dur="83" decel="50000">
                                          <p:stCondLst>
                                            <p:cond delay="338"/>
                                          </p:stCondLst>
                                        </p:cTn>
                                        <p:tgtEl>
                                          <p:spTgt spid="6"/>
                                        </p:tgtEl>
                                      </p:cBhvr>
                                      <p:to x="100000" y="100000"/>
                                    </p:animScale>
                                    <p:animScale>
                                      <p:cBhvr>
                                        <p:cTn id="20" dur="13">
                                          <p:stCondLst>
                                            <p:cond delay="656"/>
                                          </p:stCondLst>
                                        </p:cTn>
                                        <p:tgtEl>
                                          <p:spTgt spid="6"/>
                                        </p:tgtEl>
                                      </p:cBhvr>
                                      <p:to x="100000" y="80000"/>
                                    </p:animScale>
                                    <p:animScale>
                                      <p:cBhvr>
                                        <p:cTn id="21" dur="83" decel="50000">
                                          <p:stCondLst>
                                            <p:cond delay="669"/>
                                          </p:stCondLst>
                                        </p:cTn>
                                        <p:tgtEl>
                                          <p:spTgt spid="6"/>
                                        </p:tgtEl>
                                      </p:cBhvr>
                                      <p:to x="100000" y="100000"/>
                                    </p:animScale>
                                    <p:animScale>
                                      <p:cBhvr>
                                        <p:cTn id="22" dur="13">
                                          <p:stCondLst>
                                            <p:cond delay="821"/>
                                          </p:stCondLst>
                                        </p:cTn>
                                        <p:tgtEl>
                                          <p:spTgt spid="6"/>
                                        </p:tgtEl>
                                      </p:cBhvr>
                                      <p:to x="100000" y="90000"/>
                                    </p:animScale>
                                    <p:animScale>
                                      <p:cBhvr>
                                        <p:cTn id="23" dur="83" decel="50000">
                                          <p:stCondLst>
                                            <p:cond delay="834"/>
                                          </p:stCondLst>
                                        </p:cTn>
                                        <p:tgtEl>
                                          <p:spTgt spid="6"/>
                                        </p:tgtEl>
                                      </p:cBhvr>
                                      <p:to x="100000" y="100000"/>
                                    </p:animScale>
                                    <p:animScale>
                                      <p:cBhvr>
                                        <p:cTn id="24" dur="13">
                                          <p:stCondLst>
                                            <p:cond delay="904"/>
                                          </p:stCondLst>
                                        </p:cTn>
                                        <p:tgtEl>
                                          <p:spTgt spid="6"/>
                                        </p:tgtEl>
                                      </p:cBhvr>
                                      <p:to x="100000" y="95000"/>
                                    </p:animScale>
                                    <p:animScale>
                                      <p:cBhvr>
                                        <p:cTn id="25" dur="83" decel="50000">
                                          <p:stCondLst>
                                            <p:cond delay="917"/>
                                          </p:stCondLst>
                                        </p:cTn>
                                        <p:tgtEl>
                                          <p:spTgt spid="6"/>
                                        </p:tgtEl>
                                      </p:cBhvr>
                                      <p:to x="100000" y="100000"/>
                                    </p:animScale>
                                  </p:childTnLst>
                                </p:cTn>
                              </p:par>
                            </p:childTnLst>
                          </p:cTn>
                        </p:par>
                        <p:par>
                          <p:cTn id="26" fill="hold">
                            <p:stCondLst>
                              <p:cond delay="11200"/>
                            </p:stCondLst>
                            <p:childTnLst>
                              <p:par>
                                <p:cTn id="27" presetID="8" presetClass="entr" presetSubtype="16" fill="hold" grpId="0" nodeType="afterEffect">
                                  <p:stCondLst>
                                    <p:cond delay="2000"/>
                                  </p:stCondLst>
                                  <p:childTnLst>
                                    <p:set>
                                      <p:cBhvr>
                                        <p:cTn id="28" dur="1" fill="hold">
                                          <p:stCondLst>
                                            <p:cond delay="0"/>
                                          </p:stCondLst>
                                        </p:cTn>
                                        <p:tgtEl>
                                          <p:spTgt spid="8"/>
                                        </p:tgtEl>
                                        <p:attrNameLst>
                                          <p:attrName>style.visibility</p:attrName>
                                        </p:attrNameLst>
                                      </p:cBhvr>
                                      <p:to>
                                        <p:strVal val="visible"/>
                                      </p:to>
                                    </p:set>
                                    <p:animEffect transition="in" filter="diamond(in)">
                                      <p:cBhvr>
                                        <p:cTn id="29" dur="1000"/>
                                        <p:tgtEl>
                                          <p:spTgt spid="8"/>
                                        </p:tgtEl>
                                      </p:cBhvr>
                                    </p:animEffect>
                                  </p:childTnLst>
                                </p:cTn>
                              </p:par>
                            </p:childTnLst>
                          </p:cTn>
                        </p:par>
                        <p:par>
                          <p:cTn id="30" fill="hold">
                            <p:stCondLst>
                              <p:cond delay="14200"/>
                            </p:stCondLst>
                            <p:childTnLst>
                              <p:par>
                                <p:cTn id="31" presetID="53" presetClass="entr" presetSubtype="16" fill="hold" grpId="0" nodeType="afterEffect">
                                  <p:stCondLst>
                                    <p:cond delay="100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fltVal val="0"/>
                                          </p:val>
                                        </p:tav>
                                        <p:tav tm="100000">
                                          <p:val>
                                            <p:strVal val="#ppt_w"/>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Effect transition="in" filter="fade">
                                      <p:cBhvr>
                                        <p:cTn id="3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ons" id="{11070604-8319-4A79-BE70-75C2308FDC88}" vid="{AF785367-5DDE-4359-B11F-8FE889B63A0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ED438654C490F48B539F79B22A67ABB" ma:contentTypeVersion="2" ma:contentTypeDescription="Create a new document." ma:contentTypeScope="" ma:versionID="a61417d67f4bed9caf7905242741880a">
  <xsd:schema xmlns:xsd="http://www.w3.org/2001/XMLSchema" xmlns:xs="http://www.w3.org/2001/XMLSchema" xmlns:p="http://schemas.microsoft.com/office/2006/metadata/properties" xmlns:ns3="0c61982f-46a5-4a4f-b371-fad5fed7ef7d" targetNamespace="http://schemas.microsoft.com/office/2006/metadata/properties" ma:root="true" ma:fieldsID="2a8dbc675bf863e3b56b46110a7667ad" ns3:_="">
    <xsd:import namespace="0c61982f-46a5-4a4f-b371-fad5fed7ef7d"/>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61982f-46a5-4a4f-b371-fad5fed7ef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738C1B-29DD-4427-A26F-6EBB7BC4E808}">
  <ds:schemaRefs>
    <ds:schemaRef ds:uri="http://purl.org/dc/term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purl.org/dc/dcmitype/"/>
    <ds:schemaRef ds:uri="http://schemas.microsoft.com/office/infopath/2007/PartnerControls"/>
    <ds:schemaRef ds:uri="0c61982f-46a5-4a4f-b371-fad5fed7ef7d"/>
  </ds:schemaRefs>
</ds:datastoreItem>
</file>

<file path=customXml/itemProps2.xml><?xml version="1.0" encoding="utf-8"?>
<ds:datastoreItem xmlns:ds="http://schemas.openxmlformats.org/officeDocument/2006/customXml" ds:itemID="{D4A81FB8-B0C9-427E-8C96-81589946A9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61982f-46a5-4a4f-b371-fad5fed7ef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FA086B-F6B1-4722-AC55-DD01CE2A15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moons</Template>
  <TotalTime>0</TotalTime>
  <Words>3042</Words>
  <Application>Microsoft Office PowerPoint</Application>
  <PresentationFormat>Widescreen</PresentationFormat>
  <Paragraphs>138</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Murov</dc:creator>
  <cp:lastModifiedBy>Steven Murov</cp:lastModifiedBy>
  <cp:revision>1</cp:revision>
  <dcterms:created xsi:type="dcterms:W3CDTF">2023-06-14T18:17:20Z</dcterms:created>
  <dcterms:modified xsi:type="dcterms:W3CDTF">2023-06-14T18:17:54Z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0x0101000ED438654C490F48B539F79B22A67ABB</vt:lpwstr>
  </property>
</Properties>
</file>