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57" r:id="rId3"/>
    <p:sldId id="258" r:id="rId4"/>
    <p:sldId id="261" r:id="rId5"/>
    <p:sldId id="259" r:id="rId6"/>
    <p:sldId id="260" r:id="rId7"/>
    <p:sldId id="262" r:id="rId8"/>
    <p:sldId id="263" r:id="rId9"/>
    <p:sldId id="264" r:id="rId10"/>
    <p:sldId id="266" r:id="rId11"/>
    <p:sldId id="267" r:id="rId12"/>
    <p:sldId id="265" r:id="rId13"/>
    <p:sldId id="268" r:id="rId14"/>
    <p:sldId id="269" r:id="rId15"/>
    <p:sldId id="273" r:id="rId16"/>
    <p:sldId id="274" r:id="rId17"/>
    <p:sldId id="270" r:id="rId18"/>
    <p:sldId id="275" r:id="rId19"/>
    <p:sldId id="271" r:id="rId20"/>
    <p:sldId id="272" r:id="rId21"/>
    <p:sldId id="28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2621E2-2292-4FA0-A4DD-EEEE78BA2C3F}" v="418" dt="2023-12-19T00:13:08.0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p:cViewPr varScale="1">
        <p:scale>
          <a:sx n="79" d="100"/>
          <a:sy n="79" d="100"/>
        </p:scale>
        <p:origin x="594"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C08214-54E7-4766-B202-F9BCE5326A3D}" type="datetimeFigureOut">
              <a:rPr lang="en-US" smtClean="0"/>
              <a:t>12/18/2023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93D666-D001-49B3-802B-D0BF6058C14C}" type="slidenum">
              <a:rPr lang="en-US" smtClean="0"/>
              <a:t>‹#›</a:t>
            </a:fld>
            <a:endParaRPr lang="en-US"/>
          </a:p>
        </p:txBody>
      </p:sp>
    </p:spTree>
    <p:extLst>
      <p:ext uri="{BB962C8B-B14F-4D97-AF65-F5344CB8AC3E}">
        <p14:creationId xmlns:p14="http://schemas.microsoft.com/office/powerpoint/2010/main" val="2744990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C9EC4-A0C7-6F74-38F6-C0BBA5BDB5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9B99835-B043-3C79-F810-14D4EBFB2A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92851E-9881-9B86-8CC2-07AED6C351C9}"/>
              </a:ext>
            </a:extLst>
          </p:cNvPr>
          <p:cNvSpPr>
            <a:spLocks noGrp="1"/>
          </p:cNvSpPr>
          <p:nvPr>
            <p:ph type="dt" sz="half" idx="10"/>
          </p:nvPr>
        </p:nvSpPr>
        <p:spPr/>
        <p:txBody>
          <a:bodyPr/>
          <a:lstStyle/>
          <a:p>
            <a:fld id="{26DC5B3A-8EF8-4D47-8C9D-2DA87EDDC729}" type="datetimeFigureOut">
              <a:rPr lang="en-US" smtClean="0"/>
              <a:t>12/18/2023</a:t>
            </a:fld>
            <a:endParaRPr lang="en-US"/>
          </a:p>
        </p:txBody>
      </p:sp>
      <p:sp>
        <p:nvSpPr>
          <p:cNvPr id="5" name="Footer Placeholder 4">
            <a:extLst>
              <a:ext uri="{FF2B5EF4-FFF2-40B4-BE49-F238E27FC236}">
                <a16:creationId xmlns:a16="http://schemas.microsoft.com/office/drawing/2014/main" id="{47C4B0CE-2361-171F-9F69-4AA9A0861C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710ACB-80E1-8952-0CED-1DFD0FF1CCF1}"/>
              </a:ext>
            </a:extLst>
          </p:cNvPr>
          <p:cNvSpPr>
            <a:spLocks noGrp="1"/>
          </p:cNvSpPr>
          <p:nvPr>
            <p:ph type="sldNum" sz="quarter" idx="12"/>
          </p:nvPr>
        </p:nvSpPr>
        <p:spPr/>
        <p:txBody>
          <a:bodyPr/>
          <a:lstStyle/>
          <a:p>
            <a:fld id="{D4F0CB1D-152E-4AFA-88D3-77472069802C}" type="slidenum">
              <a:rPr lang="en-US" smtClean="0"/>
              <a:t>‹#›</a:t>
            </a:fld>
            <a:endParaRPr lang="en-US"/>
          </a:p>
        </p:txBody>
      </p:sp>
    </p:spTree>
    <p:extLst>
      <p:ext uri="{BB962C8B-B14F-4D97-AF65-F5344CB8AC3E}">
        <p14:creationId xmlns:p14="http://schemas.microsoft.com/office/powerpoint/2010/main" val="974308448"/>
      </p:ext>
    </p:extLst>
  </p:cSld>
  <p:clrMapOvr>
    <a:masterClrMapping/>
  </p:clrMapOvr>
  <mc:AlternateContent xmlns:mc="http://schemas.openxmlformats.org/markup-compatibility/2006" xmlns:p14="http://schemas.microsoft.com/office/powerpoint/2010/main">
    <mc:Choice Requires="p14">
      <p:transition spd="slow" p14:dur="1750" advTm="30000">
        <p:checker/>
      </p:transition>
    </mc:Choice>
    <mc:Fallback xmlns="">
      <p:transition spd="slow" advTm="30000">
        <p:checker/>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FBE97-DA61-F021-B866-3A2CF6490F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4AF8CD5-B2F4-E830-6754-A2AC9114216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1C4B92-1B58-7D2D-D241-B4D775C76D2D}"/>
              </a:ext>
            </a:extLst>
          </p:cNvPr>
          <p:cNvSpPr>
            <a:spLocks noGrp="1"/>
          </p:cNvSpPr>
          <p:nvPr>
            <p:ph type="dt" sz="half" idx="10"/>
          </p:nvPr>
        </p:nvSpPr>
        <p:spPr/>
        <p:txBody>
          <a:bodyPr/>
          <a:lstStyle/>
          <a:p>
            <a:fld id="{26DC5B3A-8EF8-4D47-8C9D-2DA87EDDC729}" type="datetimeFigureOut">
              <a:rPr lang="en-US" smtClean="0"/>
              <a:t>12/18/2023</a:t>
            </a:fld>
            <a:endParaRPr lang="en-US"/>
          </a:p>
        </p:txBody>
      </p:sp>
      <p:sp>
        <p:nvSpPr>
          <p:cNvPr id="5" name="Footer Placeholder 4">
            <a:extLst>
              <a:ext uri="{FF2B5EF4-FFF2-40B4-BE49-F238E27FC236}">
                <a16:creationId xmlns:a16="http://schemas.microsoft.com/office/drawing/2014/main" id="{5E15C069-3C39-B710-BA64-F9D34A3B06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0BFDF7-ACBE-B00D-7F73-F98C2E4F3C39}"/>
              </a:ext>
            </a:extLst>
          </p:cNvPr>
          <p:cNvSpPr>
            <a:spLocks noGrp="1"/>
          </p:cNvSpPr>
          <p:nvPr>
            <p:ph type="sldNum" sz="quarter" idx="12"/>
          </p:nvPr>
        </p:nvSpPr>
        <p:spPr/>
        <p:txBody>
          <a:bodyPr/>
          <a:lstStyle/>
          <a:p>
            <a:fld id="{D4F0CB1D-152E-4AFA-88D3-77472069802C}" type="slidenum">
              <a:rPr lang="en-US" smtClean="0"/>
              <a:t>‹#›</a:t>
            </a:fld>
            <a:endParaRPr lang="en-US"/>
          </a:p>
        </p:txBody>
      </p:sp>
    </p:spTree>
    <p:extLst>
      <p:ext uri="{BB962C8B-B14F-4D97-AF65-F5344CB8AC3E}">
        <p14:creationId xmlns:p14="http://schemas.microsoft.com/office/powerpoint/2010/main" val="2383703580"/>
      </p:ext>
    </p:extLst>
  </p:cSld>
  <p:clrMapOvr>
    <a:masterClrMapping/>
  </p:clrMapOvr>
  <mc:AlternateContent xmlns:mc="http://schemas.openxmlformats.org/markup-compatibility/2006" xmlns:p14="http://schemas.microsoft.com/office/powerpoint/2010/main">
    <mc:Choice Requires="p14">
      <p:transition spd="slow" p14:dur="1750" advTm="30000">
        <p:checker/>
      </p:transition>
    </mc:Choice>
    <mc:Fallback xmlns="">
      <p:transition spd="slow" advTm="30000">
        <p:checker/>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1747FB-675C-8B16-09B4-B342CBE72BE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D5B0CB-55DC-10B3-2B0D-F073885DB4C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CC500E-ADE5-89CB-197C-C0AF4750B89C}"/>
              </a:ext>
            </a:extLst>
          </p:cNvPr>
          <p:cNvSpPr>
            <a:spLocks noGrp="1"/>
          </p:cNvSpPr>
          <p:nvPr>
            <p:ph type="dt" sz="half" idx="10"/>
          </p:nvPr>
        </p:nvSpPr>
        <p:spPr/>
        <p:txBody>
          <a:bodyPr/>
          <a:lstStyle/>
          <a:p>
            <a:fld id="{26DC5B3A-8EF8-4D47-8C9D-2DA87EDDC729}" type="datetimeFigureOut">
              <a:rPr lang="en-US" smtClean="0"/>
              <a:t>12/18/2023</a:t>
            </a:fld>
            <a:endParaRPr lang="en-US"/>
          </a:p>
        </p:txBody>
      </p:sp>
      <p:sp>
        <p:nvSpPr>
          <p:cNvPr id="5" name="Footer Placeholder 4">
            <a:extLst>
              <a:ext uri="{FF2B5EF4-FFF2-40B4-BE49-F238E27FC236}">
                <a16:creationId xmlns:a16="http://schemas.microsoft.com/office/drawing/2014/main" id="{64F822DD-EAD5-522D-6F0D-39648784DA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9F6620-FE71-D4C8-59EB-D2653A8E927A}"/>
              </a:ext>
            </a:extLst>
          </p:cNvPr>
          <p:cNvSpPr>
            <a:spLocks noGrp="1"/>
          </p:cNvSpPr>
          <p:nvPr>
            <p:ph type="sldNum" sz="quarter" idx="12"/>
          </p:nvPr>
        </p:nvSpPr>
        <p:spPr/>
        <p:txBody>
          <a:bodyPr/>
          <a:lstStyle/>
          <a:p>
            <a:fld id="{D4F0CB1D-152E-4AFA-88D3-77472069802C}" type="slidenum">
              <a:rPr lang="en-US" smtClean="0"/>
              <a:t>‹#›</a:t>
            </a:fld>
            <a:endParaRPr lang="en-US"/>
          </a:p>
        </p:txBody>
      </p:sp>
    </p:spTree>
    <p:extLst>
      <p:ext uri="{BB962C8B-B14F-4D97-AF65-F5344CB8AC3E}">
        <p14:creationId xmlns:p14="http://schemas.microsoft.com/office/powerpoint/2010/main" val="3143699989"/>
      </p:ext>
    </p:extLst>
  </p:cSld>
  <p:clrMapOvr>
    <a:masterClrMapping/>
  </p:clrMapOvr>
  <mc:AlternateContent xmlns:mc="http://schemas.openxmlformats.org/markup-compatibility/2006" xmlns:p14="http://schemas.microsoft.com/office/powerpoint/2010/main">
    <mc:Choice Requires="p14">
      <p:transition spd="slow" p14:dur="1750" advTm="30000">
        <p:checker/>
      </p:transition>
    </mc:Choice>
    <mc:Fallback xmlns="">
      <p:transition spd="slow" advTm="30000">
        <p:checker/>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82433-0A0C-ABDF-6319-07003BCDF3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81BF63-6291-16A3-32DA-FFF42846A5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591BD2-A0A0-5D79-F943-7271C128EF1D}"/>
              </a:ext>
            </a:extLst>
          </p:cNvPr>
          <p:cNvSpPr>
            <a:spLocks noGrp="1"/>
          </p:cNvSpPr>
          <p:nvPr>
            <p:ph type="dt" sz="half" idx="10"/>
          </p:nvPr>
        </p:nvSpPr>
        <p:spPr/>
        <p:txBody>
          <a:bodyPr/>
          <a:lstStyle/>
          <a:p>
            <a:fld id="{26DC5B3A-8EF8-4D47-8C9D-2DA87EDDC729}" type="datetimeFigureOut">
              <a:rPr lang="en-US" smtClean="0"/>
              <a:t>12/18/2023</a:t>
            </a:fld>
            <a:endParaRPr lang="en-US"/>
          </a:p>
        </p:txBody>
      </p:sp>
      <p:sp>
        <p:nvSpPr>
          <p:cNvPr id="5" name="Footer Placeholder 4">
            <a:extLst>
              <a:ext uri="{FF2B5EF4-FFF2-40B4-BE49-F238E27FC236}">
                <a16:creationId xmlns:a16="http://schemas.microsoft.com/office/drawing/2014/main" id="{7EAB1D6E-2F2C-D282-BDFF-D53E15CA5E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1B6A28-A66A-82D0-21E7-49B1DC9D2225}"/>
              </a:ext>
            </a:extLst>
          </p:cNvPr>
          <p:cNvSpPr>
            <a:spLocks noGrp="1"/>
          </p:cNvSpPr>
          <p:nvPr>
            <p:ph type="sldNum" sz="quarter" idx="12"/>
          </p:nvPr>
        </p:nvSpPr>
        <p:spPr/>
        <p:txBody>
          <a:bodyPr/>
          <a:lstStyle/>
          <a:p>
            <a:fld id="{D4F0CB1D-152E-4AFA-88D3-77472069802C}" type="slidenum">
              <a:rPr lang="en-US" smtClean="0"/>
              <a:t>‹#›</a:t>
            </a:fld>
            <a:endParaRPr lang="en-US"/>
          </a:p>
        </p:txBody>
      </p:sp>
    </p:spTree>
    <p:extLst>
      <p:ext uri="{BB962C8B-B14F-4D97-AF65-F5344CB8AC3E}">
        <p14:creationId xmlns:p14="http://schemas.microsoft.com/office/powerpoint/2010/main" val="2979337007"/>
      </p:ext>
    </p:extLst>
  </p:cSld>
  <p:clrMapOvr>
    <a:masterClrMapping/>
  </p:clrMapOvr>
  <mc:AlternateContent xmlns:mc="http://schemas.openxmlformats.org/markup-compatibility/2006" xmlns:p14="http://schemas.microsoft.com/office/powerpoint/2010/main">
    <mc:Choice Requires="p14">
      <p:transition spd="slow" p14:dur="1750" advTm="30000">
        <p:checker/>
      </p:transition>
    </mc:Choice>
    <mc:Fallback xmlns="">
      <p:transition spd="slow" advTm="30000">
        <p:checker/>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D3DA0-A2BF-3AFB-CCE6-E17CDFE52E4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1A0980E-EEC1-6282-CECD-120F18A6EB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61CA678-7B05-5BD4-5D02-5A486919989F}"/>
              </a:ext>
            </a:extLst>
          </p:cNvPr>
          <p:cNvSpPr>
            <a:spLocks noGrp="1"/>
          </p:cNvSpPr>
          <p:nvPr>
            <p:ph type="dt" sz="half" idx="10"/>
          </p:nvPr>
        </p:nvSpPr>
        <p:spPr/>
        <p:txBody>
          <a:bodyPr/>
          <a:lstStyle/>
          <a:p>
            <a:fld id="{26DC5B3A-8EF8-4D47-8C9D-2DA87EDDC729}" type="datetimeFigureOut">
              <a:rPr lang="en-US" smtClean="0"/>
              <a:t>12/18/2023</a:t>
            </a:fld>
            <a:endParaRPr lang="en-US"/>
          </a:p>
        </p:txBody>
      </p:sp>
      <p:sp>
        <p:nvSpPr>
          <p:cNvPr id="5" name="Footer Placeholder 4">
            <a:extLst>
              <a:ext uri="{FF2B5EF4-FFF2-40B4-BE49-F238E27FC236}">
                <a16:creationId xmlns:a16="http://schemas.microsoft.com/office/drawing/2014/main" id="{55E32FF9-3951-472F-38F6-FB54C27338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34916B-4CEF-FB76-0A33-0E7C096AF234}"/>
              </a:ext>
            </a:extLst>
          </p:cNvPr>
          <p:cNvSpPr>
            <a:spLocks noGrp="1"/>
          </p:cNvSpPr>
          <p:nvPr>
            <p:ph type="sldNum" sz="quarter" idx="12"/>
          </p:nvPr>
        </p:nvSpPr>
        <p:spPr/>
        <p:txBody>
          <a:bodyPr/>
          <a:lstStyle/>
          <a:p>
            <a:fld id="{D4F0CB1D-152E-4AFA-88D3-77472069802C}" type="slidenum">
              <a:rPr lang="en-US" smtClean="0"/>
              <a:t>‹#›</a:t>
            </a:fld>
            <a:endParaRPr lang="en-US"/>
          </a:p>
        </p:txBody>
      </p:sp>
    </p:spTree>
    <p:extLst>
      <p:ext uri="{BB962C8B-B14F-4D97-AF65-F5344CB8AC3E}">
        <p14:creationId xmlns:p14="http://schemas.microsoft.com/office/powerpoint/2010/main" val="726497562"/>
      </p:ext>
    </p:extLst>
  </p:cSld>
  <p:clrMapOvr>
    <a:masterClrMapping/>
  </p:clrMapOvr>
  <mc:AlternateContent xmlns:mc="http://schemas.openxmlformats.org/markup-compatibility/2006" xmlns:p14="http://schemas.microsoft.com/office/powerpoint/2010/main">
    <mc:Choice Requires="p14">
      <p:transition spd="slow" p14:dur="1750" advTm="30000">
        <p:checker/>
      </p:transition>
    </mc:Choice>
    <mc:Fallback xmlns="">
      <p:transition spd="slow" advTm="30000">
        <p:checker/>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FC30D-02DC-5DC1-B2C9-F811AE7DF4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8979E5-304D-A97F-BAC0-0CB411E9523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1F6ECD-18BB-8064-C065-8EE64E16F27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F5F2E80-6F12-BBC6-C5D5-9195793F9E56}"/>
              </a:ext>
            </a:extLst>
          </p:cNvPr>
          <p:cNvSpPr>
            <a:spLocks noGrp="1"/>
          </p:cNvSpPr>
          <p:nvPr>
            <p:ph type="dt" sz="half" idx="10"/>
          </p:nvPr>
        </p:nvSpPr>
        <p:spPr/>
        <p:txBody>
          <a:bodyPr/>
          <a:lstStyle/>
          <a:p>
            <a:fld id="{26DC5B3A-8EF8-4D47-8C9D-2DA87EDDC729}" type="datetimeFigureOut">
              <a:rPr lang="en-US" smtClean="0"/>
              <a:t>12/18/2023</a:t>
            </a:fld>
            <a:endParaRPr lang="en-US"/>
          </a:p>
        </p:txBody>
      </p:sp>
      <p:sp>
        <p:nvSpPr>
          <p:cNvPr id="6" name="Footer Placeholder 5">
            <a:extLst>
              <a:ext uri="{FF2B5EF4-FFF2-40B4-BE49-F238E27FC236}">
                <a16:creationId xmlns:a16="http://schemas.microsoft.com/office/drawing/2014/main" id="{00DE4B76-4B1F-38C4-5AC5-71A894D5FE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2A67BF-1EAB-2420-DF84-E1F8DC3EB720}"/>
              </a:ext>
            </a:extLst>
          </p:cNvPr>
          <p:cNvSpPr>
            <a:spLocks noGrp="1"/>
          </p:cNvSpPr>
          <p:nvPr>
            <p:ph type="sldNum" sz="quarter" idx="12"/>
          </p:nvPr>
        </p:nvSpPr>
        <p:spPr/>
        <p:txBody>
          <a:bodyPr/>
          <a:lstStyle/>
          <a:p>
            <a:fld id="{D4F0CB1D-152E-4AFA-88D3-77472069802C}" type="slidenum">
              <a:rPr lang="en-US" smtClean="0"/>
              <a:t>‹#›</a:t>
            </a:fld>
            <a:endParaRPr lang="en-US"/>
          </a:p>
        </p:txBody>
      </p:sp>
    </p:spTree>
    <p:extLst>
      <p:ext uri="{BB962C8B-B14F-4D97-AF65-F5344CB8AC3E}">
        <p14:creationId xmlns:p14="http://schemas.microsoft.com/office/powerpoint/2010/main" val="498986517"/>
      </p:ext>
    </p:extLst>
  </p:cSld>
  <p:clrMapOvr>
    <a:masterClrMapping/>
  </p:clrMapOvr>
  <mc:AlternateContent xmlns:mc="http://schemas.openxmlformats.org/markup-compatibility/2006" xmlns:p14="http://schemas.microsoft.com/office/powerpoint/2010/main">
    <mc:Choice Requires="p14">
      <p:transition spd="slow" p14:dur="1750" advTm="30000">
        <p:checker/>
      </p:transition>
    </mc:Choice>
    <mc:Fallback xmlns="">
      <p:transition spd="slow" advTm="30000">
        <p:checker/>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A0328-F558-AF06-F005-7A2BE43A1F5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E2CA5B-463F-04BE-EC61-4E380EF6B6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DA29E9-34BE-D8DB-0AFE-ED84DA772C3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10ECE89-CA0A-F1F6-C150-45A68B8265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8E0EECF-441A-22E4-6A72-33F344D378E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49AD52-3A52-7270-1DB6-E1460C86F7F5}"/>
              </a:ext>
            </a:extLst>
          </p:cNvPr>
          <p:cNvSpPr>
            <a:spLocks noGrp="1"/>
          </p:cNvSpPr>
          <p:nvPr>
            <p:ph type="dt" sz="half" idx="10"/>
          </p:nvPr>
        </p:nvSpPr>
        <p:spPr/>
        <p:txBody>
          <a:bodyPr/>
          <a:lstStyle/>
          <a:p>
            <a:fld id="{26DC5B3A-8EF8-4D47-8C9D-2DA87EDDC729}" type="datetimeFigureOut">
              <a:rPr lang="en-US" smtClean="0"/>
              <a:t>12/18/2023</a:t>
            </a:fld>
            <a:endParaRPr lang="en-US"/>
          </a:p>
        </p:txBody>
      </p:sp>
      <p:sp>
        <p:nvSpPr>
          <p:cNvPr id="8" name="Footer Placeholder 7">
            <a:extLst>
              <a:ext uri="{FF2B5EF4-FFF2-40B4-BE49-F238E27FC236}">
                <a16:creationId xmlns:a16="http://schemas.microsoft.com/office/drawing/2014/main" id="{2FD31E80-8C1E-EBBC-F1FE-C485D40964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150C1E3-DA65-7183-8013-15C9FAEE9F8F}"/>
              </a:ext>
            </a:extLst>
          </p:cNvPr>
          <p:cNvSpPr>
            <a:spLocks noGrp="1"/>
          </p:cNvSpPr>
          <p:nvPr>
            <p:ph type="sldNum" sz="quarter" idx="12"/>
          </p:nvPr>
        </p:nvSpPr>
        <p:spPr/>
        <p:txBody>
          <a:bodyPr/>
          <a:lstStyle/>
          <a:p>
            <a:fld id="{D4F0CB1D-152E-4AFA-88D3-77472069802C}" type="slidenum">
              <a:rPr lang="en-US" smtClean="0"/>
              <a:t>‹#›</a:t>
            </a:fld>
            <a:endParaRPr lang="en-US"/>
          </a:p>
        </p:txBody>
      </p:sp>
    </p:spTree>
    <p:extLst>
      <p:ext uri="{BB962C8B-B14F-4D97-AF65-F5344CB8AC3E}">
        <p14:creationId xmlns:p14="http://schemas.microsoft.com/office/powerpoint/2010/main" val="3499009797"/>
      </p:ext>
    </p:extLst>
  </p:cSld>
  <p:clrMapOvr>
    <a:masterClrMapping/>
  </p:clrMapOvr>
  <mc:AlternateContent xmlns:mc="http://schemas.openxmlformats.org/markup-compatibility/2006" xmlns:p14="http://schemas.microsoft.com/office/powerpoint/2010/main">
    <mc:Choice Requires="p14">
      <p:transition spd="slow" p14:dur="1750" advTm="30000">
        <p:checker/>
      </p:transition>
    </mc:Choice>
    <mc:Fallback xmlns="">
      <p:transition spd="slow" advTm="30000">
        <p:checker/>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240A8-75E5-EE74-E761-4EA20858CBD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449AAC6-A3FF-6440-C842-C8137B5D533E}"/>
              </a:ext>
            </a:extLst>
          </p:cNvPr>
          <p:cNvSpPr>
            <a:spLocks noGrp="1"/>
          </p:cNvSpPr>
          <p:nvPr>
            <p:ph type="dt" sz="half" idx="10"/>
          </p:nvPr>
        </p:nvSpPr>
        <p:spPr/>
        <p:txBody>
          <a:bodyPr/>
          <a:lstStyle/>
          <a:p>
            <a:fld id="{26DC5B3A-8EF8-4D47-8C9D-2DA87EDDC729}" type="datetimeFigureOut">
              <a:rPr lang="en-US" smtClean="0"/>
              <a:t>12/18/2023</a:t>
            </a:fld>
            <a:endParaRPr lang="en-US"/>
          </a:p>
        </p:txBody>
      </p:sp>
      <p:sp>
        <p:nvSpPr>
          <p:cNvPr id="4" name="Footer Placeholder 3">
            <a:extLst>
              <a:ext uri="{FF2B5EF4-FFF2-40B4-BE49-F238E27FC236}">
                <a16:creationId xmlns:a16="http://schemas.microsoft.com/office/drawing/2014/main" id="{4E7834AF-5ADF-E0B7-0BE3-D8D1ADC55BA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68B596B-54DC-EB79-B4F0-9F01683B1072}"/>
              </a:ext>
            </a:extLst>
          </p:cNvPr>
          <p:cNvSpPr>
            <a:spLocks noGrp="1"/>
          </p:cNvSpPr>
          <p:nvPr>
            <p:ph type="sldNum" sz="quarter" idx="12"/>
          </p:nvPr>
        </p:nvSpPr>
        <p:spPr/>
        <p:txBody>
          <a:bodyPr/>
          <a:lstStyle/>
          <a:p>
            <a:fld id="{D4F0CB1D-152E-4AFA-88D3-77472069802C}" type="slidenum">
              <a:rPr lang="en-US" smtClean="0"/>
              <a:t>‹#›</a:t>
            </a:fld>
            <a:endParaRPr lang="en-US"/>
          </a:p>
        </p:txBody>
      </p:sp>
    </p:spTree>
    <p:extLst>
      <p:ext uri="{BB962C8B-B14F-4D97-AF65-F5344CB8AC3E}">
        <p14:creationId xmlns:p14="http://schemas.microsoft.com/office/powerpoint/2010/main" val="1934194443"/>
      </p:ext>
    </p:extLst>
  </p:cSld>
  <p:clrMapOvr>
    <a:masterClrMapping/>
  </p:clrMapOvr>
  <mc:AlternateContent xmlns:mc="http://schemas.openxmlformats.org/markup-compatibility/2006" xmlns:p14="http://schemas.microsoft.com/office/powerpoint/2010/main">
    <mc:Choice Requires="p14">
      <p:transition spd="slow" p14:dur="1750" advTm="30000">
        <p:checker/>
      </p:transition>
    </mc:Choice>
    <mc:Fallback xmlns="">
      <p:transition spd="slow" advTm="30000">
        <p:checker/>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D3F15E-B129-7C14-6876-069AA485CA23}"/>
              </a:ext>
            </a:extLst>
          </p:cNvPr>
          <p:cNvSpPr>
            <a:spLocks noGrp="1"/>
          </p:cNvSpPr>
          <p:nvPr>
            <p:ph type="dt" sz="half" idx="10"/>
          </p:nvPr>
        </p:nvSpPr>
        <p:spPr/>
        <p:txBody>
          <a:bodyPr/>
          <a:lstStyle/>
          <a:p>
            <a:fld id="{26DC5B3A-8EF8-4D47-8C9D-2DA87EDDC729}" type="datetimeFigureOut">
              <a:rPr lang="en-US" smtClean="0"/>
              <a:t>12/18/2023</a:t>
            </a:fld>
            <a:endParaRPr lang="en-US"/>
          </a:p>
        </p:txBody>
      </p:sp>
      <p:sp>
        <p:nvSpPr>
          <p:cNvPr id="3" name="Footer Placeholder 2">
            <a:extLst>
              <a:ext uri="{FF2B5EF4-FFF2-40B4-BE49-F238E27FC236}">
                <a16:creationId xmlns:a16="http://schemas.microsoft.com/office/drawing/2014/main" id="{EFD254A6-F792-470F-D422-17FC8EAE675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36D203-03A3-7D15-AAB5-FE2715D0BCC6}"/>
              </a:ext>
            </a:extLst>
          </p:cNvPr>
          <p:cNvSpPr>
            <a:spLocks noGrp="1"/>
          </p:cNvSpPr>
          <p:nvPr>
            <p:ph type="sldNum" sz="quarter" idx="12"/>
          </p:nvPr>
        </p:nvSpPr>
        <p:spPr/>
        <p:txBody>
          <a:bodyPr/>
          <a:lstStyle/>
          <a:p>
            <a:fld id="{D4F0CB1D-152E-4AFA-88D3-77472069802C}" type="slidenum">
              <a:rPr lang="en-US" smtClean="0"/>
              <a:t>‹#›</a:t>
            </a:fld>
            <a:endParaRPr lang="en-US"/>
          </a:p>
        </p:txBody>
      </p:sp>
    </p:spTree>
    <p:extLst>
      <p:ext uri="{BB962C8B-B14F-4D97-AF65-F5344CB8AC3E}">
        <p14:creationId xmlns:p14="http://schemas.microsoft.com/office/powerpoint/2010/main" val="1132936471"/>
      </p:ext>
    </p:extLst>
  </p:cSld>
  <p:clrMapOvr>
    <a:masterClrMapping/>
  </p:clrMapOvr>
  <mc:AlternateContent xmlns:mc="http://schemas.openxmlformats.org/markup-compatibility/2006" xmlns:p14="http://schemas.microsoft.com/office/powerpoint/2010/main">
    <mc:Choice Requires="p14">
      <p:transition spd="slow" p14:dur="1750" advTm="30000">
        <p:checker/>
      </p:transition>
    </mc:Choice>
    <mc:Fallback xmlns="">
      <p:transition spd="slow" advTm="30000">
        <p:checker/>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A149A-C63B-4D4F-16F9-DC4701C935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08EBB5-5C80-34B7-BA0B-403C6F1A67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5E5C6C4-75A6-78FF-C91C-34481A4926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7FE920-9743-0909-BE81-9AB87BFCB66F}"/>
              </a:ext>
            </a:extLst>
          </p:cNvPr>
          <p:cNvSpPr>
            <a:spLocks noGrp="1"/>
          </p:cNvSpPr>
          <p:nvPr>
            <p:ph type="dt" sz="half" idx="10"/>
          </p:nvPr>
        </p:nvSpPr>
        <p:spPr/>
        <p:txBody>
          <a:bodyPr/>
          <a:lstStyle/>
          <a:p>
            <a:fld id="{26DC5B3A-8EF8-4D47-8C9D-2DA87EDDC729}" type="datetimeFigureOut">
              <a:rPr lang="en-US" smtClean="0"/>
              <a:t>12/18/2023</a:t>
            </a:fld>
            <a:endParaRPr lang="en-US"/>
          </a:p>
        </p:txBody>
      </p:sp>
      <p:sp>
        <p:nvSpPr>
          <p:cNvPr id="6" name="Footer Placeholder 5">
            <a:extLst>
              <a:ext uri="{FF2B5EF4-FFF2-40B4-BE49-F238E27FC236}">
                <a16:creationId xmlns:a16="http://schemas.microsoft.com/office/drawing/2014/main" id="{8668ABAA-D4DE-AAC2-8944-C9965C0205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59C5FE-8405-1824-AE90-9798039ED73D}"/>
              </a:ext>
            </a:extLst>
          </p:cNvPr>
          <p:cNvSpPr>
            <a:spLocks noGrp="1"/>
          </p:cNvSpPr>
          <p:nvPr>
            <p:ph type="sldNum" sz="quarter" idx="12"/>
          </p:nvPr>
        </p:nvSpPr>
        <p:spPr/>
        <p:txBody>
          <a:bodyPr/>
          <a:lstStyle/>
          <a:p>
            <a:fld id="{D4F0CB1D-152E-4AFA-88D3-77472069802C}" type="slidenum">
              <a:rPr lang="en-US" smtClean="0"/>
              <a:t>‹#›</a:t>
            </a:fld>
            <a:endParaRPr lang="en-US"/>
          </a:p>
        </p:txBody>
      </p:sp>
    </p:spTree>
    <p:extLst>
      <p:ext uri="{BB962C8B-B14F-4D97-AF65-F5344CB8AC3E}">
        <p14:creationId xmlns:p14="http://schemas.microsoft.com/office/powerpoint/2010/main" val="1654298045"/>
      </p:ext>
    </p:extLst>
  </p:cSld>
  <p:clrMapOvr>
    <a:masterClrMapping/>
  </p:clrMapOvr>
  <mc:AlternateContent xmlns:mc="http://schemas.openxmlformats.org/markup-compatibility/2006" xmlns:p14="http://schemas.microsoft.com/office/powerpoint/2010/main">
    <mc:Choice Requires="p14">
      <p:transition spd="slow" p14:dur="1750" advTm="30000">
        <p:checker/>
      </p:transition>
    </mc:Choice>
    <mc:Fallback xmlns="">
      <p:transition spd="slow" advTm="30000">
        <p:checker/>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BF8DE-45AF-95DC-5563-36F6D0F737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B66329C-A142-EE41-3FAA-EF324342B4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097DBF-7884-CB02-6222-D17060F8C0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30B81E-3489-0965-03CC-9B6BCF12443A}"/>
              </a:ext>
            </a:extLst>
          </p:cNvPr>
          <p:cNvSpPr>
            <a:spLocks noGrp="1"/>
          </p:cNvSpPr>
          <p:nvPr>
            <p:ph type="dt" sz="half" idx="10"/>
          </p:nvPr>
        </p:nvSpPr>
        <p:spPr/>
        <p:txBody>
          <a:bodyPr/>
          <a:lstStyle/>
          <a:p>
            <a:fld id="{26DC5B3A-8EF8-4D47-8C9D-2DA87EDDC729}" type="datetimeFigureOut">
              <a:rPr lang="en-US" smtClean="0"/>
              <a:t>12/18/2023</a:t>
            </a:fld>
            <a:endParaRPr lang="en-US"/>
          </a:p>
        </p:txBody>
      </p:sp>
      <p:sp>
        <p:nvSpPr>
          <p:cNvPr id="6" name="Footer Placeholder 5">
            <a:extLst>
              <a:ext uri="{FF2B5EF4-FFF2-40B4-BE49-F238E27FC236}">
                <a16:creationId xmlns:a16="http://schemas.microsoft.com/office/drawing/2014/main" id="{35B606D1-D35D-355E-461B-4C52EBF95C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8525BF-032D-1A31-6CB7-FDC026D87A48}"/>
              </a:ext>
            </a:extLst>
          </p:cNvPr>
          <p:cNvSpPr>
            <a:spLocks noGrp="1"/>
          </p:cNvSpPr>
          <p:nvPr>
            <p:ph type="sldNum" sz="quarter" idx="12"/>
          </p:nvPr>
        </p:nvSpPr>
        <p:spPr/>
        <p:txBody>
          <a:bodyPr/>
          <a:lstStyle/>
          <a:p>
            <a:fld id="{D4F0CB1D-152E-4AFA-88D3-77472069802C}" type="slidenum">
              <a:rPr lang="en-US" smtClean="0"/>
              <a:t>‹#›</a:t>
            </a:fld>
            <a:endParaRPr lang="en-US"/>
          </a:p>
        </p:txBody>
      </p:sp>
    </p:spTree>
    <p:extLst>
      <p:ext uri="{BB962C8B-B14F-4D97-AF65-F5344CB8AC3E}">
        <p14:creationId xmlns:p14="http://schemas.microsoft.com/office/powerpoint/2010/main" val="1909708139"/>
      </p:ext>
    </p:extLst>
  </p:cSld>
  <p:clrMapOvr>
    <a:masterClrMapping/>
  </p:clrMapOvr>
  <mc:AlternateContent xmlns:mc="http://schemas.openxmlformats.org/markup-compatibility/2006" xmlns:p14="http://schemas.microsoft.com/office/powerpoint/2010/main">
    <mc:Choice Requires="p14">
      <p:transition spd="slow" p14:dur="1750" advTm="30000">
        <p:checker/>
      </p:transition>
    </mc:Choice>
    <mc:Fallback xmlns="">
      <p:transition spd="slow" advTm="30000">
        <p:checker/>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D7CA29-2965-235C-3164-E26F87C0A8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4314EA1-691D-77FD-AEAD-E87E8EFCF4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E14A64-C590-42F1-DABA-CFF340A241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C5B3A-8EF8-4D47-8C9D-2DA87EDDC729}" type="datetimeFigureOut">
              <a:rPr lang="en-US" smtClean="0"/>
              <a:t>12/18/2023</a:t>
            </a:fld>
            <a:endParaRPr lang="en-US"/>
          </a:p>
        </p:txBody>
      </p:sp>
      <p:sp>
        <p:nvSpPr>
          <p:cNvPr id="5" name="Footer Placeholder 4">
            <a:extLst>
              <a:ext uri="{FF2B5EF4-FFF2-40B4-BE49-F238E27FC236}">
                <a16:creationId xmlns:a16="http://schemas.microsoft.com/office/drawing/2014/main" id="{50C051FF-35B6-E766-C8BC-F81A5E2C36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F710588-77CE-B3D2-6DC0-90124E74D5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F0CB1D-152E-4AFA-88D3-77472069802C}" type="slidenum">
              <a:rPr lang="en-US" smtClean="0"/>
              <a:t>‹#›</a:t>
            </a:fld>
            <a:endParaRPr lang="en-US"/>
          </a:p>
        </p:txBody>
      </p:sp>
    </p:spTree>
    <p:extLst>
      <p:ext uri="{BB962C8B-B14F-4D97-AF65-F5344CB8AC3E}">
        <p14:creationId xmlns:p14="http://schemas.microsoft.com/office/powerpoint/2010/main" val="37310099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750" advTm="30000">
        <p:checker/>
      </p:transition>
    </mc:Choice>
    <mc:Fallback xmlns="">
      <p:transition spd="slow" advTm="30000">
        <p:checker/>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image" Target="../media/image45.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8.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image" Target="../media/image50.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53.png"/><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63.png"/></Relationships>
</file>

<file path=ppt/slides/_rels/slide21.xml.rels><?xml version="1.0" encoding="UTF-8" standalone="yes"?>
<Relationships xmlns="http://schemas.openxmlformats.org/package/2006/relationships"><Relationship Id="rId3" Type="http://schemas.openxmlformats.org/officeDocument/2006/relationships/hyperlink" Target="http://murov.info/PPTPreshows.htm" TargetMode="External"/><Relationship Id="rId2" Type="http://schemas.openxmlformats.org/officeDocument/2006/relationships/hyperlink" Target="http://murov.info/" TargetMode="External"/><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hyperlink" Target="http://murov.info/triviachallenges.ht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listverse.com/2017/12/30/top-10-numbers-with-very-interesting-histories/"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5416B8-1724-B77A-0BA5-63B04AA77E77}"/>
              </a:ext>
            </a:extLst>
          </p:cNvPr>
          <p:cNvPicPr>
            <a:picLocks noChangeAspect="1"/>
          </p:cNvPicPr>
          <p:nvPr/>
        </p:nvPicPr>
        <p:blipFill>
          <a:blip r:embed="rId2">
            <a:duotone>
              <a:schemeClr val="accent2">
                <a:shade val="45000"/>
                <a:satMod val="135000"/>
              </a:schemeClr>
              <a:prstClr val="white"/>
            </a:duotone>
          </a:blip>
          <a:stretch>
            <a:fillRect/>
          </a:stretch>
        </p:blipFill>
        <p:spPr>
          <a:xfrm>
            <a:off x="333066" y="1598432"/>
            <a:ext cx="4110929" cy="4016207"/>
          </a:xfrm>
          <a:prstGeom prst="rect">
            <a:avLst/>
          </a:prstGeom>
        </p:spPr>
      </p:pic>
      <p:sp>
        <p:nvSpPr>
          <p:cNvPr id="6" name="TextBox 5">
            <a:extLst>
              <a:ext uri="{FF2B5EF4-FFF2-40B4-BE49-F238E27FC236}">
                <a16:creationId xmlns:a16="http://schemas.microsoft.com/office/drawing/2014/main" id="{13E2BD82-F42C-FF22-FAA2-F486EE7540DA}"/>
              </a:ext>
            </a:extLst>
          </p:cNvPr>
          <p:cNvSpPr txBox="1"/>
          <p:nvPr/>
        </p:nvSpPr>
        <p:spPr>
          <a:xfrm>
            <a:off x="1174366" y="548120"/>
            <a:ext cx="10027104" cy="830997"/>
          </a:xfrm>
          <a:prstGeom prst="rect">
            <a:avLst/>
          </a:prstGeom>
          <a:noFill/>
        </p:spPr>
        <p:txBody>
          <a:bodyPr wrap="none" rtlCol="0">
            <a:spAutoFit/>
          </a:bodyPr>
          <a:lstStyle/>
          <a:p>
            <a:r>
              <a:rPr lang="en-US" sz="4800" b="1" dirty="0">
                <a:latin typeface="Jokerman" panose="04090605060D06020702" pitchFamily="82" charset="0"/>
                <a:cs typeface="Dreaming Outloud Script Pro" panose="020F0502020204030204" pitchFamily="66" charset="0"/>
              </a:rPr>
              <a:t>Number fun and famous numbers</a:t>
            </a:r>
          </a:p>
        </p:txBody>
      </p:sp>
      <p:pic>
        <p:nvPicPr>
          <p:cNvPr id="7" name="Picture 6">
            <a:extLst>
              <a:ext uri="{FF2B5EF4-FFF2-40B4-BE49-F238E27FC236}">
                <a16:creationId xmlns:a16="http://schemas.microsoft.com/office/drawing/2014/main" id="{024D2939-37AC-BDF1-B63F-DA19C281EBB0}"/>
              </a:ext>
            </a:extLst>
          </p:cNvPr>
          <p:cNvPicPr>
            <a:picLocks noChangeAspect="1"/>
          </p:cNvPicPr>
          <p:nvPr/>
        </p:nvPicPr>
        <p:blipFill>
          <a:blip r:embed="rId3">
            <a:duotone>
              <a:prstClr val="black"/>
              <a:schemeClr val="accent6">
                <a:tint val="45000"/>
                <a:satMod val="400000"/>
              </a:schemeClr>
            </a:duotone>
          </a:blip>
          <a:stretch>
            <a:fillRect/>
          </a:stretch>
        </p:blipFill>
        <p:spPr>
          <a:xfrm>
            <a:off x="4720504" y="1632625"/>
            <a:ext cx="2986055" cy="3981407"/>
          </a:xfrm>
          <a:prstGeom prst="rect">
            <a:avLst/>
          </a:prstGeom>
        </p:spPr>
      </p:pic>
      <p:pic>
        <p:nvPicPr>
          <p:cNvPr id="8" name="Picture 7">
            <a:extLst>
              <a:ext uri="{FF2B5EF4-FFF2-40B4-BE49-F238E27FC236}">
                <a16:creationId xmlns:a16="http://schemas.microsoft.com/office/drawing/2014/main" id="{1EA754D1-FE5B-E8A5-F211-4ABCE47961F3}"/>
              </a:ext>
            </a:extLst>
          </p:cNvPr>
          <p:cNvPicPr>
            <a:picLocks noChangeAspect="1"/>
          </p:cNvPicPr>
          <p:nvPr/>
        </p:nvPicPr>
        <p:blipFill rotWithShape="1">
          <a:blip r:embed="rId4"/>
          <a:srcRect t="8203" b="14146"/>
          <a:stretch/>
        </p:blipFill>
        <p:spPr>
          <a:xfrm>
            <a:off x="7706559" y="1835240"/>
            <a:ext cx="3947425" cy="3065171"/>
          </a:xfrm>
          <a:prstGeom prst="rect">
            <a:avLst/>
          </a:prstGeom>
        </p:spPr>
      </p:pic>
      <p:sp>
        <p:nvSpPr>
          <p:cNvPr id="4" name="TextBox 3">
            <a:extLst>
              <a:ext uri="{FF2B5EF4-FFF2-40B4-BE49-F238E27FC236}">
                <a16:creationId xmlns:a16="http://schemas.microsoft.com/office/drawing/2014/main" id="{F2FA5657-AEB0-6C42-BD9F-70B8965F0F3F}"/>
              </a:ext>
            </a:extLst>
          </p:cNvPr>
          <p:cNvSpPr txBox="1"/>
          <p:nvPr/>
        </p:nvSpPr>
        <p:spPr>
          <a:xfrm>
            <a:off x="5252660" y="5702688"/>
            <a:ext cx="1686680" cy="369332"/>
          </a:xfrm>
          <a:prstGeom prst="rect">
            <a:avLst/>
          </a:prstGeom>
          <a:noFill/>
        </p:spPr>
        <p:txBody>
          <a:bodyPr wrap="none" rtlCol="0">
            <a:spAutoFit/>
          </a:bodyPr>
          <a:lstStyle/>
          <a:p>
            <a:r>
              <a:rPr lang="en-US"/>
              <a:t>Euler's Number </a:t>
            </a:r>
            <a:endParaRPr lang="en-US" dirty="0"/>
          </a:p>
        </p:txBody>
      </p:sp>
      <p:sp>
        <p:nvSpPr>
          <p:cNvPr id="2" name="TextBox 1">
            <a:extLst>
              <a:ext uri="{FF2B5EF4-FFF2-40B4-BE49-F238E27FC236}">
                <a16:creationId xmlns:a16="http://schemas.microsoft.com/office/drawing/2014/main" id="{230BBFF4-FB14-AF22-32E3-3DA72BC0EA5C}"/>
              </a:ext>
            </a:extLst>
          </p:cNvPr>
          <p:cNvSpPr txBox="1"/>
          <p:nvPr/>
        </p:nvSpPr>
        <p:spPr>
          <a:xfrm>
            <a:off x="8419381" y="6153509"/>
            <a:ext cx="2935419" cy="646331"/>
          </a:xfrm>
          <a:prstGeom prst="rect">
            <a:avLst/>
          </a:prstGeom>
          <a:noFill/>
        </p:spPr>
        <p:txBody>
          <a:bodyPr wrap="none" rtlCol="0">
            <a:spAutoFit/>
          </a:bodyPr>
          <a:lstStyle/>
          <a:p>
            <a:r>
              <a:rPr lang="en-US" dirty="0"/>
              <a:t>Posted 12/18/2023, S. Murov</a:t>
            </a:r>
          </a:p>
          <a:p>
            <a:r>
              <a:rPr lang="en-US" dirty="0"/>
              <a:t>See: murov.info</a:t>
            </a:r>
          </a:p>
        </p:txBody>
      </p:sp>
    </p:spTree>
    <p:extLst>
      <p:ext uri="{BB962C8B-B14F-4D97-AF65-F5344CB8AC3E}">
        <p14:creationId xmlns:p14="http://schemas.microsoft.com/office/powerpoint/2010/main" val="1184977778"/>
      </p:ext>
    </p:extLst>
  </p:cSld>
  <p:clrMapOvr>
    <a:masterClrMapping/>
  </p:clrMapOvr>
  <mc:AlternateContent xmlns:mc="http://schemas.openxmlformats.org/markup-compatibility/2006" xmlns:p14="http://schemas.microsoft.com/office/powerpoint/2010/main">
    <mc:Choice Requires="p14">
      <p:transition spd="slow" p14:dur="1750" advTm="30000">
        <p:checker/>
      </p:transition>
    </mc:Choice>
    <mc:Fallback xmlns="">
      <p:transition spd="slow" advTm="30000">
        <p:checker/>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EBEA6A-4201-F5DF-1164-B96D0642C372}"/>
              </a:ext>
            </a:extLst>
          </p:cNvPr>
          <p:cNvSpPr txBox="1"/>
          <p:nvPr/>
        </p:nvSpPr>
        <p:spPr>
          <a:xfrm>
            <a:off x="479490" y="175614"/>
            <a:ext cx="1435008" cy="830997"/>
          </a:xfrm>
          <a:prstGeom prst="rect">
            <a:avLst/>
          </a:prstGeom>
          <a:noFill/>
        </p:spPr>
        <p:txBody>
          <a:bodyPr wrap="none" rtlCol="0">
            <a:spAutoFit/>
          </a:bodyPr>
          <a:lstStyle/>
          <a:p>
            <a:r>
              <a:rPr lang="en-US" sz="4800" b="1" dirty="0">
                <a:solidFill>
                  <a:srgbClr val="FF0000"/>
                </a:solidFill>
              </a:rPr>
              <a:t>5040</a:t>
            </a:r>
          </a:p>
        </p:txBody>
      </p:sp>
      <p:sp>
        <p:nvSpPr>
          <p:cNvPr id="4" name="TextBox 3">
            <a:extLst>
              <a:ext uri="{FF2B5EF4-FFF2-40B4-BE49-F238E27FC236}">
                <a16:creationId xmlns:a16="http://schemas.microsoft.com/office/drawing/2014/main" id="{94A81A9D-735A-3E9D-3F8E-773ACC893A65}"/>
              </a:ext>
            </a:extLst>
          </p:cNvPr>
          <p:cNvSpPr txBox="1"/>
          <p:nvPr/>
        </p:nvSpPr>
        <p:spPr>
          <a:xfrm>
            <a:off x="125432" y="930931"/>
            <a:ext cx="6094990" cy="2246769"/>
          </a:xfrm>
          <a:prstGeom prst="rect">
            <a:avLst/>
          </a:prstGeom>
          <a:noFill/>
        </p:spPr>
        <p:txBody>
          <a:bodyPr wrap="square">
            <a:spAutoFit/>
          </a:bodyPr>
          <a:lstStyle/>
          <a:p>
            <a:r>
              <a:rPr lang="en-US" sz="2000" b="1" dirty="0"/>
              <a:t>5040 is a factorial (7!), a superior highly composite number, It is also one less than a square, making (7, 71) a Brown number pair.   It allows a large number of divisors. It is divisible by all the numbers between one and twelve, eleven excluded, and thus permits multiple combinations.  Note:  2520 is also divisible by numbers 1 and 12 excluding 11.</a:t>
            </a:r>
          </a:p>
        </p:txBody>
      </p:sp>
      <p:pic>
        <p:nvPicPr>
          <p:cNvPr id="7" name="Picture 6">
            <a:extLst>
              <a:ext uri="{FF2B5EF4-FFF2-40B4-BE49-F238E27FC236}">
                <a16:creationId xmlns:a16="http://schemas.microsoft.com/office/drawing/2014/main" id="{8AC98966-FEA1-1599-3F98-E46100C95A74}"/>
              </a:ext>
            </a:extLst>
          </p:cNvPr>
          <p:cNvPicPr>
            <a:picLocks noChangeAspect="1"/>
          </p:cNvPicPr>
          <p:nvPr/>
        </p:nvPicPr>
        <p:blipFill rotWithShape="1">
          <a:blip r:embed="rId2"/>
          <a:srcRect t="18286"/>
          <a:stretch/>
        </p:blipFill>
        <p:spPr>
          <a:xfrm>
            <a:off x="6097010" y="123563"/>
            <a:ext cx="6094990" cy="4412229"/>
          </a:xfrm>
          <a:prstGeom prst="rect">
            <a:avLst/>
          </a:prstGeom>
        </p:spPr>
      </p:pic>
      <p:sp>
        <p:nvSpPr>
          <p:cNvPr id="9" name="TextBox 8">
            <a:extLst>
              <a:ext uri="{FF2B5EF4-FFF2-40B4-BE49-F238E27FC236}">
                <a16:creationId xmlns:a16="http://schemas.microsoft.com/office/drawing/2014/main" id="{6A255964-B43F-1843-3823-BE1BFB916931}"/>
              </a:ext>
            </a:extLst>
          </p:cNvPr>
          <p:cNvSpPr txBox="1"/>
          <p:nvPr/>
        </p:nvSpPr>
        <p:spPr>
          <a:xfrm>
            <a:off x="3784768" y="5017212"/>
            <a:ext cx="8222029" cy="1323439"/>
          </a:xfrm>
          <a:prstGeom prst="rect">
            <a:avLst/>
          </a:prstGeom>
          <a:noFill/>
        </p:spPr>
        <p:txBody>
          <a:bodyPr wrap="square">
            <a:spAutoFit/>
          </a:bodyPr>
          <a:lstStyle/>
          <a:p>
            <a:r>
              <a:rPr lang="en-US" sz="2000" b="1" dirty="0"/>
              <a:t>Plato mentions in his Laws that 5040 is a convenient number to use for dividing many things (including both the citizens and the land of a city-state or polis) into lesser parts, making it an ideal number for the number of citizens (heads of families) making up a polis.</a:t>
            </a:r>
          </a:p>
        </p:txBody>
      </p:sp>
      <p:pic>
        <p:nvPicPr>
          <p:cNvPr id="10" name="Picture 9">
            <a:extLst>
              <a:ext uri="{FF2B5EF4-FFF2-40B4-BE49-F238E27FC236}">
                <a16:creationId xmlns:a16="http://schemas.microsoft.com/office/drawing/2014/main" id="{E8F987D6-BCF6-55D4-8CAE-48278C2219A5}"/>
              </a:ext>
            </a:extLst>
          </p:cNvPr>
          <p:cNvPicPr>
            <a:picLocks noChangeAspect="1"/>
          </p:cNvPicPr>
          <p:nvPr/>
        </p:nvPicPr>
        <p:blipFill>
          <a:blip r:embed="rId3"/>
          <a:stretch>
            <a:fillRect/>
          </a:stretch>
        </p:blipFill>
        <p:spPr>
          <a:xfrm>
            <a:off x="185203" y="3342585"/>
            <a:ext cx="3478453" cy="3478453"/>
          </a:xfrm>
          <a:prstGeom prst="rect">
            <a:avLst/>
          </a:prstGeom>
        </p:spPr>
      </p:pic>
    </p:spTree>
    <p:extLst>
      <p:ext uri="{BB962C8B-B14F-4D97-AF65-F5344CB8AC3E}">
        <p14:creationId xmlns:p14="http://schemas.microsoft.com/office/powerpoint/2010/main" val="3330739620"/>
      </p:ext>
    </p:extLst>
  </p:cSld>
  <p:clrMapOvr>
    <a:masterClrMapping/>
  </p:clrMapOvr>
  <mc:AlternateContent xmlns:mc="http://schemas.openxmlformats.org/markup-compatibility/2006" xmlns:p14="http://schemas.microsoft.com/office/powerpoint/2010/main">
    <mc:Choice Requires="p14">
      <p:transition spd="slow" p14:dur="1750" advTm="30000">
        <p:checker/>
      </p:transition>
    </mc:Choice>
    <mc:Fallback xmlns="">
      <p:transition spd="slow" advTm="30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450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1000"/>
                                        <p:tgtEl>
                                          <p:spTgt spid="4"/>
                                        </p:tgtEl>
                                      </p:cBhvr>
                                    </p:animEffect>
                                  </p:childTnLst>
                                </p:cTn>
                              </p:par>
                            </p:childTnLst>
                          </p:cTn>
                        </p:par>
                        <p:par>
                          <p:cTn id="8" fill="hold">
                            <p:stCondLst>
                              <p:cond delay="5500"/>
                            </p:stCondLst>
                            <p:childTnLst>
                              <p:par>
                                <p:cTn id="9" presetID="14" presetClass="entr" presetSubtype="10" fill="hold" nodeType="afterEffect">
                                  <p:stCondLst>
                                    <p:cond delay="300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1000"/>
                                        <p:tgtEl>
                                          <p:spTgt spid="7"/>
                                        </p:tgtEl>
                                      </p:cBhvr>
                                    </p:animEffect>
                                  </p:childTnLst>
                                </p:cTn>
                              </p:par>
                            </p:childTnLst>
                          </p:cTn>
                        </p:par>
                        <p:par>
                          <p:cTn id="12" fill="hold">
                            <p:stCondLst>
                              <p:cond delay="9500"/>
                            </p:stCondLst>
                            <p:childTnLst>
                              <p:par>
                                <p:cTn id="13" presetID="26" presetClass="entr" presetSubtype="0" fill="hold" grpId="0" nodeType="afterEffect">
                                  <p:stCondLst>
                                    <p:cond delay="250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290">
                                          <p:stCondLst>
                                            <p:cond delay="0"/>
                                          </p:stCondLst>
                                        </p:cTn>
                                        <p:tgtEl>
                                          <p:spTgt spid="9"/>
                                        </p:tgtEl>
                                      </p:cBhvr>
                                    </p:animEffect>
                                    <p:anim calcmode="lin" valueType="num">
                                      <p:cBhvr>
                                        <p:cTn id="16" dur="911"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7" dur="332"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8" dur="332" tmFilter="0, 0; 0.125,0.2665; 0.25,0.4; 0.375,0.465; 0.5,0.5;  0.625,0.535; 0.75,0.6; 0.875,0.7335; 1,1">
                                          <p:stCondLst>
                                            <p:cond delay="332"/>
                                          </p:stCondLst>
                                        </p:cTn>
                                        <p:tgtEl>
                                          <p:spTgt spid="9"/>
                                        </p:tgtEl>
                                        <p:attrNameLst>
                                          <p:attrName>ppt_y</p:attrName>
                                        </p:attrNameLst>
                                      </p:cBhvr>
                                      <p:tavLst>
                                        <p:tav tm="0" fmla="#ppt_y-sin(pi*$)/9">
                                          <p:val>
                                            <p:fltVal val="0"/>
                                          </p:val>
                                        </p:tav>
                                        <p:tav tm="100000">
                                          <p:val>
                                            <p:fltVal val="1"/>
                                          </p:val>
                                        </p:tav>
                                      </p:tavLst>
                                    </p:anim>
                                    <p:anim calcmode="lin" valueType="num">
                                      <p:cBhvr>
                                        <p:cTn id="19" dur="166" tmFilter="0, 0; 0.125,0.2665; 0.25,0.4; 0.375,0.465; 0.5,0.5;  0.625,0.535; 0.75,0.6; 0.875,0.7335; 1,1">
                                          <p:stCondLst>
                                            <p:cond delay="662"/>
                                          </p:stCondLst>
                                        </p:cTn>
                                        <p:tgtEl>
                                          <p:spTgt spid="9"/>
                                        </p:tgtEl>
                                        <p:attrNameLst>
                                          <p:attrName>ppt_y</p:attrName>
                                        </p:attrNameLst>
                                      </p:cBhvr>
                                      <p:tavLst>
                                        <p:tav tm="0" fmla="#ppt_y-sin(pi*$)/27">
                                          <p:val>
                                            <p:fltVal val="0"/>
                                          </p:val>
                                        </p:tav>
                                        <p:tav tm="100000">
                                          <p:val>
                                            <p:fltVal val="1"/>
                                          </p:val>
                                        </p:tav>
                                      </p:tavLst>
                                    </p:anim>
                                    <p:anim calcmode="lin" valueType="num">
                                      <p:cBhvr>
                                        <p:cTn id="20" dur="82" tmFilter="0, 0; 0.125,0.2665; 0.25,0.4; 0.375,0.465; 0.5,0.5;  0.625,0.535; 0.75,0.6; 0.875,0.7335; 1,1">
                                          <p:stCondLst>
                                            <p:cond delay="828"/>
                                          </p:stCondLst>
                                        </p:cTn>
                                        <p:tgtEl>
                                          <p:spTgt spid="9"/>
                                        </p:tgtEl>
                                        <p:attrNameLst>
                                          <p:attrName>ppt_y</p:attrName>
                                        </p:attrNameLst>
                                      </p:cBhvr>
                                      <p:tavLst>
                                        <p:tav tm="0" fmla="#ppt_y-sin(pi*$)/81">
                                          <p:val>
                                            <p:fltVal val="0"/>
                                          </p:val>
                                        </p:tav>
                                        <p:tav tm="100000">
                                          <p:val>
                                            <p:fltVal val="1"/>
                                          </p:val>
                                        </p:tav>
                                      </p:tavLst>
                                    </p:anim>
                                    <p:animScale>
                                      <p:cBhvr>
                                        <p:cTn id="21" dur="13">
                                          <p:stCondLst>
                                            <p:cond delay="325"/>
                                          </p:stCondLst>
                                        </p:cTn>
                                        <p:tgtEl>
                                          <p:spTgt spid="9"/>
                                        </p:tgtEl>
                                      </p:cBhvr>
                                      <p:to x="100000" y="60000"/>
                                    </p:animScale>
                                    <p:animScale>
                                      <p:cBhvr>
                                        <p:cTn id="22" dur="83" decel="50000">
                                          <p:stCondLst>
                                            <p:cond delay="338"/>
                                          </p:stCondLst>
                                        </p:cTn>
                                        <p:tgtEl>
                                          <p:spTgt spid="9"/>
                                        </p:tgtEl>
                                      </p:cBhvr>
                                      <p:to x="100000" y="100000"/>
                                    </p:animScale>
                                    <p:animScale>
                                      <p:cBhvr>
                                        <p:cTn id="23" dur="13">
                                          <p:stCondLst>
                                            <p:cond delay="656"/>
                                          </p:stCondLst>
                                        </p:cTn>
                                        <p:tgtEl>
                                          <p:spTgt spid="9"/>
                                        </p:tgtEl>
                                      </p:cBhvr>
                                      <p:to x="100000" y="80000"/>
                                    </p:animScale>
                                    <p:animScale>
                                      <p:cBhvr>
                                        <p:cTn id="24" dur="83" decel="50000">
                                          <p:stCondLst>
                                            <p:cond delay="669"/>
                                          </p:stCondLst>
                                        </p:cTn>
                                        <p:tgtEl>
                                          <p:spTgt spid="9"/>
                                        </p:tgtEl>
                                      </p:cBhvr>
                                      <p:to x="100000" y="100000"/>
                                    </p:animScale>
                                    <p:animScale>
                                      <p:cBhvr>
                                        <p:cTn id="25" dur="13">
                                          <p:stCondLst>
                                            <p:cond delay="821"/>
                                          </p:stCondLst>
                                        </p:cTn>
                                        <p:tgtEl>
                                          <p:spTgt spid="9"/>
                                        </p:tgtEl>
                                      </p:cBhvr>
                                      <p:to x="100000" y="90000"/>
                                    </p:animScale>
                                    <p:animScale>
                                      <p:cBhvr>
                                        <p:cTn id="26" dur="83" decel="50000">
                                          <p:stCondLst>
                                            <p:cond delay="834"/>
                                          </p:stCondLst>
                                        </p:cTn>
                                        <p:tgtEl>
                                          <p:spTgt spid="9"/>
                                        </p:tgtEl>
                                      </p:cBhvr>
                                      <p:to x="100000" y="100000"/>
                                    </p:animScale>
                                    <p:animScale>
                                      <p:cBhvr>
                                        <p:cTn id="27" dur="13">
                                          <p:stCondLst>
                                            <p:cond delay="904"/>
                                          </p:stCondLst>
                                        </p:cTn>
                                        <p:tgtEl>
                                          <p:spTgt spid="9"/>
                                        </p:tgtEl>
                                      </p:cBhvr>
                                      <p:to x="100000" y="95000"/>
                                    </p:animScale>
                                    <p:animScale>
                                      <p:cBhvr>
                                        <p:cTn id="28" dur="83" decel="50000">
                                          <p:stCondLst>
                                            <p:cond delay="917"/>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FC1410-7125-4B86-707E-7B9694E631C6}"/>
              </a:ext>
            </a:extLst>
          </p:cNvPr>
          <p:cNvSpPr txBox="1"/>
          <p:nvPr/>
        </p:nvSpPr>
        <p:spPr>
          <a:xfrm>
            <a:off x="397601" y="1310920"/>
            <a:ext cx="6094990" cy="2677656"/>
          </a:xfrm>
          <a:prstGeom prst="rect">
            <a:avLst/>
          </a:prstGeom>
          <a:noFill/>
        </p:spPr>
        <p:txBody>
          <a:bodyPr wrap="square">
            <a:spAutoFit/>
          </a:bodyPr>
          <a:lstStyle/>
          <a:p>
            <a:r>
              <a:rPr lang="en-US" sz="2400" b="1" dirty="0"/>
              <a:t>666: </a:t>
            </a:r>
            <a:r>
              <a:rPr lang="en-US" sz="2400" b="1" dirty="0" err="1"/>
              <a:t>Hexakosioihexekontahexaphobia</a:t>
            </a:r>
            <a:r>
              <a:rPr lang="en-US" sz="2400" b="1" dirty="0"/>
              <a:t> means fear of the number 666. In the Bible's apocalyptic Book of Revelation, John the Apostle refers to 666 as "the number of the beast." This "beast" is often interpreted as being the Antichrist—and thus the number is a sign of the devil.</a:t>
            </a:r>
          </a:p>
        </p:txBody>
      </p:sp>
      <p:sp>
        <p:nvSpPr>
          <p:cNvPr id="4" name="TextBox 3">
            <a:extLst>
              <a:ext uri="{FF2B5EF4-FFF2-40B4-BE49-F238E27FC236}">
                <a16:creationId xmlns:a16="http://schemas.microsoft.com/office/drawing/2014/main" id="{213BBAF4-2DF2-161A-1317-2FDCF27ECE8D}"/>
              </a:ext>
            </a:extLst>
          </p:cNvPr>
          <p:cNvSpPr txBox="1"/>
          <p:nvPr/>
        </p:nvSpPr>
        <p:spPr>
          <a:xfrm>
            <a:off x="702906" y="311020"/>
            <a:ext cx="886781" cy="646331"/>
          </a:xfrm>
          <a:prstGeom prst="rect">
            <a:avLst/>
          </a:prstGeom>
          <a:noFill/>
        </p:spPr>
        <p:txBody>
          <a:bodyPr wrap="none" rtlCol="0">
            <a:spAutoFit/>
          </a:bodyPr>
          <a:lstStyle/>
          <a:p>
            <a:r>
              <a:rPr lang="en-US" sz="3600" b="1" dirty="0">
                <a:solidFill>
                  <a:srgbClr val="FF0000"/>
                </a:solidFill>
              </a:rPr>
              <a:t>666</a:t>
            </a:r>
          </a:p>
        </p:txBody>
      </p:sp>
      <p:pic>
        <p:nvPicPr>
          <p:cNvPr id="5" name="Picture 4">
            <a:extLst>
              <a:ext uri="{FF2B5EF4-FFF2-40B4-BE49-F238E27FC236}">
                <a16:creationId xmlns:a16="http://schemas.microsoft.com/office/drawing/2014/main" id="{9A6E08AD-C5C0-A46A-4184-FA779E070A8E}"/>
              </a:ext>
            </a:extLst>
          </p:cNvPr>
          <p:cNvPicPr>
            <a:picLocks noChangeAspect="1"/>
          </p:cNvPicPr>
          <p:nvPr/>
        </p:nvPicPr>
        <p:blipFill rotWithShape="1">
          <a:blip r:embed="rId2"/>
          <a:srcRect t="6643"/>
          <a:stretch/>
        </p:blipFill>
        <p:spPr>
          <a:xfrm>
            <a:off x="7609430" y="99526"/>
            <a:ext cx="4490915" cy="4192556"/>
          </a:xfrm>
          <a:prstGeom prst="rect">
            <a:avLst/>
          </a:prstGeom>
        </p:spPr>
      </p:pic>
    </p:spTree>
    <p:extLst>
      <p:ext uri="{BB962C8B-B14F-4D97-AF65-F5344CB8AC3E}">
        <p14:creationId xmlns:p14="http://schemas.microsoft.com/office/powerpoint/2010/main" val="2182647157"/>
      </p:ext>
    </p:extLst>
  </p:cSld>
  <p:clrMapOvr>
    <a:masterClrMapping/>
  </p:clrMapOvr>
  <mc:AlternateContent xmlns:mc="http://schemas.openxmlformats.org/markup-compatibility/2006" xmlns:p14="http://schemas.microsoft.com/office/powerpoint/2010/main">
    <mc:Choice Requires="p14">
      <p:transition spd="slow" p14:dur="1750" advTm="30000">
        <p:checker/>
      </p:transition>
    </mc:Choice>
    <mc:Fallback xmlns="">
      <p:transition spd="slow" advTm="30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650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childTnLst>
                          </p:cTn>
                        </p:par>
                        <p:par>
                          <p:cTn id="8" fill="hold">
                            <p:stCondLst>
                              <p:cond delay="7500"/>
                            </p:stCondLst>
                            <p:childTnLst>
                              <p:par>
                                <p:cTn id="9" presetID="2" presetClass="entr" presetSubtype="4" fill="hold" nodeType="afterEffect">
                                  <p:stCondLst>
                                    <p:cond delay="25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ppt_x"/>
                                          </p:val>
                                        </p:tav>
                                        <p:tav tm="100000">
                                          <p:val>
                                            <p:strVal val="#ppt_x"/>
                                          </p:val>
                                        </p:tav>
                                      </p:tavLst>
                                    </p:anim>
                                    <p:anim calcmode="lin" valueType="num">
                                      <p:cBhvr additive="base">
                                        <p:cTn id="12"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F0F7B8-D503-EE8B-3756-A4210621DE8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812859" y="0"/>
            <a:ext cx="5159546" cy="6858000"/>
          </a:xfrm>
          <a:prstGeom prst="rect">
            <a:avLst/>
          </a:prstGeom>
        </p:spPr>
      </p:pic>
      <p:sp>
        <p:nvSpPr>
          <p:cNvPr id="8" name="TextBox 7">
            <a:extLst>
              <a:ext uri="{FF2B5EF4-FFF2-40B4-BE49-F238E27FC236}">
                <a16:creationId xmlns:a16="http://schemas.microsoft.com/office/drawing/2014/main" id="{2CC4C1B5-41C8-7EBC-3556-908465EF57E7}"/>
              </a:ext>
            </a:extLst>
          </p:cNvPr>
          <p:cNvSpPr txBox="1"/>
          <p:nvPr/>
        </p:nvSpPr>
        <p:spPr>
          <a:xfrm>
            <a:off x="6742089" y="1539026"/>
            <a:ext cx="5116389" cy="830997"/>
          </a:xfrm>
          <a:prstGeom prst="rect">
            <a:avLst/>
          </a:prstGeom>
          <a:noFill/>
        </p:spPr>
        <p:txBody>
          <a:bodyPr wrap="square" rtlCol="0">
            <a:spAutoFit/>
          </a:bodyPr>
          <a:lstStyle/>
          <a:p>
            <a:r>
              <a:rPr lang="en-US" sz="2400" b="1" dirty="0"/>
              <a:t>Results of a Scientific American survey on the popularity of numbers.</a:t>
            </a:r>
          </a:p>
        </p:txBody>
      </p:sp>
    </p:spTree>
    <p:extLst>
      <p:ext uri="{BB962C8B-B14F-4D97-AF65-F5344CB8AC3E}">
        <p14:creationId xmlns:p14="http://schemas.microsoft.com/office/powerpoint/2010/main" val="1429451217"/>
      </p:ext>
    </p:extLst>
  </p:cSld>
  <p:clrMapOvr>
    <a:masterClrMapping/>
  </p:clrMapOvr>
  <mc:AlternateContent xmlns:mc="http://schemas.openxmlformats.org/markup-compatibility/2006" xmlns:p14="http://schemas.microsoft.com/office/powerpoint/2010/main">
    <mc:Choice Requires="p14">
      <p:transition spd="slow" p14:dur="1750" advTm="30000">
        <p:checker/>
      </p:transition>
    </mc:Choice>
    <mc:Fallback xmlns="">
      <p:transition spd="slow" advTm="30000">
        <p:checker/>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B0FF8AD-4B07-739C-7770-057F5767E6CC}"/>
              </a:ext>
            </a:extLst>
          </p:cNvPr>
          <p:cNvSpPr txBox="1"/>
          <p:nvPr/>
        </p:nvSpPr>
        <p:spPr>
          <a:xfrm>
            <a:off x="674194" y="320457"/>
            <a:ext cx="6096000" cy="3108543"/>
          </a:xfrm>
          <a:prstGeom prst="rect">
            <a:avLst/>
          </a:prstGeom>
          <a:noFill/>
        </p:spPr>
        <p:txBody>
          <a:bodyPr wrap="square">
            <a:spAutoFit/>
          </a:bodyPr>
          <a:lstStyle/>
          <a:p>
            <a:r>
              <a:rPr lang="en-US" sz="2800" b="1" dirty="0"/>
              <a:t>Pick a whole number between 1 and 10.</a:t>
            </a:r>
          </a:p>
          <a:p>
            <a:r>
              <a:rPr lang="en-US" sz="2800" b="1" dirty="0"/>
              <a:t>Add 2.</a:t>
            </a:r>
          </a:p>
          <a:p>
            <a:r>
              <a:rPr lang="en-US" sz="2800" b="1" dirty="0"/>
              <a:t>Multiply by 2.</a:t>
            </a:r>
          </a:p>
          <a:p>
            <a:r>
              <a:rPr lang="en-US" sz="2800" b="1" dirty="0"/>
              <a:t>Subtract 2.</a:t>
            </a:r>
          </a:p>
          <a:p>
            <a:r>
              <a:rPr lang="en-US" sz="2800" b="1" dirty="0"/>
              <a:t>Divide by 2.</a:t>
            </a:r>
          </a:p>
          <a:p>
            <a:r>
              <a:rPr lang="en-US" sz="2800" b="1" dirty="0"/>
              <a:t>Subtract your original number.</a:t>
            </a:r>
          </a:p>
        </p:txBody>
      </p:sp>
      <p:sp>
        <p:nvSpPr>
          <p:cNvPr id="5" name="TextBox 4">
            <a:extLst>
              <a:ext uri="{FF2B5EF4-FFF2-40B4-BE49-F238E27FC236}">
                <a16:creationId xmlns:a16="http://schemas.microsoft.com/office/drawing/2014/main" id="{C7CC988A-6B26-938E-1A6B-DF8136051EB4}"/>
              </a:ext>
            </a:extLst>
          </p:cNvPr>
          <p:cNvSpPr txBox="1"/>
          <p:nvPr/>
        </p:nvSpPr>
        <p:spPr>
          <a:xfrm>
            <a:off x="462246" y="3704469"/>
            <a:ext cx="4404326" cy="1569660"/>
          </a:xfrm>
          <a:prstGeom prst="rect">
            <a:avLst/>
          </a:prstGeom>
          <a:noFill/>
        </p:spPr>
        <p:txBody>
          <a:bodyPr wrap="square">
            <a:spAutoFit/>
          </a:bodyPr>
          <a:lstStyle/>
          <a:p>
            <a:r>
              <a:rPr lang="en-US" sz="4800" b="1" dirty="0">
                <a:solidFill>
                  <a:srgbClr val="FF0000"/>
                </a:solidFill>
              </a:rPr>
              <a:t>Everyone’s final answer will be 1</a:t>
            </a:r>
          </a:p>
        </p:txBody>
      </p:sp>
      <p:pic>
        <p:nvPicPr>
          <p:cNvPr id="6" name="Picture 5">
            <a:extLst>
              <a:ext uri="{FF2B5EF4-FFF2-40B4-BE49-F238E27FC236}">
                <a16:creationId xmlns:a16="http://schemas.microsoft.com/office/drawing/2014/main" id="{58FE70B4-F7AB-CA4A-E36F-00C93A585114}"/>
              </a:ext>
            </a:extLst>
          </p:cNvPr>
          <p:cNvPicPr>
            <a:picLocks noChangeAspect="1"/>
          </p:cNvPicPr>
          <p:nvPr/>
        </p:nvPicPr>
        <p:blipFill rotWithShape="1">
          <a:blip r:embed="rId2"/>
          <a:srcRect t="16963"/>
          <a:stretch/>
        </p:blipFill>
        <p:spPr>
          <a:xfrm>
            <a:off x="7433590" y="175612"/>
            <a:ext cx="4405166" cy="3253387"/>
          </a:xfrm>
          <a:prstGeom prst="rect">
            <a:avLst/>
          </a:prstGeom>
        </p:spPr>
      </p:pic>
      <p:pic>
        <p:nvPicPr>
          <p:cNvPr id="1026" name="Picture 2" descr="Math number patterns and cool math tricks - IntoMath">
            <a:extLst>
              <a:ext uri="{FF2B5EF4-FFF2-40B4-BE49-F238E27FC236}">
                <a16:creationId xmlns:a16="http://schemas.microsoft.com/office/drawing/2014/main" id="{B7B7747C-E2BE-E225-90F4-AA11CD0ED7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61" t="32755" r="8141" b="16468"/>
          <a:stretch/>
        </p:blipFill>
        <p:spPr bwMode="auto">
          <a:xfrm>
            <a:off x="6155144" y="3704469"/>
            <a:ext cx="5862163" cy="297791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FE8025D-58EF-A9EC-4431-B39328321F61}"/>
              </a:ext>
            </a:extLst>
          </p:cNvPr>
          <p:cNvSpPr txBox="1"/>
          <p:nvPr/>
        </p:nvSpPr>
        <p:spPr>
          <a:xfrm>
            <a:off x="7223147" y="3335902"/>
            <a:ext cx="1263487" cy="461665"/>
          </a:xfrm>
          <a:prstGeom prst="rect">
            <a:avLst/>
          </a:prstGeom>
          <a:noFill/>
        </p:spPr>
        <p:txBody>
          <a:bodyPr wrap="none" rtlCol="0">
            <a:spAutoFit/>
          </a:bodyPr>
          <a:lstStyle/>
          <a:p>
            <a:r>
              <a:rPr lang="en-US" sz="2400" b="1" dirty="0">
                <a:solidFill>
                  <a:srgbClr val="FF0000"/>
                </a:solidFill>
              </a:rPr>
              <a:t>FYI  ↑↓</a:t>
            </a:r>
          </a:p>
        </p:txBody>
      </p:sp>
    </p:spTree>
    <p:extLst>
      <p:ext uri="{BB962C8B-B14F-4D97-AF65-F5344CB8AC3E}">
        <p14:creationId xmlns:p14="http://schemas.microsoft.com/office/powerpoint/2010/main" val="3591838070"/>
      </p:ext>
    </p:extLst>
  </p:cSld>
  <p:clrMapOvr>
    <a:masterClrMapping/>
  </p:clrMapOvr>
  <mc:AlternateContent xmlns:mc="http://schemas.openxmlformats.org/markup-compatibility/2006" xmlns:p14="http://schemas.microsoft.com/office/powerpoint/2010/main">
    <mc:Choice Requires="p14">
      <p:transition spd="slow" p14:dur="1750" advTm="35000">
        <p:checker/>
      </p:transition>
    </mc:Choice>
    <mc:Fallback xmlns="">
      <p:transition spd="slow" advTm="35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9000"/>
                                  </p:stCondLst>
                                  <p:iterate type="lt">
                                    <p:tmPct val="6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D696802-5EE3-56E7-A4EB-FAD334329CB6}"/>
              </a:ext>
            </a:extLst>
          </p:cNvPr>
          <p:cNvSpPr txBox="1"/>
          <p:nvPr/>
        </p:nvSpPr>
        <p:spPr>
          <a:xfrm>
            <a:off x="230156" y="0"/>
            <a:ext cx="6096000" cy="2739211"/>
          </a:xfrm>
          <a:prstGeom prst="rect">
            <a:avLst/>
          </a:prstGeom>
          <a:noFill/>
        </p:spPr>
        <p:txBody>
          <a:bodyPr wrap="square">
            <a:spAutoFit/>
          </a:bodyPr>
          <a:lstStyle/>
          <a:p>
            <a:r>
              <a:rPr lang="en-US" sz="2400" b="1" dirty="0"/>
              <a:t>To remember the first seven digits of pi, count the number of letters in each word of the sentence:</a:t>
            </a:r>
          </a:p>
          <a:p>
            <a:endParaRPr lang="en-US" sz="2400" b="1" dirty="0"/>
          </a:p>
          <a:p>
            <a:r>
              <a:rPr lang="en-US" sz="2800" b="1" dirty="0"/>
              <a:t>"</a:t>
            </a:r>
            <a:r>
              <a:rPr lang="en-US" sz="2800" b="1" dirty="0">
                <a:solidFill>
                  <a:srgbClr val="FF0000"/>
                </a:solidFill>
              </a:rPr>
              <a:t>How I wish I could calculate pi</a:t>
            </a:r>
            <a:r>
              <a:rPr lang="en-US" sz="2800" b="1" dirty="0"/>
              <a:t>."</a:t>
            </a:r>
          </a:p>
          <a:p>
            <a:r>
              <a:rPr lang="en-US" sz="2400" b="1" dirty="0"/>
              <a:t>       3  .  1    4    1     5              9          2</a:t>
            </a:r>
          </a:p>
          <a:p>
            <a:r>
              <a:rPr lang="en-US" sz="2400" b="1" dirty="0"/>
              <a:t>This becomes 3.141592.</a:t>
            </a:r>
          </a:p>
        </p:txBody>
      </p:sp>
      <p:pic>
        <p:nvPicPr>
          <p:cNvPr id="4" name="Picture 3">
            <a:extLst>
              <a:ext uri="{FF2B5EF4-FFF2-40B4-BE49-F238E27FC236}">
                <a16:creationId xmlns:a16="http://schemas.microsoft.com/office/drawing/2014/main" id="{45177A9C-D5CB-B34D-02E7-3BB5F7E2BC89}"/>
              </a:ext>
            </a:extLst>
          </p:cNvPr>
          <p:cNvPicPr>
            <a:picLocks noChangeAspect="1"/>
          </p:cNvPicPr>
          <p:nvPr/>
        </p:nvPicPr>
        <p:blipFill>
          <a:blip r:embed="rId2"/>
          <a:stretch>
            <a:fillRect/>
          </a:stretch>
        </p:blipFill>
        <p:spPr>
          <a:xfrm>
            <a:off x="6892211" y="39653"/>
            <a:ext cx="5194041" cy="3895531"/>
          </a:xfrm>
          <a:prstGeom prst="rect">
            <a:avLst/>
          </a:prstGeom>
        </p:spPr>
      </p:pic>
      <p:pic>
        <p:nvPicPr>
          <p:cNvPr id="6" name="Picture 5">
            <a:extLst>
              <a:ext uri="{FF2B5EF4-FFF2-40B4-BE49-F238E27FC236}">
                <a16:creationId xmlns:a16="http://schemas.microsoft.com/office/drawing/2014/main" id="{7C8E727B-471B-20D7-708A-F15BEA61540C}"/>
              </a:ext>
            </a:extLst>
          </p:cNvPr>
          <p:cNvPicPr>
            <a:picLocks noChangeAspect="1"/>
          </p:cNvPicPr>
          <p:nvPr/>
        </p:nvPicPr>
        <p:blipFill rotWithShape="1">
          <a:blip r:embed="rId3"/>
          <a:srcRect l="7211" t="3900" r="17266" b="29593"/>
          <a:stretch/>
        </p:blipFill>
        <p:spPr>
          <a:xfrm>
            <a:off x="6144327" y="3987281"/>
            <a:ext cx="4162889" cy="2749422"/>
          </a:xfrm>
          <a:prstGeom prst="rect">
            <a:avLst/>
          </a:prstGeom>
        </p:spPr>
      </p:pic>
      <p:pic>
        <p:nvPicPr>
          <p:cNvPr id="7" name="Picture 6">
            <a:extLst>
              <a:ext uri="{FF2B5EF4-FFF2-40B4-BE49-F238E27FC236}">
                <a16:creationId xmlns:a16="http://schemas.microsoft.com/office/drawing/2014/main" id="{FC0067AD-B9EC-B965-881B-4400E1A565C7}"/>
              </a:ext>
            </a:extLst>
          </p:cNvPr>
          <p:cNvPicPr>
            <a:picLocks noChangeAspect="1"/>
          </p:cNvPicPr>
          <p:nvPr/>
        </p:nvPicPr>
        <p:blipFill rotWithShape="1">
          <a:blip r:embed="rId4"/>
          <a:srcRect l="7687" t="8707" r="6258" b="15192"/>
          <a:stretch/>
        </p:blipFill>
        <p:spPr>
          <a:xfrm>
            <a:off x="71801" y="2841173"/>
            <a:ext cx="5873473" cy="3895530"/>
          </a:xfrm>
          <a:prstGeom prst="rect">
            <a:avLst/>
          </a:prstGeom>
        </p:spPr>
      </p:pic>
      <p:pic>
        <p:nvPicPr>
          <p:cNvPr id="8" name="Picture 7">
            <a:extLst>
              <a:ext uri="{FF2B5EF4-FFF2-40B4-BE49-F238E27FC236}">
                <a16:creationId xmlns:a16="http://schemas.microsoft.com/office/drawing/2014/main" id="{F4292792-FB42-F866-3DF2-16F9B15528F6}"/>
              </a:ext>
            </a:extLst>
          </p:cNvPr>
          <p:cNvPicPr>
            <a:picLocks noChangeAspect="1"/>
          </p:cNvPicPr>
          <p:nvPr/>
        </p:nvPicPr>
        <p:blipFill rotWithShape="1">
          <a:blip r:embed="rId5"/>
          <a:srcRect l="12228" t="8855" r="8346"/>
          <a:stretch/>
        </p:blipFill>
        <p:spPr>
          <a:xfrm>
            <a:off x="10506269" y="4242318"/>
            <a:ext cx="1579983" cy="2675548"/>
          </a:xfrm>
          <a:prstGeom prst="rect">
            <a:avLst/>
          </a:prstGeom>
        </p:spPr>
      </p:pic>
      <p:sp>
        <p:nvSpPr>
          <p:cNvPr id="10" name="TextBox 9">
            <a:extLst>
              <a:ext uri="{FF2B5EF4-FFF2-40B4-BE49-F238E27FC236}">
                <a16:creationId xmlns:a16="http://schemas.microsoft.com/office/drawing/2014/main" id="{2A5F7275-6429-3F12-F9CA-386ACCCCFFCF}"/>
              </a:ext>
            </a:extLst>
          </p:cNvPr>
          <p:cNvSpPr txBox="1"/>
          <p:nvPr/>
        </p:nvSpPr>
        <p:spPr>
          <a:xfrm>
            <a:off x="7557425" y="5161937"/>
            <a:ext cx="1040670" cy="400110"/>
          </a:xfrm>
          <a:prstGeom prst="rect">
            <a:avLst/>
          </a:prstGeom>
          <a:noFill/>
        </p:spPr>
        <p:txBody>
          <a:bodyPr wrap="none" rtlCol="0">
            <a:spAutoFit/>
          </a:bodyPr>
          <a:lstStyle/>
          <a:p>
            <a:r>
              <a:rPr lang="en-US" sz="2000" b="1" dirty="0"/>
              <a:t>~250 BC</a:t>
            </a:r>
          </a:p>
        </p:txBody>
      </p:sp>
    </p:spTree>
    <p:extLst>
      <p:ext uri="{BB962C8B-B14F-4D97-AF65-F5344CB8AC3E}">
        <p14:creationId xmlns:p14="http://schemas.microsoft.com/office/powerpoint/2010/main" val="2812829588"/>
      </p:ext>
    </p:extLst>
  </p:cSld>
  <p:clrMapOvr>
    <a:masterClrMapping/>
  </p:clrMapOvr>
  <mc:AlternateContent xmlns:mc="http://schemas.openxmlformats.org/markup-compatibility/2006" xmlns:p14="http://schemas.microsoft.com/office/powerpoint/2010/main">
    <mc:Choice Requires="p14">
      <p:transition spd="slow" p14:dur="1750" advTm="30000">
        <p:checker/>
      </p:transition>
    </mc:Choice>
    <mc:Fallback xmlns="">
      <p:transition spd="slow" advTm="30000">
        <p:checker/>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533A69-5FDE-F603-C078-46B16F00F937}"/>
              </a:ext>
            </a:extLst>
          </p:cNvPr>
          <p:cNvPicPr>
            <a:picLocks noChangeAspect="1"/>
          </p:cNvPicPr>
          <p:nvPr/>
        </p:nvPicPr>
        <p:blipFill>
          <a:blip r:embed="rId2"/>
          <a:stretch>
            <a:fillRect/>
          </a:stretch>
        </p:blipFill>
        <p:spPr>
          <a:xfrm>
            <a:off x="23314" y="24769"/>
            <a:ext cx="3483650" cy="3483650"/>
          </a:xfrm>
          <a:prstGeom prst="rect">
            <a:avLst/>
          </a:prstGeom>
        </p:spPr>
      </p:pic>
      <p:pic>
        <p:nvPicPr>
          <p:cNvPr id="3" name="Picture 2">
            <a:extLst>
              <a:ext uri="{FF2B5EF4-FFF2-40B4-BE49-F238E27FC236}">
                <a16:creationId xmlns:a16="http://schemas.microsoft.com/office/drawing/2014/main" id="{2D745E3B-B19B-6156-A56C-918CDB453255}"/>
              </a:ext>
            </a:extLst>
          </p:cNvPr>
          <p:cNvPicPr>
            <a:picLocks noChangeAspect="1"/>
          </p:cNvPicPr>
          <p:nvPr/>
        </p:nvPicPr>
        <p:blipFill rotWithShape="1">
          <a:blip r:embed="rId3"/>
          <a:srcRect l="6264" t="11291" r="7925" b="13286"/>
          <a:stretch/>
        </p:blipFill>
        <p:spPr>
          <a:xfrm>
            <a:off x="3506964" y="1382416"/>
            <a:ext cx="2446985" cy="2150772"/>
          </a:xfrm>
          <a:prstGeom prst="rect">
            <a:avLst/>
          </a:prstGeom>
        </p:spPr>
      </p:pic>
      <p:sp>
        <p:nvSpPr>
          <p:cNvPr id="4" name="TextBox 3">
            <a:extLst>
              <a:ext uri="{FF2B5EF4-FFF2-40B4-BE49-F238E27FC236}">
                <a16:creationId xmlns:a16="http://schemas.microsoft.com/office/drawing/2014/main" id="{C7848F7B-4680-7E13-7EB6-5CE810AEE888}"/>
              </a:ext>
            </a:extLst>
          </p:cNvPr>
          <p:cNvSpPr txBox="1"/>
          <p:nvPr/>
        </p:nvSpPr>
        <p:spPr>
          <a:xfrm>
            <a:off x="3554570" y="734095"/>
            <a:ext cx="1909305" cy="461665"/>
          </a:xfrm>
          <a:prstGeom prst="rect">
            <a:avLst/>
          </a:prstGeom>
          <a:noFill/>
        </p:spPr>
        <p:txBody>
          <a:bodyPr wrap="none" rtlCol="0">
            <a:spAutoFit/>
          </a:bodyPr>
          <a:lstStyle/>
          <a:p>
            <a:r>
              <a:rPr lang="en-US" sz="2400" b="1" dirty="0"/>
              <a:t>Because 7 8 9</a:t>
            </a:r>
          </a:p>
        </p:txBody>
      </p:sp>
      <p:pic>
        <p:nvPicPr>
          <p:cNvPr id="5" name="Picture 4">
            <a:extLst>
              <a:ext uri="{FF2B5EF4-FFF2-40B4-BE49-F238E27FC236}">
                <a16:creationId xmlns:a16="http://schemas.microsoft.com/office/drawing/2014/main" id="{4C1B829F-BBA9-FF6F-EB2C-5309AF1F1CE0}"/>
              </a:ext>
            </a:extLst>
          </p:cNvPr>
          <p:cNvPicPr>
            <a:picLocks noChangeAspect="1"/>
          </p:cNvPicPr>
          <p:nvPr/>
        </p:nvPicPr>
        <p:blipFill rotWithShape="1">
          <a:blip r:embed="rId4"/>
          <a:srcRect l="7925" r="6911"/>
          <a:stretch/>
        </p:blipFill>
        <p:spPr>
          <a:xfrm>
            <a:off x="5953949" y="192688"/>
            <a:ext cx="2844880" cy="3340500"/>
          </a:xfrm>
          <a:prstGeom prst="rect">
            <a:avLst/>
          </a:prstGeom>
        </p:spPr>
      </p:pic>
      <p:pic>
        <p:nvPicPr>
          <p:cNvPr id="6" name="Picture 5">
            <a:extLst>
              <a:ext uri="{FF2B5EF4-FFF2-40B4-BE49-F238E27FC236}">
                <a16:creationId xmlns:a16="http://schemas.microsoft.com/office/drawing/2014/main" id="{A5A93416-199D-F553-A286-9741C9FCFD5F}"/>
              </a:ext>
            </a:extLst>
          </p:cNvPr>
          <p:cNvPicPr>
            <a:picLocks noChangeAspect="1"/>
          </p:cNvPicPr>
          <p:nvPr/>
        </p:nvPicPr>
        <p:blipFill>
          <a:blip r:embed="rId5"/>
          <a:stretch>
            <a:fillRect/>
          </a:stretch>
        </p:blipFill>
        <p:spPr>
          <a:xfrm>
            <a:off x="121814" y="3508419"/>
            <a:ext cx="8034359" cy="3257454"/>
          </a:xfrm>
          <a:prstGeom prst="rect">
            <a:avLst/>
          </a:prstGeom>
        </p:spPr>
      </p:pic>
      <p:pic>
        <p:nvPicPr>
          <p:cNvPr id="8" name="Picture 7">
            <a:extLst>
              <a:ext uri="{FF2B5EF4-FFF2-40B4-BE49-F238E27FC236}">
                <a16:creationId xmlns:a16="http://schemas.microsoft.com/office/drawing/2014/main" id="{A34C483E-ED99-25DF-C8EB-E831EC1CA01B}"/>
              </a:ext>
            </a:extLst>
          </p:cNvPr>
          <p:cNvPicPr>
            <a:picLocks noChangeAspect="1"/>
          </p:cNvPicPr>
          <p:nvPr/>
        </p:nvPicPr>
        <p:blipFill rotWithShape="1">
          <a:blip r:embed="rId6"/>
          <a:srcRect l="5251" r="4507"/>
          <a:stretch/>
        </p:blipFill>
        <p:spPr>
          <a:xfrm>
            <a:off x="8899908" y="192688"/>
            <a:ext cx="3239324" cy="2692180"/>
          </a:xfrm>
          <a:prstGeom prst="rect">
            <a:avLst/>
          </a:prstGeom>
        </p:spPr>
      </p:pic>
      <p:pic>
        <p:nvPicPr>
          <p:cNvPr id="10" name="Picture 9">
            <a:extLst>
              <a:ext uri="{FF2B5EF4-FFF2-40B4-BE49-F238E27FC236}">
                <a16:creationId xmlns:a16="http://schemas.microsoft.com/office/drawing/2014/main" id="{07ECADF3-2FD5-6E5A-9C04-F599B301E378}"/>
              </a:ext>
            </a:extLst>
          </p:cNvPr>
          <p:cNvPicPr>
            <a:picLocks noChangeAspect="1"/>
          </p:cNvPicPr>
          <p:nvPr/>
        </p:nvPicPr>
        <p:blipFill rotWithShape="1">
          <a:blip r:embed="rId7"/>
          <a:srcRect l="10232" t="26103" r="9094" b="18449"/>
          <a:stretch/>
        </p:blipFill>
        <p:spPr>
          <a:xfrm>
            <a:off x="8858825" y="2865548"/>
            <a:ext cx="3280407" cy="3567449"/>
          </a:xfrm>
          <a:prstGeom prst="rect">
            <a:avLst/>
          </a:prstGeom>
        </p:spPr>
      </p:pic>
      <p:sp>
        <p:nvSpPr>
          <p:cNvPr id="7" name="TextBox 6">
            <a:extLst>
              <a:ext uri="{FF2B5EF4-FFF2-40B4-BE49-F238E27FC236}">
                <a16:creationId xmlns:a16="http://schemas.microsoft.com/office/drawing/2014/main" id="{AE2C42B2-26E0-025E-14A3-5340C0ED55D5}"/>
              </a:ext>
            </a:extLst>
          </p:cNvPr>
          <p:cNvSpPr txBox="1"/>
          <p:nvPr/>
        </p:nvSpPr>
        <p:spPr>
          <a:xfrm>
            <a:off x="5953949" y="2782669"/>
            <a:ext cx="2829621" cy="646331"/>
          </a:xfrm>
          <a:prstGeom prst="rect">
            <a:avLst/>
          </a:prstGeom>
          <a:solidFill>
            <a:schemeClr val="bg1"/>
          </a:solidFill>
        </p:spPr>
        <p:txBody>
          <a:bodyPr wrap="none" rtlCol="0">
            <a:spAutoFit/>
          </a:bodyPr>
          <a:lstStyle/>
          <a:p>
            <a:r>
              <a:rPr lang="en-US" dirty="0"/>
              <a:t>                                                  </a:t>
            </a:r>
          </a:p>
          <a:p>
            <a:endParaRPr lang="en-US" dirty="0"/>
          </a:p>
        </p:txBody>
      </p:sp>
      <p:sp>
        <p:nvSpPr>
          <p:cNvPr id="9" name="TextBox 8">
            <a:extLst>
              <a:ext uri="{FF2B5EF4-FFF2-40B4-BE49-F238E27FC236}">
                <a16:creationId xmlns:a16="http://schemas.microsoft.com/office/drawing/2014/main" id="{B6B0AD68-00B5-8485-5D5E-EEAB63913683}"/>
              </a:ext>
            </a:extLst>
          </p:cNvPr>
          <p:cNvSpPr txBox="1"/>
          <p:nvPr/>
        </p:nvSpPr>
        <p:spPr>
          <a:xfrm>
            <a:off x="8824653" y="2362372"/>
            <a:ext cx="3305713" cy="646331"/>
          </a:xfrm>
          <a:prstGeom prst="rect">
            <a:avLst/>
          </a:prstGeom>
          <a:solidFill>
            <a:schemeClr val="accent1">
              <a:lumMod val="20000"/>
              <a:lumOff val="80000"/>
            </a:schemeClr>
          </a:solidFill>
        </p:spPr>
        <p:txBody>
          <a:bodyPr wrap="none" rtlCol="0">
            <a:spAutoFit/>
          </a:bodyPr>
          <a:lstStyle/>
          <a:p>
            <a:r>
              <a:rPr lang="en-US" dirty="0"/>
              <a:t>                                                           </a:t>
            </a:r>
          </a:p>
          <a:p>
            <a:r>
              <a:rPr lang="en-US" dirty="0"/>
              <a:t>                                            </a:t>
            </a:r>
          </a:p>
        </p:txBody>
      </p:sp>
      <p:sp>
        <p:nvSpPr>
          <p:cNvPr id="11" name="TextBox 10">
            <a:extLst>
              <a:ext uri="{FF2B5EF4-FFF2-40B4-BE49-F238E27FC236}">
                <a16:creationId xmlns:a16="http://schemas.microsoft.com/office/drawing/2014/main" id="{EE628D30-C4D5-3B47-96C7-0A1A64E0CE33}"/>
              </a:ext>
            </a:extLst>
          </p:cNvPr>
          <p:cNvSpPr txBox="1"/>
          <p:nvPr/>
        </p:nvSpPr>
        <p:spPr>
          <a:xfrm>
            <a:off x="4809501" y="3785741"/>
            <a:ext cx="2723823" cy="2031325"/>
          </a:xfrm>
          <a:prstGeom prst="rect">
            <a:avLst/>
          </a:prstGeom>
          <a:solidFill>
            <a:schemeClr val="tx2">
              <a:lumMod val="40000"/>
              <a:lumOff val="60000"/>
            </a:schemeClr>
          </a:solidFill>
        </p:spPr>
        <p:txBody>
          <a:bodyPr wrap="none" rtlCol="0">
            <a:spAutoFit/>
          </a:bodyPr>
          <a:lstStyle/>
          <a:p>
            <a:r>
              <a:rPr lang="en-US" dirty="0"/>
              <a:t>                                                </a:t>
            </a:r>
          </a:p>
          <a:p>
            <a:endParaRPr lang="en-US" dirty="0"/>
          </a:p>
          <a:p>
            <a:r>
              <a:rPr lang="en-US" dirty="0"/>
              <a:t>        </a:t>
            </a:r>
          </a:p>
          <a:p>
            <a:endParaRPr lang="en-US" dirty="0"/>
          </a:p>
          <a:p>
            <a:r>
              <a:rPr lang="en-US" dirty="0"/>
              <a:t>  </a:t>
            </a:r>
          </a:p>
          <a:p>
            <a:endParaRPr lang="en-US" dirty="0"/>
          </a:p>
          <a:p>
            <a:endParaRPr lang="en-US" dirty="0"/>
          </a:p>
        </p:txBody>
      </p:sp>
    </p:spTree>
    <p:extLst>
      <p:ext uri="{BB962C8B-B14F-4D97-AF65-F5344CB8AC3E}">
        <p14:creationId xmlns:p14="http://schemas.microsoft.com/office/powerpoint/2010/main" val="1004540748"/>
      </p:ext>
    </p:extLst>
  </p:cSld>
  <p:clrMapOvr>
    <a:masterClrMapping/>
  </p:clrMapOvr>
  <mc:AlternateContent xmlns:mc="http://schemas.openxmlformats.org/markup-compatibility/2006" xmlns:p14="http://schemas.microsoft.com/office/powerpoint/2010/main">
    <mc:Choice Requires="p14">
      <p:transition spd="slow" p14:dur="1750" advTm="45000">
        <p:checker/>
      </p:transition>
    </mc:Choice>
    <mc:Fallback xmlns="">
      <p:transition spd="slow" advTm="45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200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1000"/>
                                        <p:tgtEl>
                                          <p:spTgt spid="3"/>
                                        </p:tgtEl>
                                      </p:cBhvr>
                                    </p:animEffect>
                                  </p:childTnLst>
                                </p:cTn>
                              </p:par>
                            </p:childTnLst>
                          </p:cTn>
                        </p:par>
                        <p:par>
                          <p:cTn id="8" fill="hold">
                            <p:stCondLst>
                              <p:cond delay="3000"/>
                            </p:stCondLst>
                            <p:childTnLst>
                              <p:par>
                                <p:cTn id="9" presetID="2" presetClass="entr" presetSubtype="6" fill="hold" grpId="0" nodeType="afterEffect">
                                  <p:stCondLst>
                                    <p:cond delay="25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1+#ppt_w/2"/>
                                          </p:val>
                                        </p:tav>
                                        <p:tav tm="100000">
                                          <p:val>
                                            <p:strVal val="#ppt_x"/>
                                          </p:val>
                                        </p:tav>
                                      </p:tavLst>
                                    </p:anim>
                                    <p:anim calcmode="lin" valueType="num">
                                      <p:cBhvr additive="base">
                                        <p:cTn id="12" dur="10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6500"/>
                            </p:stCondLst>
                            <p:childTnLst>
                              <p:par>
                                <p:cTn id="14" presetID="6" presetClass="entr" presetSubtype="16" fill="hold" nodeType="afterEffect">
                                  <p:stCondLst>
                                    <p:cond delay="300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3000"/>
                                        <p:tgtEl>
                                          <p:spTgt spid="5"/>
                                        </p:tgtEl>
                                      </p:cBhvr>
                                    </p:animEffect>
                                  </p:childTnLst>
                                </p:cTn>
                              </p:par>
                            </p:childTnLst>
                          </p:cTn>
                        </p:par>
                        <p:par>
                          <p:cTn id="17" fill="hold">
                            <p:stCondLst>
                              <p:cond delay="12500"/>
                            </p:stCondLst>
                            <p:childTnLst>
                              <p:par>
                                <p:cTn id="18" presetID="5" presetClass="exit" presetSubtype="10" fill="hold" grpId="0" nodeType="afterEffect">
                                  <p:stCondLst>
                                    <p:cond delay="5000"/>
                                  </p:stCondLst>
                                  <p:childTnLst>
                                    <p:animEffect transition="out" filter="checkerboard(across)">
                                      <p:cBhvr>
                                        <p:cTn id="19" dur="1000"/>
                                        <p:tgtEl>
                                          <p:spTgt spid="7"/>
                                        </p:tgtEl>
                                      </p:cBhvr>
                                    </p:animEffect>
                                    <p:set>
                                      <p:cBhvr>
                                        <p:cTn id="20" dur="1" fill="hold">
                                          <p:stCondLst>
                                            <p:cond delay="999"/>
                                          </p:stCondLst>
                                        </p:cTn>
                                        <p:tgtEl>
                                          <p:spTgt spid="7"/>
                                        </p:tgtEl>
                                        <p:attrNameLst>
                                          <p:attrName>style.visibility</p:attrName>
                                        </p:attrNameLst>
                                      </p:cBhvr>
                                      <p:to>
                                        <p:strVal val="hidden"/>
                                      </p:to>
                                    </p:set>
                                  </p:childTnLst>
                                </p:cTn>
                              </p:par>
                            </p:childTnLst>
                          </p:cTn>
                        </p:par>
                        <p:par>
                          <p:cTn id="21" fill="hold">
                            <p:stCondLst>
                              <p:cond delay="18500"/>
                            </p:stCondLst>
                            <p:childTnLst>
                              <p:par>
                                <p:cTn id="22" presetID="42" presetClass="entr" presetSubtype="0" fill="hold" nodeType="afterEffect">
                                  <p:stCondLst>
                                    <p:cond delay="500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par>
                          <p:cTn id="27" fill="hold">
                            <p:stCondLst>
                              <p:cond delay="24500"/>
                            </p:stCondLst>
                            <p:childTnLst>
                              <p:par>
                                <p:cTn id="28" presetID="2" presetClass="exit" presetSubtype="4" fill="hold" grpId="0" nodeType="afterEffect">
                                  <p:stCondLst>
                                    <p:cond delay="5500"/>
                                  </p:stCondLst>
                                  <p:childTnLst>
                                    <p:anim calcmode="lin" valueType="num">
                                      <p:cBhvr additive="base">
                                        <p:cTn id="29" dur="500"/>
                                        <p:tgtEl>
                                          <p:spTgt spid="9"/>
                                        </p:tgtEl>
                                        <p:attrNameLst>
                                          <p:attrName>ppt_x</p:attrName>
                                        </p:attrNameLst>
                                      </p:cBhvr>
                                      <p:tavLst>
                                        <p:tav tm="0">
                                          <p:val>
                                            <p:strVal val="ppt_x"/>
                                          </p:val>
                                        </p:tav>
                                        <p:tav tm="100000">
                                          <p:val>
                                            <p:strVal val="ppt_x"/>
                                          </p:val>
                                        </p:tav>
                                      </p:tavLst>
                                    </p:anim>
                                    <p:anim calcmode="lin" valueType="num">
                                      <p:cBhvr additive="base">
                                        <p:cTn id="30" dur="500"/>
                                        <p:tgtEl>
                                          <p:spTgt spid="9"/>
                                        </p:tgtEl>
                                        <p:attrNameLst>
                                          <p:attrName>ppt_y</p:attrName>
                                        </p:attrNameLst>
                                      </p:cBhvr>
                                      <p:tavLst>
                                        <p:tav tm="0">
                                          <p:val>
                                            <p:strVal val="ppt_y"/>
                                          </p:val>
                                        </p:tav>
                                        <p:tav tm="100000">
                                          <p:val>
                                            <p:strVal val="1+ppt_h/2"/>
                                          </p:val>
                                        </p:tav>
                                      </p:tavLst>
                                    </p:anim>
                                    <p:set>
                                      <p:cBhvr>
                                        <p:cTn id="31" dur="1" fill="hold">
                                          <p:stCondLst>
                                            <p:cond delay="499"/>
                                          </p:stCondLst>
                                        </p:cTn>
                                        <p:tgtEl>
                                          <p:spTgt spid="9"/>
                                        </p:tgtEl>
                                        <p:attrNameLst>
                                          <p:attrName>style.visibility</p:attrName>
                                        </p:attrNameLst>
                                      </p:cBhvr>
                                      <p:to>
                                        <p:strVal val="hidden"/>
                                      </p:to>
                                    </p:set>
                                  </p:childTnLst>
                                </p:cTn>
                              </p:par>
                            </p:childTnLst>
                          </p:cTn>
                        </p:par>
                        <p:par>
                          <p:cTn id="32" fill="hold">
                            <p:stCondLst>
                              <p:cond delay="30500"/>
                            </p:stCondLst>
                            <p:childTnLst>
                              <p:par>
                                <p:cTn id="33" presetID="6" presetClass="entr" presetSubtype="16" fill="hold" nodeType="afterEffect">
                                  <p:stCondLst>
                                    <p:cond delay="3000"/>
                                  </p:stCondLst>
                                  <p:childTnLst>
                                    <p:set>
                                      <p:cBhvr>
                                        <p:cTn id="34" dur="1" fill="hold">
                                          <p:stCondLst>
                                            <p:cond delay="0"/>
                                          </p:stCondLst>
                                        </p:cTn>
                                        <p:tgtEl>
                                          <p:spTgt spid="6"/>
                                        </p:tgtEl>
                                        <p:attrNameLst>
                                          <p:attrName>style.visibility</p:attrName>
                                        </p:attrNameLst>
                                      </p:cBhvr>
                                      <p:to>
                                        <p:strVal val="visible"/>
                                      </p:to>
                                    </p:set>
                                    <p:animEffect transition="in" filter="circle(in)">
                                      <p:cBhvr>
                                        <p:cTn id="35" dur="1000"/>
                                        <p:tgtEl>
                                          <p:spTgt spid="6"/>
                                        </p:tgtEl>
                                      </p:cBhvr>
                                    </p:animEffect>
                                  </p:childTnLst>
                                </p:cTn>
                              </p:par>
                            </p:childTnLst>
                          </p:cTn>
                        </p:par>
                        <p:par>
                          <p:cTn id="36" fill="hold">
                            <p:stCondLst>
                              <p:cond delay="34500"/>
                            </p:stCondLst>
                            <p:childTnLst>
                              <p:par>
                                <p:cTn id="37" presetID="17" presetClass="exit" presetSubtype="10" fill="hold" grpId="0" nodeType="afterEffect">
                                  <p:stCondLst>
                                    <p:cond delay="3500"/>
                                  </p:stCondLst>
                                  <p:childTnLst>
                                    <p:anim calcmode="lin" valueType="num">
                                      <p:cBhvr>
                                        <p:cTn id="38" dur="1000"/>
                                        <p:tgtEl>
                                          <p:spTgt spid="11"/>
                                        </p:tgtEl>
                                        <p:attrNameLst>
                                          <p:attrName>ppt_w</p:attrName>
                                        </p:attrNameLst>
                                      </p:cBhvr>
                                      <p:tavLst>
                                        <p:tav tm="0">
                                          <p:val>
                                            <p:strVal val="ppt_w"/>
                                          </p:val>
                                        </p:tav>
                                        <p:tav tm="100000">
                                          <p:val>
                                            <p:fltVal val="0"/>
                                          </p:val>
                                        </p:tav>
                                      </p:tavLst>
                                    </p:anim>
                                    <p:anim calcmode="lin" valueType="num">
                                      <p:cBhvr>
                                        <p:cTn id="39" dur="1000"/>
                                        <p:tgtEl>
                                          <p:spTgt spid="11"/>
                                        </p:tgtEl>
                                        <p:attrNameLst>
                                          <p:attrName>ppt_h</p:attrName>
                                        </p:attrNameLst>
                                      </p:cBhvr>
                                      <p:tavLst>
                                        <p:tav tm="0">
                                          <p:val>
                                            <p:strVal val="ppt_h"/>
                                          </p:val>
                                        </p:tav>
                                        <p:tav tm="100000">
                                          <p:val>
                                            <p:strVal val="ppt_h"/>
                                          </p:val>
                                        </p:tav>
                                      </p:tavLst>
                                    </p:anim>
                                    <p:set>
                                      <p:cBhvr>
                                        <p:cTn id="40" dur="1" fill="hold">
                                          <p:stCondLst>
                                            <p:cond delay="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9"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6127E4-393A-3283-A46A-1DC068462784}"/>
              </a:ext>
            </a:extLst>
          </p:cNvPr>
          <p:cNvPicPr>
            <a:picLocks noChangeAspect="1"/>
          </p:cNvPicPr>
          <p:nvPr/>
        </p:nvPicPr>
        <p:blipFill rotWithShape="1">
          <a:blip r:embed="rId2"/>
          <a:srcRect l="12072" r="8854" b="19065"/>
          <a:stretch/>
        </p:blipFill>
        <p:spPr>
          <a:xfrm>
            <a:off x="234378" y="97139"/>
            <a:ext cx="2159235" cy="2210056"/>
          </a:xfrm>
          <a:prstGeom prst="rect">
            <a:avLst/>
          </a:prstGeom>
        </p:spPr>
      </p:pic>
      <p:pic>
        <p:nvPicPr>
          <p:cNvPr id="2" name="Picture 1">
            <a:extLst>
              <a:ext uri="{FF2B5EF4-FFF2-40B4-BE49-F238E27FC236}">
                <a16:creationId xmlns:a16="http://schemas.microsoft.com/office/drawing/2014/main" id="{371221E5-BAA2-5668-FC01-307781CDB361}"/>
              </a:ext>
            </a:extLst>
          </p:cNvPr>
          <p:cNvPicPr>
            <a:picLocks noChangeAspect="1"/>
          </p:cNvPicPr>
          <p:nvPr/>
        </p:nvPicPr>
        <p:blipFill rotWithShape="1">
          <a:blip r:embed="rId3"/>
          <a:srcRect t="5635" b="25388"/>
          <a:stretch/>
        </p:blipFill>
        <p:spPr>
          <a:xfrm>
            <a:off x="2616598" y="54501"/>
            <a:ext cx="2399963" cy="2210056"/>
          </a:xfrm>
          <a:prstGeom prst="rect">
            <a:avLst/>
          </a:prstGeom>
        </p:spPr>
      </p:pic>
      <p:pic>
        <p:nvPicPr>
          <p:cNvPr id="3" name="Picture 2">
            <a:extLst>
              <a:ext uri="{FF2B5EF4-FFF2-40B4-BE49-F238E27FC236}">
                <a16:creationId xmlns:a16="http://schemas.microsoft.com/office/drawing/2014/main" id="{1155EA19-F83E-58BA-2A77-5203FB93AB13}"/>
              </a:ext>
            </a:extLst>
          </p:cNvPr>
          <p:cNvPicPr>
            <a:picLocks noChangeAspect="1"/>
          </p:cNvPicPr>
          <p:nvPr/>
        </p:nvPicPr>
        <p:blipFill rotWithShape="1">
          <a:blip r:embed="rId4"/>
          <a:srcRect l="2715" t="4326" r="2483" b="6755"/>
          <a:stretch/>
        </p:blipFill>
        <p:spPr>
          <a:xfrm>
            <a:off x="7330655" y="7942"/>
            <a:ext cx="4804827" cy="4406612"/>
          </a:xfrm>
          <a:prstGeom prst="rect">
            <a:avLst/>
          </a:prstGeom>
        </p:spPr>
      </p:pic>
      <p:pic>
        <p:nvPicPr>
          <p:cNvPr id="6" name="Picture 5">
            <a:extLst>
              <a:ext uri="{FF2B5EF4-FFF2-40B4-BE49-F238E27FC236}">
                <a16:creationId xmlns:a16="http://schemas.microsoft.com/office/drawing/2014/main" id="{59F184DF-F6AF-0457-43ED-44CA3E13D801}"/>
              </a:ext>
            </a:extLst>
          </p:cNvPr>
          <p:cNvPicPr>
            <a:picLocks noChangeAspect="1"/>
          </p:cNvPicPr>
          <p:nvPr/>
        </p:nvPicPr>
        <p:blipFill rotWithShape="1">
          <a:blip r:embed="rId5"/>
          <a:srcRect r="7025" b="10940"/>
          <a:stretch/>
        </p:blipFill>
        <p:spPr>
          <a:xfrm>
            <a:off x="6915528" y="4414554"/>
            <a:ext cx="5276472" cy="2378466"/>
          </a:xfrm>
          <a:prstGeom prst="rect">
            <a:avLst/>
          </a:prstGeom>
        </p:spPr>
      </p:pic>
      <p:pic>
        <p:nvPicPr>
          <p:cNvPr id="8" name="Picture 7">
            <a:extLst>
              <a:ext uri="{FF2B5EF4-FFF2-40B4-BE49-F238E27FC236}">
                <a16:creationId xmlns:a16="http://schemas.microsoft.com/office/drawing/2014/main" id="{1DA6A520-2FE6-98B4-49AF-2F999C58DC6D}"/>
              </a:ext>
            </a:extLst>
          </p:cNvPr>
          <p:cNvPicPr>
            <a:picLocks noChangeAspect="1"/>
          </p:cNvPicPr>
          <p:nvPr/>
        </p:nvPicPr>
        <p:blipFill rotWithShape="1">
          <a:blip r:embed="rId6"/>
          <a:srcRect t="1405" r="3449" b="1837"/>
          <a:stretch/>
        </p:blipFill>
        <p:spPr>
          <a:xfrm>
            <a:off x="56518" y="2600894"/>
            <a:ext cx="5313341" cy="3899824"/>
          </a:xfrm>
          <a:prstGeom prst="rect">
            <a:avLst/>
          </a:prstGeom>
        </p:spPr>
      </p:pic>
    </p:spTree>
    <p:extLst>
      <p:ext uri="{BB962C8B-B14F-4D97-AF65-F5344CB8AC3E}">
        <p14:creationId xmlns:p14="http://schemas.microsoft.com/office/powerpoint/2010/main" val="3224358167"/>
      </p:ext>
    </p:extLst>
  </p:cSld>
  <p:clrMapOvr>
    <a:masterClrMapping/>
  </p:clrMapOvr>
  <mc:AlternateContent xmlns:mc="http://schemas.openxmlformats.org/markup-compatibility/2006" xmlns:p14="http://schemas.microsoft.com/office/powerpoint/2010/main">
    <mc:Choice Requires="p14">
      <p:transition spd="slow" p14:dur="1750" advTm="30000">
        <p:checker/>
      </p:transition>
    </mc:Choice>
    <mc:Fallback xmlns="">
      <p:transition spd="slow" advTm="30000">
        <p:checker/>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38AC3299-2C2B-070E-D707-66752E6C6B86}"/>
              </a:ext>
            </a:extLst>
          </p:cNvPr>
          <p:cNvSpPr txBox="1"/>
          <p:nvPr/>
        </p:nvSpPr>
        <p:spPr>
          <a:xfrm>
            <a:off x="97052" y="4479332"/>
            <a:ext cx="6096000" cy="523220"/>
          </a:xfrm>
          <a:prstGeom prst="rect">
            <a:avLst/>
          </a:prstGeom>
          <a:noFill/>
        </p:spPr>
        <p:txBody>
          <a:bodyPr wrap="square">
            <a:spAutoFit/>
          </a:bodyPr>
          <a:lstStyle/>
          <a:p>
            <a:r>
              <a:rPr lang="en-US" sz="2800" b="1" dirty="0"/>
              <a:t>Why did zero and two break up?</a:t>
            </a:r>
          </a:p>
        </p:txBody>
      </p:sp>
      <p:pic>
        <p:nvPicPr>
          <p:cNvPr id="2" name="Picture 1">
            <a:extLst>
              <a:ext uri="{FF2B5EF4-FFF2-40B4-BE49-F238E27FC236}">
                <a16:creationId xmlns:a16="http://schemas.microsoft.com/office/drawing/2014/main" id="{4D8C5612-1C4C-9E16-4EE6-76700FB3A7AA}"/>
              </a:ext>
            </a:extLst>
          </p:cNvPr>
          <p:cNvPicPr>
            <a:picLocks noChangeAspect="1"/>
          </p:cNvPicPr>
          <p:nvPr/>
        </p:nvPicPr>
        <p:blipFill rotWithShape="1">
          <a:blip r:embed="rId2"/>
          <a:srcRect l="3006" t="18961" r="2596" b="2809"/>
          <a:stretch/>
        </p:blipFill>
        <p:spPr>
          <a:xfrm>
            <a:off x="151390" y="70131"/>
            <a:ext cx="5165745" cy="3599580"/>
          </a:xfrm>
          <a:prstGeom prst="rect">
            <a:avLst/>
          </a:prstGeom>
        </p:spPr>
      </p:pic>
      <p:pic>
        <p:nvPicPr>
          <p:cNvPr id="6" name="Picture 5">
            <a:extLst>
              <a:ext uri="{FF2B5EF4-FFF2-40B4-BE49-F238E27FC236}">
                <a16:creationId xmlns:a16="http://schemas.microsoft.com/office/drawing/2014/main" id="{A52300CF-93CB-AE18-C234-2375337E3875}"/>
              </a:ext>
            </a:extLst>
          </p:cNvPr>
          <p:cNvPicPr>
            <a:picLocks noChangeAspect="1"/>
          </p:cNvPicPr>
          <p:nvPr/>
        </p:nvPicPr>
        <p:blipFill rotWithShape="1">
          <a:blip r:embed="rId3"/>
          <a:srcRect l="4260" t="7241" r="3753" b="4106"/>
          <a:stretch/>
        </p:blipFill>
        <p:spPr>
          <a:xfrm>
            <a:off x="627256" y="871597"/>
            <a:ext cx="4214012" cy="3045981"/>
          </a:xfrm>
          <a:prstGeom prst="rect">
            <a:avLst/>
          </a:prstGeom>
        </p:spPr>
      </p:pic>
      <p:pic>
        <p:nvPicPr>
          <p:cNvPr id="8" name="Picture 7">
            <a:extLst>
              <a:ext uri="{FF2B5EF4-FFF2-40B4-BE49-F238E27FC236}">
                <a16:creationId xmlns:a16="http://schemas.microsoft.com/office/drawing/2014/main" id="{8BCD7CAD-6367-665C-4001-9C550C4CA9F9}"/>
              </a:ext>
            </a:extLst>
          </p:cNvPr>
          <p:cNvPicPr>
            <a:picLocks noChangeAspect="1"/>
          </p:cNvPicPr>
          <p:nvPr/>
        </p:nvPicPr>
        <p:blipFill>
          <a:blip r:embed="rId4"/>
          <a:stretch>
            <a:fillRect/>
          </a:stretch>
        </p:blipFill>
        <p:spPr>
          <a:xfrm>
            <a:off x="5090308" y="4930151"/>
            <a:ext cx="1405884" cy="1879524"/>
          </a:xfrm>
          <a:prstGeom prst="rect">
            <a:avLst/>
          </a:prstGeom>
        </p:spPr>
      </p:pic>
      <p:sp>
        <p:nvSpPr>
          <p:cNvPr id="12" name="TextBox 11">
            <a:extLst>
              <a:ext uri="{FF2B5EF4-FFF2-40B4-BE49-F238E27FC236}">
                <a16:creationId xmlns:a16="http://schemas.microsoft.com/office/drawing/2014/main" id="{6F6EA574-F71D-26DD-0342-CE146E985477}"/>
              </a:ext>
            </a:extLst>
          </p:cNvPr>
          <p:cNvSpPr txBox="1"/>
          <p:nvPr/>
        </p:nvSpPr>
        <p:spPr>
          <a:xfrm>
            <a:off x="151390" y="4766526"/>
            <a:ext cx="6094990" cy="523220"/>
          </a:xfrm>
          <a:prstGeom prst="rect">
            <a:avLst/>
          </a:prstGeom>
          <a:noFill/>
        </p:spPr>
        <p:txBody>
          <a:bodyPr wrap="square">
            <a:spAutoFit/>
          </a:bodyPr>
          <a:lstStyle/>
          <a:p>
            <a:r>
              <a:rPr lang="en-US" sz="2000" b="1" dirty="0">
                <a:highlight>
                  <a:srgbClr val="00FF00"/>
                </a:highlight>
              </a:rPr>
              <a:t>Because some </a:t>
            </a:r>
            <a:r>
              <a:rPr lang="en-US" sz="2800" b="1" dirty="0">
                <a:highlight>
                  <a:srgbClr val="00FF00"/>
                </a:highlight>
              </a:rPr>
              <a:t>one </a:t>
            </a:r>
            <a:r>
              <a:rPr lang="en-US" sz="2000" b="1" dirty="0">
                <a:highlight>
                  <a:srgbClr val="00FF00"/>
                </a:highlight>
              </a:rPr>
              <a:t>got in between them!</a:t>
            </a:r>
          </a:p>
        </p:txBody>
      </p:sp>
      <p:sp>
        <p:nvSpPr>
          <p:cNvPr id="18" name="TextBox 17">
            <a:extLst>
              <a:ext uri="{FF2B5EF4-FFF2-40B4-BE49-F238E27FC236}">
                <a16:creationId xmlns:a16="http://schemas.microsoft.com/office/drawing/2014/main" id="{3838B728-A15E-8164-BC16-57F38FD9EE71}"/>
              </a:ext>
            </a:extLst>
          </p:cNvPr>
          <p:cNvSpPr txBox="1"/>
          <p:nvPr/>
        </p:nvSpPr>
        <p:spPr>
          <a:xfrm>
            <a:off x="1010" y="5440917"/>
            <a:ext cx="5370333" cy="1477328"/>
          </a:xfrm>
          <a:prstGeom prst="rect">
            <a:avLst/>
          </a:prstGeom>
          <a:noFill/>
        </p:spPr>
        <p:txBody>
          <a:bodyPr wrap="square">
            <a:spAutoFit/>
          </a:bodyPr>
          <a:lstStyle/>
          <a:p>
            <a:r>
              <a:rPr lang="en-US" dirty="0"/>
              <a:t>If you Google “zero, two” you get - also called Code:002 and 9'℩ is a fictional character in the Japanese anime television series Darling in the </a:t>
            </a:r>
            <a:r>
              <a:rPr lang="en-US" dirty="0" err="1"/>
              <a:t>Franxx</a:t>
            </a:r>
            <a:r>
              <a:rPr lang="en-US" dirty="0"/>
              <a:t> by A-1 Pictures, Trigger, and </a:t>
            </a:r>
            <a:r>
              <a:rPr lang="en-US" dirty="0" err="1"/>
              <a:t>CloverWorks</a:t>
            </a:r>
            <a:r>
              <a:rPr lang="en-US" dirty="0"/>
              <a:t>. She was designed as the most prominent character and icon of the series.</a:t>
            </a:r>
          </a:p>
        </p:txBody>
      </p:sp>
      <p:pic>
        <p:nvPicPr>
          <p:cNvPr id="22" name="Picture 21">
            <a:extLst>
              <a:ext uri="{FF2B5EF4-FFF2-40B4-BE49-F238E27FC236}">
                <a16:creationId xmlns:a16="http://schemas.microsoft.com/office/drawing/2014/main" id="{0C5938D9-2BA1-3FBF-D61A-AE3422740692}"/>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tretch>
            <a:fillRect/>
          </a:stretch>
        </p:blipFill>
        <p:spPr>
          <a:xfrm>
            <a:off x="5858991" y="144954"/>
            <a:ext cx="6255360" cy="3415756"/>
          </a:xfrm>
          <a:prstGeom prst="rect">
            <a:avLst/>
          </a:prstGeom>
        </p:spPr>
      </p:pic>
      <p:pic>
        <p:nvPicPr>
          <p:cNvPr id="5" name="Picture 4">
            <a:extLst>
              <a:ext uri="{FF2B5EF4-FFF2-40B4-BE49-F238E27FC236}">
                <a16:creationId xmlns:a16="http://schemas.microsoft.com/office/drawing/2014/main" id="{E48EEE8A-387E-DEA9-EFAC-249A4EC2A513}"/>
              </a:ext>
            </a:extLst>
          </p:cNvPr>
          <p:cNvPicPr>
            <a:picLocks noChangeAspect="1"/>
          </p:cNvPicPr>
          <p:nvPr/>
        </p:nvPicPr>
        <p:blipFill>
          <a:blip r:embed="rId7"/>
          <a:stretch>
            <a:fillRect/>
          </a:stretch>
        </p:blipFill>
        <p:spPr>
          <a:xfrm>
            <a:off x="7954894" y="3658715"/>
            <a:ext cx="3150960" cy="3150960"/>
          </a:xfrm>
          <a:prstGeom prst="rect">
            <a:avLst/>
          </a:prstGeom>
        </p:spPr>
      </p:pic>
      <p:sp>
        <p:nvSpPr>
          <p:cNvPr id="4" name="TextBox 3">
            <a:extLst>
              <a:ext uri="{FF2B5EF4-FFF2-40B4-BE49-F238E27FC236}">
                <a16:creationId xmlns:a16="http://schemas.microsoft.com/office/drawing/2014/main" id="{12394C34-CE1A-6924-7EA9-1E6CBEDD6643}"/>
              </a:ext>
            </a:extLst>
          </p:cNvPr>
          <p:cNvSpPr txBox="1"/>
          <p:nvPr/>
        </p:nvSpPr>
        <p:spPr>
          <a:xfrm>
            <a:off x="1337982" y="4007472"/>
            <a:ext cx="2649071" cy="461665"/>
          </a:xfrm>
          <a:prstGeom prst="rect">
            <a:avLst/>
          </a:prstGeom>
          <a:noFill/>
        </p:spPr>
        <p:txBody>
          <a:bodyPr wrap="square">
            <a:spAutoFit/>
          </a:bodyPr>
          <a:lstStyle/>
          <a:p>
            <a:r>
              <a:rPr lang="en-US" sz="2400" b="1" dirty="0">
                <a:solidFill>
                  <a:srgbClr val="FF0000"/>
                </a:solidFill>
                <a:highlight>
                  <a:srgbClr val="FFFF00"/>
                </a:highlight>
                <a:latin typeface="Jokerman" panose="04090605060D06020702" pitchFamily="82" charset="0"/>
              </a:rPr>
              <a:t>Sir </a:t>
            </a:r>
            <a:r>
              <a:rPr lang="en-US" sz="2400" b="1" dirty="0" err="1">
                <a:solidFill>
                  <a:srgbClr val="FF0000"/>
                </a:solidFill>
                <a:highlight>
                  <a:srgbClr val="FFFF00"/>
                </a:highlight>
                <a:latin typeface="Jokerman" panose="04090605060D06020702" pitchFamily="82" charset="0"/>
              </a:rPr>
              <a:t>Cumference</a:t>
            </a:r>
            <a:endParaRPr lang="en-US" sz="2400" b="1" dirty="0">
              <a:solidFill>
                <a:srgbClr val="FF0000"/>
              </a:solidFill>
              <a:highlight>
                <a:srgbClr val="FFFF00"/>
              </a:highlight>
              <a:latin typeface="Jokerman" panose="04090605060D06020702" pitchFamily="82" charset="0"/>
            </a:endParaRPr>
          </a:p>
        </p:txBody>
      </p:sp>
    </p:spTree>
    <p:extLst>
      <p:ext uri="{BB962C8B-B14F-4D97-AF65-F5344CB8AC3E}">
        <p14:creationId xmlns:p14="http://schemas.microsoft.com/office/powerpoint/2010/main" val="101811965"/>
      </p:ext>
    </p:extLst>
  </p:cSld>
  <p:clrMapOvr>
    <a:masterClrMapping/>
  </p:clrMapOvr>
  <mc:AlternateContent xmlns:mc="http://schemas.openxmlformats.org/markup-compatibility/2006" xmlns:p14="http://schemas.microsoft.com/office/powerpoint/2010/main">
    <mc:Choice Requires="p14">
      <p:transition spd="slow" p14:dur="1750" advTm="30000">
        <p:checker/>
      </p:transition>
    </mc:Choice>
    <mc:Fallback xmlns="">
      <p:transition spd="slow" advTm="30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8000"/>
                                  </p:stCondLst>
                                  <p:iterate type="wd">
                                    <p:tmPct val="5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9050"/>
                            </p:stCondLst>
                            <p:childTnLst>
                              <p:par>
                                <p:cTn id="10" presetID="45" presetClass="entr" presetSubtype="0" fill="hold" nodeType="afterEffect">
                                  <p:stCondLst>
                                    <p:cond delay="400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1000"/>
                                        <p:tgtEl>
                                          <p:spTgt spid="12">
                                            <p:txEl>
                                              <p:pRg st="0" end="0"/>
                                            </p:txEl>
                                          </p:spTgt>
                                        </p:tgtEl>
                                      </p:cBhvr>
                                    </p:animEffect>
                                    <p:anim calcmode="lin" valueType="num">
                                      <p:cBhvr>
                                        <p:cTn id="13" dur="1000" fill="hold"/>
                                        <p:tgtEl>
                                          <p:spTgt spid="12">
                                            <p:txEl>
                                              <p:pRg st="0" end="0"/>
                                            </p:txEl>
                                          </p:spTgt>
                                        </p:tgtEl>
                                        <p:attrNameLst>
                                          <p:attrName>ppt_w</p:attrName>
                                        </p:attrNameLst>
                                      </p:cBhvr>
                                      <p:tavLst>
                                        <p:tav tm="0" fmla="#ppt_w*sin(2.5*pi*$)">
                                          <p:val>
                                            <p:fltVal val="0"/>
                                          </p:val>
                                        </p:tav>
                                        <p:tav tm="100000">
                                          <p:val>
                                            <p:fltVal val="1"/>
                                          </p:val>
                                        </p:tav>
                                      </p:tavLst>
                                    </p:anim>
                                    <p:anim calcmode="lin" valueType="num">
                                      <p:cBhvr>
                                        <p:cTn id="14" dur="1000" fill="hold"/>
                                        <p:tgtEl>
                                          <p:spTgt spid="12">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F932739-912B-D27B-8543-FC2752931248}"/>
              </a:ext>
            </a:extLst>
          </p:cNvPr>
          <p:cNvSpPr txBox="1"/>
          <p:nvPr/>
        </p:nvSpPr>
        <p:spPr>
          <a:xfrm>
            <a:off x="254090" y="2999646"/>
            <a:ext cx="6096000" cy="400110"/>
          </a:xfrm>
          <a:prstGeom prst="rect">
            <a:avLst/>
          </a:prstGeom>
          <a:noFill/>
        </p:spPr>
        <p:txBody>
          <a:bodyPr wrap="square">
            <a:spAutoFit/>
          </a:bodyPr>
          <a:lstStyle/>
          <a:p>
            <a:r>
              <a:rPr lang="en-US" sz="2000" b="1" dirty="0"/>
              <a:t>Q: How do you stay warm in an empty room?</a:t>
            </a:r>
          </a:p>
        </p:txBody>
      </p:sp>
      <p:sp>
        <p:nvSpPr>
          <p:cNvPr id="7" name="TextBox 6">
            <a:extLst>
              <a:ext uri="{FF2B5EF4-FFF2-40B4-BE49-F238E27FC236}">
                <a16:creationId xmlns:a16="http://schemas.microsoft.com/office/drawing/2014/main" id="{439BE007-0DC3-DFAD-A1E9-15EEA4B1A948}"/>
              </a:ext>
            </a:extLst>
          </p:cNvPr>
          <p:cNvSpPr txBox="1"/>
          <p:nvPr/>
        </p:nvSpPr>
        <p:spPr>
          <a:xfrm>
            <a:off x="6263425" y="2269797"/>
            <a:ext cx="4355578" cy="400110"/>
          </a:xfrm>
          <a:prstGeom prst="rect">
            <a:avLst/>
          </a:prstGeom>
          <a:noFill/>
        </p:spPr>
        <p:txBody>
          <a:bodyPr wrap="square">
            <a:spAutoFit/>
          </a:bodyPr>
          <a:lstStyle/>
          <a:p>
            <a:r>
              <a:rPr lang="en-US" sz="2000" b="1" dirty="0"/>
              <a:t>How are a dollar and the moon similar? </a:t>
            </a:r>
          </a:p>
        </p:txBody>
      </p:sp>
      <p:sp>
        <p:nvSpPr>
          <p:cNvPr id="9" name="TextBox 8">
            <a:extLst>
              <a:ext uri="{FF2B5EF4-FFF2-40B4-BE49-F238E27FC236}">
                <a16:creationId xmlns:a16="http://schemas.microsoft.com/office/drawing/2014/main" id="{04CAAF52-271B-A9D0-735C-8CFCC217E382}"/>
              </a:ext>
            </a:extLst>
          </p:cNvPr>
          <p:cNvSpPr txBox="1"/>
          <p:nvPr/>
        </p:nvSpPr>
        <p:spPr>
          <a:xfrm>
            <a:off x="2434790" y="5931248"/>
            <a:ext cx="7589992" cy="830997"/>
          </a:xfrm>
          <a:prstGeom prst="rect">
            <a:avLst/>
          </a:prstGeom>
          <a:noFill/>
        </p:spPr>
        <p:txBody>
          <a:bodyPr wrap="square">
            <a:spAutoFit/>
          </a:bodyPr>
          <a:lstStyle/>
          <a:p>
            <a:r>
              <a:rPr lang="en-US" sz="2400" b="1" dirty="0"/>
              <a:t>It’s so sad to think that parallel lines have so much in common…but they’ll never be able to meet!</a:t>
            </a:r>
          </a:p>
        </p:txBody>
      </p:sp>
      <p:pic>
        <p:nvPicPr>
          <p:cNvPr id="10" name="Picture 9">
            <a:extLst>
              <a:ext uri="{FF2B5EF4-FFF2-40B4-BE49-F238E27FC236}">
                <a16:creationId xmlns:a16="http://schemas.microsoft.com/office/drawing/2014/main" id="{3F3B82F6-0493-4C48-8D2B-E2BD5E14A50A}"/>
              </a:ext>
            </a:extLst>
          </p:cNvPr>
          <p:cNvPicPr>
            <a:picLocks noChangeAspect="1"/>
          </p:cNvPicPr>
          <p:nvPr/>
        </p:nvPicPr>
        <p:blipFill rotWithShape="1">
          <a:blip r:embed="rId2"/>
          <a:srcRect l="5570" b="3660"/>
          <a:stretch/>
        </p:blipFill>
        <p:spPr>
          <a:xfrm>
            <a:off x="74761" y="66385"/>
            <a:ext cx="4720059" cy="2383748"/>
          </a:xfrm>
          <a:prstGeom prst="rect">
            <a:avLst/>
          </a:prstGeom>
        </p:spPr>
      </p:pic>
      <p:pic>
        <p:nvPicPr>
          <p:cNvPr id="11" name="Picture 10">
            <a:extLst>
              <a:ext uri="{FF2B5EF4-FFF2-40B4-BE49-F238E27FC236}">
                <a16:creationId xmlns:a16="http://schemas.microsoft.com/office/drawing/2014/main" id="{F591FDC7-6681-8F86-F81E-009819239A48}"/>
              </a:ext>
            </a:extLst>
          </p:cNvPr>
          <p:cNvPicPr>
            <a:picLocks noChangeAspect="1"/>
          </p:cNvPicPr>
          <p:nvPr/>
        </p:nvPicPr>
        <p:blipFill rotWithShape="1">
          <a:blip r:embed="rId3"/>
          <a:srcRect l="7370" t="6456" r="6662"/>
          <a:stretch/>
        </p:blipFill>
        <p:spPr>
          <a:xfrm>
            <a:off x="6350090" y="152076"/>
            <a:ext cx="3964227" cy="2156806"/>
          </a:xfrm>
          <a:prstGeom prst="rect">
            <a:avLst/>
          </a:prstGeom>
        </p:spPr>
      </p:pic>
      <p:pic>
        <p:nvPicPr>
          <p:cNvPr id="12" name="Picture 11">
            <a:extLst>
              <a:ext uri="{FF2B5EF4-FFF2-40B4-BE49-F238E27FC236}">
                <a16:creationId xmlns:a16="http://schemas.microsoft.com/office/drawing/2014/main" id="{E1682EAA-9714-6F9B-6C17-B3226BC4EBB7}"/>
              </a:ext>
            </a:extLst>
          </p:cNvPr>
          <p:cNvPicPr>
            <a:picLocks noChangeAspect="1"/>
          </p:cNvPicPr>
          <p:nvPr/>
        </p:nvPicPr>
        <p:blipFill rotWithShape="1">
          <a:blip r:embed="rId4"/>
          <a:srcRect r="16918" b="9081"/>
          <a:stretch/>
        </p:blipFill>
        <p:spPr>
          <a:xfrm>
            <a:off x="10598989" y="129280"/>
            <a:ext cx="1478153" cy="2156806"/>
          </a:xfrm>
          <a:prstGeom prst="rect">
            <a:avLst/>
          </a:prstGeom>
        </p:spPr>
      </p:pic>
      <p:pic>
        <p:nvPicPr>
          <p:cNvPr id="13" name="Picture 12">
            <a:extLst>
              <a:ext uri="{FF2B5EF4-FFF2-40B4-BE49-F238E27FC236}">
                <a16:creationId xmlns:a16="http://schemas.microsoft.com/office/drawing/2014/main" id="{6B558723-1A07-DB97-9A4A-5BC40519FE72}"/>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Lst>
          </a:blip>
          <a:srcRect l="17839" t="14299" r="7479"/>
          <a:stretch/>
        </p:blipFill>
        <p:spPr>
          <a:xfrm>
            <a:off x="9276272" y="2676413"/>
            <a:ext cx="2645434" cy="2023826"/>
          </a:xfrm>
          <a:prstGeom prst="rect">
            <a:avLst/>
          </a:prstGeom>
        </p:spPr>
      </p:pic>
      <p:sp>
        <p:nvSpPr>
          <p:cNvPr id="17" name="TextBox 16">
            <a:extLst>
              <a:ext uri="{FF2B5EF4-FFF2-40B4-BE49-F238E27FC236}">
                <a16:creationId xmlns:a16="http://schemas.microsoft.com/office/drawing/2014/main" id="{A14B46D3-019C-D3AF-F5A0-C36937DAB848}"/>
              </a:ext>
            </a:extLst>
          </p:cNvPr>
          <p:cNvSpPr txBox="1"/>
          <p:nvPr/>
        </p:nvSpPr>
        <p:spPr>
          <a:xfrm>
            <a:off x="8441214" y="4692216"/>
            <a:ext cx="3607013" cy="461665"/>
          </a:xfrm>
          <a:prstGeom prst="rect">
            <a:avLst/>
          </a:prstGeom>
          <a:noFill/>
        </p:spPr>
        <p:txBody>
          <a:bodyPr wrap="none" rtlCol="0">
            <a:spAutoFit/>
          </a:bodyPr>
          <a:lstStyle/>
          <a:p>
            <a:r>
              <a:rPr lang="en-US" sz="2400" b="1" dirty="0"/>
              <a:t>They both have 4 quarters.</a:t>
            </a:r>
          </a:p>
        </p:txBody>
      </p:sp>
      <p:pic>
        <p:nvPicPr>
          <p:cNvPr id="18" name="Picture 17">
            <a:extLst>
              <a:ext uri="{FF2B5EF4-FFF2-40B4-BE49-F238E27FC236}">
                <a16:creationId xmlns:a16="http://schemas.microsoft.com/office/drawing/2014/main" id="{7B95B3C8-382C-D2B2-003F-EA34B9C274A4}"/>
              </a:ext>
            </a:extLst>
          </p:cNvPr>
          <p:cNvPicPr>
            <a:picLocks noChangeAspect="1"/>
          </p:cNvPicPr>
          <p:nvPr/>
        </p:nvPicPr>
        <p:blipFill rotWithShape="1">
          <a:blip r:embed="rId7"/>
          <a:srcRect l="19312" t="23988" r="21643" b="7563"/>
          <a:stretch/>
        </p:blipFill>
        <p:spPr>
          <a:xfrm>
            <a:off x="3731191" y="3729495"/>
            <a:ext cx="2518913" cy="1932398"/>
          </a:xfrm>
          <a:prstGeom prst="rect">
            <a:avLst/>
          </a:prstGeom>
        </p:spPr>
      </p:pic>
      <p:pic>
        <p:nvPicPr>
          <p:cNvPr id="19" name="Picture 18">
            <a:extLst>
              <a:ext uri="{FF2B5EF4-FFF2-40B4-BE49-F238E27FC236}">
                <a16:creationId xmlns:a16="http://schemas.microsoft.com/office/drawing/2014/main" id="{C8E127D3-A9A9-B74B-224A-7B6F7940484F}"/>
              </a:ext>
            </a:extLst>
          </p:cNvPr>
          <p:cNvPicPr>
            <a:picLocks noChangeAspect="1"/>
          </p:cNvPicPr>
          <p:nvPr/>
        </p:nvPicPr>
        <p:blipFill rotWithShape="1">
          <a:blip r:embed="rId8"/>
          <a:srcRect l="23736" r="24565"/>
          <a:stretch/>
        </p:blipFill>
        <p:spPr>
          <a:xfrm>
            <a:off x="143773" y="4131791"/>
            <a:ext cx="2231365" cy="2659824"/>
          </a:xfrm>
          <a:prstGeom prst="rect">
            <a:avLst/>
          </a:prstGeom>
        </p:spPr>
      </p:pic>
      <p:sp>
        <p:nvSpPr>
          <p:cNvPr id="3" name="TextBox 2">
            <a:extLst>
              <a:ext uri="{FF2B5EF4-FFF2-40B4-BE49-F238E27FC236}">
                <a16:creationId xmlns:a16="http://schemas.microsoft.com/office/drawing/2014/main" id="{E52B7DFE-2897-F27B-4F55-14206EFAFB9D}"/>
              </a:ext>
            </a:extLst>
          </p:cNvPr>
          <p:cNvSpPr txBox="1"/>
          <p:nvPr/>
        </p:nvSpPr>
        <p:spPr>
          <a:xfrm>
            <a:off x="198631" y="3399797"/>
            <a:ext cx="6118412" cy="400110"/>
          </a:xfrm>
          <a:prstGeom prst="rect">
            <a:avLst/>
          </a:prstGeom>
          <a:noFill/>
        </p:spPr>
        <p:txBody>
          <a:bodyPr wrap="square">
            <a:spAutoFit/>
          </a:bodyPr>
          <a:lstStyle/>
          <a:p>
            <a:r>
              <a:rPr lang="en-US" sz="2000" b="1" dirty="0"/>
              <a:t>A: Go to the corner; it’s always 90 degrees there.</a:t>
            </a:r>
          </a:p>
        </p:txBody>
      </p:sp>
      <p:sp>
        <p:nvSpPr>
          <p:cNvPr id="4" name="TextBox 3">
            <a:extLst>
              <a:ext uri="{FF2B5EF4-FFF2-40B4-BE49-F238E27FC236}">
                <a16:creationId xmlns:a16="http://schemas.microsoft.com/office/drawing/2014/main" id="{BFFF4A4C-9DE0-67E3-5CB9-FD5D6894DC03}"/>
              </a:ext>
            </a:extLst>
          </p:cNvPr>
          <p:cNvSpPr txBox="1"/>
          <p:nvPr/>
        </p:nvSpPr>
        <p:spPr>
          <a:xfrm>
            <a:off x="2825347" y="1844584"/>
            <a:ext cx="1560042" cy="369332"/>
          </a:xfrm>
          <a:prstGeom prst="rect">
            <a:avLst/>
          </a:prstGeom>
          <a:solidFill>
            <a:schemeClr val="tx1"/>
          </a:solidFill>
        </p:spPr>
        <p:txBody>
          <a:bodyPr wrap="none" rtlCol="0">
            <a:spAutoFit/>
          </a:bodyPr>
          <a:lstStyle/>
          <a:p>
            <a:r>
              <a:rPr lang="en-US" dirty="0"/>
              <a:t>                          </a:t>
            </a:r>
          </a:p>
        </p:txBody>
      </p:sp>
    </p:spTree>
    <p:extLst>
      <p:ext uri="{BB962C8B-B14F-4D97-AF65-F5344CB8AC3E}">
        <p14:creationId xmlns:p14="http://schemas.microsoft.com/office/powerpoint/2010/main" val="1409397732"/>
      </p:ext>
    </p:extLst>
  </p:cSld>
  <p:clrMapOvr>
    <a:masterClrMapping/>
  </p:clrMapOvr>
  <mc:AlternateContent xmlns:mc="http://schemas.openxmlformats.org/markup-compatibility/2006" xmlns:p14="http://schemas.microsoft.com/office/powerpoint/2010/main">
    <mc:Choice Requires="p14">
      <p:transition spd="slow" p14:dur="1750" advTm="35000">
        <p:checker/>
      </p:transition>
    </mc:Choice>
    <mc:Fallback xmlns="">
      <p:transition spd="slow" advTm="35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xit" presetSubtype="0" fill="hold" grpId="0" nodeType="afterEffect">
                                  <p:stCondLst>
                                    <p:cond delay="6000"/>
                                  </p:stCondLst>
                                  <p:childTnLst>
                                    <p:animEffect transition="out" filter="wedge">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par>
                          <p:cTn id="8" fill="hold">
                            <p:stCondLst>
                              <p:cond delay="8000"/>
                            </p:stCondLst>
                            <p:childTnLst>
                              <p:par>
                                <p:cTn id="9" presetID="2" presetClass="entr" presetSubtype="6" fill="hold" nodeType="afterEffect">
                                  <p:stCondLst>
                                    <p:cond delay="4000"/>
                                  </p:stCondLst>
                                  <p:iterate type="wd">
                                    <p:tmPct val="6000"/>
                                  </p:iterate>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10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12" dur="10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13660"/>
                            </p:stCondLst>
                            <p:childTnLst>
                              <p:par>
                                <p:cTn id="14" presetID="2" presetClass="entr" presetSubtype="12" fill="hold" nodeType="afterEffect">
                                  <p:stCondLst>
                                    <p:cond delay="4000"/>
                                  </p:stCondLst>
                                  <p:iterate type="wd">
                                    <p:tmPct val="5000"/>
                                  </p:iterate>
                                  <p:childTnLst>
                                    <p:set>
                                      <p:cBhvr>
                                        <p:cTn id="15" dur="1" fill="hold">
                                          <p:stCondLst>
                                            <p:cond delay="0"/>
                                          </p:stCondLst>
                                        </p:cTn>
                                        <p:tgtEl>
                                          <p:spTgt spid="3">
                                            <p:txEl>
                                              <p:pRg st="0" end="0"/>
                                            </p:txEl>
                                          </p:spTgt>
                                        </p:tgtEl>
                                        <p:attrNameLst>
                                          <p:attrName>style.visibility</p:attrName>
                                        </p:attrNameLst>
                                      </p:cBhvr>
                                      <p:to>
                                        <p:strVal val="visible"/>
                                      </p:to>
                                    </p:set>
                                    <p:anim calcmode="lin" valueType="num">
                                      <p:cBhvr additive="base">
                                        <p:cTn id="16" dur="10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7"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8" fill="hold">
                            <p:stCondLst>
                              <p:cond delay="19260"/>
                            </p:stCondLst>
                            <p:childTnLst>
                              <p:par>
                                <p:cTn id="19" presetID="6" presetClass="entr" presetSubtype="16" fill="hold" nodeType="afterEffect">
                                  <p:stCondLst>
                                    <p:cond delay="1500"/>
                                  </p:stCondLst>
                                  <p:childTnLst>
                                    <p:set>
                                      <p:cBhvr>
                                        <p:cTn id="20" dur="1" fill="hold">
                                          <p:stCondLst>
                                            <p:cond delay="0"/>
                                          </p:stCondLst>
                                        </p:cTn>
                                        <p:tgtEl>
                                          <p:spTgt spid="18"/>
                                        </p:tgtEl>
                                        <p:attrNameLst>
                                          <p:attrName>style.visibility</p:attrName>
                                        </p:attrNameLst>
                                      </p:cBhvr>
                                      <p:to>
                                        <p:strVal val="visible"/>
                                      </p:to>
                                    </p:set>
                                    <p:animEffect transition="in" filter="circle(in)">
                                      <p:cBhvr>
                                        <p:cTn id="21" dur="1000"/>
                                        <p:tgtEl>
                                          <p:spTgt spid="18"/>
                                        </p:tgtEl>
                                      </p:cBhvr>
                                    </p:animEffect>
                                  </p:childTnLst>
                                </p:cTn>
                              </p:par>
                            </p:childTnLst>
                          </p:cTn>
                        </p:par>
                        <p:par>
                          <p:cTn id="22" fill="hold">
                            <p:stCondLst>
                              <p:cond delay="21760"/>
                            </p:stCondLst>
                            <p:childTnLst>
                              <p:par>
                                <p:cTn id="23" presetID="45" presetClass="entr" presetSubtype="0" fill="hold" nodeType="afterEffect">
                                  <p:stCondLst>
                                    <p:cond delay="300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fade">
                                      <p:cBhvr>
                                        <p:cTn id="25" dur="1000"/>
                                        <p:tgtEl>
                                          <p:spTgt spid="7">
                                            <p:txEl>
                                              <p:pRg st="0" end="0"/>
                                            </p:txEl>
                                          </p:spTgt>
                                        </p:tgtEl>
                                      </p:cBhvr>
                                    </p:animEffect>
                                    <p:anim calcmode="lin" valueType="num">
                                      <p:cBhvr>
                                        <p:cTn id="26" dur="1000" fill="hold"/>
                                        <p:tgtEl>
                                          <p:spTgt spid="7">
                                            <p:txEl>
                                              <p:pRg st="0" end="0"/>
                                            </p:txEl>
                                          </p:spTgt>
                                        </p:tgtEl>
                                        <p:attrNameLst>
                                          <p:attrName>ppt_w</p:attrName>
                                        </p:attrNameLst>
                                      </p:cBhvr>
                                      <p:tavLst>
                                        <p:tav tm="0" fmla="#ppt_w*sin(2.5*pi*$)">
                                          <p:val>
                                            <p:fltVal val="0"/>
                                          </p:val>
                                        </p:tav>
                                        <p:tav tm="100000">
                                          <p:val>
                                            <p:fltVal val="1"/>
                                          </p:val>
                                        </p:tav>
                                      </p:tavLst>
                                    </p:anim>
                                    <p:anim calcmode="lin" valueType="num">
                                      <p:cBhvr>
                                        <p:cTn id="27" dur="1000" fill="hold"/>
                                        <p:tgtEl>
                                          <p:spTgt spid="7">
                                            <p:txEl>
                                              <p:pRg st="0" end="0"/>
                                            </p:txEl>
                                          </p:spTgt>
                                        </p:tgtEl>
                                        <p:attrNameLst>
                                          <p:attrName>ppt_h</p:attrName>
                                        </p:attrNameLst>
                                      </p:cBhvr>
                                      <p:tavLst>
                                        <p:tav tm="0">
                                          <p:val>
                                            <p:strVal val="#ppt_h"/>
                                          </p:val>
                                        </p:tav>
                                        <p:tav tm="100000">
                                          <p:val>
                                            <p:strVal val="#ppt_h"/>
                                          </p:val>
                                        </p:tav>
                                      </p:tavLst>
                                    </p:anim>
                                  </p:childTnLst>
                                </p:cTn>
                              </p:par>
                            </p:childTnLst>
                          </p:cTn>
                        </p:par>
                        <p:par>
                          <p:cTn id="28" fill="hold">
                            <p:stCondLst>
                              <p:cond delay="25760"/>
                            </p:stCondLst>
                            <p:childTnLst>
                              <p:par>
                                <p:cTn id="29" presetID="31" presetClass="entr" presetSubtype="0" fill="hold" nodeType="afterEffect">
                                  <p:stCondLst>
                                    <p:cond delay="1000"/>
                                  </p:stCondLst>
                                  <p:childTnLst>
                                    <p:set>
                                      <p:cBhvr>
                                        <p:cTn id="30" dur="1" fill="hold">
                                          <p:stCondLst>
                                            <p:cond delay="0"/>
                                          </p:stCondLst>
                                        </p:cTn>
                                        <p:tgtEl>
                                          <p:spTgt spid="11"/>
                                        </p:tgtEl>
                                        <p:attrNameLst>
                                          <p:attrName>style.visibility</p:attrName>
                                        </p:attrNameLst>
                                      </p:cBhvr>
                                      <p:to>
                                        <p:strVal val="visible"/>
                                      </p:to>
                                    </p:set>
                                    <p:anim calcmode="lin" valueType="num">
                                      <p:cBhvr>
                                        <p:cTn id="31" dur="1000" fill="hold"/>
                                        <p:tgtEl>
                                          <p:spTgt spid="11"/>
                                        </p:tgtEl>
                                        <p:attrNameLst>
                                          <p:attrName>ppt_w</p:attrName>
                                        </p:attrNameLst>
                                      </p:cBhvr>
                                      <p:tavLst>
                                        <p:tav tm="0">
                                          <p:val>
                                            <p:fltVal val="0"/>
                                          </p:val>
                                        </p:tav>
                                        <p:tav tm="100000">
                                          <p:val>
                                            <p:strVal val="#ppt_w"/>
                                          </p:val>
                                        </p:tav>
                                      </p:tavLst>
                                    </p:anim>
                                    <p:anim calcmode="lin" valueType="num">
                                      <p:cBhvr>
                                        <p:cTn id="32" dur="1000" fill="hold"/>
                                        <p:tgtEl>
                                          <p:spTgt spid="11"/>
                                        </p:tgtEl>
                                        <p:attrNameLst>
                                          <p:attrName>ppt_h</p:attrName>
                                        </p:attrNameLst>
                                      </p:cBhvr>
                                      <p:tavLst>
                                        <p:tav tm="0">
                                          <p:val>
                                            <p:fltVal val="0"/>
                                          </p:val>
                                        </p:tav>
                                        <p:tav tm="100000">
                                          <p:val>
                                            <p:strVal val="#ppt_h"/>
                                          </p:val>
                                        </p:tav>
                                      </p:tavLst>
                                    </p:anim>
                                    <p:anim calcmode="lin" valueType="num">
                                      <p:cBhvr>
                                        <p:cTn id="33" dur="1000" fill="hold"/>
                                        <p:tgtEl>
                                          <p:spTgt spid="11"/>
                                        </p:tgtEl>
                                        <p:attrNameLst>
                                          <p:attrName>style.rotation</p:attrName>
                                        </p:attrNameLst>
                                      </p:cBhvr>
                                      <p:tavLst>
                                        <p:tav tm="0">
                                          <p:val>
                                            <p:fltVal val="90"/>
                                          </p:val>
                                        </p:tav>
                                        <p:tav tm="100000">
                                          <p:val>
                                            <p:fltVal val="0"/>
                                          </p:val>
                                        </p:tav>
                                      </p:tavLst>
                                    </p:anim>
                                    <p:animEffect transition="in" filter="fade">
                                      <p:cBhvr>
                                        <p:cTn id="34" dur="1000"/>
                                        <p:tgtEl>
                                          <p:spTgt spid="11"/>
                                        </p:tgtEl>
                                      </p:cBhvr>
                                    </p:animEffect>
                                  </p:childTnLst>
                                </p:cTn>
                              </p:par>
                            </p:childTnLst>
                          </p:cTn>
                        </p:par>
                        <p:par>
                          <p:cTn id="35" fill="hold">
                            <p:stCondLst>
                              <p:cond delay="27760"/>
                            </p:stCondLst>
                            <p:childTnLst>
                              <p:par>
                                <p:cTn id="36" presetID="45" presetClass="entr" presetSubtype="0" fill="hold" nodeType="afterEffect">
                                  <p:stCondLst>
                                    <p:cond delay="50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anim calcmode="lin" valueType="num">
                                      <p:cBhvr>
                                        <p:cTn id="39" dur="1000" fill="hold"/>
                                        <p:tgtEl>
                                          <p:spTgt spid="12"/>
                                        </p:tgtEl>
                                        <p:attrNameLst>
                                          <p:attrName>ppt_w</p:attrName>
                                        </p:attrNameLst>
                                      </p:cBhvr>
                                      <p:tavLst>
                                        <p:tav tm="0" fmla="#ppt_w*sin(2.5*pi*$)">
                                          <p:val>
                                            <p:fltVal val="0"/>
                                          </p:val>
                                        </p:tav>
                                        <p:tav tm="100000">
                                          <p:val>
                                            <p:fltVal val="1"/>
                                          </p:val>
                                        </p:tav>
                                      </p:tavLst>
                                    </p:anim>
                                    <p:anim calcmode="lin" valueType="num">
                                      <p:cBhvr>
                                        <p:cTn id="40" dur="1000" fill="hold"/>
                                        <p:tgtEl>
                                          <p:spTgt spid="12"/>
                                        </p:tgtEl>
                                        <p:attrNameLst>
                                          <p:attrName>ppt_h</p:attrName>
                                        </p:attrNameLst>
                                      </p:cBhvr>
                                      <p:tavLst>
                                        <p:tav tm="0">
                                          <p:val>
                                            <p:strVal val="#ppt_h"/>
                                          </p:val>
                                        </p:tav>
                                        <p:tav tm="100000">
                                          <p:val>
                                            <p:strVal val="#ppt_h"/>
                                          </p:val>
                                        </p:tav>
                                      </p:tavLst>
                                    </p:anim>
                                  </p:childTnLst>
                                </p:cTn>
                              </p:par>
                            </p:childTnLst>
                          </p:cTn>
                        </p:par>
                        <p:par>
                          <p:cTn id="41" fill="hold">
                            <p:stCondLst>
                              <p:cond delay="29260"/>
                            </p:stCondLst>
                            <p:childTnLst>
                              <p:par>
                                <p:cTn id="42" presetID="26" presetClass="entr" presetSubtype="0" fill="hold" nodeType="afterEffect">
                                  <p:stCondLst>
                                    <p:cond delay="2000"/>
                                  </p:stCondLst>
                                  <p:childTnLst>
                                    <p:set>
                                      <p:cBhvr>
                                        <p:cTn id="43" dur="1" fill="hold">
                                          <p:stCondLst>
                                            <p:cond delay="0"/>
                                          </p:stCondLst>
                                        </p:cTn>
                                        <p:tgtEl>
                                          <p:spTgt spid="13"/>
                                        </p:tgtEl>
                                        <p:attrNameLst>
                                          <p:attrName>style.visibility</p:attrName>
                                        </p:attrNameLst>
                                      </p:cBhvr>
                                      <p:to>
                                        <p:strVal val="visible"/>
                                      </p:to>
                                    </p:set>
                                    <p:animEffect transition="in" filter="wipe(down)">
                                      <p:cBhvr>
                                        <p:cTn id="44" dur="290">
                                          <p:stCondLst>
                                            <p:cond delay="0"/>
                                          </p:stCondLst>
                                        </p:cTn>
                                        <p:tgtEl>
                                          <p:spTgt spid="13"/>
                                        </p:tgtEl>
                                      </p:cBhvr>
                                    </p:animEffect>
                                    <p:anim calcmode="lin" valueType="num">
                                      <p:cBhvr>
                                        <p:cTn id="45" dur="911"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46" dur="332"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7" dur="332" tmFilter="0, 0; 0.125,0.2665; 0.25,0.4; 0.375,0.465; 0.5,0.5;  0.625,0.535; 0.75,0.6; 0.875,0.7335; 1,1">
                                          <p:stCondLst>
                                            <p:cond delay="332"/>
                                          </p:stCondLst>
                                        </p:cTn>
                                        <p:tgtEl>
                                          <p:spTgt spid="13"/>
                                        </p:tgtEl>
                                        <p:attrNameLst>
                                          <p:attrName>ppt_y</p:attrName>
                                        </p:attrNameLst>
                                      </p:cBhvr>
                                      <p:tavLst>
                                        <p:tav tm="0" fmla="#ppt_y-sin(pi*$)/9">
                                          <p:val>
                                            <p:fltVal val="0"/>
                                          </p:val>
                                        </p:tav>
                                        <p:tav tm="100000">
                                          <p:val>
                                            <p:fltVal val="1"/>
                                          </p:val>
                                        </p:tav>
                                      </p:tavLst>
                                    </p:anim>
                                    <p:anim calcmode="lin" valueType="num">
                                      <p:cBhvr>
                                        <p:cTn id="48" dur="166" tmFilter="0, 0; 0.125,0.2665; 0.25,0.4; 0.375,0.465; 0.5,0.5;  0.625,0.535; 0.75,0.6; 0.875,0.7335; 1,1">
                                          <p:stCondLst>
                                            <p:cond delay="662"/>
                                          </p:stCondLst>
                                        </p:cTn>
                                        <p:tgtEl>
                                          <p:spTgt spid="13"/>
                                        </p:tgtEl>
                                        <p:attrNameLst>
                                          <p:attrName>ppt_y</p:attrName>
                                        </p:attrNameLst>
                                      </p:cBhvr>
                                      <p:tavLst>
                                        <p:tav tm="0" fmla="#ppt_y-sin(pi*$)/27">
                                          <p:val>
                                            <p:fltVal val="0"/>
                                          </p:val>
                                        </p:tav>
                                        <p:tav tm="100000">
                                          <p:val>
                                            <p:fltVal val="1"/>
                                          </p:val>
                                        </p:tav>
                                      </p:tavLst>
                                    </p:anim>
                                    <p:anim calcmode="lin" valueType="num">
                                      <p:cBhvr>
                                        <p:cTn id="49" dur="82" tmFilter="0, 0; 0.125,0.2665; 0.25,0.4; 0.375,0.465; 0.5,0.5;  0.625,0.535; 0.75,0.6; 0.875,0.7335; 1,1">
                                          <p:stCondLst>
                                            <p:cond delay="828"/>
                                          </p:stCondLst>
                                        </p:cTn>
                                        <p:tgtEl>
                                          <p:spTgt spid="13"/>
                                        </p:tgtEl>
                                        <p:attrNameLst>
                                          <p:attrName>ppt_y</p:attrName>
                                        </p:attrNameLst>
                                      </p:cBhvr>
                                      <p:tavLst>
                                        <p:tav tm="0" fmla="#ppt_y-sin(pi*$)/81">
                                          <p:val>
                                            <p:fltVal val="0"/>
                                          </p:val>
                                        </p:tav>
                                        <p:tav tm="100000">
                                          <p:val>
                                            <p:fltVal val="1"/>
                                          </p:val>
                                        </p:tav>
                                      </p:tavLst>
                                    </p:anim>
                                    <p:animScale>
                                      <p:cBhvr>
                                        <p:cTn id="50" dur="13">
                                          <p:stCondLst>
                                            <p:cond delay="325"/>
                                          </p:stCondLst>
                                        </p:cTn>
                                        <p:tgtEl>
                                          <p:spTgt spid="13"/>
                                        </p:tgtEl>
                                      </p:cBhvr>
                                      <p:to x="100000" y="60000"/>
                                    </p:animScale>
                                    <p:animScale>
                                      <p:cBhvr>
                                        <p:cTn id="51" dur="83" decel="50000">
                                          <p:stCondLst>
                                            <p:cond delay="338"/>
                                          </p:stCondLst>
                                        </p:cTn>
                                        <p:tgtEl>
                                          <p:spTgt spid="13"/>
                                        </p:tgtEl>
                                      </p:cBhvr>
                                      <p:to x="100000" y="100000"/>
                                    </p:animScale>
                                    <p:animScale>
                                      <p:cBhvr>
                                        <p:cTn id="52" dur="13">
                                          <p:stCondLst>
                                            <p:cond delay="656"/>
                                          </p:stCondLst>
                                        </p:cTn>
                                        <p:tgtEl>
                                          <p:spTgt spid="13"/>
                                        </p:tgtEl>
                                      </p:cBhvr>
                                      <p:to x="100000" y="80000"/>
                                    </p:animScale>
                                    <p:animScale>
                                      <p:cBhvr>
                                        <p:cTn id="53" dur="83" decel="50000">
                                          <p:stCondLst>
                                            <p:cond delay="669"/>
                                          </p:stCondLst>
                                        </p:cTn>
                                        <p:tgtEl>
                                          <p:spTgt spid="13"/>
                                        </p:tgtEl>
                                      </p:cBhvr>
                                      <p:to x="100000" y="100000"/>
                                    </p:animScale>
                                    <p:animScale>
                                      <p:cBhvr>
                                        <p:cTn id="54" dur="13">
                                          <p:stCondLst>
                                            <p:cond delay="821"/>
                                          </p:stCondLst>
                                        </p:cTn>
                                        <p:tgtEl>
                                          <p:spTgt spid="13"/>
                                        </p:tgtEl>
                                      </p:cBhvr>
                                      <p:to x="100000" y="90000"/>
                                    </p:animScale>
                                    <p:animScale>
                                      <p:cBhvr>
                                        <p:cTn id="55" dur="83" decel="50000">
                                          <p:stCondLst>
                                            <p:cond delay="834"/>
                                          </p:stCondLst>
                                        </p:cTn>
                                        <p:tgtEl>
                                          <p:spTgt spid="13"/>
                                        </p:tgtEl>
                                      </p:cBhvr>
                                      <p:to x="100000" y="100000"/>
                                    </p:animScale>
                                    <p:animScale>
                                      <p:cBhvr>
                                        <p:cTn id="56" dur="13">
                                          <p:stCondLst>
                                            <p:cond delay="904"/>
                                          </p:stCondLst>
                                        </p:cTn>
                                        <p:tgtEl>
                                          <p:spTgt spid="13"/>
                                        </p:tgtEl>
                                      </p:cBhvr>
                                      <p:to x="100000" y="95000"/>
                                    </p:animScale>
                                    <p:animScale>
                                      <p:cBhvr>
                                        <p:cTn id="57" dur="83" decel="50000">
                                          <p:stCondLst>
                                            <p:cond delay="917"/>
                                          </p:stCondLst>
                                        </p:cTn>
                                        <p:tgtEl>
                                          <p:spTgt spid="13"/>
                                        </p:tgtEl>
                                      </p:cBhvr>
                                      <p:to x="100000" y="100000"/>
                                    </p:animScale>
                                  </p:childTnLst>
                                </p:cTn>
                              </p:par>
                            </p:childTnLst>
                          </p:cTn>
                        </p:par>
                        <p:par>
                          <p:cTn id="58" fill="hold">
                            <p:stCondLst>
                              <p:cond delay="32260"/>
                            </p:stCondLst>
                            <p:childTnLst>
                              <p:par>
                                <p:cTn id="59" presetID="2" presetClass="entr" presetSubtype="4" fill="hold" grpId="0" nodeType="afterEffect">
                                  <p:stCondLst>
                                    <p:cond delay="2000"/>
                                  </p:stCondLst>
                                  <p:iterate type="lt">
                                    <p:tmPct val="4000"/>
                                  </p:iterate>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1000" fill="hold"/>
                                        <p:tgtEl>
                                          <p:spTgt spid="17"/>
                                        </p:tgtEl>
                                        <p:attrNameLst>
                                          <p:attrName>ppt_x</p:attrName>
                                        </p:attrNameLst>
                                      </p:cBhvr>
                                      <p:tavLst>
                                        <p:tav tm="0">
                                          <p:val>
                                            <p:strVal val="#ppt_x"/>
                                          </p:val>
                                        </p:tav>
                                        <p:tav tm="100000">
                                          <p:val>
                                            <p:strVal val="#ppt_x"/>
                                          </p:val>
                                        </p:tav>
                                      </p:tavLst>
                                    </p:anim>
                                    <p:anim calcmode="lin" valueType="num">
                                      <p:cBhvr additive="base">
                                        <p:cTn id="62"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5E33B6C-E7C1-D090-06E1-668F32AA1308}"/>
              </a:ext>
            </a:extLst>
          </p:cNvPr>
          <p:cNvSpPr txBox="1"/>
          <p:nvPr/>
        </p:nvSpPr>
        <p:spPr>
          <a:xfrm>
            <a:off x="2886973" y="3370284"/>
            <a:ext cx="4646762" cy="830997"/>
          </a:xfrm>
          <a:prstGeom prst="rect">
            <a:avLst/>
          </a:prstGeom>
          <a:noFill/>
        </p:spPr>
        <p:txBody>
          <a:bodyPr wrap="square">
            <a:spAutoFit/>
          </a:bodyPr>
          <a:lstStyle/>
          <a:p>
            <a:r>
              <a:rPr lang="en-US" sz="2400" b="1" dirty="0"/>
              <a:t>If money starts to grow on trees,</a:t>
            </a:r>
          </a:p>
          <a:p>
            <a:r>
              <a:rPr lang="en-US" sz="2400" b="1" dirty="0"/>
              <a:t>what season would everyone love? </a:t>
            </a:r>
          </a:p>
        </p:txBody>
      </p:sp>
      <p:sp>
        <p:nvSpPr>
          <p:cNvPr id="3" name="TextBox 2">
            <a:extLst>
              <a:ext uri="{FF2B5EF4-FFF2-40B4-BE49-F238E27FC236}">
                <a16:creationId xmlns:a16="http://schemas.microsoft.com/office/drawing/2014/main" id="{541F3147-FF58-BE1A-8AD1-DB579FF812D4}"/>
              </a:ext>
            </a:extLst>
          </p:cNvPr>
          <p:cNvSpPr txBox="1"/>
          <p:nvPr/>
        </p:nvSpPr>
        <p:spPr>
          <a:xfrm>
            <a:off x="2579137" y="2442388"/>
            <a:ext cx="3047999" cy="400110"/>
          </a:xfrm>
          <a:prstGeom prst="rect">
            <a:avLst/>
          </a:prstGeom>
          <a:noFill/>
        </p:spPr>
        <p:txBody>
          <a:bodyPr wrap="square">
            <a:spAutoFit/>
          </a:bodyPr>
          <a:lstStyle/>
          <a:p>
            <a:r>
              <a:rPr lang="en-US" sz="2000" b="1" dirty="0"/>
              <a:t>In the riverbank, of course! </a:t>
            </a:r>
          </a:p>
        </p:txBody>
      </p:sp>
      <p:pic>
        <p:nvPicPr>
          <p:cNvPr id="5" name="Picture 4">
            <a:extLst>
              <a:ext uri="{FF2B5EF4-FFF2-40B4-BE49-F238E27FC236}">
                <a16:creationId xmlns:a16="http://schemas.microsoft.com/office/drawing/2014/main" id="{49CAADE9-AC62-A764-1BEE-256053382925}"/>
              </a:ext>
            </a:extLst>
          </p:cNvPr>
          <p:cNvPicPr>
            <a:picLocks noChangeAspect="1"/>
          </p:cNvPicPr>
          <p:nvPr/>
        </p:nvPicPr>
        <p:blipFill rotWithShape="1">
          <a:blip r:embed="rId2"/>
          <a:srcRect r="21780"/>
          <a:stretch/>
        </p:blipFill>
        <p:spPr>
          <a:xfrm>
            <a:off x="126521" y="205272"/>
            <a:ext cx="2380890" cy="2158812"/>
          </a:xfrm>
          <a:prstGeom prst="rect">
            <a:avLst/>
          </a:prstGeom>
        </p:spPr>
      </p:pic>
      <p:pic>
        <p:nvPicPr>
          <p:cNvPr id="6" name="Picture 5">
            <a:extLst>
              <a:ext uri="{FF2B5EF4-FFF2-40B4-BE49-F238E27FC236}">
                <a16:creationId xmlns:a16="http://schemas.microsoft.com/office/drawing/2014/main" id="{E26BC0B0-42C0-02FC-CBA3-18B03BC727C5}"/>
              </a:ext>
            </a:extLst>
          </p:cNvPr>
          <p:cNvPicPr>
            <a:picLocks noChangeAspect="1"/>
          </p:cNvPicPr>
          <p:nvPr/>
        </p:nvPicPr>
        <p:blipFill>
          <a:blip r:embed="rId3"/>
          <a:stretch>
            <a:fillRect/>
          </a:stretch>
        </p:blipFill>
        <p:spPr>
          <a:xfrm>
            <a:off x="2650863" y="205272"/>
            <a:ext cx="2874356" cy="2156293"/>
          </a:xfrm>
          <a:prstGeom prst="rect">
            <a:avLst/>
          </a:prstGeom>
        </p:spPr>
      </p:pic>
      <p:sp>
        <p:nvSpPr>
          <p:cNvPr id="4" name="TextBox 3">
            <a:extLst>
              <a:ext uri="{FF2B5EF4-FFF2-40B4-BE49-F238E27FC236}">
                <a16:creationId xmlns:a16="http://schemas.microsoft.com/office/drawing/2014/main" id="{C8948B23-8AA6-5937-9F51-7CD9E9E15280}"/>
              </a:ext>
            </a:extLst>
          </p:cNvPr>
          <p:cNvSpPr txBox="1"/>
          <p:nvPr/>
        </p:nvSpPr>
        <p:spPr>
          <a:xfrm>
            <a:off x="198247" y="2361565"/>
            <a:ext cx="2380890" cy="707886"/>
          </a:xfrm>
          <a:prstGeom prst="rect">
            <a:avLst/>
          </a:prstGeom>
          <a:noFill/>
        </p:spPr>
        <p:txBody>
          <a:bodyPr wrap="square">
            <a:spAutoFit/>
          </a:bodyPr>
          <a:lstStyle/>
          <a:p>
            <a:r>
              <a:rPr lang="en-US" sz="2000" b="1" dirty="0"/>
              <a:t>Where does the frog</a:t>
            </a:r>
          </a:p>
          <a:p>
            <a:r>
              <a:rPr lang="en-US" sz="2000" b="1" dirty="0"/>
              <a:t>put its money?</a:t>
            </a:r>
          </a:p>
        </p:txBody>
      </p:sp>
      <p:pic>
        <p:nvPicPr>
          <p:cNvPr id="7" name="Picture 6">
            <a:extLst>
              <a:ext uri="{FF2B5EF4-FFF2-40B4-BE49-F238E27FC236}">
                <a16:creationId xmlns:a16="http://schemas.microsoft.com/office/drawing/2014/main" id="{72E68472-7ED8-71E9-782F-37E923C6A69E}"/>
              </a:ext>
            </a:extLst>
          </p:cNvPr>
          <p:cNvPicPr>
            <a:picLocks noChangeAspect="1"/>
          </p:cNvPicPr>
          <p:nvPr/>
        </p:nvPicPr>
        <p:blipFill rotWithShape="1">
          <a:blip r:embed="rId4"/>
          <a:srcRect l="7151" t="15089" r="11047" b="7599"/>
          <a:stretch/>
        </p:blipFill>
        <p:spPr>
          <a:xfrm>
            <a:off x="8677970" y="205272"/>
            <a:ext cx="3278563" cy="1629279"/>
          </a:xfrm>
          <a:prstGeom prst="rect">
            <a:avLst/>
          </a:prstGeom>
        </p:spPr>
      </p:pic>
      <p:sp>
        <p:nvSpPr>
          <p:cNvPr id="10" name="TextBox 9">
            <a:extLst>
              <a:ext uri="{FF2B5EF4-FFF2-40B4-BE49-F238E27FC236}">
                <a16:creationId xmlns:a16="http://schemas.microsoft.com/office/drawing/2014/main" id="{396F57B6-867B-9B01-6A3F-BF887919169C}"/>
              </a:ext>
            </a:extLst>
          </p:cNvPr>
          <p:cNvSpPr txBox="1"/>
          <p:nvPr/>
        </p:nvSpPr>
        <p:spPr>
          <a:xfrm>
            <a:off x="5716437" y="381801"/>
            <a:ext cx="3094008" cy="707886"/>
          </a:xfrm>
          <a:prstGeom prst="rect">
            <a:avLst/>
          </a:prstGeom>
          <a:noFill/>
        </p:spPr>
        <p:txBody>
          <a:bodyPr wrap="square">
            <a:spAutoFit/>
          </a:bodyPr>
          <a:lstStyle/>
          <a:p>
            <a:r>
              <a:rPr lang="en-US" sz="2000" b="1" dirty="0"/>
              <a:t>What do you call a number</a:t>
            </a:r>
          </a:p>
          <a:p>
            <a:r>
              <a:rPr lang="en-US" sz="2000" b="1" dirty="0"/>
              <a:t>you can't keep still?</a:t>
            </a:r>
          </a:p>
        </p:txBody>
      </p:sp>
      <p:sp>
        <p:nvSpPr>
          <p:cNvPr id="12" name="TextBox 11">
            <a:extLst>
              <a:ext uri="{FF2B5EF4-FFF2-40B4-BE49-F238E27FC236}">
                <a16:creationId xmlns:a16="http://schemas.microsoft.com/office/drawing/2014/main" id="{E3591B40-388E-AF3E-D9FC-6EEC1B213DE2}"/>
              </a:ext>
            </a:extLst>
          </p:cNvPr>
          <p:cNvSpPr txBox="1"/>
          <p:nvPr/>
        </p:nvSpPr>
        <p:spPr>
          <a:xfrm>
            <a:off x="9241766" y="1920764"/>
            <a:ext cx="2329132" cy="461665"/>
          </a:xfrm>
          <a:prstGeom prst="rect">
            <a:avLst/>
          </a:prstGeom>
          <a:noFill/>
        </p:spPr>
        <p:txBody>
          <a:bodyPr wrap="square">
            <a:spAutoFit/>
          </a:bodyPr>
          <a:lstStyle/>
          <a:p>
            <a:r>
              <a:rPr lang="en-US" sz="2400" b="1" dirty="0">
                <a:solidFill>
                  <a:srgbClr val="FF0000"/>
                </a:solidFill>
              </a:rPr>
              <a:t>roman numerals</a:t>
            </a:r>
          </a:p>
        </p:txBody>
      </p:sp>
      <p:pic>
        <p:nvPicPr>
          <p:cNvPr id="17" name="Picture 16">
            <a:extLst>
              <a:ext uri="{FF2B5EF4-FFF2-40B4-BE49-F238E27FC236}">
                <a16:creationId xmlns:a16="http://schemas.microsoft.com/office/drawing/2014/main" id="{F449C313-76A7-A754-1358-42C8FF3F066A}"/>
              </a:ext>
            </a:extLst>
          </p:cNvPr>
          <p:cNvPicPr>
            <a:picLocks noChangeAspect="1"/>
          </p:cNvPicPr>
          <p:nvPr/>
        </p:nvPicPr>
        <p:blipFill rotWithShape="1">
          <a:blip r:embed="rId5"/>
          <a:srcRect l="24574" t="5662" r="23051"/>
          <a:stretch/>
        </p:blipFill>
        <p:spPr>
          <a:xfrm>
            <a:off x="0" y="3429000"/>
            <a:ext cx="2783455" cy="3344323"/>
          </a:xfrm>
          <a:prstGeom prst="rect">
            <a:avLst/>
          </a:prstGeom>
        </p:spPr>
      </p:pic>
      <p:pic>
        <p:nvPicPr>
          <p:cNvPr id="18" name="Picture 17">
            <a:extLst>
              <a:ext uri="{FF2B5EF4-FFF2-40B4-BE49-F238E27FC236}">
                <a16:creationId xmlns:a16="http://schemas.microsoft.com/office/drawing/2014/main" id="{31CFA02E-40EB-EF2C-2DA0-DF1BA2092330}"/>
              </a:ext>
            </a:extLst>
          </p:cNvPr>
          <p:cNvPicPr>
            <a:picLocks noChangeAspect="1"/>
          </p:cNvPicPr>
          <p:nvPr/>
        </p:nvPicPr>
        <p:blipFill>
          <a:blip r:embed="rId6"/>
          <a:stretch>
            <a:fillRect/>
          </a:stretch>
        </p:blipFill>
        <p:spPr>
          <a:xfrm>
            <a:off x="3097062" y="4201281"/>
            <a:ext cx="3780605" cy="2515821"/>
          </a:xfrm>
          <a:prstGeom prst="rect">
            <a:avLst/>
          </a:prstGeom>
        </p:spPr>
      </p:pic>
      <p:sp>
        <p:nvSpPr>
          <p:cNvPr id="2" name="TextBox 1">
            <a:extLst>
              <a:ext uri="{FF2B5EF4-FFF2-40B4-BE49-F238E27FC236}">
                <a16:creationId xmlns:a16="http://schemas.microsoft.com/office/drawing/2014/main" id="{86F6D393-33FF-2DC2-C17D-843FB12B182D}"/>
              </a:ext>
            </a:extLst>
          </p:cNvPr>
          <p:cNvSpPr txBox="1"/>
          <p:nvPr/>
        </p:nvSpPr>
        <p:spPr>
          <a:xfrm>
            <a:off x="5525219" y="4394029"/>
            <a:ext cx="766557" cy="584775"/>
          </a:xfrm>
          <a:prstGeom prst="rect">
            <a:avLst/>
          </a:prstGeom>
          <a:noFill/>
        </p:spPr>
        <p:txBody>
          <a:bodyPr wrap="none" rtlCol="0">
            <a:spAutoFit/>
          </a:bodyPr>
          <a:lstStyle/>
          <a:p>
            <a:r>
              <a:rPr lang="en-US" sz="3200" b="1" dirty="0">
                <a:solidFill>
                  <a:srgbClr val="FFFF00"/>
                </a:solidFill>
              </a:rPr>
              <a:t>Fall</a:t>
            </a:r>
          </a:p>
        </p:txBody>
      </p:sp>
    </p:spTree>
    <p:extLst>
      <p:ext uri="{BB962C8B-B14F-4D97-AF65-F5344CB8AC3E}">
        <p14:creationId xmlns:p14="http://schemas.microsoft.com/office/powerpoint/2010/main" val="607542769"/>
      </p:ext>
    </p:extLst>
  </p:cSld>
  <p:clrMapOvr>
    <a:masterClrMapping/>
  </p:clrMapOvr>
  <mc:AlternateContent xmlns:mc="http://schemas.openxmlformats.org/markup-compatibility/2006" xmlns:p14="http://schemas.microsoft.com/office/powerpoint/2010/main">
    <mc:Choice Requires="p14">
      <p:transition spd="slow" p14:dur="1750" advTm="30000">
        <p:checker/>
      </p:transition>
    </mc:Choice>
    <mc:Fallback xmlns="">
      <p:transition spd="slow" advTm="30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5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6000"/>
                            </p:stCondLst>
                            <p:childTnLst>
                              <p:par>
                                <p:cTn id="11" presetID="2" presetClass="entr" presetSubtype="3" fill="hold" grpId="0" nodeType="afterEffect">
                                  <p:stCondLst>
                                    <p:cond delay="5500"/>
                                  </p:stCondLst>
                                  <p:iterate type="lt">
                                    <p:tmPct val="5000"/>
                                  </p:iterate>
                                  <p:childTnLst>
                                    <p:set>
                                      <p:cBhvr>
                                        <p:cTn id="12" dur="1" fill="hold">
                                          <p:stCondLst>
                                            <p:cond delay="0"/>
                                          </p:stCondLst>
                                        </p:cTn>
                                        <p:tgtEl>
                                          <p:spTgt spid="2"/>
                                        </p:tgtEl>
                                        <p:attrNameLst>
                                          <p:attrName>style.visibility</p:attrName>
                                        </p:attrNameLst>
                                      </p:cBhvr>
                                      <p:to>
                                        <p:strVal val="visible"/>
                                      </p:to>
                                    </p:set>
                                    <p:anim calcmode="lin" valueType="num">
                                      <p:cBhvr additive="base">
                                        <p:cTn id="13" dur="1000" fill="hold"/>
                                        <p:tgtEl>
                                          <p:spTgt spid="2"/>
                                        </p:tgtEl>
                                        <p:attrNameLst>
                                          <p:attrName>ppt_x</p:attrName>
                                        </p:attrNameLst>
                                      </p:cBhvr>
                                      <p:tavLst>
                                        <p:tav tm="0">
                                          <p:val>
                                            <p:strVal val="1+#ppt_w/2"/>
                                          </p:val>
                                        </p:tav>
                                        <p:tav tm="100000">
                                          <p:val>
                                            <p:strVal val="#ppt_x"/>
                                          </p:val>
                                        </p:tav>
                                      </p:tavLst>
                                    </p:anim>
                                    <p:anim calcmode="lin" valueType="num">
                                      <p:cBhvr additive="base">
                                        <p:cTn id="14" dur="1000" fill="hold"/>
                                        <p:tgtEl>
                                          <p:spTgt spid="2"/>
                                        </p:tgtEl>
                                        <p:attrNameLst>
                                          <p:attrName>ppt_y</p:attrName>
                                        </p:attrNameLst>
                                      </p:cBhvr>
                                      <p:tavLst>
                                        <p:tav tm="0">
                                          <p:val>
                                            <p:strVal val="0-#ppt_h/2"/>
                                          </p:val>
                                        </p:tav>
                                        <p:tav tm="100000">
                                          <p:val>
                                            <p:strVal val="#ppt_y"/>
                                          </p:val>
                                        </p:tav>
                                      </p:tavLst>
                                    </p:anim>
                                  </p:childTnLst>
                                </p:cTn>
                              </p:par>
                            </p:childTnLst>
                          </p:cTn>
                        </p:par>
                        <p:par>
                          <p:cTn id="15" fill="hold">
                            <p:stCondLst>
                              <p:cond delay="12650"/>
                            </p:stCondLst>
                            <p:childTnLst>
                              <p:par>
                                <p:cTn id="16" presetID="26" presetClass="entr" presetSubtype="0" fill="hold" nodeType="afterEffect">
                                  <p:stCondLst>
                                    <p:cond delay="500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290">
                                          <p:stCondLst>
                                            <p:cond delay="0"/>
                                          </p:stCondLst>
                                        </p:cTn>
                                        <p:tgtEl>
                                          <p:spTgt spid="7"/>
                                        </p:tgtEl>
                                      </p:cBhvr>
                                    </p:animEffect>
                                    <p:anim calcmode="lin" valueType="num">
                                      <p:cBhvr>
                                        <p:cTn id="19" dur="91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0" dur="3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1" dur="332" tmFilter="0, 0; 0.125,0.2665; 0.25,0.4; 0.375,0.465; 0.5,0.5;  0.625,0.535; 0.75,0.6; 0.875,0.7335; 1,1">
                                          <p:stCondLst>
                                            <p:cond delay="332"/>
                                          </p:stCondLst>
                                        </p:cTn>
                                        <p:tgtEl>
                                          <p:spTgt spid="7"/>
                                        </p:tgtEl>
                                        <p:attrNameLst>
                                          <p:attrName>ppt_y</p:attrName>
                                        </p:attrNameLst>
                                      </p:cBhvr>
                                      <p:tavLst>
                                        <p:tav tm="0" fmla="#ppt_y-sin(pi*$)/9">
                                          <p:val>
                                            <p:fltVal val="0"/>
                                          </p:val>
                                        </p:tav>
                                        <p:tav tm="100000">
                                          <p:val>
                                            <p:fltVal val="1"/>
                                          </p:val>
                                        </p:tav>
                                      </p:tavLst>
                                    </p:anim>
                                    <p:anim calcmode="lin" valueType="num">
                                      <p:cBhvr>
                                        <p:cTn id="22" dur="166" tmFilter="0, 0; 0.125,0.2665; 0.25,0.4; 0.375,0.465; 0.5,0.5;  0.625,0.535; 0.75,0.6; 0.875,0.7335; 1,1">
                                          <p:stCondLst>
                                            <p:cond delay="662"/>
                                          </p:stCondLst>
                                        </p:cTn>
                                        <p:tgtEl>
                                          <p:spTgt spid="7"/>
                                        </p:tgtEl>
                                        <p:attrNameLst>
                                          <p:attrName>ppt_y</p:attrName>
                                        </p:attrNameLst>
                                      </p:cBhvr>
                                      <p:tavLst>
                                        <p:tav tm="0" fmla="#ppt_y-sin(pi*$)/27">
                                          <p:val>
                                            <p:fltVal val="0"/>
                                          </p:val>
                                        </p:tav>
                                        <p:tav tm="100000">
                                          <p:val>
                                            <p:fltVal val="1"/>
                                          </p:val>
                                        </p:tav>
                                      </p:tavLst>
                                    </p:anim>
                                    <p:anim calcmode="lin" valueType="num">
                                      <p:cBhvr>
                                        <p:cTn id="23" dur="82" tmFilter="0, 0; 0.125,0.2665; 0.25,0.4; 0.375,0.465; 0.5,0.5;  0.625,0.535; 0.75,0.6; 0.875,0.7335; 1,1">
                                          <p:stCondLst>
                                            <p:cond delay="828"/>
                                          </p:stCondLst>
                                        </p:cTn>
                                        <p:tgtEl>
                                          <p:spTgt spid="7"/>
                                        </p:tgtEl>
                                        <p:attrNameLst>
                                          <p:attrName>ppt_y</p:attrName>
                                        </p:attrNameLst>
                                      </p:cBhvr>
                                      <p:tavLst>
                                        <p:tav tm="0" fmla="#ppt_y-sin(pi*$)/81">
                                          <p:val>
                                            <p:fltVal val="0"/>
                                          </p:val>
                                        </p:tav>
                                        <p:tav tm="100000">
                                          <p:val>
                                            <p:fltVal val="1"/>
                                          </p:val>
                                        </p:tav>
                                      </p:tavLst>
                                    </p:anim>
                                    <p:animScale>
                                      <p:cBhvr>
                                        <p:cTn id="24" dur="13">
                                          <p:stCondLst>
                                            <p:cond delay="325"/>
                                          </p:stCondLst>
                                        </p:cTn>
                                        <p:tgtEl>
                                          <p:spTgt spid="7"/>
                                        </p:tgtEl>
                                      </p:cBhvr>
                                      <p:to x="100000" y="60000"/>
                                    </p:animScale>
                                    <p:animScale>
                                      <p:cBhvr>
                                        <p:cTn id="25" dur="83" decel="50000">
                                          <p:stCondLst>
                                            <p:cond delay="338"/>
                                          </p:stCondLst>
                                        </p:cTn>
                                        <p:tgtEl>
                                          <p:spTgt spid="7"/>
                                        </p:tgtEl>
                                      </p:cBhvr>
                                      <p:to x="100000" y="100000"/>
                                    </p:animScale>
                                    <p:animScale>
                                      <p:cBhvr>
                                        <p:cTn id="26" dur="13">
                                          <p:stCondLst>
                                            <p:cond delay="656"/>
                                          </p:stCondLst>
                                        </p:cTn>
                                        <p:tgtEl>
                                          <p:spTgt spid="7"/>
                                        </p:tgtEl>
                                      </p:cBhvr>
                                      <p:to x="100000" y="80000"/>
                                    </p:animScale>
                                    <p:animScale>
                                      <p:cBhvr>
                                        <p:cTn id="27" dur="83" decel="50000">
                                          <p:stCondLst>
                                            <p:cond delay="669"/>
                                          </p:stCondLst>
                                        </p:cTn>
                                        <p:tgtEl>
                                          <p:spTgt spid="7"/>
                                        </p:tgtEl>
                                      </p:cBhvr>
                                      <p:to x="100000" y="100000"/>
                                    </p:animScale>
                                    <p:animScale>
                                      <p:cBhvr>
                                        <p:cTn id="28" dur="13">
                                          <p:stCondLst>
                                            <p:cond delay="821"/>
                                          </p:stCondLst>
                                        </p:cTn>
                                        <p:tgtEl>
                                          <p:spTgt spid="7"/>
                                        </p:tgtEl>
                                      </p:cBhvr>
                                      <p:to x="100000" y="90000"/>
                                    </p:animScale>
                                    <p:animScale>
                                      <p:cBhvr>
                                        <p:cTn id="29" dur="83" decel="50000">
                                          <p:stCondLst>
                                            <p:cond delay="834"/>
                                          </p:stCondLst>
                                        </p:cTn>
                                        <p:tgtEl>
                                          <p:spTgt spid="7"/>
                                        </p:tgtEl>
                                      </p:cBhvr>
                                      <p:to x="100000" y="100000"/>
                                    </p:animScale>
                                    <p:animScale>
                                      <p:cBhvr>
                                        <p:cTn id="30" dur="13">
                                          <p:stCondLst>
                                            <p:cond delay="904"/>
                                          </p:stCondLst>
                                        </p:cTn>
                                        <p:tgtEl>
                                          <p:spTgt spid="7"/>
                                        </p:tgtEl>
                                      </p:cBhvr>
                                      <p:to x="100000" y="95000"/>
                                    </p:animScale>
                                    <p:animScale>
                                      <p:cBhvr>
                                        <p:cTn id="31" dur="83" decel="50000">
                                          <p:stCondLst>
                                            <p:cond delay="917"/>
                                          </p:stCondLst>
                                        </p:cTn>
                                        <p:tgtEl>
                                          <p:spTgt spid="7"/>
                                        </p:tgtEl>
                                      </p:cBhvr>
                                      <p:to x="100000" y="100000"/>
                                    </p:animScale>
                                  </p:childTnLst>
                                </p:cTn>
                              </p:par>
                            </p:childTnLst>
                          </p:cTn>
                        </p:par>
                        <p:par>
                          <p:cTn id="32" fill="hold">
                            <p:stCondLst>
                              <p:cond delay="18650"/>
                            </p:stCondLst>
                            <p:childTnLst>
                              <p:par>
                                <p:cTn id="33" presetID="45" presetClass="entr" presetSubtype="0" fill="hold" grpId="0" nodeType="afterEffect">
                                  <p:stCondLst>
                                    <p:cond delay="2000"/>
                                  </p:stCondLst>
                                  <p:iterate type="lt">
                                    <p:tmPct val="5000"/>
                                  </p:iterate>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ppt_w</p:attrName>
                                        </p:attrNameLst>
                                      </p:cBhvr>
                                      <p:tavLst>
                                        <p:tav tm="0" fmla="#ppt_w*sin(2.5*pi*$)">
                                          <p:val>
                                            <p:fltVal val="0"/>
                                          </p:val>
                                        </p:tav>
                                        <p:tav tm="100000">
                                          <p:val>
                                            <p:fltVal val="1"/>
                                          </p:val>
                                        </p:tav>
                                      </p:tavLst>
                                    </p:anim>
                                    <p:anim calcmode="lin" valueType="num">
                                      <p:cBhvr>
                                        <p:cTn id="37" dur="10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DE6B84-DCA4-9D99-9E63-D511682D9D4E}"/>
              </a:ext>
            </a:extLst>
          </p:cNvPr>
          <p:cNvSpPr txBox="1"/>
          <p:nvPr/>
        </p:nvSpPr>
        <p:spPr>
          <a:xfrm>
            <a:off x="2018084" y="1626756"/>
            <a:ext cx="1741182" cy="1015663"/>
          </a:xfrm>
          <a:prstGeom prst="rect">
            <a:avLst/>
          </a:prstGeom>
          <a:noFill/>
        </p:spPr>
        <p:txBody>
          <a:bodyPr wrap="none" rtlCol="0">
            <a:spAutoFit/>
          </a:bodyPr>
          <a:lstStyle/>
          <a:p>
            <a:r>
              <a:rPr lang="en-US" sz="6000" b="1" dirty="0">
                <a:solidFill>
                  <a:srgbClr val="FF0000"/>
                </a:solidFill>
                <a:latin typeface="Jokerman" panose="04090605060D06020702" pitchFamily="82" charset="0"/>
              </a:rPr>
              <a:t>007</a:t>
            </a:r>
          </a:p>
        </p:txBody>
      </p:sp>
      <p:sp>
        <p:nvSpPr>
          <p:cNvPr id="3" name="TextBox 2">
            <a:extLst>
              <a:ext uri="{FF2B5EF4-FFF2-40B4-BE49-F238E27FC236}">
                <a16:creationId xmlns:a16="http://schemas.microsoft.com/office/drawing/2014/main" id="{BA8BF014-7E4D-0BD3-ED77-4C5519AD83F1}"/>
              </a:ext>
            </a:extLst>
          </p:cNvPr>
          <p:cNvSpPr txBox="1"/>
          <p:nvPr/>
        </p:nvSpPr>
        <p:spPr>
          <a:xfrm>
            <a:off x="524552" y="1053679"/>
            <a:ext cx="4421980" cy="523220"/>
          </a:xfrm>
          <a:prstGeom prst="rect">
            <a:avLst/>
          </a:prstGeom>
          <a:noFill/>
        </p:spPr>
        <p:txBody>
          <a:bodyPr wrap="none" rtlCol="0">
            <a:spAutoFit/>
          </a:bodyPr>
          <a:lstStyle/>
          <a:p>
            <a:r>
              <a:rPr lang="en-US" sz="2800" b="1" dirty="0"/>
              <a:t>Why is this number famous?</a:t>
            </a:r>
          </a:p>
        </p:txBody>
      </p:sp>
      <p:pic>
        <p:nvPicPr>
          <p:cNvPr id="4" name="Picture 3">
            <a:extLst>
              <a:ext uri="{FF2B5EF4-FFF2-40B4-BE49-F238E27FC236}">
                <a16:creationId xmlns:a16="http://schemas.microsoft.com/office/drawing/2014/main" id="{ABE960B6-5198-792A-7312-4F0B1E4FD405}"/>
              </a:ext>
            </a:extLst>
          </p:cNvPr>
          <p:cNvPicPr>
            <a:picLocks noChangeAspect="1"/>
          </p:cNvPicPr>
          <p:nvPr/>
        </p:nvPicPr>
        <p:blipFill rotWithShape="1">
          <a:blip r:embed="rId2"/>
          <a:srcRect b="5957"/>
          <a:stretch/>
        </p:blipFill>
        <p:spPr>
          <a:xfrm>
            <a:off x="5546368" y="67810"/>
            <a:ext cx="6532656" cy="6726606"/>
          </a:xfrm>
          <a:prstGeom prst="rect">
            <a:avLst/>
          </a:prstGeom>
        </p:spPr>
      </p:pic>
      <p:pic>
        <p:nvPicPr>
          <p:cNvPr id="5" name="Picture 4">
            <a:extLst>
              <a:ext uri="{FF2B5EF4-FFF2-40B4-BE49-F238E27FC236}">
                <a16:creationId xmlns:a16="http://schemas.microsoft.com/office/drawing/2014/main" id="{B3A7E0D9-6E6E-994C-7B7B-C63D23270EB5}"/>
              </a:ext>
            </a:extLst>
          </p:cNvPr>
          <p:cNvPicPr>
            <a:picLocks noChangeAspect="1"/>
          </p:cNvPicPr>
          <p:nvPr/>
        </p:nvPicPr>
        <p:blipFill>
          <a:blip r:embed="rId3"/>
          <a:stretch>
            <a:fillRect/>
          </a:stretch>
        </p:blipFill>
        <p:spPr>
          <a:xfrm>
            <a:off x="155203" y="2692276"/>
            <a:ext cx="5282614" cy="3524494"/>
          </a:xfrm>
          <a:prstGeom prst="rect">
            <a:avLst/>
          </a:prstGeom>
        </p:spPr>
      </p:pic>
      <p:sp>
        <p:nvSpPr>
          <p:cNvPr id="6" name="TextBox 5">
            <a:extLst>
              <a:ext uri="{FF2B5EF4-FFF2-40B4-BE49-F238E27FC236}">
                <a16:creationId xmlns:a16="http://schemas.microsoft.com/office/drawing/2014/main" id="{0EC4330D-DF8F-2CA3-6709-1841409FE42F}"/>
              </a:ext>
            </a:extLst>
          </p:cNvPr>
          <p:cNvSpPr txBox="1"/>
          <p:nvPr/>
        </p:nvSpPr>
        <p:spPr>
          <a:xfrm>
            <a:off x="524552" y="3255034"/>
            <a:ext cx="1192955" cy="830997"/>
          </a:xfrm>
          <a:prstGeom prst="rect">
            <a:avLst/>
          </a:prstGeom>
          <a:noFill/>
        </p:spPr>
        <p:txBody>
          <a:bodyPr wrap="none" rtlCol="0">
            <a:spAutoFit/>
          </a:bodyPr>
          <a:lstStyle/>
          <a:p>
            <a:r>
              <a:rPr lang="en-US" sz="2400" b="1" dirty="0">
                <a:solidFill>
                  <a:schemeClr val="bg1"/>
                </a:solidFill>
              </a:rPr>
              <a:t>Ian</a:t>
            </a:r>
          </a:p>
          <a:p>
            <a:r>
              <a:rPr lang="en-US" sz="2400" b="1" dirty="0">
                <a:solidFill>
                  <a:schemeClr val="bg1"/>
                </a:solidFill>
              </a:rPr>
              <a:t>Fleming</a:t>
            </a:r>
          </a:p>
        </p:txBody>
      </p:sp>
    </p:spTree>
    <p:extLst>
      <p:ext uri="{BB962C8B-B14F-4D97-AF65-F5344CB8AC3E}">
        <p14:creationId xmlns:p14="http://schemas.microsoft.com/office/powerpoint/2010/main" val="3953045994"/>
      </p:ext>
    </p:extLst>
  </p:cSld>
  <p:clrMapOvr>
    <a:masterClrMapping/>
  </p:clrMapOvr>
  <mc:AlternateContent xmlns:mc="http://schemas.openxmlformats.org/markup-compatibility/2006" xmlns:p14="http://schemas.microsoft.com/office/powerpoint/2010/main">
    <mc:Choice Requires="p14">
      <p:transition spd="slow" p14:dur="1750" advTm="30000">
        <p:checker/>
      </p:transition>
    </mc:Choice>
    <mc:Fallback xmlns="">
      <p:transition spd="slow" advTm="30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700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9000"/>
                            </p:stCondLst>
                            <p:childTnLst>
                              <p:par>
                                <p:cTn id="9" presetID="42" presetClass="entr" presetSubtype="0" fill="hold" grpId="0" nodeType="afterEffect">
                                  <p:stCondLst>
                                    <p:cond delay="0"/>
                                  </p:stCondLst>
                                  <p:iterate type="lt">
                                    <p:tmPct val="5000"/>
                                  </p:iterate>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10450"/>
                            </p:stCondLst>
                            <p:childTnLst>
                              <p:par>
                                <p:cTn id="15" presetID="2" presetClass="entr" presetSubtype="12" fill="hold" nodeType="afterEffect">
                                  <p:stCondLst>
                                    <p:cond delay="450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1000" fill="hold"/>
                                        <p:tgtEl>
                                          <p:spTgt spid="4"/>
                                        </p:tgtEl>
                                        <p:attrNameLst>
                                          <p:attrName>ppt_x</p:attrName>
                                        </p:attrNameLst>
                                      </p:cBhvr>
                                      <p:tavLst>
                                        <p:tav tm="0">
                                          <p:val>
                                            <p:strVal val="0-#ppt_w/2"/>
                                          </p:val>
                                        </p:tav>
                                        <p:tav tm="100000">
                                          <p:val>
                                            <p:strVal val="#ppt_x"/>
                                          </p:val>
                                        </p:tav>
                                      </p:tavLst>
                                    </p:anim>
                                    <p:anim calcmode="lin" valueType="num">
                                      <p:cBhvr additive="base">
                                        <p:cTn id="1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7C54DA-94E9-D977-5F70-2605CBE4231C}"/>
              </a:ext>
            </a:extLst>
          </p:cNvPr>
          <p:cNvPicPr>
            <a:picLocks noChangeAspect="1"/>
          </p:cNvPicPr>
          <p:nvPr/>
        </p:nvPicPr>
        <p:blipFill>
          <a:blip r:embed="rId2"/>
          <a:stretch>
            <a:fillRect/>
          </a:stretch>
        </p:blipFill>
        <p:spPr>
          <a:xfrm>
            <a:off x="548765" y="106392"/>
            <a:ext cx="2967584" cy="2573548"/>
          </a:xfrm>
          <a:prstGeom prst="rect">
            <a:avLst/>
          </a:prstGeom>
        </p:spPr>
      </p:pic>
      <p:sp>
        <p:nvSpPr>
          <p:cNvPr id="5" name="TextBox 4">
            <a:extLst>
              <a:ext uri="{FF2B5EF4-FFF2-40B4-BE49-F238E27FC236}">
                <a16:creationId xmlns:a16="http://schemas.microsoft.com/office/drawing/2014/main" id="{9F27015E-2D35-C5EC-66FB-457CD9F3CB76}"/>
              </a:ext>
            </a:extLst>
          </p:cNvPr>
          <p:cNvSpPr txBox="1"/>
          <p:nvPr/>
        </p:nvSpPr>
        <p:spPr>
          <a:xfrm>
            <a:off x="1032549" y="617637"/>
            <a:ext cx="2222485" cy="1323439"/>
          </a:xfrm>
          <a:prstGeom prst="rect">
            <a:avLst/>
          </a:prstGeom>
          <a:noFill/>
        </p:spPr>
        <p:txBody>
          <a:bodyPr wrap="square">
            <a:spAutoFit/>
          </a:bodyPr>
          <a:lstStyle/>
          <a:p>
            <a:r>
              <a:rPr lang="en-US" sz="2000" b="1" dirty="0"/>
              <a:t>What did the student say when the witch doctor removed his curse?</a:t>
            </a:r>
          </a:p>
        </p:txBody>
      </p:sp>
      <p:sp>
        <p:nvSpPr>
          <p:cNvPr id="4" name="TextBox 3">
            <a:extLst>
              <a:ext uri="{FF2B5EF4-FFF2-40B4-BE49-F238E27FC236}">
                <a16:creationId xmlns:a16="http://schemas.microsoft.com/office/drawing/2014/main" id="{ED94B5B5-1D2C-F6CB-0576-8D682835E51A}"/>
              </a:ext>
            </a:extLst>
          </p:cNvPr>
          <p:cNvSpPr txBox="1"/>
          <p:nvPr/>
        </p:nvSpPr>
        <p:spPr>
          <a:xfrm>
            <a:off x="1247955" y="2079675"/>
            <a:ext cx="1487330" cy="461665"/>
          </a:xfrm>
          <a:prstGeom prst="rect">
            <a:avLst/>
          </a:prstGeom>
          <a:noFill/>
        </p:spPr>
        <p:txBody>
          <a:bodyPr wrap="none" rtlCol="0">
            <a:spAutoFit/>
          </a:bodyPr>
          <a:lstStyle/>
          <a:p>
            <a:r>
              <a:rPr lang="en-US" sz="2400" b="1" dirty="0">
                <a:solidFill>
                  <a:srgbClr val="FF0000"/>
                </a:solidFill>
              </a:rPr>
              <a:t>HEXAGON</a:t>
            </a:r>
          </a:p>
        </p:txBody>
      </p:sp>
      <p:pic>
        <p:nvPicPr>
          <p:cNvPr id="6" name="Picture 5">
            <a:extLst>
              <a:ext uri="{FF2B5EF4-FFF2-40B4-BE49-F238E27FC236}">
                <a16:creationId xmlns:a16="http://schemas.microsoft.com/office/drawing/2014/main" id="{04B55897-E3AE-9484-BD26-B2527639E915}"/>
              </a:ext>
            </a:extLst>
          </p:cNvPr>
          <p:cNvPicPr>
            <a:picLocks noChangeAspect="1"/>
          </p:cNvPicPr>
          <p:nvPr/>
        </p:nvPicPr>
        <p:blipFill>
          <a:blip r:embed="rId3"/>
          <a:stretch>
            <a:fillRect/>
          </a:stretch>
        </p:blipFill>
        <p:spPr>
          <a:xfrm>
            <a:off x="7203866" y="94313"/>
            <a:ext cx="4932242" cy="3523030"/>
          </a:xfrm>
          <a:prstGeom prst="rect">
            <a:avLst/>
          </a:prstGeom>
        </p:spPr>
      </p:pic>
      <p:pic>
        <p:nvPicPr>
          <p:cNvPr id="8" name="Picture 7">
            <a:extLst>
              <a:ext uri="{FF2B5EF4-FFF2-40B4-BE49-F238E27FC236}">
                <a16:creationId xmlns:a16="http://schemas.microsoft.com/office/drawing/2014/main" id="{5AB0A35C-EA82-8B9A-F16A-D5446140EFC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362310" y="2947191"/>
            <a:ext cx="5253719" cy="3752657"/>
          </a:xfrm>
          <a:prstGeom prst="rect">
            <a:avLst/>
          </a:prstGeom>
        </p:spPr>
      </p:pic>
      <p:sp>
        <p:nvSpPr>
          <p:cNvPr id="3" name="TextBox 2">
            <a:extLst>
              <a:ext uri="{FF2B5EF4-FFF2-40B4-BE49-F238E27FC236}">
                <a16:creationId xmlns:a16="http://schemas.microsoft.com/office/drawing/2014/main" id="{5600AEFA-F98A-0315-CAB7-E159B0CC8368}"/>
              </a:ext>
            </a:extLst>
          </p:cNvPr>
          <p:cNvSpPr txBox="1"/>
          <p:nvPr/>
        </p:nvSpPr>
        <p:spPr>
          <a:xfrm>
            <a:off x="1247955" y="2195242"/>
            <a:ext cx="1348446" cy="369332"/>
          </a:xfrm>
          <a:prstGeom prst="rect">
            <a:avLst/>
          </a:prstGeom>
          <a:solidFill>
            <a:schemeClr val="bg1"/>
          </a:solidFill>
        </p:spPr>
        <p:txBody>
          <a:bodyPr wrap="none" rtlCol="0">
            <a:spAutoFit/>
          </a:bodyPr>
          <a:lstStyle/>
          <a:p>
            <a:r>
              <a:rPr lang="en-US" dirty="0"/>
              <a:t>                      </a:t>
            </a:r>
          </a:p>
        </p:txBody>
      </p:sp>
      <p:sp>
        <p:nvSpPr>
          <p:cNvPr id="7" name="TextBox 6">
            <a:extLst>
              <a:ext uri="{FF2B5EF4-FFF2-40B4-BE49-F238E27FC236}">
                <a16:creationId xmlns:a16="http://schemas.microsoft.com/office/drawing/2014/main" id="{B243E877-CD24-AC4E-83D8-DA868503541A}"/>
              </a:ext>
            </a:extLst>
          </p:cNvPr>
          <p:cNvSpPr txBox="1"/>
          <p:nvPr/>
        </p:nvSpPr>
        <p:spPr>
          <a:xfrm>
            <a:off x="4068186" y="3429000"/>
            <a:ext cx="1242648" cy="369332"/>
          </a:xfrm>
          <a:prstGeom prst="rect">
            <a:avLst/>
          </a:prstGeom>
          <a:solidFill>
            <a:schemeClr val="bg1"/>
          </a:solidFill>
        </p:spPr>
        <p:txBody>
          <a:bodyPr wrap="none" rtlCol="0">
            <a:spAutoFit/>
          </a:bodyPr>
          <a:lstStyle/>
          <a:p>
            <a:r>
              <a:rPr lang="en-US" dirty="0"/>
              <a:t>                    </a:t>
            </a:r>
          </a:p>
        </p:txBody>
      </p:sp>
    </p:spTree>
    <p:extLst>
      <p:ext uri="{BB962C8B-B14F-4D97-AF65-F5344CB8AC3E}">
        <p14:creationId xmlns:p14="http://schemas.microsoft.com/office/powerpoint/2010/main" val="3711749921"/>
      </p:ext>
    </p:extLst>
  </p:cSld>
  <p:clrMapOvr>
    <a:masterClrMapping/>
  </p:clrMapOvr>
  <mc:AlternateContent xmlns:mc="http://schemas.openxmlformats.org/markup-compatibility/2006" xmlns:p14="http://schemas.microsoft.com/office/powerpoint/2010/main">
    <mc:Choice Requires="p14">
      <p:transition spd="slow" p14:dur="1750" advTm="30000">
        <p:checker/>
      </p:transition>
    </mc:Choice>
    <mc:Fallback xmlns="">
      <p:transition spd="slow" advTm="30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xit" presetSubtype="32" fill="hold" grpId="0" nodeType="afterEffect">
                                  <p:stCondLst>
                                    <p:cond delay="5000"/>
                                  </p:stCondLst>
                                  <p:childTnLst>
                                    <p:animEffect transition="out" filter="diamond(out)">
                                      <p:cBhvr>
                                        <p:cTn id="6" dur="1000"/>
                                        <p:tgtEl>
                                          <p:spTgt spid="3"/>
                                        </p:tgtEl>
                                      </p:cBhvr>
                                    </p:animEffect>
                                    <p:set>
                                      <p:cBhvr>
                                        <p:cTn id="7" dur="1" fill="hold">
                                          <p:stCondLst>
                                            <p:cond delay="999"/>
                                          </p:stCondLst>
                                        </p:cTn>
                                        <p:tgtEl>
                                          <p:spTgt spid="3"/>
                                        </p:tgtEl>
                                        <p:attrNameLst>
                                          <p:attrName>style.visibility</p:attrName>
                                        </p:attrNameLst>
                                      </p:cBhvr>
                                      <p:to>
                                        <p:strVal val="hidden"/>
                                      </p:to>
                                    </p:set>
                                  </p:childTnLst>
                                </p:cTn>
                              </p:par>
                            </p:childTnLst>
                          </p:cTn>
                        </p:par>
                        <p:par>
                          <p:cTn id="8" fill="hold">
                            <p:stCondLst>
                              <p:cond delay="6000"/>
                            </p:stCondLst>
                            <p:childTnLst>
                              <p:par>
                                <p:cTn id="9" presetID="45" presetClass="exit" presetSubtype="0" fill="hold" grpId="0" nodeType="afterEffect">
                                  <p:stCondLst>
                                    <p:cond delay="2500"/>
                                  </p:stCondLst>
                                  <p:childTnLst>
                                    <p:animEffect transition="out" filter="fade">
                                      <p:cBhvr>
                                        <p:cTn id="10" dur="1000"/>
                                        <p:tgtEl>
                                          <p:spTgt spid="7"/>
                                        </p:tgtEl>
                                      </p:cBhvr>
                                    </p:animEffect>
                                    <p:anim calcmode="lin" valueType="num">
                                      <p:cBhvr>
                                        <p:cTn id="11" dur="1000"/>
                                        <p:tgtEl>
                                          <p:spTgt spid="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2" dur="1000"/>
                                        <p:tgtEl>
                                          <p:spTgt spid="7"/>
                                        </p:tgtEl>
                                        <p:attrNameLst>
                                          <p:attrName>ppt_h</p:attrName>
                                        </p:attrNameLst>
                                      </p:cBhvr>
                                      <p:tavLst>
                                        <p:tav tm="0">
                                          <p:val>
                                            <p:strVal val="ppt_h"/>
                                          </p:val>
                                        </p:tav>
                                        <p:tav tm="100000">
                                          <p:val>
                                            <p:strVal val="ppt_h"/>
                                          </p:val>
                                        </p:tav>
                                      </p:tavLst>
                                    </p:anim>
                                    <p:set>
                                      <p:cBhvr>
                                        <p:cTn id="13"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C2BFBD-E8E6-2D43-487C-D482E6984167}"/>
              </a:ext>
            </a:extLst>
          </p:cNvPr>
          <p:cNvSpPr txBox="1"/>
          <p:nvPr/>
        </p:nvSpPr>
        <p:spPr>
          <a:xfrm>
            <a:off x="511834" y="264543"/>
            <a:ext cx="10364953" cy="34163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For more PowerPoint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preshows</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and trivia challenges,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please visit any one of the following: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http://murov.info</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http://murov.info/PPTPreshows.htm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hlinkClick r:id="rId4"/>
              </a:rPr>
              <a:t> http://murov.info/triviachallenges.htm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3" name="Picture 2">
            <a:extLst>
              <a:ext uri="{FF2B5EF4-FFF2-40B4-BE49-F238E27FC236}">
                <a16:creationId xmlns:a16="http://schemas.microsoft.com/office/drawing/2014/main" id="{E7812D86-0FC9-5DEA-C5D7-C94B8798E6AB}"/>
              </a:ext>
            </a:extLst>
          </p:cNvPr>
          <p:cNvPicPr>
            <a:picLocks noChangeAspect="1"/>
          </p:cNvPicPr>
          <p:nvPr/>
        </p:nvPicPr>
        <p:blipFill>
          <a:blip r:embed="rId5"/>
          <a:stretch>
            <a:fillRect/>
          </a:stretch>
        </p:blipFill>
        <p:spPr>
          <a:xfrm>
            <a:off x="3876135" y="3856726"/>
            <a:ext cx="3784121" cy="2838090"/>
          </a:xfrm>
          <a:prstGeom prst="rect">
            <a:avLst/>
          </a:prstGeom>
        </p:spPr>
      </p:pic>
    </p:spTree>
    <p:extLst>
      <p:ext uri="{BB962C8B-B14F-4D97-AF65-F5344CB8AC3E}">
        <p14:creationId xmlns:p14="http://schemas.microsoft.com/office/powerpoint/2010/main" val="1767268574"/>
      </p:ext>
    </p:extLst>
  </p:cSld>
  <p:clrMapOvr>
    <a:masterClrMapping/>
  </p:clrMapOvr>
  <mc:AlternateContent xmlns:mc="http://schemas.openxmlformats.org/markup-compatibility/2006" xmlns:p14="http://schemas.microsoft.com/office/powerpoint/2010/main">
    <mc:Choice Requires="p14">
      <p:transition spd="slow" p14:dur="1750" advTm="30000">
        <p:checker/>
      </p:transition>
    </mc:Choice>
    <mc:Fallback xmlns="">
      <p:transition spd="slow" advTm="30000">
        <p:checker/>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918A1D-1FDA-FB15-A77A-2A13D01A9C94}"/>
              </a:ext>
            </a:extLst>
          </p:cNvPr>
          <p:cNvSpPr txBox="1"/>
          <p:nvPr/>
        </p:nvSpPr>
        <p:spPr>
          <a:xfrm>
            <a:off x="1671354" y="932567"/>
            <a:ext cx="184731" cy="369332"/>
          </a:xfrm>
          <a:prstGeom prst="rect">
            <a:avLst/>
          </a:prstGeom>
          <a:noFill/>
        </p:spPr>
        <p:txBody>
          <a:bodyPr wrap="none" rtlCol="0">
            <a:spAutoFit/>
          </a:bodyPr>
          <a:lstStyle/>
          <a:p>
            <a:endParaRPr lang="en-US" dirty="0"/>
          </a:p>
        </p:txBody>
      </p:sp>
      <p:sp>
        <p:nvSpPr>
          <p:cNvPr id="6" name="TextBox 5">
            <a:extLst>
              <a:ext uri="{FF2B5EF4-FFF2-40B4-BE49-F238E27FC236}">
                <a16:creationId xmlns:a16="http://schemas.microsoft.com/office/drawing/2014/main" id="{ADC12295-0FFF-1583-3544-403C48AAB024}"/>
              </a:ext>
            </a:extLst>
          </p:cNvPr>
          <p:cNvSpPr txBox="1"/>
          <p:nvPr/>
        </p:nvSpPr>
        <p:spPr>
          <a:xfrm>
            <a:off x="712291" y="501680"/>
            <a:ext cx="1589081" cy="1231106"/>
          </a:xfrm>
          <a:prstGeom prst="rect">
            <a:avLst/>
          </a:prstGeom>
          <a:noFill/>
        </p:spPr>
        <p:txBody>
          <a:bodyPr wrap="square">
            <a:spAutoFit/>
          </a:bodyPr>
          <a:lstStyle/>
          <a:p>
            <a:r>
              <a:rPr lang="en-US" sz="2800" b="1" dirty="0"/>
              <a:t>6345789</a:t>
            </a:r>
          </a:p>
          <a:p>
            <a:r>
              <a:rPr lang="en-US" sz="2800" b="1"/>
              <a:t>8675309</a:t>
            </a:r>
            <a:endParaRPr lang="en-US" sz="2800" b="1" dirty="0"/>
          </a:p>
          <a:p>
            <a:endParaRPr lang="en-US" dirty="0"/>
          </a:p>
        </p:txBody>
      </p:sp>
      <p:sp>
        <p:nvSpPr>
          <p:cNvPr id="10" name="TextBox 9">
            <a:extLst>
              <a:ext uri="{FF2B5EF4-FFF2-40B4-BE49-F238E27FC236}">
                <a16:creationId xmlns:a16="http://schemas.microsoft.com/office/drawing/2014/main" id="{8EDB3425-958B-605F-551E-67854AC4C916}"/>
              </a:ext>
            </a:extLst>
          </p:cNvPr>
          <p:cNvSpPr txBox="1"/>
          <p:nvPr/>
        </p:nvSpPr>
        <p:spPr>
          <a:xfrm>
            <a:off x="824735" y="4272677"/>
            <a:ext cx="3409949" cy="2585323"/>
          </a:xfrm>
          <a:prstGeom prst="rect">
            <a:avLst/>
          </a:prstGeom>
          <a:noFill/>
        </p:spPr>
        <p:txBody>
          <a:bodyPr wrap="square">
            <a:spAutoFit/>
          </a:bodyPr>
          <a:lstStyle/>
          <a:p>
            <a:r>
              <a:rPr lang="en-US" dirty="0"/>
              <a:t>If you need a little </a:t>
            </a:r>
            <a:r>
              <a:rPr lang="en-US" dirty="0" err="1"/>
              <a:t>lovin</a:t>
            </a:r>
            <a:r>
              <a:rPr lang="en-US" dirty="0"/>
              <a:t>'</a:t>
            </a:r>
          </a:p>
          <a:p>
            <a:r>
              <a:rPr lang="en-US" dirty="0"/>
              <a:t>Call on me...(alright)</a:t>
            </a:r>
          </a:p>
          <a:p>
            <a:r>
              <a:rPr lang="en-US" dirty="0"/>
              <a:t>If you want a little </a:t>
            </a:r>
            <a:r>
              <a:rPr lang="en-US" dirty="0" err="1"/>
              <a:t>huggin</a:t>
            </a:r>
            <a:r>
              <a:rPr lang="en-US" dirty="0"/>
              <a:t>'</a:t>
            </a:r>
          </a:p>
          <a:p>
            <a:r>
              <a:rPr lang="en-US" dirty="0"/>
              <a:t>Call on me baby...(mmhmm)</a:t>
            </a:r>
          </a:p>
          <a:p>
            <a:r>
              <a:rPr lang="en-US" dirty="0"/>
              <a:t>Oh I'll be right here at home.</a:t>
            </a:r>
          </a:p>
          <a:p>
            <a:r>
              <a:rPr lang="en-US" dirty="0"/>
              <a:t>All you </a:t>
            </a:r>
            <a:r>
              <a:rPr lang="en-US" dirty="0" err="1"/>
              <a:t>gotta</a:t>
            </a:r>
            <a:r>
              <a:rPr lang="en-US" dirty="0"/>
              <a:t> do is pick up the</a:t>
            </a:r>
          </a:p>
          <a:p>
            <a:r>
              <a:rPr lang="en-US" dirty="0"/>
              <a:t>telephone and dial now</a:t>
            </a:r>
          </a:p>
          <a:p>
            <a:r>
              <a:rPr lang="en-US" dirty="0"/>
              <a:t>6-3-4-5-7-8-9 (that's my number!)</a:t>
            </a:r>
          </a:p>
          <a:p>
            <a:r>
              <a:rPr lang="en-US" dirty="0"/>
              <a:t>6-3-4-5-7-8-9</a:t>
            </a:r>
          </a:p>
        </p:txBody>
      </p:sp>
      <p:sp>
        <p:nvSpPr>
          <p:cNvPr id="13" name="TextBox 12">
            <a:extLst>
              <a:ext uri="{FF2B5EF4-FFF2-40B4-BE49-F238E27FC236}">
                <a16:creationId xmlns:a16="http://schemas.microsoft.com/office/drawing/2014/main" id="{11746D71-1ACB-2CD9-F659-BA7152453485}"/>
              </a:ext>
            </a:extLst>
          </p:cNvPr>
          <p:cNvSpPr txBox="1"/>
          <p:nvPr/>
        </p:nvSpPr>
        <p:spPr>
          <a:xfrm>
            <a:off x="2301372" y="86181"/>
            <a:ext cx="9431749" cy="1354217"/>
          </a:xfrm>
          <a:prstGeom prst="rect">
            <a:avLst/>
          </a:prstGeom>
          <a:noFill/>
        </p:spPr>
        <p:txBody>
          <a:bodyPr wrap="none" rtlCol="0">
            <a:spAutoFit/>
          </a:bodyPr>
          <a:lstStyle/>
          <a:p>
            <a:r>
              <a:rPr lang="en-US" sz="2800" b="1" dirty="0"/>
              <a:t>Phone numbers in songs</a:t>
            </a:r>
          </a:p>
          <a:p>
            <a:r>
              <a:rPr lang="en-US" b="1" dirty="0" err="1"/>
              <a:t>Soulsville</a:t>
            </a:r>
            <a:r>
              <a:rPr lang="en-US" b="1" dirty="0"/>
              <a:t>, U.S.A. written by Eddie Floyd and Steve Cropper, first recorded by Wilson Pickett, 1966</a:t>
            </a:r>
          </a:p>
          <a:p>
            <a:endParaRPr lang="en-US" b="1" dirty="0"/>
          </a:p>
          <a:p>
            <a:pPr algn="just"/>
            <a:r>
              <a:rPr lang="en-US" b="1" dirty="0"/>
              <a:t>Jenny,  written by Alex Call and Jim Keller, first performed by Tommy </a:t>
            </a:r>
            <a:r>
              <a:rPr lang="en-US" b="1" dirty="0" err="1"/>
              <a:t>Tutone</a:t>
            </a:r>
            <a:r>
              <a:rPr lang="en-US" b="1" dirty="0"/>
              <a:t>, 1981</a:t>
            </a:r>
          </a:p>
        </p:txBody>
      </p:sp>
      <p:pic>
        <p:nvPicPr>
          <p:cNvPr id="16" name="Picture 15">
            <a:extLst>
              <a:ext uri="{FF2B5EF4-FFF2-40B4-BE49-F238E27FC236}">
                <a16:creationId xmlns:a16="http://schemas.microsoft.com/office/drawing/2014/main" id="{C6EFBB93-98FF-A678-7298-19B2A29CD715}"/>
              </a:ext>
            </a:extLst>
          </p:cNvPr>
          <p:cNvPicPr>
            <a:picLocks noChangeAspect="1"/>
          </p:cNvPicPr>
          <p:nvPr/>
        </p:nvPicPr>
        <p:blipFill>
          <a:blip r:embed="rId2"/>
          <a:stretch>
            <a:fillRect/>
          </a:stretch>
        </p:blipFill>
        <p:spPr>
          <a:xfrm>
            <a:off x="996724" y="1578898"/>
            <a:ext cx="2705403" cy="2721571"/>
          </a:xfrm>
          <a:prstGeom prst="rect">
            <a:avLst/>
          </a:prstGeom>
        </p:spPr>
      </p:pic>
      <p:pic>
        <p:nvPicPr>
          <p:cNvPr id="17" name="Picture 16">
            <a:extLst>
              <a:ext uri="{FF2B5EF4-FFF2-40B4-BE49-F238E27FC236}">
                <a16:creationId xmlns:a16="http://schemas.microsoft.com/office/drawing/2014/main" id="{19FDAE5E-1A07-AC0A-CB39-BB81C79D0F2C}"/>
              </a:ext>
            </a:extLst>
          </p:cNvPr>
          <p:cNvPicPr>
            <a:picLocks noChangeAspect="1"/>
          </p:cNvPicPr>
          <p:nvPr/>
        </p:nvPicPr>
        <p:blipFill rotWithShape="1">
          <a:blip r:embed="rId3"/>
          <a:srcRect l="22170" t="11760" r="22735" b="13522"/>
          <a:stretch/>
        </p:blipFill>
        <p:spPr>
          <a:xfrm>
            <a:off x="4447799" y="1622022"/>
            <a:ext cx="3059502" cy="3111889"/>
          </a:xfrm>
          <a:prstGeom prst="rect">
            <a:avLst/>
          </a:prstGeom>
        </p:spPr>
      </p:pic>
      <p:sp>
        <p:nvSpPr>
          <p:cNvPr id="19" name="TextBox 18">
            <a:extLst>
              <a:ext uri="{FF2B5EF4-FFF2-40B4-BE49-F238E27FC236}">
                <a16:creationId xmlns:a16="http://schemas.microsoft.com/office/drawing/2014/main" id="{FDB3F549-AC81-9E06-18E3-4EE7BFA038C9}"/>
              </a:ext>
            </a:extLst>
          </p:cNvPr>
          <p:cNvSpPr txBox="1"/>
          <p:nvPr/>
        </p:nvSpPr>
        <p:spPr>
          <a:xfrm>
            <a:off x="7643998" y="1622022"/>
            <a:ext cx="4451935" cy="3139321"/>
          </a:xfrm>
          <a:prstGeom prst="rect">
            <a:avLst/>
          </a:prstGeom>
          <a:noFill/>
        </p:spPr>
        <p:txBody>
          <a:bodyPr wrap="square">
            <a:spAutoFit/>
          </a:bodyPr>
          <a:lstStyle/>
          <a:p>
            <a:r>
              <a:rPr lang="en-US" dirty="0"/>
              <a:t>Jenny </a:t>
            </a:r>
            <a:r>
              <a:rPr lang="en-US" dirty="0" err="1"/>
              <a:t>Jenny</a:t>
            </a:r>
            <a:r>
              <a:rPr lang="en-US" dirty="0"/>
              <a:t> who can I turn to?</a:t>
            </a:r>
          </a:p>
          <a:p>
            <a:r>
              <a:rPr lang="en-US" dirty="0"/>
              <a:t>You give me something I can hold on to</a:t>
            </a:r>
          </a:p>
          <a:p>
            <a:r>
              <a:rPr lang="en-US" dirty="0"/>
              <a:t>I know you'll think I'm like the others before</a:t>
            </a:r>
          </a:p>
          <a:p>
            <a:r>
              <a:rPr lang="en-US" dirty="0"/>
              <a:t>Who saw your name and number on the wall</a:t>
            </a:r>
          </a:p>
          <a:p>
            <a:r>
              <a:rPr lang="en-US" dirty="0"/>
              <a:t>Jenny I've got your number</a:t>
            </a:r>
          </a:p>
          <a:p>
            <a:r>
              <a:rPr lang="en-US" dirty="0"/>
              <a:t>I need to make you mine</a:t>
            </a:r>
          </a:p>
          <a:p>
            <a:r>
              <a:rPr lang="en-US" dirty="0"/>
              <a:t>Jenny don't change your number</a:t>
            </a:r>
          </a:p>
          <a:p>
            <a:r>
              <a:rPr lang="en-US" dirty="0"/>
              <a:t>Eight six seven five three oh nine</a:t>
            </a:r>
          </a:p>
          <a:p>
            <a:r>
              <a:rPr lang="en-US" dirty="0"/>
              <a:t>Eight six seven five three oh nine</a:t>
            </a:r>
          </a:p>
          <a:p>
            <a:r>
              <a:rPr lang="en-US" dirty="0"/>
              <a:t>Eight six seven five three oh nine</a:t>
            </a:r>
          </a:p>
          <a:p>
            <a:r>
              <a:rPr lang="en-US" dirty="0"/>
              <a:t>Eight six seven five three oh nine</a:t>
            </a:r>
          </a:p>
        </p:txBody>
      </p:sp>
    </p:spTree>
    <p:extLst>
      <p:ext uri="{BB962C8B-B14F-4D97-AF65-F5344CB8AC3E}">
        <p14:creationId xmlns:p14="http://schemas.microsoft.com/office/powerpoint/2010/main" val="98803218"/>
      </p:ext>
    </p:extLst>
  </p:cSld>
  <p:clrMapOvr>
    <a:masterClrMapping/>
  </p:clrMapOvr>
  <mc:AlternateContent xmlns:mc="http://schemas.openxmlformats.org/markup-compatibility/2006" xmlns:p14="http://schemas.microsoft.com/office/powerpoint/2010/main">
    <mc:Choice Requires="p14">
      <p:transition spd="slow" p14:dur="1750" advTm="30000">
        <p:checker/>
      </p:transition>
    </mc:Choice>
    <mc:Fallback xmlns="">
      <p:transition spd="slow" advTm="30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500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1000"/>
                                        <p:tgtEl>
                                          <p:spTgt spid="10"/>
                                        </p:tgtEl>
                                      </p:cBhvr>
                                    </p:animEffect>
                                  </p:childTnLst>
                                </p:cTn>
                              </p:par>
                            </p:childTnLst>
                          </p:cTn>
                        </p:par>
                        <p:par>
                          <p:cTn id="8" fill="hold">
                            <p:stCondLst>
                              <p:cond delay="6000"/>
                            </p:stCondLst>
                            <p:childTnLst>
                              <p:par>
                                <p:cTn id="9" presetID="45" presetClass="entr" presetSubtype="0" fill="hold" nodeType="afterEffect">
                                  <p:stCondLst>
                                    <p:cond delay="300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ppt_w</p:attrName>
                                        </p:attrNameLst>
                                      </p:cBhvr>
                                      <p:tavLst>
                                        <p:tav tm="0" fmla="#ppt_w*sin(2.5*pi*$)">
                                          <p:val>
                                            <p:fltVal val="0"/>
                                          </p:val>
                                        </p:tav>
                                        <p:tav tm="100000">
                                          <p:val>
                                            <p:fltVal val="1"/>
                                          </p:val>
                                        </p:tav>
                                      </p:tavLst>
                                    </p:anim>
                                    <p:anim calcmode="lin" valueType="num">
                                      <p:cBhvr>
                                        <p:cTn id="13" dur="1000" fill="hold"/>
                                        <p:tgtEl>
                                          <p:spTgt spid="16"/>
                                        </p:tgtEl>
                                        <p:attrNameLst>
                                          <p:attrName>ppt_h</p:attrName>
                                        </p:attrNameLst>
                                      </p:cBhvr>
                                      <p:tavLst>
                                        <p:tav tm="0">
                                          <p:val>
                                            <p:strVal val="#ppt_h"/>
                                          </p:val>
                                        </p:tav>
                                        <p:tav tm="100000">
                                          <p:val>
                                            <p:strVal val="#ppt_h"/>
                                          </p:val>
                                        </p:tav>
                                      </p:tavLst>
                                    </p:anim>
                                  </p:childTnLst>
                                </p:cTn>
                              </p:par>
                            </p:childTnLst>
                          </p:cTn>
                        </p:par>
                        <p:par>
                          <p:cTn id="14" fill="hold">
                            <p:stCondLst>
                              <p:cond delay="10000"/>
                            </p:stCondLst>
                            <p:childTnLst>
                              <p:par>
                                <p:cTn id="15" presetID="26" presetClass="entr" presetSubtype="0" fill="hold" grpId="0" nodeType="afterEffect">
                                  <p:stCondLst>
                                    <p:cond delay="300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290">
                                          <p:stCondLst>
                                            <p:cond delay="0"/>
                                          </p:stCondLst>
                                        </p:cTn>
                                        <p:tgtEl>
                                          <p:spTgt spid="19"/>
                                        </p:tgtEl>
                                      </p:cBhvr>
                                    </p:animEffect>
                                    <p:anim calcmode="lin" valueType="num">
                                      <p:cBhvr>
                                        <p:cTn id="18" dur="911"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9" dur="332"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20" dur="332" tmFilter="0, 0; 0.125,0.2665; 0.25,0.4; 0.375,0.465; 0.5,0.5;  0.625,0.535; 0.75,0.6; 0.875,0.7335; 1,1">
                                          <p:stCondLst>
                                            <p:cond delay="332"/>
                                          </p:stCondLst>
                                        </p:cTn>
                                        <p:tgtEl>
                                          <p:spTgt spid="19"/>
                                        </p:tgtEl>
                                        <p:attrNameLst>
                                          <p:attrName>ppt_y</p:attrName>
                                        </p:attrNameLst>
                                      </p:cBhvr>
                                      <p:tavLst>
                                        <p:tav tm="0" fmla="#ppt_y-sin(pi*$)/9">
                                          <p:val>
                                            <p:fltVal val="0"/>
                                          </p:val>
                                        </p:tav>
                                        <p:tav tm="100000">
                                          <p:val>
                                            <p:fltVal val="1"/>
                                          </p:val>
                                        </p:tav>
                                      </p:tavLst>
                                    </p:anim>
                                    <p:anim calcmode="lin" valueType="num">
                                      <p:cBhvr>
                                        <p:cTn id="21" dur="166" tmFilter="0, 0; 0.125,0.2665; 0.25,0.4; 0.375,0.465; 0.5,0.5;  0.625,0.535; 0.75,0.6; 0.875,0.7335; 1,1">
                                          <p:stCondLst>
                                            <p:cond delay="662"/>
                                          </p:stCondLst>
                                        </p:cTn>
                                        <p:tgtEl>
                                          <p:spTgt spid="19"/>
                                        </p:tgtEl>
                                        <p:attrNameLst>
                                          <p:attrName>ppt_y</p:attrName>
                                        </p:attrNameLst>
                                      </p:cBhvr>
                                      <p:tavLst>
                                        <p:tav tm="0" fmla="#ppt_y-sin(pi*$)/27">
                                          <p:val>
                                            <p:fltVal val="0"/>
                                          </p:val>
                                        </p:tav>
                                        <p:tav tm="100000">
                                          <p:val>
                                            <p:fltVal val="1"/>
                                          </p:val>
                                        </p:tav>
                                      </p:tavLst>
                                    </p:anim>
                                    <p:anim calcmode="lin" valueType="num">
                                      <p:cBhvr>
                                        <p:cTn id="22" dur="82" tmFilter="0, 0; 0.125,0.2665; 0.25,0.4; 0.375,0.465; 0.5,0.5;  0.625,0.535; 0.75,0.6; 0.875,0.7335; 1,1">
                                          <p:stCondLst>
                                            <p:cond delay="828"/>
                                          </p:stCondLst>
                                        </p:cTn>
                                        <p:tgtEl>
                                          <p:spTgt spid="19"/>
                                        </p:tgtEl>
                                        <p:attrNameLst>
                                          <p:attrName>ppt_y</p:attrName>
                                        </p:attrNameLst>
                                      </p:cBhvr>
                                      <p:tavLst>
                                        <p:tav tm="0" fmla="#ppt_y-sin(pi*$)/81">
                                          <p:val>
                                            <p:fltVal val="0"/>
                                          </p:val>
                                        </p:tav>
                                        <p:tav tm="100000">
                                          <p:val>
                                            <p:fltVal val="1"/>
                                          </p:val>
                                        </p:tav>
                                      </p:tavLst>
                                    </p:anim>
                                    <p:animScale>
                                      <p:cBhvr>
                                        <p:cTn id="23" dur="13">
                                          <p:stCondLst>
                                            <p:cond delay="325"/>
                                          </p:stCondLst>
                                        </p:cTn>
                                        <p:tgtEl>
                                          <p:spTgt spid="19"/>
                                        </p:tgtEl>
                                      </p:cBhvr>
                                      <p:to x="100000" y="60000"/>
                                    </p:animScale>
                                    <p:animScale>
                                      <p:cBhvr>
                                        <p:cTn id="24" dur="83" decel="50000">
                                          <p:stCondLst>
                                            <p:cond delay="338"/>
                                          </p:stCondLst>
                                        </p:cTn>
                                        <p:tgtEl>
                                          <p:spTgt spid="19"/>
                                        </p:tgtEl>
                                      </p:cBhvr>
                                      <p:to x="100000" y="100000"/>
                                    </p:animScale>
                                    <p:animScale>
                                      <p:cBhvr>
                                        <p:cTn id="25" dur="13">
                                          <p:stCondLst>
                                            <p:cond delay="656"/>
                                          </p:stCondLst>
                                        </p:cTn>
                                        <p:tgtEl>
                                          <p:spTgt spid="19"/>
                                        </p:tgtEl>
                                      </p:cBhvr>
                                      <p:to x="100000" y="80000"/>
                                    </p:animScale>
                                    <p:animScale>
                                      <p:cBhvr>
                                        <p:cTn id="26" dur="83" decel="50000">
                                          <p:stCondLst>
                                            <p:cond delay="669"/>
                                          </p:stCondLst>
                                        </p:cTn>
                                        <p:tgtEl>
                                          <p:spTgt spid="19"/>
                                        </p:tgtEl>
                                      </p:cBhvr>
                                      <p:to x="100000" y="100000"/>
                                    </p:animScale>
                                    <p:animScale>
                                      <p:cBhvr>
                                        <p:cTn id="27" dur="13">
                                          <p:stCondLst>
                                            <p:cond delay="821"/>
                                          </p:stCondLst>
                                        </p:cTn>
                                        <p:tgtEl>
                                          <p:spTgt spid="19"/>
                                        </p:tgtEl>
                                      </p:cBhvr>
                                      <p:to x="100000" y="90000"/>
                                    </p:animScale>
                                    <p:animScale>
                                      <p:cBhvr>
                                        <p:cTn id="28" dur="83" decel="50000">
                                          <p:stCondLst>
                                            <p:cond delay="834"/>
                                          </p:stCondLst>
                                        </p:cTn>
                                        <p:tgtEl>
                                          <p:spTgt spid="19"/>
                                        </p:tgtEl>
                                      </p:cBhvr>
                                      <p:to x="100000" y="100000"/>
                                    </p:animScale>
                                    <p:animScale>
                                      <p:cBhvr>
                                        <p:cTn id="29" dur="13">
                                          <p:stCondLst>
                                            <p:cond delay="904"/>
                                          </p:stCondLst>
                                        </p:cTn>
                                        <p:tgtEl>
                                          <p:spTgt spid="19"/>
                                        </p:tgtEl>
                                      </p:cBhvr>
                                      <p:to x="100000" y="95000"/>
                                    </p:animScale>
                                    <p:animScale>
                                      <p:cBhvr>
                                        <p:cTn id="30" dur="83" decel="50000">
                                          <p:stCondLst>
                                            <p:cond delay="917"/>
                                          </p:stCondLst>
                                        </p:cTn>
                                        <p:tgtEl>
                                          <p:spTgt spid="19"/>
                                        </p:tgtEl>
                                      </p:cBhvr>
                                      <p:to x="100000" y="100000"/>
                                    </p:animScale>
                                  </p:childTnLst>
                                </p:cTn>
                              </p:par>
                            </p:childTnLst>
                          </p:cTn>
                        </p:par>
                        <p:par>
                          <p:cTn id="31" fill="hold">
                            <p:stCondLst>
                              <p:cond delay="14000"/>
                            </p:stCondLst>
                            <p:childTnLst>
                              <p:par>
                                <p:cTn id="32" presetID="31" presetClass="entr" presetSubtype="0" fill="hold" nodeType="afterEffect">
                                  <p:stCondLst>
                                    <p:cond delay="2000"/>
                                  </p:stCondLst>
                                  <p:childTnLst>
                                    <p:set>
                                      <p:cBhvr>
                                        <p:cTn id="33" dur="1" fill="hold">
                                          <p:stCondLst>
                                            <p:cond delay="0"/>
                                          </p:stCondLst>
                                        </p:cTn>
                                        <p:tgtEl>
                                          <p:spTgt spid="17"/>
                                        </p:tgtEl>
                                        <p:attrNameLst>
                                          <p:attrName>style.visibility</p:attrName>
                                        </p:attrNameLst>
                                      </p:cBhvr>
                                      <p:to>
                                        <p:strVal val="visible"/>
                                      </p:to>
                                    </p:set>
                                    <p:anim calcmode="lin" valueType="num">
                                      <p:cBhvr>
                                        <p:cTn id="34" dur="1000" fill="hold"/>
                                        <p:tgtEl>
                                          <p:spTgt spid="17"/>
                                        </p:tgtEl>
                                        <p:attrNameLst>
                                          <p:attrName>ppt_w</p:attrName>
                                        </p:attrNameLst>
                                      </p:cBhvr>
                                      <p:tavLst>
                                        <p:tav tm="0">
                                          <p:val>
                                            <p:fltVal val="0"/>
                                          </p:val>
                                        </p:tav>
                                        <p:tav tm="100000">
                                          <p:val>
                                            <p:strVal val="#ppt_w"/>
                                          </p:val>
                                        </p:tav>
                                      </p:tavLst>
                                    </p:anim>
                                    <p:anim calcmode="lin" valueType="num">
                                      <p:cBhvr>
                                        <p:cTn id="35" dur="1000" fill="hold"/>
                                        <p:tgtEl>
                                          <p:spTgt spid="17"/>
                                        </p:tgtEl>
                                        <p:attrNameLst>
                                          <p:attrName>ppt_h</p:attrName>
                                        </p:attrNameLst>
                                      </p:cBhvr>
                                      <p:tavLst>
                                        <p:tav tm="0">
                                          <p:val>
                                            <p:fltVal val="0"/>
                                          </p:val>
                                        </p:tav>
                                        <p:tav tm="100000">
                                          <p:val>
                                            <p:strVal val="#ppt_h"/>
                                          </p:val>
                                        </p:tav>
                                      </p:tavLst>
                                    </p:anim>
                                    <p:anim calcmode="lin" valueType="num">
                                      <p:cBhvr>
                                        <p:cTn id="36" dur="1000" fill="hold"/>
                                        <p:tgtEl>
                                          <p:spTgt spid="17"/>
                                        </p:tgtEl>
                                        <p:attrNameLst>
                                          <p:attrName>style.rotation</p:attrName>
                                        </p:attrNameLst>
                                      </p:cBhvr>
                                      <p:tavLst>
                                        <p:tav tm="0">
                                          <p:val>
                                            <p:fltVal val="90"/>
                                          </p:val>
                                        </p:tav>
                                        <p:tav tm="100000">
                                          <p:val>
                                            <p:fltVal val="0"/>
                                          </p:val>
                                        </p:tav>
                                      </p:tavLst>
                                    </p:anim>
                                    <p:animEffect transition="in" filter="fade">
                                      <p:cBhvr>
                                        <p:cTn id="37" dur="1000"/>
                                        <p:tgtEl>
                                          <p:spTgt spid="17"/>
                                        </p:tgtEl>
                                      </p:cBhvr>
                                    </p:animEffect>
                                  </p:childTnLst>
                                </p:cTn>
                              </p:par>
                            </p:childTnLst>
                          </p:cTn>
                        </p:par>
                        <p:par>
                          <p:cTn id="38" fill="hold">
                            <p:stCondLst>
                              <p:cond delay="17000"/>
                            </p:stCondLst>
                            <p:childTnLst>
                              <p:par>
                                <p:cTn id="39" presetID="20" presetClass="entr" presetSubtype="0" fill="hold" grpId="0" nodeType="afterEffect">
                                  <p:stCondLst>
                                    <p:cond delay="3000"/>
                                  </p:stCondLst>
                                  <p:iterate type="wd">
                                    <p:tmPct val="5000"/>
                                  </p:iterate>
                                  <p:childTnLst>
                                    <p:set>
                                      <p:cBhvr>
                                        <p:cTn id="40" dur="1" fill="hold">
                                          <p:stCondLst>
                                            <p:cond delay="0"/>
                                          </p:stCondLst>
                                        </p:cTn>
                                        <p:tgtEl>
                                          <p:spTgt spid="13"/>
                                        </p:tgtEl>
                                        <p:attrNameLst>
                                          <p:attrName>style.visibility</p:attrName>
                                        </p:attrNameLst>
                                      </p:cBhvr>
                                      <p:to>
                                        <p:strVal val="visible"/>
                                      </p:to>
                                    </p:set>
                                    <p:animEffect transition="in" filter="wedge">
                                      <p:cBhvr>
                                        <p:cTn id="4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2F2B387-06A8-1958-F01C-F735705F387F}"/>
              </a:ext>
            </a:extLst>
          </p:cNvPr>
          <p:cNvSpPr txBox="1"/>
          <p:nvPr/>
        </p:nvSpPr>
        <p:spPr>
          <a:xfrm>
            <a:off x="655607" y="373812"/>
            <a:ext cx="652743" cy="646331"/>
          </a:xfrm>
          <a:prstGeom prst="rect">
            <a:avLst/>
          </a:prstGeom>
          <a:noFill/>
        </p:spPr>
        <p:txBody>
          <a:bodyPr wrap="none" rtlCol="0">
            <a:spAutoFit/>
          </a:bodyPr>
          <a:lstStyle/>
          <a:p>
            <a:r>
              <a:rPr lang="en-US" sz="3600" b="1" dirty="0">
                <a:solidFill>
                  <a:srgbClr val="FF0000"/>
                </a:solidFill>
              </a:rPr>
              <a:t>40</a:t>
            </a:r>
          </a:p>
        </p:txBody>
      </p:sp>
      <p:sp>
        <p:nvSpPr>
          <p:cNvPr id="6" name="TextBox 5">
            <a:extLst>
              <a:ext uri="{FF2B5EF4-FFF2-40B4-BE49-F238E27FC236}">
                <a16:creationId xmlns:a16="http://schemas.microsoft.com/office/drawing/2014/main" id="{21D79A28-80B0-3190-00B0-108EA3F8445C}"/>
              </a:ext>
            </a:extLst>
          </p:cNvPr>
          <p:cNvSpPr txBox="1"/>
          <p:nvPr/>
        </p:nvSpPr>
        <p:spPr>
          <a:xfrm>
            <a:off x="2881222" y="6305954"/>
            <a:ext cx="8660921" cy="369332"/>
          </a:xfrm>
          <a:prstGeom prst="rect">
            <a:avLst/>
          </a:prstGeom>
          <a:noFill/>
        </p:spPr>
        <p:txBody>
          <a:bodyPr wrap="square">
            <a:spAutoFit/>
          </a:bodyPr>
          <a:lstStyle/>
          <a:p>
            <a:r>
              <a:rPr lang="en-US" dirty="0">
                <a:hlinkClick r:id="rId2"/>
              </a:rPr>
              <a:t>https://listverse.com/2017/12/30/top-10-numbers-with-very-interesting-histories/</a:t>
            </a:r>
            <a:r>
              <a:rPr lang="en-US" dirty="0"/>
              <a:t> </a:t>
            </a:r>
          </a:p>
        </p:txBody>
      </p:sp>
      <p:sp>
        <p:nvSpPr>
          <p:cNvPr id="2" name="TextBox 1">
            <a:extLst>
              <a:ext uri="{FF2B5EF4-FFF2-40B4-BE49-F238E27FC236}">
                <a16:creationId xmlns:a16="http://schemas.microsoft.com/office/drawing/2014/main" id="{60F4937E-CD55-75AD-3525-D33A754D20B6}"/>
              </a:ext>
            </a:extLst>
          </p:cNvPr>
          <p:cNvSpPr txBox="1"/>
          <p:nvPr/>
        </p:nvSpPr>
        <p:spPr>
          <a:xfrm>
            <a:off x="306798" y="1069675"/>
            <a:ext cx="1713226" cy="830997"/>
          </a:xfrm>
          <a:prstGeom prst="rect">
            <a:avLst/>
          </a:prstGeom>
          <a:noFill/>
        </p:spPr>
        <p:txBody>
          <a:bodyPr wrap="none" rtlCol="0">
            <a:spAutoFit/>
          </a:bodyPr>
          <a:lstStyle/>
          <a:p>
            <a:r>
              <a:rPr lang="en-US" sz="2400" b="1" dirty="0"/>
              <a:t>How do you</a:t>
            </a:r>
          </a:p>
          <a:p>
            <a:r>
              <a:rPr lang="en-US" sz="2400" b="1" dirty="0"/>
              <a:t>spell it?  </a:t>
            </a:r>
          </a:p>
        </p:txBody>
      </p:sp>
      <p:sp>
        <p:nvSpPr>
          <p:cNvPr id="7" name="TextBox 6">
            <a:extLst>
              <a:ext uri="{FF2B5EF4-FFF2-40B4-BE49-F238E27FC236}">
                <a16:creationId xmlns:a16="http://schemas.microsoft.com/office/drawing/2014/main" id="{BD135D6C-AD5A-0311-18CB-600A2B1F6B04}"/>
              </a:ext>
            </a:extLst>
          </p:cNvPr>
          <p:cNvSpPr txBox="1"/>
          <p:nvPr/>
        </p:nvSpPr>
        <p:spPr>
          <a:xfrm>
            <a:off x="140021" y="2090172"/>
            <a:ext cx="5420022" cy="4216539"/>
          </a:xfrm>
          <a:prstGeom prst="rect">
            <a:avLst/>
          </a:prstGeom>
          <a:noFill/>
        </p:spPr>
        <p:txBody>
          <a:bodyPr wrap="square">
            <a:spAutoFit/>
          </a:bodyPr>
          <a:lstStyle/>
          <a:p>
            <a:r>
              <a:rPr lang="en-US" sz="2800" b="1" dirty="0"/>
              <a:t>The word forty can be traced back to an Old English compound word </a:t>
            </a:r>
            <a:r>
              <a:rPr lang="en-US" sz="2800" b="1" dirty="0" err="1"/>
              <a:t>feowertig</a:t>
            </a:r>
            <a:r>
              <a:rPr lang="en-US" sz="2800" b="1" dirty="0"/>
              <a:t> that combines </a:t>
            </a:r>
            <a:r>
              <a:rPr lang="en-US" sz="2800" b="1" dirty="0" err="1"/>
              <a:t>feower</a:t>
            </a:r>
            <a:r>
              <a:rPr lang="en-US" sz="2800" b="1" dirty="0"/>
              <a:t> (four) and tig (group of ten). So, the spelling of </a:t>
            </a:r>
            <a:r>
              <a:rPr lang="en-US" sz="4400" b="1" dirty="0">
                <a:highlight>
                  <a:srgbClr val="FFFF00"/>
                </a:highlight>
              </a:rPr>
              <a:t>forty</a:t>
            </a:r>
            <a:r>
              <a:rPr lang="en-US" sz="2800" b="1" dirty="0"/>
              <a:t> without a “u” has been popular since at least the 16th century. Even the Bard himself, William Shakespeare, spelled it without a “u.”</a:t>
            </a:r>
          </a:p>
        </p:txBody>
      </p:sp>
      <p:pic>
        <p:nvPicPr>
          <p:cNvPr id="9" name="Picture 8">
            <a:extLst>
              <a:ext uri="{FF2B5EF4-FFF2-40B4-BE49-F238E27FC236}">
                <a16:creationId xmlns:a16="http://schemas.microsoft.com/office/drawing/2014/main" id="{89F75FFC-5654-47C2-A800-53E522B10C1F}"/>
              </a:ext>
            </a:extLst>
          </p:cNvPr>
          <p:cNvPicPr>
            <a:picLocks noChangeAspect="1"/>
          </p:cNvPicPr>
          <p:nvPr/>
        </p:nvPicPr>
        <p:blipFill rotWithShape="1">
          <a:blip r:embed="rId3"/>
          <a:srcRect l="15858" t="20098" r="8814" b="6248"/>
          <a:stretch/>
        </p:blipFill>
        <p:spPr>
          <a:xfrm>
            <a:off x="6136257" y="299048"/>
            <a:ext cx="5212250" cy="2869721"/>
          </a:xfrm>
          <a:prstGeom prst="rect">
            <a:avLst/>
          </a:prstGeom>
        </p:spPr>
      </p:pic>
    </p:spTree>
    <p:extLst>
      <p:ext uri="{BB962C8B-B14F-4D97-AF65-F5344CB8AC3E}">
        <p14:creationId xmlns:p14="http://schemas.microsoft.com/office/powerpoint/2010/main" val="3345939965"/>
      </p:ext>
    </p:extLst>
  </p:cSld>
  <p:clrMapOvr>
    <a:masterClrMapping/>
  </p:clrMapOvr>
  <mc:AlternateContent xmlns:mc="http://schemas.openxmlformats.org/markup-compatibility/2006" xmlns:p14="http://schemas.microsoft.com/office/powerpoint/2010/main">
    <mc:Choice Requires="p14">
      <p:transition spd="slow" p14:dur="1750" advTm="30000">
        <p:checker/>
      </p:transition>
    </mc:Choice>
    <mc:Fallback xmlns="">
      <p:transition spd="slow" advTm="30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3000"/>
                                  </p:stCondLst>
                                  <p:iterate type="wd">
                                    <p:tmPct val="5000"/>
                                  </p:iterate>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par>
                          <p:cTn id="21" fill="hold">
                            <p:stCondLst>
                              <p:cond delay="5500"/>
                            </p:stCondLst>
                            <p:childTnLst>
                              <p:par>
                                <p:cTn id="22" presetID="6" presetClass="entr" presetSubtype="16" fill="hold" nodeType="afterEffect">
                                  <p:stCondLst>
                                    <p:cond delay="4000"/>
                                  </p:stCondLst>
                                  <p:childTnLst>
                                    <p:set>
                                      <p:cBhvr>
                                        <p:cTn id="23" dur="1" fill="hold">
                                          <p:stCondLst>
                                            <p:cond delay="0"/>
                                          </p:stCondLst>
                                        </p:cTn>
                                        <p:tgtEl>
                                          <p:spTgt spid="9"/>
                                        </p:tgtEl>
                                        <p:attrNameLst>
                                          <p:attrName>style.visibility</p:attrName>
                                        </p:attrNameLst>
                                      </p:cBhvr>
                                      <p:to>
                                        <p:strVal val="visible"/>
                                      </p:to>
                                    </p:set>
                                    <p:animEffect transition="in" filter="circle(in)">
                                      <p:cBhvr>
                                        <p:cTn id="24" dur="1000"/>
                                        <p:tgtEl>
                                          <p:spTgt spid="9"/>
                                        </p:tgtEl>
                                      </p:cBhvr>
                                    </p:animEffect>
                                  </p:childTnLst>
                                </p:cTn>
                              </p:par>
                            </p:childTnLst>
                          </p:cTn>
                        </p:par>
                        <p:par>
                          <p:cTn id="25" fill="hold">
                            <p:stCondLst>
                              <p:cond delay="10500"/>
                            </p:stCondLst>
                            <p:childTnLst>
                              <p:par>
                                <p:cTn id="26" presetID="45" presetClass="entr" presetSubtype="0" fill="hold" grpId="0" nodeType="afterEffect">
                                  <p:stCondLst>
                                    <p:cond delay="4000"/>
                                  </p:stCondLst>
                                  <p:iterate type="wd">
                                    <p:tmPct val="5000"/>
                                  </p:iterate>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ppt_w</p:attrName>
                                        </p:attrNameLst>
                                      </p:cBhvr>
                                      <p:tavLst>
                                        <p:tav tm="0" fmla="#ppt_w*sin(2.5*pi*$)">
                                          <p:val>
                                            <p:fltVal val="0"/>
                                          </p:val>
                                        </p:tav>
                                        <p:tav tm="100000">
                                          <p:val>
                                            <p:fltVal val="1"/>
                                          </p:val>
                                        </p:tav>
                                      </p:tavLst>
                                    </p:anim>
                                    <p:anim calcmode="lin" valueType="num">
                                      <p:cBhvr>
                                        <p:cTn id="30" dur="1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6BA6F88-10AE-1C96-C6DC-6AF658F6D75F}"/>
              </a:ext>
            </a:extLst>
          </p:cNvPr>
          <p:cNvSpPr txBox="1"/>
          <p:nvPr/>
        </p:nvSpPr>
        <p:spPr>
          <a:xfrm>
            <a:off x="929838" y="116193"/>
            <a:ext cx="809837" cy="830997"/>
          </a:xfrm>
          <a:prstGeom prst="rect">
            <a:avLst/>
          </a:prstGeom>
          <a:noFill/>
        </p:spPr>
        <p:txBody>
          <a:bodyPr wrap="none" rtlCol="0">
            <a:spAutoFit/>
          </a:bodyPr>
          <a:lstStyle/>
          <a:p>
            <a:r>
              <a:rPr lang="en-US" sz="4800" b="1" dirty="0">
                <a:solidFill>
                  <a:srgbClr val="FF0000"/>
                </a:solidFill>
              </a:rPr>
              <a:t>42</a:t>
            </a:r>
          </a:p>
        </p:txBody>
      </p:sp>
      <p:pic>
        <p:nvPicPr>
          <p:cNvPr id="3" name="Picture 2">
            <a:extLst>
              <a:ext uri="{FF2B5EF4-FFF2-40B4-BE49-F238E27FC236}">
                <a16:creationId xmlns:a16="http://schemas.microsoft.com/office/drawing/2014/main" id="{D2FC7C70-8344-6FCE-3E70-602BA197F8E4}"/>
              </a:ext>
            </a:extLst>
          </p:cNvPr>
          <p:cNvPicPr>
            <a:picLocks noChangeAspect="1"/>
          </p:cNvPicPr>
          <p:nvPr/>
        </p:nvPicPr>
        <p:blipFill>
          <a:blip r:embed="rId2"/>
          <a:stretch>
            <a:fillRect/>
          </a:stretch>
        </p:blipFill>
        <p:spPr>
          <a:xfrm>
            <a:off x="3537990" y="1989826"/>
            <a:ext cx="3701020" cy="4934693"/>
          </a:xfrm>
          <a:prstGeom prst="rect">
            <a:avLst/>
          </a:prstGeom>
        </p:spPr>
      </p:pic>
      <p:pic>
        <p:nvPicPr>
          <p:cNvPr id="4" name="Picture 3">
            <a:extLst>
              <a:ext uri="{FF2B5EF4-FFF2-40B4-BE49-F238E27FC236}">
                <a16:creationId xmlns:a16="http://schemas.microsoft.com/office/drawing/2014/main" id="{12145E47-D387-AB80-EB8E-BC433DAE2B6F}"/>
              </a:ext>
            </a:extLst>
          </p:cNvPr>
          <p:cNvPicPr>
            <a:picLocks noChangeAspect="1"/>
          </p:cNvPicPr>
          <p:nvPr/>
        </p:nvPicPr>
        <p:blipFill>
          <a:blip r:embed="rId3"/>
          <a:stretch>
            <a:fillRect/>
          </a:stretch>
        </p:blipFill>
        <p:spPr>
          <a:xfrm>
            <a:off x="221960" y="2105381"/>
            <a:ext cx="2846765" cy="4636426"/>
          </a:xfrm>
          <a:prstGeom prst="rect">
            <a:avLst/>
          </a:prstGeom>
        </p:spPr>
      </p:pic>
      <p:sp>
        <p:nvSpPr>
          <p:cNvPr id="5" name="TextBox 4">
            <a:extLst>
              <a:ext uri="{FF2B5EF4-FFF2-40B4-BE49-F238E27FC236}">
                <a16:creationId xmlns:a16="http://schemas.microsoft.com/office/drawing/2014/main" id="{D420721B-B1A0-E60E-0ADE-DBCF66697AEB}"/>
              </a:ext>
            </a:extLst>
          </p:cNvPr>
          <p:cNvSpPr txBox="1"/>
          <p:nvPr/>
        </p:nvSpPr>
        <p:spPr>
          <a:xfrm>
            <a:off x="284170" y="1107611"/>
            <a:ext cx="3001784" cy="707886"/>
          </a:xfrm>
          <a:prstGeom prst="rect">
            <a:avLst/>
          </a:prstGeom>
          <a:noFill/>
        </p:spPr>
        <p:txBody>
          <a:bodyPr wrap="none" rtlCol="0">
            <a:spAutoFit/>
          </a:bodyPr>
          <a:lstStyle/>
          <a:p>
            <a:r>
              <a:rPr lang="en-US" sz="4000" b="1" dirty="0"/>
              <a:t>According to:</a:t>
            </a:r>
          </a:p>
        </p:txBody>
      </p:sp>
      <p:sp>
        <p:nvSpPr>
          <p:cNvPr id="6" name="TextBox 5">
            <a:extLst>
              <a:ext uri="{FF2B5EF4-FFF2-40B4-BE49-F238E27FC236}">
                <a16:creationId xmlns:a16="http://schemas.microsoft.com/office/drawing/2014/main" id="{8629D869-F53B-7120-9D14-1E1FEF20F32A}"/>
              </a:ext>
            </a:extLst>
          </p:cNvPr>
          <p:cNvSpPr txBox="1"/>
          <p:nvPr/>
        </p:nvSpPr>
        <p:spPr>
          <a:xfrm>
            <a:off x="3963542" y="666387"/>
            <a:ext cx="3316614" cy="1323439"/>
          </a:xfrm>
          <a:prstGeom prst="rect">
            <a:avLst/>
          </a:prstGeom>
          <a:noFill/>
        </p:spPr>
        <p:txBody>
          <a:bodyPr wrap="none" rtlCol="0">
            <a:spAutoFit/>
          </a:bodyPr>
          <a:lstStyle/>
          <a:p>
            <a:r>
              <a:rPr lang="en-US" sz="4000" b="1" dirty="0"/>
              <a:t>The answer to </a:t>
            </a:r>
          </a:p>
          <a:p>
            <a:r>
              <a:rPr lang="en-US" sz="4000" b="1" dirty="0"/>
              <a:t>everything is:</a:t>
            </a:r>
          </a:p>
        </p:txBody>
      </p:sp>
      <p:sp>
        <p:nvSpPr>
          <p:cNvPr id="9" name="TextBox 8">
            <a:extLst>
              <a:ext uri="{FF2B5EF4-FFF2-40B4-BE49-F238E27FC236}">
                <a16:creationId xmlns:a16="http://schemas.microsoft.com/office/drawing/2014/main" id="{793EFF0D-F5CA-3E54-9F98-2BFAEDC6C2CD}"/>
              </a:ext>
            </a:extLst>
          </p:cNvPr>
          <p:cNvSpPr txBox="1"/>
          <p:nvPr/>
        </p:nvSpPr>
        <p:spPr>
          <a:xfrm>
            <a:off x="7784637" y="-92718"/>
            <a:ext cx="3540570" cy="1200329"/>
          </a:xfrm>
          <a:prstGeom prst="rect">
            <a:avLst/>
          </a:prstGeom>
          <a:noFill/>
        </p:spPr>
        <p:txBody>
          <a:bodyPr wrap="square" rtlCol="0">
            <a:spAutoFit/>
          </a:bodyPr>
          <a:lstStyle/>
          <a:p>
            <a:r>
              <a:rPr lang="en-US" sz="2400" b="1" dirty="0"/>
              <a:t>However, according to Sheldon Cooper, 73 is the best number.</a:t>
            </a:r>
          </a:p>
        </p:txBody>
      </p:sp>
      <p:pic>
        <p:nvPicPr>
          <p:cNvPr id="10" name="Picture 9">
            <a:extLst>
              <a:ext uri="{FF2B5EF4-FFF2-40B4-BE49-F238E27FC236}">
                <a16:creationId xmlns:a16="http://schemas.microsoft.com/office/drawing/2014/main" id="{E4B0D980-EE1D-9BEB-D763-314BDDD81907}"/>
              </a:ext>
            </a:extLst>
          </p:cNvPr>
          <p:cNvPicPr>
            <a:picLocks noChangeAspect="1"/>
          </p:cNvPicPr>
          <p:nvPr/>
        </p:nvPicPr>
        <p:blipFill>
          <a:blip r:embed="rId4"/>
          <a:stretch>
            <a:fillRect/>
          </a:stretch>
        </p:blipFill>
        <p:spPr>
          <a:xfrm>
            <a:off x="7567269" y="1037138"/>
            <a:ext cx="3989715" cy="5820861"/>
          </a:xfrm>
          <a:prstGeom prst="rect">
            <a:avLst/>
          </a:prstGeom>
        </p:spPr>
      </p:pic>
    </p:spTree>
    <p:extLst>
      <p:ext uri="{BB962C8B-B14F-4D97-AF65-F5344CB8AC3E}">
        <p14:creationId xmlns:p14="http://schemas.microsoft.com/office/powerpoint/2010/main" val="152232035"/>
      </p:ext>
    </p:extLst>
  </p:cSld>
  <p:clrMapOvr>
    <a:masterClrMapping/>
  </p:clrMapOvr>
  <mc:AlternateContent xmlns:mc="http://schemas.openxmlformats.org/markup-compatibility/2006" xmlns:p14="http://schemas.microsoft.com/office/powerpoint/2010/main">
    <mc:Choice Requires="p14">
      <p:transition spd="slow" p14:dur="1750" advTm="30000">
        <p:checker/>
      </p:transition>
    </mc:Choice>
    <mc:Fallback xmlns="">
      <p:transition spd="slow" advTm="30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300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childTnLst>
                          </p:cTn>
                        </p:par>
                        <p:par>
                          <p:cTn id="8" fill="hold">
                            <p:stCondLst>
                              <p:cond delay="4000"/>
                            </p:stCondLst>
                            <p:childTnLst>
                              <p:par>
                                <p:cTn id="9" presetID="5"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heckerboard(across)">
                                      <p:cBhvr>
                                        <p:cTn id="11" dur="1000"/>
                                        <p:tgtEl>
                                          <p:spTgt spid="4"/>
                                        </p:tgtEl>
                                      </p:cBhvr>
                                    </p:animEffect>
                                  </p:childTnLst>
                                </p:cTn>
                              </p:par>
                            </p:childTnLst>
                          </p:cTn>
                        </p:par>
                        <p:par>
                          <p:cTn id="12" fill="hold">
                            <p:stCondLst>
                              <p:cond delay="5000"/>
                            </p:stCondLst>
                            <p:childTnLst>
                              <p:par>
                                <p:cTn id="13" presetID="53" presetClass="entr" presetSubtype="16" fill="hold" grpId="0" nodeType="afterEffect">
                                  <p:stCondLst>
                                    <p:cond delay="200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Effect transition="in" filter="fade">
                                      <p:cBhvr>
                                        <p:cTn id="17" dur="1000"/>
                                        <p:tgtEl>
                                          <p:spTgt spid="6"/>
                                        </p:tgtEl>
                                      </p:cBhvr>
                                    </p:animEffect>
                                  </p:childTnLst>
                                </p:cTn>
                              </p:par>
                            </p:childTnLst>
                          </p:cTn>
                        </p:par>
                        <p:par>
                          <p:cTn id="18" fill="hold">
                            <p:stCondLst>
                              <p:cond delay="8000"/>
                            </p:stCondLst>
                            <p:childTnLst>
                              <p:par>
                                <p:cTn id="19" presetID="18" presetClass="entr" presetSubtype="12" fill="hold" nodeType="afterEffect">
                                  <p:stCondLst>
                                    <p:cond delay="3000"/>
                                  </p:stCondLst>
                                  <p:childTnLst>
                                    <p:set>
                                      <p:cBhvr>
                                        <p:cTn id="20" dur="1" fill="hold">
                                          <p:stCondLst>
                                            <p:cond delay="0"/>
                                          </p:stCondLst>
                                        </p:cTn>
                                        <p:tgtEl>
                                          <p:spTgt spid="3"/>
                                        </p:tgtEl>
                                        <p:attrNameLst>
                                          <p:attrName>style.visibility</p:attrName>
                                        </p:attrNameLst>
                                      </p:cBhvr>
                                      <p:to>
                                        <p:strVal val="visible"/>
                                      </p:to>
                                    </p:set>
                                    <p:animEffect transition="in" filter="strips(downLeft)">
                                      <p:cBhvr>
                                        <p:cTn id="21" dur="1000"/>
                                        <p:tgtEl>
                                          <p:spTgt spid="3"/>
                                        </p:tgtEl>
                                      </p:cBhvr>
                                    </p:animEffect>
                                  </p:childTnLst>
                                </p:cTn>
                              </p:par>
                            </p:childTnLst>
                          </p:cTn>
                        </p:par>
                        <p:par>
                          <p:cTn id="22" fill="hold">
                            <p:stCondLst>
                              <p:cond delay="12000"/>
                            </p:stCondLst>
                            <p:childTnLst>
                              <p:par>
                                <p:cTn id="23" presetID="26" presetClass="entr" presetSubtype="0" fill="hold" grpId="0" nodeType="afterEffect">
                                  <p:stCondLst>
                                    <p:cond delay="300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290">
                                          <p:stCondLst>
                                            <p:cond delay="0"/>
                                          </p:stCondLst>
                                        </p:cTn>
                                        <p:tgtEl>
                                          <p:spTgt spid="9"/>
                                        </p:tgtEl>
                                      </p:cBhvr>
                                    </p:animEffect>
                                    <p:anim calcmode="lin" valueType="num">
                                      <p:cBhvr>
                                        <p:cTn id="26" dur="911"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7" dur="332"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8" dur="332" tmFilter="0, 0; 0.125,0.2665; 0.25,0.4; 0.375,0.465; 0.5,0.5;  0.625,0.535; 0.75,0.6; 0.875,0.7335; 1,1">
                                          <p:stCondLst>
                                            <p:cond delay="332"/>
                                          </p:stCondLst>
                                        </p:cTn>
                                        <p:tgtEl>
                                          <p:spTgt spid="9"/>
                                        </p:tgtEl>
                                        <p:attrNameLst>
                                          <p:attrName>ppt_y</p:attrName>
                                        </p:attrNameLst>
                                      </p:cBhvr>
                                      <p:tavLst>
                                        <p:tav tm="0" fmla="#ppt_y-sin(pi*$)/9">
                                          <p:val>
                                            <p:fltVal val="0"/>
                                          </p:val>
                                        </p:tav>
                                        <p:tav tm="100000">
                                          <p:val>
                                            <p:fltVal val="1"/>
                                          </p:val>
                                        </p:tav>
                                      </p:tavLst>
                                    </p:anim>
                                    <p:anim calcmode="lin" valueType="num">
                                      <p:cBhvr>
                                        <p:cTn id="29" dur="166" tmFilter="0, 0; 0.125,0.2665; 0.25,0.4; 0.375,0.465; 0.5,0.5;  0.625,0.535; 0.75,0.6; 0.875,0.7335; 1,1">
                                          <p:stCondLst>
                                            <p:cond delay="662"/>
                                          </p:stCondLst>
                                        </p:cTn>
                                        <p:tgtEl>
                                          <p:spTgt spid="9"/>
                                        </p:tgtEl>
                                        <p:attrNameLst>
                                          <p:attrName>ppt_y</p:attrName>
                                        </p:attrNameLst>
                                      </p:cBhvr>
                                      <p:tavLst>
                                        <p:tav tm="0" fmla="#ppt_y-sin(pi*$)/27">
                                          <p:val>
                                            <p:fltVal val="0"/>
                                          </p:val>
                                        </p:tav>
                                        <p:tav tm="100000">
                                          <p:val>
                                            <p:fltVal val="1"/>
                                          </p:val>
                                        </p:tav>
                                      </p:tavLst>
                                    </p:anim>
                                    <p:anim calcmode="lin" valueType="num">
                                      <p:cBhvr>
                                        <p:cTn id="30" dur="82" tmFilter="0, 0; 0.125,0.2665; 0.25,0.4; 0.375,0.465; 0.5,0.5;  0.625,0.535; 0.75,0.6; 0.875,0.7335; 1,1">
                                          <p:stCondLst>
                                            <p:cond delay="828"/>
                                          </p:stCondLst>
                                        </p:cTn>
                                        <p:tgtEl>
                                          <p:spTgt spid="9"/>
                                        </p:tgtEl>
                                        <p:attrNameLst>
                                          <p:attrName>ppt_y</p:attrName>
                                        </p:attrNameLst>
                                      </p:cBhvr>
                                      <p:tavLst>
                                        <p:tav tm="0" fmla="#ppt_y-sin(pi*$)/81">
                                          <p:val>
                                            <p:fltVal val="0"/>
                                          </p:val>
                                        </p:tav>
                                        <p:tav tm="100000">
                                          <p:val>
                                            <p:fltVal val="1"/>
                                          </p:val>
                                        </p:tav>
                                      </p:tavLst>
                                    </p:anim>
                                    <p:animScale>
                                      <p:cBhvr>
                                        <p:cTn id="31" dur="13">
                                          <p:stCondLst>
                                            <p:cond delay="325"/>
                                          </p:stCondLst>
                                        </p:cTn>
                                        <p:tgtEl>
                                          <p:spTgt spid="9"/>
                                        </p:tgtEl>
                                      </p:cBhvr>
                                      <p:to x="100000" y="60000"/>
                                    </p:animScale>
                                    <p:animScale>
                                      <p:cBhvr>
                                        <p:cTn id="32" dur="83" decel="50000">
                                          <p:stCondLst>
                                            <p:cond delay="338"/>
                                          </p:stCondLst>
                                        </p:cTn>
                                        <p:tgtEl>
                                          <p:spTgt spid="9"/>
                                        </p:tgtEl>
                                      </p:cBhvr>
                                      <p:to x="100000" y="100000"/>
                                    </p:animScale>
                                    <p:animScale>
                                      <p:cBhvr>
                                        <p:cTn id="33" dur="13">
                                          <p:stCondLst>
                                            <p:cond delay="656"/>
                                          </p:stCondLst>
                                        </p:cTn>
                                        <p:tgtEl>
                                          <p:spTgt spid="9"/>
                                        </p:tgtEl>
                                      </p:cBhvr>
                                      <p:to x="100000" y="80000"/>
                                    </p:animScale>
                                    <p:animScale>
                                      <p:cBhvr>
                                        <p:cTn id="34" dur="83" decel="50000">
                                          <p:stCondLst>
                                            <p:cond delay="669"/>
                                          </p:stCondLst>
                                        </p:cTn>
                                        <p:tgtEl>
                                          <p:spTgt spid="9"/>
                                        </p:tgtEl>
                                      </p:cBhvr>
                                      <p:to x="100000" y="100000"/>
                                    </p:animScale>
                                    <p:animScale>
                                      <p:cBhvr>
                                        <p:cTn id="35" dur="13">
                                          <p:stCondLst>
                                            <p:cond delay="821"/>
                                          </p:stCondLst>
                                        </p:cTn>
                                        <p:tgtEl>
                                          <p:spTgt spid="9"/>
                                        </p:tgtEl>
                                      </p:cBhvr>
                                      <p:to x="100000" y="90000"/>
                                    </p:animScale>
                                    <p:animScale>
                                      <p:cBhvr>
                                        <p:cTn id="36" dur="83" decel="50000">
                                          <p:stCondLst>
                                            <p:cond delay="834"/>
                                          </p:stCondLst>
                                        </p:cTn>
                                        <p:tgtEl>
                                          <p:spTgt spid="9"/>
                                        </p:tgtEl>
                                      </p:cBhvr>
                                      <p:to x="100000" y="100000"/>
                                    </p:animScale>
                                    <p:animScale>
                                      <p:cBhvr>
                                        <p:cTn id="37" dur="13">
                                          <p:stCondLst>
                                            <p:cond delay="904"/>
                                          </p:stCondLst>
                                        </p:cTn>
                                        <p:tgtEl>
                                          <p:spTgt spid="9"/>
                                        </p:tgtEl>
                                      </p:cBhvr>
                                      <p:to x="100000" y="95000"/>
                                    </p:animScale>
                                    <p:animScale>
                                      <p:cBhvr>
                                        <p:cTn id="38" dur="83" decel="50000">
                                          <p:stCondLst>
                                            <p:cond delay="917"/>
                                          </p:stCondLst>
                                        </p:cTn>
                                        <p:tgtEl>
                                          <p:spTgt spid="9"/>
                                        </p:tgtEl>
                                      </p:cBhvr>
                                      <p:to x="100000" y="100000"/>
                                    </p:animScale>
                                  </p:childTnLst>
                                </p:cTn>
                              </p:par>
                            </p:childTnLst>
                          </p:cTn>
                        </p:par>
                        <p:par>
                          <p:cTn id="39" fill="hold">
                            <p:stCondLst>
                              <p:cond delay="16000"/>
                            </p:stCondLst>
                            <p:childTnLst>
                              <p:par>
                                <p:cTn id="40" presetID="6" presetClass="entr" presetSubtype="16" fill="hold" nodeType="afterEffect">
                                  <p:stCondLst>
                                    <p:cond delay="200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240137-0F5E-0728-458F-CC9F9B75FFCC}"/>
              </a:ext>
            </a:extLst>
          </p:cNvPr>
          <p:cNvPicPr>
            <a:picLocks noChangeAspect="1"/>
          </p:cNvPicPr>
          <p:nvPr/>
        </p:nvPicPr>
        <p:blipFill rotWithShape="1">
          <a:blip r:embed="rId2"/>
          <a:srcRect l="3990" t="3878" r="9382" b="6983"/>
          <a:stretch/>
        </p:blipFill>
        <p:spPr>
          <a:xfrm>
            <a:off x="2095247" y="1"/>
            <a:ext cx="7979073" cy="4618366"/>
          </a:xfrm>
          <a:prstGeom prst="rect">
            <a:avLst/>
          </a:prstGeom>
        </p:spPr>
      </p:pic>
      <p:sp>
        <p:nvSpPr>
          <p:cNvPr id="6" name="TextBox 5">
            <a:extLst>
              <a:ext uri="{FF2B5EF4-FFF2-40B4-BE49-F238E27FC236}">
                <a16:creationId xmlns:a16="http://schemas.microsoft.com/office/drawing/2014/main" id="{31424AF2-40B5-39E6-6A1C-92BDBA4983C0}"/>
              </a:ext>
            </a:extLst>
          </p:cNvPr>
          <p:cNvSpPr txBox="1"/>
          <p:nvPr/>
        </p:nvSpPr>
        <p:spPr>
          <a:xfrm>
            <a:off x="1905007" y="4618367"/>
            <a:ext cx="2105876" cy="523220"/>
          </a:xfrm>
          <a:prstGeom prst="rect">
            <a:avLst/>
          </a:prstGeom>
          <a:noFill/>
        </p:spPr>
        <p:txBody>
          <a:bodyPr wrap="square">
            <a:spAutoFit/>
          </a:bodyPr>
          <a:lstStyle/>
          <a:p>
            <a:r>
              <a:rPr lang="en-US" sz="2800" b="1" dirty="0"/>
              <a:t>02/22/1732</a:t>
            </a:r>
          </a:p>
        </p:txBody>
      </p:sp>
      <p:sp>
        <p:nvSpPr>
          <p:cNvPr id="8" name="TextBox 7">
            <a:extLst>
              <a:ext uri="{FF2B5EF4-FFF2-40B4-BE49-F238E27FC236}">
                <a16:creationId xmlns:a16="http://schemas.microsoft.com/office/drawing/2014/main" id="{544ED7B8-F304-B91E-582D-53443E25F62B}"/>
              </a:ext>
            </a:extLst>
          </p:cNvPr>
          <p:cNvSpPr txBox="1"/>
          <p:nvPr/>
        </p:nvSpPr>
        <p:spPr>
          <a:xfrm>
            <a:off x="3917422" y="4592020"/>
            <a:ext cx="2105876" cy="523220"/>
          </a:xfrm>
          <a:prstGeom prst="rect">
            <a:avLst/>
          </a:prstGeom>
          <a:noFill/>
        </p:spPr>
        <p:txBody>
          <a:bodyPr wrap="square">
            <a:spAutoFit/>
          </a:bodyPr>
          <a:lstStyle/>
          <a:p>
            <a:r>
              <a:rPr lang="en-US" sz="2800" b="1" dirty="0"/>
              <a:t>04/13/1743</a:t>
            </a:r>
          </a:p>
        </p:txBody>
      </p:sp>
      <p:sp>
        <p:nvSpPr>
          <p:cNvPr id="10" name="TextBox 9">
            <a:extLst>
              <a:ext uri="{FF2B5EF4-FFF2-40B4-BE49-F238E27FC236}">
                <a16:creationId xmlns:a16="http://schemas.microsoft.com/office/drawing/2014/main" id="{02BCB6A0-AF6B-418F-8F09-B96FFFF02EA0}"/>
              </a:ext>
            </a:extLst>
          </p:cNvPr>
          <p:cNvSpPr txBox="1"/>
          <p:nvPr/>
        </p:nvSpPr>
        <p:spPr>
          <a:xfrm>
            <a:off x="6032154" y="4618367"/>
            <a:ext cx="1936289" cy="523220"/>
          </a:xfrm>
          <a:prstGeom prst="rect">
            <a:avLst/>
          </a:prstGeom>
          <a:noFill/>
        </p:spPr>
        <p:txBody>
          <a:bodyPr wrap="square">
            <a:spAutoFit/>
          </a:bodyPr>
          <a:lstStyle/>
          <a:p>
            <a:r>
              <a:rPr lang="en-US" sz="2800" b="1" dirty="0"/>
              <a:t>10/27/1858</a:t>
            </a:r>
          </a:p>
        </p:txBody>
      </p:sp>
      <p:sp>
        <p:nvSpPr>
          <p:cNvPr id="12" name="TextBox 11">
            <a:extLst>
              <a:ext uri="{FF2B5EF4-FFF2-40B4-BE49-F238E27FC236}">
                <a16:creationId xmlns:a16="http://schemas.microsoft.com/office/drawing/2014/main" id="{6A7B0A64-D16D-934F-2F45-6A1C6E8C0202}"/>
              </a:ext>
            </a:extLst>
          </p:cNvPr>
          <p:cNvSpPr txBox="1"/>
          <p:nvPr/>
        </p:nvSpPr>
        <p:spPr>
          <a:xfrm>
            <a:off x="8181117" y="4618367"/>
            <a:ext cx="2105876" cy="523220"/>
          </a:xfrm>
          <a:prstGeom prst="rect">
            <a:avLst/>
          </a:prstGeom>
          <a:noFill/>
        </p:spPr>
        <p:txBody>
          <a:bodyPr wrap="square">
            <a:spAutoFit/>
          </a:bodyPr>
          <a:lstStyle/>
          <a:p>
            <a:r>
              <a:rPr lang="en-US" sz="2800" b="1" dirty="0"/>
              <a:t>02/12/1809</a:t>
            </a:r>
          </a:p>
        </p:txBody>
      </p:sp>
      <p:pic>
        <p:nvPicPr>
          <p:cNvPr id="1026" name="Picture 2" descr="George Washington - Facts, Presidency ...">
            <a:extLst>
              <a:ext uri="{FF2B5EF4-FFF2-40B4-BE49-F238E27FC236}">
                <a16:creationId xmlns:a16="http://schemas.microsoft.com/office/drawing/2014/main" id="{C664E9A8-725F-6188-796C-8C3C6E5E21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4355" y="5163281"/>
            <a:ext cx="1668258" cy="166825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F6E95EC3-D4EA-5153-2B46-121DAA1D8FA9}"/>
              </a:ext>
            </a:extLst>
          </p:cNvPr>
          <p:cNvPicPr>
            <a:picLocks noChangeAspect="1"/>
          </p:cNvPicPr>
          <p:nvPr/>
        </p:nvPicPr>
        <p:blipFill rotWithShape="1">
          <a:blip r:embed="rId4"/>
          <a:srcRect l="6977" t="4828" r="11556" b="28145"/>
          <a:stretch/>
        </p:blipFill>
        <p:spPr>
          <a:xfrm>
            <a:off x="4137315" y="5137241"/>
            <a:ext cx="1591310" cy="1671126"/>
          </a:xfrm>
          <a:prstGeom prst="rect">
            <a:avLst/>
          </a:prstGeom>
        </p:spPr>
      </p:pic>
      <p:pic>
        <p:nvPicPr>
          <p:cNvPr id="17" name="Picture 16">
            <a:extLst>
              <a:ext uri="{FF2B5EF4-FFF2-40B4-BE49-F238E27FC236}">
                <a16:creationId xmlns:a16="http://schemas.microsoft.com/office/drawing/2014/main" id="{AE792881-4C6C-4D84-0BA8-D3E64B89A07D}"/>
              </a:ext>
            </a:extLst>
          </p:cNvPr>
          <p:cNvPicPr>
            <a:picLocks noChangeAspect="1"/>
          </p:cNvPicPr>
          <p:nvPr/>
        </p:nvPicPr>
        <p:blipFill rotWithShape="1">
          <a:blip r:embed="rId5"/>
          <a:srcRect l="29960" r="38402" b="12313"/>
          <a:stretch/>
        </p:blipFill>
        <p:spPr>
          <a:xfrm>
            <a:off x="6365400" y="5132016"/>
            <a:ext cx="1226384" cy="1699523"/>
          </a:xfrm>
          <a:prstGeom prst="rect">
            <a:avLst/>
          </a:prstGeom>
        </p:spPr>
      </p:pic>
      <p:pic>
        <p:nvPicPr>
          <p:cNvPr id="18" name="Picture 17">
            <a:extLst>
              <a:ext uri="{FF2B5EF4-FFF2-40B4-BE49-F238E27FC236}">
                <a16:creationId xmlns:a16="http://schemas.microsoft.com/office/drawing/2014/main" id="{9360D922-3513-7E4E-7883-E5A6D3F9E2EB}"/>
              </a:ext>
            </a:extLst>
          </p:cNvPr>
          <p:cNvPicPr>
            <a:picLocks noChangeAspect="1"/>
          </p:cNvPicPr>
          <p:nvPr/>
        </p:nvPicPr>
        <p:blipFill rotWithShape="1">
          <a:blip r:embed="rId6"/>
          <a:srcRect l="19538" t="18715" r="22083" b="22244"/>
          <a:stretch/>
        </p:blipFill>
        <p:spPr>
          <a:xfrm>
            <a:off x="8388895" y="5115241"/>
            <a:ext cx="1458636" cy="1716298"/>
          </a:xfrm>
          <a:prstGeom prst="rect">
            <a:avLst/>
          </a:prstGeom>
        </p:spPr>
      </p:pic>
      <p:sp>
        <p:nvSpPr>
          <p:cNvPr id="19" name="TextBox 18">
            <a:extLst>
              <a:ext uri="{FF2B5EF4-FFF2-40B4-BE49-F238E27FC236}">
                <a16:creationId xmlns:a16="http://schemas.microsoft.com/office/drawing/2014/main" id="{1301387D-506C-1F9A-8850-E22FC4A988BB}"/>
              </a:ext>
            </a:extLst>
          </p:cNvPr>
          <p:cNvSpPr txBox="1"/>
          <p:nvPr/>
        </p:nvSpPr>
        <p:spPr>
          <a:xfrm>
            <a:off x="79923" y="5233821"/>
            <a:ext cx="1499257" cy="1631216"/>
          </a:xfrm>
          <a:prstGeom prst="rect">
            <a:avLst/>
          </a:prstGeom>
          <a:noFill/>
        </p:spPr>
        <p:txBody>
          <a:bodyPr wrap="none" rtlCol="0">
            <a:spAutoFit/>
          </a:bodyPr>
          <a:lstStyle/>
          <a:p>
            <a:r>
              <a:rPr lang="en-US" sz="2000" b="1" dirty="0"/>
              <a:t>George</a:t>
            </a:r>
          </a:p>
          <a:p>
            <a:r>
              <a:rPr lang="en-US" sz="2000" b="1" dirty="0"/>
              <a:t>Washington</a:t>
            </a:r>
          </a:p>
          <a:p>
            <a:endParaRPr lang="en-US" sz="2000" b="1" dirty="0"/>
          </a:p>
          <a:p>
            <a:r>
              <a:rPr lang="en-US" sz="2000" b="1" dirty="0"/>
              <a:t>      Thomas </a:t>
            </a:r>
          </a:p>
          <a:p>
            <a:r>
              <a:rPr lang="en-US" sz="2000" b="1" dirty="0"/>
              <a:t>      Jefferson</a:t>
            </a:r>
          </a:p>
        </p:txBody>
      </p:sp>
      <p:sp>
        <p:nvSpPr>
          <p:cNvPr id="20" name="TextBox 19">
            <a:extLst>
              <a:ext uri="{FF2B5EF4-FFF2-40B4-BE49-F238E27FC236}">
                <a16:creationId xmlns:a16="http://schemas.microsoft.com/office/drawing/2014/main" id="{33CC630E-FC92-5AA6-207E-E6258A4C6F20}"/>
              </a:ext>
            </a:extLst>
          </p:cNvPr>
          <p:cNvSpPr txBox="1"/>
          <p:nvPr/>
        </p:nvSpPr>
        <p:spPr>
          <a:xfrm>
            <a:off x="10074320" y="5177150"/>
            <a:ext cx="1451808" cy="1631216"/>
          </a:xfrm>
          <a:prstGeom prst="rect">
            <a:avLst/>
          </a:prstGeom>
          <a:noFill/>
        </p:spPr>
        <p:txBody>
          <a:bodyPr wrap="none" rtlCol="0">
            <a:spAutoFit/>
          </a:bodyPr>
          <a:lstStyle/>
          <a:p>
            <a:r>
              <a:rPr lang="en-US" sz="2000" b="1" dirty="0"/>
              <a:t>Theodore</a:t>
            </a:r>
          </a:p>
          <a:p>
            <a:r>
              <a:rPr lang="en-US" sz="2000" b="1" dirty="0"/>
              <a:t>Roosevelt</a:t>
            </a:r>
          </a:p>
          <a:p>
            <a:endParaRPr lang="en-US" sz="2000" b="1" dirty="0"/>
          </a:p>
          <a:p>
            <a:r>
              <a:rPr lang="en-US" sz="2000" b="1" dirty="0"/>
              <a:t>     Abraham</a:t>
            </a:r>
          </a:p>
          <a:p>
            <a:r>
              <a:rPr lang="en-US" sz="2000" b="1" dirty="0"/>
              <a:t>     Lincoln</a:t>
            </a:r>
          </a:p>
        </p:txBody>
      </p:sp>
    </p:spTree>
    <p:extLst>
      <p:ext uri="{BB962C8B-B14F-4D97-AF65-F5344CB8AC3E}">
        <p14:creationId xmlns:p14="http://schemas.microsoft.com/office/powerpoint/2010/main" val="3075431409"/>
      </p:ext>
    </p:extLst>
  </p:cSld>
  <p:clrMapOvr>
    <a:masterClrMapping/>
  </p:clrMapOvr>
  <mc:AlternateContent xmlns:mc="http://schemas.openxmlformats.org/markup-compatibility/2006" xmlns:p14="http://schemas.microsoft.com/office/powerpoint/2010/main">
    <mc:Choice Requires="p14">
      <p:transition spd="slow" p14:dur="1750" advTm="30000">
        <p:checker/>
      </p:transition>
    </mc:Choice>
    <mc:Fallback xmlns="">
      <p:transition spd="slow" advTm="30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550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par>
                          <p:cTn id="21" fill="hold">
                            <p:stCondLst>
                              <p:cond delay="7500"/>
                            </p:stCondLst>
                            <p:childTnLst>
                              <p:par>
                                <p:cTn id="22" presetID="2" presetClass="entr" presetSubtype="3" fill="hold" nodeType="afterEffect">
                                  <p:stCondLst>
                                    <p:cond delay="2500"/>
                                  </p:stCondLst>
                                  <p:childTnLst>
                                    <p:set>
                                      <p:cBhvr>
                                        <p:cTn id="23" dur="1" fill="hold">
                                          <p:stCondLst>
                                            <p:cond delay="0"/>
                                          </p:stCondLst>
                                        </p:cTn>
                                        <p:tgtEl>
                                          <p:spTgt spid="1026"/>
                                        </p:tgtEl>
                                        <p:attrNameLst>
                                          <p:attrName>style.visibility</p:attrName>
                                        </p:attrNameLst>
                                      </p:cBhvr>
                                      <p:to>
                                        <p:strVal val="visible"/>
                                      </p:to>
                                    </p:set>
                                    <p:anim calcmode="lin" valueType="num">
                                      <p:cBhvr additive="base">
                                        <p:cTn id="24" dur="1000" fill="hold"/>
                                        <p:tgtEl>
                                          <p:spTgt spid="1026"/>
                                        </p:tgtEl>
                                        <p:attrNameLst>
                                          <p:attrName>ppt_x</p:attrName>
                                        </p:attrNameLst>
                                      </p:cBhvr>
                                      <p:tavLst>
                                        <p:tav tm="0">
                                          <p:val>
                                            <p:strVal val="1+#ppt_w/2"/>
                                          </p:val>
                                        </p:tav>
                                        <p:tav tm="100000">
                                          <p:val>
                                            <p:strVal val="#ppt_x"/>
                                          </p:val>
                                        </p:tav>
                                      </p:tavLst>
                                    </p:anim>
                                    <p:anim calcmode="lin" valueType="num">
                                      <p:cBhvr additive="base">
                                        <p:cTn id="25" dur="1000" fill="hold"/>
                                        <p:tgtEl>
                                          <p:spTgt spid="1026"/>
                                        </p:tgtEl>
                                        <p:attrNameLst>
                                          <p:attrName>ppt_y</p:attrName>
                                        </p:attrNameLst>
                                      </p:cBhvr>
                                      <p:tavLst>
                                        <p:tav tm="0">
                                          <p:val>
                                            <p:strVal val="0-#ppt_h/2"/>
                                          </p:val>
                                        </p:tav>
                                        <p:tav tm="100000">
                                          <p:val>
                                            <p:strVal val="#ppt_y"/>
                                          </p:val>
                                        </p:tav>
                                      </p:tavLst>
                                    </p:anim>
                                  </p:childTnLst>
                                </p:cTn>
                              </p:par>
                            </p:childTnLst>
                          </p:cTn>
                        </p:par>
                        <p:par>
                          <p:cTn id="26" fill="hold">
                            <p:stCondLst>
                              <p:cond delay="11000"/>
                            </p:stCondLst>
                            <p:childTnLst>
                              <p:par>
                                <p:cTn id="27" presetID="45" presetClass="entr" presetSubtype="0" fill="hold" nodeType="afterEffect">
                                  <p:stCondLst>
                                    <p:cond delay="150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ppt_w</p:attrName>
                                        </p:attrNameLst>
                                      </p:cBhvr>
                                      <p:tavLst>
                                        <p:tav tm="0" fmla="#ppt_w*sin(2.5*pi*$)">
                                          <p:val>
                                            <p:fltVal val="0"/>
                                          </p:val>
                                        </p:tav>
                                        <p:tav tm="100000">
                                          <p:val>
                                            <p:fltVal val="1"/>
                                          </p:val>
                                        </p:tav>
                                      </p:tavLst>
                                    </p:anim>
                                    <p:anim calcmode="lin" valueType="num">
                                      <p:cBhvr>
                                        <p:cTn id="31" dur="1000" fill="hold"/>
                                        <p:tgtEl>
                                          <p:spTgt spid="15"/>
                                        </p:tgtEl>
                                        <p:attrNameLst>
                                          <p:attrName>ppt_h</p:attrName>
                                        </p:attrNameLst>
                                      </p:cBhvr>
                                      <p:tavLst>
                                        <p:tav tm="0">
                                          <p:val>
                                            <p:strVal val="#ppt_h"/>
                                          </p:val>
                                        </p:tav>
                                        <p:tav tm="100000">
                                          <p:val>
                                            <p:strVal val="#ppt_h"/>
                                          </p:val>
                                        </p:tav>
                                      </p:tavLst>
                                    </p:anim>
                                  </p:childTnLst>
                                </p:cTn>
                              </p:par>
                            </p:childTnLst>
                          </p:cTn>
                        </p:par>
                        <p:par>
                          <p:cTn id="32" fill="hold">
                            <p:stCondLst>
                              <p:cond delay="13500"/>
                            </p:stCondLst>
                            <p:childTnLst>
                              <p:par>
                                <p:cTn id="33" presetID="21" presetClass="entr" presetSubtype="1" fill="hold" nodeType="afterEffect">
                                  <p:stCondLst>
                                    <p:cond delay="1500"/>
                                  </p:stCondLst>
                                  <p:childTnLst>
                                    <p:set>
                                      <p:cBhvr>
                                        <p:cTn id="34" dur="1" fill="hold">
                                          <p:stCondLst>
                                            <p:cond delay="0"/>
                                          </p:stCondLst>
                                        </p:cTn>
                                        <p:tgtEl>
                                          <p:spTgt spid="17"/>
                                        </p:tgtEl>
                                        <p:attrNameLst>
                                          <p:attrName>style.visibility</p:attrName>
                                        </p:attrNameLst>
                                      </p:cBhvr>
                                      <p:to>
                                        <p:strVal val="visible"/>
                                      </p:to>
                                    </p:set>
                                    <p:animEffect transition="in" filter="wheel(1)">
                                      <p:cBhvr>
                                        <p:cTn id="35" dur="1000"/>
                                        <p:tgtEl>
                                          <p:spTgt spid="17"/>
                                        </p:tgtEl>
                                      </p:cBhvr>
                                    </p:animEffect>
                                  </p:childTnLst>
                                </p:cTn>
                              </p:par>
                            </p:childTnLst>
                          </p:cTn>
                        </p:par>
                        <p:par>
                          <p:cTn id="36" fill="hold">
                            <p:stCondLst>
                              <p:cond delay="16000"/>
                            </p:stCondLst>
                            <p:childTnLst>
                              <p:par>
                                <p:cTn id="37" presetID="26" presetClass="entr" presetSubtype="0" fill="hold" nodeType="afterEffect">
                                  <p:stCondLst>
                                    <p:cond delay="150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290">
                                          <p:stCondLst>
                                            <p:cond delay="0"/>
                                          </p:stCondLst>
                                        </p:cTn>
                                        <p:tgtEl>
                                          <p:spTgt spid="18"/>
                                        </p:tgtEl>
                                      </p:cBhvr>
                                    </p:animEffect>
                                    <p:anim calcmode="lin" valueType="num">
                                      <p:cBhvr>
                                        <p:cTn id="40" dur="911"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1" dur="332"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2" dur="332" tmFilter="0, 0; 0.125,0.2665; 0.25,0.4; 0.375,0.465; 0.5,0.5;  0.625,0.535; 0.75,0.6; 0.875,0.7335; 1,1">
                                          <p:stCondLst>
                                            <p:cond delay="332"/>
                                          </p:stCondLst>
                                        </p:cTn>
                                        <p:tgtEl>
                                          <p:spTgt spid="18"/>
                                        </p:tgtEl>
                                        <p:attrNameLst>
                                          <p:attrName>ppt_y</p:attrName>
                                        </p:attrNameLst>
                                      </p:cBhvr>
                                      <p:tavLst>
                                        <p:tav tm="0" fmla="#ppt_y-sin(pi*$)/9">
                                          <p:val>
                                            <p:fltVal val="0"/>
                                          </p:val>
                                        </p:tav>
                                        <p:tav tm="100000">
                                          <p:val>
                                            <p:fltVal val="1"/>
                                          </p:val>
                                        </p:tav>
                                      </p:tavLst>
                                    </p:anim>
                                    <p:anim calcmode="lin" valueType="num">
                                      <p:cBhvr>
                                        <p:cTn id="43" dur="166" tmFilter="0, 0; 0.125,0.2665; 0.25,0.4; 0.375,0.465; 0.5,0.5;  0.625,0.535; 0.75,0.6; 0.875,0.7335; 1,1">
                                          <p:stCondLst>
                                            <p:cond delay="662"/>
                                          </p:stCondLst>
                                        </p:cTn>
                                        <p:tgtEl>
                                          <p:spTgt spid="18"/>
                                        </p:tgtEl>
                                        <p:attrNameLst>
                                          <p:attrName>ppt_y</p:attrName>
                                        </p:attrNameLst>
                                      </p:cBhvr>
                                      <p:tavLst>
                                        <p:tav tm="0" fmla="#ppt_y-sin(pi*$)/27">
                                          <p:val>
                                            <p:fltVal val="0"/>
                                          </p:val>
                                        </p:tav>
                                        <p:tav tm="100000">
                                          <p:val>
                                            <p:fltVal val="1"/>
                                          </p:val>
                                        </p:tav>
                                      </p:tavLst>
                                    </p:anim>
                                    <p:anim calcmode="lin" valueType="num">
                                      <p:cBhvr>
                                        <p:cTn id="44" dur="82" tmFilter="0, 0; 0.125,0.2665; 0.25,0.4; 0.375,0.465; 0.5,0.5;  0.625,0.535; 0.75,0.6; 0.875,0.7335; 1,1">
                                          <p:stCondLst>
                                            <p:cond delay="828"/>
                                          </p:stCondLst>
                                        </p:cTn>
                                        <p:tgtEl>
                                          <p:spTgt spid="18"/>
                                        </p:tgtEl>
                                        <p:attrNameLst>
                                          <p:attrName>ppt_y</p:attrName>
                                        </p:attrNameLst>
                                      </p:cBhvr>
                                      <p:tavLst>
                                        <p:tav tm="0" fmla="#ppt_y-sin(pi*$)/81">
                                          <p:val>
                                            <p:fltVal val="0"/>
                                          </p:val>
                                        </p:tav>
                                        <p:tav tm="100000">
                                          <p:val>
                                            <p:fltVal val="1"/>
                                          </p:val>
                                        </p:tav>
                                      </p:tavLst>
                                    </p:anim>
                                    <p:animScale>
                                      <p:cBhvr>
                                        <p:cTn id="45" dur="13">
                                          <p:stCondLst>
                                            <p:cond delay="325"/>
                                          </p:stCondLst>
                                        </p:cTn>
                                        <p:tgtEl>
                                          <p:spTgt spid="18"/>
                                        </p:tgtEl>
                                      </p:cBhvr>
                                      <p:to x="100000" y="60000"/>
                                    </p:animScale>
                                    <p:animScale>
                                      <p:cBhvr>
                                        <p:cTn id="46" dur="83" decel="50000">
                                          <p:stCondLst>
                                            <p:cond delay="338"/>
                                          </p:stCondLst>
                                        </p:cTn>
                                        <p:tgtEl>
                                          <p:spTgt spid="18"/>
                                        </p:tgtEl>
                                      </p:cBhvr>
                                      <p:to x="100000" y="100000"/>
                                    </p:animScale>
                                    <p:animScale>
                                      <p:cBhvr>
                                        <p:cTn id="47" dur="13">
                                          <p:stCondLst>
                                            <p:cond delay="656"/>
                                          </p:stCondLst>
                                        </p:cTn>
                                        <p:tgtEl>
                                          <p:spTgt spid="18"/>
                                        </p:tgtEl>
                                      </p:cBhvr>
                                      <p:to x="100000" y="80000"/>
                                    </p:animScale>
                                    <p:animScale>
                                      <p:cBhvr>
                                        <p:cTn id="48" dur="83" decel="50000">
                                          <p:stCondLst>
                                            <p:cond delay="669"/>
                                          </p:stCondLst>
                                        </p:cTn>
                                        <p:tgtEl>
                                          <p:spTgt spid="18"/>
                                        </p:tgtEl>
                                      </p:cBhvr>
                                      <p:to x="100000" y="100000"/>
                                    </p:animScale>
                                    <p:animScale>
                                      <p:cBhvr>
                                        <p:cTn id="49" dur="13">
                                          <p:stCondLst>
                                            <p:cond delay="821"/>
                                          </p:stCondLst>
                                        </p:cTn>
                                        <p:tgtEl>
                                          <p:spTgt spid="18"/>
                                        </p:tgtEl>
                                      </p:cBhvr>
                                      <p:to x="100000" y="90000"/>
                                    </p:animScale>
                                    <p:animScale>
                                      <p:cBhvr>
                                        <p:cTn id="50" dur="83" decel="50000">
                                          <p:stCondLst>
                                            <p:cond delay="834"/>
                                          </p:stCondLst>
                                        </p:cTn>
                                        <p:tgtEl>
                                          <p:spTgt spid="18"/>
                                        </p:tgtEl>
                                      </p:cBhvr>
                                      <p:to x="100000" y="100000"/>
                                    </p:animScale>
                                    <p:animScale>
                                      <p:cBhvr>
                                        <p:cTn id="51" dur="13">
                                          <p:stCondLst>
                                            <p:cond delay="904"/>
                                          </p:stCondLst>
                                        </p:cTn>
                                        <p:tgtEl>
                                          <p:spTgt spid="18"/>
                                        </p:tgtEl>
                                      </p:cBhvr>
                                      <p:to x="100000" y="95000"/>
                                    </p:animScale>
                                    <p:animScale>
                                      <p:cBhvr>
                                        <p:cTn id="52" dur="83" decel="50000">
                                          <p:stCondLst>
                                            <p:cond delay="917"/>
                                          </p:stCondLst>
                                        </p:cTn>
                                        <p:tgtEl>
                                          <p:spTgt spid="18"/>
                                        </p:tgtEl>
                                      </p:cBhvr>
                                      <p:to x="100000" y="100000"/>
                                    </p:animScale>
                                  </p:childTnLst>
                                </p:cTn>
                              </p:par>
                            </p:childTnLst>
                          </p:cTn>
                        </p:par>
                        <p:par>
                          <p:cTn id="53" fill="hold">
                            <p:stCondLst>
                              <p:cond delay="18500"/>
                            </p:stCondLst>
                            <p:childTnLst>
                              <p:par>
                                <p:cTn id="54" presetID="42" presetClass="entr" presetSubtype="0" fill="hold" grpId="0" nodeType="afterEffect">
                                  <p:stCondLst>
                                    <p:cond delay="200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1000"/>
                                        <p:tgtEl>
                                          <p:spTgt spid="19"/>
                                        </p:tgtEl>
                                      </p:cBhvr>
                                    </p:animEffect>
                                    <p:anim calcmode="lin" valueType="num">
                                      <p:cBhvr>
                                        <p:cTn id="57" dur="1000" fill="hold"/>
                                        <p:tgtEl>
                                          <p:spTgt spid="19"/>
                                        </p:tgtEl>
                                        <p:attrNameLst>
                                          <p:attrName>ppt_x</p:attrName>
                                        </p:attrNameLst>
                                      </p:cBhvr>
                                      <p:tavLst>
                                        <p:tav tm="0">
                                          <p:val>
                                            <p:strVal val="#ppt_x"/>
                                          </p:val>
                                        </p:tav>
                                        <p:tav tm="100000">
                                          <p:val>
                                            <p:strVal val="#ppt_x"/>
                                          </p:val>
                                        </p:tav>
                                      </p:tavLst>
                                    </p:anim>
                                    <p:anim calcmode="lin" valueType="num">
                                      <p:cBhvr>
                                        <p:cTn id="58" dur="1000" fill="hold"/>
                                        <p:tgtEl>
                                          <p:spTgt spid="19"/>
                                        </p:tgtEl>
                                        <p:attrNameLst>
                                          <p:attrName>ppt_y</p:attrName>
                                        </p:attrNameLst>
                                      </p:cBhvr>
                                      <p:tavLst>
                                        <p:tav tm="0">
                                          <p:val>
                                            <p:strVal val="#ppt_y+.1"/>
                                          </p:val>
                                        </p:tav>
                                        <p:tav tm="100000">
                                          <p:val>
                                            <p:strVal val="#ppt_y"/>
                                          </p:val>
                                        </p:tav>
                                      </p:tavLst>
                                    </p:anim>
                                  </p:childTnLst>
                                </p:cTn>
                              </p:par>
                            </p:childTnLst>
                          </p:cTn>
                        </p:par>
                        <p:par>
                          <p:cTn id="59" fill="hold">
                            <p:stCondLst>
                              <p:cond delay="21500"/>
                            </p:stCondLst>
                            <p:childTnLst>
                              <p:par>
                                <p:cTn id="60" presetID="14" presetClass="entr" presetSubtype="10" fill="hold" grpId="0" nodeType="afterEffect">
                                  <p:stCondLst>
                                    <p:cond delay="1500"/>
                                  </p:stCondLst>
                                  <p:childTnLst>
                                    <p:set>
                                      <p:cBhvr>
                                        <p:cTn id="61" dur="1" fill="hold">
                                          <p:stCondLst>
                                            <p:cond delay="0"/>
                                          </p:stCondLst>
                                        </p:cTn>
                                        <p:tgtEl>
                                          <p:spTgt spid="20"/>
                                        </p:tgtEl>
                                        <p:attrNameLst>
                                          <p:attrName>style.visibility</p:attrName>
                                        </p:attrNameLst>
                                      </p:cBhvr>
                                      <p:to>
                                        <p:strVal val="visible"/>
                                      </p:to>
                                    </p:set>
                                    <p:animEffect transition="in" filter="randombar(horizontal)">
                                      <p:cBhvr>
                                        <p:cTn id="62"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38DF4D2-CD3A-8FD1-7EB9-5D803957BAA9}"/>
              </a:ext>
            </a:extLst>
          </p:cNvPr>
          <p:cNvSpPr txBox="1"/>
          <p:nvPr/>
        </p:nvSpPr>
        <p:spPr>
          <a:xfrm>
            <a:off x="327804" y="1321142"/>
            <a:ext cx="6096000" cy="3416320"/>
          </a:xfrm>
          <a:prstGeom prst="rect">
            <a:avLst/>
          </a:prstGeom>
          <a:noFill/>
        </p:spPr>
        <p:txBody>
          <a:bodyPr wrap="square">
            <a:spAutoFit/>
          </a:bodyPr>
          <a:lstStyle/>
          <a:p>
            <a:r>
              <a:rPr lang="en-US" sz="2400" b="1" dirty="0"/>
              <a:t>7 wonders of the world</a:t>
            </a:r>
          </a:p>
          <a:p>
            <a:r>
              <a:rPr lang="en-US" sz="2400" b="1" dirty="0"/>
              <a:t>7 deadly sins</a:t>
            </a:r>
          </a:p>
          <a:p>
            <a:r>
              <a:rPr lang="en-US" sz="2400" b="1" dirty="0"/>
              <a:t>7 notes on the musical scale</a:t>
            </a:r>
          </a:p>
          <a:p>
            <a:r>
              <a:rPr lang="en-US" sz="2400" b="1" dirty="0"/>
              <a:t>7 colors of the rainbow</a:t>
            </a:r>
          </a:p>
          <a:p>
            <a:r>
              <a:rPr lang="en-US" sz="2400" b="1" dirty="0"/>
              <a:t>7 Chakras in our body</a:t>
            </a:r>
          </a:p>
          <a:p>
            <a:r>
              <a:rPr lang="en-US" sz="2400" b="1" dirty="0"/>
              <a:t>7 continents on earth</a:t>
            </a:r>
          </a:p>
          <a:p>
            <a:r>
              <a:rPr lang="en-US" sz="2400" b="1" dirty="0"/>
              <a:t>7 stars in the Big Dipper</a:t>
            </a:r>
          </a:p>
          <a:p>
            <a:r>
              <a:rPr lang="en-US" sz="2400" b="1" dirty="0"/>
              <a:t>7 days in the week</a:t>
            </a:r>
          </a:p>
          <a:p>
            <a:r>
              <a:rPr lang="en-US" sz="2400" b="1" dirty="0"/>
              <a:t>7 circuits in the classical labyrinth</a:t>
            </a:r>
          </a:p>
        </p:txBody>
      </p:sp>
      <p:sp>
        <p:nvSpPr>
          <p:cNvPr id="4" name="TextBox 3">
            <a:extLst>
              <a:ext uri="{FF2B5EF4-FFF2-40B4-BE49-F238E27FC236}">
                <a16:creationId xmlns:a16="http://schemas.microsoft.com/office/drawing/2014/main" id="{B8BAB07C-96F3-54C2-C298-43F823386CD8}"/>
              </a:ext>
            </a:extLst>
          </p:cNvPr>
          <p:cNvSpPr txBox="1"/>
          <p:nvPr/>
        </p:nvSpPr>
        <p:spPr>
          <a:xfrm>
            <a:off x="184030" y="4826993"/>
            <a:ext cx="6096000" cy="1938992"/>
          </a:xfrm>
          <a:prstGeom prst="rect">
            <a:avLst/>
          </a:prstGeom>
          <a:noFill/>
        </p:spPr>
        <p:txBody>
          <a:bodyPr wrap="square">
            <a:spAutoFit/>
          </a:bodyPr>
          <a:lstStyle/>
          <a:p>
            <a:r>
              <a:rPr lang="en-US" sz="2000" b="1" dirty="0"/>
              <a:t>The Pythagoreans invested particular numbers with unique spiritual properties. The number seven was considered to be particularly interesting because it consisted of the union of the physical (number 4) with the spiritual (number 3). In Pythagorean numerology the number 7 means spirituality.</a:t>
            </a:r>
          </a:p>
        </p:txBody>
      </p:sp>
      <p:sp>
        <p:nvSpPr>
          <p:cNvPr id="7" name="TextBox 6">
            <a:extLst>
              <a:ext uri="{FF2B5EF4-FFF2-40B4-BE49-F238E27FC236}">
                <a16:creationId xmlns:a16="http://schemas.microsoft.com/office/drawing/2014/main" id="{8580D28C-CEDD-124B-DB48-899DBC712FDF}"/>
              </a:ext>
            </a:extLst>
          </p:cNvPr>
          <p:cNvSpPr txBox="1"/>
          <p:nvPr/>
        </p:nvSpPr>
        <p:spPr>
          <a:xfrm>
            <a:off x="534838" y="196847"/>
            <a:ext cx="497252" cy="830997"/>
          </a:xfrm>
          <a:prstGeom prst="rect">
            <a:avLst/>
          </a:prstGeom>
          <a:noFill/>
        </p:spPr>
        <p:txBody>
          <a:bodyPr wrap="none" rtlCol="0">
            <a:spAutoFit/>
          </a:bodyPr>
          <a:lstStyle/>
          <a:p>
            <a:r>
              <a:rPr lang="en-US" sz="4800" b="1" dirty="0"/>
              <a:t>7</a:t>
            </a:r>
          </a:p>
        </p:txBody>
      </p:sp>
      <p:pic>
        <p:nvPicPr>
          <p:cNvPr id="8" name="Picture 7">
            <a:extLst>
              <a:ext uri="{FF2B5EF4-FFF2-40B4-BE49-F238E27FC236}">
                <a16:creationId xmlns:a16="http://schemas.microsoft.com/office/drawing/2014/main" id="{9E660CE4-3156-0EEF-8712-3E532B1499BF}"/>
              </a:ext>
            </a:extLst>
          </p:cNvPr>
          <p:cNvPicPr>
            <a:picLocks noChangeAspect="1"/>
          </p:cNvPicPr>
          <p:nvPr/>
        </p:nvPicPr>
        <p:blipFill>
          <a:blip r:embed="rId2"/>
          <a:stretch>
            <a:fillRect/>
          </a:stretch>
        </p:blipFill>
        <p:spPr>
          <a:xfrm>
            <a:off x="5561162" y="92015"/>
            <a:ext cx="6437667" cy="3169478"/>
          </a:xfrm>
          <a:prstGeom prst="rect">
            <a:avLst/>
          </a:prstGeom>
        </p:spPr>
      </p:pic>
      <p:pic>
        <p:nvPicPr>
          <p:cNvPr id="9" name="Picture 8">
            <a:extLst>
              <a:ext uri="{FF2B5EF4-FFF2-40B4-BE49-F238E27FC236}">
                <a16:creationId xmlns:a16="http://schemas.microsoft.com/office/drawing/2014/main" id="{74F056D8-638F-D8F3-009B-7F9370C9FB3F}"/>
              </a:ext>
            </a:extLst>
          </p:cNvPr>
          <p:cNvPicPr>
            <a:picLocks noChangeAspect="1"/>
          </p:cNvPicPr>
          <p:nvPr/>
        </p:nvPicPr>
        <p:blipFill>
          <a:blip r:embed="rId3"/>
          <a:stretch>
            <a:fillRect/>
          </a:stretch>
        </p:blipFill>
        <p:spPr>
          <a:xfrm>
            <a:off x="7303698" y="3341298"/>
            <a:ext cx="4639739" cy="3483440"/>
          </a:xfrm>
          <a:prstGeom prst="rect">
            <a:avLst/>
          </a:prstGeom>
        </p:spPr>
      </p:pic>
    </p:spTree>
    <p:extLst>
      <p:ext uri="{BB962C8B-B14F-4D97-AF65-F5344CB8AC3E}">
        <p14:creationId xmlns:p14="http://schemas.microsoft.com/office/powerpoint/2010/main" val="3672017036"/>
      </p:ext>
    </p:extLst>
  </p:cSld>
  <p:clrMapOvr>
    <a:masterClrMapping/>
  </p:clrMapOvr>
  <mc:AlternateContent xmlns:mc="http://schemas.openxmlformats.org/markup-compatibility/2006" xmlns:p14="http://schemas.microsoft.com/office/powerpoint/2010/main">
    <mc:Choice Requires="p14">
      <p:transition spd="slow" p14:dur="1750" advTm="30000">
        <p:checker/>
      </p:transition>
    </mc:Choice>
    <mc:Fallback xmlns="">
      <p:transition spd="slow" advTm="30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afterEffect">
                                  <p:stCondLst>
                                    <p:cond delay="50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6000"/>
                            </p:stCondLst>
                            <p:childTnLst>
                              <p:par>
                                <p:cTn id="10" presetID="16" presetClass="entr" presetSubtype="21" fill="hold" nodeType="afterEffect">
                                  <p:stCondLst>
                                    <p:cond delay="300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1000"/>
                                        <p:tgtEl>
                                          <p:spTgt spid="8"/>
                                        </p:tgtEl>
                                      </p:cBhvr>
                                    </p:animEffect>
                                  </p:childTnLst>
                                </p:cTn>
                              </p:par>
                            </p:childTnLst>
                          </p:cTn>
                        </p:par>
                        <p:par>
                          <p:cTn id="13" fill="hold">
                            <p:stCondLst>
                              <p:cond delay="10000"/>
                            </p:stCondLst>
                            <p:childTnLst>
                              <p:par>
                                <p:cTn id="14" presetID="43" presetClass="entr" presetSubtype="0" fill="hold" nodeType="afterEffect">
                                  <p:stCondLst>
                                    <p:cond delay="300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
                                        <p:tgtEl>
                                          <p:spTgt spid="9"/>
                                        </p:tgtEl>
                                      </p:cBhvr>
                                    </p:animEffect>
                                    <p:anim calcmode="lin" valueType="num">
                                      <p:cBhvr>
                                        <p:cTn id="17" dur="400" fill="hold"/>
                                        <p:tgtEl>
                                          <p:spTgt spid="9"/>
                                        </p:tgtEl>
                                        <p:attrNameLst>
                                          <p:attrName>ppt_x</p:attrName>
                                        </p:attrNameLst>
                                      </p:cBhvr>
                                      <p:tavLst>
                                        <p:tav tm="0">
                                          <p:val>
                                            <p:strVal val="#ppt_x"/>
                                          </p:val>
                                        </p:tav>
                                        <p:tav tm="100000">
                                          <p:val>
                                            <p:strVal val="#ppt_x"/>
                                          </p:val>
                                        </p:tav>
                                      </p:tavLst>
                                    </p:anim>
                                    <p:anim calcmode="lin" valueType="num">
                                      <p:cBhvr>
                                        <p:cTn id="18" dur="400" fill="hold"/>
                                        <p:tgtEl>
                                          <p:spTgt spid="9"/>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21" fill="hold">
                            <p:stCondLst>
                              <p:cond delay="14000"/>
                            </p:stCondLst>
                            <p:childTnLst>
                              <p:par>
                                <p:cTn id="22" presetID="8" presetClass="entr" presetSubtype="16" fill="hold" grpId="0" nodeType="afterEffect">
                                  <p:stCondLst>
                                    <p:cond delay="3000"/>
                                  </p:stCondLst>
                                  <p:childTnLst>
                                    <p:set>
                                      <p:cBhvr>
                                        <p:cTn id="23" dur="1" fill="hold">
                                          <p:stCondLst>
                                            <p:cond delay="0"/>
                                          </p:stCondLst>
                                        </p:cTn>
                                        <p:tgtEl>
                                          <p:spTgt spid="4"/>
                                        </p:tgtEl>
                                        <p:attrNameLst>
                                          <p:attrName>style.visibility</p:attrName>
                                        </p:attrNameLst>
                                      </p:cBhvr>
                                      <p:to>
                                        <p:strVal val="visible"/>
                                      </p:to>
                                    </p:set>
                                    <p:animEffect transition="in" filter="diamond(in)">
                                      <p:cBhvr>
                                        <p:cTn id="2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F6C0209-7DB7-E2FA-C3DA-ED412A403016}"/>
              </a:ext>
            </a:extLst>
          </p:cNvPr>
          <p:cNvSpPr txBox="1"/>
          <p:nvPr/>
        </p:nvSpPr>
        <p:spPr>
          <a:xfrm>
            <a:off x="557842" y="310551"/>
            <a:ext cx="2614242" cy="1200329"/>
          </a:xfrm>
          <a:prstGeom prst="rect">
            <a:avLst/>
          </a:prstGeom>
          <a:noFill/>
        </p:spPr>
        <p:txBody>
          <a:bodyPr wrap="none" rtlCol="0">
            <a:spAutoFit/>
          </a:bodyPr>
          <a:lstStyle/>
          <a:p>
            <a:r>
              <a:rPr lang="en-US" sz="2400" b="1" dirty="0"/>
              <a:t>299,792,458</a:t>
            </a:r>
          </a:p>
          <a:p>
            <a:r>
              <a:rPr lang="en-US" sz="2400" b="1" dirty="0"/>
              <a:t>3.00x10</a:t>
            </a:r>
            <a:r>
              <a:rPr lang="en-US" sz="2400" b="1" baseline="30000" dirty="0"/>
              <a:t>5 </a:t>
            </a:r>
            <a:r>
              <a:rPr lang="en-US" sz="2400" b="1" dirty="0"/>
              <a:t>(rounded)</a:t>
            </a:r>
          </a:p>
          <a:p>
            <a:r>
              <a:rPr lang="en-US" sz="2400" b="1" dirty="0"/>
              <a:t>186,000 (rounded)</a:t>
            </a:r>
          </a:p>
        </p:txBody>
      </p:sp>
      <p:sp>
        <p:nvSpPr>
          <p:cNvPr id="5" name="TextBox 4">
            <a:extLst>
              <a:ext uri="{FF2B5EF4-FFF2-40B4-BE49-F238E27FC236}">
                <a16:creationId xmlns:a16="http://schemas.microsoft.com/office/drawing/2014/main" id="{001DE7F0-08FA-A10C-F9F6-054F6223CC82}"/>
              </a:ext>
            </a:extLst>
          </p:cNvPr>
          <p:cNvSpPr txBox="1"/>
          <p:nvPr/>
        </p:nvSpPr>
        <p:spPr>
          <a:xfrm>
            <a:off x="3172084" y="310551"/>
            <a:ext cx="1708801" cy="1200329"/>
          </a:xfrm>
          <a:prstGeom prst="rect">
            <a:avLst/>
          </a:prstGeom>
          <a:noFill/>
        </p:spPr>
        <p:txBody>
          <a:bodyPr wrap="none" rtlCol="0">
            <a:spAutoFit/>
          </a:bodyPr>
          <a:lstStyle/>
          <a:p>
            <a:r>
              <a:rPr lang="en-US" sz="2400" b="1" dirty="0"/>
              <a:t>Meters/sec.</a:t>
            </a:r>
          </a:p>
          <a:p>
            <a:r>
              <a:rPr lang="en-US" sz="2400" b="1" dirty="0"/>
              <a:t>Km/sec.</a:t>
            </a:r>
          </a:p>
          <a:p>
            <a:r>
              <a:rPr lang="en-US" sz="2400" b="1" dirty="0"/>
              <a:t>Miles/sec.</a:t>
            </a:r>
          </a:p>
        </p:txBody>
      </p:sp>
      <p:sp>
        <p:nvSpPr>
          <p:cNvPr id="7" name="TextBox 6">
            <a:extLst>
              <a:ext uri="{FF2B5EF4-FFF2-40B4-BE49-F238E27FC236}">
                <a16:creationId xmlns:a16="http://schemas.microsoft.com/office/drawing/2014/main" id="{3EEE654D-A266-80F1-7895-BDD64BFA739C}"/>
              </a:ext>
            </a:extLst>
          </p:cNvPr>
          <p:cNvSpPr txBox="1"/>
          <p:nvPr/>
        </p:nvSpPr>
        <p:spPr>
          <a:xfrm>
            <a:off x="92015" y="1439836"/>
            <a:ext cx="6768860" cy="2308324"/>
          </a:xfrm>
          <a:prstGeom prst="rect">
            <a:avLst/>
          </a:prstGeom>
          <a:noFill/>
        </p:spPr>
        <p:txBody>
          <a:bodyPr wrap="square">
            <a:spAutoFit/>
          </a:bodyPr>
          <a:lstStyle/>
          <a:p>
            <a:r>
              <a:rPr lang="en-US" sz="2400" b="1" dirty="0">
                <a:highlight>
                  <a:srgbClr val="FFFF00"/>
                </a:highlight>
              </a:rPr>
              <a:t>The speed of light in vacuum</a:t>
            </a:r>
            <a:r>
              <a:rPr lang="en-US" sz="2400" b="1" dirty="0"/>
              <a:t>, commonly denoted c, is a universal physical constant that is exactly equal to 299,792,458 </a:t>
            </a:r>
            <a:r>
              <a:rPr lang="en-US" sz="2400" b="1" dirty="0" err="1"/>
              <a:t>metres</a:t>
            </a:r>
            <a:r>
              <a:rPr lang="en-US" sz="2400" b="1" dirty="0"/>
              <a:t> per second. According to the special theory of relativity, c is the upper limit for the speed at which conventional matter or energy can travel through space.</a:t>
            </a:r>
          </a:p>
        </p:txBody>
      </p:sp>
      <p:pic>
        <p:nvPicPr>
          <p:cNvPr id="8" name="Picture 7">
            <a:extLst>
              <a:ext uri="{FF2B5EF4-FFF2-40B4-BE49-F238E27FC236}">
                <a16:creationId xmlns:a16="http://schemas.microsoft.com/office/drawing/2014/main" id="{E08FD598-5793-6768-A5B4-7E484C9E76E2}"/>
              </a:ext>
            </a:extLst>
          </p:cNvPr>
          <p:cNvPicPr>
            <a:picLocks noChangeAspect="1"/>
          </p:cNvPicPr>
          <p:nvPr/>
        </p:nvPicPr>
        <p:blipFill rotWithShape="1">
          <a:blip r:embed="rId2"/>
          <a:srcRect l="1447" t="3605" r="38302" b="32167"/>
          <a:stretch/>
        </p:blipFill>
        <p:spPr>
          <a:xfrm>
            <a:off x="6779907" y="51757"/>
            <a:ext cx="5373294" cy="4295957"/>
          </a:xfrm>
          <a:prstGeom prst="rect">
            <a:avLst/>
          </a:prstGeom>
        </p:spPr>
      </p:pic>
      <p:pic>
        <p:nvPicPr>
          <p:cNvPr id="10" name="Picture 9">
            <a:extLst>
              <a:ext uri="{FF2B5EF4-FFF2-40B4-BE49-F238E27FC236}">
                <a16:creationId xmlns:a16="http://schemas.microsoft.com/office/drawing/2014/main" id="{7F15292E-337A-57B9-1362-0A83887A478E}"/>
              </a:ext>
            </a:extLst>
          </p:cNvPr>
          <p:cNvPicPr>
            <a:picLocks noChangeAspect="1"/>
          </p:cNvPicPr>
          <p:nvPr/>
        </p:nvPicPr>
        <p:blipFill rotWithShape="1">
          <a:blip r:embed="rId3"/>
          <a:srcRect l="8931" t="42348"/>
          <a:stretch/>
        </p:blipFill>
        <p:spPr>
          <a:xfrm>
            <a:off x="38799" y="3748160"/>
            <a:ext cx="6549888" cy="3109840"/>
          </a:xfrm>
          <a:prstGeom prst="rect">
            <a:avLst/>
          </a:prstGeom>
        </p:spPr>
      </p:pic>
      <p:sp>
        <p:nvSpPr>
          <p:cNvPr id="12" name="TextBox 11">
            <a:extLst>
              <a:ext uri="{FF2B5EF4-FFF2-40B4-BE49-F238E27FC236}">
                <a16:creationId xmlns:a16="http://schemas.microsoft.com/office/drawing/2014/main" id="{60FDCDC6-AC22-B559-0581-172DEAF72FED}"/>
              </a:ext>
            </a:extLst>
          </p:cNvPr>
          <p:cNvSpPr txBox="1"/>
          <p:nvPr/>
        </p:nvSpPr>
        <p:spPr>
          <a:xfrm>
            <a:off x="1918344" y="3748160"/>
            <a:ext cx="925253" cy="369332"/>
          </a:xfrm>
          <a:prstGeom prst="rect">
            <a:avLst/>
          </a:prstGeom>
          <a:solidFill>
            <a:schemeClr val="tx1"/>
          </a:solidFill>
        </p:spPr>
        <p:txBody>
          <a:bodyPr wrap="none" rtlCol="0">
            <a:spAutoFit/>
          </a:bodyPr>
          <a:lstStyle/>
          <a:p>
            <a:r>
              <a:rPr lang="en-US" dirty="0"/>
              <a:t>              </a:t>
            </a:r>
          </a:p>
        </p:txBody>
      </p:sp>
      <p:pic>
        <p:nvPicPr>
          <p:cNvPr id="2" name="Picture 1">
            <a:extLst>
              <a:ext uri="{FF2B5EF4-FFF2-40B4-BE49-F238E27FC236}">
                <a16:creationId xmlns:a16="http://schemas.microsoft.com/office/drawing/2014/main" id="{3FF2F2C0-187E-BB21-8795-15B80D972086}"/>
              </a:ext>
            </a:extLst>
          </p:cNvPr>
          <p:cNvPicPr>
            <a:picLocks noChangeAspect="1"/>
          </p:cNvPicPr>
          <p:nvPr/>
        </p:nvPicPr>
        <p:blipFill>
          <a:blip r:embed="rId4"/>
          <a:stretch>
            <a:fillRect/>
          </a:stretch>
        </p:blipFill>
        <p:spPr>
          <a:xfrm>
            <a:off x="7320164" y="4391554"/>
            <a:ext cx="4292780" cy="2414689"/>
          </a:xfrm>
          <a:prstGeom prst="rect">
            <a:avLst/>
          </a:prstGeom>
        </p:spPr>
      </p:pic>
    </p:spTree>
    <p:extLst>
      <p:ext uri="{BB962C8B-B14F-4D97-AF65-F5344CB8AC3E}">
        <p14:creationId xmlns:p14="http://schemas.microsoft.com/office/powerpoint/2010/main" val="708629807"/>
      </p:ext>
    </p:extLst>
  </p:cSld>
  <p:clrMapOvr>
    <a:masterClrMapping/>
  </p:clrMapOvr>
  <mc:AlternateContent xmlns:mc="http://schemas.openxmlformats.org/markup-compatibility/2006" xmlns:p14="http://schemas.microsoft.com/office/powerpoint/2010/main">
    <mc:Choice Requires="p14">
      <p:transition spd="slow" p14:dur="1750" advTm="30000">
        <p:checker/>
      </p:transition>
    </mc:Choice>
    <mc:Fallback xmlns="">
      <p:transition spd="slow" advTm="30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5000"/>
                                  </p:stCondLst>
                                  <p:iterate type="wd">
                                    <p:tmPct val="4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6440"/>
                            </p:stCondLst>
                            <p:childTnLst>
                              <p:par>
                                <p:cTn id="10" presetID="6" presetClass="entr" presetSubtype="16" fill="hold" grpId="0" nodeType="afterEffect">
                                  <p:stCondLst>
                                    <p:cond delay="400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1000"/>
                                        <p:tgtEl>
                                          <p:spTgt spid="7"/>
                                        </p:tgtEl>
                                      </p:cBhvr>
                                    </p:animEffect>
                                  </p:childTnLst>
                                </p:cTn>
                              </p:par>
                            </p:childTnLst>
                          </p:cTn>
                        </p:par>
                        <p:par>
                          <p:cTn id="13" fill="hold">
                            <p:stCondLst>
                              <p:cond delay="11440"/>
                            </p:stCondLst>
                            <p:childTnLst>
                              <p:par>
                                <p:cTn id="14" presetID="6" presetClass="entr" presetSubtype="16" fill="hold" nodeType="afterEffect">
                                  <p:stCondLst>
                                    <p:cond delay="250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1000"/>
                                        <p:tgtEl>
                                          <p:spTgt spid="8"/>
                                        </p:tgtEl>
                                      </p:cBhvr>
                                    </p:animEffect>
                                  </p:childTnLst>
                                </p:cTn>
                              </p:par>
                            </p:childTnLst>
                          </p:cTn>
                        </p:par>
                        <p:par>
                          <p:cTn id="17" fill="hold">
                            <p:stCondLst>
                              <p:cond delay="14940"/>
                            </p:stCondLst>
                            <p:childTnLst>
                              <p:par>
                                <p:cTn id="18" presetID="21" presetClass="entr" presetSubtype="1" fill="hold" nodeType="afterEffect">
                                  <p:stCondLst>
                                    <p:cond delay="2500"/>
                                  </p:stCondLst>
                                  <p:childTnLst>
                                    <p:set>
                                      <p:cBhvr>
                                        <p:cTn id="19" dur="1" fill="hold">
                                          <p:stCondLst>
                                            <p:cond delay="0"/>
                                          </p:stCondLst>
                                        </p:cTn>
                                        <p:tgtEl>
                                          <p:spTgt spid="10"/>
                                        </p:tgtEl>
                                        <p:attrNameLst>
                                          <p:attrName>style.visibility</p:attrName>
                                        </p:attrNameLst>
                                      </p:cBhvr>
                                      <p:to>
                                        <p:strVal val="visible"/>
                                      </p:to>
                                    </p:set>
                                    <p:animEffect transition="in" filter="wheel(1)">
                                      <p:cBhvr>
                                        <p:cTn id="2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8D9A9C-CE8F-9FD0-C6B5-A0812CA8C8DD}"/>
              </a:ext>
            </a:extLst>
          </p:cNvPr>
          <p:cNvSpPr txBox="1"/>
          <p:nvPr/>
        </p:nvSpPr>
        <p:spPr>
          <a:xfrm>
            <a:off x="800857" y="151422"/>
            <a:ext cx="2329904" cy="1384995"/>
          </a:xfrm>
          <a:prstGeom prst="rect">
            <a:avLst/>
          </a:prstGeom>
          <a:noFill/>
        </p:spPr>
        <p:txBody>
          <a:bodyPr wrap="square">
            <a:spAutoFit/>
          </a:bodyPr>
          <a:lstStyle/>
          <a:p>
            <a:r>
              <a:rPr lang="en-US" sz="3600" b="1" dirty="0">
                <a:latin typeface="Calibri" panose="020F0502020204030204" pitchFamily="34" charset="0"/>
                <a:ea typeface="Calibri" panose="020F0502020204030204" pitchFamily="34" charset="0"/>
                <a:cs typeface="Calibri" panose="020F0502020204030204" pitchFamily="34" charset="0"/>
              </a:rPr>
              <a:t>−273.15</a:t>
            </a:r>
          </a:p>
          <a:p>
            <a:r>
              <a:rPr lang="en-US" sz="3600" b="1" dirty="0">
                <a:latin typeface="Calibri" panose="020F0502020204030204" pitchFamily="34" charset="0"/>
                <a:ea typeface="Calibri" panose="020F0502020204030204" pitchFamily="34" charset="0"/>
                <a:cs typeface="Calibri" panose="020F0502020204030204" pitchFamily="34" charset="0"/>
              </a:rPr>
              <a:t>−459.67</a:t>
            </a:r>
            <a:r>
              <a:rPr lang="en-US" sz="4800" b="1" dirty="0"/>
              <a:t> </a:t>
            </a:r>
          </a:p>
        </p:txBody>
      </p:sp>
      <p:sp>
        <p:nvSpPr>
          <p:cNvPr id="6" name="TextBox 5">
            <a:extLst>
              <a:ext uri="{FF2B5EF4-FFF2-40B4-BE49-F238E27FC236}">
                <a16:creationId xmlns:a16="http://schemas.microsoft.com/office/drawing/2014/main" id="{9FAE2EBB-C695-0EAE-F6DC-4A1BACD9F86B}"/>
              </a:ext>
            </a:extLst>
          </p:cNvPr>
          <p:cNvSpPr txBox="1"/>
          <p:nvPr/>
        </p:nvSpPr>
        <p:spPr>
          <a:xfrm>
            <a:off x="1965809" y="1453351"/>
            <a:ext cx="418704" cy="646331"/>
          </a:xfrm>
          <a:prstGeom prst="rect">
            <a:avLst/>
          </a:prstGeom>
          <a:noFill/>
        </p:spPr>
        <p:txBody>
          <a:bodyPr wrap="none" rtlCol="0">
            <a:spAutoFit/>
          </a:bodyPr>
          <a:lstStyle/>
          <a:p>
            <a:r>
              <a:rPr lang="en-US" sz="3600" b="1" dirty="0"/>
              <a:t>0</a:t>
            </a:r>
          </a:p>
        </p:txBody>
      </p:sp>
      <p:sp>
        <p:nvSpPr>
          <p:cNvPr id="9" name="TextBox 8">
            <a:extLst>
              <a:ext uri="{FF2B5EF4-FFF2-40B4-BE49-F238E27FC236}">
                <a16:creationId xmlns:a16="http://schemas.microsoft.com/office/drawing/2014/main" id="{0CCE3F2B-CD53-3751-1CC8-C40E56491764}"/>
              </a:ext>
            </a:extLst>
          </p:cNvPr>
          <p:cNvSpPr txBox="1"/>
          <p:nvPr/>
        </p:nvSpPr>
        <p:spPr>
          <a:xfrm>
            <a:off x="221944" y="5361559"/>
            <a:ext cx="11236047" cy="1323439"/>
          </a:xfrm>
          <a:prstGeom prst="rect">
            <a:avLst/>
          </a:prstGeom>
          <a:noFill/>
        </p:spPr>
        <p:txBody>
          <a:bodyPr wrap="square">
            <a:spAutoFit/>
          </a:bodyPr>
          <a:lstStyle/>
          <a:p>
            <a:r>
              <a:rPr lang="en-US" sz="2000" b="1" dirty="0"/>
              <a:t>absolute zero</a:t>
            </a:r>
          </a:p>
          <a:p>
            <a:r>
              <a:rPr lang="en-US" sz="2000" b="1" dirty="0"/>
              <a:t>The lowest temperature that is theoretically possible, at which the motion of particles that constitutes heat would be minimal. It is zero on the Kelvin scale, equivalent to –273.15°C or –459.67°F.  It is technically possible to achieve negative absolute temperatures by suddenly reversing a magnetic field.</a:t>
            </a:r>
          </a:p>
        </p:txBody>
      </p:sp>
      <p:pic>
        <p:nvPicPr>
          <p:cNvPr id="10" name="Picture 9">
            <a:extLst>
              <a:ext uri="{FF2B5EF4-FFF2-40B4-BE49-F238E27FC236}">
                <a16:creationId xmlns:a16="http://schemas.microsoft.com/office/drawing/2014/main" id="{5D8A63DE-FDC4-FCAE-188F-F5B9F8B74E3B}"/>
              </a:ext>
            </a:extLst>
          </p:cNvPr>
          <p:cNvPicPr>
            <a:picLocks noChangeAspect="1"/>
          </p:cNvPicPr>
          <p:nvPr/>
        </p:nvPicPr>
        <p:blipFill rotWithShape="1">
          <a:blip r:embed="rId2"/>
          <a:srcRect l="2959" t="6226" r="4284" b="7205"/>
          <a:stretch/>
        </p:blipFill>
        <p:spPr>
          <a:xfrm>
            <a:off x="4438777" y="151421"/>
            <a:ext cx="7581648" cy="4719499"/>
          </a:xfrm>
          <a:prstGeom prst="rect">
            <a:avLst/>
          </a:prstGeom>
        </p:spPr>
      </p:pic>
      <p:sp>
        <p:nvSpPr>
          <p:cNvPr id="11" name="TextBox 10">
            <a:extLst>
              <a:ext uri="{FF2B5EF4-FFF2-40B4-BE49-F238E27FC236}">
                <a16:creationId xmlns:a16="http://schemas.microsoft.com/office/drawing/2014/main" id="{B95F5C00-BC63-5B37-9A47-F403173CD65D}"/>
              </a:ext>
            </a:extLst>
          </p:cNvPr>
          <p:cNvSpPr txBox="1"/>
          <p:nvPr/>
        </p:nvSpPr>
        <p:spPr>
          <a:xfrm>
            <a:off x="3865105" y="1268685"/>
            <a:ext cx="8326895" cy="369332"/>
          </a:xfrm>
          <a:prstGeom prst="rect">
            <a:avLst/>
          </a:prstGeom>
          <a:noFill/>
        </p:spPr>
        <p:txBody>
          <a:bodyPr wrap="none" rtlCol="0">
            <a:spAutoFit/>
          </a:bodyPr>
          <a:lstStyle/>
          <a:p>
            <a:r>
              <a:rPr lang="en-US" dirty="0"/>
              <a:t>Contrary to some statements that all motion stops at 0K, molecules continue to vibrate.</a:t>
            </a:r>
          </a:p>
        </p:txBody>
      </p:sp>
      <p:sp>
        <p:nvSpPr>
          <p:cNvPr id="15" name="TextBox 14">
            <a:extLst>
              <a:ext uri="{FF2B5EF4-FFF2-40B4-BE49-F238E27FC236}">
                <a16:creationId xmlns:a16="http://schemas.microsoft.com/office/drawing/2014/main" id="{7FD0B8A5-BFD9-2B93-E96C-E3770DB90201}"/>
              </a:ext>
            </a:extLst>
          </p:cNvPr>
          <p:cNvSpPr txBox="1"/>
          <p:nvPr/>
        </p:nvSpPr>
        <p:spPr>
          <a:xfrm>
            <a:off x="2415232" y="151421"/>
            <a:ext cx="891074" cy="1962460"/>
          </a:xfrm>
          <a:prstGeom prst="rect">
            <a:avLst/>
          </a:prstGeom>
          <a:noFill/>
        </p:spPr>
        <p:txBody>
          <a:bodyPr wrap="square">
            <a:spAutoFit/>
          </a:bodyPr>
          <a:lstStyle/>
          <a:p>
            <a:pPr marL="0" marR="0">
              <a:lnSpc>
                <a:spcPct val="115000"/>
              </a:lnSpc>
              <a:spcBef>
                <a:spcPts val="0"/>
              </a:spcBef>
              <a:spcAft>
                <a:spcPts val="1000"/>
              </a:spcAft>
            </a:pPr>
            <a:r>
              <a:rPr lang="en-US" sz="3000" b="1" kern="100" baseline="30000" dirty="0" err="1">
                <a:effectLst/>
                <a:latin typeface="Calibri" panose="020F0502020204030204" pitchFamily="34" charset="0"/>
                <a:ea typeface="Calibri" panose="020F0502020204030204" pitchFamily="34" charset="0"/>
                <a:cs typeface="Times New Roman" panose="02020603050405020304" pitchFamily="18" charset="0"/>
              </a:rPr>
              <a:t>o</a:t>
            </a:r>
            <a:r>
              <a:rPr lang="en-US" sz="3000" b="1" kern="100" dirty="0" err="1">
                <a:effectLst/>
                <a:latin typeface="Calibri" panose="020F0502020204030204" pitchFamily="34" charset="0"/>
                <a:ea typeface="Calibri" panose="020F0502020204030204" pitchFamily="34" charset="0"/>
                <a:cs typeface="Times New Roman" panose="02020603050405020304" pitchFamily="18" charset="0"/>
              </a:rPr>
              <a:t>C</a:t>
            </a:r>
            <a:endParaRPr lang="en-US" sz="3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3000" b="1" kern="100" baseline="30000" dirty="0" err="1">
                <a:effectLst/>
                <a:latin typeface="Calibri" panose="020F0502020204030204" pitchFamily="34" charset="0"/>
                <a:ea typeface="Calibri" panose="020F0502020204030204" pitchFamily="34" charset="0"/>
                <a:cs typeface="Times New Roman" panose="02020603050405020304" pitchFamily="18" charset="0"/>
              </a:rPr>
              <a:t>o</a:t>
            </a:r>
            <a:r>
              <a:rPr lang="en-US" sz="3000" b="1" kern="100" dirty="0" err="1">
                <a:effectLst/>
                <a:latin typeface="Calibri" panose="020F0502020204030204" pitchFamily="34" charset="0"/>
                <a:ea typeface="Calibri" panose="020F0502020204030204" pitchFamily="34" charset="0"/>
                <a:cs typeface="Times New Roman" panose="02020603050405020304" pitchFamily="18" charset="0"/>
              </a:rPr>
              <a:t>F</a:t>
            </a:r>
            <a:endParaRPr lang="en-US" sz="3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3000" b="1" kern="100" dirty="0">
                <a:effectLst/>
                <a:latin typeface="Calibri" panose="020F0502020204030204" pitchFamily="34" charset="0"/>
                <a:ea typeface="Calibri" panose="020F0502020204030204" pitchFamily="34" charset="0"/>
                <a:cs typeface="Times New Roman" panose="02020603050405020304" pitchFamily="18" charset="0"/>
              </a:rPr>
              <a:t>K</a:t>
            </a:r>
            <a:endParaRPr lang="en-US" sz="30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id="{0E5BD833-4ECD-24C0-A414-3D6635A393D8}"/>
              </a:ext>
            </a:extLst>
          </p:cNvPr>
          <p:cNvPicPr>
            <a:picLocks noChangeAspect="1"/>
          </p:cNvPicPr>
          <p:nvPr/>
        </p:nvPicPr>
        <p:blipFill rotWithShape="1">
          <a:blip r:embed="rId3"/>
          <a:srcRect t="26457" r="7421"/>
          <a:stretch/>
        </p:blipFill>
        <p:spPr>
          <a:xfrm>
            <a:off x="221944" y="2216265"/>
            <a:ext cx="3200070" cy="2542054"/>
          </a:xfrm>
          <a:prstGeom prst="rect">
            <a:avLst/>
          </a:prstGeom>
        </p:spPr>
      </p:pic>
      <p:sp>
        <p:nvSpPr>
          <p:cNvPr id="18" name="TextBox 17">
            <a:extLst>
              <a:ext uri="{FF2B5EF4-FFF2-40B4-BE49-F238E27FC236}">
                <a16:creationId xmlns:a16="http://schemas.microsoft.com/office/drawing/2014/main" id="{D3CDCECF-E90B-5A4E-D257-9E8E25CB2F84}"/>
              </a:ext>
            </a:extLst>
          </p:cNvPr>
          <p:cNvSpPr txBox="1"/>
          <p:nvPr/>
        </p:nvSpPr>
        <p:spPr>
          <a:xfrm>
            <a:off x="171575" y="4758319"/>
            <a:ext cx="4189443" cy="369332"/>
          </a:xfrm>
          <a:prstGeom prst="rect">
            <a:avLst/>
          </a:prstGeom>
          <a:noFill/>
        </p:spPr>
        <p:txBody>
          <a:bodyPr wrap="square">
            <a:spAutoFit/>
          </a:bodyPr>
          <a:lstStyle/>
          <a:p>
            <a:r>
              <a:rPr lang="en-US" b="1" dirty="0">
                <a:solidFill>
                  <a:srgbClr val="FF0000"/>
                </a:solidFill>
              </a:rPr>
              <a:t>Liquid helium −269 °C (−452.20 °F; 4.15 K).</a:t>
            </a:r>
          </a:p>
        </p:txBody>
      </p:sp>
    </p:spTree>
    <p:extLst>
      <p:ext uri="{BB962C8B-B14F-4D97-AF65-F5344CB8AC3E}">
        <p14:creationId xmlns:p14="http://schemas.microsoft.com/office/powerpoint/2010/main" val="3259530342"/>
      </p:ext>
    </p:extLst>
  </p:cSld>
  <p:clrMapOvr>
    <a:masterClrMapping/>
  </p:clrMapOvr>
  <mc:AlternateContent xmlns:mc="http://schemas.openxmlformats.org/markup-compatibility/2006" xmlns:p14="http://schemas.microsoft.com/office/powerpoint/2010/main">
    <mc:Choice Requires="p14">
      <p:transition spd="slow" p14:dur="1750" advTm="30000">
        <p:checker/>
      </p:transition>
    </mc:Choice>
    <mc:Fallback xmlns="">
      <p:transition spd="slow" advTm="30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afterEffect">
                                  <p:stCondLst>
                                    <p:cond delay="40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1+#ppt_w/2"/>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5000"/>
                            </p:stCondLst>
                            <p:childTnLst>
                              <p:par>
                                <p:cTn id="10" presetID="31" presetClass="entr" presetSubtype="0" fill="hold" nodeType="afterEffect">
                                  <p:stCondLst>
                                    <p:cond delay="2000"/>
                                  </p:stCondLst>
                                  <p:childTnLst>
                                    <p:set>
                                      <p:cBhvr>
                                        <p:cTn id="11" dur="1" fill="hold">
                                          <p:stCondLst>
                                            <p:cond delay="0"/>
                                          </p:stCondLst>
                                        </p:cTn>
                                        <p:tgtEl>
                                          <p:spTgt spid="16"/>
                                        </p:tgtEl>
                                        <p:attrNameLst>
                                          <p:attrName>style.visibility</p:attrName>
                                        </p:attrNameLst>
                                      </p:cBhvr>
                                      <p:to>
                                        <p:strVal val="visible"/>
                                      </p:to>
                                    </p:set>
                                    <p:anim calcmode="lin" valueType="num">
                                      <p:cBhvr>
                                        <p:cTn id="12" dur="1000" fill="hold"/>
                                        <p:tgtEl>
                                          <p:spTgt spid="16"/>
                                        </p:tgtEl>
                                        <p:attrNameLst>
                                          <p:attrName>ppt_w</p:attrName>
                                        </p:attrNameLst>
                                      </p:cBhvr>
                                      <p:tavLst>
                                        <p:tav tm="0">
                                          <p:val>
                                            <p:fltVal val="0"/>
                                          </p:val>
                                        </p:tav>
                                        <p:tav tm="100000">
                                          <p:val>
                                            <p:strVal val="#ppt_w"/>
                                          </p:val>
                                        </p:tav>
                                      </p:tavLst>
                                    </p:anim>
                                    <p:anim calcmode="lin" valueType="num">
                                      <p:cBhvr>
                                        <p:cTn id="13" dur="1000" fill="hold"/>
                                        <p:tgtEl>
                                          <p:spTgt spid="16"/>
                                        </p:tgtEl>
                                        <p:attrNameLst>
                                          <p:attrName>ppt_h</p:attrName>
                                        </p:attrNameLst>
                                      </p:cBhvr>
                                      <p:tavLst>
                                        <p:tav tm="0">
                                          <p:val>
                                            <p:fltVal val="0"/>
                                          </p:val>
                                        </p:tav>
                                        <p:tav tm="100000">
                                          <p:val>
                                            <p:strVal val="#ppt_h"/>
                                          </p:val>
                                        </p:tav>
                                      </p:tavLst>
                                    </p:anim>
                                    <p:anim calcmode="lin" valueType="num">
                                      <p:cBhvr>
                                        <p:cTn id="14" dur="1000" fill="hold"/>
                                        <p:tgtEl>
                                          <p:spTgt spid="16"/>
                                        </p:tgtEl>
                                        <p:attrNameLst>
                                          <p:attrName>style.rotation</p:attrName>
                                        </p:attrNameLst>
                                      </p:cBhvr>
                                      <p:tavLst>
                                        <p:tav tm="0">
                                          <p:val>
                                            <p:fltVal val="90"/>
                                          </p:val>
                                        </p:tav>
                                        <p:tav tm="100000">
                                          <p:val>
                                            <p:fltVal val="0"/>
                                          </p:val>
                                        </p:tav>
                                      </p:tavLst>
                                    </p:anim>
                                    <p:animEffect transition="in" filter="fade">
                                      <p:cBhvr>
                                        <p:cTn id="15" dur="1000"/>
                                        <p:tgtEl>
                                          <p:spTgt spid="16"/>
                                        </p:tgtEl>
                                      </p:cBhvr>
                                    </p:animEffect>
                                  </p:childTnLst>
                                </p:cTn>
                              </p:par>
                            </p:childTnLst>
                          </p:cTn>
                        </p:par>
                        <p:par>
                          <p:cTn id="16" fill="hold">
                            <p:stCondLst>
                              <p:cond delay="8000"/>
                            </p:stCondLst>
                            <p:childTnLst>
                              <p:par>
                                <p:cTn id="17" presetID="26" presetClass="entr" presetSubtype="0" fill="hold" grpId="0" nodeType="afterEffect">
                                  <p:stCondLst>
                                    <p:cond delay="200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290">
                                          <p:stCondLst>
                                            <p:cond delay="0"/>
                                          </p:stCondLst>
                                        </p:cTn>
                                        <p:tgtEl>
                                          <p:spTgt spid="18"/>
                                        </p:tgtEl>
                                      </p:cBhvr>
                                    </p:animEffect>
                                    <p:anim calcmode="lin" valueType="num">
                                      <p:cBhvr>
                                        <p:cTn id="20" dur="911"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21" dur="332"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22" dur="332" tmFilter="0, 0; 0.125,0.2665; 0.25,0.4; 0.375,0.465; 0.5,0.5;  0.625,0.535; 0.75,0.6; 0.875,0.7335; 1,1">
                                          <p:stCondLst>
                                            <p:cond delay="332"/>
                                          </p:stCondLst>
                                        </p:cTn>
                                        <p:tgtEl>
                                          <p:spTgt spid="18"/>
                                        </p:tgtEl>
                                        <p:attrNameLst>
                                          <p:attrName>ppt_y</p:attrName>
                                        </p:attrNameLst>
                                      </p:cBhvr>
                                      <p:tavLst>
                                        <p:tav tm="0" fmla="#ppt_y-sin(pi*$)/9">
                                          <p:val>
                                            <p:fltVal val="0"/>
                                          </p:val>
                                        </p:tav>
                                        <p:tav tm="100000">
                                          <p:val>
                                            <p:fltVal val="1"/>
                                          </p:val>
                                        </p:tav>
                                      </p:tavLst>
                                    </p:anim>
                                    <p:anim calcmode="lin" valueType="num">
                                      <p:cBhvr>
                                        <p:cTn id="23" dur="166" tmFilter="0, 0; 0.125,0.2665; 0.25,0.4; 0.375,0.465; 0.5,0.5;  0.625,0.535; 0.75,0.6; 0.875,0.7335; 1,1">
                                          <p:stCondLst>
                                            <p:cond delay="662"/>
                                          </p:stCondLst>
                                        </p:cTn>
                                        <p:tgtEl>
                                          <p:spTgt spid="18"/>
                                        </p:tgtEl>
                                        <p:attrNameLst>
                                          <p:attrName>ppt_y</p:attrName>
                                        </p:attrNameLst>
                                      </p:cBhvr>
                                      <p:tavLst>
                                        <p:tav tm="0" fmla="#ppt_y-sin(pi*$)/27">
                                          <p:val>
                                            <p:fltVal val="0"/>
                                          </p:val>
                                        </p:tav>
                                        <p:tav tm="100000">
                                          <p:val>
                                            <p:fltVal val="1"/>
                                          </p:val>
                                        </p:tav>
                                      </p:tavLst>
                                    </p:anim>
                                    <p:anim calcmode="lin" valueType="num">
                                      <p:cBhvr>
                                        <p:cTn id="24" dur="82" tmFilter="0, 0; 0.125,0.2665; 0.25,0.4; 0.375,0.465; 0.5,0.5;  0.625,0.535; 0.75,0.6; 0.875,0.7335; 1,1">
                                          <p:stCondLst>
                                            <p:cond delay="828"/>
                                          </p:stCondLst>
                                        </p:cTn>
                                        <p:tgtEl>
                                          <p:spTgt spid="18"/>
                                        </p:tgtEl>
                                        <p:attrNameLst>
                                          <p:attrName>ppt_y</p:attrName>
                                        </p:attrNameLst>
                                      </p:cBhvr>
                                      <p:tavLst>
                                        <p:tav tm="0" fmla="#ppt_y-sin(pi*$)/81">
                                          <p:val>
                                            <p:fltVal val="0"/>
                                          </p:val>
                                        </p:tav>
                                        <p:tav tm="100000">
                                          <p:val>
                                            <p:fltVal val="1"/>
                                          </p:val>
                                        </p:tav>
                                      </p:tavLst>
                                    </p:anim>
                                    <p:animScale>
                                      <p:cBhvr>
                                        <p:cTn id="25" dur="13">
                                          <p:stCondLst>
                                            <p:cond delay="325"/>
                                          </p:stCondLst>
                                        </p:cTn>
                                        <p:tgtEl>
                                          <p:spTgt spid="18"/>
                                        </p:tgtEl>
                                      </p:cBhvr>
                                      <p:to x="100000" y="60000"/>
                                    </p:animScale>
                                    <p:animScale>
                                      <p:cBhvr>
                                        <p:cTn id="26" dur="83" decel="50000">
                                          <p:stCondLst>
                                            <p:cond delay="338"/>
                                          </p:stCondLst>
                                        </p:cTn>
                                        <p:tgtEl>
                                          <p:spTgt spid="18"/>
                                        </p:tgtEl>
                                      </p:cBhvr>
                                      <p:to x="100000" y="100000"/>
                                    </p:animScale>
                                    <p:animScale>
                                      <p:cBhvr>
                                        <p:cTn id="27" dur="13">
                                          <p:stCondLst>
                                            <p:cond delay="656"/>
                                          </p:stCondLst>
                                        </p:cTn>
                                        <p:tgtEl>
                                          <p:spTgt spid="18"/>
                                        </p:tgtEl>
                                      </p:cBhvr>
                                      <p:to x="100000" y="80000"/>
                                    </p:animScale>
                                    <p:animScale>
                                      <p:cBhvr>
                                        <p:cTn id="28" dur="83" decel="50000">
                                          <p:stCondLst>
                                            <p:cond delay="669"/>
                                          </p:stCondLst>
                                        </p:cTn>
                                        <p:tgtEl>
                                          <p:spTgt spid="18"/>
                                        </p:tgtEl>
                                      </p:cBhvr>
                                      <p:to x="100000" y="100000"/>
                                    </p:animScale>
                                    <p:animScale>
                                      <p:cBhvr>
                                        <p:cTn id="29" dur="13">
                                          <p:stCondLst>
                                            <p:cond delay="821"/>
                                          </p:stCondLst>
                                        </p:cTn>
                                        <p:tgtEl>
                                          <p:spTgt spid="18"/>
                                        </p:tgtEl>
                                      </p:cBhvr>
                                      <p:to x="100000" y="90000"/>
                                    </p:animScale>
                                    <p:animScale>
                                      <p:cBhvr>
                                        <p:cTn id="30" dur="83" decel="50000">
                                          <p:stCondLst>
                                            <p:cond delay="834"/>
                                          </p:stCondLst>
                                        </p:cTn>
                                        <p:tgtEl>
                                          <p:spTgt spid="18"/>
                                        </p:tgtEl>
                                      </p:cBhvr>
                                      <p:to x="100000" y="100000"/>
                                    </p:animScale>
                                    <p:animScale>
                                      <p:cBhvr>
                                        <p:cTn id="31" dur="13">
                                          <p:stCondLst>
                                            <p:cond delay="904"/>
                                          </p:stCondLst>
                                        </p:cTn>
                                        <p:tgtEl>
                                          <p:spTgt spid="18"/>
                                        </p:tgtEl>
                                      </p:cBhvr>
                                      <p:to x="100000" y="95000"/>
                                    </p:animScale>
                                    <p:animScale>
                                      <p:cBhvr>
                                        <p:cTn id="32" dur="83" decel="50000">
                                          <p:stCondLst>
                                            <p:cond delay="917"/>
                                          </p:stCondLst>
                                        </p:cTn>
                                        <p:tgtEl>
                                          <p:spTgt spid="18"/>
                                        </p:tgtEl>
                                      </p:cBhvr>
                                      <p:to x="100000" y="100000"/>
                                    </p:animScale>
                                  </p:childTnLst>
                                </p:cTn>
                              </p:par>
                            </p:childTnLst>
                          </p:cTn>
                        </p:par>
                        <p:par>
                          <p:cTn id="33" fill="hold">
                            <p:stCondLst>
                              <p:cond delay="11000"/>
                            </p:stCondLst>
                            <p:childTnLst>
                              <p:par>
                                <p:cTn id="34" presetID="6" presetClass="entr" presetSubtype="16" fill="hold" nodeType="afterEffect">
                                  <p:stCondLst>
                                    <p:cond delay="2500"/>
                                  </p:stCondLst>
                                  <p:childTnLst>
                                    <p:set>
                                      <p:cBhvr>
                                        <p:cTn id="35" dur="1" fill="hold">
                                          <p:stCondLst>
                                            <p:cond delay="0"/>
                                          </p:stCondLst>
                                        </p:cTn>
                                        <p:tgtEl>
                                          <p:spTgt spid="10"/>
                                        </p:tgtEl>
                                        <p:attrNameLst>
                                          <p:attrName>style.visibility</p:attrName>
                                        </p:attrNameLst>
                                      </p:cBhvr>
                                      <p:to>
                                        <p:strVal val="visible"/>
                                      </p:to>
                                    </p:set>
                                    <p:animEffect transition="in" filter="circle(in)">
                                      <p:cBhvr>
                                        <p:cTn id="36" dur="1000"/>
                                        <p:tgtEl>
                                          <p:spTgt spid="10"/>
                                        </p:tgtEl>
                                      </p:cBhvr>
                                    </p:animEffect>
                                  </p:childTnLst>
                                </p:cTn>
                              </p:par>
                            </p:childTnLst>
                          </p:cTn>
                        </p:par>
                        <p:par>
                          <p:cTn id="37" fill="hold">
                            <p:stCondLst>
                              <p:cond delay="14500"/>
                            </p:stCondLst>
                            <p:childTnLst>
                              <p:par>
                                <p:cTn id="38" presetID="16" presetClass="entr" presetSubtype="21" fill="hold" grpId="0" nodeType="afterEffect">
                                  <p:stCondLst>
                                    <p:cond delay="100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1000"/>
                                        <p:tgtEl>
                                          <p:spTgt spid="11"/>
                                        </p:tgtEl>
                                      </p:cBhvr>
                                    </p:animEffect>
                                  </p:childTnLst>
                                </p:cTn>
                              </p:par>
                            </p:childTnLst>
                          </p:cTn>
                        </p:par>
                        <p:par>
                          <p:cTn id="41" fill="hold">
                            <p:stCondLst>
                              <p:cond delay="16500"/>
                            </p:stCondLst>
                            <p:childTnLst>
                              <p:par>
                                <p:cTn id="42" presetID="45" presetClass="entr" presetSubtype="0" fill="hold" grpId="0" nodeType="afterEffect">
                                  <p:stCondLst>
                                    <p:cond delay="200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1000"/>
                                        <p:tgtEl>
                                          <p:spTgt spid="9"/>
                                        </p:tgtEl>
                                      </p:cBhvr>
                                    </p:animEffect>
                                    <p:anim calcmode="lin" valueType="num">
                                      <p:cBhvr>
                                        <p:cTn id="45" dur="1000" fill="hold"/>
                                        <p:tgtEl>
                                          <p:spTgt spid="9"/>
                                        </p:tgtEl>
                                        <p:attrNameLst>
                                          <p:attrName>ppt_w</p:attrName>
                                        </p:attrNameLst>
                                      </p:cBhvr>
                                      <p:tavLst>
                                        <p:tav tm="0" fmla="#ppt_w*sin(2.5*pi*$)">
                                          <p:val>
                                            <p:fltVal val="0"/>
                                          </p:val>
                                        </p:tav>
                                        <p:tav tm="100000">
                                          <p:val>
                                            <p:fltVal val="1"/>
                                          </p:val>
                                        </p:tav>
                                      </p:tavLst>
                                    </p:anim>
                                    <p:anim calcmode="lin" valueType="num">
                                      <p:cBhvr>
                                        <p:cTn id="46" dur="1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5" grpId="0"/>
      <p:bldP spid="1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716</TotalTime>
  <Words>1121</Words>
  <Application>Microsoft Office PowerPoint</Application>
  <PresentationFormat>Widescreen</PresentationFormat>
  <Paragraphs>145</Paragraphs>
  <Slides>21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Calibri Light</vt:lpstr>
      <vt:lpstr>Jokerman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Number fun and famous numbers</dc:title>
  <dc:creator>Steven Murov</dc:creator>
  <cp:keywords>number fun, trivia challenge, pre-show, famous numbers, number exercise</cp:keywords>
  <cp:lastModifiedBy>Steven Murov</cp:lastModifiedBy>
  <cp:revision>2</cp:revision>
  <dcterms:created xsi:type="dcterms:W3CDTF">2023-12-04T20:20:35Z</dcterms:created>
  <dcterms:modified xsi:type="dcterms:W3CDTF">2023-12-19T00:24:02Z</dcterms:modified>
  <cp:category>number fun, trivia challenge, pre-show, famous numbers, number exercise</cp:category>
</cp:coreProperties>
</file>