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76" r:id="rId3"/>
    <p:sldId id="291" r:id="rId4"/>
    <p:sldId id="257" r:id="rId5"/>
    <p:sldId id="287" r:id="rId6"/>
    <p:sldId id="256" r:id="rId7"/>
    <p:sldId id="258" r:id="rId8"/>
    <p:sldId id="259" r:id="rId9"/>
    <p:sldId id="260" r:id="rId10"/>
    <p:sldId id="261" r:id="rId11"/>
    <p:sldId id="262" r:id="rId12"/>
    <p:sldId id="265" r:id="rId13"/>
    <p:sldId id="267" r:id="rId14"/>
    <p:sldId id="268" r:id="rId15"/>
    <p:sldId id="270" r:id="rId16"/>
    <p:sldId id="278" r:id="rId17"/>
    <p:sldId id="279" r:id="rId18"/>
    <p:sldId id="294" r:id="rId19"/>
    <p:sldId id="295" r:id="rId20"/>
    <p:sldId id="288" r:id="rId21"/>
    <p:sldId id="289" r:id="rId22"/>
    <p:sldId id="271" r:id="rId23"/>
    <p:sldId id="292" r:id="rId24"/>
    <p:sldId id="272" r:id="rId25"/>
    <p:sldId id="275" r:id="rId26"/>
    <p:sldId id="273" r:id="rId27"/>
    <p:sldId id="274" r:id="rId28"/>
    <p:sldId id="264" r:id="rId29"/>
    <p:sldId id="280" r:id="rId30"/>
    <p:sldId id="281" r:id="rId31"/>
    <p:sldId id="282" r:id="rId32"/>
    <p:sldId id="283" r:id="rId33"/>
    <p:sldId id="266" r:id="rId34"/>
    <p:sldId id="284" r:id="rId35"/>
    <p:sldId id="285" r:id="rId36"/>
    <p:sldId id="286" r:id="rId37"/>
    <p:sldId id="290" r:id="rId38"/>
    <p:sldId id="293" r:id="rId39"/>
    <p:sldId id="296" r:id="rId40"/>
    <p:sldId id="297" r:id="rId41"/>
    <p:sldId id="299" r:id="rId42"/>
    <p:sldId id="298" r:id="rId43"/>
    <p:sldId id="269" r:id="rId44"/>
    <p:sldId id="27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56" autoAdjust="0"/>
    <p:restoredTop sz="94660"/>
  </p:normalViewPr>
  <p:slideViewPr>
    <p:cSldViewPr snapToGrid="0">
      <p:cViewPr varScale="1">
        <p:scale>
          <a:sx n="76" d="100"/>
          <a:sy n="76" d="100"/>
        </p:scale>
        <p:origin x="2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A4B5E-6D71-43AD-967A-C8801B6428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176688-20D9-4495-A836-DE27DF769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52BC7A-9A0C-47D4-AECA-5BACBC0F4C98}"/>
              </a:ext>
            </a:extLst>
          </p:cNvPr>
          <p:cNvSpPr>
            <a:spLocks noGrp="1"/>
          </p:cNvSpPr>
          <p:nvPr>
            <p:ph type="dt" sz="half" idx="10"/>
          </p:nvPr>
        </p:nvSpPr>
        <p:spPr/>
        <p:txBody>
          <a:bodyPr/>
          <a:lstStyle/>
          <a:p>
            <a:fld id="{28F718B1-525B-4954-B532-EB80879EA2CA}" type="datetimeFigureOut">
              <a:rPr lang="en-US" smtClean="0"/>
              <a:t>8/18/2021</a:t>
            </a:fld>
            <a:endParaRPr lang="en-US"/>
          </a:p>
        </p:txBody>
      </p:sp>
      <p:sp>
        <p:nvSpPr>
          <p:cNvPr id="5" name="Footer Placeholder 4">
            <a:extLst>
              <a:ext uri="{FF2B5EF4-FFF2-40B4-BE49-F238E27FC236}">
                <a16:creationId xmlns:a16="http://schemas.microsoft.com/office/drawing/2014/main" id="{D8BF23B9-E281-4D77-B1F6-B8152EADE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DAB27-61CC-41AA-8219-40032552FD97}"/>
              </a:ext>
            </a:extLst>
          </p:cNvPr>
          <p:cNvSpPr>
            <a:spLocks noGrp="1"/>
          </p:cNvSpPr>
          <p:nvPr>
            <p:ph type="sldNum" sz="quarter" idx="12"/>
          </p:nvPr>
        </p:nvSpPr>
        <p:spPr/>
        <p:txBody>
          <a:bodyPr/>
          <a:lstStyle/>
          <a:p>
            <a:fld id="{B52C94C8-9F9F-4794-86AD-B5B39A35A071}" type="slidenum">
              <a:rPr lang="en-US" smtClean="0"/>
              <a:t>‹#›</a:t>
            </a:fld>
            <a:endParaRPr lang="en-US"/>
          </a:p>
        </p:txBody>
      </p:sp>
    </p:spTree>
    <p:extLst>
      <p:ext uri="{BB962C8B-B14F-4D97-AF65-F5344CB8AC3E}">
        <p14:creationId xmlns:p14="http://schemas.microsoft.com/office/powerpoint/2010/main" val="106195431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FEE33-9539-469A-9836-79EA98DC37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8D1EE-B743-47DA-B00D-FD8F48310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D8013-83CB-4AE1-97F3-955765FEE4BD}"/>
              </a:ext>
            </a:extLst>
          </p:cNvPr>
          <p:cNvSpPr>
            <a:spLocks noGrp="1"/>
          </p:cNvSpPr>
          <p:nvPr>
            <p:ph type="dt" sz="half" idx="10"/>
          </p:nvPr>
        </p:nvSpPr>
        <p:spPr/>
        <p:txBody>
          <a:bodyPr/>
          <a:lstStyle/>
          <a:p>
            <a:fld id="{28F718B1-525B-4954-B532-EB80879EA2CA}" type="datetimeFigureOut">
              <a:rPr lang="en-US" smtClean="0"/>
              <a:t>8/18/2021</a:t>
            </a:fld>
            <a:endParaRPr lang="en-US"/>
          </a:p>
        </p:txBody>
      </p:sp>
      <p:sp>
        <p:nvSpPr>
          <p:cNvPr id="5" name="Footer Placeholder 4">
            <a:extLst>
              <a:ext uri="{FF2B5EF4-FFF2-40B4-BE49-F238E27FC236}">
                <a16:creationId xmlns:a16="http://schemas.microsoft.com/office/drawing/2014/main" id="{61A33DBF-4574-485E-9FB9-C37741F23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1EA6C-46E8-4DBB-AEAB-FDA7F5FB453D}"/>
              </a:ext>
            </a:extLst>
          </p:cNvPr>
          <p:cNvSpPr>
            <a:spLocks noGrp="1"/>
          </p:cNvSpPr>
          <p:nvPr>
            <p:ph type="sldNum" sz="quarter" idx="12"/>
          </p:nvPr>
        </p:nvSpPr>
        <p:spPr/>
        <p:txBody>
          <a:bodyPr/>
          <a:lstStyle/>
          <a:p>
            <a:fld id="{B52C94C8-9F9F-4794-86AD-B5B39A35A071}" type="slidenum">
              <a:rPr lang="en-US" smtClean="0"/>
              <a:t>‹#›</a:t>
            </a:fld>
            <a:endParaRPr lang="en-US"/>
          </a:p>
        </p:txBody>
      </p:sp>
    </p:spTree>
    <p:extLst>
      <p:ext uri="{BB962C8B-B14F-4D97-AF65-F5344CB8AC3E}">
        <p14:creationId xmlns:p14="http://schemas.microsoft.com/office/powerpoint/2010/main" val="92565098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833C95-B51C-4D46-BCD0-3F1DFF11FF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2BF1FC-5764-4174-8C53-F905CDCB59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27ABC-B1A5-4BF1-B734-E589327880A6}"/>
              </a:ext>
            </a:extLst>
          </p:cNvPr>
          <p:cNvSpPr>
            <a:spLocks noGrp="1"/>
          </p:cNvSpPr>
          <p:nvPr>
            <p:ph type="dt" sz="half" idx="10"/>
          </p:nvPr>
        </p:nvSpPr>
        <p:spPr/>
        <p:txBody>
          <a:bodyPr/>
          <a:lstStyle/>
          <a:p>
            <a:fld id="{28F718B1-525B-4954-B532-EB80879EA2CA}" type="datetimeFigureOut">
              <a:rPr lang="en-US" smtClean="0"/>
              <a:t>8/18/2021</a:t>
            </a:fld>
            <a:endParaRPr lang="en-US"/>
          </a:p>
        </p:txBody>
      </p:sp>
      <p:sp>
        <p:nvSpPr>
          <p:cNvPr id="5" name="Footer Placeholder 4">
            <a:extLst>
              <a:ext uri="{FF2B5EF4-FFF2-40B4-BE49-F238E27FC236}">
                <a16:creationId xmlns:a16="http://schemas.microsoft.com/office/drawing/2014/main" id="{8D3C0CD5-11A8-4C43-BAA4-4CA853C53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0D578-5A2A-48DE-A45E-A2CE0BBF1C72}"/>
              </a:ext>
            </a:extLst>
          </p:cNvPr>
          <p:cNvSpPr>
            <a:spLocks noGrp="1"/>
          </p:cNvSpPr>
          <p:nvPr>
            <p:ph type="sldNum" sz="quarter" idx="12"/>
          </p:nvPr>
        </p:nvSpPr>
        <p:spPr/>
        <p:txBody>
          <a:bodyPr/>
          <a:lstStyle/>
          <a:p>
            <a:fld id="{B52C94C8-9F9F-4794-86AD-B5B39A35A071}" type="slidenum">
              <a:rPr lang="en-US" smtClean="0"/>
              <a:t>‹#›</a:t>
            </a:fld>
            <a:endParaRPr lang="en-US"/>
          </a:p>
        </p:txBody>
      </p:sp>
    </p:spTree>
    <p:extLst>
      <p:ext uri="{BB962C8B-B14F-4D97-AF65-F5344CB8AC3E}">
        <p14:creationId xmlns:p14="http://schemas.microsoft.com/office/powerpoint/2010/main" val="239045179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B497-B0E0-4484-AF2A-90E0694639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B6B73-53A9-4C1B-86DA-EA38C32040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5CD0C-CB23-492F-B75D-EF215BAC31B9}"/>
              </a:ext>
            </a:extLst>
          </p:cNvPr>
          <p:cNvSpPr>
            <a:spLocks noGrp="1"/>
          </p:cNvSpPr>
          <p:nvPr>
            <p:ph type="dt" sz="half" idx="10"/>
          </p:nvPr>
        </p:nvSpPr>
        <p:spPr/>
        <p:txBody>
          <a:bodyPr/>
          <a:lstStyle/>
          <a:p>
            <a:fld id="{28F718B1-525B-4954-B532-EB80879EA2CA}" type="datetimeFigureOut">
              <a:rPr lang="en-US" smtClean="0"/>
              <a:t>8/18/2021</a:t>
            </a:fld>
            <a:endParaRPr lang="en-US"/>
          </a:p>
        </p:txBody>
      </p:sp>
      <p:sp>
        <p:nvSpPr>
          <p:cNvPr id="5" name="Footer Placeholder 4">
            <a:extLst>
              <a:ext uri="{FF2B5EF4-FFF2-40B4-BE49-F238E27FC236}">
                <a16:creationId xmlns:a16="http://schemas.microsoft.com/office/drawing/2014/main" id="{87B5E74F-5258-4F13-AC53-030B71628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3A9E9-009D-4167-8451-4E0B538FCF5F}"/>
              </a:ext>
            </a:extLst>
          </p:cNvPr>
          <p:cNvSpPr>
            <a:spLocks noGrp="1"/>
          </p:cNvSpPr>
          <p:nvPr>
            <p:ph type="sldNum" sz="quarter" idx="12"/>
          </p:nvPr>
        </p:nvSpPr>
        <p:spPr/>
        <p:txBody>
          <a:bodyPr/>
          <a:lstStyle/>
          <a:p>
            <a:fld id="{B52C94C8-9F9F-4794-86AD-B5B39A35A071}" type="slidenum">
              <a:rPr lang="en-US" smtClean="0"/>
              <a:t>‹#›</a:t>
            </a:fld>
            <a:endParaRPr lang="en-US"/>
          </a:p>
        </p:txBody>
      </p:sp>
    </p:spTree>
    <p:extLst>
      <p:ext uri="{BB962C8B-B14F-4D97-AF65-F5344CB8AC3E}">
        <p14:creationId xmlns:p14="http://schemas.microsoft.com/office/powerpoint/2010/main" val="142924728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65DC-0DDE-45FC-90DA-F63CE1DAFC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82B033-34AE-4900-BA89-9D044F8244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01333E-4A8A-44E6-A280-5EA6678A221F}"/>
              </a:ext>
            </a:extLst>
          </p:cNvPr>
          <p:cNvSpPr>
            <a:spLocks noGrp="1"/>
          </p:cNvSpPr>
          <p:nvPr>
            <p:ph type="dt" sz="half" idx="10"/>
          </p:nvPr>
        </p:nvSpPr>
        <p:spPr/>
        <p:txBody>
          <a:bodyPr/>
          <a:lstStyle/>
          <a:p>
            <a:fld id="{28F718B1-525B-4954-B532-EB80879EA2CA}" type="datetimeFigureOut">
              <a:rPr lang="en-US" smtClean="0"/>
              <a:t>8/18/2021</a:t>
            </a:fld>
            <a:endParaRPr lang="en-US"/>
          </a:p>
        </p:txBody>
      </p:sp>
      <p:sp>
        <p:nvSpPr>
          <p:cNvPr id="5" name="Footer Placeholder 4">
            <a:extLst>
              <a:ext uri="{FF2B5EF4-FFF2-40B4-BE49-F238E27FC236}">
                <a16:creationId xmlns:a16="http://schemas.microsoft.com/office/drawing/2014/main" id="{B5C330D9-0624-45F8-AD08-14B774184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EC994-1451-4CD9-8E6F-8CD55A987394}"/>
              </a:ext>
            </a:extLst>
          </p:cNvPr>
          <p:cNvSpPr>
            <a:spLocks noGrp="1"/>
          </p:cNvSpPr>
          <p:nvPr>
            <p:ph type="sldNum" sz="quarter" idx="12"/>
          </p:nvPr>
        </p:nvSpPr>
        <p:spPr/>
        <p:txBody>
          <a:bodyPr/>
          <a:lstStyle/>
          <a:p>
            <a:fld id="{B52C94C8-9F9F-4794-86AD-B5B39A35A071}" type="slidenum">
              <a:rPr lang="en-US" smtClean="0"/>
              <a:t>‹#›</a:t>
            </a:fld>
            <a:endParaRPr lang="en-US"/>
          </a:p>
        </p:txBody>
      </p:sp>
    </p:spTree>
    <p:extLst>
      <p:ext uri="{BB962C8B-B14F-4D97-AF65-F5344CB8AC3E}">
        <p14:creationId xmlns:p14="http://schemas.microsoft.com/office/powerpoint/2010/main" val="340750720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B831-1E50-42BE-AC29-E135CF933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47B9D4-57F2-4B71-B11D-8595CA7E03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B27BE-CA2D-4B06-A148-384BD29A29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B03BAA-4B15-4C02-A00A-3769CF711C8E}"/>
              </a:ext>
            </a:extLst>
          </p:cNvPr>
          <p:cNvSpPr>
            <a:spLocks noGrp="1"/>
          </p:cNvSpPr>
          <p:nvPr>
            <p:ph type="dt" sz="half" idx="10"/>
          </p:nvPr>
        </p:nvSpPr>
        <p:spPr/>
        <p:txBody>
          <a:bodyPr/>
          <a:lstStyle/>
          <a:p>
            <a:fld id="{28F718B1-525B-4954-B532-EB80879EA2CA}" type="datetimeFigureOut">
              <a:rPr lang="en-US" smtClean="0"/>
              <a:t>8/18/2021</a:t>
            </a:fld>
            <a:endParaRPr lang="en-US"/>
          </a:p>
        </p:txBody>
      </p:sp>
      <p:sp>
        <p:nvSpPr>
          <p:cNvPr id="6" name="Footer Placeholder 5">
            <a:extLst>
              <a:ext uri="{FF2B5EF4-FFF2-40B4-BE49-F238E27FC236}">
                <a16:creationId xmlns:a16="http://schemas.microsoft.com/office/drawing/2014/main" id="{E05F2DDB-BD88-48D2-BB4B-938894F388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3CC2D0-29DF-4C1E-9F13-771D4DACFAAD}"/>
              </a:ext>
            </a:extLst>
          </p:cNvPr>
          <p:cNvSpPr>
            <a:spLocks noGrp="1"/>
          </p:cNvSpPr>
          <p:nvPr>
            <p:ph type="sldNum" sz="quarter" idx="12"/>
          </p:nvPr>
        </p:nvSpPr>
        <p:spPr/>
        <p:txBody>
          <a:bodyPr/>
          <a:lstStyle/>
          <a:p>
            <a:fld id="{B52C94C8-9F9F-4794-86AD-B5B39A35A071}" type="slidenum">
              <a:rPr lang="en-US" smtClean="0"/>
              <a:t>‹#›</a:t>
            </a:fld>
            <a:endParaRPr lang="en-US"/>
          </a:p>
        </p:txBody>
      </p:sp>
    </p:spTree>
    <p:extLst>
      <p:ext uri="{BB962C8B-B14F-4D97-AF65-F5344CB8AC3E}">
        <p14:creationId xmlns:p14="http://schemas.microsoft.com/office/powerpoint/2010/main" val="228101990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33AF-5B99-479E-B523-B3CA3F2F0D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1BDDDA-DB2F-4093-B093-E4CD61C33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D07018-DEDB-4F20-B03F-5D6967BB9A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EB773B-D5D1-47F8-9527-6C7F541D1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911C28-41D4-4CD1-AA15-C86D76D286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E25170-FDD9-416F-A821-8ACF6056509B}"/>
              </a:ext>
            </a:extLst>
          </p:cNvPr>
          <p:cNvSpPr>
            <a:spLocks noGrp="1"/>
          </p:cNvSpPr>
          <p:nvPr>
            <p:ph type="dt" sz="half" idx="10"/>
          </p:nvPr>
        </p:nvSpPr>
        <p:spPr/>
        <p:txBody>
          <a:bodyPr/>
          <a:lstStyle/>
          <a:p>
            <a:fld id="{28F718B1-525B-4954-B532-EB80879EA2CA}" type="datetimeFigureOut">
              <a:rPr lang="en-US" smtClean="0"/>
              <a:t>8/18/2021</a:t>
            </a:fld>
            <a:endParaRPr lang="en-US"/>
          </a:p>
        </p:txBody>
      </p:sp>
      <p:sp>
        <p:nvSpPr>
          <p:cNvPr id="8" name="Footer Placeholder 7">
            <a:extLst>
              <a:ext uri="{FF2B5EF4-FFF2-40B4-BE49-F238E27FC236}">
                <a16:creationId xmlns:a16="http://schemas.microsoft.com/office/drawing/2014/main" id="{899F927B-D45D-471F-A032-F47B7F7A30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4017DA-E5C1-472E-89AC-70F899D1FE79}"/>
              </a:ext>
            </a:extLst>
          </p:cNvPr>
          <p:cNvSpPr>
            <a:spLocks noGrp="1"/>
          </p:cNvSpPr>
          <p:nvPr>
            <p:ph type="sldNum" sz="quarter" idx="12"/>
          </p:nvPr>
        </p:nvSpPr>
        <p:spPr/>
        <p:txBody>
          <a:bodyPr/>
          <a:lstStyle/>
          <a:p>
            <a:fld id="{B52C94C8-9F9F-4794-86AD-B5B39A35A071}" type="slidenum">
              <a:rPr lang="en-US" smtClean="0"/>
              <a:t>‹#›</a:t>
            </a:fld>
            <a:endParaRPr lang="en-US"/>
          </a:p>
        </p:txBody>
      </p:sp>
    </p:spTree>
    <p:extLst>
      <p:ext uri="{BB962C8B-B14F-4D97-AF65-F5344CB8AC3E}">
        <p14:creationId xmlns:p14="http://schemas.microsoft.com/office/powerpoint/2010/main" val="354581553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0DE7-6E41-486D-9E90-6A399A205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EEB8FD-3634-42B3-898A-D8C200F9E26B}"/>
              </a:ext>
            </a:extLst>
          </p:cNvPr>
          <p:cNvSpPr>
            <a:spLocks noGrp="1"/>
          </p:cNvSpPr>
          <p:nvPr>
            <p:ph type="dt" sz="half" idx="10"/>
          </p:nvPr>
        </p:nvSpPr>
        <p:spPr/>
        <p:txBody>
          <a:bodyPr/>
          <a:lstStyle/>
          <a:p>
            <a:fld id="{28F718B1-525B-4954-B532-EB80879EA2CA}" type="datetimeFigureOut">
              <a:rPr lang="en-US" smtClean="0"/>
              <a:t>8/18/2021</a:t>
            </a:fld>
            <a:endParaRPr lang="en-US"/>
          </a:p>
        </p:txBody>
      </p:sp>
      <p:sp>
        <p:nvSpPr>
          <p:cNvPr id="4" name="Footer Placeholder 3">
            <a:extLst>
              <a:ext uri="{FF2B5EF4-FFF2-40B4-BE49-F238E27FC236}">
                <a16:creationId xmlns:a16="http://schemas.microsoft.com/office/drawing/2014/main" id="{27063C98-89C5-4A85-8307-43492CAC5A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11FCC1-A2B2-4DD9-835B-086C9DD144BA}"/>
              </a:ext>
            </a:extLst>
          </p:cNvPr>
          <p:cNvSpPr>
            <a:spLocks noGrp="1"/>
          </p:cNvSpPr>
          <p:nvPr>
            <p:ph type="sldNum" sz="quarter" idx="12"/>
          </p:nvPr>
        </p:nvSpPr>
        <p:spPr/>
        <p:txBody>
          <a:bodyPr/>
          <a:lstStyle/>
          <a:p>
            <a:fld id="{B52C94C8-9F9F-4794-86AD-B5B39A35A071}" type="slidenum">
              <a:rPr lang="en-US" smtClean="0"/>
              <a:t>‹#›</a:t>
            </a:fld>
            <a:endParaRPr lang="en-US"/>
          </a:p>
        </p:txBody>
      </p:sp>
    </p:spTree>
    <p:extLst>
      <p:ext uri="{BB962C8B-B14F-4D97-AF65-F5344CB8AC3E}">
        <p14:creationId xmlns:p14="http://schemas.microsoft.com/office/powerpoint/2010/main" val="16754835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991F2-93F4-48BB-947C-E0DCFC5884F4}"/>
              </a:ext>
            </a:extLst>
          </p:cNvPr>
          <p:cNvSpPr>
            <a:spLocks noGrp="1"/>
          </p:cNvSpPr>
          <p:nvPr>
            <p:ph type="dt" sz="half" idx="10"/>
          </p:nvPr>
        </p:nvSpPr>
        <p:spPr/>
        <p:txBody>
          <a:bodyPr/>
          <a:lstStyle/>
          <a:p>
            <a:fld id="{28F718B1-525B-4954-B532-EB80879EA2CA}" type="datetimeFigureOut">
              <a:rPr lang="en-US" smtClean="0"/>
              <a:t>8/18/2021</a:t>
            </a:fld>
            <a:endParaRPr lang="en-US"/>
          </a:p>
        </p:txBody>
      </p:sp>
      <p:sp>
        <p:nvSpPr>
          <p:cNvPr id="3" name="Footer Placeholder 2">
            <a:extLst>
              <a:ext uri="{FF2B5EF4-FFF2-40B4-BE49-F238E27FC236}">
                <a16:creationId xmlns:a16="http://schemas.microsoft.com/office/drawing/2014/main" id="{34D38312-45AE-453C-BD34-942E5B206D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5E3C9C-7D4C-4660-BB53-F15CAB3975D7}"/>
              </a:ext>
            </a:extLst>
          </p:cNvPr>
          <p:cNvSpPr>
            <a:spLocks noGrp="1"/>
          </p:cNvSpPr>
          <p:nvPr>
            <p:ph type="sldNum" sz="quarter" idx="12"/>
          </p:nvPr>
        </p:nvSpPr>
        <p:spPr/>
        <p:txBody>
          <a:bodyPr/>
          <a:lstStyle/>
          <a:p>
            <a:fld id="{B52C94C8-9F9F-4794-86AD-B5B39A35A071}" type="slidenum">
              <a:rPr lang="en-US" smtClean="0"/>
              <a:t>‹#›</a:t>
            </a:fld>
            <a:endParaRPr lang="en-US"/>
          </a:p>
        </p:txBody>
      </p:sp>
    </p:spTree>
    <p:extLst>
      <p:ext uri="{BB962C8B-B14F-4D97-AF65-F5344CB8AC3E}">
        <p14:creationId xmlns:p14="http://schemas.microsoft.com/office/powerpoint/2010/main" val="382879548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9532-B99C-4EEB-8A91-E60C68CF20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E62AF6-6C38-42D7-AA66-0B32158A4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01915F-EEEC-43FD-86B1-FF53E8CC7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64831-F878-4F7C-945D-6FBA3CFDDE3F}"/>
              </a:ext>
            </a:extLst>
          </p:cNvPr>
          <p:cNvSpPr>
            <a:spLocks noGrp="1"/>
          </p:cNvSpPr>
          <p:nvPr>
            <p:ph type="dt" sz="half" idx="10"/>
          </p:nvPr>
        </p:nvSpPr>
        <p:spPr/>
        <p:txBody>
          <a:bodyPr/>
          <a:lstStyle/>
          <a:p>
            <a:fld id="{28F718B1-525B-4954-B532-EB80879EA2CA}" type="datetimeFigureOut">
              <a:rPr lang="en-US" smtClean="0"/>
              <a:t>8/18/2021</a:t>
            </a:fld>
            <a:endParaRPr lang="en-US"/>
          </a:p>
        </p:txBody>
      </p:sp>
      <p:sp>
        <p:nvSpPr>
          <p:cNvPr id="6" name="Footer Placeholder 5">
            <a:extLst>
              <a:ext uri="{FF2B5EF4-FFF2-40B4-BE49-F238E27FC236}">
                <a16:creationId xmlns:a16="http://schemas.microsoft.com/office/drawing/2014/main" id="{46E935B1-A0FC-443A-9277-F1E433D38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8156C-36C2-46AE-B49F-0E7D187ED2A9}"/>
              </a:ext>
            </a:extLst>
          </p:cNvPr>
          <p:cNvSpPr>
            <a:spLocks noGrp="1"/>
          </p:cNvSpPr>
          <p:nvPr>
            <p:ph type="sldNum" sz="quarter" idx="12"/>
          </p:nvPr>
        </p:nvSpPr>
        <p:spPr/>
        <p:txBody>
          <a:bodyPr/>
          <a:lstStyle/>
          <a:p>
            <a:fld id="{B52C94C8-9F9F-4794-86AD-B5B39A35A071}" type="slidenum">
              <a:rPr lang="en-US" smtClean="0"/>
              <a:t>‹#›</a:t>
            </a:fld>
            <a:endParaRPr lang="en-US"/>
          </a:p>
        </p:txBody>
      </p:sp>
    </p:spTree>
    <p:extLst>
      <p:ext uri="{BB962C8B-B14F-4D97-AF65-F5344CB8AC3E}">
        <p14:creationId xmlns:p14="http://schemas.microsoft.com/office/powerpoint/2010/main" val="400989170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80E4-353D-457C-90A0-E3901AADE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53952-D535-4675-ACAC-7A64602BA6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B9A751-CEBB-44DC-80F2-894958715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8139CD-4284-4F73-801F-CBFFDEE36A81}"/>
              </a:ext>
            </a:extLst>
          </p:cNvPr>
          <p:cNvSpPr>
            <a:spLocks noGrp="1"/>
          </p:cNvSpPr>
          <p:nvPr>
            <p:ph type="dt" sz="half" idx="10"/>
          </p:nvPr>
        </p:nvSpPr>
        <p:spPr/>
        <p:txBody>
          <a:bodyPr/>
          <a:lstStyle/>
          <a:p>
            <a:fld id="{28F718B1-525B-4954-B532-EB80879EA2CA}" type="datetimeFigureOut">
              <a:rPr lang="en-US" smtClean="0"/>
              <a:t>8/18/2021</a:t>
            </a:fld>
            <a:endParaRPr lang="en-US"/>
          </a:p>
        </p:txBody>
      </p:sp>
      <p:sp>
        <p:nvSpPr>
          <p:cNvPr id="6" name="Footer Placeholder 5">
            <a:extLst>
              <a:ext uri="{FF2B5EF4-FFF2-40B4-BE49-F238E27FC236}">
                <a16:creationId xmlns:a16="http://schemas.microsoft.com/office/drawing/2014/main" id="{A70A7E37-5DF1-4354-B8FA-88DA09AB8D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DED17-1E4D-40B4-9DDE-8872B253D5C2}"/>
              </a:ext>
            </a:extLst>
          </p:cNvPr>
          <p:cNvSpPr>
            <a:spLocks noGrp="1"/>
          </p:cNvSpPr>
          <p:nvPr>
            <p:ph type="sldNum" sz="quarter" idx="12"/>
          </p:nvPr>
        </p:nvSpPr>
        <p:spPr/>
        <p:txBody>
          <a:bodyPr/>
          <a:lstStyle/>
          <a:p>
            <a:fld id="{B52C94C8-9F9F-4794-86AD-B5B39A35A071}" type="slidenum">
              <a:rPr lang="en-US" smtClean="0"/>
              <a:t>‹#›</a:t>
            </a:fld>
            <a:endParaRPr lang="en-US"/>
          </a:p>
        </p:txBody>
      </p:sp>
    </p:spTree>
    <p:extLst>
      <p:ext uri="{BB962C8B-B14F-4D97-AF65-F5344CB8AC3E}">
        <p14:creationId xmlns:p14="http://schemas.microsoft.com/office/powerpoint/2010/main" val="211201613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0366B1-3991-44DC-B74D-88F12FB934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924E95-69BA-409D-A147-3D293A945F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386FE-8BB4-4646-BCAD-E03D646C3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718B1-525B-4954-B532-EB80879EA2CA}" type="datetimeFigureOut">
              <a:rPr lang="en-US" smtClean="0"/>
              <a:t>8/18/2021</a:t>
            </a:fld>
            <a:endParaRPr lang="en-US"/>
          </a:p>
        </p:txBody>
      </p:sp>
      <p:sp>
        <p:nvSpPr>
          <p:cNvPr id="5" name="Footer Placeholder 4">
            <a:extLst>
              <a:ext uri="{FF2B5EF4-FFF2-40B4-BE49-F238E27FC236}">
                <a16:creationId xmlns:a16="http://schemas.microsoft.com/office/drawing/2014/main" id="{3F2BAD74-6CA5-4E33-B25B-65EBCB3C3C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3F883C-8E71-4E55-8FC7-7F32478247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C94C8-9F9F-4794-86AD-B5B39A35A071}" type="slidenum">
              <a:rPr lang="en-US" smtClean="0"/>
              <a:t>‹#›</a:t>
            </a:fld>
            <a:endParaRPr lang="en-US"/>
          </a:p>
        </p:txBody>
      </p:sp>
    </p:spTree>
    <p:extLst>
      <p:ext uri="{BB962C8B-B14F-4D97-AF65-F5344CB8AC3E}">
        <p14:creationId xmlns:p14="http://schemas.microsoft.com/office/powerpoint/2010/main" val="1308465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8.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7.pn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hyperlink" Target="http://murov.info/PPTPreshows.htm" TargetMode="External"/><Relationship Id="rId5" Type="http://schemas.openxmlformats.org/officeDocument/2006/relationships/hyperlink" Target="http://murov.info/triviachallenges.htm" TargetMode="External"/><Relationship Id="rId4" Type="http://schemas.openxmlformats.org/officeDocument/2006/relationships/hyperlink" Target="http://murov.inf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EFBBA6-DE4D-4D80-8F89-2D4438D7A35D}"/>
              </a:ext>
            </a:extLst>
          </p:cNvPr>
          <p:cNvPicPr>
            <a:picLocks noChangeAspect="1"/>
          </p:cNvPicPr>
          <p:nvPr/>
        </p:nvPicPr>
        <p:blipFill>
          <a:blip r:embed="rId2"/>
          <a:stretch>
            <a:fillRect/>
          </a:stretch>
        </p:blipFill>
        <p:spPr>
          <a:xfrm>
            <a:off x="320040" y="176212"/>
            <a:ext cx="7801451" cy="5203507"/>
          </a:xfrm>
          <a:prstGeom prst="rect">
            <a:avLst/>
          </a:prstGeom>
        </p:spPr>
      </p:pic>
      <p:pic>
        <p:nvPicPr>
          <p:cNvPr id="5" name="Picture 4">
            <a:extLst>
              <a:ext uri="{FF2B5EF4-FFF2-40B4-BE49-F238E27FC236}">
                <a16:creationId xmlns:a16="http://schemas.microsoft.com/office/drawing/2014/main" id="{53D1319A-FF85-4EDF-B6FE-869C95A49677}"/>
              </a:ext>
            </a:extLst>
          </p:cNvPr>
          <p:cNvPicPr>
            <a:picLocks noChangeAspect="1"/>
          </p:cNvPicPr>
          <p:nvPr/>
        </p:nvPicPr>
        <p:blipFill rotWithShape="1">
          <a:blip r:embed="rId3"/>
          <a:srcRect l="20133" t="3067" r="14622" b="21200"/>
          <a:stretch/>
        </p:blipFill>
        <p:spPr>
          <a:xfrm>
            <a:off x="8251980" y="2411071"/>
            <a:ext cx="3820625" cy="2956560"/>
          </a:xfrm>
          <a:prstGeom prst="rect">
            <a:avLst/>
          </a:prstGeom>
        </p:spPr>
      </p:pic>
      <p:sp>
        <p:nvSpPr>
          <p:cNvPr id="6" name="TextBox 5">
            <a:extLst>
              <a:ext uri="{FF2B5EF4-FFF2-40B4-BE49-F238E27FC236}">
                <a16:creationId xmlns:a16="http://schemas.microsoft.com/office/drawing/2014/main" id="{72EF344E-785E-4618-AB7A-E91AA6BD953D}"/>
              </a:ext>
            </a:extLst>
          </p:cNvPr>
          <p:cNvSpPr txBox="1"/>
          <p:nvPr/>
        </p:nvSpPr>
        <p:spPr>
          <a:xfrm>
            <a:off x="1567646" y="5481459"/>
            <a:ext cx="9588034" cy="1200329"/>
          </a:xfrm>
          <a:prstGeom prst="rect">
            <a:avLst/>
          </a:prstGeom>
          <a:noFill/>
        </p:spPr>
        <p:txBody>
          <a:bodyPr wrap="square" rtlCol="0">
            <a:spAutoFit/>
          </a:bodyPr>
          <a:lstStyle/>
          <a:p>
            <a:r>
              <a:rPr lang="en-US" sz="3600" b="1" dirty="0"/>
              <a:t>2021 (2020) Olympics in Tokyo.   A glimpse at some of the U.S. medalists.  Try to identify them.</a:t>
            </a:r>
          </a:p>
        </p:txBody>
      </p:sp>
      <p:pic>
        <p:nvPicPr>
          <p:cNvPr id="7" name="Picture 6">
            <a:extLst>
              <a:ext uri="{FF2B5EF4-FFF2-40B4-BE49-F238E27FC236}">
                <a16:creationId xmlns:a16="http://schemas.microsoft.com/office/drawing/2014/main" id="{C1631422-417F-456C-A969-160B9A7448AB}"/>
              </a:ext>
            </a:extLst>
          </p:cNvPr>
          <p:cNvPicPr>
            <a:picLocks noChangeAspect="1"/>
          </p:cNvPicPr>
          <p:nvPr/>
        </p:nvPicPr>
        <p:blipFill rotWithShape="1">
          <a:blip r:embed="rId4"/>
          <a:srcRect r="4667" b="8736"/>
          <a:stretch/>
        </p:blipFill>
        <p:spPr>
          <a:xfrm>
            <a:off x="8251980" y="176212"/>
            <a:ext cx="3798248" cy="2046726"/>
          </a:xfrm>
          <a:prstGeom prst="rect">
            <a:avLst/>
          </a:prstGeom>
        </p:spPr>
      </p:pic>
    </p:spTree>
    <p:extLst>
      <p:ext uri="{BB962C8B-B14F-4D97-AF65-F5344CB8AC3E}">
        <p14:creationId xmlns:p14="http://schemas.microsoft.com/office/powerpoint/2010/main" val="350687147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1A3C22-DBD4-4665-8169-4881ADC897EA}"/>
              </a:ext>
            </a:extLst>
          </p:cNvPr>
          <p:cNvPicPr>
            <a:picLocks noChangeAspect="1"/>
          </p:cNvPicPr>
          <p:nvPr/>
        </p:nvPicPr>
        <p:blipFill rotWithShape="1">
          <a:blip r:embed="rId2"/>
          <a:srcRect l="19661" t="6444" r="13426" b="16889"/>
          <a:stretch/>
        </p:blipFill>
        <p:spPr>
          <a:xfrm>
            <a:off x="152400" y="259080"/>
            <a:ext cx="3945835" cy="3429000"/>
          </a:xfrm>
          <a:prstGeom prst="rect">
            <a:avLst/>
          </a:prstGeom>
        </p:spPr>
      </p:pic>
      <p:sp>
        <p:nvSpPr>
          <p:cNvPr id="3" name="TextBox 2">
            <a:extLst>
              <a:ext uri="{FF2B5EF4-FFF2-40B4-BE49-F238E27FC236}">
                <a16:creationId xmlns:a16="http://schemas.microsoft.com/office/drawing/2014/main" id="{C3E17E1C-8092-4CE1-9523-EFB68CDFB073}"/>
              </a:ext>
            </a:extLst>
          </p:cNvPr>
          <p:cNvSpPr txBox="1"/>
          <p:nvPr/>
        </p:nvSpPr>
        <p:spPr>
          <a:xfrm rot="19191186">
            <a:off x="5791200" y="1417320"/>
            <a:ext cx="660758" cy="369332"/>
          </a:xfrm>
          <a:prstGeom prst="rect">
            <a:avLst/>
          </a:prstGeom>
          <a:noFill/>
        </p:spPr>
        <p:txBody>
          <a:bodyPr wrap="none" rtlCol="0">
            <a:spAutoFit/>
          </a:bodyPr>
          <a:lstStyle/>
          <a:p>
            <a:r>
              <a:rPr lang="en-US" dirty="0"/>
              <a:t>         </a:t>
            </a:r>
          </a:p>
        </p:txBody>
      </p:sp>
      <p:sp>
        <p:nvSpPr>
          <p:cNvPr id="5" name="TextBox 4">
            <a:extLst>
              <a:ext uri="{FF2B5EF4-FFF2-40B4-BE49-F238E27FC236}">
                <a16:creationId xmlns:a16="http://schemas.microsoft.com/office/drawing/2014/main" id="{AE21F25D-F26F-4291-B161-E2BA6834E906}"/>
              </a:ext>
            </a:extLst>
          </p:cNvPr>
          <p:cNvSpPr txBox="1"/>
          <p:nvPr/>
        </p:nvSpPr>
        <p:spPr>
          <a:xfrm rot="19391456">
            <a:off x="3215639" y="3000416"/>
            <a:ext cx="713657" cy="369332"/>
          </a:xfrm>
          <a:prstGeom prst="rect">
            <a:avLst/>
          </a:prstGeom>
          <a:solidFill>
            <a:schemeClr val="tx1">
              <a:lumMod val="85000"/>
              <a:lumOff val="15000"/>
            </a:schemeClr>
          </a:solidFill>
        </p:spPr>
        <p:txBody>
          <a:bodyPr wrap="none" rtlCol="0">
            <a:spAutoFit/>
          </a:bodyPr>
          <a:lstStyle/>
          <a:p>
            <a:r>
              <a:rPr lang="en-US" dirty="0"/>
              <a:t>          </a:t>
            </a:r>
          </a:p>
        </p:txBody>
      </p:sp>
      <p:sp>
        <p:nvSpPr>
          <p:cNvPr id="6" name="TextBox 5">
            <a:extLst>
              <a:ext uri="{FF2B5EF4-FFF2-40B4-BE49-F238E27FC236}">
                <a16:creationId xmlns:a16="http://schemas.microsoft.com/office/drawing/2014/main" id="{D1EE5D14-8B6E-470E-810F-E3CD36DE46B5}"/>
              </a:ext>
            </a:extLst>
          </p:cNvPr>
          <p:cNvSpPr txBox="1"/>
          <p:nvPr/>
        </p:nvSpPr>
        <p:spPr>
          <a:xfrm rot="19554662">
            <a:off x="574220" y="565664"/>
            <a:ext cx="819455" cy="369332"/>
          </a:xfrm>
          <a:prstGeom prst="rect">
            <a:avLst/>
          </a:prstGeom>
          <a:solidFill>
            <a:schemeClr val="tx1">
              <a:lumMod val="85000"/>
              <a:lumOff val="15000"/>
            </a:schemeClr>
          </a:solidFill>
        </p:spPr>
        <p:txBody>
          <a:bodyPr wrap="none" rtlCol="0">
            <a:spAutoFit/>
          </a:bodyPr>
          <a:lstStyle/>
          <a:p>
            <a:r>
              <a:rPr lang="en-US" dirty="0"/>
              <a:t>            </a:t>
            </a:r>
          </a:p>
        </p:txBody>
      </p:sp>
      <p:sp>
        <p:nvSpPr>
          <p:cNvPr id="7" name="TextBox 6">
            <a:extLst>
              <a:ext uri="{FF2B5EF4-FFF2-40B4-BE49-F238E27FC236}">
                <a16:creationId xmlns:a16="http://schemas.microsoft.com/office/drawing/2014/main" id="{7BDB19F1-6228-4A6B-ADB7-C220D6F6D22F}"/>
              </a:ext>
            </a:extLst>
          </p:cNvPr>
          <p:cNvSpPr txBox="1"/>
          <p:nvPr/>
        </p:nvSpPr>
        <p:spPr>
          <a:xfrm rot="19066276">
            <a:off x="1187442" y="2404422"/>
            <a:ext cx="290464" cy="369332"/>
          </a:xfrm>
          <a:prstGeom prst="rect">
            <a:avLst/>
          </a:prstGeom>
          <a:solidFill>
            <a:schemeClr val="tx1">
              <a:lumMod val="85000"/>
              <a:lumOff val="15000"/>
            </a:schemeClr>
          </a:solidFill>
        </p:spPr>
        <p:txBody>
          <a:bodyPr wrap="none" rtlCol="0">
            <a:spAutoFit/>
          </a:bodyPr>
          <a:lstStyle/>
          <a:p>
            <a:r>
              <a:rPr lang="en-US" dirty="0"/>
              <a:t>  </a:t>
            </a:r>
          </a:p>
        </p:txBody>
      </p:sp>
      <p:pic>
        <p:nvPicPr>
          <p:cNvPr id="9" name="Picture 8">
            <a:extLst>
              <a:ext uri="{FF2B5EF4-FFF2-40B4-BE49-F238E27FC236}">
                <a16:creationId xmlns:a16="http://schemas.microsoft.com/office/drawing/2014/main" id="{06EDC068-DA82-48E0-A613-06AC63BC55B8}"/>
              </a:ext>
            </a:extLst>
          </p:cNvPr>
          <p:cNvPicPr>
            <a:picLocks noChangeAspect="1"/>
          </p:cNvPicPr>
          <p:nvPr/>
        </p:nvPicPr>
        <p:blipFill>
          <a:blip r:embed="rId3"/>
          <a:stretch>
            <a:fillRect/>
          </a:stretch>
        </p:blipFill>
        <p:spPr>
          <a:xfrm>
            <a:off x="7985760" y="129540"/>
            <a:ext cx="4053840" cy="4864608"/>
          </a:xfrm>
          <a:prstGeom prst="rect">
            <a:avLst/>
          </a:prstGeom>
        </p:spPr>
      </p:pic>
      <p:sp>
        <p:nvSpPr>
          <p:cNvPr id="12" name="TextBox 11">
            <a:extLst>
              <a:ext uri="{FF2B5EF4-FFF2-40B4-BE49-F238E27FC236}">
                <a16:creationId xmlns:a16="http://schemas.microsoft.com/office/drawing/2014/main" id="{6A40C1F0-FF00-46EC-A63D-59DB073E6020}"/>
              </a:ext>
            </a:extLst>
          </p:cNvPr>
          <p:cNvSpPr txBox="1"/>
          <p:nvPr/>
        </p:nvSpPr>
        <p:spPr>
          <a:xfrm>
            <a:off x="4333280" y="197352"/>
            <a:ext cx="3525439" cy="3170099"/>
          </a:xfrm>
          <a:prstGeom prst="rect">
            <a:avLst/>
          </a:prstGeom>
          <a:noFill/>
        </p:spPr>
        <p:txBody>
          <a:bodyPr wrap="square">
            <a:spAutoFit/>
          </a:bodyPr>
          <a:lstStyle/>
          <a:p>
            <a:r>
              <a:rPr lang="en-US" sz="3200" b="1" dirty="0">
                <a:solidFill>
                  <a:srgbClr val="FF0000"/>
                </a:solidFill>
              </a:rPr>
              <a:t>Jade Ashtyn Carey </a:t>
            </a:r>
            <a:r>
              <a:rPr lang="en-US" sz="2400" b="1" dirty="0"/>
              <a:t>is an American gymnast who represented the United States at the 2020 Summer Olympics in Tokyo. She is the 2020 Olympic gold  medalist on floor exercise.</a:t>
            </a:r>
          </a:p>
        </p:txBody>
      </p:sp>
      <p:pic>
        <p:nvPicPr>
          <p:cNvPr id="4" name="Picture 3">
            <a:extLst>
              <a:ext uri="{FF2B5EF4-FFF2-40B4-BE49-F238E27FC236}">
                <a16:creationId xmlns:a16="http://schemas.microsoft.com/office/drawing/2014/main" id="{32A00018-728A-4981-B267-803F95EAB8C7}"/>
              </a:ext>
            </a:extLst>
          </p:cNvPr>
          <p:cNvPicPr>
            <a:picLocks noChangeAspect="1"/>
          </p:cNvPicPr>
          <p:nvPr/>
        </p:nvPicPr>
        <p:blipFill rotWithShape="1">
          <a:blip r:embed="rId4"/>
          <a:srcRect l="3575" r="8512" b="14585"/>
          <a:stretch/>
        </p:blipFill>
        <p:spPr>
          <a:xfrm>
            <a:off x="152399" y="3817779"/>
            <a:ext cx="5597575" cy="2842869"/>
          </a:xfrm>
          <a:prstGeom prst="rect">
            <a:avLst/>
          </a:prstGeom>
        </p:spPr>
      </p:pic>
      <p:sp>
        <p:nvSpPr>
          <p:cNvPr id="8" name="TextBox 7">
            <a:extLst>
              <a:ext uri="{FF2B5EF4-FFF2-40B4-BE49-F238E27FC236}">
                <a16:creationId xmlns:a16="http://schemas.microsoft.com/office/drawing/2014/main" id="{47085AE0-3511-4F88-A80A-C76EFAEE4772}"/>
              </a:ext>
            </a:extLst>
          </p:cNvPr>
          <p:cNvSpPr txBox="1"/>
          <p:nvPr/>
        </p:nvSpPr>
        <p:spPr>
          <a:xfrm>
            <a:off x="4333280" y="259080"/>
            <a:ext cx="3209533" cy="523220"/>
          </a:xfrm>
          <a:prstGeom prst="rect">
            <a:avLst/>
          </a:prstGeom>
          <a:pattFill prst="zigZag">
            <a:fgClr>
              <a:schemeClr val="accent1"/>
            </a:fgClr>
            <a:bgClr>
              <a:schemeClr val="bg1"/>
            </a:bgClr>
          </a:pattFill>
        </p:spPr>
        <p:txBody>
          <a:bodyPr wrap="none" rtlCol="0">
            <a:spAutoFit/>
          </a:bodyPr>
          <a:lstStyle/>
          <a:p>
            <a:r>
              <a:rPr lang="en-US" sz="2800" dirty="0"/>
              <a:t>                                     </a:t>
            </a:r>
          </a:p>
        </p:txBody>
      </p:sp>
    </p:spTree>
    <p:extLst>
      <p:ext uri="{BB962C8B-B14F-4D97-AF65-F5344CB8AC3E}">
        <p14:creationId xmlns:p14="http://schemas.microsoft.com/office/powerpoint/2010/main" val="38708555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1000"/>
                                        <p:tgtEl>
                                          <p:spTgt spid="9"/>
                                        </p:tgtEl>
                                      </p:cBhvr>
                                    </p:animEffect>
                                  </p:childTnLst>
                                </p:cTn>
                              </p:par>
                            </p:childTnLst>
                          </p:cTn>
                        </p:par>
                        <p:par>
                          <p:cTn id="8" fill="hold">
                            <p:stCondLst>
                              <p:cond delay="3500"/>
                            </p:stCondLst>
                            <p:childTnLst>
                              <p:par>
                                <p:cTn id="9" presetID="26" presetClass="entr" presetSubtype="0" fill="hold" nodeType="afterEffect">
                                  <p:stCondLst>
                                    <p:cond delay="25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290">
                                          <p:stCondLst>
                                            <p:cond delay="0"/>
                                          </p:stCondLst>
                                        </p:cTn>
                                        <p:tgtEl>
                                          <p:spTgt spid="4"/>
                                        </p:tgtEl>
                                      </p:cBhvr>
                                    </p:animEffect>
                                    <p:anim calcmode="lin" valueType="num">
                                      <p:cBhvr>
                                        <p:cTn id="12"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7" dur="13">
                                          <p:stCondLst>
                                            <p:cond delay="325"/>
                                          </p:stCondLst>
                                        </p:cTn>
                                        <p:tgtEl>
                                          <p:spTgt spid="4"/>
                                        </p:tgtEl>
                                      </p:cBhvr>
                                      <p:to x="100000" y="60000"/>
                                    </p:animScale>
                                    <p:animScale>
                                      <p:cBhvr>
                                        <p:cTn id="18" dur="83" decel="50000">
                                          <p:stCondLst>
                                            <p:cond delay="338"/>
                                          </p:stCondLst>
                                        </p:cTn>
                                        <p:tgtEl>
                                          <p:spTgt spid="4"/>
                                        </p:tgtEl>
                                      </p:cBhvr>
                                      <p:to x="100000" y="100000"/>
                                    </p:animScale>
                                    <p:animScale>
                                      <p:cBhvr>
                                        <p:cTn id="19" dur="13">
                                          <p:stCondLst>
                                            <p:cond delay="656"/>
                                          </p:stCondLst>
                                        </p:cTn>
                                        <p:tgtEl>
                                          <p:spTgt spid="4"/>
                                        </p:tgtEl>
                                      </p:cBhvr>
                                      <p:to x="100000" y="80000"/>
                                    </p:animScale>
                                    <p:animScale>
                                      <p:cBhvr>
                                        <p:cTn id="20" dur="83" decel="50000">
                                          <p:stCondLst>
                                            <p:cond delay="669"/>
                                          </p:stCondLst>
                                        </p:cTn>
                                        <p:tgtEl>
                                          <p:spTgt spid="4"/>
                                        </p:tgtEl>
                                      </p:cBhvr>
                                      <p:to x="100000" y="100000"/>
                                    </p:animScale>
                                    <p:animScale>
                                      <p:cBhvr>
                                        <p:cTn id="21" dur="13">
                                          <p:stCondLst>
                                            <p:cond delay="821"/>
                                          </p:stCondLst>
                                        </p:cTn>
                                        <p:tgtEl>
                                          <p:spTgt spid="4"/>
                                        </p:tgtEl>
                                      </p:cBhvr>
                                      <p:to x="100000" y="90000"/>
                                    </p:animScale>
                                    <p:animScale>
                                      <p:cBhvr>
                                        <p:cTn id="22" dur="83" decel="50000">
                                          <p:stCondLst>
                                            <p:cond delay="834"/>
                                          </p:stCondLst>
                                        </p:cTn>
                                        <p:tgtEl>
                                          <p:spTgt spid="4"/>
                                        </p:tgtEl>
                                      </p:cBhvr>
                                      <p:to x="100000" y="100000"/>
                                    </p:animScale>
                                    <p:animScale>
                                      <p:cBhvr>
                                        <p:cTn id="23" dur="13">
                                          <p:stCondLst>
                                            <p:cond delay="904"/>
                                          </p:stCondLst>
                                        </p:cTn>
                                        <p:tgtEl>
                                          <p:spTgt spid="4"/>
                                        </p:tgtEl>
                                      </p:cBhvr>
                                      <p:to x="100000" y="95000"/>
                                    </p:animScale>
                                    <p:animScale>
                                      <p:cBhvr>
                                        <p:cTn id="24" dur="83" decel="50000">
                                          <p:stCondLst>
                                            <p:cond delay="917"/>
                                          </p:stCondLst>
                                        </p:cTn>
                                        <p:tgtEl>
                                          <p:spTgt spid="4"/>
                                        </p:tgtEl>
                                      </p:cBhvr>
                                      <p:to x="100000" y="100000"/>
                                    </p:animScale>
                                  </p:childTnLst>
                                </p:cTn>
                              </p:par>
                            </p:childTnLst>
                          </p:cTn>
                        </p:par>
                        <p:par>
                          <p:cTn id="25" fill="hold">
                            <p:stCondLst>
                              <p:cond delay="7000"/>
                            </p:stCondLst>
                            <p:childTnLst>
                              <p:par>
                                <p:cTn id="26" presetID="45" presetClass="entr" presetSubtype="0" fill="hold" grpId="0" nodeType="afterEffect">
                                  <p:stCondLst>
                                    <p:cond delay="2500"/>
                                  </p:stCondLst>
                                  <p:iterate type="wd">
                                    <p:tmPct val="5000"/>
                                  </p:iterate>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ppt_w</p:attrName>
                                        </p:attrNameLst>
                                      </p:cBhvr>
                                      <p:tavLst>
                                        <p:tav tm="0" fmla="#ppt_w*sin(2.5*pi*$)">
                                          <p:val>
                                            <p:fltVal val="0"/>
                                          </p:val>
                                        </p:tav>
                                        <p:tav tm="100000">
                                          <p:val>
                                            <p:fltVal val="1"/>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childTnLst>
                                </p:cTn>
                              </p:par>
                            </p:childTnLst>
                          </p:cTn>
                        </p:par>
                        <p:par>
                          <p:cTn id="31" fill="hold">
                            <p:stCondLst>
                              <p:cond delay="12000"/>
                            </p:stCondLst>
                            <p:childTnLst>
                              <p:par>
                                <p:cTn id="32" presetID="49" presetClass="exit" presetSubtype="0" accel="100000" fill="hold" grpId="0" nodeType="afterEffect">
                                  <p:stCondLst>
                                    <p:cond delay="5000"/>
                                  </p:stCondLst>
                                  <p:childTnLst>
                                    <p:anim calcmode="lin" valueType="num">
                                      <p:cBhvr>
                                        <p:cTn id="33" dur="1000"/>
                                        <p:tgtEl>
                                          <p:spTgt spid="8"/>
                                        </p:tgtEl>
                                        <p:attrNameLst>
                                          <p:attrName>ppt_w</p:attrName>
                                        </p:attrNameLst>
                                      </p:cBhvr>
                                      <p:tavLst>
                                        <p:tav tm="0">
                                          <p:val>
                                            <p:strVal val="ppt_w"/>
                                          </p:val>
                                        </p:tav>
                                        <p:tav tm="100000">
                                          <p:val>
                                            <p:fltVal val="0"/>
                                          </p:val>
                                        </p:tav>
                                      </p:tavLst>
                                    </p:anim>
                                    <p:anim calcmode="lin" valueType="num">
                                      <p:cBhvr>
                                        <p:cTn id="34" dur="1000"/>
                                        <p:tgtEl>
                                          <p:spTgt spid="8"/>
                                        </p:tgtEl>
                                        <p:attrNameLst>
                                          <p:attrName>ppt_h</p:attrName>
                                        </p:attrNameLst>
                                      </p:cBhvr>
                                      <p:tavLst>
                                        <p:tav tm="0">
                                          <p:val>
                                            <p:strVal val="ppt_h"/>
                                          </p:val>
                                        </p:tav>
                                        <p:tav tm="100000">
                                          <p:val>
                                            <p:fltVal val="0"/>
                                          </p:val>
                                        </p:tav>
                                      </p:tavLst>
                                    </p:anim>
                                    <p:anim calcmode="lin" valueType="num">
                                      <p:cBhvr>
                                        <p:cTn id="35" dur="1000"/>
                                        <p:tgtEl>
                                          <p:spTgt spid="8"/>
                                        </p:tgtEl>
                                        <p:attrNameLst>
                                          <p:attrName>style.rotation</p:attrName>
                                        </p:attrNameLst>
                                      </p:cBhvr>
                                      <p:tavLst>
                                        <p:tav tm="0">
                                          <p:val>
                                            <p:fltVal val="0"/>
                                          </p:val>
                                        </p:tav>
                                        <p:tav tm="100000">
                                          <p:val>
                                            <p:fltVal val="360"/>
                                          </p:val>
                                        </p:tav>
                                      </p:tavLst>
                                    </p:anim>
                                    <p:animEffect transition="out" filter="fade">
                                      <p:cBhvr>
                                        <p:cTn id="36" dur="1000"/>
                                        <p:tgtEl>
                                          <p:spTgt spid="8"/>
                                        </p:tgtEl>
                                      </p:cBhvr>
                                    </p:animEffect>
                                    <p:set>
                                      <p:cBhvr>
                                        <p:cTn id="37"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776C51-297D-4F4C-AD8C-75D8071B80C5}"/>
              </a:ext>
            </a:extLst>
          </p:cNvPr>
          <p:cNvPicPr>
            <a:picLocks noChangeAspect="1"/>
          </p:cNvPicPr>
          <p:nvPr/>
        </p:nvPicPr>
        <p:blipFill rotWithShape="1">
          <a:blip r:embed="rId2"/>
          <a:srcRect l="37333" t="4741" r="29274" b="6371"/>
          <a:stretch/>
        </p:blipFill>
        <p:spPr>
          <a:xfrm>
            <a:off x="3749380" y="117174"/>
            <a:ext cx="3419856" cy="5120640"/>
          </a:xfrm>
          <a:prstGeom prst="rect">
            <a:avLst/>
          </a:prstGeom>
        </p:spPr>
      </p:pic>
      <p:sp>
        <p:nvSpPr>
          <p:cNvPr id="8" name="TextBox 7">
            <a:extLst>
              <a:ext uri="{FF2B5EF4-FFF2-40B4-BE49-F238E27FC236}">
                <a16:creationId xmlns:a16="http://schemas.microsoft.com/office/drawing/2014/main" id="{33191DBF-C2D8-453C-AA33-7CA7F4F709F7}"/>
              </a:ext>
            </a:extLst>
          </p:cNvPr>
          <p:cNvSpPr txBox="1"/>
          <p:nvPr/>
        </p:nvSpPr>
        <p:spPr>
          <a:xfrm>
            <a:off x="3749380" y="5237814"/>
            <a:ext cx="7743613" cy="1323439"/>
          </a:xfrm>
          <a:prstGeom prst="rect">
            <a:avLst/>
          </a:prstGeom>
          <a:noFill/>
        </p:spPr>
        <p:txBody>
          <a:bodyPr wrap="square">
            <a:spAutoFit/>
          </a:bodyPr>
          <a:lstStyle/>
          <a:p>
            <a:r>
              <a:rPr lang="en-US" sz="3200" b="1" dirty="0" err="1">
                <a:solidFill>
                  <a:srgbClr val="FF0000"/>
                </a:solidFill>
              </a:rPr>
              <a:t>Athing</a:t>
            </a:r>
            <a:r>
              <a:rPr lang="en-US" sz="3200" b="1" dirty="0">
                <a:solidFill>
                  <a:srgbClr val="FF0000"/>
                </a:solidFill>
              </a:rPr>
              <a:t> Mu </a:t>
            </a:r>
            <a:r>
              <a:rPr lang="en-US" sz="2400" b="1" dirty="0"/>
              <a:t>at the age of 19 won a gold medal in the 800 meters at the 2020 Tokyo Olympics, breaking a national and a continental under-20 record. </a:t>
            </a:r>
          </a:p>
        </p:txBody>
      </p:sp>
      <p:pic>
        <p:nvPicPr>
          <p:cNvPr id="3" name="Picture 2">
            <a:extLst>
              <a:ext uri="{FF2B5EF4-FFF2-40B4-BE49-F238E27FC236}">
                <a16:creationId xmlns:a16="http://schemas.microsoft.com/office/drawing/2014/main" id="{FA116C6B-BB16-4752-921F-81986589C075}"/>
              </a:ext>
            </a:extLst>
          </p:cNvPr>
          <p:cNvPicPr>
            <a:picLocks noChangeAspect="1"/>
          </p:cNvPicPr>
          <p:nvPr/>
        </p:nvPicPr>
        <p:blipFill rotWithShape="1">
          <a:blip r:embed="rId3"/>
          <a:srcRect l="25840" t="7843" r="50000"/>
          <a:stretch/>
        </p:blipFill>
        <p:spPr>
          <a:xfrm>
            <a:off x="198120" y="117174"/>
            <a:ext cx="2691384" cy="6662734"/>
          </a:xfrm>
          <a:prstGeom prst="rect">
            <a:avLst/>
          </a:prstGeom>
        </p:spPr>
      </p:pic>
      <p:pic>
        <p:nvPicPr>
          <p:cNvPr id="4" name="Picture 3">
            <a:extLst>
              <a:ext uri="{FF2B5EF4-FFF2-40B4-BE49-F238E27FC236}">
                <a16:creationId xmlns:a16="http://schemas.microsoft.com/office/drawing/2014/main" id="{037F7DDD-7EA8-41F1-8280-BAD4B08B6FBF}"/>
              </a:ext>
            </a:extLst>
          </p:cNvPr>
          <p:cNvPicPr>
            <a:picLocks noChangeAspect="1"/>
          </p:cNvPicPr>
          <p:nvPr/>
        </p:nvPicPr>
        <p:blipFill rotWithShape="1">
          <a:blip r:embed="rId4"/>
          <a:srcRect l="20562" r="54183" b="50000"/>
          <a:stretch/>
        </p:blipFill>
        <p:spPr>
          <a:xfrm>
            <a:off x="8161867" y="140034"/>
            <a:ext cx="3832013" cy="5057785"/>
          </a:xfrm>
          <a:prstGeom prst="rect">
            <a:avLst/>
          </a:prstGeom>
        </p:spPr>
      </p:pic>
      <p:sp>
        <p:nvSpPr>
          <p:cNvPr id="5" name="TextBox 4">
            <a:extLst>
              <a:ext uri="{FF2B5EF4-FFF2-40B4-BE49-F238E27FC236}">
                <a16:creationId xmlns:a16="http://schemas.microsoft.com/office/drawing/2014/main" id="{791EED79-D455-4812-B4D2-F291ACDC9625}"/>
              </a:ext>
            </a:extLst>
          </p:cNvPr>
          <p:cNvSpPr txBox="1"/>
          <p:nvPr/>
        </p:nvSpPr>
        <p:spPr>
          <a:xfrm>
            <a:off x="3749380" y="5277809"/>
            <a:ext cx="1901483" cy="523220"/>
          </a:xfrm>
          <a:prstGeom prst="rect">
            <a:avLst/>
          </a:prstGeom>
          <a:pattFill prst="sphere">
            <a:fgClr>
              <a:schemeClr val="accent1"/>
            </a:fgClr>
            <a:bgClr>
              <a:schemeClr val="bg1"/>
            </a:bgClr>
          </a:pattFill>
        </p:spPr>
        <p:txBody>
          <a:bodyPr wrap="none" rtlCol="0">
            <a:spAutoFit/>
          </a:bodyPr>
          <a:lstStyle/>
          <a:p>
            <a:r>
              <a:rPr lang="en-US" sz="2800" dirty="0"/>
              <a:t>                     </a:t>
            </a:r>
          </a:p>
        </p:txBody>
      </p:sp>
      <p:sp>
        <p:nvSpPr>
          <p:cNvPr id="6" name="TextBox 5">
            <a:extLst>
              <a:ext uri="{FF2B5EF4-FFF2-40B4-BE49-F238E27FC236}">
                <a16:creationId xmlns:a16="http://schemas.microsoft.com/office/drawing/2014/main" id="{A6D371BC-5981-4D64-A143-02887448E6E0}"/>
              </a:ext>
            </a:extLst>
          </p:cNvPr>
          <p:cNvSpPr txBox="1"/>
          <p:nvPr/>
        </p:nvSpPr>
        <p:spPr>
          <a:xfrm>
            <a:off x="1543812" y="2317410"/>
            <a:ext cx="415498" cy="400110"/>
          </a:xfrm>
          <a:prstGeom prst="rect">
            <a:avLst/>
          </a:prstGeom>
          <a:solidFill>
            <a:srgbClr val="FF5050"/>
          </a:solidFill>
        </p:spPr>
        <p:txBody>
          <a:bodyPr wrap="none" rtlCol="0">
            <a:spAutoFit/>
          </a:bodyPr>
          <a:lstStyle/>
          <a:p>
            <a:r>
              <a:rPr lang="en-US" sz="2000" dirty="0"/>
              <a:t>    </a:t>
            </a:r>
          </a:p>
        </p:txBody>
      </p:sp>
    </p:spTree>
    <p:extLst>
      <p:ext uri="{BB962C8B-B14F-4D97-AF65-F5344CB8AC3E}">
        <p14:creationId xmlns:p14="http://schemas.microsoft.com/office/powerpoint/2010/main" val="202211121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3500"/>
                            </p:stCondLst>
                            <p:childTnLst>
                              <p:par>
                                <p:cTn id="9" presetID="45" presetClass="entr" presetSubtype="0" fill="hold" nodeType="afterEffect">
                                  <p:stCondLst>
                                    <p:cond delay="2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ppt_w</p:attrName>
                                        </p:attrNameLst>
                                      </p:cBhvr>
                                      <p:tavLst>
                                        <p:tav tm="0" fmla="#ppt_w*sin(2.5*pi*$)">
                                          <p:val>
                                            <p:fltVal val="0"/>
                                          </p:val>
                                        </p:tav>
                                        <p:tav tm="100000">
                                          <p:val>
                                            <p:fltVal val="1"/>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7000"/>
                            </p:stCondLst>
                            <p:childTnLst>
                              <p:par>
                                <p:cTn id="15" presetID="55" presetClass="entr" presetSubtype="0" fill="hold" grpId="0" nodeType="afterEffect">
                                  <p:stCondLst>
                                    <p:cond delay="25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par>
                          <p:cTn id="20" fill="hold">
                            <p:stCondLst>
                              <p:cond delay="10500"/>
                            </p:stCondLst>
                            <p:childTnLst>
                              <p:par>
                                <p:cTn id="21" presetID="10" presetClass="exit" presetSubtype="0" fill="hold" grpId="0" nodeType="afterEffect">
                                  <p:stCondLst>
                                    <p:cond delay="5000"/>
                                  </p:stCondLst>
                                  <p:childTnLst>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par>
                          <p:cTn id="24" fill="hold">
                            <p:stCondLst>
                              <p:cond delay="16500"/>
                            </p:stCondLst>
                            <p:childTnLst>
                              <p:par>
                                <p:cTn id="25" presetID="42" presetClass="exit" presetSubtype="0" fill="hold" grpId="0" nodeType="afterEffect">
                                  <p:stCondLst>
                                    <p:cond delay="1000"/>
                                  </p:stCondLst>
                                  <p:childTnLst>
                                    <p:animEffect transition="out" filter="fade">
                                      <p:cBhvr>
                                        <p:cTn id="26" dur="1000"/>
                                        <p:tgtEl>
                                          <p:spTgt spid="6"/>
                                        </p:tgtEl>
                                      </p:cBhvr>
                                    </p:animEffect>
                                    <p:anim calcmode="lin" valueType="num">
                                      <p:cBhvr>
                                        <p:cTn id="27" dur="1000"/>
                                        <p:tgtEl>
                                          <p:spTgt spid="6"/>
                                        </p:tgtEl>
                                        <p:attrNameLst>
                                          <p:attrName>ppt_x</p:attrName>
                                        </p:attrNameLst>
                                      </p:cBhvr>
                                      <p:tavLst>
                                        <p:tav tm="0">
                                          <p:val>
                                            <p:strVal val="ppt_x"/>
                                          </p:val>
                                        </p:tav>
                                        <p:tav tm="100000">
                                          <p:val>
                                            <p:strVal val="ppt_x"/>
                                          </p:val>
                                        </p:tav>
                                      </p:tavLst>
                                    </p:anim>
                                    <p:anim calcmode="lin" valueType="num">
                                      <p:cBhvr>
                                        <p:cTn id="28" dur="1000"/>
                                        <p:tgtEl>
                                          <p:spTgt spid="6"/>
                                        </p:tgtEl>
                                        <p:attrNameLst>
                                          <p:attrName>ppt_y</p:attrName>
                                        </p:attrNameLst>
                                      </p:cBhvr>
                                      <p:tavLst>
                                        <p:tav tm="0">
                                          <p:val>
                                            <p:strVal val="ppt_y"/>
                                          </p:val>
                                        </p:tav>
                                        <p:tav tm="100000">
                                          <p:val>
                                            <p:strVal val="ppt_y+.1"/>
                                          </p:val>
                                        </p:tav>
                                      </p:tavLst>
                                    </p:anim>
                                    <p:set>
                                      <p:cBhvr>
                                        <p:cTn id="2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F52179BC-B901-4004-B752-9D8D9D6746FB}"/>
              </a:ext>
            </a:extLst>
          </p:cNvPr>
          <p:cNvPicPr>
            <a:picLocks noChangeAspect="1"/>
          </p:cNvPicPr>
          <p:nvPr/>
        </p:nvPicPr>
        <p:blipFill rotWithShape="1">
          <a:blip r:embed="rId2"/>
          <a:srcRect l="27134" r="11631" b="-2"/>
          <a:stretch/>
        </p:blipFill>
        <p:spPr>
          <a:xfrm>
            <a:off x="155589" y="172200"/>
            <a:ext cx="3327376" cy="3627119"/>
          </a:xfrm>
          <a:prstGeom prst="rect">
            <a:avLst/>
          </a:prstGeom>
        </p:spPr>
      </p:pic>
      <p:pic>
        <p:nvPicPr>
          <p:cNvPr id="4" name="Picture 3">
            <a:extLst>
              <a:ext uri="{FF2B5EF4-FFF2-40B4-BE49-F238E27FC236}">
                <a16:creationId xmlns:a16="http://schemas.microsoft.com/office/drawing/2014/main" id="{620B0BAF-3F2F-4DDC-86B2-2C3D1DD59835}"/>
              </a:ext>
            </a:extLst>
          </p:cNvPr>
          <p:cNvPicPr>
            <a:picLocks noChangeAspect="1"/>
          </p:cNvPicPr>
          <p:nvPr/>
        </p:nvPicPr>
        <p:blipFill rotWithShape="1">
          <a:blip r:embed="rId3"/>
          <a:srcRect t="7163" r="-2" b="13391"/>
          <a:stretch/>
        </p:blipFill>
        <p:spPr>
          <a:xfrm>
            <a:off x="5237506" y="157498"/>
            <a:ext cx="6798905" cy="4051011"/>
          </a:xfrm>
          <a:prstGeom prst="rect">
            <a:avLst/>
          </a:prstGeom>
        </p:spPr>
      </p:pic>
      <p:cxnSp>
        <p:nvCxnSpPr>
          <p:cNvPr id="12" name="Straight Connector 11">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F2D9BE5-DEF8-4B32-B49A-46232690F565}"/>
              </a:ext>
            </a:extLst>
          </p:cNvPr>
          <p:cNvSpPr txBox="1"/>
          <p:nvPr/>
        </p:nvSpPr>
        <p:spPr>
          <a:xfrm>
            <a:off x="4793019" y="4610244"/>
            <a:ext cx="6725232" cy="1714500"/>
          </a:xfrm>
          <a:prstGeom prst="rect">
            <a:avLst/>
          </a:prstGeom>
        </p:spPr>
        <p:txBody>
          <a:bodyPr vert="horz" lIns="91440" tIns="45720" rIns="91440" bIns="45720" rtlCol="0" anchor="ctr">
            <a:noAutofit/>
          </a:bodyPr>
          <a:lstStyle/>
          <a:p>
            <a:pPr>
              <a:lnSpc>
                <a:spcPct val="90000"/>
              </a:lnSpc>
              <a:spcAft>
                <a:spcPts val="600"/>
              </a:spcAft>
            </a:pPr>
            <a:r>
              <a:rPr lang="en-US" sz="3200" b="1" dirty="0">
                <a:solidFill>
                  <a:srgbClr val="FFFF00"/>
                </a:solidFill>
              </a:rPr>
              <a:t>Tamyra Mariama Mensah-Stock</a:t>
            </a:r>
            <a:r>
              <a:rPr lang="en-US" sz="2400" b="1" dirty="0"/>
              <a:t> </a:t>
            </a:r>
            <a:r>
              <a:rPr lang="en-US" sz="2400" dirty="0"/>
              <a:t>is an African-American wrestler who competes in women's freestyle wrestling.  She won the gold medal at the Tokyo Olympics and is the first black woman to have done so.</a:t>
            </a:r>
          </a:p>
        </p:txBody>
      </p:sp>
      <p:pic>
        <p:nvPicPr>
          <p:cNvPr id="3" name="Picture 2">
            <a:extLst>
              <a:ext uri="{FF2B5EF4-FFF2-40B4-BE49-F238E27FC236}">
                <a16:creationId xmlns:a16="http://schemas.microsoft.com/office/drawing/2014/main" id="{630EDAFF-D620-4EBE-8E7A-C214ADE322F5}"/>
              </a:ext>
            </a:extLst>
          </p:cNvPr>
          <p:cNvPicPr>
            <a:picLocks noChangeAspect="1"/>
          </p:cNvPicPr>
          <p:nvPr/>
        </p:nvPicPr>
        <p:blipFill rotWithShape="1">
          <a:blip r:embed="rId4"/>
          <a:srcRect l="23345" t="5400" r="23680" b="50000"/>
          <a:stretch/>
        </p:blipFill>
        <p:spPr>
          <a:xfrm>
            <a:off x="155589" y="3925165"/>
            <a:ext cx="2187114" cy="2760635"/>
          </a:xfrm>
          <a:prstGeom prst="rect">
            <a:avLst/>
          </a:prstGeom>
        </p:spPr>
      </p:pic>
      <p:sp>
        <p:nvSpPr>
          <p:cNvPr id="6" name="TextBox 5">
            <a:extLst>
              <a:ext uri="{FF2B5EF4-FFF2-40B4-BE49-F238E27FC236}">
                <a16:creationId xmlns:a16="http://schemas.microsoft.com/office/drawing/2014/main" id="{45A836B6-EAED-4F4D-9BE0-30032F268237}"/>
              </a:ext>
            </a:extLst>
          </p:cNvPr>
          <p:cNvSpPr txBox="1"/>
          <p:nvPr/>
        </p:nvSpPr>
        <p:spPr>
          <a:xfrm>
            <a:off x="4871937" y="4519930"/>
            <a:ext cx="5355796" cy="461665"/>
          </a:xfrm>
          <a:prstGeom prst="rect">
            <a:avLst/>
          </a:prstGeom>
          <a:solidFill>
            <a:schemeClr val="tx2">
              <a:lumMod val="25000"/>
            </a:schemeClr>
          </a:solidFill>
        </p:spPr>
        <p:txBody>
          <a:bodyPr wrap="square" rtlCol="0">
            <a:spAutoFit/>
          </a:bodyPr>
          <a:lstStyle/>
          <a:p>
            <a:r>
              <a:rPr lang="en-US" sz="2400" dirty="0"/>
              <a:t>                                                           </a:t>
            </a:r>
          </a:p>
        </p:txBody>
      </p:sp>
    </p:spTree>
    <p:extLst>
      <p:ext uri="{BB962C8B-B14F-4D97-AF65-F5344CB8AC3E}">
        <p14:creationId xmlns:p14="http://schemas.microsoft.com/office/powerpoint/2010/main" val="4140105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par>
                          <p:cTn id="21" fill="hold">
                            <p:stCondLst>
                              <p:cond delay="3500"/>
                            </p:stCondLst>
                            <p:childTnLst>
                              <p:par>
                                <p:cTn id="22" presetID="45" presetClass="entr" presetSubtype="0" fill="hold" nodeType="afterEffect">
                                  <p:stCondLst>
                                    <p:cond delay="25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ppt_w</p:attrName>
                                        </p:attrNameLst>
                                      </p:cBhvr>
                                      <p:tavLst>
                                        <p:tav tm="0" fmla="#ppt_w*sin(2.5*pi*$)">
                                          <p:val>
                                            <p:fltVal val="0"/>
                                          </p:val>
                                        </p:tav>
                                        <p:tav tm="100000">
                                          <p:val>
                                            <p:fltVal val="1"/>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childTnLst>
                                </p:cTn>
                              </p:par>
                            </p:childTnLst>
                          </p:cTn>
                        </p:par>
                        <p:par>
                          <p:cTn id="27" fill="hold">
                            <p:stCondLst>
                              <p:cond delay="7000"/>
                            </p:stCondLst>
                            <p:childTnLst>
                              <p:par>
                                <p:cTn id="28" presetID="31" presetClass="entr" presetSubtype="0" fill="hold" grpId="0" nodeType="afterEffect">
                                  <p:stCondLst>
                                    <p:cond delay="250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par>
                          <p:cTn id="34" fill="hold">
                            <p:stCondLst>
                              <p:cond delay="10500"/>
                            </p:stCondLst>
                            <p:childTnLst>
                              <p:par>
                                <p:cTn id="35" presetID="9" presetClass="exit" presetSubtype="0" fill="hold" grpId="0" nodeType="afterEffect">
                                  <p:stCondLst>
                                    <p:cond delay="5000"/>
                                  </p:stCondLst>
                                  <p:childTnLst>
                                    <p:animEffect transition="out" filter="dissolv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0326C3-944C-47B6-A254-7B481B9C3966}"/>
              </a:ext>
            </a:extLst>
          </p:cNvPr>
          <p:cNvSpPr txBox="1"/>
          <p:nvPr/>
        </p:nvSpPr>
        <p:spPr>
          <a:xfrm>
            <a:off x="5682616" y="4659297"/>
            <a:ext cx="6176404" cy="2092881"/>
          </a:xfrm>
          <a:prstGeom prst="rect">
            <a:avLst/>
          </a:prstGeom>
          <a:noFill/>
        </p:spPr>
        <p:txBody>
          <a:bodyPr wrap="square">
            <a:spAutoFit/>
          </a:bodyPr>
          <a:lstStyle/>
          <a:p>
            <a:r>
              <a:rPr lang="en-US" sz="3200" b="1" dirty="0">
                <a:solidFill>
                  <a:srgbClr val="FF0000"/>
                </a:solidFill>
              </a:rPr>
              <a:t>Sydney McLaughlin, </a:t>
            </a:r>
            <a:r>
              <a:rPr lang="en-US" sz="1400" dirty="0"/>
              <a:t>On right</a:t>
            </a:r>
          </a:p>
          <a:p>
            <a:r>
              <a:rPr lang="en-US" sz="3200" b="1" dirty="0">
                <a:solidFill>
                  <a:srgbClr val="FF0000"/>
                </a:solidFill>
              </a:rPr>
              <a:t>Dalilah Muhammad </a:t>
            </a:r>
            <a:r>
              <a:rPr lang="en-US" sz="1600" dirty="0">
                <a:solidFill>
                  <a:srgbClr val="FF0000"/>
                </a:solidFill>
              </a:rPr>
              <a:t>On left </a:t>
            </a:r>
          </a:p>
          <a:p>
            <a:r>
              <a:rPr lang="en-US" sz="2400" b="1" dirty="0"/>
              <a:t>Women's 400m hurdles· Silver and Gold.</a:t>
            </a:r>
          </a:p>
          <a:p>
            <a:r>
              <a:rPr lang="en-US" sz="2400" b="1" dirty="0"/>
              <a:t>Women's 4x400m relay· Gold</a:t>
            </a:r>
          </a:p>
          <a:p>
            <a:endParaRPr lang="en-US" dirty="0"/>
          </a:p>
        </p:txBody>
      </p:sp>
      <p:pic>
        <p:nvPicPr>
          <p:cNvPr id="9" name="Picture 8">
            <a:extLst>
              <a:ext uri="{FF2B5EF4-FFF2-40B4-BE49-F238E27FC236}">
                <a16:creationId xmlns:a16="http://schemas.microsoft.com/office/drawing/2014/main" id="{E1B0A60D-AB2E-431C-9E1C-3737BB2631B5}"/>
              </a:ext>
            </a:extLst>
          </p:cNvPr>
          <p:cNvPicPr>
            <a:picLocks noChangeAspect="1"/>
          </p:cNvPicPr>
          <p:nvPr/>
        </p:nvPicPr>
        <p:blipFill rotWithShape="1">
          <a:blip r:embed="rId2"/>
          <a:srcRect l="24594"/>
          <a:stretch/>
        </p:blipFill>
        <p:spPr>
          <a:xfrm>
            <a:off x="2996500" y="208540"/>
            <a:ext cx="3237890" cy="3220460"/>
          </a:xfrm>
          <a:prstGeom prst="rect">
            <a:avLst/>
          </a:prstGeom>
        </p:spPr>
      </p:pic>
      <p:pic>
        <p:nvPicPr>
          <p:cNvPr id="10" name="Picture 9">
            <a:extLst>
              <a:ext uri="{FF2B5EF4-FFF2-40B4-BE49-F238E27FC236}">
                <a16:creationId xmlns:a16="http://schemas.microsoft.com/office/drawing/2014/main" id="{9930FDF2-555E-470F-A197-6D892244F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9025" r="25610"/>
          <a:stretch/>
        </p:blipFill>
        <p:spPr>
          <a:xfrm>
            <a:off x="54900" y="177725"/>
            <a:ext cx="2622166" cy="3251275"/>
          </a:xfrm>
          <a:prstGeom prst="rect">
            <a:avLst/>
          </a:prstGeom>
        </p:spPr>
      </p:pic>
      <p:pic>
        <p:nvPicPr>
          <p:cNvPr id="2" name="Picture 1">
            <a:extLst>
              <a:ext uri="{FF2B5EF4-FFF2-40B4-BE49-F238E27FC236}">
                <a16:creationId xmlns:a16="http://schemas.microsoft.com/office/drawing/2014/main" id="{FAA5E4EF-D54D-42B3-A5A9-BFC2FB287FB0}"/>
              </a:ext>
            </a:extLst>
          </p:cNvPr>
          <p:cNvPicPr>
            <a:picLocks noChangeAspect="1"/>
          </p:cNvPicPr>
          <p:nvPr/>
        </p:nvPicPr>
        <p:blipFill rotWithShape="1">
          <a:blip r:embed="rId5"/>
          <a:srcRect l="19125" r="8000"/>
          <a:stretch/>
        </p:blipFill>
        <p:spPr>
          <a:xfrm>
            <a:off x="6264036" y="235993"/>
            <a:ext cx="5594984" cy="4318598"/>
          </a:xfrm>
          <a:prstGeom prst="rect">
            <a:avLst/>
          </a:prstGeom>
        </p:spPr>
      </p:pic>
      <p:pic>
        <p:nvPicPr>
          <p:cNvPr id="3" name="Picture 2">
            <a:extLst>
              <a:ext uri="{FF2B5EF4-FFF2-40B4-BE49-F238E27FC236}">
                <a16:creationId xmlns:a16="http://schemas.microsoft.com/office/drawing/2014/main" id="{D4E413FB-DFD6-402B-AC43-E9E12C551621}"/>
              </a:ext>
            </a:extLst>
          </p:cNvPr>
          <p:cNvPicPr>
            <a:picLocks noChangeAspect="1"/>
          </p:cNvPicPr>
          <p:nvPr/>
        </p:nvPicPr>
        <p:blipFill rotWithShape="1">
          <a:blip r:embed="rId6"/>
          <a:srcRect l="11667" t="6889" r="40166" b="54223"/>
          <a:stretch/>
        </p:blipFill>
        <p:spPr>
          <a:xfrm>
            <a:off x="101774" y="3644830"/>
            <a:ext cx="4961932" cy="3004630"/>
          </a:xfrm>
          <a:prstGeom prst="rect">
            <a:avLst/>
          </a:prstGeom>
        </p:spPr>
      </p:pic>
      <p:sp>
        <p:nvSpPr>
          <p:cNvPr id="5" name="TextBox 4">
            <a:extLst>
              <a:ext uri="{FF2B5EF4-FFF2-40B4-BE49-F238E27FC236}">
                <a16:creationId xmlns:a16="http://schemas.microsoft.com/office/drawing/2014/main" id="{B7732555-11AA-492D-92D1-DD8581E8A4B7}"/>
              </a:ext>
            </a:extLst>
          </p:cNvPr>
          <p:cNvSpPr txBox="1"/>
          <p:nvPr/>
        </p:nvSpPr>
        <p:spPr>
          <a:xfrm>
            <a:off x="5548644" y="4731646"/>
            <a:ext cx="3531736" cy="830997"/>
          </a:xfrm>
          <a:prstGeom prst="rect">
            <a:avLst/>
          </a:prstGeom>
          <a:pattFill prst="solidDmnd">
            <a:fgClr>
              <a:srgbClr val="00B0F0"/>
            </a:fgClr>
            <a:bgClr>
              <a:schemeClr val="bg1"/>
            </a:bgClr>
          </a:pattFill>
        </p:spPr>
        <p:txBody>
          <a:bodyPr wrap="none" rtlCol="0">
            <a:spAutoFit/>
          </a:bodyPr>
          <a:lstStyle/>
          <a:p>
            <a:r>
              <a:rPr lang="en-US" sz="4800" dirty="0"/>
              <a:t>                        </a:t>
            </a:r>
          </a:p>
        </p:txBody>
      </p:sp>
      <p:sp>
        <p:nvSpPr>
          <p:cNvPr id="7" name="TextBox 6">
            <a:extLst>
              <a:ext uri="{FF2B5EF4-FFF2-40B4-BE49-F238E27FC236}">
                <a16:creationId xmlns:a16="http://schemas.microsoft.com/office/drawing/2014/main" id="{5C63D3F3-A75F-49C8-A2CB-5EA918EACDEB}"/>
              </a:ext>
            </a:extLst>
          </p:cNvPr>
          <p:cNvSpPr txBox="1"/>
          <p:nvPr/>
        </p:nvSpPr>
        <p:spPr>
          <a:xfrm>
            <a:off x="9519154" y="1946000"/>
            <a:ext cx="705642" cy="307777"/>
          </a:xfrm>
          <a:prstGeom prst="rect">
            <a:avLst/>
          </a:prstGeom>
          <a:solidFill>
            <a:schemeClr val="bg1"/>
          </a:solidFill>
        </p:spPr>
        <p:txBody>
          <a:bodyPr wrap="none" rtlCol="0">
            <a:spAutoFit/>
          </a:bodyPr>
          <a:lstStyle/>
          <a:p>
            <a:r>
              <a:rPr lang="en-US" sz="1400" dirty="0"/>
              <a:t>             </a:t>
            </a:r>
          </a:p>
        </p:txBody>
      </p:sp>
      <p:sp>
        <p:nvSpPr>
          <p:cNvPr id="8" name="TextBox 7">
            <a:extLst>
              <a:ext uri="{FF2B5EF4-FFF2-40B4-BE49-F238E27FC236}">
                <a16:creationId xmlns:a16="http://schemas.microsoft.com/office/drawing/2014/main" id="{46C5188C-0394-4DF3-917A-BDA33219902E}"/>
              </a:ext>
            </a:extLst>
          </p:cNvPr>
          <p:cNvSpPr txBox="1"/>
          <p:nvPr/>
        </p:nvSpPr>
        <p:spPr>
          <a:xfrm rot="20777030">
            <a:off x="7400375" y="2115277"/>
            <a:ext cx="466794" cy="276999"/>
          </a:xfrm>
          <a:prstGeom prst="rect">
            <a:avLst/>
          </a:prstGeom>
          <a:solidFill>
            <a:schemeClr val="bg1"/>
          </a:solidFill>
        </p:spPr>
        <p:txBody>
          <a:bodyPr wrap="none" rtlCol="0">
            <a:spAutoFit/>
          </a:bodyPr>
          <a:lstStyle/>
          <a:p>
            <a:r>
              <a:rPr lang="en-US" sz="1200" dirty="0"/>
              <a:t>        </a:t>
            </a:r>
          </a:p>
        </p:txBody>
      </p:sp>
    </p:spTree>
    <p:extLst>
      <p:ext uri="{BB962C8B-B14F-4D97-AF65-F5344CB8AC3E}">
        <p14:creationId xmlns:p14="http://schemas.microsoft.com/office/powerpoint/2010/main" val="1391254792"/>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par>
                          <p:cTn id="8" fill="hold">
                            <p:stCondLst>
                              <p:cond delay="3000"/>
                            </p:stCondLst>
                            <p:childTnLst>
                              <p:par>
                                <p:cTn id="9" presetID="8" presetClass="entr" presetSubtype="16"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diamond(in)">
                                      <p:cBhvr>
                                        <p:cTn id="11" dur="1000"/>
                                        <p:tgtEl>
                                          <p:spTgt spid="10"/>
                                        </p:tgtEl>
                                      </p:cBhvr>
                                    </p:animEffect>
                                  </p:childTnLst>
                                </p:cTn>
                              </p:par>
                            </p:childTnLst>
                          </p:cTn>
                        </p:par>
                        <p:par>
                          <p:cTn id="12" fill="hold">
                            <p:stCondLst>
                              <p:cond delay="5500"/>
                            </p:stCondLst>
                            <p:childTnLst>
                              <p:par>
                                <p:cTn id="13" presetID="2" presetClass="entr" presetSubtype="2" fill="hold" nodeType="afterEffect">
                                  <p:stCondLst>
                                    <p:cond delay="2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9000"/>
                            </p:stCondLst>
                            <p:childTnLst>
                              <p:par>
                                <p:cTn id="18" presetID="45" presetClass="entr" presetSubtype="0" fill="hold" grpId="0" nodeType="afterEffect">
                                  <p:stCondLst>
                                    <p:cond delay="2500"/>
                                  </p:stCondLst>
                                  <p:iterate type="wd">
                                    <p:tmPct val="4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ppt_w</p:attrName>
                                        </p:attrNameLst>
                                      </p:cBhvr>
                                      <p:tavLst>
                                        <p:tav tm="0" fmla="#ppt_w*sin(2.5*pi*$)">
                                          <p:val>
                                            <p:fltVal val="0"/>
                                          </p:val>
                                        </p:tav>
                                        <p:tav tm="100000">
                                          <p:val>
                                            <p:fltVal val="1"/>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childTnLst>
                                </p:cTn>
                              </p:par>
                            </p:childTnLst>
                          </p:cTn>
                        </p:par>
                        <p:par>
                          <p:cTn id="23" fill="hold">
                            <p:stCondLst>
                              <p:cond delay="13340"/>
                            </p:stCondLst>
                            <p:childTnLst>
                              <p:par>
                                <p:cTn id="24" presetID="16" presetClass="exit" presetSubtype="21" fill="hold" grpId="0" nodeType="afterEffect">
                                  <p:stCondLst>
                                    <p:cond delay="5000"/>
                                  </p:stCondLst>
                                  <p:childTnLst>
                                    <p:animEffect transition="out" filter="barn(inVertical)">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par>
                          <p:cTn id="27" fill="hold">
                            <p:stCondLst>
                              <p:cond delay="19340"/>
                            </p:stCondLst>
                            <p:childTnLst>
                              <p:par>
                                <p:cTn id="28" presetID="2" presetClass="exit" presetSubtype="4" fill="hold" grpId="0" nodeType="afterEffect">
                                  <p:stCondLst>
                                    <p:cond delay="1000"/>
                                  </p:stCondLst>
                                  <p:childTnLst>
                                    <p:anim calcmode="lin" valueType="num">
                                      <p:cBhvr additive="base">
                                        <p:cTn id="29" dur="1000"/>
                                        <p:tgtEl>
                                          <p:spTgt spid="7"/>
                                        </p:tgtEl>
                                        <p:attrNameLst>
                                          <p:attrName>ppt_x</p:attrName>
                                        </p:attrNameLst>
                                      </p:cBhvr>
                                      <p:tavLst>
                                        <p:tav tm="0">
                                          <p:val>
                                            <p:strVal val="ppt_x"/>
                                          </p:val>
                                        </p:tav>
                                        <p:tav tm="100000">
                                          <p:val>
                                            <p:strVal val="ppt_x"/>
                                          </p:val>
                                        </p:tav>
                                      </p:tavLst>
                                    </p:anim>
                                    <p:anim calcmode="lin" valueType="num">
                                      <p:cBhvr additive="base">
                                        <p:cTn id="30" dur="1000"/>
                                        <p:tgtEl>
                                          <p:spTgt spid="7"/>
                                        </p:tgtEl>
                                        <p:attrNameLst>
                                          <p:attrName>ppt_y</p:attrName>
                                        </p:attrNameLst>
                                      </p:cBhvr>
                                      <p:tavLst>
                                        <p:tav tm="0">
                                          <p:val>
                                            <p:strVal val="ppt_y"/>
                                          </p:val>
                                        </p:tav>
                                        <p:tav tm="100000">
                                          <p:val>
                                            <p:strVal val="1+ppt_h/2"/>
                                          </p:val>
                                        </p:tav>
                                      </p:tavLst>
                                    </p:anim>
                                    <p:set>
                                      <p:cBhvr>
                                        <p:cTn id="31" dur="1" fill="hold">
                                          <p:stCondLst>
                                            <p:cond delay="999"/>
                                          </p:stCondLst>
                                        </p:cTn>
                                        <p:tgtEl>
                                          <p:spTgt spid="7"/>
                                        </p:tgtEl>
                                        <p:attrNameLst>
                                          <p:attrName>style.visibility</p:attrName>
                                        </p:attrNameLst>
                                      </p:cBhvr>
                                      <p:to>
                                        <p:strVal val="hidden"/>
                                      </p:to>
                                    </p:set>
                                  </p:childTnLst>
                                </p:cTn>
                              </p:par>
                            </p:childTnLst>
                          </p:cTn>
                        </p:par>
                        <p:par>
                          <p:cTn id="32" fill="hold">
                            <p:stCondLst>
                              <p:cond delay="21340"/>
                            </p:stCondLst>
                            <p:childTnLst>
                              <p:par>
                                <p:cTn id="33" presetID="2" presetClass="exit" presetSubtype="4" fill="hold" grpId="0" nodeType="afterEffect">
                                  <p:stCondLst>
                                    <p:cond delay="1000"/>
                                  </p:stCondLst>
                                  <p:childTnLst>
                                    <p:anim calcmode="lin" valueType="num">
                                      <p:cBhvr additive="base">
                                        <p:cTn id="34" dur="1000"/>
                                        <p:tgtEl>
                                          <p:spTgt spid="8"/>
                                        </p:tgtEl>
                                        <p:attrNameLst>
                                          <p:attrName>ppt_x</p:attrName>
                                        </p:attrNameLst>
                                      </p:cBhvr>
                                      <p:tavLst>
                                        <p:tav tm="0">
                                          <p:val>
                                            <p:strVal val="ppt_x"/>
                                          </p:val>
                                        </p:tav>
                                        <p:tav tm="100000">
                                          <p:val>
                                            <p:strVal val="ppt_x"/>
                                          </p:val>
                                        </p:tav>
                                      </p:tavLst>
                                    </p:anim>
                                    <p:anim calcmode="lin" valueType="num">
                                      <p:cBhvr additive="base">
                                        <p:cTn id="35" dur="1000"/>
                                        <p:tgtEl>
                                          <p:spTgt spid="8"/>
                                        </p:tgtEl>
                                        <p:attrNameLst>
                                          <p:attrName>ppt_y</p:attrName>
                                        </p:attrNameLst>
                                      </p:cBhvr>
                                      <p:tavLst>
                                        <p:tav tm="0">
                                          <p:val>
                                            <p:strVal val="ppt_y"/>
                                          </p:val>
                                        </p:tav>
                                        <p:tav tm="100000">
                                          <p:val>
                                            <p:strVal val="1+ppt_h/2"/>
                                          </p:val>
                                        </p:tav>
                                      </p:tavLst>
                                    </p:anim>
                                    <p:set>
                                      <p:cBhvr>
                                        <p:cTn id="3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1AB7C5-8A98-4FF0-89EC-D55B1B3CF4D2}"/>
              </a:ext>
            </a:extLst>
          </p:cNvPr>
          <p:cNvPicPr>
            <a:picLocks noChangeAspect="1"/>
          </p:cNvPicPr>
          <p:nvPr/>
        </p:nvPicPr>
        <p:blipFill rotWithShape="1">
          <a:blip r:embed="rId2"/>
          <a:srcRect l="8691" t="5777" r="1127" b="4000"/>
          <a:stretch/>
        </p:blipFill>
        <p:spPr>
          <a:xfrm>
            <a:off x="135694" y="54589"/>
            <a:ext cx="3780497" cy="4951230"/>
          </a:xfrm>
          <a:prstGeom prst="rect">
            <a:avLst/>
          </a:prstGeom>
        </p:spPr>
      </p:pic>
      <p:pic>
        <p:nvPicPr>
          <p:cNvPr id="6" name="Picture 5">
            <a:extLst>
              <a:ext uri="{FF2B5EF4-FFF2-40B4-BE49-F238E27FC236}">
                <a16:creationId xmlns:a16="http://schemas.microsoft.com/office/drawing/2014/main" id="{378D2856-4CA0-40A3-B418-F20B3D7D3B01}"/>
              </a:ext>
            </a:extLst>
          </p:cNvPr>
          <p:cNvPicPr>
            <a:picLocks noChangeAspect="1"/>
          </p:cNvPicPr>
          <p:nvPr/>
        </p:nvPicPr>
        <p:blipFill rotWithShape="1">
          <a:blip r:embed="rId3"/>
          <a:srcRect l="44076" t="-667" r="28231" b="53556"/>
          <a:stretch/>
        </p:blipFill>
        <p:spPr>
          <a:xfrm>
            <a:off x="4123610" y="0"/>
            <a:ext cx="4415513" cy="5005819"/>
          </a:xfrm>
          <a:prstGeom prst="rect">
            <a:avLst/>
          </a:prstGeom>
        </p:spPr>
      </p:pic>
      <p:sp>
        <p:nvSpPr>
          <p:cNvPr id="8" name="TextBox 7">
            <a:extLst>
              <a:ext uri="{FF2B5EF4-FFF2-40B4-BE49-F238E27FC236}">
                <a16:creationId xmlns:a16="http://schemas.microsoft.com/office/drawing/2014/main" id="{DD6E7196-38D9-4AA3-942D-10543A47A9F4}"/>
              </a:ext>
            </a:extLst>
          </p:cNvPr>
          <p:cNvSpPr txBox="1"/>
          <p:nvPr/>
        </p:nvSpPr>
        <p:spPr>
          <a:xfrm>
            <a:off x="8751996" y="54589"/>
            <a:ext cx="3304310" cy="5016758"/>
          </a:xfrm>
          <a:prstGeom prst="rect">
            <a:avLst/>
          </a:prstGeom>
          <a:noFill/>
        </p:spPr>
        <p:txBody>
          <a:bodyPr wrap="square">
            <a:spAutoFit/>
          </a:bodyPr>
          <a:lstStyle/>
          <a:p>
            <a:r>
              <a:rPr lang="en-US" sz="3200" b="1" dirty="0">
                <a:solidFill>
                  <a:srgbClr val="FF0000"/>
                </a:solidFill>
              </a:rPr>
              <a:t>Ryan Crouser </a:t>
            </a:r>
            <a:r>
              <a:rPr lang="en-US" sz="2400" b="1" dirty="0"/>
              <a:t>is the Tokyo Olympic gold medalist and the world record holder in the shot put, both indoor and outdoor. On June 18, 2021, at the U.S. Olympic Trials he threw 23.37 m on his fourth attempt to beat Randy Barnes's 31-year-old record of 23.12 m by almost 10 inches.</a:t>
            </a:r>
          </a:p>
        </p:txBody>
      </p:sp>
      <p:pic>
        <p:nvPicPr>
          <p:cNvPr id="2" name="Picture 1">
            <a:extLst>
              <a:ext uri="{FF2B5EF4-FFF2-40B4-BE49-F238E27FC236}">
                <a16:creationId xmlns:a16="http://schemas.microsoft.com/office/drawing/2014/main" id="{EF03E268-91E4-4A8F-AF36-1650D55E13B8}"/>
              </a:ext>
            </a:extLst>
          </p:cNvPr>
          <p:cNvPicPr>
            <a:picLocks noChangeAspect="1"/>
          </p:cNvPicPr>
          <p:nvPr/>
        </p:nvPicPr>
        <p:blipFill rotWithShape="1">
          <a:blip r:embed="rId4"/>
          <a:srcRect l="16465" t="2118" r="17967" b="41779"/>
          <a:stretch/>
        </p:blipFill>
        <p:spPr>
          <a:xfrm>
            <a:off x="135694" y="5125937"/>
            <a:ext cx="3925096" cy="1677474"/>
          </a:xfrm>
          <a:prstGeom prst="rect">
            <a:avLst/>
          </a:prstGeom>
        </p:spPr>
      </p:pic>
      <p:sp>
        <p:nvSpPr>
          <p:cNvPr id="7" name="TextBox 6">
            <a:extLst>
              <a:ext uri="{FF2B5EF4-FFF2-40B4-BE49-F238E27FC236}">
                <a16:creationId xmlns:a16="http://schemas.microsoft.com/office/drawing/2014/main" id="{DDC29FF6-6C32-4A3F-9AFF-3169121767FB}"/>
              </a:ext>
            </a:extLst>
          </p:cNvPr>
          <p:cNvSpPr txBox="1"/>
          <p:nvPr/>
        </p:nvSpPr>
        <p:spPr>
          <a:xfrm>
            <a:off x="4174446" y="5374729"/>
            <a:ext cx="7225074" cy="1323439"/>
          </a:xfrm>
          <a:prstGeom prst="rect">
            <a:avLst/>
          </a:prstGeom>
          <a:noFill/>
        </p:spPr>
        <p:txBody>
          <a:bodyPr wrap="square">
            <a:spAutoFit/>
          </a:bodyPr>
          <a:lstStyle/>
          <a:p>
            <a:r>
              <a:rPr lang="en-US" sz="2000" b="1" dirty="0"/>
              <a:t>Silver medalist Joe Kovacs of Team United States, gold medalist Ryan Crouser of Team United States and bronze medalist Tom Walsh of Team New Zealand won the exact same medals in back-to-back Olympics for the first time in history.</a:t>
            </a:r>
          </a:p>
        </p:txBody>
      </p:sp>
      <p:sp>
        <p:nvSpPr>
          <p:cNvPr id="4" name="TextBox 3">
            <a:extLst>
              <a:ext uri="{FF2B5EF4-FFF2-40B4-BE49-F238E27FC236}">
                <a16:creationId xmlns:a16="http://schemas.microsoft.com/office/drawing/2014/main" id="{BD4231CF-4AA8-44D7-AA00-D99B75E963A8}"/>
              </a:ext>
            </a:extLst>
          </p:cNvPr>
          <p:cNvSpPr txBox="1"/>
          <p:nvPr/>
        </p:nvSpPr>
        <p:spPr>
          <a:xfrm>
            <a:off x="8746542" y="54589"/>
            <a:ext cx="2310248" cy="523220"/>
          </a:xfrm>
          <a:prstGeom prst="rect">
            <a:avLst/>
          </a:prstGeom>
          <a:pattFill prst="dkUpDiag">
            <a:fgClr>
              <a:schemeClr val="accent1"/>
            </a:fgClr>
            <a:bgClr>
              <a:schemeClr val="bg1"/>
            </a:bgClr>
          </a:pattFill>
        </p:spPr>
        <p:txBody>
          <a:bodyPr wrap="none" rtlCol="0">
            <a:spAutoFit/>
          </a:bodyPr>
          <a:lstStyle/>
          <a:p>
            <a:r>
              <a:rPr lang="en-US" sz="2800" dirty="0"/>
              <a:t>                          </a:t>
            </a:r>
          </a:p>
        </p:txBody>
      </p:sp>
      <p:sp>
        <p:nvSpPr>
          <p:cNvPr id="5" name="TextBox 4">
            <a:extLst>
              <a:ext uri="{FF2B5EF4-FFF2-40B4-BE49-F238E27FC236}">
                <a16:creationId xmlns:a16="http://schemas.microsoft.com/office/drawing/2014/main" id="{D342538D-5431-4D79-8C1B-D6ACD561B637}"/>
              </a:ext>
            </a:extLst>
          </p:cNvPr>
          <p:cNvSpPr txBox="1"/>
          <p:nvPr/>
        </p:nvSpPr>
        <p:spPr>
          <a:xfrm>
            <a:off x="1885648" y="1256066"/>
            <a:ext cx="1947969" cy="276999"/>
          </a:xfrm>
          <a:prstGeom prst="rect">
            <a:avLst/>
          </a:prstGeom>
          <a:solidFill>
            <a:schemeClr val="tx1">
              <a:lumMod val="75000"/>
              <a:lumOff val="25000"/>
            </a:schemeClr>
          </a:solidFill>
        </p:spPr>
        <p:txBody>
          <a:bodyPr wrap="none" rtlCol="0">
            <a:spAutoFit/>
          </a:bodyPr>
          <a:lstStyle/>
          <a:p>
            <a:r>
              <a:rPr lang="en-US" sz="1200" dirty="0"/>
              <a:t>                                                  </a:t>
            </a:r>
          </a:p>
        </p:txBody>
      </p:sp>
    </p:spTree>
    <p:extLst>
      <p:ext uri="{BB962C8B-B14F-4D97-AF65-F5344CB8AC3E}">
        <p14:creationId xmlns:p14="http://schemas.microsoft.com/office/powerpoint/2010/main" val="175911121"/>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50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3500"/>
                            </p:stCondLst>
                            <p:childTnLst>
                              <p:par>
                                <p:cTn id="9" presetID="21" presetClass="entr" presetSubtype="1" fill="hold" nodeType="afterEffect">
                                  <p:stCondLst>
                                    <p:cond delay="250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1000"/>
                                        <p:tgtEl>
                                          <p:spTgt spid="3"/>
                                        </p:tgtEl>
                                      </p:cBhvr>
                                    </p:animEffect>
                                  </p:childTnLst>
                                </p:cTn>
                              </p:par>
                            </p:childTnLst>
                          </p:cTn>
                        </p:par>
                        <p:par>
                          <p:cTn id="12" fill="hold">
                            <p:stCondLst>
                              <p:cond delay="7000"/>
                            </p:stCondLst>
                            <p:childTnLst>
                              <p:par>
                                <p:cTn id="13" presetID="20" presetClass="entr" presetSubtype="0" fill="hold" grpId="0" nodeType="afterEffect">
                                  <p:stCondLst>
                                    <p:cond delay="2500"/>
                                  </p:stCondLst>
                                  <p:iterate type="wd">
                                    <p:tmPct val="5000"/>
                                  </p:iterate>
                                  <p:childTnLst>
                                    <p:set>
                                      <p:cBhvr>
                                        <p:cTn id="14" dur="1" fill="hold">
                                          <p:stCondLst>
                                            <p:cond delay="0"/>
                                          </p:stCondLst>
                                        </p:cTn>
                                        <p:tgtEl>
                                          <p:spTgt spid="8"/>
                                        </p:tgtEl>
                                        <p:attrNameLst>
                                          <p:attrName>style.visibility</p:attrName>
                                        </p:attrNameLst>
                                      </p:cBhvr>
                                      <p:to>
                                        <p:strVal val="visible"/>
                                      </p:to>
                                    </p:set>
                                    <p:animEffect transition="in" filter="wedge">
                                      <p:cBhvr>
                                        <p:cTn id="15" dur="1000"/>
                                        <p:tgtEl>
                                          <p:spTgt spid="8"/>
                                        </p:tgtEl>
                                      </p:cBhvr>
                                    </p:animEffect>
                                  </p:childTnLst>
                                </p:cTn>
                              </p:par>
                            </p:childTnLst>
                          </p:cTn>
                        </p:par>
                        <p:par>
                          <p:cTn id="16" fill="hold">
                            <p:stCondLst>
                              <p:cond delay="13400"/>
                            </p:stCondLst>
                            <p:childTnLst>
                              <p:par>
                                <p:cTn id="17" presetID="42" presetClass="exit" presetSubtype="0" fill="hold" grpId="0" nodeType="afterEffect">
                                  <p:stCondLst>
                                    <p:cond delay="5000"/>
                                  </p:stCondLst>
                                  <p:childTnLst>
                                    <p:animEffect transition="out" filter="fade">
                                      <p:cBhvr>
                                        <p:cTn id="18" dur="1000"/>
                                        <p:tgtEl>
                                          <p:spTgt spid="4"/>
                                        </p:tgtEl>
                                      </p:cBhvr>
                                    </p:animEffect>
                                    <p:anim calcmode="lin" valueType="num">
                                      <p:cBhvr>
                                        <p:cTn id="19" dur="1000"/>
                                        <p:tgtEl>
                                          <p:spTgt spid="4"/>
                                        </p:tgtEl>
                                        <p:attrNameLst>
                                          <p:attrName>ppt_x</p:attrName>
                                        </p:attrNameLst>
                                      </p:cBhvr>
                                      <p:tavLst>
                                        <p:tav tm="0">
                                          <p:val>
                                            <p:strVal val="ppt_x"/>
                                          </p:val>
                                        </p:tav>
                                        <p:tav tm="100000">
                                          <p:val>
                                            <p:strVal val="ppt_x"/>
                                          </p:val>
                                        </p:tav>
                                      </p:tavLst>
                                    </p:anim>
                                    <p:anim calcmode="lin" valueType="num">
                                      <p:cBhvr>
                                        <p:cTn id="20" dur="1000"/>
                                        <p:tgtEl>
                                          <p:spTgt spid="4"/>
                                        </p:tgtEl>
                                        <p:attrNameLst>
                                          <p:attrName>ppt_y</p:attrName>
                                        </p:attrNameLst>
                                      </p:cBhvr>
                                      <p:tavLst>
                                        <p:tav tm="0">
                                          <p:val>
                                            <p:strVal val="ppt_y"/>
                                          </p:val>
                                        </p:tav>
                                        <p:tav tm="100000">
                                          <p:val>
                                            <p:strVal val="ppt_y+.1"/>
                                          </p:val>
                                        </p:tav>
                                      </p:tavLst>
                                    </p:anim>
                                    <p:set>
                                      <p:cBhvr>
                                        <p:cTn id="21" dur="1" fill="hold">
                                          <p:stCondLst>
                                            <p:cond delay="999"/>
                                          </p:stCondLst>
                                        </p:cTn>
                                        <p:tgtEl>
                                          <p:spTgt spid="4"/>
                                        </p:tgtEl>
                                        <p:attrNameLst>
                                          <p:attrName>style.visibility</p:attrName>
                                        </p:attrNameLst>
                                      </p:cBhvr>
                                      <p:to>
                                        <p:strVal val="hidden"/>
                                      </p:to>
                                    </p:set>
                                  </p:childTnLst>
                                </p:cTn>
                              </p:par>
                            </p:childTnLst>
                          </p:cTn>
                        </p:par>
                        <p:par>
                          <p:cTn id="22" fill="hold">
                            <p:stCondLst>
                              <p:cond delay="19400"/>
                            </p:stCondLst>
                            <p:childTnLst>
                              <p:par>
                                <p:cTn id="23" presetID="31" presetClass="entr" presetSubtype="0" fill="hold" grpId="0" nodeType="afterEffect">
                                  <p:stCondLst>
                                    <p:cond delay="200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409EFC-DCFD-4ECE-A783-DFB0E84F58A7}"/>
              </a:ext>
            </a:extLst>
          </p:cNvPr>
          <p:cNvPicPr>
            <a:picLocks noChangeAspect="1"/>
          </p:cNvPicPr>
          <p:nvPr/>
        </p:nvPicPr>
        <p:blipFill rotWithShape="1">
          <a:blip r:embed="rId2"/>
          <a:srcRect l="28989" t="6181" r="14446"/>
          <a:stretch/>
        </p:blipFill>
        <p:spPr>
          <a:xfrm>
            <a:off x="152339" y="274319"/>
            <a:ext cx="3976929" cy="4419600"/>
          </a:xfrm>
          <a:prstGeom prst="rect">
            <a:avLst/>
          </a:prstGeom>
        </p:spPr>
      </p:pic>
      <p:pic>
        <p:nvPicPr>
          <p:cNvPr id="3" name="Picture 2">
            <a:extLst>
              <a:ext uri="{FF2B5EF4-FFF2-40B4-BE49-F238E27FC236}">
                <a16:creationId xmlns:a16="http://schemas.microsoft.com/office/drawing/2014/main" id="{2A1B7080-991B-4CA4-8B05-FDBF39A5C16B}"/>
              </a:ext>
            </a:extLst>
          </p:cNvPr>
          <p:cNvPicPr>
            <a:picLocks noChangeAspect="1"/>
          </p:cNvPicPr>
          <p:nvPr/>
        </p:nvPicPr>
        <p:blipFill rotWithShape="1">
          <a:blip r:embed="rId3"/>
          <a:srcRect l="23250" t="8889" r="24750"/>
          <a:stretch/>
        </p:blipFill>
        <p:spPr>
          <a:xfrm>
            <a:off x="4344497" y="274318"/>
            <a:ext cx="4484277" cy="4419601"/>
          </a:xfrm>
          <a:prstGeom prst="rect">
            <a:avLst/>
          </a:prstGeom>
        </p:spPr>
      </p:pic>
      <p:pic>
        <p:nvPicPr>
          <p:cNvPr id="7" name="Picture 6">
            <a:extLst>
              <a:ext uri="{FF2B5EF4-FFF2-40B4-BE49-F238E27FC236}">
                <a16:creationId xmlns:a16="http://schemas.microsoft.com/office/drawing/2014/main" id="{2F6002CA-010C-4670-BDC5-4BE1515D5710}"/>
              </a:ext>
            </a:extLst>
          </p:cNvPr>
          <p:cNvPicPr>
            <a:picLocks noChangeAspect="1"/>
          </p:cNvPicPr>
          <p:nvPr/>
        </p:nvPicPr>
        <p:blipFill rotWithShape="1">
          <a:blip r:embed="rId4"/>
          <a:srcRect l="30061" r="32977"/>
          <a:stretch/>
        </p:blipFill>
        <p:spPr>
          <a:xfrm>
            <a:off x="9044003" y="274318"/>
            <a:ext cx="2904158" cy="4419601"/>
          </a:xfrm>
          <a:prstGeom prst="rect">
            <a:avLst/>
          </a:prstGeom>
        </p:spPr>
      </p:pic>
      <p:sp>
        <p:nvSpPr>
          <p:cNvPr id="11" name="TextBox 10">
            <a:extLst>
              <a:ext uri="{FF2B5EF4-FFF2-40B4-BE49-F238E27FC236}">
                <a16:creationId xmlns:a16="http://schemas.microsoft.com/office/drawing/2014/main" id="{1A1C98DC-848F-42E6-B918-1BE1CF126648}"/>
              </a:ext>
            </a:extLst>
          </p:cNvPr>
          <p:cNvSpPr txBox="1"/>
          <p:nvPr/>
        </p:nvSpPr>
        <p:spPr>
          <a:xfrm>
            <a:off x="777240" y="5253335"/>
            <a:ext cx="10073640" cy="954107"/>
          </a:xfrm>
          <a:prstGeom prst="rect">
            <a:avLst/>
          </a:prstGeom>
          <a:noFill/>
        </p:spPr>
        <p:txBody>
          <a:bodyPr wrap="square">
            <a:spAutoFit/>
          </a:bodyPr>
          <a:lstStyle/>
          <a:p>
            <a:r>
              <a:rPr lang="en-US" sz="3200" b="1" dirty="0">
                <a:solidFill>
                  <a:srgbClr val="FF0000"/>
                </a:solidFill>
              </a:rPr>
              <a:t>Kathryn </a:t>
            </a:r>
            <a:r>
              <a:rPr lang="en-US" sz="3200" b="1" dirty="0" err="1">
                <a:solidFill>
                  <a:srgbClr val="FF0000"/>
                </a:solidFill>
              </a:rPr>
              <a:t>Nageotte</a:t>
            </a:r>
            <a:r>
              <a:rPr lang="en-US" sz="3200" b="1" dirty="0">
                <a:solidFill>
                  <a:srgbClr val="FF0000"/>
                </a:solidFill>
              </a:rPr>
              <a:t> </a:t>
            </a:r>
            <a:r>
              <a:rPr lang="en-US" sz="2400" b="1" dirty="0"/>
              <a:t>is an American athlete, specializing in pole vaulting. She won the gold medal at the 2020 Summer Olympics in Women's pole vault.</a:t>
            </a:r>
          </a:p>
        </p:txBody>
      </p:sp>
      <p:sp>
        <p:nvSpPr>
          <p:cNvPr id="4" name="TextBox 3">
            <a:extLst>
              <a:ext uri="{FF2B5EF4-FFF2-40B4-BE49-F238E27FC236}">
                <a16:creationId xmlns:a16="http://schemas.microsoft.com/office/drawing/2014/main" id="{045FE4AF-A658-4757-91B7-55B9A7026246}"/>
              </a:ext>
            </a:extLst>
          </p:cNvPr>
          <p:cNvSpPr txBox="1"/>
          <p:nvPr/>
        </p:nvSpPr>
        <p:spPr>
          <a:xfrm>
            <a:off x="777240" y="5207168"/>
            <a:ext cx="3127779" cy="523220"/>
          </a:xfrm>
          <a:prstGeom prst="rect">
            <a:avLst/>
          </a:prstGeom>
          <a:pattFill prst="smGrid">
            <a:fgClr>
              <a:schemeClr val="accent1"/>
            </a:fgClr>
            <a:bgClr>
              <a:schemeClr val="bg1"/>
            </a:bgClr>
          </a:pattFill>
        </p:spPr>
        <p:txBody>
          <a:bodyPr wrap="none" rtlCol="0">
            <a:spAutoFit/>
          </a:bodyPr>
          <a:lstStyle/>
          <a:p>
            <a:r>
              <a:rPr lang="en-US" sz="2800" dirty="0"/>
              <a:t>                                    </a:t>
            </a:r>
          </a:p>
        </p:txBody>
      </p:sp>
    </p:spTree>
    <p:extLst>
      <p:ext uri="{BB962C8B-B14F-4D97-AF65-F5344CB8AC3E}">
        <p14:creationId xmlns:p14="http://schemas.microsoft.com/office/powerpoint/2010/main" val="2380143067"/>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30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par>
                          <p:cTn id="8" fill="hold">
                            <p:stCondLst>
                              <p:cond delay="4000"/>
                            </p:stCondLst>
                            <p:childTnLst>
                              <p:par>
                                <p:cTn id="9" presetID="53" presetClass="entr" presetSubtype="16" fill="hold" nodeType="afterEffect">
                                  <p:stCondLst>
                                    <p:cond delay="2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Effect transition="in" filter="fade">
                                      <p:cBhvr>
                                        <p:cTn id="13" dur="1000"/>
                                        <p:tgtEl>
                                          <p:spTgt spid="3"/>
                                        </p:tgtEl>
                                      </p:cBhvr>
                                    </p:animEffect>
                                  </p:childTnLst>
                                </p:cTn>
                              </p:par>
                            </p:childTnLst>
                          </p:cTn>
                        </p:par>
                        <p:par>
                          <p:cTn id="14" fill="hold">
                            <p:stCondLst>
                              <p:cond delay="7500"/>
                            </p:stCondLst>
                            <p:childTnLst>
                              <p:par>
                                <p:cTn id="15" presetID="45" presetClass="entr" presetSubtype="0" fill="hold" grpId="0" nodeType="afterEffect">
                                  <p:stCondLst>
                                    <p:cond delay="2500"/>
                                  </p:stCondLst>
                                  <p:iterate type="wd">
                                    <p:tmPct val="10000"/>
                                  </p:iterate>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ppt_w</p:attrName>
                                        </p:attrNameLst>
                                      </p:cBhvr>
                                      <p:tavLst>
                                        <p:tav tm="0" fmla="#ppt_w*sin(2.5*pi*$)">
                                          <p:val>
                                            <p:fltVal val="0"/>
                                          </p:val>
                                        </p:tav>
                                        <p:tav tm="100000">
                                          <p:val>
                                            <p:fltVal val="1"/>
                                          </p:val>
                                        </p:tav>
                                      </p:tavLst>
                                    </p:anim>
                                    <p:anim calcmode="lin" valueType="num">
                                      <p:cBhvr>
                                        <p:cTn id="19" dur="1000" fill="hold"/>
                                        <p:tgtEl>
                                          <p:spTgt spid="11"/>
                                        </p:tgtEl>
                                        <p:attrNameLst>
                                          <p:attrName>ppt_h</p:attrName>
                                        </p:attrNameLst>
                                      </p:cBhvr>
                                      <p:tavLst>
                                        <p:tav tm="0">
                                          <p:val>
                                            <p:strVal val="#ppt_h"/>
                                          </p:val>
                                        </p:tav>
                                        <p:tav tm="100000">
                                          <p:val>
                                            <p:strVal val="#ppt_h"/>
                                          </p:val>
                                        </p:tav>
                                      </p:tavLst>
                                    </p:anim>
                                  </p:childTnLst>
                                </p:cTn>
                              </p:par>
                            </p:childTnLst>
                          </p:cTn>
                        </p:par>
                        <p:par>
                          <p:cTn id="20" fill="hold">
                            <p:stCondLst>
                              <p:cond delay="13600"/>
                            </p:stCondLst>
                            <p:childTnLst>
                              <p:par>
                                <p:cTn id="21" presetID="50" presetClass="exit" presetSubtype="0" accel="100000" fill="hold" grpId="0" nodeType="afterEffect">
                                  <p:stCondLst>
                                    <p:cond delay="4500"/>
                                  </p:stCondLst>
                                  <p:childTnLst>
                                    <p:anim calcmode="lin" valueType="num">
                                      <p:cBhvr>
                                        <p:cTn id="22" dur="1000"/>
                                        <p:tgtEl>
                                          <p:spTgt spid="4"/>
                                        </p:tgtEl>
                                        <p:attrNameLst>
                                          <p:attrName>ppt_w</p:attrName>
                                        </p:attrNameLst>
                                      </p:cBhvr>
                                      <p:tavLst>
                                        <p:tav tm="0">
                                          <p:val>
                                            <p:strVal val="ppt_w"/>
                                          </p:val>
                                        </p:tav>
                                        <p:tav tm="100000">
                                          <p:val>
                                            <p:strVal val="ppt_w+.3"/>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39CD19-E976-45AF-8C40-3E259F8194F8}"/>
              </a:ext>
            </a:extLst>
          </p:cNvPr>
          <p:cNvPicPr>
            <a:picLocks noChangeAspect="1"/>
          </p:cNvPicPr>
          <p:nvPr/>
        </p:nvPicPr>
        <p:blipFill rotWithShape="1">
          <a:blip r:embed="rId2"/>
          <a:srcRect l="27707" r="3893" b="18445"/>
          <a:stretch/>
        </p:blipFill>
        <p:spPr>
          <a:xfrm>
            <a:off x="259080" y="207490"/>
            <a:ext cx="2773680" cy="3770150"/>
          </a:xfrm>
          <a:prstGeom prst="rect">
            <a:avLst/>
          </a:prstGeom>
        </p:spPr>
      </p:pic>
      <p:pic>
        <p:nvPicPr>
          <p:cNvPr id="3" name="Picture 2">
            <a:extLst>
              <a:ext uri="{FF2B5EF4-FFF2-40B4-BE49-F238E27FC236}">
                <a16:creationId xmlns:a16="http://schemas.microsoft.com/office/drawing/2014/main" id="{9B7B85C5-5AB8-42C1-BA03-9DD93EE80815}"/>
              </a:ext>
            </a:extLst>
          </p:cNvPr>
          <p:cNvPicPr>
            <a:picLocks noChangeAspect="1"/>
          </p:cNvPicPr>
          <p:nvPr/>
        </p:nvPicPr>
        <p:blipFill rotWithShape="1">
          <a:blip r:embed="rId3"/>
          <a:srcRect l="26702" r="13228" b="5570"/>
          <a:stretch/>
        </p:blipFill>
        <p:spPr>
          <a:xfrm>
            <a:off x="3220018" y="213360"/>
            <a:ext cx="4258679" cy="3764280"/>
          </a:xfrm>
          <a:prstGeom prst="rect">
            <a:avLst/>
          </a:prstGeom>
        </p:spPr>
      </p:pic>
      <p:pic>
        <p:nvPicPr>
          <p:cNvPr id="4" name="Picture 3">
            <a:extLst>
              <a:ext uri="{FF2B5EF4-FFF2-40B4-BE49-F238E27FC236}">
                <a16:creationId xmlns:a16="http://schemas.microsoft.com/office/drawing/2014/main" id="{EB14ECBB-25C6-429D-B6E5-6F7792F05C24}"/>
              </a:ext>
            </a:extLst>
          </p:cNvPr>
          <p:cNvPicPr>
            <a:picLocks noChangeAspect="1"/>
          </p:cNvPicPr>
          <p:nvPr/>
        </p:nvPicPr>
        <p:blipFill rotWithShape="1">
          <a:blip r:embed="rId4"/>
          <a:srcRect l="35067" t="3920" r="26107" b="7440"/>
          <a:stretch/>
        </p:blipFill>
        <p:spPr>
          <a:xfrm>
            <a:off x="7796161" y="207490"/>
            <a:ext cx="4258679" cy="6481616"/>
          </a:xfrm>
          <a:prstGeom prst="rect">
            <a:avLst/>
          </a:prstGeom>
        </p:spPr>
      </p:pic>
      <p:sp>
        <p:nvSpPr>
          <p:cNvPr id="7" name="TextBox 6">
            <a:extLst>
              <a:ext uri="{FF2B5EF4-FFF2-40B4-BE49-F238E27FC236}">
                <a16:creationId xmlns:a16="http://schemas.microsoft.com/office/drawing/2014/main" id="{BCC02A16-A328-48EB-ADA3-FDFD809143DC}"/>
              </a:ext>
            </a:extLst>
          </p:cNvPr>
          <p:cNvSpPr txBox="1"/>
          <p:nvPr/>
        </p:nvSpPr>
        <p:spPr>
          <a:xfrm>
            <a:off x="731520" y="4506575"/>
            <a:ext cx="5745480"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Nevin Harrison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 an American sprint canoeist. She competed at the 2020 Summer Olympics in Tokyo, winning the gold medal in the women's C-1 200 meters. </a:t>
            </a:r>
          </a:p>
        </p:txBody>
      </p:sp>
      <p:sp>
        <p:nvSpPr>
          <p:cNvPr id="5" name="TextBox 4">
            <a:extLst>
              <a:ext uri="{FF2B5EF4-FFF2-40B4-BE49-F238E27FC236}">
                <a16:creationId xmlns:a16="http://schemas.microsoft.com/office/drawing/2014/main" id="{0C354A8F-FF4B-4795-A5F3-090FBCBC5A75}"/>
              </a:ext>
            </a:extLst>
          </p:cNvPr>
          <p:cNvSpPr txBox="1"/>
          <p:nvPr/>
        </p:nvSpPr>
        <p:spPr>
          <a:xfrm>
            <a:off x="493751" y="4506575"/>
            <a:ext cx="2964273" cy="523220"/>
          </a:xfrm>
          <a:prstGeom prst="rect">
            <a:avLst/>
          </a:prstGeom>
          <a:pattFill prst="shingle">
            <a:fgClr>
              <a:schemeClr val="accent1"/>
            </a:fgClr>
            <a:bgClr>
              <a:schemeClr val="bg1"/>
            </a:bgClr>
          </a:patt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861817111"/>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plus(in)">
                                      <p:cBhvr>
                                        <p:cTn id="15" dur="2000"/>
                                        <p:tgtEl>
                                          <p:spTgt spid="3"/>
                                        </p:tgtEl>
                                      </p:cBhvr>
                                    </p:animEffect>
                                  </p:childTnLst>
                                </p:cTn>
                              </p:par>
                            </p:childTnLst>
                          </p:cTn>
                        </p:par>
                        <p:par>
                          <p:cTn id="16" fill="hold">
                            <p:stCondLst>
                              <p:cond delay="2000"/>
                            </p:stCondLst>
                            <p:childTnLst>
                              <p:par>
                                <p:cTn id="17" presetID="26" presetClass="entr" presetSubtype="0" fill="hold" grpId="0" nodeType="afterEffect">
                                  <p:stCondLst>
                                    <p:cond delay="2500"/>
                                  </p:stCondLst>
                                  <p:iterate type="wd">
                                    <p:tmPct val="4000"/>
                                  </p:iterate>
                                  <p:childTnLst>
                                    <p:set>
                                      <p:cBhvr>
                                        <p:cTn id="18" dur="1" fill="hold">
                                          <p:stCondLst>
                                            <p:cond delay="0"/>
                                          </p:stCondLst>
                                        </p:cTn>
                                        <p:tgtEl>
                                          <p:spTgt spid="7"/>
                                        </p:tgtEl>
                                        <p:attrNameLst>
                                          <p:attrName>style.visibility</p:attrName>
                                        </p:attrNameLst>
                                      </p:cBhvr>
                                      <p:to>
                                        <p:strVal val="visible"/>
                                      </p:to>
                                    </p:set>
                                    <p:animEffect transition="in" filter="wipe(down)">
                                      <p:cBhvr>
                                        <p:cTn id="19" dur="290">
                                          <p:stCondLst>
                                            <p:cond delay="0"/>
                                          </p:stCondLst>
                                        </p:cTn>
                                        <p:tgtEl>
                                          <p:spTgt spid="7"/>
                                        </p:tgtEl>
                                      </p:cBhvr>
                                    </p:animEffect>
                                    <p:anim calcmode="lin" valueType="num">
                                      <p:cBhvr>
                                        <p:cTn id="20"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5" dur="13">
                                          <p:stCondLst>
                                            <p:cond delay="325"/>
                                          </p:stCondLst>
                                        </p:cTn>
                                        <p:tgtEl>
                                          <p:spTgt spid="7"/>
                                        </p:tgtEl>
                                      </p:cBhvr>
                                      <p:to x="100000" y="60000"/>
                                    </p:animScale>
                                    <p:animScale>
                                      <p:cBhvr>
                                        <p:cTn id="26" dur="83" decel="50000">
                                          <p:stCondLst>
                                            <p:cond delay="338"/>
                                          </p:stCondLst>
                                        </p:cTn>
                                        <p:tgtEl>
                                          <p:spTgt spid="7"/>
                                        </p:tgtEl>
                                      </p:cBhvr>
                                      <p:to x="100000" y="100000"/>
                                    </p:animScale>
                                    <p:animScale>
                                      <p:cBhvr>
                                        <p:cTn id="27" dur="13">
                                          <p:stCondLst>
                                            <p:cond delay="656"/>
                                          </p:stCondLst>
                                        </p:cTn>
                                        <p:tgtEl>
                                          <p:spTgt spid="7"/>
                                        </p:tgtEl>
                                      </p:cBhvr>
                                      <p:to x="100000" y="80000"/>
                                    </p:animScale>
                                    <p:animScale>
                                      <p:cBhvr>
                                        <p:cTn id="28" dur="83" decel="50000">
                                          <p:stCondLst>
                                            <p:cond delay="669"/>
                                          </p:stCondLst>
                                        </p:cTn>
                                        <p:tgtEl>
                                          <p:spTgt spid="7"/>
                                        </p:tgtEl>
                                      </p:cBhvr>
                                      <p:to x="100000" y="100000"/>
                                    </p:animScale>
                                    <p:animScale>
                                      <p:cBhvr>
                                        <p:cTn id="29" dur="13">
                                          <p:stCondLst>
                                            <p:cond delay="821"/>
                                          </p:stCondLst>
                                        </p:cTn>
                                        <p:tgtEl>
                                          <p:spTgt spid="7"/>
                                        </p:tgtEl>
                                      </p:cBhvr>
                                      <p:to x="100000" y="90000"/>
                                    </p:animScale>
                                    <p:animScale>
                                      <p:cBhvr>
                                        <p:cTn id="30" dur="83" decel="50000">
                                          <p:stCondLst>
                                            <p:cond delay="834"/>
                                          </p:stCondLst>
                                        </p:cTn>
                                        <p:tgtEl>
                                          <p:spTgt spid="7"/>
                                        </p:tgtEl>
                                      </p:cBhvr>
                                      <p:to x="100000" y="100000"/>
                                    </p:animScale>
                                    <p:animScale>
                                      <p:cBhvr>
                                        <p:cTn id="31" dur="13">
                                          <p:stCondLst>
                                            <p:cond delay="904"/>
                                          </p:stCondLst>
                                        </p:cTn>
                                        <p:tgtEl>
                                          <p:spTgt spid="7"/>
                                        </p:tgtEl>
                                      </p:cBhvr>
                                      <p:to x="100000" y="95000"/>
                                    </p:animScale>
                                    <p:animScale>
                                      <p:cBhvr>
                                        <p:cTn id="32" dur="83" decel="50000">
                                          <p:stCondLst>
                                            <p:cond delay="917"/>
                                          </p:stCondLst>
                                        </p:cTn>
                                        <p:tgtEl>
                                          <p:spTgt spid="7"/>
                                        </p:tgtEl>
                                      </p:cBhvr>
                                      <p:to x="100000" y="100000"/>
                                    </p:animScale>
                                  </p:childTnLst>
                                </p:cTn>
                              </p:par>
                            </p:childTnLst>
                          </p:cTn>
                        </p:par>
                        <p:par>
                          <p:cTn id="33" fill="hold">
                            <p:stCondLst>
                              <p:cond delay="6620"/>
                            </p:stCondLst>
                            <p:childTnLst>
                              <p:par>
                                <p:cTn id="34" presetID="43" presetClass="exit" presetSubtype="0" fill="hold" grpId="0" nodeType="afterEffect">
                                  <p:stCondLst>
                                    <p:cond delay="5500"/>
                                  </p:stCondLst>
                                  <p:childTnLst>
                                    <p:anim calcmode="lin" valueType="num">
                                      <p:cBhvr>
                                        <p:cTn id="35" dur="600" decel="50000">
                                          <p:stCondLst>
                                            <p:cond delay="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400">
                                          <p:stCondLst>
                                            <p:cond delay="600"/>
                                          </p:stCondLst>
                                        </p:cTn>
                                        <p:tgtEl>
                                          <p:spTgt spid="5"/>
                                        </p:tgtEl>
                                        <p:attrNameLst>
                                          <p:attrName>ppt_x</p:attrName>
                                        </p:attrNameLst>
                                      </p:cBhvr>
                                      <p:tavLst>
                                        <p:tav tm="0">
                                          <p:val>
                                            <p:strVal val="ppt_x"/>
                                          </p:val>
                                        </p:tav>
                                        <p:tav tm="100000">
                                          <p:val>
                                            <p:strVal val="ppt_x"/>
                                          </p:val>
                                        </p:tav>
                                      </p:tavLst>
                                    </p:anim>
                                    <p:anim calcmode="lin" valueType="num">
                                      <p:cBhvr>
                                        <p:cTn id="37" dur="600" decel="50000">
                                          <p:stCondLst>
                                            <p:cond delay="0"/>
                                          </p:stCondLst>
                                        </p:cTn>
                                        <p:tgtEl>
                                          <p:spTgt spid="5"/>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38" dur="400">
                                          <p:stCondLst>
                                            <p:cond delay="600"/>
                                          </p:stCondLst>
                                        </p:cTn>
                                        <p:tgtEl>
                                          <p:spTgt spid="5"/>
                                        </p:tgtEl>
                                        <p:attrNameLst>
                                          <p:attrName>ppt_y</p:attrName>
                                        </p:attrNameLst>
                                      </p:cBhvr>
                                      <p:tavLst>
                                        <p:tav tm="0">
                                          <p:val>
                                            <p:strVal val="ppt_y"/>
                                          </p:val>
                                        </p:tav>
                                        <p:tav tm="100000">
                                          <p:val>
                                            <p:strVal val="ppt_y"/>
                                          </p:val>
                                        </p:tav>
                                      </p:tavLst>
                                    </p:anim>
                                    <p:animEffect transition="out" filter="fade">
                                      <p:cBhvr>
                                        <p:cTn id="39" dur="100">
                                          <p:stCondLst>
                                            <p:cond delay="900"/>
                                          </p:stCondLst>
                                        </p:cTn>
                                        <p:tgtEl>
                                          <p:spTgt spid="5"/>
                                        </p:tgtEl>
                                      </p:cBhvr>
                                    </p:animEffect>
                                    <p:set>
                                      <p:cBhvr>
                                        <p:cTn id="4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D781F2-7D8A-4169-8692-E2D8890FB5E6}"/>
              </a:ext>
            </a:extLst>
          </p:cNvPr>
          <p:cNvSpPr txBox="1"/>
          <p:nvPr/>
        </p:nvSpPr>
        <p:spPr>
          <a:xfrm>
            <a:off x="2407700" y="5243335"/>
            <a:ext cx="753519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Jennifer Marie Valente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 an American professional racing cyclist who is the gold medal winner of the Women's Omnium at the 2020 Summer Olympics.</a:t>
            </a:r>
          </a:p>
        </p:txBody>
      </p:sp>
      <p:pic>
        <p:nvPicPr>
          <p:cNvPr id="4" name="Picture 3">
            <a:extLst>
              <a:ext uri="{FF2B5EF4-FFF2-40B4-BE49-F238E27FC236}">
                <a16:creationId xmlns:a16="http://schemas.microsoft.com/office/drawing/2014/main" id="{45D53595-3EAC-4DF2-9E33-2269A4B7E5D0}"/>
              </a:ext>
            </a:extLst>
          </p:cNvPr>
          <p:cNvPicPr>
            <a:picLocks noChangeAspect="1"/>
          </p:cNvPicPr>
          <p:nvPr/>
        </p:nvPicPr>
        <p:blipFill rotWithShape="1">
          <a:blip r:embed="rId2"/>
          <a:srcRect b="5040"/>
          <a:stretch/>
        </p:blipFill>
        <p:spPr>
          <a:xfrm>
            <a:off x="9080250" y="135254"/>
            <a:ext cx="3003165" cy="4752975"/>
          </a:xfrm>
          <a:prstGeom prst="rect">
            <a:avLst/>
          </a:prstGeom>
        </p:spPr>
      </p:pic>
      <p:pic>
        <p:nvPicPr>
          <p:cNvPr id="5" name="Picture 4">
            <a:extLst>
              <a:ext uri="{FF2B5EF4-FFF2-40B4-BE49-F238E27FC236}">
                <a16:creationId xmlns:a16="http://schemas.microsoft.com/office/drawing/2014/main" id="{452EBFDC-CF76-46C4-80D4-846EA160ECE3}"/>
              </a:ext>
            </a:extLst>
          </p:cNvPr>
          <p:cNvPicPr>
            <a:picLocks noChangeAspect="1"/>
          </p:cNvPicPr>
          <p:nvPr/>
        </p:nvPicPr>
        <p:blipFill rotWithShape="1">
          <a:blip r:embed="rId3"/>
          <a:srcRect l="16667" t="1972" r="15500" b="3778"/>
          <a:stretch/>
        </p:blipFill>
        <p:spPr>
          <a:xfrm>
            <a:off x="108584" y="96519"/>
            <a:ext cx="4598233" cy="4791710"/>
          </a:xfrm>
          <a:prstGeom prst="rect">
            <a:avLst/>
          </a:prstGeom>
        </p:spPr>
      </p:pic>
      <p:pic>
        <p:nvPicPr>
          <p:cNvPr id="6" name="Picture 5">
            <a:extLst>
              <a:ext uri="{FF2B5EF4-FFF2-40B4-BE49-F238E27FC236}">
                <a16:creationId xmlns:a16="http://schemas.microsoft.com/office/drawing/2014/main" id="{54E0F5B8-BFD0-4797-92FC-BD2B44DB392F}"/>
              </a:ext>
            </a:extLst>
          </p:cNvPr>
          <p:cNvPicPr>
            <a:picLocks noChangeAspect="1"/>
          </p:cNvPicPr>
          <p:nvPr/>
        </p:nvPicPr>
        <p:blipFill rotWithShape="1">
          <a:blip r:embed="rId4"/>
          <a:srcRect l="29691" r="15786"/>
          <a:stretch/>
        </p:blipFill>
        <p:spPr>
          <a:xfrm>
            <a:off x="4989891" y="135254"/>
            <a:ext cx="3895029" cy="4752975"/>
          </a:xfrm>
          <a:prstGeom prst="rect">
            <a:avLst/>
          </a:prstGeom>
        </p:spPr>
      </p:pic>
      <p:sp>
        <p:nvSpPr>
          <p:cNvPr id="2" name="TextBox 1">
            <a:extLst>
              <a:ext uri="{FF2B5EF4-FFF2-40B4-BE49-F238E27FC236}">
                <a16:creationId xmlns:a16="http://schemas.microsoft.com/office/drawing/2014/main" id="{716CF1A4-6B70-413F-AC1A-E9366C9CD9ED}"/>
              </a:ext>
            </a:extLst>
          </p:cNvPr>
          <p:cNvSpPr txBox="1"/>
          <p:nvPr/>
        </p:nvSpPr>
        <p:spPr>
          <a:xfrm>
            <a:off x="2407700" y="5199225"/>
            <a:ext cx="3945311"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38507426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2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3500"/>
                            </p:stCondLst>
                            <p:childTnLst>
                              <p:par>
                                <p:cTn id="11" presetID="2" presetClass="entr" presetSubtype="2" fill="hold" nodeType="afterEffect">
                                  <p:stCondLst>
                                    <p:cond delay="2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7000"/>
                            </p:stCondLst>
                            <p:childTnLst>
                              <p:par>
                                <p:cTn id="16" presetID="6" presetClass="entr" presetSubtype="16" fill="hold" grpId="0" nodeType="afterEffect">
                                  <p:stCondLst>
                                    <p:cond delay="250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1000"/>
                                        <p:tgtEl>
                                          <p:spTgt spid="3"/>
                                        </p:tgtEl>
                                      </p:cBhvr>
                                    </p:animEffect>
                                  </p:childTnLst>
                                </p:cTn>
                              </p:par>
                            </p:childTnLst>
                          </p:cTn>
                        </p:par>
                        <p:par>
                          <p:cTn id="19" fill="hold">
                            <p:stCondLst>
                              <p:cond delay="10500"/>
                            </p:stCondLst>
                            <p:childTnLst>
                              <p:par>
                                <p:cTn id="20" presetID="22" presetClass="exit" presetSubtype="4" fill="hold" grpId="0" nodeType="afterEffect">
                                  <p:stCondLst>
                                    <p:cond delay="5000"/>
                                  </p:stCondLst>
                                  <p:childTnLst>
                                    <p:animEffect transition="out" filter="wipe(down)">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4E5449B-905E-4D4C-9D80-77892D8B7AD6}"/>
              </a:ext>
            </a:extLst>
          </p:cNvPr>
          <p:cNvPicPr>
            <a:picLocks noChangeAspect="1"/>
          </p:cNvPicPr>
          <p:nvPr/>
        </p:nvPicPr>
        <p:blipFill rotWithShape="1">
          <a:blip r:embed="rId2"/>
          <a:srcRect l="36040" r="6333"/>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6" name="Picture 5">
            <a:extLst>
              <a:ext uri="{FF2B5EF4-FFF2-40B4-BE49-F238E27FC236}">
                <a16:creationId xmlns:a16="http://schemas.microsoft.com/office/drawing/2014/main" id="{7E5AC9A0-1146-47EA-804F-705CD7CDAC1E}"/>
              </a:ext>
            </a:extLst>
          </p:cNvPr>
          <p:cNvPicPr>
            <a:picLocks noChangeAspect="1"/>
          </p:cNvPicPr>
          <p:nvPr/>
        </p:nvPicPr>
        <p:blipFill rotWithShape="1">
          <a:blip r:embed="rId3"/>
          <a:srcRect l="9223" r="9796" b="3"/>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 name="Picture 3">
            <a:extLst>
              <a:ext uri="{FF2B5EF4-FFF2-40B4-BE49-F238E27FC236}">
                <a16:creationId xmlns:a16="http://schemas.microsoft.com/office/drawing/2014/main" id="{B251C235-5F23-4CFC-912B-00696BDF815C}"/>
              </a:ext>
            </a:extLst>
          </p:cNvPr>
          <p:cNvPicPr>
            <a:picLocks noChangeAspect="1"/>
          </p:cNvPicPr>
          <p:nvPr/>
        </p:nvPicPr>
        <p:blipFill rotWithShape="1">
          <a:blip r:embed="rId4"/>
          <a:srcRect l="197"/>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6" name="Group 15">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91999364-D788-4E2B-9627-721E7CDF2CCF}"/>
              </a:ext>
            </a:extLst>
          </p:cNvPr>
          <p:cNvSpPr txBox="1"/>
          <p:nvPr/>
        </p:nvSpPr>
        <p:spPr>
          <a:xfrm>
            <a:off x="5679966" y="4286160"/>
            <a:ext cx="5692774" cy="2245269"/>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00">
                    <a:alpha val="80000"/>
                  </a:srgbClr>
                </a:solidFill>
                <a:effectLst/>
                <a:uLnTx/>
                <a:uFillTx/>
                <a:latin typeface="Calibri" panose="020F0502020204030204"/>
                <a:ea typeface="+mn-ea"/>
                <a:cs typeface="+mn-cs"/>
              </a:rPr>
              <a:t>Carissa Moore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The Tokyo 2020 Olympic Games is the first time Surfing has been introduced as an Olympic Sport and it's only right that the only native Hawaiian surfer at the Games has won the Women’s Gold medal.</a:t>
            </a:r>
          </a:p>
        </p:txBody>
      </p:sp>
      <p:sp>
        <p:nvSpPr>
          <p:cNvPr id="2" name="TextBox 1">
            <a:extLst>
              <a:ext uri="{FF2B5EF4-FFF2-40B4-BE49-F238E27FC236}">
                <a16:creationId xmlns:a16="http://schemas.microsoft.com/office/drawing/2014/main" id="{F50149F4-D17C-4F1F-A21F-7ABD98B9B52F}"/>
              </a:ext>
            </a:extLst>
          </p:cNvPr>
          <p:cNvSpPr txBox="1"/>
          <p:nvPr/>
        </p:nvSpPr>
        <p:spPr>
          <a:xfrm>
            <a:off x="5679966" y="4286160"/>
            <a:ext cx="2735044" cy="461665"/>
          </a:xfrm>
          <a:prstGeom prst="rect">
            <a:avLst/>
          </a:prstGeom>
          <a:solidFill>
            <a:schemeClr val="tx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999463378"/>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5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3500"/>
                            </p:stCondLst>
                            <p:childTnLst>
                              <p:par>
                                <p:cTn id="9" presetID="21" presetClass="entr" presetSubtype="1" fill="hold" nodeType="afterEffect">
                                  <p:stCondLst>
                                    <p:cond delay="250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8000"/>
                            </p:stCondLst>
                            <p:childTnLst>
                              <p:par>
                                <p:cTn id="13" presetID="14" presetClass="entr" presetSubtype="10" fill="hold" grpId="0" nodeType="afterEffect">
                                  <p:stCondLst>
                                    <p:cond delay="250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1000"/>
                                        <p:tgtEl>
                                          <p:spTgt spid="9"/>
                                        </p:tgtEl>
                                      </p:cBhvr>
                                    </p:animEffect>
                                  </p:childTnLst>
                                </p:cTn>
                              </p:par>
                            </p:childTnLst>
                          </p:cTn>
                        </p:par>
                        <p:par>
                          <p:cTn id="16" fill="hold">
                            <p:stCondLst>
                              <p:cond delay="11500"/>
                            </p:stCondLst>
                            <p:childTnLst>
                              <p:par>
                                <p:cTn id="17" presetID="16" presetClass="exit" presetSubtype="21" fill="hold" grpId="0" nodeType="afterEffect">
                                  <p:stCondLst>
                                    <p:cond delay="5500"/>
                                  </p:stCondLst>
                                  <p:childTnLst>
                                    <p:animEffect transition="out" filter="barn(inVertical)">
                                      <p:cBhvr>
                                        <p:cTn id="18" dur="1000"/>
                                        <p:tgtEl>
                                          <p:spTgt spid="2"/>
                                        </p:tgtEl>
                                      </p:cBhvr>
                                    </p:animEffect>
                                    <p:set>
                                      <p:cBhvr>
                                        <p:cTn id="1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F9C471-5A28-4B21-A5A2-0A2086D02718}"/>
              </a:ext>
            </a:extLst>
          </p:cNvPr>
          <p:cNvSpPr txBox="1"/>
          <p:nvPr/>
        </p:nvSpPr>
        <p:spPr>
          <a:xfrm>
            <a:off x="1460938" y="5804542"/>
            <a:ext cx="893274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Anastasija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Zolotić</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(born 23 November 2002) is an American taekwondo athlete and a Tokyo Olympic gold medalist.</a:t>
            </a:r>
          </a:p>
        </p:txBody>
      </p:sp>
      <p:pic>
        <p:nvPicPr>
          <p:cNvPr id="6" name="Picture 5">
            <a:extLst>
              <a:ext uri="{FF2B5EF4-FFF2-40B4-BE49-F238E27FC236}">
                <a16:creationId xmlns:a16="http://schemas.microsoft.com/office/drawing/2014/main" id="{6E573949-CB43-4AB2-BB4C-7F2C36DE3149}"/>
              </a:ext>
            </a:extLst>
          </p:cNvPr>
          <p:cNvPicPr>
            <a:picLocks noChangeAspect="1"/>
          </p:cNvPicPr>
          <p:nvPr/>
        </p:nvPicPr>
        <p:blipFill rotWithShape="1">
          <a:blip r:embed="rId2"/>
          <a:srcRect l="20447" b="44318"/>
          <a:stretch/>
        </p:blipFill>
        <p:spPr>
          <a:xfrm>
            <a:off x="299544" y="223542"/>
            <a:ext cx="4619487" cy="5388982"/>
          </a:xfrm>
          <a:prstGeom prst="rect">
            <a:avLst/>
          </a:prstGeom>
        </p:spPr>
      </p:pic>
      <p:pic>
        <p:nvPicPr>
          <p:cNvPr id="9" name="Picture 8">
            <a:extLst>
              <a:ext uri="{FF2B5EF4-FFF2-40B4-BE49-F238E27FC236}">
                <a16:creationId xmlns:a16="http://schemas.microsoft.com/office/drawing/2014/main" id="{38E710CF-E129-4C33-A8D9-38863FC2F266}"/>
              </a:ext>
            </a:extLst>
          </p:cNvPr>
          <p:cNvPicPr>
            <a:picLocks noChangeAspect="1"/>
          </p:cNvPicPr>
          <p:nvPr/>
        </p:nvPicPr>
        <p:blipFill rotWithShape="1">
          <a:blip r:embed="rId3"/>
          <a:srcRect l="24227" r="34407" b="7127"/>
          <a:stretch/>
        </p:blipFill>
        <p:spPr>
          <a:xfrm>
            <a:off x="7652582" y="225537"/>
            <a:ext cx="4356538" cy="5482996"/>
          </a:xfrm>
          <a:prstGeom prst="rect">
            <a:avLst/>
          </a:prstGeom>
        </p:spPr>
      </p:pic>
      <p:sp>
        <p:nvSpPr>
          <p:cNvPr id="2" name="TextBox 1">
            <a:extLst>
              <a:ext uri="{FF2B5EF4-FFF2-40B4-BE49-F238E27FC236}">
                <a16:creationId xmlns:a16="http://schemas.microsoft.com/office/drawing/2014/main" id="{7A0ED098-6706-4C72-8A19-ECEDA022E22E}"/>
              </a:ext>
            </a:extLst>
          </p:cNvPr>
          <p:cNvSpPr txBox="1"/>
          <p:nvPr/>
        </p:nvSpPr>
        <p:spPr>
          <a:xfrm>
            <a:off x="1460938" y="5819930"/>
            <a:ext cx="3079689" cy="461665"/>
          </a:xfrm>
          <a:prstGeom prst="rect">
            <a:avLst/>
          </a:prstGeom>
          <a:pattFill prst="wdUpDiag">
            <a:fgClr>
              <a:schemeClr val="accent1"/>
            </a:fgClr>
            <a:bgClr>
              <a:schemeClr val="bg1"/>
            </a:bgClr>
          </a:patt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3051863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400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par>
                          <p:cTn id="8" fill="hold">
                            <p:stCondLst>
                              <p:cond delay="5000"/>
                            </p:stCondLst>
                            <p:childTnLst>
                              <p:par>
                                <p:cTn id="9" presetID="31" presetClass="entr" presetSubtype="0" fill="hold" grpId="0" nodeType="afterEffect">
                                  <p:stCondLst>
                                    <p:cond delay="3000"/>
                                  </p:stCondLst>
                                  <p:iterate type="wd">
                                    <p:tmPct val="5000"/>
                                  </p:iterate>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9950"/>
                            </p:stCondLst>
                            <p:childTnLst>
                              <p:par>
                                <p:cTn id="16" presetID="20" presetClass="exit" presetSubtype="0" fill="hold" grpId="0" nodeType="afterEffect">
                                  <p:stCondLst>
                                    <p:cond delay="6000"/>
                                  </p:stCondLst>
                                  <p:childTnLst>
                                    <p:animEffect transition="out" filter="wedg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F8B0EC-E736-4B53-A018-651B166855CC}"/>
              </a:ext>
            </a:extLst>
          </p:cNvPr>
          <p:cNvSpPr txBox="1"/>
          <p:nvPr/>
        </p:nvSpPr>
        <p:spPr>
          <a:xfrm>
            <a:off x="853441" y="215800"/>
            <a:ext cx="11338559" cy="830997"/>
          </a:xfrm>
          <a:prstGeom prst="rect">
            <a:avLst/>
          </a:prstGeom>
          <a:noFill/>
        </p:spPr>
        <p:txBody>
          <a:bodyPr wrap="square" rtlCol="0">
            <a:spAutoFit/>
          </a:bodyPr>
          <a:lstStyle/>
          <a:p>
            <a:r>
              <a:rPr lang="en-US" sz="2400" b="1" dirty="0"/>
              <a:t>Images of some of the American medal winners at Tokyo are presented.  When available, the first image is of the Olympian wearing a mask.  Identify the Olympian.</a:t>
            </a:r>
          </a:p>
        </p:txBody>
      </p:sp>
      <p:pic>
        <p:nvPicPr>
          <p:cNvPr id="3" name="Picture 2">
            <a:extLst>
              <a:ext uri="{FF2B5EF4-FFF2-40B4-BE49-F238E27FC236}">
                <a16:creationId xmlns:a16="http://schemas.microsoft.com/office/drawing/2014/main" id="{E5556840-392A-4C97-9423-69CC9C002EE3}"/>
              </a:ext>
            </a:extLst>
          </p:cNvPr>
          <p:cNvPicPr>
            <a:picLocks noChangeAspect="1"/>
          </p:cNvPicPr>
          <p:nvPr/>
        </p:nvPicPr>
        <p:blipFill>
          <a:blip r:embed="rId2"/>
          <a:stretch>
            <a:fillRect/>
          </a:stretch>
        </p:blipFill>
        <p:spPr>
          <a:xfrm>
            <a:off x="792481" y="1153477"/>
            <a:ext cx="7404947" cy="4165283"/>
          </a:xfrm>
          <a:prstGeom prst="rect">
            <a:avLst/>
          </a:prstGeom>
        </p:spPr>
      </p:pic>
      <p:sp>
        <p:nvSpPr>
          <p:cNvPr id="4" name="TextBox 3">
            <a:extLst>
              <a:ext uri="{FF2B5EF4-FFF2-40B4-BE49-F238E27FC236}">
                <a16:creationId xmlns:a16="http://schemas.microsoft.com/office/drawing/2014/main" id="{45113E1A-78F7-4185-8F2A-AE15661328BD}"/>
              </a:ext>
            </a:extLst>
          </p:cNvPr>
          <p:cNvSpPr txBox="1"/>
          <p:nvPr/>
        </p:nvSpPr>
        <p:spPr>
          <a:xfrm>
            <a:off x="390464" y="5602606"/>
            <a:ext cx="8208979" cy="461665"/>
          </a:xfrm>
          <a:prstGeom prst="rect">
            <a:avLst/>
          </a:prstGeom>
          <a:noFill/>
        </p:spPr>
        <p:txBody>
          <a:bodyPr wrap="none" rtlCol="0">
            <a:spAutoFit/>
          </a:bodyPr>
          <a:lstStyle/>
          <a:p>
            <a:r>
              <a:rPr lang="en-US" sz="2400" b="1" dirty="0">
                <a:solidFill>
                  <a:schemeClr val="accent6">
                    <a:lumMod val="50000"/>
                  </a:schemeClr>
                </a:solidFill>
              </a:rPr>
              <a:t>International Olympic Committee supports refugee Olympians.</a:t>
            </a:r>
          </a:p>
        </p:txBody>
      </p:sp>
      <p:sp>
        <p:nvSpPr>
          <p:cNvPr id="5" name="TextBox 4">
            <a:extLst>
              <a:ext uri="{FF2B5EF4-FFF2-40B4-BE49-F238E27FC236}">
                <a16:creationId xmlns:a16="http://schemas.microsoft.com/office/drawing/2014/main" id="{62677625-654E-480E-B845-6EE78A2C37B3}"/>
              </a:ext>
            </a:extLst>
          </p:cNvPr>
          <p:cNvSpPr txBox="1"/>
          <p:nvPr/>
        </p:nvSpPr>
        <p:spPr>
          <a:xfrm>
            <a:off x="8660402" y="1844040"/>
            <a:ext cx="3215640" cy="3139321"/>
          </a:xfrm>
          <a:prstGeom prst="rect">
            <a:avLst/>
          </a:prstGeom>
          <a:noFill/>
        </p:spPr>
        <p:txBody>
          <a:bodyPr wrap="square" rtlCol="0">
            <a:spAutoFit/>
          </a:bodyPr>
          <a:lstStyle/>
          <a:p>
            <a:r>
              <a:rPr lang="en-US" b="1" dirty="0"/>
              <a:t>My sincere apologies to the many wonderful athletes who are not included in the images that follow.  All Olympians and staff are deserving of deep appreciation and recognition.  Team events and relays (unless an individual medal was also won) have not been included.  Congratulations to all 2021 Olympians.</a:t>
            </a:r>
          </a:p>
        </p:txBody>
      </p:sp>
    </p:spTree>
    <p:extLst>
      <p:ext uri="{BB962C8B-B14F-4D97-AF65-F5344CB8AC3E}">
        <p14:creationId xmlns:p14="http://schemas.microsoft.com/office/powerpoint/2010/main" val="84744040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B53D8D5-DFE6-40DC-B1BB-29220DE5CA30}"/>
              </a:ext>
            </a:extLst>
          </p:cNvPr>
          <p:cNvPicPr>
            <a:picLocks noChangeAspect="1"/>
          </p:cNvPicPr>
          <p:nvPr/>
        </p:nvPicPr>
        <p:blipFill rotWithShape="1">
          <a:blip r:embed="rId2"/>
          <a:srcRect l="14504" r="24" b="2"/>
          <a:stretch/>
        </p:blipFill>
        <p:spPr>
          <a:xfrm>
            <a:off x="4406845" y="246992"/>
            <a:ext cx="4113524" cy="34289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sp>
        <p:nvSpPr>
          <p:cNvPr id="3" name="TextBox 2">
            <a:extLst>
              <a:ext uri="{FF2B5EF4-FFF2-40B4-BE49-F238E27FC236}">
                <a16:creationId xmlns:a16="http://schemas.microsoft.com/office/drawing/2014/main" id="{10256A69-2567-42A6-9413-2C4ADD1B3FDC}"/>
              </a:ext>
            </a:extLst>
          </p:cNvPr>
          <p:cNvSpPr txBox="1"/>
          <p:nvPr/>
        </p:nvSpPr>
        <p:spPr>
          <a:xfrm>
            <a:off x="4165786" y="4590931"/>
            <a:ext cx="6946955" cy="1299943"/>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David Morris Taylor III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 an American wrestler who currently competes at 86 kilograms.  He won gold in Tokyo.</a:t>
            </a:r>
          </a:p>
        </p:txBody>
      </p:sp>
      <p:pic>
        <p:nvPicPr>
          <p:cNvPr id="4" name="Picture 3">
            <a:extLst>
              <a:ext uri="{FF2B5EF4-FFF2-40B4-BE49-F238E27FC236}">
                <a16:creationId xmlns:a16="http://schemas.microsoft.com/office/drawing/2014/main" id="{3B86A43F-3465-4F8B-967C-9B6A4C289207}"/>
              </a:ext>
            </a:extLst>
          </p:cNvPr>
          <p:cNvPicPr>
            <a:picLocks noChangeAspect="1"/>
          </p:cNvPicPr>
          <p:nvPr/>
        </p:nvPicPr>
        <p:blipFill rotWithShape="1">
          <a:blip r:embed="rId3"/>
          <a:srcRect l="37278" r="14735" b="9066"/>
          <a:stretch/>
        </p:blipFill>
        <p:spPr>
          <a:xfrm>
            <a:off x="379726" y="246992"/>
            <a:ext cx="4237994" cy="5902624"/>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6" name="Picture 5">
            <a:extLst>
              <a:ext uri="{FF2B5EF4-FFF2-40B4-BE49-F238E27FC236}">
                <a16:creationId xmlns:a16="http://schemas.microsoft.com/office/drawing/2014/main" id="{5F5365E0-06DD-4DD4-9D60-1F67CF91AB8D}"/>
              </a:ext>
            </a:extLst>
          </p:cNvPr>
          <p:cNvPicPr>
            <a:picLocks noChangeAspect="1"/>
          </p:cNvPicPr>
          <p:nvPr/>
        </p:nvPicPr>
        <p:blipFill rotWithShape="1">
          <a:blip r:embed="rId4"/>
          <a:srcRect r="4794"/>
          <a:stretch/>
        </p:blipFill>
        <p:spPr>
          <a:xfrm>
            <a:off x="8403780" y="300749"/>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2" name="TextBox 1">
            <a:extLst>
              <a:ext uri="{FF2B5EF4-FFF2-40B4-BE49-F238E27FC236}">
                <a16:creationId xmlns:a16="http://schemas.microsoft.com/office/drawing/2014/main" id="{582D47A2-B8B4-4F54-ABC8-28F48FC81E2B}"/>
              </a:ext>
            </a:extLst>
          </p:cNvPr>
          <p:cNvSpPr txBox="1"/>
          <p:nvPr/>
        </p:nvSpPr>
        <p:spPr>
          <a:xfrm>
            <a:off x="4020965" y="4590931"/>
            <a:ext cx="4027064" cy="523220"/>
          </a:xfrm>
          <a:prstGeom prst="rect">
            <a:avLst/>
          </a:prstGeom>
          <a:pattFill prst="trellis">
            <a:fgClr>
              <a:schemeClr val="accent1"/>
            </a:fgClr>
            <a:bgClr>
              <a:schemeClr val="bg1"/>
            </a:bgClr>
          </a:patt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02397682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50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3500"/>
                            </p:stCondLst>
                            <p:childTnLst>
                              <p:par>
                                <p:cTn id="9" presetID="26" presetClass="entr" presetSubtype="0" fill="hold" nodeType="afterEffect">
                                  <p:stCondLst>
                                    <p:cond delay="250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90">
                                          <p:stCondLst>
                                            <p:cond delay="0"/>
                                          </p:stCondLst>
                                        </p:cTn>
                                        <p:tgtEl>
                                          <p:spTgt spid="5"/>
                                        </p:tgtEl>
                                      </p:cBhvr>
                                    </p:animEffect>
                                    <p:anim calcmode="lin" valueType="num">
                                      <p:cBhvr>
                                        <p:cTn id="1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7" dur="13">
                                          <p:stCondLst>
                                            <p:cond delay="325"/>
                                          </p:stCondLst>
                                        </p:cTn>
                                        <p:tgtEl>
                                          <p:spTgt spid="5"/>
                                        </p:tgtEl>
                                      </p:cBhvr>
                                      <p:to x="100000" y="60000"/>
                                    </p:animScale>
                                    <p:animScale>
                                      <p:cBhvr>
                                        <p:cTn id="18" dur="83" decel="50000">
                                          <p:stCondLst>
                                            <p:cond delay="338"/>
                                          </p:stCondLst>
                                        </p:cTn>
                                        <p:tgtEl>
                                          <p:spTgt spid="5"/>
                                        </p:tgtEl>
                                      </p:cBhvr>
                                      <p:to x="100000" y="100000"/>
                                    </p:animScale>
                                    <p:animScale>
                                      <p:cBhvr>
                                        <p:cTn id="19" dur="13">
                                          <p:stCondLst>
                                            <p:cond delay="656"/>
                                          </p:stCondLst>
                                        </p:cTn>
                                        <p:tgtEl>
                                          <p:spTgt spid="5"/>
                                        </p:tgtEl>
                                      </p:cBhvr>
                                      <p:to x="100000" y="80000"/>
                                    </p:animScale>
                                    <p:animScale>
                                      <p:cBhvr>
                                        <p:cTn id="20" dur="83" decel="50000">
                                          <p:stCondLst>
                                            <p:cond delay="669"/>
                                          </p:stCondLst>
                                        </p:cTn>
                                        <p:tgtEl>
                                          <p:spTgt spid="5"/>
                                        </p:tgtEl>
                                      </p:cBhvr>
                                      <p:to x="100000" y="100000"/>
                                    </p:animScale>
                                    <p:animScale>
                                      <p:cBhvr>
                                        <p:cTn id="21" dur="13">
                                          <p:stCondLst>
                                            <p:cond delay="821"/>
                                          </p:stCondLst>
                                        </p:cTn>
                                        <p:tgtEl>
                                          <p:spTgt spid="5"/>
                                        </p:tgtEl>
                                      </p:cBhvr>
                                      <p:to x="100000" y="90000"/>
                                    </p:animScale>
                                    <p:animScale>
                                      <p:cBhvr>
                                        <p:cTn id="22" dur="83" decel="50000">
                                          <p:stCondLst>
                                            <p:cond delay="834"/>
                                          </p:stCondLst>
                                        </p:cTn>
                                        <p:tgtEl>
                                          <p:spTgt spid="5"/>
                                        </p:tgtEl>
                                      </p:cBhvr>
                                      <p:to x="100000" y="100000"/>
                                    </p:animScale>
                                    <p:animScale>
                                      <p:cBhvr>
                                        <p:cTn id="23" dur="13">
                                          <p:stCondLst>
                                            <p:cond delay="904"/>
                                          </p:stCondLst>
                                        </p:cTn>
                                        <p:tgtEl>
                                          <p:spTgt spid="5"/>
                                        </p:tgtEl>
                                      </p:cBhvr>
                                      <p:to x="100000" y="95000"/>
                                    </p:animScale>
                                    <p:animScale>
                                      <p:cBhvr>
                                        <p:cTn id="24" dur="83" decel="50000">
                                          <p:stCondLst>
                                            <p:cond delay="917"/>
                                          </p:stCondLst>
                                        </p:cTn>
                                        <p:tgtEl>
                                          <p:spTgt spid="5"/>
                                        </p:tgtEl>
                                      </p:cBhvr>
                                      <p:to x="100000" y="100000"/>
                                    </p:animScale>
                                  </p:childTnLst>
                                </p:cTn>
                              </p:par>
                            </p:childTnLst>
                          </p:cTn>
                        </p:par>
                        <p:par>
                          <p:cTn id="25" fill="hold">
                            <p:stCondLst>
                              <p:cond delay="7000"/>
                            </p:stCondLst>
                            <p:childTnLst>
                              <p:par>
                                <p:cTn id="26" presetID="3" presetClass="entr" presetSubtype="10" fill="hold" grpId="0" nodeType="afterEffect">
                                  <p:stCondLst>
                                    <p:cond delay="250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xit" presetSubtype="0" accel="100000" fill="hold" grpId="0" nodeType="clickEffect">
                                  <p:stCondLst>
                                    <p:cond delay="0"/>
                                  </p:stCondLst>
                                  <p:childTnLst>
                                    <p:anim calcmode="lin" valueType="num">
                                      <p:cBhvr>
                                        <p:cTn id="32" dur="500"/>
                                        <p:tgtEl>
                                          <p:spTgt spid="2"/>
                                        </p:tgtEl>
                                        <p:attrNameLst>
                                          <p:attrName>ppt_w</p:attrName>
                                        </p:attrNameLst>
                                      </p:cBhvr>
                                      <p:tavLst>
                                        <p:tav tm="0">
                                          <p:val>
                                            <p:strVal val="ppt_w"/>
                                          </p:val>
                                        </p:tav>
                                        <p:tav tm="100000">
                                          <p:val>
                                            <p:fltVal val="0"/>
                                          </p:val>
                                        </p:tav>
                                      </p:tavLst>
                                    </p:anim>
                                    <p:anim calcmode="lin" valueType="num">
                                      <p:cBhvr>
                                        <p:cTn id="33" dur="500"/>
                                        <p:tgtEl>
                                          <p:spTgt spid="2"/>
                                        </p:tgtEl>
                                        <p:attrNameLst>
                                          <p:attrName>ppt_h</p:attrName>
                                        </p:attrNameLst>
                                      </p:cBhvr>
                                      <p:tavLst>
                                        <p:tav tm="0">
                                          <p:val>
                                            <p:strVal val="ppt_h"/>
                                          </p:val>
                                        </p:tav>
                                        <p:tav tm="100000">
                                          <p:val>
                                            <p:fltVal val="0"/>
                                          </p:val>
                                        </p:tav>
                                      </p:tavLst>
                                    </p:anim>
                                    <p:anim calcmode="lin" valueType="num">
                                      <p:cBhvr>
                                        <p:cTn id="34" dur="500"/>
                                        <p:tgtEl>
                                          <p:spTgt spid="2"/>
                                        </p:tgtEl>
                                        <p:attrNameLst>
                                          <p:attrName>style.rotation</p:attrName>
                                        </p:attrNameLst>
                                      </p:cBhvr>
                                      <p:tavLst>
                                        <p:tav tm="0">
                                          <p:val>
                                            <p:fltVal val="0"/>
                                          </p:val>
                                        </p:tav>
                                        <p:tav tm="100000">
                                          <p:val>
                                            <p:fltVal val="360"/>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D69BCF6-B5A9-4F81-BA28-B5917C1E5B2B}"/>
              </a:ext>
            </a:extLst>
          </p:cNvPr>
          <p:cNvPicPr>
            <a:picLocks noChangeAspect="1"/>
          </p:cNvPicPr>
          <p:nvPr/>
        </p:nvPicPr>
        <p:blipFill rotWithShape="1">
          <a:blip r:embed="rId2"/>
          <a:srcRect l="15559" r="26557" b="-1"/>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5" name="Picture 4">
            <a:extLst>
              <a:ext uri="{FF2B5EF4-FFF2-40B4-BE49-F238E27FC236}">
                <a16:creationId xmlns:a16="http://schemas.microsoft.com/office/drawing/2014/main" id="{5E25A669-43E7-41CE-B804-874A10D74100}"/>
              </a:ext>
            </a:extLst>
          </p:cNvPr>
          <p:cNvPicPr>
            <a:picLocks noChangeAspect="1"/>
          </p:cNvPicPr>
          <p:nvPr/>
        </p:nvPicPr>
        <p:blipFill rotWithShape="1">
          <a:blip r:embed="rId3"/>
          <a:srcRect r="24626" b="-1"/>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6" name="Picture 5">
            <a:extLst>
              <a:ext uri="{FF2B5EF4-FFF2-40B4-BE49-F238E27FC236}">
                <a16:creationId xmlns:a16="http://schemas.microsoft.com/office/drawing/2014/main" id="{C66C4ABF-AC17-4F10-A5A7-581B2965F7FE}"/>
              </a:ext>
            </a:extLst>
          </p:cNvPr>
          <p:cNvPicPr>
            <a:picLocks noChangeAspect="1"/>
          </p:cNvPicPr>
          <p:nvPr/>
        </p:nvPicPr>
        <p:blipFill rotWithShape="1">
          <a:blip r:embed="rId4"/>
          <a:srcRect t="676" b="24176"/>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3" name="Group 12">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53CCA410-DD5F-4A3D-A30D-87212EABDC89}"/>
              </a:ext>
            </a:extLst>
          </p:cNvPr>
          <p:cNvSpPr txBox="1"/>
          <p:nvPr/>
        </p:nvSpPr>
        <p:spPr>
          <a:xfrm>
            <a:off x="5664201" y="4766267"/>
            <a:ext cx="6164942" cy="1837733"/>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FF00">
                    <a:alpha val="80000"/>
                  </a:srgbClr>
                </a:solidFill>
                <a:effectLst/>
                <a:uLnTx/>
                <a:uFillTx/>
                <a:latin typeface="Calibri" panose="020F0502020204030204"/>
                <a:ea typeface="+mn-ea"/>
                <a:cs typeface="+mn-cs"/>
              </a:rPr>
              <a:t>Gable Dan </a:t>
            </a:r>
            <a:r>
              <a:rPr kumimoji="0" lang="en-US" sz="3200" b="1" i="0" u="none" strike="noStrike" kern="1200" cap="none" spc="0" normalizeH="0" baseline="0" noProof="0" dirty="0" err="1">
                <a:ln>
                  <a:noFill/>
                </a:ln>
                <a:solidFill>
                  <a:srgbClr val="FFFF00">
                    <a:alpha val="80000"/>
                  </a:srgbClr>
                </a:solidFill>
                <a:effectLst/>
                <a:uLnTx/>
                <a:uFillTx/>
                <a:latin typeface="Calibri" panose="020F0502020204030204"/>
                <a:ea typeface="+mn-ea"/>
                <a:cs typeface="+mn-cs"/>
              </a:rPr>
              <a:t>Steveson</a:t>
            </a:r>
            <a:r>
              <a:rPr kumimoji="0" lang="en-US" sz="3200" b="1" i="0" u="none" strike="noStrike" kern="1200" cap="none" spc="0" normalizeH="0" baseline="0" noProof="0" dirty="0">
                <a:ln>
                  <a:noFill/>
                </a:ln>
                <a:solidFill>
                  <a:srgbClr val="FFFF00">
                    <a:alpha val="80000"/>
                  </a:srgbClr>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is an American freestyle and </a:t>
            </a:r>
            <a:r>
              <a:rPr kumimoji="0" lang="en-US" sz="2400" b="1" i="0" u="none" strike="noStrike" kern="1200" cap="none" spc="0" normalizeH="0" baseline="0" noProof="0" dirty="0" err="1">
                <a:ln>
                  <a:noFill/>
                </a:ln>
                <a:solidFill>
                  <a:prstClr val="white">
                    <a:alpha val="80000"/>
                  </a:prstClr>
                </a:solidFill>
                <a:effectLst/>
                <a:uLnTx/>
                <a:uFillTx/>
                <a:latin typeface="Calibri" panose="020F0502020204030204"/>
                <a:ea typeface="+mn-ea"/>
                <a:cs typeface="+mn-cs"/>
              </a:rPr>
              <a:t>folkstyle</a:t>
            </a:r>
            <a:r>
              <a:rPr kumimoji="0" lang="en-US" sz="2400" b="1"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 wrestler who competes at heavyweight. In freestyle, he claimed the 2020 Summer Olympic Games gold medal.</a:t>
            </a:r>
          </a:p>
        </p:txBody>
      </p:sp>
      <p:sp>
        <p:nvSpPr>
          <p:cNvPr id="7" name="TextBox 6">
            <a:extLst>
              <a:ext uri="{FF2B5EF4-FFF2-40B4-BE49-F238E27FC236}">
                <a16:creationId xmlns:a16="http://schemas.microsoft.com/office/drawing/2014/main" id="{7E339F1F-45B1-436B-8C2A-997E72ED1F08}"/>
              </a:ext>
            </a:extLst>
          </p:cNvPr>
          <p:cNvSpPr txBox="1"/>
          <p:nvPr/>
        </p:nvSpPr>
        <p:spPr>
          <a:xfrm>
            <a:off x="5664201" y="4667591"/>
            <a:ext cx="3454792" cy="523220"/>
          </a:xfrm>
          <a:prstGeom prst="rect">
            <a:avLst/>
          </a:prstGeom>
          <a:pattFill prst="dkVert">
            <a:fgClr>
              <a:schemeClr val="accent1"/>
            </a:fgClr>
            <a:bgClr>
              <a:schemeClr val="bg1"/>
            </a:bgClr>
          </a:patt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63919791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3500"/>
                            </p:stCondLst>
                            <p:childTnLst>
                              <p:par>
                                <p:cTn id="12" presetID="21" presetClass="entr" presetSubtype="1" fill="hold" nodeType="afterEffect">
                                  <p:stCondLst>
                                    <p:cond delay="250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1000"/>
                                        <p:tgtEl>
                                          <p:spTgt spid="4"/>
                                        </p:tgtEl>
                                      </p:cBhvr>
                                    </p:animEffect>
                                  </p:childTnLst>
                                </p:cTn>
                              </p:par>
                            </p:childTnLst>
                          </p:cTn>
                        </p:par>
                        <p:par>
                          <p:cTn id="15" fill="hold">
                            <p:stCondLst>
                              <p:cond delay="7000"/>
                            </p:stCondLst>
                            <p:childTnLst>
                              <p:par>
                                <p:cTn id="16" presetID="8" presetClass="entr" presetSubtype="16" fill="hold" nodeType="afterEffect">
                                  <p:stCondLst>
                                    <p:cond delay="25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amond(in)">
                                      <p:cBhvr>
                                        <p:cTn id="18" dur="1000"/>
                                        <p:tgtEl>
                                          <p:spTgt spid="3">
                                            <p:txEl>
                                              <p:pRg st="0" end="0"/>
                                            </p:txEl>
                                          </p:spTgt>
                                        </p:tgtEl>
                                      </p:cBhvr>
                                    </p:animEffect>
                                  </p:childTnLst>
                                </p:cTn>
                              </p:par>
                            </p:childTnLst>
                          </p:cTn>
                        </p:par>
                        <p:par>
                          <p:cTn id="19" fill="hold">
                            <p:stCondLst>
                              <p:cond delay="10500"/>
                            </p:stCondLst>
                            <p:childTnLst>
                              <p:par>
                                <p:cTn id="20" presetID="42" presetClass="exit" presetSubtype="0" fill="hold" grpId="0" nodeType="afterEffect">
                                  <p:stCondLst>
                                    <p:cond delay="5500"/>
                                  </p:stCondLst>
                                  <p:childTnLst>
                                    <p:animEffect transition="out" filter="fade">
                                      <p:cBhvr>
                                        <p:cTn id="21" dur="1000"/>
                                        <p:tgtEl>
                                          <p:spTgt spid="7"/>
                                        </p:tgtEl>
                                      </p:cBhvr>
                                    </p:animEffect>
                                    <p:anim calcmode="lin" valueType="num">
                                      <p:cBhvr>
                                        <p:cTn id="22" dur="1000"/>
                                        <p:tgtEl>
                                          <p:spTgt spid="7"/>
                                        </p:tgtEl>
                                        <p:attrNameLst>
                                          <p:attrName>ppt_x</p:attrName>
                                        </p:attrNameLst>
                                      </p:cBhvr>
                                      <p:tavLst>
                                        <p:tav tm="0">
                                          <p:val>
                                            <p:strVal val="ppt_x"/>
                                          </p:val>
                                        </p:tav>
                                        <p:tav tm="100000">
                                          <p:val>
                                            <p:strVal val="ppt_x"/>
                                          </p:val>
                                        </p:tav>
                                      </p:tavLst>
                                    </p:anim>
                                    <p:anim calcmode="lin" valueType="num">
                                      <p:cBhvr>
                                        <p:cTn id="23" dur="1000"/>
                                        <p:tgtEl>
                                          <p:spTgt spid="7"/>
                                        </p:tgtEl>
                                        <p:attrNameLst>
                                          <p:attrName>ppt_y</p:attrName>
                                        </p:attrNameLst>
                                      </p:cBhvr>
                                      <p:tavLst>
                                        <p:tav tm="0">
                                          <p:val>
                                            <p:strVal val="ppt_y"/>
                                          </p:val>
                                        </p:tav>
                                        <p:tav tm="100000">
                                          <p:val>
                                            <p:strVal val="ppt_y+.1"/>
                                          </p:val>
                                        </p:tav>
                                      </p:tavLst>
                                    </p:anim>
                                    <p:set>
                                      <p:cBhvr>
                                        <p:cTn id="2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206808-2D62-4B2B-A24C-1C86C95AAF30}"/>
              </a:ext>
            </a:extLst>
          </p:cNvPr>
          <p:cNvPicPr>
            <a:picLocks noChangeAspect="1"/>
          </p:cNvPicPr>
          <p:nvPr/>
        </p:nvPicPr>
        <p:blipFill>
          <a:blip r:embed="rId2"/>
          <a:stretch>
            <a:fillRect/>
          </a:stretch>
        </p:blipFill>
        <p:spPr>
          <a:xfrm>
            <a:off x="1325880" y="76200"/>
            <a:ext cx="9296400" cy="5229225"/>
          </a:xfrm>
          <a:prstGeom prst="rect">
            <a:avLst/>
          </a:prstGeom>
        </p:spPr>
      </p:pic>
      <p:sp>
        <p:nvSpPr>
          <p:cNvPr id="4" name="TextBox 3">
            <a:extLst>
              <a:ext uri="{FF2B5EF4-FFF2-40B4-BE49-F238E27FC236}">
                <a16:creationId xmlns:a16="http://schemas.microsoft.com/office/drawing/2014/main" id="{F74C40F7-7481-4BA9-8254-2F3470930CB1}"/>
              </a:ext>
            </a:extLst>
          </p:cNvPr>
          <p:cNvSpPr txBox="1"/>
          <p:nvPr/>
        </p:nvSpPr>
        <p:spPr>
          <a:xfrm>
            <a:off x="2926080" y="5515094"/>
            <a:ext cx="6096000" cy="954107"/>
          </a:xfrm>
          <a:prstGeom prst="rect">
            <a:avLst/>
          </a:prstGeom>
          <a:noFill/>
        </p:spPr>
        <p:txBody>
          <a:bodyPr wrap="square">
            <a:spAutoFit/>
          </a:bodyPr>
          <a:lstStyle/>
          <a:p>
            <a:r>
              <a:rPr lang="en-US" sz="3200" b="1" dirty="0">
                <a:solidFill>
                  <a:srgbClr val="FF0000"/>
                </a:solidFill>
              </a:rPr>
              <a:t>Nelly </a:t>
            </a:r>
            <a:r>
              <a:rPr lang="en-US" sz="3200" b="1" dirty="0" err="1">
                <a:solidFill>
                  <a:srgbClr val="FF0000"/>
                </a:solidFill>
              </a:rPr>
              <a:t>Korda</a:t>
            </a:r>
            <a:r>
              <a:rPr lang="en-US" dirty="0"/>
              <a:t>  </a:t>
            </a:r>
            <a:r>
              <a:rPr lang="en-US" sz="2400" dirty="0"/>
              <a:t>and</a:t>
            </a:r>
            <a:r>
              <a:rPr lang="en-US" dirty="0"/>
              <a:t>  </a:t>
            </a:r>
            <a:r>
              <a:rPr lang="en-US" sz="3200" b="1" dirty="0">
                <a:solidFill>
                  <a:srgbClr val="FF0000"/>
                </a:solidFill>
              </a:rPr>
              <a:t>Xander </a:t>
            </a:r>
            <a:r>
              <a:rPr lang="en-US" sz="3200" b="1" dirty="0" err="1">
                <a:solidFill>
                  <a:srgbClr val="FF0000"/>
                </a:solidFill>
              </a:rPr>
              <a:t>Schauffele</a:t>
            </a:r>
            <a:r>
              <a:rPr lang="en-US" dirty="0">
                <a:solidFill>
                  <a:srgbClr val="FF0000"/>
                </a:solidFill>
              </a:rPr>
              <a:t> </a:t>
            </a:r>
            <a:r>
              <a:rPr lang="en-US" sz="2400" b="1" dirty="0"/>
              <a:t>win Tokyo Olympic Gold in golf.</a:t>
            </a:r>
          </a:p>
        </p:txBody>
      </p:sp>
      <p:sp>
        <p:nvSpPr>
          <p:cNvPr id="3" name="TextBox 2">
            <a:extLst>
              <a:ext uri="{FF2B5EF4-FFF2-40B4-BE49-F238E27FC236}">
                <a16:creationId xmlns:a16="http://schemas.microsoft.com/office/drawing/2014/main" id="{32639781-EB87-4B16-9F12-F5CE1E5F988C}"/>
              </a:ext>
            </a:extLst>
          </p:cNvPr>
          <p:cNvSpPr txBox="1"/>
          <p:nvPr/>
        </p:nvSpPr>
        <p:spPr>
          <a:xfrm>
            <a:off x="2795815" y="5515094"/>
            <a:ext cx="5989140" cy="523220"/>
          </a:xfrm>
          <a:prstGeom prst="rect">
            <a:avLst/>
          </a:prstGeom>
          <a:pattFill prst="pct75">
            <a:fgClr>
              <a:schemeClr val="accent1"/>
            </a:fgClr>
            <a:bgClr>
              <a:schemeClr val="bg1"/>
            </a:bgClr>
          </a:pattFill>
        </p:spPr>
        <p:txBody>
          <a:bodyPr wrap="none" rtlCol="0">
            <a:spAutoFit/>
          </a:bodyPr>
          <a:lstStyle/>
          <a:p>
            <a:r>
              <a:rPr lang="en-US" sz="2800" dirty="0"/>
              <a:t>                                                                       </a:t>
            </a:r>
          </a:p>
        </p:txBody>
      </p:sp>
    </p:spTree>
    <p:extLst>
      <p:ext uri="{BB962C8B-B14F-4D97-AF65-F5344CB8AC3E}">
        <p14:creationId xmlns:p14="http://schemas.microsoft.com/office/powerpoint/2010/main" val="359438690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5000"/>
                                  </p:stCondLst>
                                  <p:iterate type="lt">
                                    <p:tmPct val="3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360"/>
                                          </p:val>
                                        </p:tav>
                                        <p:tav tm="100000">
                                          <p:val>
                                            <p:fltVal val="0"/>
                                          </p:val>
                                        </p:tav>
                                      </p:tavLst>
                                    </p:anim>
                                    <p:animEffect transition="in" filter="fade">
                                      <p:cBhvr>
                                        <p:cTn id="10" dur="1000"/>
                                        <p:tgtEl>
                                          <p:spTgt spid="4"/>
                                        </p:tgtEl>
                                      </p:cBhvr>
                                    </p:animEffect>
                                  </p:childTnLst>
                                </p:cTn>
                              </p:par>
                            </p:childTnLst>
                          </p:cTn>
                        </p:par>
                        <p:par>
                          <p:cTn id="11" fill="hold">
                            <p:stCondLst>
                              <p:cond delay="7620"/>
                            </p:stCondLst>
                            <p:childTnLst>
                              <p:par>
                                <p:cTn id="12" presetID="55" presetClass="exit" presetSubtype="0" fill="hold" grpId="0" nodeType="afterEffect">
                                  <p:stCondLst>
                                    <p:cond delay="5500"/>
                                  </p:stCondLst>
                                  <p:childTnLst>
                                    <p:anim calcmode="lin" valueType="num">
                                      <p:cBhvr>
                                        <p:cTn id="13" dur="1000"/>
                                        <p:tgtEl>
                                          <p:spTgt spid="3"/>
                                        </p:tgtEl>
                                        <p:attrNameLst>
                                          <p:attrName>ppt_w</p:attrName>
                                        </p:attrNameLst>
                                      </p:cBhvr>
                                      <p:tavLst>
                                        <p:tav tm="0">
                                          <p:val>
                                            <p:strVal val="ppt_w"/>
                                          </p:val>
                                        </p:tav>
                                        <p:tav tm="100000">
                                          <p:val>
                                            <p:strVal val="ppt_w*0.70"/>
                                          </p:val>
                                        </p:tav>
                                      </p:tavLst>
                                    </p:anim>
                                    <p:anim calcmode="lin" valueType="num">
                                      <p:cBhvr>
                                        <p:cTn id="14" dur="1000"/>
                                        <p:tgtEl>
                                          <p:spTgt spid="3"/>
                                        </p:tgtEl>
                                        <p:attrNameLst>
                                          <p:attrName>ppt_h</p:attrName>
                                        </p:attrNameLst>
                                      </p:cBhvr>
                                      <p:tavLst>
                                        <p:tav tm="0">
                                          <p:val>
                                            <p:strVal val="ppt_h"/>
                                          </p:val>
                                        </p:tav>
                                        <p:tav tm="100000">
                                          <p:val>
                                            <p:strVal val="ppt_h"/>
                                          </p:val>
                                        </p:tav>
                                      </p:tavLst>
                                    </p:anim>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02DDB5-C38C-4388-9FA3-CBDBCBF93D32}"/>
              </a:ext>
            </a:extLst>
          </p:cNvPr>
          <p:cNvPicPr>
            <a:picLocks noChangeAspect="1"/>
          </p:cNvPicPr>
          <p:nvPr/>
        </p:nvPicPr>
        <p:blipFill rotWithShape="1">
          <a:blip r:embed="rId2"/>
          <a:srcRect l="36772" t="18411" r="41298" b="37080"/>
          <a:stretch/>
        </p:blipFill>
        <p:spPr>
          <a:xfrm>
            <a:off x="189185" y="204953"/>
            <a:ext cx="2983186" cy="4221108"/>
          </a:xfrm>
          <a:prstGeom prst="rect">
            <a:avLst/>
          </a:prstGeom>
        </p:spPr>
      </p:pic>
      <p:pic>
        <p:nvPicPr>
          <p:cNvPr id="3" name="Picture 2">
            <a:extLst>
              <a:ext uri="{FF2B5EF4-FFF2-40B4-BE49-F238E27FC236}">
                <a16:creationId xmlns:a16="http://schemas.microsoft.com/office/drawing/2014/main" id="{C08389DE-B8EB-48C0-96AE-D372A022BDEA}"/>
              </a:ext>
            </a:extLst>
          </p:cNvPr>
          <p:cNvPicPr>
            <a:picLocks noChangeAspect="1"/>
          </p:cNvPicPr>
          <p:nvPr/>
        </p:nvPicPr>
        <p:blipFill>
          <a:blip r:embed="rId3"/>
          <a:stretch>
            <a:fillRect/>
          </a:stretch>
        </p:blipFill>
        <p:spPr>
          <a:xfrm>
            <a:off x="9470150" y="204952"/>
            <a:ext cx="2532665" cy="4221108"/>
          </a:xfrm>
          <a:prstGeom prst="rect">
            <a:avLst/>
          </a:prstGeom>
        </p:spPr>
      </p:pic>
      <p:pic>
        <p:nvPicPr>
          <p:cNvPr id="4" name="Picture 3">
            <a:extLst>
              <a:ext uri="{FF2B5EF4-FFF2-40B4-BE49-F238E27FC236}">
                <a16:creationId xmlns:a16="http://schemas.microsoft.com/office/drawing/2014/main" id="{1E7CF08B-C676-4C1A-943D-6A1184C4AC9F}"/>
              </a:ext>
            </a:extLst>
          </p:cNvPr>
          <p:cNvPicPr>
            <a:picLocks noChangeAspect="1"/>
          </p:cNvPicPr>
          <p:nvPr/>
        </p:nvPicPr>
        <p:blipFill rotWithShape="1">
          <a:blip r:embed="rId4"/>
          <a:srcRect l="3590" r="16661"/>
          <a:stretch/>
        </p:blipFill>
        <p:spPr>
          <a:xfrm>
            <a:off x="3329038" y="204952"/>
            <a:ext cx="5984445" cy="4221108"/>
          </a:xfrm>
          <a:prstGeom prst="rect">
            <a:avLst/>
          </a:prstGeom>
        </p:spPr>
      </p:pic>
      <p:sp>
        <p:nvSpPr>
          <p:cNvPr id="6" name="TextBox 5">
            <a:extLst>
              <a:ext uri="{FF2B5EF4-FFF2-40B4-BE49-F238E27FC236}">
                <a16:creationId xmlns:a16="http://schemas.microsoft.com/office/drawing/2014/main" id="{BFC7807A-95DA-4862-8B0C-4FCDC051326C}"/>
              </a:ext>
            </a:extLst>
          </p:cNvPr>
          <p:cNvSpPr txBox="1"/>
          <p:nvPr/>
        </p:nvSpPr>
        <p:spPr>
          <a:xfrm>
            <a:off x="1680778" y="4426060"/>
            <a:ext cx="8002314"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Lee Kiefer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 an American right-handed foil fencer, four-time NCAA champion, ten-time team Pan American champion, nine-time individual Pan American champion, 2018 team world champion, three-time Olympian, and </a:t>
            </a:r>
            <a:r>
              <a:rPr kumimoji="0" lang="en-US"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2021 individual Olympic champion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7947BDCC-149E-45A3-88D6-6094A90BE49D}"/>
              </a:ext>
            </a:extLst>
          </p:cNvPr>
          <p:cNvSpPr txBox="1"/>
          <p:nvPr/>
        </p:nvSpPr>
        <p:spPr>
          <a:xfrm>
            <a:off x="1680778" y="4426059"/>
            <a:ext cx="1819729" cy="523220"/>
          </a:xfrm>
          <a:prstGeom prst="rect">
            <a:avLst/>
          </a:prstGeom>
          <a:pattFill prst="sphere">
            <a:fgClr>
              <a:schemeClr val="accent1"/>
            </a:fgClr>
            <a:bgClr>
              <a:schemeClr val="bg1"/>
            </a:bgClr>
          </a:pattFill>
        </p:spPr>
        <p:txBody>
          <a:bodyPr wrap="none" rtlCol="0">
            <a:spAutoFit/>
          </a:bodyPr>
          <a:lstStyle/>
          <a:p>
            <a:r>
              <a:rPr lang="en-US" sz="2800" dirty="0"/>
              <a:t>                    </a:t>
            </a:r>
          </a:p>
        </p:txBody>
      </p:sp>
    </p:spTree>
    <p:extLst>
      <p:ext uri="{BB962C8B-B14F-4D97-AF65-F5344CB8AC3E}">
        <p14:creationId xmlns:p14="http://schemas.microsoft.com/office/powerpoint/2010/main" val="33721419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5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4500"/>
                            </p:stCondLst>
                            <p:childTnLst>
                              <p:par>
                                <p:cTn id="9" presetID="45"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ppt_w</p:attrName>
                                        </p:attrNameLst>
                                      </p:cBhvr>
                                      <p:tavLst>
                                        <p:tav tm="0" fmla="#ppt_w*sin(2.5*pi*$)">
                                          <p:val>
                                            <p:fltVal val="0"/>
                                          </p:val>
                                        </p:tav>
                                        <p:tav tm="100000">
                                          <p:val>
                                            <p:fltVal val="1"/>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7500"/>
                            </p:stCondLst>
                            <p:childTnLst>
                              <p:par>
                                <p:cTn id="15" presetID="26" presetClass="entr" presetSubtype="0" fill="hold" nodeType="afterEffect">
                                  <p:stCondLst>
                                    <p:cond delay="200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290">
                                          <p:stCondLst>
                                            <p:cond delay="0"/>
                                          </p:stCondLst>
                                        </p:cTn>
                                        <p:tgtEl>
                                          <p:spTgt spid="6">
                                            <p:txEl>
                                              <p:pRg st="0" end="0"/>
                                            </p:txEl>
                                          </p:spTgt>
                                        </p:tgtEl>
                                      </p:cBhvr>
                                    </p:animEffect>
                                    <p:anim calcmode="lin" valueType="num">
                                      <p:cBhvr>
                                        <p:cTn id="18" dur="911"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6">
                                            <p:txEl>
                                              <p:pRg st="0" end="0"/>
                                            </p:txEl>
                                          </p:spTgt>
                                        </p:tgtEl>
                                        <p:attrNameLst>
                                          <p:attrName>ppt_y</p:attrName>
                                        </p:attrNameLst>
                                      </p:cBhvr>
                                      <p:tavLst>
                                        <p:tav tm="0" fmla="#ppt_y-sin(pi*$)/81">
                                          <p:val>
                                            <p:fltVal val="0"/>
                                          </p:val>
                                        </p:tav>
                                        <p:tav tm="100000">
                                          <p:val>
                                            <p:fltVal val="1"/>
                                          </p:val>
                                        </p:tav>
                                      </p:tavLst>
                                    </p:anim>
                                    <p:animScale>
                                      <p:cBhvr>
                                        <p:cTn id="23" dur="13">
                                          <p:stCondLst>
                                            <p:cond delay="325"/>
                                          </p:stCondLst>
                                        </p:cTn>
                                        <p:tgtEl>
                                          <p:spTgt spid="6">
                                            <p:txEl>
                                              <p:pRg st="0" end="0"/>
                                            </p:txEl>
                                          </p:spTgt>
                                        </p:tgtEl>
                                      </p:cBhvr>
                                      <p:to x="100000" y="60000"/>
                                    </p:animScale>
                                    <p:animScale>
                                      <p:cBhvr>
                                        <p:cTn id="24" dur="83" decel="50000">
                                          <p:stCondLst>
                                            <p:cond delay="338"/>
                                          </p:stCondLst>
                                        </p:cTn>
                                        <p:tgtEl>
                                          <p:spTgt spid="6">
                                            <p:txEl>
                                              <p:pRg st="0" end="0"/>
                                            </p:txEl>
                                          </p:spTgt>
                                        </p:tgtEl>
                                      </p:cBhvr>
                                      <p:to x="100000" y="100000"/>
                                    </p:animScale>
                                    <p:animScale>
                                      <p:cBhvr>
                                        <p:cTn id="25" dur="13">
                                          <p:stCondLst>
                                            <p:cond delay="656"/>
                                          </p:stCondLst>
                                        </p:cTn>
                                        <p:tgtEl>
                                          <p:spTgt spid="6">
                                            <p:txEl>
                                              <p:pRg st="0" end="0"/>
                                            </p:txEl>
                                          </p:spTgt>
                                        </p:tgtEl>
                                      </p:cBhvr>
                                      <p:to x="100000" y="80000"/>
                                    </p:animScale>
                                    <p:animScale>
                                      <p:cBhvr>
                                        <p:cTn id="26" dur="83" decel="50000">
                                          <p:stCondLst>
                                            <p:cond delay="669"/>
                                          </p:stCondLst>
                                        </p:cTn>
                                        <p:tgtEl>
                                          <p:spTgt spid="6">
                                            <p:txEl>
                                              <p:pRg st="0" end="0"/>
                                            </p:txEl>
                                          </p:spTgt>
                                        </p:tgtEl>
                                      </p:cBhvr>
                                      <p:to x="100000" y="100000"/>
                                    </p:animScale>
                                    <p:animScale>
                                      <p:cBhvr>
                                        <p:cTn id="27" dur="13">
                                          <p:stCondLst>
                                            <p:cond delay="821"/>
                                          </p:stCondLst>
                                        </p:cTn>
                                        <p:tgtEl>
                                          <p:spTgt spid="6">
                                            <p:txEl>
                                              <p:pRg st="0" end="0"/>
                                            </p:txEl>
                                          </p:spTgt>
                                        </p:tgtEl>
                                      </p:cBhvr>
                                      <p:to x="100000" y="90000"/>
                                    </p:animScale>
                                    <p:animScale>
                                      <p:cBhvr>
                                        <p:cTn id="28" dur="83" decel="50000">
                                          <p:stCondLst>
                                            <p:cond delay="834"/>
                                          </p:stCondLst>
                                        </p:cTn>
                                        <p:tgtEl>
                                          <p:spTgt spid="6">
                                            <p:txEl>
                                              <p:pRg st="0" end="0"/>
                                            </p:txEl>
                                          </p:spTgt>
                                        </p:tgtEl>
                                      </p:cBhvr>
                                      <p:to x="100000" y="100000"/>
                                    </p:animScale>
                                    <p:animScale>
                                      <p:cBhvr>
                                        <p:cTn id="29" dur="13">
                                          <p:stCondLst>
                                            <p:cond delay="904"/>
                                          </p:stCondLst>
                                        </p:cTn>
                                        <p:tgtEl>
                                          <p:spTgt spid="6">
                                            <p:txEl>
                                              <p:pRg st="0" end="0"/>
                                            </p:txEl>
                                          </p:spTgt>
                                        </p:tgtEl>
                                      </p:cBhvr>
                                      <p:to x="100000" y="95000"/>
                                    </p:animScale>
                                    <p:animScale>
                                      <p:cBhvr>
                                        <p:cTn id="30" dur="83" decel="50000">
                                          <p:stCondLst>
                                            <p:cond delay="917"/>
                                          </p:stCondLst>
                                        </p:cTn>
                                        <p:tgtEl>
                                          <p:spTgt spid="6">
                                            <p:txEl>
                                              <p:pRg st="0" end="0"/>
                                            </p:txEl>
                                          </p:spTgt>
                                        </p:tgtEl>
                                      </p:cBhvr>
                                      <p:to x="100000" y="100000"/>
                                    </p:animScale>
                                  </p:childTnLst>
                                </p:cTn>
                              </p:par>
                            </p:childTnLst>
                          </p:cTn>
                        </p:par>
                        <p:par>
                          <p:cTn id="31" fill="hold">
                            <p:stCondLst>
                              <p:cond delay="10500"/>
                            </p:stCondLst>
                            <p:childTnLst>
                              <p:par>
                                <p:cTn id="32" presetID="53" presetClass="exit" presetSubtype="32" fill="hold" grpId="0" nodeType="afterEffect">
                                  <p:stCondLst>
                                    <p:cond delay="5000"/>
                                  </p:stCondLst>
                                  <p:childTnLst>
                                    <p:anim calcmode="lin" valueType="num">
                                      <p:cBhvr>
                                        <p:cTn id="33" dur="1000"/>
                                        <p:tgtEl>
                                          <p:spTgt spid="5"/>
                                        </p:tgtEl>
                                        <p:attrNameLst>
                                          <p:attrName>ppt_w</p:attrName>
                                        </p:attrNameLst>
                                      </p:cBhvr>
                                      <p:tavLst>
                                        <p:tav tm="0">
                                          <p:val>
                                            <p:strVal val="ppt_w"/>
                                          </p:val>
                                        </p:tav>
                                        <p:tav tm="100000">
                                          <p:val>
                                            <p:fltVal val="0"/>
                                          </p:val>
                                        </p:tav>
                                      </p:tavLst>
                                    </p:anim>
                                    <p:anim calcmode="lin" valueType="num">
                                      <p:cBhvr>
                                        <p:cTn id="34" dur="1000"/>
                                        <p:tgtEl>
                                          <p:spTgt spid="5"/>
                                        </p:tgtEl>
                                        <p:attrNameLst>
                                          <p:attrName>ppt_h</p:attrName>
                                        </p:attrNameLst>
                                      </p:cBhvr>
                                      <p:tavLst>
                                        <p:tav tm="0">
                                          <p:val>
                                            <p:strVal val="ppt_h"/>
                                          </p:val>
                                        </p:tav>
                                        <p:tav tm="100000">
                                          <p:val>
                                            <p:fltVal val="0"/>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E108B9-47E1-4378-9A4D-BFE0BA5931AB}"/>
              </a:ext>
            </a:extLst>
          </p:cNvPr>
          <p:cNvPicPr>
            <a:picLocks noChangeAspect="1"/>
          </p:cNvPicPr>
          <p:nvPr/>
        </p:nvPicPr>
        <p:blipFill rotWithShape="1">
          <a:blip r:embed="rId2"/>
          <a:srcRect l="21449" r="18104" b="29394"/>
          <a:stretch/>
        </p:blipFill>
        <p:spPr>
          <a:xfrm>
            <a:off x="176095" y="229551"/>
            <a:ext cx="4231641" cy="3721475"/>
          </a:xfrm>
          <a:prstGeom prst="rect">
            <a:avLst/>
          </a:prstGeom>
        </p:spPr>
      </p:pic>
      <p:pic>
        <p:nvPicPr>
          <p:cNvPr id="3" name="Picture 2">
            <a:extLst>
              <a:ext uri="{FF2B5EF4-FFF2-40B4-BE49-F238E27FC236}">
                <a16:creationId xmlns:a16="http://schemas.microsoft.com/office/drawing/2014/main" id="{1F8ECCF4-3C12-483F-A5B0-D0A001E75A1B}"/>
              </a:ext>
            </a:extLst>
          </p:cNvPr>
          <p:cNvPicPr>
            <a:picLocks noChangeAspect="1"/>
          </p:cNvPicPr>
          <p:nvPr/>
        </p:nvPicPr>
        <p:blipFill rotWithShape="1">
          <a:blip r:embed="rId3"/>
          <a:srcRect l="9216" t="2418" r="9608" b="33530"/>
          <a:stretch/>
        </p:blipFill>
        <p:spPr>
          <a:xfrm>
            <a:off x="4694169" y="229553"/>
            <a:ext cx="4338491" cy="5134928"/>
          </a:xfrm>
          <a:prstGeom prst="rect">
            <a:avLst/>
          </a:prstGeom>
        </p:spPr>
      </p:pic>
      <p:pic>
        <p:nvPicPr>
          <p:cNvPr id="4" name="Picture 3">
            <a:extLst>
              <a:ext uri="{FF2B5EF4-FFF2-40B4-BE49-F238E27FC236}">
                <a16:creationId xmlns:a16="http://schemas.microsoft.com/office/drawing/2014/main" id="{FC2B080C-6D88-47E8-B014-FC8B9FA61203}"/>
              </a:ext>
            </a:extLst>
          </p:cNvPr>
          <p:cNvPicPr>
            <a:picLocks noChangeAspect="1"/>
          </p:cNvPicPr>
          <p:nvPr/>
        </p:nvPicPr>
        <p:blipFill rotWithShape="1">
          <a:blip r:embed="rId4"/>
          <a:srcRect l="14746" t="3421" r="23041"/>
          <a:stretch/>
        </p:blipFill>
        <p:spPr>
          <a:xfrm>
            <a:off x="9225882" y="229552"/>
            <a:ext cx="2691799" cy="6279616"/>
          </a:xfrm>
          <a:prstGeom prst="rect">
            <a:avLst/>
          </a:prstGeom>
        </p:spPr>
      </p:pic>
      <p:sp>
        <p:nvSpPr>
          <p:cNvPr id="6" name="TextBox 5">
            <a:extLst>
              <a:ext uri="{FF2B5EF4-FFF2-40B4-BE49-F238E27FC236}">
                <a16:creationId xmlns:a16="http://schemas.microsoft.com/office/drawing/2014/main" id="{9C51DE0E-0A6D-43E0-8F4A-BD820430B98E}"/>
              </a:ext>
            </a:extLst>
          </p:cNvPr>
          <p:cNvSpPr txBox="1"/>
          <p:nvPr/>
        </p:nvSpPr>
        <p:spPr>
          <a:xfrm>
            <a:off x="102942" y="5089268"/>
            <a:ext cx="6925733" cy="1569660"/>
          </a:xfrm>
          <a:prstGeom prst="rect">
            <a:avLst/>
          </a:prstGeom>
          <a:noFill/>
        </p:spPr>
        <p:txBody>
          <a:bodyPr wrap="square">
            <a:spAutoFit/>
          </a:bodyPr>
          <a:lstStyle/>
          <a:p>
            <a:r>
              <a:rPr lang="en-US" sz="2400" b="1" dirty="0"/>
              <a:t>Tokyo Olympic results</a:t>
            </a:r>
          </a:p>
          <a:p>
            <a:r>
              <a:rPr lang="en-US" sz="2400" b="1" dirty="0"/>
              <a:t>Women's 200m butterfly · Swimming Silver</a:t>
            </a:r>
          </a:p>
          <a:p>
            <a:r>
              <a:rPr lang="en-US" sz="2400" b="1" dirty="0"/>
              <a:t>Women's 4x100m medley relay · Swimming Silver</a:t>
            </a:r>
          </a:p>
          <a:p>
            <a:r>
              <a:rPr lang="en-US" sz="2400" b="1" dirty="0"/>
              <a:t>Women's 100m backstroke · Swimming Bronze</a:t>
            </a:r>
          </a:p>
        </p:txBody>
      </p:sp>
      <p:sp>
        <p:nvSpPr>
          <p:cNvPr id="8" name="TextBox 7">
            <a:extLst>
              <a:ext uri="{FF2B5EF4-FFF2-40B4-BE49-F238E27FC236}">
                <a16:creationId xmlns:a16="http://schemas.microsoft.com/office/drawing/2014/main" id="{E9243BA5-7D20-463C-AF5F-0C929623BA98}"/>
              </a:ext>
            </a:extLst>
          </p:cNvPr>
          <p:cNvSpPr txBox="1"/>
          <p:nvPr/>
        </p:nvSpPr>
        <p:spPr>
          <a:xfrm>
            <a:off x="274319" y="4227760"/>
            <a:ext cx="2514601" cy="584775"/>
          </a:xfrm>
          <a:prstGeom prst="rect">
            <a:avLst/>
          </a:prstGeom>
          <a:noFill/>
        </p:spPr>
        <p:txBody>
          <a:bodyPr wrap="square">
            <a:spAutoFit/>
          </a:bodyPr>
          <a:lstStyle/>
          <a:p>
            <a:r>
              <a:rPr lang="en-US" sz="3200" b="1" dirty="0">
                <a:solidFill>
                  <a:srgbClr val="FF0000"/>
                </a:solidFill>
              </a:rPr>
              <a:t>Regan Smith</a:t>
            </a:r>
          </a:p>
        </p:txBody>
      </p:sp>
      <p:sp>
        <p:nvSpPr>
          <p:cNvPr id="5" name="TextBox 4">
            <a:extLst>
              <a:ext uri="{FF2B5EF4-FFF2-40B4-BE49-F238E27FC236}">
                <a16:creationId xmlns:a16="http://schemas.microsoft.com/office/drawing/2014/main" id="{C6B1604D-81A1-47DE-8AF3-EA997F89DBDA}"/>
              </a:ext>
            </a:extLst>
          </p:cNvPr>
          <p:cNvSpPr txBox="1"/>
          <p:nvPr/>
        </p:nvSpPr>
        <p:spPr>
          <a:xfrm rot="584813">
            <a:off x="5850715" y="4649068"/>
            <a:ext cx="1665841" cy="369332"/>
          </a:xfrm>
          <a:prstGeom prst="rect">
            <a:avLst/>
          </a:prstGeom>
          <a:solidFill>
            <a:schemeClr val="bg1"/>
          </a:solidFill>
        </p:spPr>
        <p:txBody>
          <a:bodyPr wrap="none" rtlCol="0">
            <a:spAutoFit/>
          </a:bodyPr>
          <a:lstStyle/>
          <a:p>
            <a:r>
              <a:rPr lang="en-US" dirty="0"/>
              <a:t>                            </a:t>
            </a:r>
          </a:p>
        </p:txBody>
      </p:sp>
    </p:spTree>
    <p:extLst>
      <p:ext uri="{BB962C8B-B14F-4D97-AF65-F5344CB8AC3E}">
        <p14:creationId xmlns:p14="http://schemas.microsoft.com/office/powerpoint/2010/main" val="3082854299"/>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2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par>
                          <p:cTn id="9" fill="hold">
                            <p:stCondLst>
                              <p:cond delay="3500"/>
                            </p:stCondLst>
                            <p:childTnLst>
                              <p:par>
                                <p:cTn id="10" presetID="6" presetClass="entr" presetSubtype="16" fill="hold" nodeType="afterEffect">
                                  <p:stCondLst>
                                    <p:cond delay="250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000"/>
                                        <p:tgtEl>
                                          <p:spTgt spid="3"/>
                                        </p:tgtEl>
                                      </p:cBhvr>
                                    </p:animEffect>
                                  </p:childTnLst>
                                </p:cTn>
                              </p:par>
                            </p:childTnLst>
                          </p:cTn>
                        </p:par>
                        <p:par>
                          <p:cTn id="13" fill="hold">
                            <p:stCondLst>
                              <p:cond delay="7000"/>
                            </p:stCondLst>
                            <p:childTnLst>
                              <p:par>
                                <p:cTn id="14" presetID="2" presetClass="entr" presetSubtype="4" fill="hold" grpId="0" nodeType="afterEffect">
                                  <p:stCondLst>
                                    <p:cond delay="30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1000"/>
                            </p:stCondLst>
                            <p:childTnLst>
                              <p:par>
                                <p:cTn id="19" presetID="26" presetClass="entr" presetSubtype="0" fill="hold" grpId="0" nodeType="afterEffect">
                                  <p:stCondLst>
                                    <p:cond delay="5500"/>
                                  </p:stCondLst>
                                  <p:iterate type="lt">
                                    <p:tmPct val="3000"/>
                                  </p:iterate>
                                  <p:childTnLst>
                                    <p:set>
                                      <p:cBhvr>
                                        <p:cTn id="20" dur="1" fill="hold">
                                          <p:stCondLst>
                                            <p:cond delay="0"/>
                                          </p:stCondLst>
                                        </p:cTn>
                                        <p:tgtEl>
                                          <p:spTgt spid="8"/>
                                        </p:tgtEl>
                                        <p:attrNameLst>
                                          <p:attrName>style.visibility</p:attrName>
                                        </p:attrNameLst>
                                      </p:cBhvr>
                                      <p:to>
                                        <p:strVal val="visible"/>
                                      </p:to>
                                    </p:set>
                                    <p:animEffect transition="in" filter="wipe(down)">
                                      <p:cBhvr>
                                        <p:cTn id="21" dur="290">
                                          <p:stCondLst>
                                            <p:cond delay="0"/>
                                          </p:stCondLst>
                                        </p:cTn>
                                        <p:tgtEl>
                                          <p:spTgt spid="8"/>
                                        </p:tgtEl>
                                      </p:cBhvr>
                                    </p:animEffect>
                                    <p:anim calcmode="lin" valueType="num">
                                      <p:cBhvr>
                                        <p:cTn id="22"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7" dur="13">
                                          <p:stCondLst>
                                            <p:cond delay="325"/>
                                          </p:stCondLst>
                                        </p:cTn>
                                        <p:tgtEl>
                                          <p:spTgt spid="8"/>
                                        </p:tgtEl>
                                      </p:cBhvr>
                                      <p:to x="100000" y="60000"/>
                                    </p:animScale>
                                    <p:animScale>
                                      <p:cBhvr>
                                        <p:cTn id="28" dur="83" decel="50000">
                                          <p:stCondLst>
                                            <p:cond delay="338"/>
                                          </p:stCondLst>
                                        </p:cTn>
                                        <p:tgtEl>
                                          <p:spTgt spid="8"/>
                                        </p:tgtEl>
                                      </p:cBhvr>
                                      <p:to x="100000" y="100000"/>
                                    </p:animScale>
                                    <p:animScale>
                                      <p:cBhvr>
                                        <p:cTn id="29" dur="13">
                                          <p:stCondLst>
                                            <p:cond delay="656"/>
                                          </p:stCondLst>
                                        </p:cTn>
                                        <p:tgtEl>
                                          <p:spTgt spid="8"/>
                                        </p:tgtEl>
                                      </p:cBhvr>
                                      <p:to x="100000" y="80000"/>
                                    </p:animScale>
                                    <p:animScale>
                                      <p:cBhvr>
                                        <p:cTn id="30" dur="83" decel="50000">
                                          <p:stCondLst>
                                            <p:cond delay="669"/>
                                          </p:stCondLst>
                                        </p:cTn>
                                        <p:tgtEl>
                                          <p:spTgt spid="8"/>
                                        </p:tgtEl>
                                      </p:cBhvr>
                                      <p:to x="100000" y="100000"/>
                                    </p:animScale>
                                    <p:animScale>
                                      <p:cBhvr>
                                        <p:cTn id="31" dur="13">
                                          <p:stCondLst>
                                            <p:cond delay="821"/>
                                          </p:stCondLst>
                                        </p:cTn>
                                        <p:tgtEl>
                                          <p:spTgt spid="8"/>
                                        </p:tgtEl>
                                      </p:cBhvr>
                                      <p:to x="100000" y="90000"/>
                                    </p:animScale>
                                    <p:animScale>
                                      <p:cBhvr>
                                        <p:cTn id="32" dur="83" decel="50000">
                                          <p:stCondLst>
                                            <p:cond delay="834"/>
                                          </p:stCondLst>
                                        </p:cTn>
                                        <p:tgtEl>
                                          <p:spTgt spid="8"/>
                                        </p:tgtEl>
                                      </p:cBhvr>
                                      <p:to x="100000" y="100000"/>
                                    </p:animScale>
                                    <p:animScale>
                                      <p:cBhvr>
                                        <p:cTn id="33" dur="13">
                                          <p:stCondLst>
                                            <p:cond delay="904"/>
                                          </p:stCondLst>
                                        </p:cTn>
                                        <p:tgtEl>
                                          <p:spTgt spid="8"/>
                                        </p:tgtEl>
                                      </p:cBhvr>
                                      <p:to x="100000" y="95000"/>
                                    </p:animScale>
                                    <p:animScale>
                                      <p:cBhvr>
                                        <p:cTn id="34" dur="83" decel="50000">
                                          <p:stCondLst>
                                            <p:cond delay="917"/>
                                          </p:stCondLst>
                                        </p:cTn>
                                        <p:tgtEl>
                                          <p:spTgt spid="8"/>
                                        </p:tgtEl>
                                      </p:cBhvr>
                                      <p:to x="100000" y="100000"/>
                                    </p:animScale>
                                  </p:childTnLst>
                                </p:cTn>
                              </p:par>
                            </p:childTnLst>
                          </p:cTn>
                        </p:par>
                        <p:par>
                          <p:cTn id="35" fill="hold">
                            <p:stCondLst>
                              <p:cond delay="17770"/>
                            </p:stCondLst>
                            <p:childTnLst>
                              <p:par>
                                <p:cTn id="36" presetID="4" presetClass="exit" presetSubtype="32" fill="hold" grpId="0" nodeType="afterEffect">
                                  <p:stCondLst>
                                    <p:cond delay="500"/>
                                  </p:stCondLst>
                                  <p:childTnLst>
                                    <p:animEffect transition="out" filter="box(out)">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3AA374-E536-45A7-A160-36BCDE38427D}"/>
              </a:ext>
            </a:extLst>
          </p:cNvPr>
          <p:cNvPicPr>
            <a:picLocks noChangeAspect="1"/>
          </p:cNvPicPr>
          <p:nvPr/>
        </p:nvPicPr>
        <p:blipFill>
          <a:blip r:embed="rId2"/>
          <a:stretch>
            <a:fillRect/>
          </a:stretch>
        </p:blipFill>
        <p:spPr>
          <a:xfrm>
            <a:off x="197980" y="143085"/>
            <a:ext cx="3590908" cy="4390392"/>
          </a:xfrm>
          <a:prstGeom prst="rect">
            <a:avLst/>
          </a:prstGeom>
        </p:spPr>
      </p:pic>
      <p:pic>
        <p:nvPicPr>
          <p:cNvPr id="5" name="Picture 4">
            <a:extLst>
              <a:ext uri="{FF2B5EF4-FFF2-40B4-BE49-F238E27FC236}">
                <a16:creationId xmlns:a16="http://schemas.microsoft.com/office/drawing/2014/main" id="{A4F307C4-D0C1-4517-9AAC-094AE2FE0EDF}"/>
              </a:ext>
            </a:extLst>
          </p:cNvPr>
          <p:cNvPicPr>
            <a:picLocks noChangeAspect="1"/>
          </p:cNvPicPr>
          <p:nvPr/>
        </p:nvPicPr>
        <p:blipFill rotWithShape="1">
          <a:blip r:embed="rId3"/>
          <a:srcRect t="2803" r="10591"/>
          <a:stretch/>
        </p:blipFill>
        <p:spPr>
          <a:xfrm>
            <a:off x="7827653" y="143085"/>
            <a:ext cx="4060630" cy="3048000"/>
          </a:xfrm>
          <a:prstGeom prst="rect">
            <a:avLst/>
          </a:prstGeom>
        </p:spPr>
      </p:pic>
      <p:pic>
        <p:nvPicPr>
          <p:cNvPr id="6" name="Picture 5">
            <a:extLst>
              <a:ext uri="{FF2B5EF4-FFF2-40B4-BE49-F238E27FC236}">
                <a16:creationId xmlns:a16="http://schemas.microsoft.com/office/drawing/2014/main" id="{B0571F81-A62A-418F-AEFD-DFA81DC8AB05}"/>
              </a:ext>
            </a:extLst>
          </p:cNvPr>
          <p:cNvPicPr>
            <a:picLocks noChangeAspect="1"/>
          </p:cNvPicPr>
          <p:nvPr/>
        </p:nvPicPr>
        <p:blipFill rotWithShape="1">
          <a:blip r:embed="rId4"/>
          <a:srcRect l="2923" r="6307" b="5768"/>
          <a:stretch/>
        </p:blipFill>
        <p:spPr>
          <a:xfrm>
            <a:off x="3962399" y="143085"/>
            <a:ext cx="3718561" cy="2895316"/>
          </a:xfrm>
          <a:prstGeom prst="rect">
            <a:avLst/>
          </a:prstGeom>
        </p:spPr>
      </p:pic>
      <p:sp>
        <p:nvSpPr>
          <p:cNvPr id="8" name="TextBox 7">
            <a:extLst>
              <a:ext uri="{FF2B5EF4-FFF2-40B4-BE49-F238E27FC236}">
                <a16:creationId xmlns:a16="http://schemas.microsoft.com/office/drawing/2014/main" id="{229428B1-A11B-4015-935B-544AD4E51029}"/>
              </a:ext>
            </a:extLst>
          </p:cNvPr>
          <p:cNvSpPr txBox="1"/>
          <p:nvPr/>
        </p:nvSpPr>
        <p:spPr>
          <a:xfrm>
            <a:off x="4063153" y="3945488"/>
            <a:ext cx="8214360" cy="2585323"/>
          </a:xfrm>
          <a:prstGeom prst="rect">
            <a:avLst/>
          </a:prstGeom>
          <a:noFill/>
        </p:spPr>
        <p:txBody>
          <a:bodyPr wrap="square">
            <a:spAutoFit/>
          </a:bodyPr>
          <a:lstStyle/>
          <a:p>
            <a:r>
              <a:rPr lang="en-US" sz="2400" b="1" dirty="0"/>
              <a:t>Two-time Olympian (2016, 2020); four-time Olympic medalist (2 golds, 1 silver, 1 bronze)</a:t>
            </a:r>
          </a:p>
          <a:p>
            <a:r>
              <a:rPr lang="en-US" sz="2400" b="1" u="sng" dirty="0"/>
              <a:t>Tokyo Olympic Results:</a:t>
            </a:r>
          </a:p>
          <a:p>
            <a:r>
              <a:rPr lang="en-US" sz="2400" b="1" dirty="0"/>
              <a:t>Women's 200m breaststroke · Swimming Silver</a:t>
            </a:r>
          </a:p>
          <a:p>
            <a:r>
              <a:rPr lang="en-US" sz="2400" b="1" dirty="0"/>
              <a:t>Women's 4x100m medley relay · Swimming Silver</a:t>
            </a:r>
          </a:p>
          <a:p>
            <a:r>
              <a:rPr lang="en-US" sz="2400" b="1" dirty="0"/>
              <a:t>Women's 100m breaststroke · Swimming Bronze)</a:t>
            </a:r>
          </a:p>
          <a:p>
            <a:endParaRPr lang="en-US" b="1" dirty="0"/>
          </a:p>
        </p:txBody>
      </p:sp>
      <p:sp>
        <p:nvSpPr>
          <p:cNvPr id="7" name="TextBox 6">
            <a:extLst>
              <a:ext uri="{FF2B5EF4-FFF2-40B4-BE49-F238E27FC236}">
                <a16:creationId xmlns:a16="http://schemas.microsoft.com/office/drawing/2014/main" id="{A44CC426-1576-458E-A4D1-B0F9C50F00C5}"/>
              </a:ext>
            </a:extLst>
          </p:cNvPr>
          <p:cNvSpPr txBox="1"/>
          <p:nvPr/>
        </p:nvSpPr>
        <p:spPr>
          <a:xfrm>
            <a:off x="5041900" y="3191085"/>
            <a:ext cx="625686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Lilly King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82352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25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3500"/>
                            </p:stCondLst>
                            <p:childTnLst>
                              <p:par>
                                <p:cTn id="9" presetID="20" presetClass="entr" presetSubtype="0" fill="hold" nodeType="afterEffect">
                                  <p:stCondLst>
                                    <p:cond delay="3000"/>
                                  </p:stCondLst>
                                  <p:childTnLst>
                                    <p:set>
                                      <p:cBhvr>
                                        <p:cTn id="10" dur="1" fill="hold">
                                          <p:stCondLst>
                                            <p:cond delay="0"/>
                                          </p:stCondLst>
                                        </p:cTn>
                                        <p:tgtEl>
                                          <p:spTgt spid="6"/>
                                        </p:tgtEl>
                                        <p:attrNameLst>
                                          <p:attrName>style.visibility</p:attrName>
                                        </p:attrNameLst>
                                      </p:cBhvr>
                                      <p:to>
                                        <p:strVal val="visible"/>
                                      </p:to>
                                    </p:set>
                                    <p:animEffect transition="in" filter="wedge">
                                      <p:cBhvr>
                                        <p:cTn id="11" dur="1000"/>
                                        <p:tgtEl>
                                          <p:spTgt spid="6"/>
                                        </p:tgtEl>
                                      </p:cBhvr>
                                    </p:animEffect>
                                  </p:childTnLst>
                                </p:cTn>
                              </p:par>
                            </p:childTnLst>
                          </p:cTn>
                        </p:par>
                        <p:par>
                          <p:cTn id="12" fill="hold">
                            <p:stCondLst>
                              <p:cond delay="7500"/>
                            </p:stCondLst>
                            <p:childTnLst>
                              <p:par>
                                <p:cTn id="13" presetID="45" presetClass="entr" presetSubtype="0" fill="hold" grpId="0" nodeType="afterEffect">
                                  <p:stCondLst>
                                    <p:cond delay="2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ppt_w</p:attrName>
                                        </p:attrNameLst>
                                      </p:cBhvr>
                                      <p:tavLst>
                                        <p:tav tm="0" fmla="#ppt_w*sin(2.5*pi*$)">
                                          <p:val>
                                            <p:fltVal val="0"/>
                                          </p:val>
                                        </p:tav>
                                        <p:tav tm="100000">
                                          <p:val>
                                            <p:fltVal val="1"/>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childTnLst>
                                </p:cTn>
                              </p:par>
                            </p:childTnLst>
                          </p:cTn>
                        </p:par>
                        <p:par>
                          <p:cTn id="18" fill="hold">
                            <p:stCondLst>
                              <p:cond delay="11000"/>
                            </p:stCondLst>
                            <p:childTnLst>
                              <p:par>
                                <p:cTn id="19" presetID="26" presetClass="entr" presetSubtype="0" fill="hold" grpId="0" nodeType="afterEffect">
                                  <p:stCondLst>
                                    <p:cond delay="5500"/>
                                  </p:stCondLst>
                                  <p:iterate type="lt">
                                    <p:tmPct val="10000"/>
                                  </p:iterate>
                                  <p:childTnLst>
                                    <p:set>
                                      <p:cBhvr>
                                        <p:cTn id="20" dur="1" fill="hold">
                                          <p:stCondLst>
                                            <p:cond delay="0"/>
                                          </p:stCondLst>
                                        </p:cTn>
                                        <p:tgtEl>
                                          <p:spTgt spid="7"/>
                                        </p:tgtEl>
                                        <p:attrNameLst>
                                          <p:attrName>style.visibility</p:attrName>
                                        </p:attrNameLst>
                                      </p:cBhvr>
                                      <p:to>
                                        <p:strVal val="visible"/>
                                      </p:to>
                                    </p:set>
                                    <p:animEffect transition="in" filter="wipe(down)">
                                      <p:cBhvr>
                                        <p:cTn id="21" dur="290">
                                          <p:stCondLst>
                                            <p:cond delay="0"/>
                                          </p:stCondLst>
                                        </p:cTn>
                                        <p:tgtEl>
                                          <p:spTgt spid="7"/>
                                        </p:tgtEl>
                                      </p:cBhvr>
                                    </p:animEffect>
                                    <p:anim calcmode="lin" valueType="num">
                                      <p:cBhvr>
                                        <p:cTn id="22"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7" dur="13">
                                          <p:stCondLst>
                                            <p:cond delay="325"/>
                                          </p:stCondLst>
                                        </p:cTn>
                                        <p:tgtEl>
                                          <p:spTgt spid="7"/>
                                        </p:tgtEl>
                                      </p:cBhvr>
                                      <p:to x="100000" y="60000"/>
                                    </p:animScale>
                                    <p:animScale>
                                      <p:cBhvr>
                                        <p:cTn id="28" dur="83" decel="50000">
                                          <p:stCondLst>
                                            <p:cond delay="338"/>
                                          </p:stCondLst>
                                        </p:cTn>
                                        <p:tgtEl>
                                          <p:spTgt spid="7"/>
                                        </p:tgtEl>
                                      </p:cBhvr>
                                      <p:to x="100000" y="100000"/>
                                    </p:animScale>
                                    <p:animScale>
                                      <p:cBhvr>
                                        <p:cTn id="29" dur="13">
                                          <p:stCondLst>
                                            <p:cond delay="656"/>
                                          </p:stCondLst>
                                        </p:cTn>
                                        <p:tgtEl>
                                          <p:spTgt spid="7"/>
                                        </p:tgtEl>
                                      </p:cBhvr>
                                      <p:to x="100000" y="80000"/>
                                    </p:animScale>
                                    <p:animScale>
                                      <p:cBhvr>
                                        <p:cTn id="30" dur="83" decel="50000">
                                          <p:stCondLst>
                                            <p:cond delay="669"/>
                                          </p:stCondLst>
                                        </p:cTn>
                                        <p:tgtEl>
                                          <p:spTgt spid="7"/>
                                        </p:tgtEl>
                                      </p:cBhvr>
                                      <p:to x="100000" y="100000"/>
                                    </p:animScale>
                                    <p:animScale>
                                      <p:cBhvr>
                                        <p:cTn id="31" dur="13">
                                          <p:stCondLst>
                                            <p:cond delay="821"/>
                                          </p:stCondLst>
                                        </p:cTn>
                                        <p:tgtEl>
                                          <p:spTgt spid="7"/>
                                        </p:tgtEl>
                                      </p:cBhvr>
                                      <p:to x="100000" y="90000"/>
                                    </p:animScale>
                                    <p:animScale>
                                      <p:cBhvr>
                                        <p:cTn id="32" dur="83" decel="50000">
                                          <p:stCondLst>
                                            <p:cond delay="834"/>
                                          </p:stCondLst>
                                        </p:cTn>
                                        <p:tgtEl>
                                          <p:spTgt spid="7"/>
                                        </p:tgtEl>
                                      </p:cBhvr>
                                      <p:to x="100000" y="100000"/>
                                    </p:animScale>
                                    <p:animScale>
                                      <p:cBhvr>
                                        <p:cTn id="33" dur="13">
                                          <p:stCondLst>
                                            <p:cond delay="904"/>
                                          </p:stCondLst>
                                        </p:cTn>
                                        <p:tgtEl>
                                          <p:spTgt spid="7"/>
                                        </p:tgtEl>
                                      </p:cBhvr>
                                      <p:to x="100000" y="95000"/>
                                    </p:animScale>
                                    <p:animScale>
                                      <p:cBhvr>
                                        <p:cTn id="34"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C301E-D551-4C18-97BB-B1D9BE305BF8}"/>
              </a:ext>
            </a:extLst>
          </p:cNvPr>
          <p:cNvPicPr>
            <a:picLocks noChangeAspect="1"/>
          </p:cNvPicPr>
          <p:nvPr/>
        </p:nvPicPr>
        <p:blipFill rotWithShape="1">
          <a:blip r:embed="rId2"/>
          <a:srcRect l="10666" r="54667" b="22978"/>
          <a:stretch/>
        </p:blipFill>
        <p:spPr>
          <a:xfrm>
            <a:off x="137160" y="107633"/>
            <a:ext cx="2657603" cy="3321366"/>
          </a:xfrm>
          <a:prstGeom prst="rect">
            <a:avLst/>
          </a:prstGeom>
        </p:spPr>
      </p:pic>
      <p:sp>
        <p:nvSpPr>
          <p:cNvPr id="4" name="TextBox 3">
            <a:extLst>
              <a:ext uri="{FF2B5EF4-FFF2-40B4-BE49-F238E27FC236}">
                <a16:creationId xmlns:a16="http://schemas.microsoft.com/office/drawing/2014/main" id="{D2EA2132-A1AD-484A-B63C-6FC144B8A0C9}"/>
              </a:ext>
            </a:extLst>
          </p:cNvPr>
          <p:cNvSpPr txBox="1"/>
          <p:nvPr/>
        </p:nvSpPr>
        <p:spPr>
          <a:xfrm>
            <a:off x="3901440" y="4056254"/>
            <a:ext cx="2636520" cy="369332"/>
          </a:xfrm>
          <a:prstGeom prst="rect">
            <a:avLst/>
          </a:prstGeom>
          <a:noFill/>
        </p:spPr>
        <p:txBody>
          <a:bodyPr wrap="square">
            <a:spAutoFit/>
          </a:bodyPr>
          <a:lstStyle/>
          <a:p>
            <a:r>
              <a:rPr lang="en-US" dirty="0"/>
              <a:t> </a:t>
            </a:r>
            <a:endParaRPr lang="en-US" sz="3200" b="1" dirty="0">
              <a:solidFill>
                <a:srgbClr val="FF0000"/>
              </a:solidFill>
            </a:endParaRPr>
          </a:p>
        </p:txBody>
      </p:sp>
      <p:pic>
        <p:nvPicPr>
          <p:cNvPr id="3" name="Picture 2">
            <a:extLst>
              <a:ext uri="{FF2B5EF4-FFF2-40B4-BE49-F238E27FC236}">
                <a16:creationId xmlns:a16="http://schemas.microsoft.com/office/drawing/2014/main" id="{4F5C1886-E224-4DD2-8F77-BE4912FAA0F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0400" t="6622" r="24400" b="20845"/>
          <a:stretch/>
        </p:blipFill>
        <p:spPr>
          <a:xfrm>
            <a:off x="3230508" y="107633"/>
            <a:ext cx="2865492" cy="3321366"/>
          </a:xfrm>
          <a:prstGeom prst="rect">
            <a:avLst/>
          </a:prstGeom>
        </p:spPr>
      </p:pic>
      <p:sp>
        <p:nvSpPr>
          <p:cNvPr id="6" name="TextBox 5">
            <a:extLst>
              <a:ext uri="{FF2B5EF4-FFF2-40B4-BE49-F238E27FC236}">
                <a16:creationId xmlns:a16="http://schemas.microsoft.com/office/drawing/2014/main" id="{6D3402C2-2B31-4856-AF7C-AD0A6BAB9A35}"/>
              </a:ext>
            </a:extLst>
          </p:cNvPr>
          <p:cNvSpPr txBox="1"/>
          <p:nvPr/>
        </p:nvSpPr>
        <p:spPr>
          <a:xfrm>
            <a:off x="2913296" y="4425586"/>
            <a:ext cx="5951220" cy="1569660"/>
          </a:xfrm>
          <a:prstGeom prst="rect">
            <a:avLst/>
          </a:prstGeom>
          <a:noFill/>
        </p:spPr>
        <p:txBody>
          <a:bodyPr wrap="square">
            <a:spAutoFit/>
          </a:bodyPr>
          <a:lstStyle/>
          <a:p>
            <a:r>
              <a:rPr lang="en-US" sz="2400" b="1" u="sng" dirty="0"/>
              <a:t>Tokyo Olympic Results</a:t>
            </a:r>
          </a:p>
          <a:p>
            <a:r>
              <a:rPr lang="en-US" sz="2400" b="1" dirty="0"/>
              <a:t>Men's 4x100m medley relay · Swimming Gold</a:t>
            </a:r>
          </a:p>
          <a:p>
            <a:r>
              <a:rPr lang="en-US" sz="2400" b="1" dirty="0"/>
              <a:t>Men's 200m backstroke ·Swimming Silver</a:t>
            </a:r>
          </a:p>
          <a:p>
            <a:r>
              <a:rPr lang="en-US" sz="2400" b="1" dirty="0"/>
              <a:t>Men's 100m backstroke · Swimming  Bronze</a:t>
            </a:r>
          </a:p>
        </p:txBody>
      </p:sp>
      <p:pic>
        <p:nvPicPr>
          <p:cNvPr id="10" name="Picture 9">
            <a:extLst>
              <a:ext uri="{FF2B5EF4-FFF2-40B4-BE49-F238E27FC236}">
                <a16:creationId xmlns:a16="http://schemas.microsoft.com/office/drawing/2014/main" id="{ACEDBAAB-382C-4A53-9FB0-718B114A3204}"/>
              </a:ext>
            </a:extLst>
          </p:cNvPr>
          <p:cNvPicPr>
            <a:picLocks noChangeAspect="1"/>
          </p:cNvPicPr>
          <p:nvPr/>
        </p:nvPicPr>
        <p:blipFill rotWithShape="1">
          <a:blip r:embed="rId5"/>
          <a:srcRect l="25750" t="22889"/>
          <a:stretch/>
        </p:blipFill>
        <p:spPr>
          <a:xfrm>
            <a:off x="6369272" y="107632"/>
            <a:ext cx="5685568" cy="3321367"/>
          </a:xfrm>
          <a:prstGeom prst="rect">
            <a:avLst/>
          </a:prstGeom>
        </p:spPr>
      </p:pic>
      <p:sp>
        <p:nvSpPr>
          <p:cNvPr id="8" name="TextBox 7">
            <a:extLst>
              <a:ext uri="{FF2B5EF4-FFF2-40B4-BE49-F238E27FC236}">
                <a16:creationId xmlns:a16="http://schemas.microsoft.com/office/drawing/2014/main" id="{E034004E-4CDC-47D3-AFB7-614B36FF569C}"/>
              </a:ext>
            </a:extLst>
          </p:cNvPr>
          <p:cNvSpPr txBox="1"/>
          <p:nvPr/>
        </p:nvSpPr>
        <p:spPr>
          <a:xfrm>
            <a:off x="3489960" y="3881813"/>
            <a:ext cx="286549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Ryan Murphy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7367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25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3500"/>
                            </p:stCondLst>
                            <p:childTnLst>
                              <p:par>
                                <p:cTn id="9" presetID="14" presetClass="entr" presetSubtype="10" fill="hold" nodeType="afterEffect">
                                  <p:stCondLst>
                                    <p:cond delay="250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1000"/>
                                        <p:tgtEl>
                                          <p:spTgt spid="10"/>
                                        </p:tgtEl>
                                      </p:cBhvr>
                                    </p:animEffect>
                                  </p:childTnLst>
                                </p:cTn>
                              </p:par>
                            </p:childTnLst>
                          </p:cTn>
                        </p:par>
                        <p:par>
                          <p:cTn id="12" fill="hold">
                            <p:stCondLst>
                              <p:cond delay="7000"/>
                            </p:stCondLst>
                            <p:childTnLst>
                              <p:par>
                                <p:cTn id="13" presetID="47" presetClass="entr" presetSubtype="0" fill="hold" grpId="0" nodeType="afterEffect">
                                  <p:stCondLst>
                                    <p:cond delay="2500"/>
                                  </p:stCondLst>
                                  <p:iterate type="wd">
                                    <p:tmPct val="3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1130"/>
                            </p:stCondLst>
                            <p:childTnLst>
                              <p:par>
                                <p:cTn id="19" presetID="26" presetClass="entr" presetSubtype="0" fill="hold" grpId="0" nodeType="afterEffect">
                                  <p:stCondLst>
                                    <p:cond delay="550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290">
                                          <p:stCondLst>
                                            <p:cond delay="0"/>
                                          </p:stCondLst>
                                        </p:cTn>
                                        <p:tgtEl>
                                          <p:spTgt spid="8"/>
                                        </p:tgtEl>
                                      </p:cBhvr>
                                    </p:animEffect>
                                    <p:anim calcmode="lin" valueType="num">
                                      <p:cBhvr>
                                        <p:cTn id="22"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7" dur="13">
                                          <p:stCondLst>
                                            <p:cond delay="325"/>
                                          </p:stCondLst>
                                        </p:cTn>
                                        <p:tgtEl>
                                          <p:spTgt spid="8"/>
                                        </p:tgtEl>
                                      </p:cBhvr>
                                      <p:to x="100000" y="60000"/>
                                    </p:animScale>
                                    <p:animScale>
                                      <p:cBhvr>
                                        <p:cTn id="28" dur="83" decel="50000">
                                          <p:stCondLst>
                                            <p:cond delay="338"/>
                                          </p:stCondLst>
                                        </p:cTn>
                                        <p:tgtEl>
                                          <p:spTgt spid="8"/>
                                        </p:tgtEl>
                                      </p:cBhvr>
                                      <p:to x="100000" y="100000"/>
                                    </p:animScale>
                                    <p:animScale>
                                      <p:cBhvr>
                                        <p:cTn id="29" dur="13">
                                          <p:stCondLst>
                                            <p:cond delay="656"/>
                                          </p:stCondLst>
                                        </p:cTn>
                                        <p:tgtEl>
                                          <p:spTgt spid="8"/>
                                        </p:tgtEl>
                                      </p:cBhvr>
                                      <p:to x="100000" y="80000"/>
                                    </p:animScale>
                                    <p:animScale>
                                      <p:cBhvr>
                                        <p:cTn id="30" dur="83" decel="50000">
                                          <p:stCondLst>
                                            <p:cond delay="669"/>
                                          </p:stCondLst>
                                        </p:cTn>
                                        <p:tgtEl>
                                          <p:spTgt spid="8"/>
                                        </p:tgtEl>
                                      </p:cBhvr>
                                      <p:to x="100000" y="100000"/>
                                    </p:animScale>
                                    <p:animScale>
                                      <p:cBhvr>
                                        <p:cTn id="31" dur="13">
                                          <p:stCondLst>
                                            <p:cond delay="821"/>
                                          </p:stCondLst>
                                        </p:cTn>
                                        <p:tgtEl>
                                          <p:spTgt spid="8"/>
                                        </p:tgtEl>
                                      </p:cBhvr>
                                      <p:to x="100000" y="90000"/>
                                    </p:animScale>
                                    <p:animScale>
                                      <p:cBhvr>
                                        <p:cTn id="32" dur="83" decel="50000">
                                          <p:stCondLst>
                                            <p:cond delay="834"/>
                                          </p:stCondLst>
                                        </p:cTn>
                                        <p:tgtEl>
                                          <p:spTgt spid="8"/>
                                        </p:tgtEl>
                                      </p:cBhvr>
                                      <p:to x="100000" y="100000"/>
                                    </p:animScale>
                                    <p:animScale>
                                      <p:cBhvr>
                                        <p:cTn id="33" dur="13">
                                          <p:stCondLst>
                                            <p:cond delay="904"/>
                                          </p:stCondLst>
                                        </p:cTn>
                                        <p:tgtEl>
                                          <p:spTgt spid="8"/>
                                        </p:tgtEl>
                                      </p:cBhvr>
                                      <p:to x="100000" y="95000"/>
                                    </p:animScale>
                                    <p:animScale>
                                      <p:cBhvr>
                                        <p:cTn id="34" dur="83" decel="50000">
                                          <p:stCondLst>
                                            <p:cond delay="917"/>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1B7810-D5F1-4AC6-9F30-66F8CF65140C}"/>
              </a:ext>
            </a:extLst>
          </p:cNvPr>
          <p:cNvPicPr>
            <a:picLocks noChangeAspect="1"/>
          </p:cNvPicPr>
          <p:nvPr/>
        </p:nvPicPr>
        <p:blipFill rotWithShape="1">
          <a:blip r:embed="rId2"/>
          <a:srcRect l="33333" r="26889" b="34667"/>
          <a:stretch/>
        </p:blipFill>
        <p:spPr>
          <a:xfrm>
            <a:off x="58493" y="213359"/>
            <a:ext cx="3230880" cy="5306585"/>
          </a:xfrm>
          <a:prstGeom prst="rect">
            <a:avLst/>
          </a:prstGeom>
        </p:spPr>
      </p:pic>
      <p:pic>
        <p:nvPicPr>
          <p:cNvPr id="4" name="Picture 3">
            <a:extLst>
              <a:ext uri="{FF2B5EF4-FFF2-40B4-BE49-F238E27FC236}">
                <a16:creationId xmlns:a16="http://schemas.microsoft.com/office/drawing/2014/main" id="{E89CC4E3-82B4-4E29-9AF2-792A5D8BE21A}"/>
              </a:ext>
            </a:extLst>
          </p:cNvPr>
          <p:cNvPicPr>
            <a:picLocks noChangeAspect="1"/>
          </p:cNvPicPr>
          <p:nvPr/>
        </p:nvPicPr>
        <p:blipFill rotWithShape="1">
          <a:blip r:embed="rId3"/>
          <a:srcRect l="33000" r="21250" b="26831"/>
          <a:stretch/>
        </p:blipFill>
        <p:spPr>
          <a:xfrm>
            <a:off x="8109637" y="213359"/>
            <a:ext cx="3925581" cy="3590405"/>
          </a:xfrm>
          <a:prstGeom prst="rect">
            <a:avLst/>
          </a:prstGeom>
        </p:spPr>
      </p:pic>
      <p:sp>
        <p:nvSpPr>
          <p:cNvPr id="6" name="TextBox 5">
            <a:extLst>
              <a:ext uri="{FF2B5EF4-FFF2-40B4-BE49-F238E27FC236}">
                <a16:creationId xmlns:a16="http://schemas.microsoft.com/office/drawing/2014/main" id="{EB7A59BA-DA31-401D-A381-726F0A8B16C4}"/>
              </a:ext>
            </a:extLst>
          </p:cNvPr>
          <p:cNvSpPr txBox="1"/>
          <p:nvPr/>
        </p:nvSpPr>
        <p:spPr>
          <a:xfrm>
            <a:off x="5061637" y="4489996"/>
            <a:ext cx="4622655" cy="1323439"/>
          </a:xfrm>
          <a:prstGeom prst="rect">
            <a:avLst/>
          </a:prstGeom>
          <a:noFill/>
        </p:spPr>
        <p:txBody>
          <a:bodyPr wrap="square">
            <a:spAutoFit/>
          </a:bodyPr>
          <a:lstStyle/>
          <a:p>
            <a:r>
              <a:rPr lang="en-US" sz="3200" b="1" dirty="0" err="1">
                <a:solidFill>
                  <a:srgbClr val="FF0000"/>
                </a:solidFill>
              </a:rPr>
              <a:t>MyKayla</a:t>
            </a:r>
            <a:r>
              <a:rPr lang="en-US" sz="3200" b="1" dirty="0">
                <a:solidFill>
                  <a:srgbClr val="FF0000"/>
                </a:solidFill>
              </a:rPr>
              <a:t> Skinner</a:t>
            </a:r>
          </a:p>
          <a:p>
            <a:r>
              <a:rPr lang="en-US" sz="2400" b="1" dirty="0"/>
              <a:t>2021 Tokyo Olympics</a:t>
            </a:r>
          </a:p>
          <a:p>
            <a:r>
              <a:rPr lang="en-US" sz="2400" b="1" dirty="0"/>
              <a:t>Women's vault· gymnastics Silver</a:t>
            </a:r>
          </a:p>
        </p:txBody>
      </p:sp>
      <p:pic>
        <p:nvPicPr>
          <p:cNvPr id="7" name="Picture 6">
            <a:extLst>
              <a:ext uri="{FF2B5EF4-FFF2-40B4-BE49-F238E27FC236}">
                <a16:creationId xmlns:a16="http://schemas.microsoft.com/office/drawing/2014/main" id="{F82BA2F4-B577-4425-B593-93FA2D1990BA}"/>
              </a:ext>
            </a:extLst>
          </p:cNvPr>
          <p:cNvPicPr>
            <a:picLocks noChangeAspect="1"/>
          </p:cNvPicPr>
          <p:nvPr/>
        </p:nvPicPr>
        <p:blipFill rotWithShape="1">
          <a:blip r:embed="rId4"/>
          <a:srcRect l="14200" r="4800" b="5573"/>
          <a:stretch/>
        </p:blipFill>
        <p:spPr>
          <a:xfrm>
            <a:off x="3395308" y="213359"/>
            <a:ext cx="4622655" cy="3590405"/>
          </a:xfrm>
          <a:prstGeom prst="rect">
            <a:avLst/>
          </a:prstGeom>
        </p:spPr>
      </p:pic>
      <p:sp>
        <p:nvSpPr>
          <p:cNvPr id="3" name="TextBox 2">
            <a:extLst>
              <a:ext uri="{FF2B5EF4-FFF2-40B4-BE49-F238E27FC236}">
                <a16:creationId xmlns:a16="http://schemas.microsoft.com/office/drawing/2014/main" id="{CD59E90E-F58B-473A-9458-3550D44FA486}"/>
              </a:ext>
            </a:extLst>
          </p:cNvPr>
          <p:cNvSpPr txBox="1"/>
          <p:nvPr/>
        </p:nvSpPr>
        <p:spPr>
          <a:xfrm>
            <a:off x="5061637" y="4489996"/>
            <a:ext cx="3046027" cy="523220"/>
          </a:xfrm>
          <a:prstGeom prst="rect">
            <a:avLst/>
          </a:prstGeom>
          <a:pattFill prst="smConfetti">
            <a:fgClr>
              <a:schemeClr val="accent1"/>
            </a:fgClr>
            <a:bgClr>
              <a:schemeClr val="bg1"/>
            </a:bgClr>
          </a:pattFill>
        </p:spPr>
        <p:txBody>
          <a:bodyPr wrap="none" rtlCol="0">
            <a:spAutoFit/>
          </a:bodyPr>
          <a:lstStyle/>
          <a:p>
            <a:r>
              <a:rPr lang="en-US" sz="2800" dirty="0"/>
              <a:t>                                   </a:t>
            </a:r>
          </a:p>
        </p:txBody>
      </p:sp>
    </p:spTree>
    <p:extLst>
      <p:ext uri="{BB962C8B-B14F-4D97-AF65-F5344CB8AC3E}">
        <p14:creationId xmlns:p14="http://schemas.microsoft.com/office/powerpoint/2010/main" val="18439671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3500"/>
                            </p:stCondLst>
                            <p:childTnLst>
                              <p:par>
                                <p:cTn id="12" presetID="45" presetClass="entr" presetSubtype="0" fill="hold" nodeType="afterEffect">
                                  <p:stCondLst>
                                    <p:cond delay="2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ppt_w</p:attrName>
                                        </p:attrNameLst>
                                      </p:cBhvr>
                                      <p:tavLst>
                                        <p:tav tm="0" fmla="#ppt_w*sin(2.5*pi*$)">
                                          <p:val>
                                            <p:fltVal val="0"/>
                                          </p:val>
                                        </p:tav>
                                        <p:tav tm="100000">
                                          <p:val>
                                            <p:fltVal val="1"/>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childTnLst>
                                </p:cTn>
                              </p:par>
                            </p:childTnLst>
                          </p:cTn>
                        </p:par>
                        <p:par>
                          <p:cTn id="17" fill="hold">
                            <p:stCondLst>
                              <p:cond delay="7000"/>
                            </p:stCondLst>
                            <p:childTnLst>
                              <p:par>
                                <p:cTn id="18" presetID="20" presetClass="entr" presetSubtype="0" fill="hold" grpId="0" nodeType="afterEffect">
                                  <p:stCondLst>
                                    <p:cond delay="3000"/>
                                  </p:stCondLst>
                                  <p:childTnLst>
                                    <p:set>
                                      <p:cBhvr>
                                        <p:cTn id="19" dur="1" fill="hold">
                                          <p:stCondLst>
                                            <p:cond delay="0"/>
                                          </p:stCondLst>
                                        </p:cTn>
                                        <p:tgtEl>
                                          <p:spTgt spid="6"/>
                                        </p:tgtEl>
                                        <p:attrNameLst>
                                          <p:attrName>style.visibility</p:attrName>
                                        </p:attrNameLst>
                                      </p:cBhvr>
                                      <p:to>
                                        <p:strVal val="visible"/>
                                      </p:to>
                                    </p:set>
                                    <p:animEffect transition="in" filter="wedge">
                                      <p:cBhvr>
                                        <p:cTn id="20" dur="1000"/>
                                        <p:tgtEl>
                                          <p:spTgt spid="6"/>
                                        </p:tgtEl>
                                      </p:cBhvr>
                                    </p:animEffect>
                                  </p:childTnLst>
                                </p:cTn>
                              </p:par>
                            </p:childTnLst>
                          </p:cTn>
                        </p:par>
                        <p:par>
                          <p:cTn id="21" fill="hold">
                            <p:stCondLst>
                              <p:cond delay="11000"/>
                            </p:stCondLst>
                            <p:childTnLst>
                              <p:par>
                                <p:cTn id="22" presetID="31" presetClass="exit" presetSubtype="0" fill="hold" grpId="0" nodeType="afterEffect">
                                  <p:stCondLst>
                                    <p:cond delay="5500"/>
                                  </p:stCondLst>
                                  <p:childTnLst>
                                    <p:anim calcmode="lin" valueType="num">
                                      <p:cBhvr>
                                        <p:cTn id="23" dur="1000"/>
                                        <p:tgtEl>
                                          <p:spTgt spid="3"/>
                                        </p:tgtEl>
                                        <p:attrNameLst>
                                          <p:attrName>ppt_w</p:attrName>
                                        </p:attrNameLst>
                                      </p:cBhvr>
                                      <p:tavLst>
                                        <p:tav tm="0">
                                          <p:val>
                                            <p:strVal val="ppt_w"/>
                                          </p:val>
                                        </p:tav>
                                        <p:tav tm="100000">
                                          <p:val>
                                            <p:fltVal val="0"/>
                                          </p:val>
                                        </p:tav>
                                      </p:tavLst>
                                    </p:anim>
                                    <p:anim calcmode="lin" valueType="num">
                                      <p:cBhvr>
                                        <p:cTn id="24" dur="1000"/>
                                        <p:tgtEl>
                                          <p:spTgt spid="3"/>
                                        </p:tgtEl>
                                        <p:attrNameLst>
                                          <p:attrName>ppt_h</p:attrName>
                                        </p:attrNameLst>
                                      </p:cBhvr>
                                      <p:tavLst>
                                        <p:tav tm="0">
                                          <p:val>
                                            <p:strVal val="ppt_h"/>
                                          </p:val>
                                        </p:tav>
                                        <p:tav tm="100000">
                                          <p:val>
                                            <p:fltVal val="0"/>
                                          </p:val>
                                        </p:tav>
                                      </p:tavLst>
                                    </p:anim>
                                    <p:anim calcmode="lin" valueType="num">
                                      <p:cBhvr>
                                        <p:cTn id="25" dur="1000"/>
                                        <p:tgtEl>
                                          <p:spTgt spid="3"/>
                                        </p:tgtEl>
                                        <p:attrNameLst>
                                          <p:attrName>style.rotation</p:attrName>
                                        </p:attrNameLst>
                                      </p:cBhvr>
                                      <p:tavLst>
                                        <p:tav tm="0">
                                          <p:val>
                                            <p:fltVal val="0"/>
                                          </p:val>
                                        </p:tav>
                                        <p:tav tm="100000">
                                          <p:val>
                                            <p:fltVal val="90"/>
                                          </p:val>
                                        </p:tav>
                                      </p:tavLst>
                                    </p:anim>
                                    <p:animEffect transition="out" filter="fade">
                                      <p:cBhvr>
                                        <p:cTn id="26" dur="1000"/>
                                        <p:tgtEl>
                                          <p:spTgt spid="3"/>
                                        </p:tgtEl>
                                      </p:cBhvr>
                                    </p:animEffect>
                                    <p:set>
                                      <p:cBhvr>
                                        <p:cTn id="2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6872D7-7416-4670-962D-A719DE91BC12}"/>
              </a:ext>
            </a:extLst>
          </p:cNvPr>
          <p:cNvPicPr>
            <a:picLocks noChangeAspect="1"/>
          </p:cNvPicPr>
          <p:nvPr/>
        </p:nvPicPr>
        <p:blipFill rotWithShape="1">
          <a:blip r:embed="rId2"/>
          <a:srcRect t="12735" r="-2" b="4183"/>
          <a:stretch/>
        </p:blipFill>
        <p:spPr>
          <a:xfrm>
            <a:off x="321730" y="321732"/>
            <a:ext cx="5674897" cy="3017405"/>
          </a:xfrm>
          <a:prstGeom prst="rect">
            <a:avLst/>
          </a:prstGeom>
        </p:spPr>
      </p:pic>
      <p:pic>
        <p:nvPicPr>
          <p:cNvPr id="4" name="Picture 3">
            <a:extLst>
              <a:ext uri="{FF2B5EF4-FFF2-40B4-BE49-F238E27FC236}">
                <a16:creationId xmlns:a16="http://schemas.microsoft.com/office/drawing/2014/main" id="{5E093E18-3205-4672-A584-944BA134022C}"/>
              </a:ext>
            </a:extLst>
          </p:cNvPr>
          <p:cNvPicPr>
            <a:picLocks noChangeAspect="1"/>
          </p:cNvPicPr>
          <p:nvPr/>
        </p:nvPicPr>
        <p:blipFill rotWithShape="1">
          <a:blip r:embed="rId3"/>
          <a:srcRect r="-2" b="12597"/>
          <a:stretch/>
        </p:blipFill>
        <p:spPr>
          <a:xfrm>
            <a:off x="321730" y="3510853"/>
            <a:ext cx="5674897" cy="2789954"/>
          </a:xfrm>
          <a:prstGeom prst="rect">
            <a:avLst/>
          </a:prstGeom>
        </p:spPr>
      </p:pic>
      <p:pic>
        <p:nvPicPr>
          <p:cNvPr id="5" name="Picture 4">
            <a:extLst>
              <a:ext uri="{FF2B5EF4-FFF2-40B4-BE49-F238E27FC236}">
                <a16:creationId xmlns:a16="http://schemas.microsoft.com/office/drawing/2014/main" id="{07885CD0-6947-41F2-A3E7-F6292DDCF7F0}"/>
              </a:ext>
            </a:extLst>
          </p:cNvPr>
          <p:cNvPicPr>
            <a:picLocks noChangeAspect="1"/>
          </p:cNvPicPr>
          <p:nvPr/>
        </p:nvPicPr>
        <p:blipFill rotWithShape="1">
          <a:blip r:embed="rId4"/>
          <a:srcRect l="14291" r="23541"/>
          <a:stretch/>
        </p:blipFill>
        <p:spPr>
          <a:xfrm>
            <a:off x="6195373" y="321732"/>
            <a:ext cx="5674897" cy="5979074"/>
          </a:xfrm>
          <a:prstGeom prst="rect">
            <a:avLst/>
          </a:prstGeom>
        </p:spPr>
      </p:pic>
      <p:sp>
        <p:nvSpPr>
          <p:cNvPr id="6" name="TextBox 5">
            <a:extLst>
              <a:ext uri="{FF2B5EF4-FFF2-40B4-BE49-F238E27FC236}">
                <a16:creationId xmlns:a16="http://schemas.microsoft.com/office/drawing/2014/main" id="{27C4468F-21A4-4991-AA3D-B7FF57701B20}"/>
              </a:ext>
            </a:extLst>
          </p:cNvPr>
          <p:cNvSpPr txBox="1"/>
          <p:nvPr/>
        </p:nvSpPr>
        <p:spPr>
          <a:xfrm>
            <a:off x="8488680" y="325001"/>
            <a:ext cx="2887137" cy="584775"/>
          </a:xfrm>
          <a:prstGeom prst="rect">
            <a:avLst/>
          </a:prstGeom>
          <a:noFill/>
        </p:spPr>
        <p:txBody>
          <a:bodyPr wrap="none" rtlCol="0">
            <a:spAutoFit/>
          </a:bodyPr>
          <a:lstStyle/>
          <a:p>
            <a:r>
              <a:rPr lang="en-US" sz="3200" b="1" dirty="0">
                <a:solidFill>
                  <a:srgbClr val="FF0000"/>
                </a:solidFill>
              </a:rPr>
              <a:t>Raven Saunders</a:t>
            </a:r>
          </a:p>
        </p:txBody>
      </p:sp>
      <p:sp>
        <p:nvSpPr>
          <p:cNvPr id="9" name="TextBox 8">
            <a:extLst>
              <a:ext uri="{FF2B5EF4-FFF2-40B4-BE49-F238E27FC236}">
                <a16:creationId xmlns:a16="http://schemas.microsoft.com/office/drawing/2014/main" id="{6AFAFB85-2FDA-4643-99F8-CB133071D7C4}"/>
              </a:ext>
            </a:extLst>
          </p:cNvPr>
          <p:cNvSpPr txBox="1"/>
          <p:nvPr/>
        </p:nvSpPr>
        <p:spPr>
          <a:xfrm>
            <a:off x="4785360" y="5203654"/>
            <a:ext cx="6096000" cy="830997"/>
          </a:xfrm>
          <a:prstGeom prst="rect">
            <a:avLst/>
          </a:prstGeom>
          <a:noFill/>
        </p:spPr>
        <p:txBody>
          <a:bodyPr wrap="square">
            <a:spAutoFit/>
          </a:bodyPr>
          <a:lstStyle/>
          <a:p>
            <a:r>
              <a:rPr lang="en-US" sz="2400" b="1" dirty="0"/>
              <a:t>Tokyo Olympics</a:t>
            </a:r>
          </a:p>
          <a:p>
            <a:r>
              <a:rPr lang="en-US" sz="2400" b="1" dirty="0"/>
              <a:t>Shot Put Silver Medal</a:t>
            </a:r>
          </a:p>
        </p:txBody>
      </p:sp>
    </p:spTree>
    <p:extLst>
      <p:ext uri="{BB962C8B-B14F-4D97-AF65-F5344CB8AC3E}">
        <p14:creationId xmlns:p14="http://schemas.microsoft.com/office/powerpoint/2010/main" val="338888345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4000"/>
                            </p:stCondLst>
                            <p:childTnLst>
                              <p:par>
                                <p:cTn id="9" presetID="45" presetClass="entr" presetSubtype="0" fill="hold" nodeType="afterEffect">
                                  <p:stCondLst>
                                    <p:cond delay="2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ppt_w</p:attrName>
                                        </p:attrNameLst>
                                      </p:cBhvr>
                                      <p:tavLst>
                                        <p:tav tm="0" fmla="#ppt_w*sin(2.5*pi*$)">
                                          <p:val>
                                            <p:fltVal val="0"/>
                                          </p:val>
                                        </p:tav>
                                        <p:tav tm="100000">
                                          <p:val>
                                            <p:fltVal val="1"/>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childTnLst>
                                </p:cTn>
                              </p:par>
                            </p:childTnLst>
                          </p:cTn>
                        </p:par>
                        <p:par>
                          <p:cTn id="14" fill="hold">
                            <p:stCondLst>
                              <p:cond delay="7500"/>
                            </p:stCondLst>
                            <p:childTnLst>
                              <p:par>
                                <p:cTn id="15" presetID="2" presetClass="entr" presetSubtype="1" fill="hold" grpId="0" nodeType="afterEffect">
                                  <p:stCondLst>
                                    <p:cond delay="2500"/>
                                  </p:stCondLst>
                                  <p:iterate type="wd">
                                    <p:tmPct val="5000"/>
                                  </p:iterate>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1250"/>
                            </p:stCondLst>
                            <p:childTnLst>
                              <p:par>
                                <p:cTn id="20" presetID="2" presetClass="entr" presetSubtype="12" fill="hold" grpId="0" nodeType="afterEffect">
                                  <p:stCondLst>
                                    <p:cond delay="50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00" fill="hold"/>
                                        <p:tgtEl>
                                          <p:spTgt spid="6"/>
                                        </p:tgtEl>
                                        <p:attrNameLst>
                                          <p:attrName>ppt_x</p:attrName>
                                        </p:attrNameLst>
                                      </p:cBhvr>
                                      <p:tavLst>
                                        <p:tav tm="0">
                                          <p:val>
                                            <p:strVal val="0-#ppt_w/2"/>
                                          </p:val>
                                        </p:tav>
                                        <p:tav tm="100000">
                                          <p:val>
                                            <p:strVal val="#ppt_x"/>
                                          </p:val>
                                        </p:tav>
                                      </p:tavLst>
                                    </p:anim>
                                    <p:anim calcmode="lin" valueType="num">
                                      <p:cBhvr additive="base">
                                        <p:cTn id="2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A43498-F8C3-4991-9C5B-C3A8C5D81543}"/>
              </a:ext>
            </a:extLst>
          </p:cNvPr>
          <p:cNvPicPr>
            <a:picLocks noChangeAspect="1"/>
          </p:cNvPicPr>
          <p:nvPr/>
        </p:nvPicPr>
        <p:blipFill rotWithShape="1">
          <a:blip r:embed="rId2"/>
          <a:srcRect l="37791" t="3778" r="36095" b="19111"/>
          <a:stretch/>
        </p:blipFill>
        <p:spPr>
          <a:xfrm>
            <a:off x="182879" y="121919"/>
            <a:ext cx="2880361" cy="6490161"/>
          </a:xfrm>
          <a:prstGeom prst="rect">
            <a:avLst/>
          </a:prstGeom>
        </p:spPr>
      </p:pic>
      <p:pic>
        <p:nvPicPr>
          <p:cNvPr id="3" name="Picture 2">
            <a:extLst>
              <a:ext uri="{FF2B5EF4-FFF2-40B4-BE49-F238E27FC236}">
                <a16:creationId xmlns:a16="http://schemas.microsoft.com/office/drawing/2014/main" id="{A0FA623E-4CE0-47B9-AB5C-9F44BCC9CB5C}"/>
              </a:ext>
            </a:extLst>
          </p:cNvPr>
          <p:cNvPicPr>
            <a:picLocks noChangeAspect="1"/>
          </p:cNvPicPr>
          <p:nvPr/>
        </p:nvPicPr>
        <p:blipFill rotWithShape="1">
          <a:blip r:embed="rId3"/>
          <a:srcRect l="17467" r="36133" b="9700"/>
          <a:stretch/>
        </p:blipFill>
        <p:spPr>
          <a:xfrm>
            <a:off x="4028715" y="121919"/>
            <a:ext cx="4282969" cy="4632961"/>
          </a:xfrm>
          <a:prstGeom prst="rect">
            <a:avLst/>
          </a:prstGeom>
        </p:spPr>
      </p:pic>
      <p:pic>
        <p:nvPicPr>
          <p:cNvPr id="4" name="Picture 3">
            <a:extLst>
              <a:ext uri="{FF2B5EF4-FFF2-40B4-BE49-F238E27FC236}">
                <a16:creationId xmlns:a16="http://schemas.microsoft.com/office/drawing/2014/main" id="{176A9BC4-E7B9-41B6-933F-6ADBD85ED07E}"/>
              </a:ext>
            </a:extLst>
          </p:cNvPr>
          <p:cNvPicPr>
            <a:picLocks noChangeAspect="1"/>
          </p:cNvPicPr>
          <p:nvPr/>
        </p:nvPicPr>
        <p:blipFill>
          <a:blip r:embed="rId4"/>
          <a:stretch>
            <a:fillRect/>
          </a:stretch>
        </p:blipFill>
        <p:spPr>
          <a:xfrm>
            <a:off x="9229346" y="121919"/>
            <a:ext cx="2779776" cy="4632960"/>
          </a:xfrm>
          <a:prstGeom prst="rect">
            <a:avLst/>
          </a:prstGeom>
        </p:spPr>
      </p:pic>
      <p:sp>
        <p:nvSpPr>
          <p:cNvPr id="6" name="TextBox 5">
            <a:extLst>
              <a:ext uri="{FF2B5EF4-FFF2-40B4-BE49-F238E27FC236}">
                <a16:creationId xmlns:a16="http://schemas.microsoft.com/office/drawing/2014/main" id="{B7CB7033-1F12-467E-B480-3F59F4F8D0FC}"/>
              </a:ext>
            </a:extLst>
          </p:cNvPr>
          <p:cNvSpPr txBox="1"/>
          <p:nvPr/>
        </p:nvSpPr>
        <p:spPr>
          <a:xfrm>
            <a:off x="3604259" y="4754880"/>
            <a:ext cx="7879080" cy="1631216"/>
          </a:xfrm>
          <a:prstGeom prst="rect">
            <a:avLst/>
          </a:prstGeom>
          <a:noFill/>
        </p:spPr>
        <p:txBody>
          <a:bodyPr wrap="square">
            <a:spAutoFit/>
          </a:bodyPr>
          <a:lstStyle/>
          <a:p>
            <a:r>
              <a:rPr lang="en-US" sz="2800" b="1" dirty="0">
                <a:solidFill>
                  <a:srgbClr val="FF0000"/>
                </a:solidFill>
              </a:rPr>
              <a:t>Rai Benjamin </a:t>
            </a:r>
            <a:r>
              <a:rPr lang="en-US" sz="2400" b="1" dirty="0"/>
              <a:t>is an American professional hurdler and sprinter specializing in the 400 m and 400 m hurdles. He is the second fastest man in history in the 400 m hurdles with a personal best time of 46.17 s and a silver medal at Tokyo.</a:t>
            </a:r>
          </a:p>
        </p:txBody>
      </p:sp>
      <p:sp>
        <p:nvSpPr>
          <p:cNvPr id="5" name="TextBox 4">
            <a:extLst>
              <a:ext uri="{FF2B5EF4-FFF2-40B4-BE49-F238E27FC236}">
                <a16:creationId xmlns:a16="http://schemas.microsoft.com/office/drawing/2014/main" id="{82198FE5-9236-4CFE-B350-F435050E26E5}"/>
              </a:ext>
            </a:extLst>
          </p:cNvPr>
          <p:cNvSpPr txBox="1"/>
          <p:nvPr/>
        </p:nvSpPr>
        <p:spPr>
          <a:xfrm>
            <a:off x="3318933" y="4754879"/>
            <a:ext cx="2310248" cy="523220"/>
          </a:xfrm>
          <a:prstGeom prst="rect">
            <a:avLst/>
          </a:prstGeom>
          <a:pattFill prst="sphere">
            <a:fgClr>
              <a:schemeClr val="accent1"/>
            </a:fgClr>
            <a:bgClr>
              <a:schemeClr val="bg1"/>
            </a:bgClr>
          </a:pattFill>
        </p:spPr>
        <p:txBody>
          <a:bodyPr wrap="none" rtlCol="0">
            <a:spAutoFit/>
          </a:bodyPr>
          <a:lstStyle/>
          <a:p>
            <a:r>
              <a:rPr lang="en-US" sz="2800" dirty="0"/>
              <a:t>                          </a:t>
            </a:r>
          </a:p>
        </p:txBody>
      </p:sp>
      <p:sp>
        <p:nvSpPr>
          <p:cNvPr id="7" name="TextBox 6">
            <a:extLst>
              <a:ext uri="{FF2B5EF4-FFF2-40B4-BE49-F238E27FC236}">
                <a16:creationId xmlns:a16="http://schemas.microsoft.com/office/drawing/2014/main" id="{7A1080B1-2D04-4B14-ABE9-25BAEB4A941D}"/>
              </a:ext>
            </a:extLst>
          </p:cNvPr>
          <p:cNvSpPr txBox="1"/>
          <p:nvPr/>
        </p:nvSpPr>
        <p:spPr>
          <a:xfrm>
            <a:off x="5629181" y="2754331"/>
            <a:ext cx="1295547" cy="369332"/>
          </a:xfrm>
          <a:prstGeom prst="rect">
            <a:avLst/>
          </a:prstGeom>
          <a:solidFill>
            <a:schemeClr val="bg1">
              <a:lumMod val="50000"/>
            </a:schemeClr>
          </a:solidFill>
        </p:spPr>
        <p:txBody>
          <a:bodyPr wrap="none" rtlCol="0">
            <a:spAutoFit/>
          </a:bodyPr>
          <a:lstStyle/>
          <a:p>
            <a:r>
              <a:rPr lang="en-US" dirty="0"/>
              <a:t>                     </a:t>
            </a:r>
          </a:p>
        </p:txBody>
      </p:sp>
    </p:spTree>
    <p:extLst>
      <p:ext uri="{BB962C8B-B14F-4D97-AF65-F5344CB8AC3E}">
        <p14:creationId xmlns:p14="http://schemas.microsoft.com/office/powerpoint/2010/main" val="4150862551"/>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3500"/>
                            </p:stCondLst>
                            <p:childTnLst>
                              <p:par>
                                <p:cTn id="12" presetID="42" presetClass="entr" presetSubtype="0" fill="hold" nodeType="afterEffect">
                                  <p:stCondLst>
                                    <p:cond delay="2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7000"/>
                            </p:stCondLst>
                            <p:childTnLst>
                              <p:par>
                                <p:cTn id="18" presetID="5" presetClass="entr" presetSubtype="10" fill="hold" grpId="0" nodeType="afterEffect">
                                  <p:stCondLst>
                                    <p:cond delay="2500"/>
                                  </p:stCondLst>
                                  <p:iterate type="wd">
                                    <p:tmPct val="5000"/>
                                  </p:iterate>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1000"/>
                                        <p:tgtEl>
                                          <p:spTgt spid="6"/>
                                        </p:tgtEl>
                                      </p:cBhvr>
                                    </p:animEffect>
                                  </p:childTnLst>
                                </p:cTn>
                              </p:par>
                            </p:childTnLst>
                          </p:cTn>
                        </p:par>
                        <p:par>
                          <p:cTn id="21" fill="hold">
                            <p:stCondLst>
                              <p:cond delay="12800"/>
                            </p:stCondLst>
                            <p:childTnLst>
                              <p:par>
                                <p:cTn id="22" presetID="17" presetClass="exit" presetSubtype="10" fill="hold" grpId="0" nodeType="afterEffect">
                                  <p:stCondLst>
                                    <p:cond delay="5000"/>
                                  </p:stCondLst>
                                  <p:childTnLst>
                                    <p:anim calcmode="lin" valueType="num">
                                      <p:cBhvr>
                                        <p:cTn id="23" dur="1000"/>
                                        <p:tgtEl>
                                          <p:spTgt spid="5"/>
                                        </p:tgtEl>
                                        <p:attrNameLst>
                                          <p:attrName>ppt_w</p:attrName>
                                        </p:attrNameLst>
                                      </p:cBhvr>
                                      <p:tavLst>
                                        <p:tav tm="0">
                                          <p:val>
                                            <p:strVal val="ppt_w"/>
                                          </p:val>
                                        </p:tav>
                                        <p:tav tm="100000">
                                          <p:val>
                                            <p:fltVal val="0"/>
                                          </p:val>
                                        </p:tav>
                                      </p:tavLst>
                                    </p:anim>
                                    <p:anim calcmode="lin" valueType="num">
                                      <p:cBhvr>
                                        <p:cTn id="24" dur="1000"/>
                                        <p:tgtEl>
                                          <p:spTgt spid="5"/>
                                        </p:tgtEl>
                                        <p:attrNameLst>
                                          <p:attrName>ppt_h</p:attrName>
                                        </p:attrNameLst>
                                      </p:cBhvr>
                                      <p:tavLst>
                                        <p:tav tm="0">
                                          <p:val>
                                            <p:strVal val="ppt_h"/>
                                          </p:val>
                                        </p:tav>
                                        <p:tav tm="100000">
                                          <p:val>
                                            <p:strVal val="ppt_h"/>
                                          </p:val>
                                        </p:tav>
                                      </p:tavLst>
                                    </p:anim>
                                    <p:set>
                                      <p:cBhvr>
                                        <p:cTn id="25" dur="1" fill="hold">
                                          <p:stCondLst>
                                            <p:cond delay="999"/>
                                          </p:stCondLst>
                                        </p:cTn>
                                        <p:tgtEl>
                                          <p:spTgt spid="5"/>
                                        </p:tgtEl>
                                        <p:attrNameLst>
                                          <p:attrName>style.visibility</p:attrName>
                                        </p:attrNameLst>
                                      </p:cBhvr>
                                      <p:to>
                                        <p:strVal val="hidden"/>
                                      </p:to>
                                    </p:set>
                                  </p:childTnLst>
                                </p:cTn>
                              </p:par>
                            </p:childTnLst>
                          </p:cTn>
                        </p:par>
                        <p:par>
                          <p:cTn id="26" fill="hold">
                            <p:stCondLst>
                              <p:cond delay="18800"/>
                            </p:stCondLst>
                            <p:childTnLst>
                              <p:par>
                                <p:cTn id="27" presetID="42" presetClass="exit" presetSubtype="0" fill="hold" grpId="0" nodeType="afterEffect">
                                  <p:stCondLst>
                                    <p:cond delay="500"/>
                                  </p:stCondLst>
                                  <p:childTnLst>
                                    <p:animEffect transition="out" filter="fade">
                                      <p:cBhvr>
                                        <p:cTn id="28" dur="500"/>
                                        <p:tgtEl>
                                          <p:spTgt spid="7"/>
                                        </p:tgtEl>
                                      </p:cBhvr>
                                    </p:animEffect>
                                    <p:anim calcmode="lin" valueType="num">
                                      <p:cBhvr>
                                        <p:cTn id="29" dur="500"/>
                                        <p:tgtEl>
                                          <p:spTgt spid="7"/>
                                        </p:tgtEl>
                                        <p:attrNameLst>
                                          <p:attrName>ppt_x</p:attrName>
                                        </p:attrNameLst>
                                      </p:cBhvr>
                                      <p:tavLst>
                                        <p:tav tm="0">
                                          <p:val>
                                            <p:strVal val="ppt_x"/>
                                          </p:val>
                                        </p:tav>
                                        <p:tav tm="100000">
                                          <p:val>
                                            <p:strVal val="ppt_x"/>
                                          </p:val>
                                        </p:tav>
                                      </p:tavLst>
                                    </p:anim>
                                    <p:anim calcmode="lin" valueType="num">
                                      <p:cBhvr>
                                        <p:cTn id="30" dur="500"/>
                                        <p:tgtEl>
                                          <p:spTgt spid="7"/>
                                        </p:tgtEl>
                                        <p:attrNameLst>
                                          <p:attrName>ppt_y</p:attrName>
                                        </p:attrNameLst>
                                      </p:cBhvr>
                                      <p:tavLst>
                                        <p:tav tm="0">
                                          <p:val>
                                            <p:strVal val="ppt_y"/>
                                          </p:val>
                                        </p:tav>
                                        <p:tav tm="100000">
                                          <p:val>
                                            <p:strVal val="ppt_y+.1"/>
                                          </p:val>
                                        </p:tav>
                                      </p:tavLst>
                                    </p:anim>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1FCA81-16BD-4539-92D1-F4D99EFC673E}"/>
              </a:ext>
            </a:extLst>
          </p:cNvPr>
          <p:cNvSpPr txBox="1"/>
          <p:nvPr/>
        </p:nvSpPr>
        <p:spPr>
          <a:xfrm>
            <a:off x="471854" y="3257014"/>
            <a:ext cx="7026765"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Kalisz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Litherland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Smith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 control from the early stages of the breaststroke leg,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Chase Kalisz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won gold with his American teammate and training partner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Jay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Litherland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picking up the silver medal to give the United States the best possible start to the Games. Brendon Smith of Australia won bronze.</a:t>
            </a:r>
          </a:p>
        </p:txBody>
      </p:sp>
      <p:pic>
        <p:nvPicPr>
          <p:cNvPr id="8" name="Picture 7">
            <a:extLst>
              <a:ext uri="{FF2B5EF4-FFF2-40B4-BE49-F238E27FC236}">
                <a16:creationId xmlns:a16="http://schemas.microsoft.com/office/drawing/2014/main" id="{373C9E7E-650B-4B1F-A8FC-21773A208AF6}"/>
              </a:ext>
            </a:extLst>
          </p:cNvPr>
          <p:cNvPicPr>
            <a:picLocks noChangeAspect="1"/>
          </p:cNvPicPr>
          <p:nvPr/>
        </p:nvPicPr>
        <p:blipFill rotWithShape="1">
          <a:blip r:embed="rId2"/>
          <a:srcRect l="17315" t="9488" r="12225" b="46154"/>
          <a:stretch/>
        </p:blipFill>
        <p:spPr>
          <a:xfrm>
            <a:off x="234462" y="175845"/>
            <a:ext cx="6570785" cy="3042139"/>
          </a:xfrm>
          <a:prstGeom prst="rect">
            <a:avLst/>
          </a:prstGeom>
        </p:spPr>
      </p:pic>
      <p:pic>
        <p:nvPicPr>
          <p:cNvPr id="10" name="Picture 9">
            <a:extLst>
              <a:ext uri="{FF2B5EF4-FFF2-40B4-BE49-F238E27FC236}">
                <a16:creationId xmlns:a16="http://schemas.microsoft.com/office/drawing/2014/main" id="{554C535F-0B6D-41B3-8083-F56F8A91B70C}"/>
              </a:ext>
            </a:extLst>
          </p:cNvPr>
          <p:cNvPicPr>
            <a:picLocks noChangeAspect="1"/>
          </p:cNvPicPr>
          <p:nvPr/>
        </p:nvPicPr>
        <p:blipFill rotWithShape="1">
          <a:blip r:embed="rId3"/>
          <a:srcRect l="9231" t="14679" b="8125"/>
          <a:stretch/>
        </p:blipFill>
        <p:spPr>
          <a:xfrm>
            <a:off x="7498619" y="175845"/>
            <a:ext cx="4458919" cy="2529770"/>
          </a:xfrm>
          <a:prstGeom prst="rect">
            <a:avLst/>
          </a:prstGeom>
        </p:spPr>
      </p:pic>
      <p:pic>
        <p:nvPicPr>
          <p:cNvPr id="13" name="Picture 12">
            <a:extLst>
              <a:ext uri="{FF2B5EF4-FFF2-40B4-BE49-F238E27FC236}">
                <a16:creationId xmlns:a16="http://schemas.microsoft.com/office/drawing/2014/main" id="{5CDD7E2A-7E44-4554-95B0-01F2F1AE625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3751" t="2754" r="14191" b="36520"/>
          <a:stretch/>
        </p:blipFill>
        <p:spPr>
          <a:xfrm>
            <a:off x="7498619" y="2797495"/>
            <a:ext cx="4458919" cy="3757746"/>
          </a:xfrm>
          <a:prstGeom prst="rect">
            <a:avLst/>
          </a:prstGeom>
        </p:spPr>
      </p:pic>
      <p:sp>
        <p:nvSpPr>
          <p:cNvPr id="7" name="TextBox 6">
            <a:extLst>
              <a:ext uri="{FF2B5EF4-FFF2-40B4-BE49-F238E27FC236}">
                <a16:creationId xmlns:a16="http://schemas.microsoft.com/office/drawing/2014/main" id="{5C11F208-1BCF-43F7-B2AA-4FCF1A5BF5FE}"/>
              </a:ext>
            </a:extLst>
          </p:cNvPr>
          <p:cNvSpPr txBox="1"/>
          <p:nvPr/>
        </p:nvSpPr>
        <p:spPr>
          <a:xfrm>
            <a:off x="7924800" y="645067"/>
            <a:ext cx="6096000" cy="400110"/>
          </a:xfrm>
          <a:prstGeom prst="rect">
            <a:avLst/>
          </a:prstGeom>
          <a:noFill/>
        </p:spPr>
        <p:txBody>
          <a:bodyPr wrap="square">
            <a:spAutoFit/>
          </a:bodyPr>
          <a:lstStyle/>
          <a:p>
            <a:r>
              <a:rPr lang="en-US" sz="2000" b="1" dirty="0"/>
              <a:t>Kalisz</a:t>
            </a:r>
          </a:p>
        </p:txBody>
      </p:sp>
      <p:sp>
        <p:nvSpPr>
          <p:cNvPr id="3" name="TextBox 2">
            <a:extLst>
              <a:ext uri="{FF2B5EF4-FFF2-40B4-BE49-F238E27FC236}">
                <a16:creationId xmlns:a16="http://schemas.microsoft.com/office/drawing/2014/main" id="{9F20DA16-1257-4BC5-9FFB-747793F909CD}"/>
              </a:ext>
            </a:extLst>
          </p:cNvPr>
          <p:cNvSpPr txBox="1"/>
          <p:nvPr/>
        </p:nvSpPr>
        <p:spPr>
          <a:xfrm>
            <a:off x="1058045" y="4614221"/>
            <a:ext cx="2114681" cy="461665"/>
          </a:xfrm>
          <a:prstGeom prst="rect">
            <a:avLst/>
          </a:prstGeom>
          <a:solidFill>
            <a:schemeClr val="accent4"/>
          </a:solidFill>
        </p:spPr>
        <p:txBody>
          <a:bodyPr wrap="none" rtlCol="0">
            <a:spAutoFit/>
          </a:bodyPr>
          <a:lstStyle/>
          <a:p>
            <a:r>
              <a:rPr lang="en-US" sz="2400" dirty="0"/>
              <a:t>                            </a:t>
            </a:r>
          </a:p>
        </p:txBody>
      </p:sp>
      <p:sp>
        <p:nvSpPr>
          <p:cNvPr id="6" name="TextBox 5">
            <a:extLst>
              <a:ext uri="{FF2B5EF4-FFF2-40B4-BE49-F238E27FC236}">
                <a16:creationId xmlns:a16="http://schemas.microsoft.com/office/drawing/2014/main" id="{5CE125EF-121C-421A-81D0-947679E65724}"/>
              </a:ext>
            </a:extLst>
          </p:cNvPr>
          <p:cNvSpPr txBox="1"/>
          <p:nvPr/>
        </p:nvSpPr>
        <p:spPr>
          <a:xfrm>
            <a:off x="4576752" y="4934396"/>
            <a:ext cx="2228495" cy="523220"/>
          </a:xfrm>
          <a:prstGeom prst="rect">
            <a:avLst/>
          </a:prstGeom>
          <a:solidFill>
            <a:schemeClr val="bg1">
              <a:lumMod val="75000"/>
            </a:schemeClr>
          </a:solidFill>
        </p:spPr>
        <p:txBody>
          <a:bodyPr wrap="none" rtlCol="0">
            <a:spAutoFit/>
          </a:bodyPr>
          <a:lstStyle/>
          <a:p>
            <a:r>
              <a:rPr lang="en-US" sz="2800" dirty="0"/>
              <a:t>                         </a:t>
            </a:r>
          </a:p>
        </p:txBody>
      </p:sp>
      <p:sp>
        <p:nvSpPr>
          <p:cNvPr id="9" name="TextBox 8">
            <a:extLst>
              <a:ext uri="{FF2B5EF4-FFF2-40B4-BE49-F238E27FC236}">
                <a16:creationId xmlns:a16="http://schemas.microsoft.com/office/drawing/2014/main" id="{1BB0AD78-1F52-40A3-9C36-F9086D8371B3}"/>
              </a:ext>
            </a:extLst>
          </p:cNvPr>
          <p:cNvSpPr txBox="1"/>
          <p:nvPr/>
        </p:nvSpPr>
        <p:spPr>
          <a:xfrm>
            <a:off x="7924800" y="675845"/>
            <a:ext cx="713657" cy="369332"/>
          </a:xfrm>
          <a:prstGeom prst="rect">
            <a:avLst/>
          </a:prstGeom>
          <a:solidFill>
            <a:schemeClr val="accent5">
              <a:lumMod val="40000"/>
              <a:lumOff val="60000"/>
            </a:schemeClr>
          </a:solidFill>
        </p:spPr>
        <p:txBody>
          <a:bodyPr wrap="none" rtlCol="0">
            <a:spAutoFit/>
          </a:bodyPr>
          <a:lstStyle/>
          <a:p>
            <a:r>
              <a:rPr lang="en-US" dirty="0"/>
              <a:t>          </a:t>
            </a:r>
          </a:p>
        </p:txBody>
      </p:sp>
      <p:sp>
        <p:nvSpPr>
          <p:cNvPr id="11" name="TextBox 10">
            <a:extLst>
              <a:ext uri="{FF2B5EF4-FFF2-40B4-BE49-F238E27FC236}">
                <a16:creationId xmlns:a16="http://schemas.microsoft.com/office/drawing/2014/main" id="{F71EE5DE-EF89-43A2-B1CA-82F99C3EFB25}"/>
              </a:ext>
            </a:extLst>
          </p:cNvPr>
          <p:cNvSpPr txBox="1"/>
          <p:nvPr/>
        </p:nvSpPr>
        <p:spPr>
          <a:xfrm>
            <a:off x="471854" y="3333400"/>
            <a:ext cx="5698996" cy="461665"/>
          </a:xfrm>
          <a:prstGeom prst="rect">
            <a:avLst/>
          </a:prstGeom>
          <a:solidFill>
            <a:srgbClr val="00B050"/>
          </a:solidFill>
        </p:spPr>
        <p:txBody>
          <a:bodyPr wrap="none" rtlCol="0">
            <a:spAutoFit/>
          </a:bodyPr>
          <a:lstStyle/>
          <a:p>
            <a:r>
              <a:rPr lang="en-US" sz="2400" dirty="0"/>
              <a:t>                                                                                </a:t>
            </a:r>
          </a:p>
        </p:txBody>
      </p:sp>
    </p:spTree>
    <p:extLst>
      <p:ext uri="{BB962C8B-B14F-4D97-AF65-F5344CB8AC3E}">
        <p14:creationId xmlns:p14="http://schemas.microsoft.com/office/powerpoint/2010/main" val="185048473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250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1000"/>
                                        <p:tgtEl>
                                          <p:spTgt spid="10"/>
                                        </p:tgtEl>
                                      </p:cBhvr>
                                    </p:animEffect>
                                  </p:childTnLst>
                                </p:cTn>
                              </p:par>
                            </p:childTnLst>
                          </p:cTn>
                        </p:par>
                        <p:par>
                          <p:cTn id="8" fill="hold">
                            <p:stCondLst>
                              <p:cond delay="3500"/>
                            </p:stCondLst>
                            <p:childTnLst>
                              <p:par>
                                <p:cTn id="9" presetID="2" presetClass="entr" presetSubtype="9" fill="hold" nodeType="afterEffect">
                                  <p:stCondLst>
                                    <p:cond delay="20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6500"/>
                            </p:stCondLst>
                            <p:childTnLst>
                              <p:par>
                                <p:cTn id="14" presetID="5" presetClass="entr" presetSubtype="10" fill="hold" grpId="0" nodeType="afterEffect">
                                  <p:stCondLst>
                                    <p:cond delay="350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1000"/>
                                        <p:tgtEl>
                                          <p:spTgt spid="5"/>
                                        </p:tgtEl>
                                      </p:cBhvr>
                                    </p:animEffect>
                                  </p:childTnLst>
                                </p:cTn>
                              </p:par>
                            </p:childTnLst>
                          </p:cTn>
                        </p:par>
                        <p:par>
                          <p:cTn id="17" fill="hold">
                            <p:stCondLst>
                              <p:cond delay="11000"/>
                            </p:stCondLst>
                            <p:childTnLst>
                              <p:par>
                                <p:cTn id="18" presetID="2" presetClass="exit" presetSubtype="3" fill="hold" grpId="0" nodeType="afterEffect">
                                  <p:stCondLst>
                                    <p:cond delay="3500"/>
                                  </p:stCondLst>
                                  <p:childTnLst>
                                    <p:anim calcmode="lin" valueType="num">
                                      <p:cBhvr additive="base">
                                        <p:cTn id="19" dur="1000"/>
                                        <p:tgtEl>
                                          <p:spTgt spid="11"/>
                                        </p:tgtEl>
                                        <p:attrNameLst>
                                          <p:attrName>ppt_x</p:attrName>
                                        </p:attrNameLst>
                                      </p:cBhvr>
                                      <p:tavLst>
                                        <p:tav tm="0">
                                          <p:val>
                                            <p:strVal val="ppt_x"/>
                                          </p:val>
                                        </p:tav>
                                        <p:tav tm="100000">
                                          <p:val>
                                            <p:strVal val="1+ppt_w/2"/>
                                          </p:val>
                                        </p:tav>
                                      </p:tavLst>
                                    </p:anim>
                                    <p:anim calcmode="lin" valueType="num">
                                      <p:cBhvr additive="base">
                                        <p:cTn id="20" dur="1000"/>
                                        <p:tgtEl>
                                          <p:spTgt spid="11"/>
                                        </p:tgtEl>
                                        <p:attrNameLst>
                                          <p:attrName>ppt_y</p:attrName>
                                        </p:attrNameLst>
                                      </p:cBhvr>
                                      <p:tavLst>
                                        <p:tav tm="0">
                                          <p:val>
                                            <p:strVal val="ppt_y"/>
                                          </p:val>
                                        </p:tav>
                                        <p:tav tm="100000">
                                          <p:val>
                                            <p:strVal val="0-ppt_h/2"/>
                                          </p:val>
                                        </p:tav>
                                      </p:tavLst>
                                    </p:anim>
                                    <p:set>
                                      <p:cBhvr>
                                        <p:cTn id="21" dur="1" fill="hold">
                                          <p:stCondLst>
                                            <p:cond delay="999"/>
                                          </p:stCondLst>
                                        </p:cTn>
                                        <p:tgtEl>
                                          <p:spTgt spid="11"/>
                                        </p:tgtEl>
                                        <p:attrNameLst>
                                          <p:attrName>style.visibility</p:attrName>
                                        </p:attrNameLst>
                                      </p:cBhvr>
                                      <p:to>
                                        <p:strVal val="hidden"/>
                                      </p:to>
                                    </p:set>
                                  </p:childTnLst>
                                </p:cTn>
                              </p:par>
                            </p:childTnLst>
                          </p:cTn>
                        </p:par>
                        <p:par>
                          <p:cTn id="22" fill="hold">
                            <p:stCondLst>
                              <p:cond delay="15500"/>
                            </p:stCondLst>
                            <p:childTnLst>
                              <p:par>
                                <p:cTn id="23" presetID="31" presetClass="exit" presetSubtype="0" fill="hold" grpId="0" nodeType="afterEffect">
                                  <p:stCondLst>
                                    <p:cond delay="1500"/>
                                  </p:stCondLst>
                                  <p:childTnLst>
                                    <p:anim calcmode="lin" valueType="num">
                                      <p:cBhvr>
                                        <p:cTn id="24" dur="1000"/>
                                        <p:tgtEl>
                                          <p:spTgt spid="3"/>
                                        </p:tgtEl>
                                        <p:attrNameLst>
                                          <p:attrName>ppt_w</p:attrName>
                                        </p:attrNameLst>
                                      </p:cBhvr>
                                      <p:tavLst>
                                        <p:tav tm="0">
                                          <p:val>
                                            <p:strVal val="ppt_w"/>
                                          </p:val>
                                        </p:tav>
                                        <p:tav tm="100000">
                                          <p:val>
                                            <p:fltVal val="0"/>
                                          </p:val>
                                        </p:tav>
                                      </p:tavLst>
                                    </p:anim>
                                    <p:anim calcmode="lin" valueType="num">
                                      <p:cBhvr>
                                        <p:cTn id="25" dur="1000"/>
                                        <p:tgtEl>
                                          <p:spTgt spid="3"/>
                                        </p:tgtEl>
                                        <p:attrNameLst>
                                          <p:attrName>ppt_h</p:attrName>
                                        </p:attrNameLst>
                                      </p:cBhvr>
                                      <p:tavLst>
                                        <p:tav tm="0">
                                          <p:val>
                                            <p:strVal val="ppt_h"/>
                                          </p:val>
                                        </p:tav>
                                        <p:tav tm="100000">
                                          <p:val>
                                            <p:fltVal val="0"/>
                                          </p:val>
                                        </p:tav>
                                      </p:tavLst>
                                    </p:anim>
                                    <p:anim calcmode="lin" valueType="num">
                                      <p:cBhvr>
                                        <p:cTn id="26" dur="1000"/>
                                        <p:tgtEl>
                                          <p:spTgt spid="3"/>
                                        </p:tgtEl>
                                        <p:attrNameLst>
                                          <p:attrName>style.rotation</p:attrName>
                                        </p:attrNameLst>
                                      </p:cBhvr>
                                      <p:tavLst>
                                        <p:tav tm="0">
                                          <p:val>
                                            <p:fltVal val="0"/>
                                          </p:val>
                                        </p:tav>
                                        <p:tav tm="100000">
                                          <p:val>
                                            <p:fltVal val="90"/>
                                          </p:val>
                                        </p:tav>
                                      </p:tavLst>
                                    </p:anim>
                                    <p:animEffect transition="out" filter="fade">
                                      <p:cBhvr>
                                        <p:cTn id="27" dur="1000"/>
                                        <p:tgtEl>
                                          <p:spTgt spid="3"/>
                                        </p:tgtEl>
                                      </p:cBhvr>
                                    </p:animEffect>
                                    <p:set>
                                      <p:cBhvr>
                                        <p:cTn id="28" dur="1" fill="hold">
                                          <p:stCondLst>
                                            <p:cond delay="999"/>
                                          </p:stCondLst>
                                        </p:cTn>
                                        <p:tgtEl>
                                          <p:spTgt spid="3"/>
                                        </p:tgtEl>
                                        <p:attrNameLst>
                                          <p:attrName>style.visibility</p:attrName>
                                        </p:attrNameLst>
                                      </p:cBhvr>
                                      <p:to>
                                        <p:strVal val="hidden"/>
                                      </p:to>
                                    </p:set>
                                  </p:childTnLst>
                                </p:cTn>
                              </p:par>
                            </p:childTnLst>
                          </p:cTn>
                        </p:par>
                        <p:par>
                          <p:cTn id="29" fill="hold">
                            <p:stCondLst>
                              <p:cond delay="18000"/>
                            </p:stCondLst>
                            <p:childTnLst>
                              <p:par>
                                <p:cTn id="30" presetID="49" presetClass="exit" presetSubtype="0" accel="100000" fill="hold" grpId="0" nodeType="afterEffect">
                                  <p:stCondLst>
                                    <p:cond delay="2000"/>
                                  </p:stCondLst>
                                  <p:childTnLst>
                                    <p:anim calcmode="lin" valueType="num">
                                      <p:cBhvr>
                                        <p:cTn id="31" dur="1000"/>
                                        <p:tgtEl>
                                          <p:spTgt spid="6"/>
                                        </p:tgtEl>
                                        <p:attrNameLst>
                                          <p:attrName>ppt_w</p:attrName>
                                        </p:attrNameLst>
                                      </p:cBhvr>
                                      <p:tavLst>
                                        <p:tav tm="0">
                                          <p:val>
                                            <p:strVal val="ppt_w"/>
                                          </p:val>
                                        </p:tav>
                                        <p:tav tm="100000">
                                          <p:val>
                                            <p:fltVal val="0"/>
                                          </p:val>
                                        </p:tav>
                                      </p:tavLst>
                                    </p:anim>
                                    <p:anim calcmode="lin" valueType="num">
                                      <p:cBhvr>
                                        <p:cTn id="32" dur="1000"/>
                                        <p:tgtEl>
                                          <p:spTgt spid="6"/>
                                        </p:tgtEl>
                                        <p:attrNameLst>
                                          <p:attrName>ppt_h</p:attrName>
                                        </p:attrNameLst>
                                      </p:cBhvr>
                                      <p:tavLst>
                                        <p:tav tm="0">
                                          <p:val>
                                            <p:strVal val="ppt_h"/>
                                          </p:val>
                                        </p:tav>
                                        <p:tav tm="100000">
                                          <p:val>
                                            <p:fltVal val="0"/>
                                          </p:val>
                                        </p:tav>
                                      </p:tavLst>
                                    </p:anim>
                                    <p:anim calcmode="lin" valueType="num">
                                      <p:cBhvr>
                                        <p:cTn id="33" dur="1000"/>
                                        <p:tgtEl>
                                          <p:spTgt spid="6"/>
                                        </p:tgtEl>
                                        <p:attrNameLst>
                                          <p:attrName>style.rotation</p:attrName>
                                        </p:attrNameLst>
                                      </p:cBhvr>
                                      <p:tavLst>
                                        <p:tav tm="0">
                                          <p:val>
                                            <p:fltVal val="0"/>
                                          </p:val>
                                        </p:tav>
                                        <p:tav tm="100000">
                                          <p:val>
                                            <p:fltVal val="360"/>
                                          </p:val>
                                        </p:tav>
                                      </p:tavLst>
                                    </p:anim>
                                    <p:animEffect transition="out" filter="fade">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cTn>
                              </p:par>
                            </p:childTnLst>
                          </p:cTn>
                        </p:par>
                        <p:par>
                          <p:cTn id="36" fill="hold">
                            <p:stCondLst>
                              <p:cond delay="21000"/>
                            </p:stCondLst>
                            <p:childTnLst>
                              <p:par>
                                <p:cTn id="37" presetID="17" presetClass="exit" presetSubtype="10" fill="hold" grpId="0" nodeType="afterEffect">
                                  <p:stCondLst>
                                    <p:cond delay="1500"/>
                                  </p:stCondLst>
                                  <p:childTnLst>
                                    <p:anim calcmode="lin" valueType="num">
                                      <p:cBhvr>
                                        <p:cTn id="38" dur="1000"/>
                                        <p:tgtEl>
                                          <p:spTgt spid="9"/>
                                        </p:tgtEl>
                                        <p:attrNameLst>
                                          <p:attrName>ppt_w</p:attrName>
                                        </p:attrNameLst>
                                      </p:cBhvr>
                                      <p:tavLst>
                                        <p:tav tm="0">
                                          <p:val>
                                            <p:strVal val="ppt_w"/>
                                          </p:val>
                                        </p:tav>
                                        <p:tav tm="100000">
                                          <p:val>
                                            <p:fltVal val="0"/>
                                          </p:val>
                                        </p:tav>
                                      </p:tavLst>
                                    </p:anim>
                                    <p:anim calcmode="lin" valueType="num">
                                      <p:cBhvr>
                                        <p:cTn id="39" dur="1000"/>
                                        <p:tgtEl>
                                          <p:spTgt spid="9"/>
                                        </p:tgtEl>
                                        <p:attrNameLst>
                                          <p:attrName>ppt_h</p:attrName>
                                        </p:attrNameLst>
                                      </p:cBhvr>
                                      <p:tavLst>
                                        <p:tav tm="0">
                                          <p:val>
                                            <p:strVal val="ppt_h"/>
                                          </p:val>
                                        </p:tav>
                                        <p:tav tm="100000">
                                          <p:val>
                                            <p:strVal val="ppt_h"/>
                                          </p:val>
                                        </p:tav>
                                      </p:tavLst>
                                    </p:anim>
                                    <p:set>
                                      <p:cBhvr>
                                        <p:cTn id="4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animBg="1"/>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885C26B-F68B-4CD8-BE2E-C0A18F4A33CA}"/>
              </a:ext>
            </a:extLst>
          </p:cNvPr>
          <p:cNvPicPr>
            <a:picLocks noChangeAspect="1"/>
          </p:cNvPicPr>
          <p:nvPr/>
        </p:nvPicPr>
        <p:blipFill rotWithShape="1">
          <a:blip r:embed="rId2"/>
          <a:srcRect l="6283" r="8146" b="1"/>
          <a:stretch/>
        </p:blipFill>
        <p:spPr>
          <a:xfrm>
            <a:off x="400847" y="630936"/>
            <a:ext cx="3785616" cy="5495544"/>
          </a:xfrm>
          <a:prstGeom prst="rect">
            <a:avLst/>
          </a:prstGeom>
        </p:spPr>
      </p:pic>
      <p:pic>
        <p:nvPicPr>
          <p:cNvPr id="3" name="Picture 2">
            <a:extLst>
              <a:ext uri="{FF2B5EF4-FFF2-40B4-BE49-F238E27FC236}">
                <a16:creationId xmlns:a16="http://schemas.microsoft.com/office/drawing/2014/main" id="{BF4B708B-6931-44DE-8EC1-268FA96094E8}"/>
              </a:ext>
            </a:extLst>
          </p:cNvPr>
          <p:cNvPicPr>
            <a:picLocks noChangeAspect="1"/>
          </p:cNvPicPr>
          <p:nvPr/>
        </p:nvPicPr>
        <p:blipFill rotWithShape="1">
          <a:blip r:embed="rId3"/>
          <a:srcRect l="1024"/>
          <a:stretch/>
        </p:blipFill>
        <p:spPr>
          <a:xfrm>
            <a:off x="4361688" y="630936"/>
            <a:ext cx="2651760" cy="2679192"/>
          </a:xfrm>
          <a:prstGeom prst="rect">
            <a:avLst/>
          </a:prstGeom>
        </p:spPr>
      </p:pic>
      <p:pic>
        <p:nvPicPr>
          <p:cNvPr id="4" name="Picture 3">
            <a:extLst>
              <a:ext uri="{FF2B5EF4-FFF2-40B4-BE49-F238E27FC236}">
                <a16:creationId xmlns:a16="http://schemas.microsoft.com/office/drawing/2014/main" id="{40114BF2-328C-4534-BA53-C1B1B5BF17C9}"/>
              </a:ext>
            </a:extLst>
          </p:cNvPr>
          <p:cNvPicPr>
            <a:picLocks noChangeAspect="1"/>
          </p:cNvPicPr>
          <p:nvPr/>
        </p:nvPicPr>
        <p:blipFill rotWithShape="1">
          <a:blip r:embed="rId4"/>
          <a:srcRect l="25732" r="534" b="5"/>
          <a:stretch/>
        </p:blipFill>
        <p:spPr>
          <a:xfrm>
            <a:off x="4361688" y="3447288"/>
            <a:ext cx="2651760" cy="2679192"/>
          </a:xfrm>
          <a:prstGeom prst="rect">
            <a:avLst/>
          </a:prstGeom>
        </p:spPr>
      </p:pic>
      <p:cxnSp>
        <p:nvCxnSpPr>
          <p:cNvPr id="13" name="Straight Connector 12">
            <a:extLst>
              <a:ext uri="{FF2B5EF4-FFF2-40B4-BE49-F238E27FC236}">
                <a16:creationId xmlns:a16="http://schemas.microsoft.com/office/drawing/2014/main" id="{11A9DAB5-E11B-41CA-85F3-20711F790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5108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8C2EA24-08C2-4625-B16C-9A926F175538}"/>
              </a:ext>
            </a:extLst>
          </p:cNvPr>
          <p:cNvSpPr txBox="1"/>
          <p:nvPr/>
        </p:nvSpPr>
        <p:spPr>
          <a:xfrm>
            <a:off x="7888099" y="2368296"/>
            <a:ext cx="3903054" cy="3502152"/>
          </a:xfrm>
          <a:prstGeom prst="rect">
            <a:avLst/>
          </a:prstGeom>
        </p:spPr>
        <p:txBody>
          <a:bodyPr vert="horz" lIns="91440" tIns="45720" rIns="91440" bIns="45720" rtlCol="0">
            <a:normAutofit/>
          </a:bodyPr>
          <a:lstStyle/>
          <a:p>
            <a:pPr>
              <a:lnSpc>
                <a:spcPct val="90000"/>
              </a:lnSpc>
              <a:spcAft>
                <a:spcPts val="600"/>
              </a:spcAft>
            </a:pPr>
            <a:r>
              <a:rPr lang="en-US" sz="3200" b="1" dirty="0">
                <a:solidFill>
                  <a:srgbClr val="FFC000"/>
                </a:solidFill>
              </a:rPr>
              <a:t>Brittney Davon Reese </a:t>
            </a:r>
            <a:r>
              <a:rPr lang="en-US" sz="2400" b="1" dirty="0"/>
              <a:t>is an American long jumper, Olympic gold medalist, and a seven-time world champion. Reese is the indoor American record holder in the long jump with a distance of 7.23 meters.  She won the silver medal in Tokyo.</a:t>
            </a:r>
          </a:p>
        </p:txBody>
      </p:sp>
      <p:sp>
        <p:nvSpPr>
          <p:cNvPr id="5" name="TextBox 4">
            <a:extLst>
              <a:ext uri="{FF2B5EF4-FFF2-40B4-BE49-F238E27FC236}">
                <a16:creationId xmlns:a16="http://schemas.microsoft.com/office/drawing/2014/main" id="{A52E665F-C3A0-49A0-B8FB-F61AA281566B}"/>
              </a:ext>
            </a:extLst>
          </p:cNvPr>
          <p:cNvSpPr txBox="1"/>
          <p:nvPr/>
        </p:nvSpPr>
        <p:spPr>
          <a:xfrm>
            <a:off x="7911733" y="2469714"/>
            <a:ext cx="3700052" cy="461665"/>
          </a:xfrm>
          <a:prstGeom prst="rect">
            <a:avLst/>
          </a:prstGeom>
          <a:solidFill>
            <a:schemeClr val="bg1">
              <a:lumMod val="75000"/>
              <a:lumOff val="25000"/>
            </a:schemeClr>
          </a:solidFill>
        </p:spPr>
        <p:txBody>
          <a:bodyPr wrap="none" rtlCol="0">
            <a:spAutoFit/>
          </a:bodyPr>
          <a:lstStyle/>
          <a:p>
            <a:r>
              <a:rPr lang="en-US" sz="2400" dirty="0"/>
              <a:t>                                                   </a:t>
            </a:r>
          </a:p>
        </p:txBody>
      </p:sp>
      <p:sp>
        <p:nvSpPr>
          <p:cNvPr id="7" name="TextBox 6">
            <a:extLst>
              <a:ext uri="{FF2B5EF4-FFF2-40B4-BE49-F238E27FC236}">
                <a16:creationId xmlns:a16="http://schemas.microsoft.com/office/drawing/2014/main" id="{6F99DCD8-A508-4E2B-A555-BE279AE93DBF}"/>
              </a:ext>
            </a:extLst>
          </p:cNvPr>
          <p:cNvSpPr txBox="1"/>
          <p:nvPr/>
        </p:nvSpPr>
        <p:spPr>
          <a:xfrm>
            <a:off x="7888099" y="3846915"/>
            <a:ext cx="872355" cy="369332"/>
          </a:xfrm>
          <a:prstGeom prst="rect">
            <a:avLst/>
          </a:prstGeom>
          <a:solidFill>
            <a:schemeClr val="bg1">
              <a:lumMod val="75000"/>
              <a:lumOff val="25000"/>
            </a:schemeClr>
          </a:solidFill>
        </p:spPr>
        <p:txBody>
          <a:bodyPr wrap="none" rtlCol="0">
            <a:spAutoFit/>
          </a:bodyPr>
          <a:lstStyle/>
          <a:p>
            <a:r>
              <a:rPr lang="en-US" dirty="0"/>
              <a:t>             </a:t>
            </a:r>
          </a:p>
        </p:txBody>
      </p:sp>
    </p:spTree>
    <p:extLst>
      <p:ext uri="{BB962C8B-B14F-4D97-AF65-F5344CB8AC3E}">
        <p14:creationId xmlns:p14="http://schemas.microsoft.com/office/powerpoint/2010/main" val="8971454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2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3500"/>
                            </p:stCondLst>
                            <p:childTnLst>
                              <p:par>
                                <p:cTn id="12" presetID="21" presetClass="entr" presetSubtype="1" fill="hold" nodeType="afterEffect">
                                  <p:stCondLst>
                                    <p:cond delay="300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childTnLst>
                          </p:cTn>
                        </p:par>
                        <p:par>
                          <p:cTn id="15" fill="hold">
                            <p:stCondLst>
                              <p:cond delay="7500"/>
                            </p:stCondLst>
                            <p:childTnLst>
                              <p:par>
                                <p:cTn id="16" presetID="26" presetClass="entr" presetSubtype="0" fill="hold" grpId="0" nodeType="afterEffect">
                                  <p:stCondLst>
                                    <p:cond delay="2500"/>
                                  </p:stCondLst>
                                  <p:iterate type="wd">
                                    <p:tmPct val="4000"/>
                                  </p:iterate>
                                  <p:childTnLst>
                                    <p:set>
                                      <p:cBhvr>
                                        <p:cTn id="17" dur="1" fill="hold">
                                          <p:stCondLst>
                                            <p:cond delay="0"/>
                                          </p:stCondLst>
                                        </p:cTn>
                                        <p:tgtEl>
                                          <p:spTgt spid="6"/>
                                        </p:tgtEl>
                                        <p:attrNameLst>
                                          <p:attrName>style.visibility</p:attrName>
                                        </p:attrNameLst>
                                      </p:cBhvr>
                                      <p:to>
                                        <p:strVal val="visible"/>
                                      </p:to>
                                    </p:set>
                                    <p:animEffect transition="in" filter="wipe(down)">
                                      <p:cBhvr>
                                        <p:cTn id="18" dur="290">
                                          <p:stCondLst>
                                            <p:cond delay="0"/>
                                          </p:stCondLst>
                                        </p:cTn>
                                        <p:tgtEl>
                                          <p:spTgt spid="6"/>
                                        </p:tgtEl>
                                      </p:cBhvr>
                                    </p:animEffect>
                                    <p:anim calcmode="lin" valueType="num">
                                      <p:cBhvr>
                                        <p:cTn id="19"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4" dur="13">
                                          <p:stCondLst>
                                            <p:cond delay="325"/>
                                          </p:stCondLst>
                                        </p:cTn>
                                        <p:tgtEl>
                                          <p:spTgt spid="6"/>
                                        </p:tgtEl>
                                      </p:cBhvr>
                                      <p:to x="100000" y="60000"/>
                                    </p:animScale>
                                    <p:animScale>
                                      <p:cBhvr>
                                        <p:cTn id="25" dur="83" decel="50000">
                                          <p:stCondLst>
                                            <p:cond delay="338"/>
                                          </p:stCondLst>
                                        </p:cTn>
                                        <p:tgtEl>
                                          <p:spTgt spid="6"/>
                                        </p:tgtEl>
                                      </p:cBhvr>
                                      <p:to x="100000" y="100000"/>
                                    </p:animScale>
                                    <p:animScale>
                                      <p:cBhvr>
                                        <p:cTn id="26" dur="13">
                                          <p:stCondLst>
                                            <p:cond delay="656"/>
                                          </p:stCondLst>
                                        </p:cTn>
                                        <p:tgtEl>
                                          <p:spTgt spid="6"/>
                                        </p:tgtEl>
                                      </p:cBhvr>
                                      <p:to x="100000" y="80000"/>
                                    </p:animScale>
                                    <p:animScale>
                                      <p:cBhvr>
                                        <p:cTn id="27" dur="83" decel="50000">
                                          <p:stCondLst>
                                            <p:cond delay="669"/>
                                          </p:stCondLst>
                                        </p:cTn>
                                        <p:tgtEl>
                                          <p:spTgt spid="6"/>
                                        </p:tgtEl>
                                      </p:cBhvr>
                                      <p:to x="100000" y="100000"/>
                                    </p:animScale>
                                    <p:animScale>
                                      <p:cBhvr>
                                        <p:cTn id="28" dur="13">
                                          <p:stCondLst>
                                            <p:cond delay="821"/>
                                          </p:stCondLst>
                                        </p:cTn>
                                        <p:tgtEl>
                                          <p:spTgt spid="6"/>
                                        </p:tgtEl>
                                      </p:cBhvr>
                                      <p:to x="100000" y="90000"/>
                                    </p:animScale>
                                    <p:animScale>
                                      <p:cBhvr>
                                        <p:cTn id="29" dur="83" decel="50000">
                                          <p:stCondLst>
                                            <p:cond delay="834"/>
                                          </p:stCondLst>
                                        </p:cTn>
                                        <p:tgtEl>
                                          <p:spTgt spid="6"/>
                                        </p:tgtEl>
                                      </p:cBhvr>
                                      <p:to x="100000" y="100000"/>
                                    </p:animScale>
                                    <p:animScale>
                                      <p:cBhvr>
                                        <p:cTn id="30" dur="13">
                                          <p:stCondLst>
                                            <p:cond delay="904"/>
                                          </p:stCondLst>
                                        </p:cTn>
                                        <p:tgtEl>
                                          <p:spTgt spid="6"/>
                                        </p:tgtEl>
                                      </p:cBhvr>
                                      <p:to x="100000" y="95000"/>
                                    </p:animScale>
                                    <p:animScale>
                                      <p:cBhvr>
                                        <p:cTn id="31" dur="83" decel="50000">
                                          <p:stCondLst>
                                            <p:cond delay="917"/>
                                          </p:stCondLst>
                                        </p:cTn>
                                        <p:tgtEl>
                                          <p:spTgt spid="6"/>
                                        </p:tgtEl>
                                      </p:cBhvr>
                                      <p:to x="100000" y="100000"/>
                                    </p:animScale>
                                  </p:childTnLst>
                                </p:cTn>
                              </p:par>
                            </p:childTnLst>
                          </p:cTn>
                        </p:par>
                        <p:par>
                          <p:cTn id="32" fill="hold">
                            <p:stCondLst>
                              <p:cond delay="12760"/>
                            </p:stCondLst>
                            <p:childTnLst>
                              <p:par>
                                <p:cTn id="33" presetID="1" presetClass="exit" presetSubtype="0" fill="hold" grpId="0" nodeType="afterEffect">
                                  <p:stCondLst>
                                    <p:cond delay="550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18260"/>
                            </p:stCondLst>
                            <p:childTnLst>
                              <p:par>
                                <p:cTn id="36" presetID="22" presetClass="exit" presetSubtype="4" fill="hold" grpId="0" nodeType="afterEffect">
                                  <p:stCondLst>
                                    <p:cond delay="500"/>
                                  </p:stCondLst>
                                  <p:childTnLst>
                                    <p:animEffect transition="out" filter="wipe(down)">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smiling person with long blonde hair&#10;&#10;Description automatically generated with medium confidence">
            <a:extLst>
              <a:ext uri="{FF2B5EF4-FFF2-40B4-BE49-F238E27FC236}">
                <a16:creationId xmlns:a16="http://schemas.microsoft.com/office/drawing/2014/main" id="{E009611A-3328-4432-A3AB-78601AE2E72B}"/>
              </a:ext>
            </a:extLst>
          </p:cNvPr>
          <p:cNvPicPr>
            <a:picLocks noChangeAspect="1"/>
          </p:cNvPicPr>
          <p:nvPr/>
        </p:nvPicPr>
        <p:blipFill rotWithShape="1">
          <a:blip r:embed="rId2"/>
          <a:srcRect t="4730" r="2" b="25481"/>
          <a:stretch/>
        </p:blipFill>
        <p:spPr>
          <a:xfrm>
            <a:off x="20" y="-338657"/>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5" name="Picture 4">
            <a:extLst>
              <a:ext uri="{FF2B5EF4-FFF2-40B4-BE49-F238E27FC236}">
                <a16:creationId xmlns:a16="http://schemas.microsoft.com/office/drawing/2014/main" id="{282429BC-5893-4EB1-B58F-72C7C4D54EDC}"/>
              </a:ext>
            </a:extLst>
          </p:cNvPr>
          <p:cNvPicPr>
            <a:picLocks noChangeAspect="1"/>
          </p:cNvPicPr>
          <p:nvPr/>
        </p:nvPicPr>
        <p:blipFill rotWithShape="1">
          <a:blip r:embed="rId3"/>
          <a:srcRect l="13691" r="21181"/>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 name="Picture 3">
            <a:extLst>
              <a:ext uri="{FF2B5EF4-FFF2-40B4-BE49-F238E27FC236}">
                <a16:creationId xmlns:a16="http://schemas.microsoft.com/office/drawing/2014/main" id="{F78A3438-6281-4855-86DE-AFF6D1740090}"/>
              </a:ext>
            </a:extLst>
          </p:cNvPr>
          <p:cNvPicPr>
            <a:picLocks noChangeAspect="1"/>
          </p:cNvPicPr>
          <p:nvPr/>
        </p:nvPicPr>
        <p:blipFill rotWithShape="1">
          <a:blip r:embed="rId4"/>
          <a:srcRect l="197"/>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4" name="Group 13">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46EC0905-1B90-467D-A7DC-EB125985CCDD}"/>
              </a:ext>
            </a:extLst>
          </p:cNvPr>
          <p:cNvSpPr txBox="1"/>
          <p:nvPr/>
        </p:nvSpPr>
        <p:spPr>
          <a:xfrm>
            <a:off x="5664201" y="4766267"/>
            <a:ext cx="5692774" cy="107741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200" b="1" dirty="0">
                <a:solidFill>
                  <a:srgbClr val="FFFF00">
                    <a:alpha val="80000"/>
                  </a:srgbClr>
                </a:solidFill>
              </a:rPr>
              <a:t>Krysta Palmer</a:t>
            </a:r>
          </a:p>
          <a:p>
            <a:pPr indent="-228600">
              <a:lnSpc>
                <a:spcPct val="90000"/>
              </a:lnSpc>
              <a:spcAft>
                <a:spcPts val="600"/>
              </a:spcAft>
              <a:buFont typeface="Arial" panose="020B0604020202020204" pitchFamily="34" charset="0"/>
              <a:buChar char="•"/>
            </a:pPr>
            <a:r>
              <a:rPr lang="en-US" sz="2400" b="1" dirty="0">
                <a:solidFill>
                  <a:schemeClr val="bg1">
                    <a:alpha val="80000"/>
                  </a:schemeClr>
                </a:solidFill>
              </a:rPr>
              <a:t>Women's 3m springboard · Diving Bronze</a:t>
            </a:r>
          </a:p>
        </p:txBody>
      </p:sp>
      <p:sp>
        <p:nvSpPr>
          <p:cNvPr id="3" name="TextBox 2">
            <a:extLst>
              <a:ext uri="{FF2B5EF4-FFF2-40B4-BE49-F238E27FC236}">
                <a16:creationId xmlns:a16="http://schemas.microsoft.com/office/drawing/2014/main" id="{2A477DDF-4B39-43DA-BA99-2C06C9AE0A3E}"/>
              </a:ext>
            </a:extLst>
          </p:cNvPr>
          <p:cNvSpPr txBox="1"/>
          <p:nvPr/>
        </p:nvSpPr>
        <p:spPr>
          <a:xfrm>
            <a:off x="5464561" y="4667591"/>
            <a:ext cx="3046027" cy="523220"/>
          </a:xfrm>
          <a:prstGeom prst="rect">
            <a:avLst/>
          </a:prstGeom>
          <a:solidFill>
            <a:schemeClr val="tx1"/>
          </a:solidFill>
        </p:spPr>
        <p:txBody>
          <a:bodyPr wrap="none" rtlCol="0">
            <a:spAutoFit/>
          </a:bodyPr>
          <a:lstStyle/>
          <a:p>
            <a:r>
              <a:rPr lang="en-US" sz="2800" dirty="0"/>
              <a:t>                                   </a:t>
            </a:r>
          </a:p>
        </p:txBody>
      </p:sp>
    </p:spTree>
    <p:extLst>
      <p:ext uri="{BB962C8B-B14F-4D97-AF65-F5344CB8AC3E}">
        <p14:creationId xmlns:p14="http://schemas.microsoft.com/office/powerpoint/2010/main" val="190067130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3500"/>
                            </p:stCondLst>
                            <p:childTnLst>
                              <p:par>
                                <p:cTn id="9" presetID="6" presetClass="entr" presetSubtype="16" fill="hold" nodeType="afterEffect">
                                  <p:stCondLst>
                                    <p:cond delay="250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par>
                          <p:cTn id="12" fill="hold">
                            <p:stCondLst>
                              <p:cond delay="6500"/>
                            </p:stCondLst>
                            <p:childTnLst>
                              <p:par>
                                <p:cTn id="13" presetID="1" presetClass="entr" presetSubtype="0" fill="hold" grpId="0" nodeType="afterEffect">
                                  <p:stCondLst>
                                    <p:cond delay="25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9000"/>
                            </p:stCondLst>
                            <p:childTnLst>
                              <p:par>
                                <p:cTn id="16" presetID="1" presetClass="exit" presetSubtype="0" fill="hold" grpId="0" nodeType="afterEffect">
                                  <p:stCondLst>
                                    <p:cond delay="250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0614F9-9FC4-45C4-8CE7-E0BB8C27A7DD}"/>
              </a:ext>
            </a:extLst>
          </p:cNvPr>
          <p:cNvPicPr>
            <a:picLocks noChangeAspect="1"/>
          </p:cNvPicPr>
          <p:nvPr/>
        </p:nvPicPr>
        <p:blipFill rotWithShape="1">
          <a:blip r:embed="rId2"/>
          <a:srcRect l="39744" t="8769" r="19231" b="16154"/>
          <a:stretch/>
        </p:blipFill>
        <p:spPr>
          <a:xfrm>
            <a:off x="3550920" y="137159"/>
            <a:ext cx="3972394" cy="4846321"/>
          </a:xfrm>
          <a:prstGeom prst="rect">
            <a:avLst/>
          </a:prstGeom>
        </p:spPr>
      </p:pic>
      <p:pic>
        <p:nvPicPr>
          <p:cNvPr id="3" name="Picture 2">
            <a:extLst>
              <a:ext uri="{FF2B5EF4-FFF2-40B4-BE49-F238E27FC236}">
                <a16:creationId xmlns:a16="http://schemas.microsoft.com/office/drawing/2014/main" id="{8357E6CF-5BCC-47E6-877A-31412A1034E0}"/>
              </a:ext>
            </a:extLst>
          </p:cNvPr>
          <p:cNvPicPr>
            <a:picLocks noChangeAspect="1"/>
          </p:cNvPicPr>
          <p:nvPr/>
        </p:nvPicPr>
        <p:blipFill rotWithShape="1">
          <a:blip r:embed="rId3"/>
          <a:srcRect l="32181" r="37192" b="4137"/>
          <a:stretch/>
        </p:blipFill>
        <p:spPr>
          <a:xfrm>
            <a:off x="198120" y="137159"/>
            <a:ext cx="2751861" cy="4846321"/>
          </a:xfrm>
          <a:prstGeom prst="rect">
            <a:avLst/>
          </a:prstGeom>
        </p:spPr>
      </p:pic>
      <p:pic>
        <p:nvPicPr>
          <p:cNvPr id="4" name="Picture 3">
            <a:extLst>
              <a:ext uri="{FF2B5EF4-FFF2-40B4-BE49-F238E27FC236}">
                <a16:creationId xmlns:a16="http://schemas.microsoft.com/office/drawing/2014/main" id="{7DCA50CA-38F1-4A2B-AF61-559ED0FCB75B}"/>
              </a:ext>
            </a:extLst>
          </p:cNvPr>
          <p:cNvPicPr>
            <a:picLocks noChangeAspect="1"/>
          </p:cNvPicPr>
          <p:nvPr/>
        </p:nvPicPr>
        <p:blipFill rotWithShape="1">
          <a:blip r:embed="rId4"/>
          <a:srcRect l="25500" r="32750" b="9778"/>
          <a:stretch/>
        </p:blipFill>
        <p:spPr>
          <a:xfrm>
            <a:off x="7910002" y="119556"/>
            <a:ext cx="3972394" cy="4828719"/>
          </a:xfrm>
          <a:prstGeom prst="rect">
            <a:avLst/>
          </a:prstGeom>
        </p:spPr>
      </p:pic>
      <p:sp>
        <p:nvSpPr>
          <p:cNvPr id="6" name="TextBox 5">
            <a:extLst>
              <a:ext uri="{FF2B5EF4-FFF2-40B4-BE49-F238E27FC236}">
                <a16:creationId xmlns:a16="http://schemas.microsoft.com/office/drawing/2014/main" id="{02C6D81B-ACA0-48EF-B9D0-689623379915}"/>
              </a:ext>
            </a:extLst>
          </p:cNvPr>
          <p:cNvSpPr txBox="1"/>
          <p:nvPr/>
        </p:nvSpPr>
        <p:spPr>
          <a:xfrm>
            <a:off x="198121" y="4904959"/>
            <a:ext cx="11795760" cy="1815882"/>
          </a:xfrm>
          <a:prstGeom prst="rect">
            <a:avLst/>
          </a:prstGeom>
          <a:noFill/>
        </p:spPr>
        <p:txBody>
          <a:bodyPr wrap="square">
            <a:spAutoFit/>
          </a:bodyPr>
          <a:lstStyle/>
          <a:p>
            <a:r>
              <a:rPr lang="en-US" sz="3200" b="1" dirty="0">
                <a:solidFill>
                  <a:srgbClr val="FF0000"/>
                </a:solidFill>
              </a:rPr>
              <a:t>Simone Arianne Biles </a:t>
            </a:r>
            <a:r>
              <a:rPr lang="en-US" sz="2000" b="1" dirty="0"/>
              <a:t>is an American gymnast. With a combined total of 32 Olympic and World Championship medals, she is tied with Larisa Latynina as the most decorated gymnast of all time. At the 2020 Summer Olympics in Tokyo, she won bronze on balance beam, as well as silver with the United States team, after struggling with "the </a:t>
            </a:r>
            <a:r>
              <a:rPr lang="en-US" sz="2000" b="1" dirty="0" err="1"/>
              <a:t>twisties</a:t>
            </a:r>
            <a:r>
              <a:rPr lang="en-US" sz="2000" b="1" dirty="0"/>
              <a:t>", a temporary loss of air balance awareness. Her partial withdrawal, focus on safety, mental health and perseverance were praised (from </a:t>
            </a:r>
            <a:r>
              <a:rPr lang="en-US" sz="2000" b="1" i="1" dirty="0"/>
              <a:t>Wikipedia</a:t>
            </a:r>
            <a:r>
              <a:rPr lang="en-US" sz="2000" b="1" dirty="0"/>
              <a:t>). </a:t>
            </a:r>
          </a:p>
        </p:txBody>
      </p:sp>
      <p:sp>
        <p:nvSpPr>
          <p:cNvPr id="5" name="TextBox 4">
            <a:extLst>
              <a:ext uri="{FF2B5EF4-FFF2-40B4-BE49-F238E27FC236}">
                <a16:creationId xmlns:a16="http://schemas.microsoft.com/office/drawing/2014/main" id="{29967E64-E441-48B5-AFC9-214D22D2A68D}"/>
              </a:ext>
            </a:extLst>
          </p:cNvPr>
          <p:cNvSpPr txBox="1"/>
          <p:nvPr/>
        </p:nvSpPr>
        <p:spPr>
          <a:xfrm>
            <a:off x="209644" y="4943019"/>
            <a:ext cx="3700052" cy="523220"/>
          </a:xfrm>
          <a:prstGeom prst="rect">
            <a:avLst/>
          </a:prstGeom>
          <a:pattFill prst="pct40">
            <a:fgClr>
              <a:schemeClr val="accent1"/>
            </a:fgClr>
            <a:bgClr>
              <a:schemeClr val="bg1"/>
            </a:bgClr>
          </a:pattFill>
        </p:spPr>
        <p:txBody>
          <a:bodyPr wrap="none" rtlCol="0">
            <a:spAutoFit/>
          </a:bodyPr>
          <a:lstStyle/>
          <a:p>
            <a:r>
              <a:rPr lang="en-US" sz="2800" dirty="0"/>
              <a:t>                                           </a:t>
            </a:r>
          </a:p>
        </p:txBody>
      </p:sp>
    </p:spTree>
    <p:extLst>
      <p:ext uri="{BB962C8B-B14F-4D97-AF65-F5344CB8AC3E}">
        <p14:creationId xmlns:p14="http://schemas.microsoft.com/office/powerpoint/2010/main" val="302683826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3500"/>
                            </p:stCondLst>
                            <p:childTnLst>
                              <p:par>
                                <p:cTn id="12" presetID="16" presetClass="entr" presetSubtype="21" fill="hold" nodeType="afterEffect">
                                  <p:stCondLst>
                                    <p:cond delay="250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childTnLst>
                          </p:cTn>
                        </p:par>
                        <p:par>
                          <p:cTn id="15" fill="hold">
                            <p:stCondLst>
                              <p:cond delay="7000"/>
                            </p:stCondLst>
                            <p:childTnLst>
                              <p:par>
                                <p:cTn id="16" presetID="2" presetClass="entr" presetSubtype="1" fill="hold" grpId="0" nodeType="afterEffect">
                                  <p:stCondLst>
                                    <p:cond delay="2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ppt_x"/>
                                          </p:val>
                                        </p:tav>
                                        <p:tav tm="100000">
                                          <p:val>
                                            <p:strVal val="#ppt_x"/>
                                          </p:val>
                                        </p:tav>
                                      </p:tavLst>
                                    </p:anim>
                                    <p:anim calcmode="lin" valueType="num">
                                      <p:cBhvr additive="base">
                                        <p:cTn id="19" dur="1000" fill="hold"/>
                                        <p:tgtEl>
                                          <p:spTgt spid="6"/>
                                        </p:tgtEl>
                                        <p:attrNameLst>
                                          <p:attrName>ppt_y</p:attrName>
                                        </p:attrNameLst>
                                      </p:cBhvr>
                                      <p:tavLst>
                                        <p:tav tm="0">
                                          <p:val>
                                            <p:strVal val="0-#ppt_h/2"/>
                                          </p:val>
                                        </p:tav>
                                        <p:tav tm="100000">
                                          <p:val>
                                            <p:strVal val="#ppt_y"/>
                                          </p:val>
                                        </p:tav>
                                      </p:tavLst>
                                    </p:anim>
                                  </p:childTnLst>
                                </p:cTn>
                              </p:par>
                            </p:childTnLst>
                          </p:cTn>
                        </p:par>
                        <p:par>
                          <p:cTn id="20" fill="hold">
                            <p:stCondLst>
                              <p:cond delay="10500"/>
                            </p:stCondLst>
                            <p:childTnLst>
                              <p:par>
                                <p:cTn id="21" presetID="50" presetClass="exit" presetSubtype="0" accel="100000" fill="hold" grpId="0" nodeType="afterEffect">
                                  <p:stCondLst>
                                    <p:cond delay="5500"/>
                                  </p:stCondLst>
                                  <p:childTnLst>
                                    <p:anim calcmode="lin" valueType="num">
                                      <p:cBhvr>
                                        <p:cTn id="22" dur="1000"/>
                                        <p:tgtEl>
                                          <p:spTgt spid="5"/>
                                        </p:tgtEl>
                                        <p:attrNameLst>
                                          <p:attrName>ppt_w</p:attrName>
                                        </p:attrNameLst>
                                      </p:cBhvr>
                                      <p:tavLst>
                                        <p:tav tm="0">
                                          <p:val>
                                            <p:strVal val="ppt_w"/>
                                          </p:val>
                                        </p:tav>
                                        <p:tav tm="100000">
                                          <p:val>
                                            <p:strVal val="ppt_w+.3"/>
                                          </p:val>
                                        </p:tav>
                                      </p:tavLst>
                                    </p:anim>
                                    <p:anim calcmode="lin" valueType="num">
                                      <p:cBhvr>
                                        <p:cTn id="23" dur="1000"/>
                                        <p:tgtEl>
                                          <p:spTgt spid="5"/>
                                        </p:tgtEl>
                                        <p:attrNameLst>
                                          <p:attrName>ppt_h</p:attrName>
                                        </p:attrNameLst>
                                      </p:cBhvr>
                                      <p:tavLst>
                                        <p:tav tm="0">
                                          <p:val>
                                            <p:strVal val="ppt_h"/>
                                          </p:val>
                                        </p:tav>
                                        <p:tav tm="100000">
                                          <p:val>
                                            <p:strVal val="ppt_h"/>
                                          </p:val>
                                        </p:tav>
                                      </p:tavLst>
                                    </p:anim>
                                    <p:animEffect transition="out" filter="fade">
                                      <p:cBhvr>
                                        <p:cTn id="24" dur="1000"/>
                                        <p:tgtEl>
                                          <p:spTgt spid="5"/>
                                        </p:tgtEl>
                                      </p:cBhvr>
                                    </p:animEffect>
                                    <p:set>
                                      <p:cBhvr>
                                        <p:cTn id="25"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Picture 6">
            <a:extLst>
              <a:ext uri="{FF2B5EF4-FFF2-40B4-BE49-F238E27FC236}">
                <a16:creationId xmlns:a16="http://schemas.microsoft.com/office/drawing/2014/main" id="{9C1E9B22-5A28-42F4-ADA4-EAB45D19FFB9}"/>
              </a:ext>
            </a:extLst>
          </p:cNvPr>
          <p:cNvPicPr>
            <a:picLocks noChangeAspect="1"/>
          </p:cNvPicPr>
          <p:nvPr/>
        </p:nvPicPr>
        <p:blipFill rotWithShape="1">
          <a:blip r:embed="rId2"/>
          <a:srcRect l="8723" r="-4" b="-4"/>
          <a:stretch/>
        </p:blipFill>
        <p:spPr>
          <a:xfrm>
            <a:off x="8331256" y="104123"/>
            <a:ext cx="3573016" cy="3894886"/>
          </a:xfrm>
          <a:prstGeom prst="rect">
            <a:avLst/>
          </a:prstGeom>
        </p:spPr>
      </p:pic>
      <p:pic>
        <p:nvPicPr>
          <p:cNvPr id="6" name="Picture 5">
            <a:extLst>
              <a:ext uri="{FF2B5EF4-FFF2-40B4-BE49-F238E27FC236}">
                <a16:creationId xmlns:a16="http://schemas.microsoft.com/office/drawing/2014/main" id="{F95D7E24-163C-4BF0-AD40-9D94463542F2}"/>
              </a:ext>
            </a:extLst>
          </p:cNvPr>
          <p:cNvPicPr>
            <a:picLocks noChangeAspect="1"/>
          </p:cNvPicPr>
          <p:nvPr/>
        </p:nvPicPr>
        <p:blipFill rotWithShape="1">
          <a:blip r:embed="rId3"/>
          <a:srcRect l="15261" t="1915" r="34112" b="-4"/>
          <a:stretch/>
        </p:blipFill>
        <p:spPr>
          <a:xfrm>
            <a:off x="181070" y="159793"/>
            <a:ext cx="4212502" cy="4590970"/>
          </a:xfrm>
          <a:prstGeom prst="rect">
            <a:avLst/>
          </a:prstGeom>
        </p:spPr>
      </p:pic>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4FBDAD2-57E3-479E-8933-F64773C165D2}"/>
              </a:ext>
            </a:extLst>
          </p:cNvPr>
          <p:cNvSpPr txBox="1"/>
          <p:nvPr/>
        </p:nvSpPr>
        <p:spPr>
          <a:xfrm>
            <a:off x="4677682" y="4599089"/>
            <a:ext cx="7076416" cy="1714500"/>
          </a:xfrm>
          <a:prstGeom prst="rect">
            <a:avLst/>
          </a:prstGeom>
        </p:spPr>
        <p:txBody>
          <a:bodyPr vert="horz" lIns="91440" tIns="45720" rIns="91440" bIns="45720" rtlCol="0" anchor="ctr">
            <a:noAutofit/>
          </a:bodyPr>
          <a:lstStyle/>
          <a:p>
            <a:pPr>
              <a:lnSpc>
                <a:spcPct val="90000"/>
              </a:lnSpc>
              <a:spcAft>
                <a:spcPts val="600"/>
              </a:spcAft>
            </a:pPr>
            <a:r>
              <a:rPr lang="en-US" sz="3200" b="1" dirty="0">
                <a:solidFill>
                  <a:srgbClr val="FFFF00"/>
                </a:solidFill>
              </a:rPr>
              <a:t>Gabrielle Thomas </a:t>
            </a:r>
            <a:r>
              <a:rPr lang="en-US" sz="2400" dirty="0"/>
              <a:t>is an American track-and-field athlete. She is the third-fastest woman of all time in the 200 </a:t>
            </a:r>
            <a:r>
              <a:rPr lang="en-US" sz="2400" dirty="0" err="1"/>
              <a:t>metres</a:t>
            </a:r>
            <a:r>
              <a:rPr lang="en-US" sz="2400" dirty="0"/>
              <a:t> with her result of 21.61 seconds, which was set at the 2020 US Olympic trials. She won an individual 200 m bronze medal and a relay silver medal at the 2020 Summer Olympics in Tokyo.</a:t>
            </a:r>
          </a:p>
        </p:txBody>
      </p:sp>
      <p:pic>
        <p:nvPicPr>
          <p:cNvPr id="2" name="Picture 1">
            <a:extLst>
              <a:ext uri="{FF2B5EF4-FFF2-40B4-BE49-F238E27FC236}">
                <a16:creationId xmlns:a16="http://schemas.microsoft.com/office/drawing/2014/main" id="{52ED6100-E8CC-4C6A-ADDD-AA31D8E587D8}"/>
              </a:ext>
            </a:extLst>
          </p:cNvPr>
          <p:cNvPicPr>
            <a:picLocks noChangeAspect="1"/>
          </p:cNvPicPr>
          <p:nvPr/>
        </p:nvPicPr>
        <p:blipFill rotWithShape="1">
          <a:blip r:embed="rId4"/>
          <a:srcRect l="56002" r="13160" b="48956"/>
          <a:stretch/>
        </p:blipFill>
        <p:spPr>
          <a:xfrm>
            <a:off x="4547363" y="80965"/>
            <a:ext cx="3538208" cy="3894887"/>
          </a:xfrm>
          <a:prstGeom prst="rect">
            <a:avLst/>
          </a:prstGeom>
        </p:spPr>
      </p:pic>
      <p:sp>
        <p:nvSpPr>
          <p:cNvPr id="5" name="TextBox 4">
            <a:extLst>
              <a:ext uri="{FF2B5EF4-FFF2-40B4-BE49-F238E27FC236}">
                <a16:creationId xmlns:a16="http://schemas.microsoft.com/office/drawing/2014/main" id="{BE8494B5-FBD7-4AFC-9023-4A1C537D62CE}"/>
              </a:ext>
            </a:extLst>
          </p:cNvPr>
          <p:cNvSpPr txBox="1"/>
          <p:nvPr/>
        </p:nvSpPr>
        <p:spPr>
          <a:xfrm>
            <a:off x="4677682" y="4337479"/>
            <a:ext cx="3046027" cy="523220"/>
          </a:xfrm>
          <a:prstGeom prst="rect">
            <a:avLst/>
          </a:prstGeom>
          <a:solidFill>
            <a:schemeClr val="bg1">
              <a:lumMod val="75000"/>
              <a:lumOff val="25000"/>
            </a:schemeClr>
          </a:solidFill>
        </p:spPr>
        <p:txBody>
          <a:bodyPr wrap="none" rtlCol="0">
            <a:spAutoFit/>
          </a:bodyPr>
          <a:lstStyle/>
          <a:p>
            <a:r>
              <a:rPr lang="en-US" sz="2800" dirty="0"/>
              <a:t>                                   </a:t>
            </a:r>
          </a:p>
        </p:txBody>
      </p:sp>
      <p:sp>
        <p:nvSpPr>
          <p:cNvPr id="3" name="TextBox 2">
            <a:extLst>
              <a:ext uri="{FF2B5EF4-FFF2-40B4-BE49-F238E27FC236}">
                <a16:creationId xmlns:a16="http://schemas.microsoft.com/office/drawing/2014/main" id="{6BECFAF2-F86A-4ED6-AA2E-BE49F3EDDB42}"/>
              </a:ext>
            </a:extLst>
          </p:cNvPr>
          <p:cNvSpPr txBox="1"/>
          <p:nvPr/>
        </p:nvSpPr>
        <p:spPr>
          <a:xfrm>
            <a:off x="2089445" y="2455278"/>
            <a:ext cx="872355" cy="369332"/>
          </a:xfrm>
          <a:prstGeom prst="rect">
            <a:avLst/>
          </a:prstGeom>
          <a:solidFill>
            <a:schemeClr val="tx1"/>
          </a:solidFill>
        </p:spPr>
        <p:txBody>
          <a:bodyPr wrap="none" rtlCol="0">
            <a:spAutoFit/>
          </a:bodyPr>
          <a:lstStyle/>
          <a:p>
            <a:r>
              <a:rPr lang="en-US" dirty="0"/>
              <a:t>             </a:t>
            </a:r>
          </a:p>
        </p:txBody>
      </p:sp>
    </p:spTree>
    <p:extLst>
      <p:ext uri="{BB962C8B-B14F-4D97-AF65-F5344CB8AC3E}">
        <p14:creationId xmlns:p14="http://schemas.microsoft.com/office/powerpoint/2010/main" val="16915236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250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3500"/>
                            </p:stCondLst>
                            <p:childTnLst>
                              <p:par>
                                <p:cTn id="9" presetID="2" presetClass="entr" presetSubtype="8" fill="hold" nodeType="afterEffect">
                                  <p:stCondLst>
                                    <p:cond delay="2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8000"/>
                            </p:stCondLst>
                            <p:childTnLst>
                              <p:par>
                                <p:cTn id="14" presetID="3" presetClass="entr" presetSubtype="10" fill="hold" grpId="0" nodeType="afterEffect">
                                  <p:stCondLst>
                                    <p:cond delay="250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1000"/>
                                        <p:tgtEl>
                                          <p:spTgt spid="4"/>
                                        </p:tgtEl>
                                      </p:cBhvr>
                                    </p:animEffect>
                                  </p:childTnLst>
                                </p:cTn>
                              </p:par>
                            </p:childTnLst>
                          </p:cTn>
                        </p:par>
                        <p:par>
                          <p:cTn id="17" fill="hold">
                            <p:stCondLst>
                              <p:cond delay="11500"/>
                            </p:stCondLst>
                            <p:childTnLst>
                              <p:par>
                                <p:cTn id="18" presetID="17" presetClass="exit" presetSubtype="10" fill="hold" grpId="0" nodeType="afterEffect">
                                  <p:stCondLst>
                                    <p:cond delay="5500"/>
                                  </p:stCondLst>
                                  <p:childTnLst>
                                    <p:anim calcmode="lin" valueType="num">
                                      <p:cBhvr>
                                        <p:cTn id="19" dur="1000"/>
                                        <p:tgtEl>
                                          <p:spTgt spid="5"/>
                                        </p:tgtEl>
                                        <p:attrNameLst>
                                          <p:attrName>ppt_w</p:attrName>
                                        </p:attrNameLst>
                                      </p:cBhvr>
                                      <p:tavLst>
                                        <p:tav tm="0">
                                          <p:val>
                                            <p:strVal val="ppt_w"/>
                                          </p:val>
                                        </p:tav>
                                        <p:tav tm="100000">
                                          <p:val>
                                            <p:fltVal val="0"/>
                                          </p:val>
                                        </p:tav>
                                      </p:tavLst>
                                    </p:anim>
                                    <p:anim calcmode="lin" valueType="num">
                                      <p:cBhvr>
                                        <p:cTn id="20" dur="1000"/>
                                        <p:tgtEl>
                                          <p:spTgt spid="5"/>
                                        </p:tgtEl>
                                        <p:attrNameLst>
                                          <p:attrName>ppt_h</p:attrName>
                                        </p:attrNameLst>
                                      </p:cBhvr>
                                      <p:tavLst>
                                        <p:tav tm="0">
                                          <p:val>
                                            <p:strVal val="ppt_h"/>
                                          </p:val>
                                        </p:tav>
                                        <p:tav tm="100000">
                                          <p:val>
                                            <p:strVal val="ppt_h"/>
                                          </p:val>
                                        </p:tav>
                                      </p:tavLst>
                                    </p:anim>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18000"/>
                            </p:stCondLst>
                            <p:childTnLst>
                              <p:par>
                                <p:cTn id="23" presetID="45" presetClass="exit" presetSubtype="0" fill="hold" grpId="0" nodeType="afterEffect">
                                  <p:stCondLst>
                                    <p:cond delay="500"/>
                                  </p:stCondLst>
                                  <p:childTnLst>
                                    <p:animEffect transition="out" filter="fade">
                                      <p:cBhvr>
                                        <p:cTn id="24" dur="500"/>
                                        <p:tgtEl>
                                          <p:spTgt spid="3"/>
                                        </p:tgtEl>
                                      </p:cBhvr>
                                    </p:animEffect>
                                    <p:anim calcmode="lin" valueType="num">
                                      <p:cBhvr>
                                        <p:cTn id="25" dur="5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500"/>
                                        <p:tgtEl>
                                          <p:spTgt spid="3"/>
                                        </p:tgtEl>
                                        <p:attrNameLst>
                                          <p:attrName>ppt_h</p:attrName>
                                        </p:attrNameLst>
                                      </p:cBhvr>
                                      <p:tavLst>
                                        <p:tav tm="0">
                                          <p:val>
                                            <p:strVal val="ppt_h"/>
                                          </p:val>
                                        </p:tav>
                                        <p:tav tm="100000">
                                          <p:val>
                                            <p:strVal val="ppt_h"/>
                                          </p:val>
                                        </p:tav>
                                      </p:tavLst>
                                    </p:anim>
                                    <p:set>
                                      <p:cBhvr>
                                        <p:cTn id="2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3A9EAC-9A8F-4FA2-84F2-B1934746BD08}"/>
              </a:ext>
            </a:extLst>
          </p:cNvPr>
          <p:cNvPicPr>
            <a:picLocks noChangeAspect="1"/>
          </p:cNvPicPr>
          <p:nvPr/>
        </p:nvPicPr>
        <p:blipFill rotWithShape="1">
          <a:blip r:embed="rId2"/>
          <a:srcRect l="53152" t="7455" r="3212"/>
          <a:stretch/>
        </p:blipFill>
        <p:spPr>
          <a:xfrm>
            <a:off x="8183881" y="1384896"/>
            <a:ext cx="3870957" cy="5473103"/>
          </a:xfrm>
          <a:prstGeom prst="rect">
            <a:avLst/>
          </a:prstGeom>
        </p:spPr>
      </p:pic>
      <p:pic>
        <p:nvPicPr>
          <p:cNvPr id="3" name="Picture 2">
            <a:extLst>
              <a:ext uri="{FF2B5EF4-FFF2-40B4-BE49-F238E27FC236}">
                <a16:creationId xmlns:a16="http://schemas.microsoft.com/office/drawing/2014/main" id="{8232F12B-ABFE-40B0-9D33-4F7413A16DE1}"/>
              </a:ext>
            </a:extLst>
          </p:cNvPr>
          <p:cNvPicPr>
            <a:picLocks noChangeAspect="1"/>
          </p:cNvPicPr>
          <p:nvPr/>
        </p:nvPicPr>
        <p:blipFill>
          <a:blip r:embed="rId3"/>
          <a:stretch>
            <a:fillRect/>
          </a:stretch>
        </p:blipFill>
        <p:spPr>
          <a:xfrm>
            <a:off x="259080" y="152400"/>
            <a:ext cx="3749040" cy="6248400"/>
          </a:xfrm>
          <a:prstGeom prst="rect">
            <a:avLst/>
          </a:prstGeom>
        </p:spPr>
      </p:pic>
      <p:sp>
        <p:nvSpPr>
          <p:cNvPr id="5" name="TextBox 4">
            <a:extLst>
              <a:ext uri="{FF2B5EF4-FFF2-40B4-BE49-F238E27FC236}">
                <a16:creationId xmlns:a16="http://schemas.microsoft.com/office/drawing/2014/main" id="{2D757562-FD12-4F8E-A049-B7856183E790}"/>
              </a:ext>
            </a:extLst>
          </p:cNvPr>
          <p:cNvSpPr txBox="1"/>
          <p:nvPr/>
        </p:nvSpPr>
        <p:spPr>
          <a:xfrm>
            <a:off x="4008120" y="152400"/>
            <a:ext cx="4175762" cy="2431435"/>
          </a:xfrm>
          <a:prstGeom prst="rect">
            <a:avLst/>
          </a:prstGeom>
          <a:noFill/>
        </p:spPr>
        <p:txBody>
          <a:bodyPr wrap="square">
            <a:spAutoFit/>
          </a:bodyPr>
          <a:lstStyle/>
          <a:p>
            <a:r>
              <a:rPr lang="en-US" sz="3200" b="1" dirty="0">
                <a:solidFill>
                  <a:srgbClr val="FF0000"/>
                </a:solidFill>
              </a:rPr>
              <a:t>Paul </a:t>
            </a:r>
            <a:r>
              <a:rPr lang="en-US" sz="3200" b="1" dirty="0" err="1">
                <a:solidFill>
                  <a:srgbClr val="FF0000"/>
                </a:solidFill>
              </a:rPr>
              <a:t>Kipkemoi</a:t>
            </a:r>
            <a:r>
              <a:rPr lang="en-US" sz="3200" b="1" dirty="0">
                <a:solidFill>
                  <a:srgbClr val="FF0000"/>
                </a:solidFill>
              </a:rPr>
              <a:t> Chelimo </a:t>
            </a:r>
            <a:r>
              <a:rPr lang="en-US" sz="2400" b="1" dirty="0"/>
              <a:t>is an American track and field athlete. He is the 2016 Olympic silver medalist and the 2020 Olympic bronze medalist in the 5000 meters.</a:t>
            </a:r>
          </a:p>
        </p:txBody>
      </p:sp>
      <p:sp>
        <p:nvSpPr>
          <p:cNvPr id="4" name="TextBox 3">
            <a:extLst>
              <a:ext uri="{FF2B5EF4-FFF2-40B4-BE49-F238E27FC236}">
                <a16:creationId xmlns:a16="http://schemas.microsoft.com/office/drawing/2014/main" id="{4EF02A66-64B6-478E-9454-5870DEC3775F}"/>
              </a:ext>
            </a:extLst>
          </p:cNvPr>
          <p:cNvSpPr txBox="1"/>
          <p:nvPr/>
        </p:nvSpPr>
        <p:spPr>
          <a:xfrm>
            <a:off x="4123345" y="152400"/>
            <a:ext cx="3945311" cy="523220"/>
          </a:xfrm>
          <a:prstGeom prst="rect">
            <a:avLst/>
          </a:prstGeom>
          <a:pattFill prst="wdDnDiag">
            <a:fgClr>
              <a:schemeClr val="accent1"/>
            </a:fgClr>
            <a:bgClr>
              <a:schemeClr val="bg1"/>
            </a:bgClr>
          </a:pattFill>
        </p:spPr>
        <p:txBody>
          <a:bodyPr wrap="none" rtlCol="0">
            <a:spAutoFit/>
          </a:bodyPr>
          <a:lstStyle/>
          <a:p>
            <a:r>
              <a:rPr lang="en-US" sz="2800" dirty="0"/>
              <a:t>                                              </a:t>
            </a:r>
          </a:p>
        </p:txBody>
      </p:sp>
      <p:sp>
        <p:nvSpPr>
          <p:cNvPr id="6" name="TextBox 5">
            <a:extLst>
              <a:ext uri="{FF2B5EF4-FFF2-40B4-BE49-F238E27FC236}">
                <a16:creationId xmlns:a16="http://schemas.microsoft.com/office/drawing/2014/main" id="{C7B4A720-D49D-496A-8B6B-4087B4C1E56E}"/>
              </a:ext>
            </a:extLst>
          </p:cNvPr>
          <p:cNvSpPr txBox="1"/>
          <p:nvPr/>
        </p:nvSpPr>
        <p:spPr>
          <a:xfrm rot="582408">
            <a:off x="9348409" y="4825396"/>
            <a:ext cx="1107996" cy="400110"/>
          </a:xfrm>
          <a:prstGeom prst="rect">
            <a:avLst/>
          </a:prstGeom>
          <a:solidFill>
            <a:schemeClr val="bg1"/>
          </a:solidFill>
        </p:spPr>
        <p:txBody>
          <a:bodyPr wrap="none" rtlCol="0">
            <a:spAutoFit/>
          </a:bodyPr>
          <a:lstStyle/>
          <a:p>
            <a:r>
              <a:rPr lang="en-US" sz="2000" dirty="0"/>
              <a:t>                </a:t>
            </a:r>
          </a:p>
        </p:txBody>
      </p:sp>
    </p:spTree>
    <p:extLst>
      <p:ext uri="{BB962C8B-B14F-4D97-AF65-F5344CB8AC3E}">
        <p14:creationId xmlns:p14="http://schemas.microsoft.com/office/powerpoint/2010/main" val="118585340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6000"/>
                            </p:stCondLst>
                            <p:childTnLst>
                              <p:par>
                                <p:cTn id="9" presetID="45" presetClass="entr" presetSubtype="0"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ppt_w</p:attrName>
                                        </p:attrNameLst>
                                      </p:cBhvr>
                                      <p:tavLst>
                                        <p:tav tm="0" fmla="#ppt_w*sin(2.5*pi*$)">
                                          <p:val>
                                            <p:fltVal val="0"/>
                                          </p:val>
                                        </p:tav>
                                        <p:tav tm="100000">
                                          <p:val>
                                            <p:fltVal val="1"/>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childTnLst>
                                </p:cTn>
                              </p:par>
                            </p:childTnLst>
                          </p:cTn>
                        </p:par>
                        <p:par>
                          <p:cTn id="14" fill="hold">
                            <p:stCondLst>
                              <p:cond delay="10000"/>
                            </p:stCondLst>
                            <p:childTnLst>
                              <p:par>
                                <p:cTn id="15" presetID="49" presetClass="exit" presetSubtype="0" accel="100000" fill="hold" grpId="0" nodeType="afterEffect">
                                  <p:stCondLst>
                                    <p:cond delay="5000"/>
                                  </p:stCondLst>
                                  <p:childTnLst>
                                    <p:anim calcmode="lin" valueType="num">
                                      <p:cBhvr>
                                        <p:cTn id="16" dur="1000"/>
                                        <p:tgtEl>
                                          <p:spTgt spid="4"/>
                                        </p:tgtEl>
                                        <p:attrNameLst>
                                          <p:attrName>ppt_w</p:attrName>
                                        </p:attrNameLst>
                                      </p:cBhvr>
                                      <p:tavLst>
                                        <p:tav tm="0">
                                          <p:val>
                                            <p:strVal val="ppt_w"/>
                                          </p:val>
                                        </p:tav>
                                        <p:tav tm="100000">
                                          <p:val>
                                            <p:fltVal val="0"/>
                                          </p:val>
                                        </p:tav>
                                      </p:tavLst>
                                    </p:anim>
                                    <p:anim calcmode="lin" valueType="num">
                                      <p:cBhvr>
                                        <p:cTn id="17" dur="1000"/>
                                        <p:tgtEl>
                                          <p:spTgt spid="4"/>
                                        </p:tgtEl>
                                        <p:attrNameLst>
                                          <p:attrName>ppt_h</p:attrName>
                                        </p:attrNameLst>
                                      </p:cBhvr>
                                      <p:tavLst>
                                        <p:tav tm="0">
                                          <p:val>
                                            <p:strVal val="ppt_h"/>
                                          </p:val>
                                        </p:tav>
                                        <p:tav tm="100000">
                                          <p:val>
                                            <p:fltVal val="0"/>
                                          </p:val>
                                        </p:tav>
                                      </p:tavLst>
                                    </p:anim>
                                    <p:anim calcmode="lin" valueType="num">
                                      <p:cBhvr>
                                        <p:cTn id="18" dur="1000"/>
                                        <p:tgtEl>
                                          <p:spTgt spid="4"/>
                                        </p:tgtEl>
                                        <p:attrNameLst>
                                          <p:attrName>style.rotation</p:attrName>
                                        </p:attrNameLst>
                                      </p:cBhvr>
                                      <p:tavLst>
                                        <p:tav tm="0">
                                          <p:val>
                                            <p:fltVal val="0"/>
                                          </p:val>
                                        </p:tav>
                                        <p:tav tm="100000">
                                          <p:val>
                                            <p:fltVal val="360"/>
                                          </p:val>
                                        </p:tav>
                                      </p:tavLst>
                                    </p:anim>
                                    <p:animEffect transition="out" filter="fade">
                                      <p:cBhvr>
                                        <p:cTn id="19" dur="1000"/>
                                        <p:tgtEl>
                                          <p:spTgt spid="4"/>
                                        </p:tgtEl>
                                      </p:cBhvr>
                                    </p:animEffect>
                                    <p:set>
                                      <p:cBhvr>
                                        <p:cTn id="20" dur="1" fill="hold">
                                          <p:stCondLst>
                                            <p:cond delay="999"/>
                                          </p:stCondLst>
                                        </p:cTn>
                                        <p:tgtEl>
                                          <p:spTgt spid="4"/>
                                        </p:tgtEl>
                                        <p:attrNameLst>
                                          <p:attrName>style.visibility</p:attrName>
                                        </p:attrNameLst>
                                      </p:cBhvr>
                                      <p:to>
                                        <p:strVal val="hidden"/>
                                      </p:to>
                                    </p:set>
                                  </p:childTnLst>
                                </p:cTn>
                              </p:par>
                            </p:childTnLst>
                          </p:cTn>
                        </p:par>
                        <p:par>
                          <p:cTn id="21" fill="hold">
                            <p:stCondLst>
                              <p:cond delay="16000"/>
                            </p:stCondLst>
                            <p:childTnLst>
                              <p:par>
                                <p:cTn id="22" presetID="2" presetClass="exit" presetSubtype="4" fill="hold" grpId="0" nodeType="afterEffect">
                                  <p:stCondLst>
                                    <p:cond delay="1500"/>
                                  </p:stCondLst>
                                  <p:childTnLst>
                                    <p:anim calcmode="lin" valueType="num">
                                      <p:cBhvr additive="base">
                                        <p:cTn id="23" dur="1000"/>
                                        <p:tgtEl>
                                          <p:spTgt spid="6"/>
                                        </p:tgtEl>
                                        <p:attrNameLst>
                                          <p:attrName>ppt_x</p:attrName>
                                        </p:attrNameLst>
                                      </p:cBhvr>
                                      <p:tavLst>
                                        <p:tav tm="0">
                                          <p:val>
                                            <p:strVal val="ppt_x"/>
                                          </p:val>
                                        </p:tav>
                                        <p:tav tm="100000">
                                          <p:val>
                                            <p:strVal val="ppt_x"/>
                                          </p:val>
                                        </p:tav>
                                      </p:tavLst>
                                    </p:anim>
                                    <p:anim calcmode="lin" valueType="num">
                                      <p:cBhvr additive="base">
                                        <p:cTn id="24" dur="1000"/>
                                        <p:tgtEl>
                                          <p:spTgt spid="6"/>
                                        </p:tgtEl>
                                        <p:attrNameLst>
                                          <p:attrName>ppt_y</p:attrName>
                                        </p:attrNameLst>
                                      </p:cBhvr>
                                      <p:tavLst>
                                        <p:tav tm="0">
                                          <p:val>
                                            <p:strVal val="ppt_y"/>
                                          </p:val>
                                        </p:tav>
                                        <p:tav tm="100000">
                                          <p:val>
                                            <p:strVal val="1+ppt_h/2"/>
                                          </p:val>
                                        </p:tav>
                                      </p:tavLst>
                                    </p:anim>
                                    <p:set>
                                      <p:cBhvr>
                                        <p:cTn id="25"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FFC753-71F0-43AD-BF6B-D6A98C50D762}"/>
              </a:ext>
            </a:extLst>
          </p:cNvPr>
          <p:cNvSpPr txBox="1"/>
          <p:nvPr/>
        </p:nvSpPr>
        <p:spPr>
          <a:xfrm>
            <a:off x="134954" y="5080400"/>
            <a:ext cx="12057046" cy="1508105"/>
          </a:xfrm>
          <a:prstGeom prst="rect">
            <a:avLst/>
          </a:prstGeom>
          <a:noFill/>
        </p:spPr>
        <p:txBody>
          <a:bodyPr wrap="square">
            <a:spAutoFit/>
          </a:bodyPr>
          <a:lstStyle/>
          <a:p>
            <a:r>
              <a:rPr lang="en-US" sz="3200" b="1" dirty="0">
                <a:solidFill>
                  <a:srgbClr val="FF0000"/>
                </a:solidFill>
              </a:rPr>
              <a:t>Allyson Michelle Felix </a:t>
            </a:r>
            <a:r>
              <a:rPr lang="en-US" sz="2000" b="1" dirty="0"/>
              <a:t>is an American track and field sprinter. From 2003 to 2013, she specialized in the 200 meter sprint and gradually shifted to the 400 meter sprint later in her career. </a:t>
            </a:r>
          </a:p>
          <a:p>
            <a:r>
              <a:rPr lang="en-US" sz="2000" b="1" dirty="0"/>
              <a:t>Five-time Olympian (2004, 2008, 2012, 2016, 2020); record setting 11-time Olympic medalist (7 gold, 3 silver, 1 bronze).  Olympic Games Tokyo 2020, bronze (400-meter), gold (4x400-meter relay).</a:t>
            </a:r>
          </a:p>
        </p:txBody>
      </p:sp>
      <p:pic>
        <p:nvPicPr>
          <p:cNvPr id="4" name="Picture 3">
            <a:extLst>
              <a:ext uri="{FF2B5EF4-FFF2-40B4-BE49-F238E27FC236}">
                <a16:creationId xmlns:a16="http://schemas.microsoft.com/office/drawing/2014/main" id="{776660F0-B7A4-4051-B2BC-6CF02E773E85}"/>
              </a:ext>
            </a:extLst>
          </p:cNvPr>
          <p:cNvPicPr>
            <a:picLocks noChangeAspect="1"/>
          </p:cNvPicPr>
          <p:nvPr/>
        </p:nvPicPr>
        <p:blipFill rotWithShape="1">
          <a:blip r:embed="rId2"/>
          <a:srcRect l="61562" t="16620" r="5000" b="25900"/>
          <a:stretch/>
        </p:blipFill>
        <p:spPr>
          <a:xfrm>
            <a:off x="139366" y="0"/>
            <a:ext cx="4312920" cy="5031940"/>
          </a:xfrm>
          <a:prstGeom prst="rect">
            <a:avLst/>
          </a:prstGeom>
        </p:spPr>
      </p:pic>
      <p:pic>
        <p:nvPicPr>
          <p:cNvPr id="6" name="Picture 5">
            <a:extLst>
              <a:ext uri="{FF2B5EF4-FFF2-40B4-BE49-F238E27FC236}">
                <a16:creationId xmlns:a16="http://schemas.microsoft.com/office/drawing/2014/main" id="{43810BDB-1A5D-4199-83E2-033D4B57A037}"/>
              </a:ext>
            </a:extLst>
          </p:cNvPr>
          <p:cNvPicPr>
            <a:picLocks noChangeAspect="1"/>
          </p:cNvPicPr>
          <p:nvPr/>
        </p:nvPicPr>
        <p:blipFill rotWithShape="1">
          <a:blip r:embed="rId3"/>
          <a:srcRect l="23000" t="4667" r="11600"/>
          <a:stretch/>
        </p:blipFill>
        <p:spPr>
          <a:xfrm>
            <a:off x="4674268" y="225861"/>
            <a:ext cx="4119212" cy="4503420"/>
          </a:xfrm>
          <a:prstGeom prst="rect">
            <a:avLst/>
          </a:prstGeom>
        </p:spPr>
      </p:pic>
      <p:pic>
        <p:nvPicPr>
          <p:cNvPr id="7" name="Picture 6">
            <a:extLst>
              <a:ext uri="{FF2B5EF4-FFF2-40B4-BE49-F238E27FC236}">
                <a16:creationId xmlns:a16="http://schemas.microsoft.com/office/drawing/2014/main" id="{A64BEBA3-C64D-4E16-AD9C-BD422BD54CB5}"/>
              </a:ext>
            </a:extLst>
          </p:cNvPr>
          <p:cNvPicPr>
            <a:picLocks noChangeAspect="1"/>
          </p:cNvPicPr>
          <p:nvPr/>
        </p:nvPicPr>
        <p:blipFill>
          <a:blip r:embed="rId4"/>
          <a:stretch>
            <a:fillRect/>
          </a:stretch>
        </p:blipFill>
        <p:spPr>
          <a:xfrm>
            <a:off x="8941468" y="225860"/>
            <a:ext cx="3037172" cy="4049563"/>
          </a:xfrm>
          <a:prstGeom prst="rect">
            <a:avLst/>
          </a:prstGeom>
        </p:spPr>
      </p:pic>
      <p:sp>
        <p:nvSpPr>
          <p:cNvPr id="5" name="TextBox 4">
            <a:extLst>
              <a:ext uri="{FF2B5EF4-FFF2-40B4-BE49-F238E27FC236}">
                <a16:creationId xmlns:a16="http://schemas.microsoft.com/office/drawing/2014/main" id="{BB7562F1-EF73-4D67-B013-9885B4F14270}"/>
              </a:ext>
            </a:extLst>
          </p:cNvPr>
          <p:cNvSpPr txBox="1"/>
          <p:nvPr/>
        </p:nvSpPr>
        <p:spPr>
          <a:xfrm>
            <a:off x="134954" y="5121449"/>
            <a:ext cx="3781805" cy="523220"/>
          </a:xfrm>
          <a:prstGeom prst="rect">
            <a:avLst/>
          </a:prstGeom>
          <a:pattFill prst="divot">
            <a:fgClr>
              <a:schemeClr val="accent1"/>
            </a:fgClr>
            <a:bgClr>
              <a:schemeClr val="bg1"/>
            </a:bgClr>
          </a:pattFill>
        </p:spPr>
        <p:txBody>
          <a:bodyPr wrap="none" rtlCol="0">
            <a:spAutoFit/>
          </a:bodyPr>
          <a:lstStyle/>
          <a:p>
            <a:r>
              <a:rPr lang="en-US" sz="2800" dirty="0"/>
              <a:t>                                            </a:t>
            </a:r>
          </a:p>
        </p:txBody>
      </p:sp>
      <p:sp>
        <p:nvSpPr>
          <p:cNvPr id="2" name="TextBox 1">
            <a:extLst>
              <a:ext uri="{FF2B5EF4-FFF2-40B4-BE49-F238E27FC236}">
                <a16:creationId xmlns:a16="http://schemas.microsoft.com/office/drawing/2014/main" id="{C4E05A40-810A-4C32-9149-6EB014D68D90}"/>
              </a:ext>
            </a:extLst>
          </p:cNvPr>
          <p:cNvSpPr txBox="1"/>
          <p:nvPr/>
        </p:nvSpPr>
        <p:spPr>
          <a:xfrm rot="704166">
            <a:off x="5869165" y="2565781"/>
            <a:ext cx="588623" cy="400110"/>
          </a:xfrm>
          <a:prstGeom prst="rect">
            <a:avLst/>
          </a:prstGeom>
          <a:solidFill>
            <a:schemeClr val="bg1"/>
          </a:solidFill>
        </p:spPr>
        <p:txBody>
          <a:bodyPr wrap="none" rtlCol="0">
            <a:spAutoFit/>
          </a:bodyPr>
          <a:lstStyle/>
          <a:p>
            <a:r>
              <a:rPr lang="en-US" sz="2000" dirty="0"/>
              <a:t>       </a:t>
            </a:r>
          </a:p>
        </p:txBody>
      </p:sp>
    </p:spTree>
    <p:extLst>
      <p:ext uri="{BB962C8B-B14F-4D97-AF65-F5344CB8AC3E}">
        <p14:creationId xmlns:p14="http://schemas.microsoft.com/office/powerpoint/2010/main" val="793214919"/>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3500"/>
                            </p:stCondLst>
                            <p:childTnLst>
                              <p:par>
                                <p:cTn id="10" presetID="6" presetClass="entr" presetSubtype="16" fill="hold" nodeType="afterEffect">
                                  <p:stCondLst>
                                    <p:cond delay="250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par>
                          <p:cTn id="13" fill="hold">
                            <p:stCondLst>
                              <p:cond delay="7000"/>
                            </p:stCondLst>
                            <p:childTnLst>
                              <p:par>
                                <p:cTn id="14" presetID="45" presetClass="entr" presetSubtype="0" fill="hold" grpId="0" nodeType="afterEffect">
                                  <p:stCondLst>
                                    <p:cond delay="2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ppt_w</p:attrName>
                                        </p:attrNameLst>
                                      </p:cBhvr>
                                      <p:tavLst>
                                        <p:tav tm="0" fmla="#ppt_w*sin(2.5*pi*$)">
                                          <p:val>
                                            <p:fltVal val="0"/>
                                          </p:val>
                                        </p:tav>
                                        <p:tav tm="100000">
                                          <p:val>
                                            <p:fltVal val="1"/>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childTnLst>
                                </p:cTn>
                              </p:par>
                            </p:childTnLst>
                          </p:cTn>
                        </p:par>
                        <p:par>
                          <p:cTn id="19" fill="hold">
                            <p:stCondLst>
                              <p:cond delay="10500"/>
                            </p:stCondLst>
                            <p:childTnLst>
                              <p:par>
                                <p:cTn id="20" presetID="22" presetClass="exit" presetSubtype="4" fill="hold" grpId="0" nodeType="afterEffect">
                                  <p:stCondLst>
                                    <p:cond delay="5500"/>
                                  </p:stCondLst>
                                  <p:childTnLst>
                                    <p:animEffect transition="out" filter="wipe(down)">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childTnLst>
                          </p:cTn>
                        </p:par>
                        <p:par>
                          <p:cTn id="23" fill="hold">
                            <p:stCondLst>
                              <p:cond delay="17000"/>
                            </p:stCondLst>
                            <p:childTnLst>
                              <p:par>
                                <p:cTn id="24" presetID="8" presetClass="exit" presetSubtype="32" fill="hold" grpId="0" nodeType="afterEffect">
                                  <p:stCondLst>
                                    <p:cond delay="500"/>
                                  </p:stCondLst>
                                  <p:childTnLst>
                                    <p:animEffect transition="out" filter="diamond(out)">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CEDE5D-0F41-4854-8507-61F915C1464F}"/>
              </a:ext>
            </a:extLst>
          </p:cNvPr>
          <p:cNvPicPr>
            <a:picLocks noChangeAspect="1"/>
          </p:cNvPicPr>
          <p:nvPr/>
        </p:nvPicPr>
        <p:blipFill rotWithShape="1">
          <a:blip r:embed="rId2"/>
          <a:srcRect l="13640" r="11722"/>
          <a:stretch/>
        </p:blipFill>
        <p:spPr>
          <a:xfrm>
            <a:off x="5120641" y="188594"/>
            <a:ext cx="3641532" cy="3654440"/>
          </a:xfrm>
          <a:prstGeom prst="rect">
            <a:avLst/>
          </a:prstGeom>
        </p:spPr>
      </p:pic>
      <p:pic>
        <p:nvPicPr>
          <p:cNvPr id="3" name="Picture 2">
            <a:extLst>
              <a:ext uri="{FF2B5EF4-FFF2-40B4-BE49-F238E27FC236}">
                <a16:creationId xmlns:a16="http://schemas.microsoft.com/office/drawing/2014/main" id="{1A276227-9BE9-42CE-86E3-636C910F570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16400" b="31321"/>
          <a:stretch/>
        </p:blipFill>
        <p:spPr>
          <a:xfrm>
            <a:off x="259079" y="188594"/>
            <a:ext cx="4408160" cy="3621406"/>
          </a:xfrm>
          <a:prstGeom prst="rect">
            <a:avLst/>
          </a:prstGeom>
        </p:spPr>
      </p:pic>
      <p:pic>
        <p:nvPicPr>
          <p:cNvPr id="4" name="Picture 3">
            <a:extLst>
              <a:ext uri="{FF2B5EF4-FFF2-40B4-BE49-F238E27FC236}">
                <a16:creationId xmlns:a16="http://schemas.microsoft.com/office/drawing/2014/main" id="{5A16E59E-616D-41DE-A990-947319A7329F}"/>
              </a:ext>
            </a:extLst>
          </p:cNvPr>
          <p:cNvPicPr>
            <a:picLocks noChangeAspect="1"/>
          </p:cNvPicPr>
          <p:nvPr/>
        </p:nvPicPr>
        <p:blipFill rotWithShape="1">
          <a:blip r:embed="rId5"/>
          <a:srcRect l="27122" t="2751" r="23427" b="2888"/>
          <a:stretch/>
        </p:blipFill>
        <p:spPr>
          <a:xfrm>
            <a:off x="9066973" y="193357"/>
            <a:ext cx="2865948" cy="6471286"/>
          </a:xfrm>
          <a:prstGeom prst="rect">
            <a:avLst/>
          </a:prstGeom>
        </p:spPr>
      </p:pic>
      <p:sp>
        <p:nvSpPr>
          <p:cNvPr id="6" name="TextBox 5">
            <a:extLst>
              <a:ext uri="{FF2B5EF4-FFF2-40B4-BE49-F238E27FC236}">
                <a16:creationId xmlns:a16="http://schemas.microsoft.com/office/drawing/2014/main" id="{D187DBF5-6FAD-4813-823B-B0F97390BD84}"/>
              </a:ext>
            </a:extLst>
          </p:cNvPr>
          <p:cNvSpPr txBox="1"/>
          <p:nvPr/>
        </p:nvSpPr>
        <p:spPr>
          <a:xfrm>
            <a:off x="579120" y="4459516"/>
            <a:ext cx="7101840" cy="1692771"/>
          </a:xfrm>
          <a:prstGeom prst="rect">
            <a:avLst/>
          </a:prstGeom>
          <a:noFill/>
        </p:spPr>
        <p:txBody>
          <a:bodyPr wrap="square">
            <a:spAutoFit/>
          </a:bodyPr>
          <a:lstStyle/>
          <a:p>
            <a:r>
              <a:rPr lang="en-US" sz="3200" b="1" dirty="0">
                <a:solidFill>
                  <a:srgbClr val="FF0000"/>
                </a:solidFill>
              </a:rPr>
              <a:t>Molly Seidel </a:t>
            </a:r>
            <a:r>
              <a:rPr lang="en-US" sz="2400" b="1" dirty="0"/>
              <a:t>had only run two marathons before competing at the Tokyo Olympics. But the 27-year-old from Wisconsin pulled off an upset and is leaving Japan with a bronze medal around her neck.</a:t>
            </a:r>
          </a:p>
        </p:txBody>
      </p:sp>
      <p:sp>
        <p:nvSpPr>
          <p:cNvPr id="5" name="TextBox 4">
            <a:extLst>
              <a:ext uri="{FF2B5EF4-FFF2-40B4-BE49-F238E27FC236}">
                <a16:creationId xmlns:a16="http://schemas.microsoft.com/office/drawing/2014/main" id="{180230C6-E9E7-4F07-9EF1-1D9CC8C95DCA}"/>
              </a:ext>
            </a:extLst>
          </p:cNvPr>
          <p:cNvSpPr txBox="1"/>
          <p:nvPr/>
        </p:nvSpPr>
        <p:spPr>
          <a:xfrm>
            <a:off x="643430" y="4426482"/>
            <a:ext cx="2064989" cy="523220"/>
          </a:xfrm>
          <a:prstGeom prst="rect">
            <a:avLst/>
          </a:prstGeom>
          <a:pattFill prst="zigZag">
            <a:fgClr>
              <a:schemeClr val="accent1"/>
            </a:fgClr>
            <a:bgClr>
              <a:schemeClr val="bg1"/>
            </a:bgClr>
          </a:pattFill>
        </p:spPr>
        <p:txBody>
          <a:bodyPr wrap="none" rtlCol="0">
            <a:spAutoFit/>
          </a:bodyPr>
          <a:lstStyle/>
          <a:p>
            <a:r>
              <a:rPr lang="en-US" sz="2800" dirty="0"/>
              <a:t>                       </a:t>
            </a:r>
          </a:p>
        </p:txBody>
      </p:sp>
    </p:spTree>
    <p:extLst>
      <p:ext uri="{BB962C8B-B14F-4D97-AF65-F5344CB8AC3E}">
        <p14:creationId xmlns:p14="http://schemas.microsoft.com/office/powerpoint/2010/main" val="392340841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3500"/>
                            </p:stCondLst>
                            <p:childTnLst>
                              <p:par>
                                <p:cTn id="12" presetID="42" presetClass="entr" presetSubtype="0" fill="hold" nodeType="afterEffect">
                                  <p:stCondLst>
                                    <p:cond delay="2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7000"/>
                            </p:stCondLst>
                            <p:childTnLst>
                              <p:par>
                                <p:cTn id="18" presetID="13" presetClass="entr" presetSubtype="16" fill="hold" grpId="0" nodeType="afterEffect">
                                  <p:stCondLst>
                                    <p:cond delay="2500"/>
                                  </p:stCondLst>
                                  <p:childTnLst>
                                    <p:set>
                                      <p:cBhvr>
                                        <p:cTn id="19" dur="1" fill="hold">
                                          <p:stCondLst>
                                            <p:cond delay="0"/>
                                          </p:stCondLst>
                                        </p:cTn>
                                        <p:tgtEl>
                                          <p:spTgt spid="6"/>
                                        </p:tgtEl>
                                        <p:attrNameLst>
                                          <p:attrName>style.visibility</p:attrName>
                                        </p:attrNameLst>
                                      </p:cBhvr>
                                      <p:to>
                                        <p:strVal val="visible"/>
                                      </p:to>
                                    </p:set>
                                    <p:animEffect transition="in" filter="plus(in)">
                                      <p:cBhvr>
                                        <p:cTn id="20" dur="1000"/>
                                        <p:tgtEl>
                                          <p:spTgt spid="6"/>
                                        </p:tgtEl>
                                      </p:cBhvr>
                                    </p:animEffect>
                                  </p:childTnLst>
                                </p:cTn>
                              </p:par>
                            </p:childTnLst>
                          </p:cTn>
                        </p:par>
                        <p:par>
                          <p:cTn id="21" fill="hold">
                            <p:stCondLst>
                              <p:cond delay="10500"/>
                            </p:stCondLst>
                            <p:childTnLst>
                              <p:par>
                                <p:cTn id="22" presetID="53" presetClass="exit" presetSubtype="32" fill="hold" grpId="0" nodeType="afterEffect">
                                  <p:stCondLst>
                                    <p:cond delay="5500"/>
                                  </p:stCondLst>
                                  <p:childTnLst>
                                    <p:anim calcmode="lin" valueType="num">
                                      <p:cBhvr>
                                        <p:cTn id="23" dur="1000"/>
                                        <p:tgtEl>
                                          <p:spTgt spid="5"/>
                                        </p:tgtEl>
                                        <p:attrNameLst>
                                          <p:attrName>ppt_w</p:attrName>
                                        </p:attrNameLst>
                                      </p:cBhvr>
                                      <p:tavLst>
                                        <p:tav tm="0">
                                          <p:val>
                                            <p:strVal val="ppt_w"/>
                                          </p:val>
                                        </p:tav>
                                        <p:tav tm="100000">
                                          <p:val>
                                            <p:fltVal val="0"/>
                                          </p:val>
                                        </p:tav>
                                      </p:tavLst>
                                    </p:anim>
                                    <p:anim calcmode="lin" valueType="num">
                                      <p:cBhvr>
                                        <p:cTn id="24" dur="1000"/>
                                        <p:tgtEl>
                                          <p:spTgt spid="5"/>
                                        </p:tgtEl>
                                        <p:attrNameLst>
                                          <p:attrName>ppt_h</p:attrName>
                                        </p:attrNameLst>
                                      </p:cBhvr>
                                      <p:tavLst>
                                        <p:tav tm="0">
                                          <p:val>
                                            <p:strVal val="ppt_h"/>
                                          </p:val>
                                        </p:tav>
                                        <p:tav tm="100000">
                                          <p:val>
                                            <p:fltVal val="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8D983A-5F85-4E0A-A71A-AAF5C5736A34}"/>
              </a:ext>
            </a:extLst>
          </p:cNvPr>
          <p:cNvPicPr>
            <a:picLocks noChangeAspect="1"/>
          </p:cNvPicPr>
          <p:nvPr/>
        </p:nvPicPr>
        <p:blipFill rotWithShape="1">
          <a:blip r:embed="rId2"/>
          <a:srcRect l="6807" t="2967" r="8766" b="34176"/>
          <a:stretch/>
        </p:blipFill>
        <p:spPr>
          <a:xfrm>
            <a:off x="52752" y="189626"/>
            <a:ext cx="6260488" cy="2833069"/>
          </a:xfrm>
          <a:prstGeom prst="rect">
            <a:avLst/>
          </a:prstGeom>
        </p:spPr>
      </p:pic>
      <p:sp>
        <p:nvSpPr>
          <p:cNvPr id="4" name="TextBox 3">
            <a:extLst>
              <a:ext uri="{FF2B5EF4-FFF2-40B4-BE49-F238E27FC236}">
                <a16:creationId xmlns:a16="http://schemas.microsoft.com/office/drawing/2014/main" id="{E520B48D-6D23-457A-8498-1EBF960CE570}"/>
              </a:ext>
            </a:extLst>
          </p:cNvPr>
          <p:cNvSpPr txBox="1"/>
          <p:nvPr/>
        </p:nvSpPr>
        <p:spPr>
          <a:xfrm>
            <a:off x="26999" y="4960610"/>
            <a:ext cx="5873263" cy="1938992"/>
          </a:xfrm>
          <a:prstGeom prst="rect">
            <a:avLst/>
          </a:prstGeom>
          <a:noFill/>
        </p:spPr>
        <p:txBody>
          <a:bodyPr wrap="square">
            <a:spAutoFit/>
          </a:bodyPr>
          <a:lstStyle/>
          <a:p>
            <a:r>
              <a:rPr lang="en-US" sz="2400" b="1" dirty="0"/>
              <a:t>Japan's </a:t>
            </a:r>
            <a:r>
              <a:rPr lang="en-US" sz="2400" b="1" dirty="0" err="1"/>
              <a:t>Yui</a:t>
            </a:r>
            <a:r>
              <a:rPr lang="en-US" sz="2400" b="1" dirty="0"/>
              <a:t> Ohashi won the Olympic swimming gold medal in the women's 400m medley.  American </a:t>
            </a:r>
            <a:r>
              <a:rPr lang="en-US" sz="2400" b="1" u="sng" dirty="0">
                <a:solidFill>
                  <a:srgbClr val="FF0000"/>
                </a:solidFill>
              </a:rPr>
              <a:t>Emma </a:t>
            </a:r>
            <a:r>
              <a:rPr lang="en-US" sz="2400" b="1" u="sng" dirty="0" err="1">
                <a:solidFill>
                  <a:srgbClr val="FF0000"/>
                </a:solidFill>
              </a:rPr>
              <a:t>Weyant</a:t>
            </a:r>
            <a:r>
              <a:rPr lang="en-US" sz="2400" b="1" u="sng" dirty="0">
                <a:solidFill>
                  <a:srgbClr val="FF0000"/>
                </a:solidFill>
              </a:rPr>
              <a:t> </a:t>
            </a:r>
            <a:r>
              <a:rPr lang="en-US" sz="2400" b="1" dirty="0"/>
              <a:t>(left) took  silver and compatriot </a:t>
            </a:r>
            <a:r>
              <a:rPr lang="en-US" sz="2400" b="1" u="sng" dirty="0">
                <a:solidFill>
                  <a:srgbClr val="FF0000"/>
                </a:solidFill>
              </a:rPr>
              <a:t>Hali Flickinger </a:t>
            </a:r>
            <a:r>
              <a:rPr lang="en-US" sz="2400" b="1" dirty="0"/>
              <a:t>(right) picked up bronze.</a:t>
            </a:r>
          </a:p>
        </p:txBody>
      </p:sp>
      <p:pic>
        <p:nvPicPr>
          <p:cNvPr id="5" name="Picture 4">
            <a:extLst>
              <a:ext uri="{FF2B5EF4-FFF2-40B4-BE49-F238E27FC236}">
                <a16:creationId xmlns:a16="http://schemas.microsoft.com/office/drawing/2014/main" id="{D12A26EC-C149-4EAD-9DC4-C966A10A9D01}"/>
              </a:ext>
            </a:extLst>
          </p:cNvPr>
          <p:cNvPicPr>
            <a:picLocks noChangeAspect="1"/>
          </p:cNvPicPr>
          <p:nvPr/>
        </p:nvPicPr>
        <p:blipFill rotWithShape="1">
          <a:blip r:embed="rId3"/>
          <a:srcRect t="21712" b="27836"/>
          <a:stretch/>
        </p:blipFill>
        <p:spPr>
          <a:xfrm>
            <a:off x="105382" y="3172950"/>
            <a:ext cx="6286500" cy="1787660"/>
          </a:xfrm>
          <a:prstGeom prst="rect">
            <a:avLst/>
          </a:prstGeom>
        </p:spPr>
      </p:pic>
      <p:pic>
        <p:nvPicPr>
          <p:cNvPr id="6" name="Picture 5">
            <a:extLst>
              <a:ext uri="{FF2B5EF4-FFF2-40B4-BE49-F238E27FC236}">
                <a16:creationId xmlns:a16="http://schemas.microsoft.com/office/drawing/2014/main" id="{43AD500D-2477-42DF-A2CD-F8D66B4DE4B7}"/>
              </a:ext>
            </a:extLst>
          </p:cNvPr>
          <p:cNvPicPr>
            <a:picLocks noChangeAspect="1"/>
          </p:cNvPicPr>
          <p:nvPr/>
        </p:nvPicPr>
        <p:blipFill rotWithShape="1">
          <a:blip r:embed="rId4"/>
          <a:srcRect l="33011" t="-2945" r="16778" b="2945"/>
          <a:stretch/>
        </p:blipFill>
        <p:spPr>
          <a:xfrm>
            <a:off x="6096000" y="3089704"/>
            <a:ext cx="2846000" cy="3174098"/>
          </a:xfrm>
          <a:prstGeom prst="rect">
            <a:avLst/>
          </a:prstGeom>
        </p:spPr>
      </p:pic>
      <p:pic>
        <p:nvPicPr>
          <p:cNvPr id="8" name="Picture 7">
            <a:extLst>
              <a:ext uri="{FF2B5EF4-FFF2-40B4-BE49-F238E27FC236}">
                <a16:creationId xmlns:a16="http://schemas.microsoft.com/office/drawing/2014/main" id="{66517649-C395-4A00-9D10-79C2568C13D8}"/>
              </a:ext>
            </a:extLst>
          </p:cNvPr>
          <p:cNvPicPr>
            <a:picLocks noChangeAspect="1"/>
          </p:cNvPicPr>
          <p:nvPr/>
        </p:nvPicPr>
        <p:blipFill rotWithShape="1">
          <a:blip r:embed="rId5"/>
          <a:srcRect l="17949" t="13333" r="17470" b="40891"/>
          <a:stretch/>
        </p:blipFill>
        <p:spPr>
          <a:xfrm>
            <a:off x="7025298" y="189626"/>
            <a:ext cx="4920518" cy="2615799"/>
          </a:xfrm>
          <a:prstGeom prst="rect">
            <a:avLst/>
          </a:prstGeom>
        </p:spPr>
      </p:pic>
      <p:pic>
        <p:nvPicPr>
          <p:cNvPr id="10" name="Picture 9">
            <a:extLst>
              <a:ext uri="{FF2B5EF4-FFF2-40B4-BE49-F238E27FC236}">
                <a16:creationId xmlns:a16="http://schemas.microsoft.com/office/drawing/2014/main" id="{F7DD65CD-2520-40D3-A5CD-433818022725}"/>
              </a:ext>
            </a:extLst>
          </p:cNvPr>
          <p:cNvPicPr>
            <a:picLocks noChangeAspect="1"/>
          </p:cNvPicPr>
          <p:nvPr/>
        </p:nvPicPr>
        <p:blipFill>
          <a:blip r:embed="rId6"/>
          <a:stretch>
            <a:fillRect/>
          </a:stretch>
        </p:blipFill>
        <p:spPr>
          <a:xfrm>
            <a:off x="9449944" y="2479731"/>
            <a:ext cx="2495872" cy="3174098"/>
          </a:xfrm>
          <a:prstGeom prst="rect">
            <a:avLst/>
          </a:prstGeom>
        </p:spPr>
      </p:pic>
      <p:sp>
        <p:nvSpPr>
          <p:cNvPr id="3" name="TextBox 2">
            <a:extLst>
              <a:ext uri="{FF2B5EF4-FFF2-40B4-BE49-F238E27FC236}">
                <a16:creationId xmlns:a16="http://schemas.microsoft.com/office/drawing/2014/main" id="{25620BEC-AC4F-4F7F-AB54-50DB34AA3213}"/>
              </a:ext>
            </a:extLst>
          </p:cNvPr>
          <p:cNvSpPr txBox="1"/>
          <p:nvPr/>
        </p:nvSpPr>
        <p:spPr>
          <a:xfrm>
            <a:off x="2510972" y="5693405"/>
            <a:ext cx="1851789" cy="430887"/>
          </a:xfrm>
          <a:prstGeom prst="rect">
            <a:avLst/>
          </a:prstGeom>
          <a:solidFill>
            <a:schemeClr val="accent1"/>
          </a:solidFill>
        </p:spPr>
        <p:txBody>
          <a:bodyPr wrap="none" rtlCol="0">
            <a:spAutoFit/>
          </a:bodyPr>
          <a:lstStyle/>
          <a:p>
            <a:r>
              <a:rPr lang="en-US" sz="2200" dirty="0"/>
              <a:t>                          </a:t>
            </a:r>
          </a:p>
        </p:txBody>
      </p:sp>
      <p:sp>
        <p:nvSpPr>
          <p:cNvPr id="7" name="TextBox 6">
            <a:extLst>
              <a:ext uri="{FF2B5EF4-FFF2-40B4-BE49-F238E27FC236}">
                <a16:creationId xmlns:a16="http://schemas.microsoft.com/office/drawing/2014/main" id="{B6563CCC-C9E7-4A86-868A-5608BA15EF06}"/>
              </a:ext>
            </a:extLst>
          </p:cNvPr>
          <p:cNvSpPr txBox="1"/>
          <p:nvPr/>
        </p:nvSpPr>
        <p:spPr>
          <a:xfrm>
            <a:off x="2859083" y="6160938"/>
            <a:ext cx="1787669" cy="430887"/>
          </a:xfrm>
          <a:prstGeom prst="rect">
            <a:avLst/>
          </a:prstGeom>
          <a:solidFill>
            <a:srgbClr val="0070C0"/>
          </a:solidFill>
        </p:spPr>
        <p:txBody>
          <a:bodyPr wrap="none" rtlCol="0">
            <a:spAutoFit/>
          </a:bodyPr>
          <a:lstStyle/>
          <a:p>
            <a:r>
              <a:rPr lang="en-US" sz="2200" dirty="0"/>
              <a:t>                         </a:t>
            </a:r>
          </a:p>
        </p:txBody>
      </p:sp>
    </p:spTree>
    <p:extLst>
      <p:ext uri="{BB962C8B-B14F-4D97-AF65-F5344CB8AC3E}">
        <p14:creationId xmlns:p14="http://schemas.microsoft.com/office/powerpoint/2010/main" val="434930479"/>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childTnLst>
                          </p:cTn>
                        </p:par>
                        <p:par>
                          <p:cTn id="21" fill="hold">
                            <p:stCondLst>
                              <p:cond delay="3000"/>
                            </p:stCondLst>
                            <p:childTnLst>
                              <p:par>
                                <p:cTn id="22" presetID="6" presetClass="entr" presetSubtype="16" fill="hold" nodeType="afterEffect">
                                  <p:stCondLst>
                                    <p:cond delay="200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1000"/>
                                        <p:tgtEl>
                                          <p:spTgt spid="10"/>
                                        </p:tgtEl>
                                      </p:cBhvr>
                                    </p:animEffect>
                                  </p:childTnLst>
                                </p:cTn>
                              </p:par>
                            </p:childTnLst>
                          </p:cTn>
                        </p:par>
                        <p:par>
                          <p:cTn id="25" fill="hold">
                            <p:stCondLst>
                              <p:cond delay="6000"/>
                            </p:stCondLst>
                            <p:childTnLst>
                              <p:par>
                                <p:cTn id="26" presetID="6" presetClass="entr" presetSubtype="16" fill="hold" nodeType="afterEffect">
                                  <p:stCondLst>
                                    <p:cond delay="150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1000"/>
                                        <p:tgtEl>
                                          <p:spTgt spid="5"/>
                                        </p:tgtEl>
                                      </p:cBhvr>
                                    </p:animEffect>
                                  </p:childTnLst>
                                </p:cTn>
                              </p:par>
                            </p:childTnLst>
                          </p:cTn>
                        </p:par>
                        <p:par>
                          <p:cTn id="29" fill="hold">
                            <p:stCondLst>
                              <p:cond delay="8500"/>
                            </p:stCondLst>
                            <p:childTnLst>
                              <p:par>
                                <p:cTn id="30" presetID="21" presetClass="entr" presetSubtype="1" fill="hold" nodeType="afterEffect">
                                  <p:stCondLst>
                                    <p:cond delay="150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1000"/>
                                        <p:tgtEl>
                                          <p:spTgt spid="8"/>
                                        </p:tgtEl>
                                      </p:cBhvr>
                                    </p:animEffect>
                                  </p:childTnLst>
                                </p:cTn>
                              </p:par>
                            </p:childTnLst>
                          </p:cTn>
                        </p:par>
                        <p:par>
                          <p:cTn id="33" fill="hold">
                            <p:stCondLst>
                              <p:cond delay="11000"/>
                            </p:stCondLst>
                            <p:childTnLst>
                              <p:par>
                                <p:cTn id="34" presetID="8" presetClass="entr" presetSubtype="16" fill="hold" grpId="0" nodeType="afterEffect">
                                  <p:stCondLst>
                                    <p:cond delay="2500"/>
                                  </p:stCondLst>
                                  <p:childTnLst>
                                    <p:set>
                                      <p:cBhvr>
                                        <p:cTn id="35" dur="1" fill="hold">
                                          <p:stCondLst>
                                            <p:cond delay="0"/>
                                          </p:stCondLst>
                                        </p:cTn>
                                        <p:tgtEl>
                                          <p:spTgt spid="4"/>
                                        </p:tgtEl>
                                        <p:attrNameLst>
                                          <p:attrName>style.visibility</p:attrName>
                                        </p:attrNameLst>
                                      </p:cBhvr>
                                      <p:to>
                                        <p:strVal val="visible"/>
                                      </p:to>
                                    </p:set>
                                    <p:animEffect transition="in" filter="diamond(in)">
                                      <p:cBhvr>
                                        <p:cTn id="36" dur="1000"/>
                                        <p:tgtEl>
                                          <p:spTgt spid="4"/>
                                        </p:tgtEl>
                                      </p:cBhvr>
                                    </p:animEffect>
                                  </p:childTnLst>
                                </p:cTn>
                              </p:par>
                            </p:childTnLst>
                          </p:cTn>
                        </p:par>
                        <p:par>
                          <p:cTn id="37" fill="hold">
                            <p:stCondLst>
                              <p:cond delay="14500"/>
                            </p:stCondLst>
                            <p:childTnLst>
                              <p:par>
                                <p:cTn id="38" presetID="10" presetClass="exit" presetSubtype="0" fill="hold" grpId="0" nodeType="afterEffect">
                                  <p:stCondLst>
                                    <p:cond delay="5000"/>
                                  </p:stCondLst>
                                  <p:childTnLst>
                                    <p:animEffect transition="out" filter="fade">
                                      <p:cBhvr>
                                        <p:cTn id="39" dur="1000"/>
                                        <p:tgtEl>
                                          <p:spTgt spid="3"/>
                                        </p:tgtEl>
                                      </p:cBhvr>
                                    </p:animEffect>
                                    <p:set>
                                      <p:cBhvr>
                                        <p:cTn id="40" dur="1" fill="hold">
                                          <p:stCondLst>
                                            <p:cond delay="999"/>
                                          </p:stCondLst>
                                        </p:cTn>
                                        <p:tgtEl>
                                          <p:spTgt spid="3"/>
                                        </p:tgtEl>
                                        <p:attrNameLst>
                                          <p:attrName>style.visibility</p:attrName>
                                        </p:attrNameLst>
                                      </p:cBhvr>
                                      <p:to>
                                        <p:strVal val="hidden"/>
                                      </p:to>
                                    </p:set>
                                  </p:childTnLst>
                                </p:cTn>
                              </p:par>
                            </p:childTnLst>
                          </p:cTn>
                        </p:par>
                        <p:par>
                          <p:cTn id="41" fill="hold">
                            <p:stCondLst>
                              <p:cond delay="20500"/>
                            </p:stCondLst>
                            <p:childTnLst>
                              <p:par>
                                <p:cTn id="42" presetID="20" presetClass="exit" presetSubtype="0" fill="hold" grpId="0" nodeType="afterEffect">
                                  <p:stCondLst>
                                    <p:cond delay="1500"/>
                                  </p:stCondLst>
                                  <p:childTnLst>
                                    <p:animEffect transition="out" filter="wedge">
                                      <p:cBhvr>
                                        <p:cTn id="43" dur="1000"/>
                                        <p:tgtEl>
                                          <p:spTgt spid="7"/>
                                        </p:tgtEl>
                                      </p:cBhvr>
                                    </p:animEffect>
                                    <p:set>
                                      <p:cBhvr>
                                        <p:cTn id="4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501C75-C649-4208-9E1E-0DDD080E537B}"/>
              </a:ext>
            </a:extLst>
          </p:cNvPr>
          <p:cNvSpPr txBox="1"/>
          <p:nvPr/>
        </p:nvSpPr>
        <p:spPr>
          <a:xfrm>
            <a:off x="147145" y="3696780"/>
            <a:ext cx="6096000" cy="369332"/>
          </a:xfrm>
          <a:prstGeom prst="rect">
            <a:avLst/>
          </a:prstGeom>
          <a:noFill/>
        </p:spPr>
        <p:txBody>
          <a:bodyPr wrap="square">
            <a:spAutoFit/>
          </a:bodyPr>
          <a:lstStyle/>
          <a:p>
            <a:endParaRPr lang="en-US" dirty="0"/>
          </a:p>
        </p:txBody>
      </p:sp>
      <p:pic>
        <p:nvPicPr>
          <p:cNvPr id="5" name="Picture 4">
            <a:extLst>
              <a:ext uri="{FF2B5EF4-FFF2-40B4-BE49-F238E27FC236}">
                <a16:creationId xmlns:a16="http://schemas.microsoft.com/office/drawing/2014/main" id="{9A77C934-0448-4510-90A5-ABA6B66CE068}"/>
              </a:ext>
            </a:extLst>
          </p:cNvPr>
          <p:cNvPicPr>
            <a:picLocks noChangeAspect="1"/>
          </p:cNvPicPr>
          <p:nvPr/>
        </p:nvPicPr>
        <p:blipFill rotWithShape="1">
          <a:blip r:embed="rId2"/>
          <a:srcRect l="16034" r="29396" b="32184"/>
          <a:stretch/>
        </p:blipFill>
        <p:spPr>
          <a:xfrm>
            <a:off x="362462" y="1539385"/>
            <a:ext cx="3890598" cy="2719731"/>
          </a:xfrm>
          <a:prstGeom prst="rect">
            <a:avLst/>
          </a:prstGeom>
        </p:spPr>
      </p:pic>
      <p:pic>
        <p:nvPicPr>
          <p:cNvPr id="6" name="Picture 5">
            <a:extLst>
              <a:ext uri="{FF2B5EF4-FFF2-40B4-BE49-F238E27FC236}">
                <a16:creationId xmlns:a16="http://schemas.microsoft.com/office/drawing/2014/main" id="{9840F1B4-FC40-4029-BB30-B0BD84470F40}"/>
              </a:ext>
            </a:extLst>
          </p:cNvPr>
          <p:cNvPicPr>
            <a:picLocks noChangeAspect="1"/>
          </p:cNvPicPr>
          <p:nvPr/>
        </p:nvPicPr>
        <p:blipFill rotWithShape="1">
          <a:blip r:embed="rId3"/>
          <a:srcRect l="6811" t="7168" r="12500" b="40031"/>
          <a:stretch/>
        </p:blipFill>
        <p:spPr>
          <a:xfrm>
            <a:off x="346841" y="4452120"/>
            <a:ext cx="4918841" cy="2147529"/>
          </a:xfrm>
          <a:prstGeom prst="rect">
            <a:avLst/>
          </a:prstGeom>
        </p:spPr>
      </p:pic>
      <p:pic>
        <p:nvPicPr>
          <p:cNvPr id="7" name="Picture 6">
            <a:extLst>
              <a:ext uri="{FF2B5EF4-FFF2-40B4-BE49-F238E27FC236}">
                <a16:creationId xmlns:a16="http://schemas.microsoft.com/office/drawing/2014/main" id="{40195D19-7EDE-4BF3-9E05-93FEC6C717D4}"/>
              </a:ext>
            </a:extLst>
          </p:cNvPr>
          <p:cNvPicPr>
            <a:picLocks noChangeAspect="1"/>
          </p:cNvPicPr>
          <p:nvPr/>
        </p:nvPicPr>
        <p:blipFill rotWithShape="1">
          <a:blip r:embed="rId4"/>
          <a:srcRect l="4051" t="25173" r="4655" b="10319"/>
          <a:stretch/>
        </p:blipFill>
        <p:spPr>
          <a:xfrm>
            <a:off x="5566998" y="4600420"/>
            <a:ext cx="4642946" cy="1999229"/>
          </a:xfrm>
          <a:prstGeom prst="rect">
            <a:avLst/>
          </a:prstGeom>
        </p:spPr>
      </p:pic>
      <p:pic>
        <p:nvPicPr>
          <p:cNvPr id="9" name="Picture 8">
            <a:extLst>
              <a:ext uri="{FF2B5EF4-FFF2-40B4-BE49-F238E27FC236}">
                <a16:creationId xmlns:a16="http://schemas.microsoft.com/office/drawing/2014/main" id="{5AA907CF-3006-421F-B851-717C3EB2DC5F}"/>
              </a:ext>
            </a:extLst>
          </p:cNvPr>
          <p:cNvPicPr>
            <a:picLocks noChangeAspect="1"/>
          </p:cNvPicPr>
          <p:nvPr/>
        </p:nvPicPr>
        <p:blipFill>
          <a:blip r:embed="rId5"/>
          <a:stretch>
            <a:fillRect/>
          </a:stretch>
        </p:blipFill>
        <p:spPr>
          <a:xfrm>
            <a:off x="6570639" y="1445453"/>
            <a:ext cx="4572000" cy="2571750"/>
          </a:xfrm>
          <a:prstGeom prst="rect">
            <a:avLst/>
          </a:prstGeom>
        </p:spPr>
      </p:pic>
      <p:sp>
        <p:nvSpPr>
          <p:cNvPr id="11" name="TextBox 10">
            <a:extLst>
              <a:ext uri="{FF2B5EF4-FFF2-40B4-BE49-F238E27FC236}">
                <a16:creationId xmlns:a16="http://schemas.microsoft.com/office/drawing/2014/main" id="{7E8546FC-957C-41B7-AB79-F19A94CCEFA2}"/>
              </a:ext>
            </a:extLst>
          </p:cNvPr>
          <p:cNvSpPr txBox="1"/>
          <p:nvPr/>
        </p:nvSpPr>
        <p:spPr>
          <a:xfrm>
            <a:off x="6448719" y="122014"/>
            <a:ext cx="5743281" cy="1323439"/>
          </a:xfrm>
          <a:prstGeom prst="rect">
            <a:avLst/>
          </a:prstGeom>
          <a:noFill/>
        </p:spPr>
        <p:txBody>
          <a:bodyPr wrap="square">
            <a:spAutoFit/>
          </a:bodyPr>
          <a:lstStyle/>
          <a:p>
            <a:r>
              <a:rPr lang="en-US" sz="2400" b="1" dirty="0"/>
              <a:t>The gold medal run started off with</a:t>
            </a:r>
          </a:p>
          <a:p>
            <a:r>
              <a:rPr lang="en-US" sz="2400" b="1" dirty="0"/>
              <a:t> 20-year old </a:t>
            </a:r>
            <a:r>
              <a:rPr lang="en-US" sz="3200" b="1" dirty="0">
                <a:solidFill>
                  <a:srgbClr val="FF0000"/>
                </a:solidFill>
              </a:rPr>
              <a:t>William </a:t>
            </a:r>
            <a:r>
              <a:rPr lang="en-US" sz="3200" b="1" dirty="0" err="1">
                <a:solidFill>
                  <a:srgbClr val="FF0000"/>
                </a:solidFill>
              </a:rPr>
              <a:t>Shaner</a:t>
            </a:r>
            <a:r>
              <a:rPr lang="en-US" sz="3200" b="1" dirty="0">
                <a:solidFill>
                  <a:srgbClr val="FF0000"/>
                </a:solidFill>
              </a:rPr>
              <a:t> </a:t>
            </a:r>
            <a:r>
              <a:rPr lang="en-US" sz="2400" b="1" dirty="0"/>
              <a:t>winning the 10-meter air rifle competition. </a:t>
            </a:r>
          </a:p>
        </p:txBody>
      </p:sp>
      <p:sp>
        <p:nvSpPr>
          <p:cNvPr id="13" name="TextBox 12">
            <a:extLst>
              <a:ext uri="{FF2B5EF4-FFF2-40B4-BE49-F238E27FC236}">
                <a16:creationId xmlns:a16="http://schemas.microsoft.com/office/drawing/2014/main" id="{8A4FCB75-17A5-48BC-ACC2-654FB26FDFF5}"/>
              </a:ext>
            </a:extLst>
          </p:cNvPr>
          <p:cNvSpPr txBox="1"/>
          <p:nvPr/>
        </p:nvSpPr>
        <p:spPr>
          <a:xfrm>
            <a:off x="346841" y="122014"/>
            <a:ext cx="4575679" cy="1446550"/>
          </a:xfrm>
          <a:prstGeom prst="rect">
            <a:avLst/>
          </a:prstGeom>
          <a:noFill/>
        </p:spPr>
        <p:txBody>
          <a:bodyPr wrap="square">
            <a:spAutoFit/>
          </a:bodyPr>
          <a:lstStyle/>
          <a:p>
            <a:r>
              <a:rPr lang="en-US" sz="3200" b="1" dirty="0">
                <a:solidFill>
                  <a:srgbClr val="FF0000"/>
                </a:solidFill>
              </a:rPr>
              <a:t>Amber English</a:t>
            </a:r>
            <a:r>
              <a:rPr lang="en-US" sz="2400" b="1" dirty="0"/>
              <a:t>, 31, and </a:t>
            </a:r>
            <a:r>
              <a:rPr lang="en-US" sz="3200" b="1" dirty="0">
                <a:solidFill>
                  <a:srgbClr val="FF0000"/>
                </a:solidFill>
              </a:rPr>
              <a:t>Vincent Hancock</a:t>
            </a:r>
            <a:r>
              <a:rPr lang="en-US" sz="2400" b="1" dirty="0"/>
              <a:t>, 32, swept gold in women’s and men’s skeet.</a:t>
            </a:r>
          </a:p>
        </p:txBody>
      </p:sp>
      <p:sp>
        <p:nvSpPr>
          <p:cNvPr id="2" name="TextBox 1">
            <a:extLst>
              <a:ext uri="{FF2B5EF4-FFF2-40B4-BE49-F238E27FC236}">
                <a16:creationId xmlns:a16="http://schemas.microsoft.com/office/drawing/2014/main" id="{6E92908C-277A-4819-9371-6F4750E39292}"/>
              </a:ext>
            </a:extLst>
          </p:cNvPr>
          <p:cNvSpPr txBox="1"/>
          <p:nvPr/>
        </p:nvSpPr>
        <p:spPr>
          <a:xfrm>
            <a:off x="8040915" y="552901"/>
            <a:ext cx="2666114" cy="461665"/>
          </a:xfrm>
          <a:prstGeom prst="rect">
            <a:avLst/>
          </a:prstGeom>
          <a:pattFill prst="smConfetti">
            <a:fgClr>
              <a:srgbClr val="0070C0"/>
            </a:fgClr>
            <a:bgClr>
              <a:schemeClr val="bg1"/>
            </a:bgClr>
          </a:pattFill>
        </p:spPr>
        <p:txBody>
          <a:bodyPr wrap="none" rtlCol="0">
            <a:spAutoFit/>
          </a:bodyPr>
          <a:lstStyle/>
          <a:p>
            <a:r>
              <a:rPr lang="en-US" sz="2400" dirty="0"/>
              <a:t>                                    </a:t>
            </a:r>
          </a:p>
        </p:txBody>
      </p:sp>
      <p:sp>
        <p:nvSpPr>
          <p:cNvPr id="8" name="TextBox 7">
            <a:extLst>
              <a:ext uri="{FF2B5EF4-FFF2-40B4-BE49-F238E27FC236}">
                <a16:creationId xmlns:a16="http://schemas.microsoft.com/office/drawing/2014/main" id="{DD1A55F7-EE58-476A-A31C-0A18EE7F7C30}"/>
              </a:ext>
            </a:extLst>
          </p:cNvPr>
          <p:cNvSpPr txBox="1"/>
          <p:nvPr/>
        </p:nvSpPr>
        <p:spPr>
          <a:xfrm>
            <a:off x="378978" y="244445"/>
            <a:ext cx="2459328" cy="461665"/>
          </a:xfrm>
          <a:prstGeom prst="rect">
            <a:avLst/>
          </a:prstGeom>
          <a:pattFill prst="solidDmnd">
            <a:fgClr>
              <a:schemeClr val="accent1"/>
            </a:fgClr>
            <a:bgClr>
              <a:schemeClr val="bg1"/>
            </a:bgClr>
          </a:pattFill>
        </p:spPr>
        <p:txBody>
          <a:bodyPr wrap="none" rtlCol="0">
            <a:spAutoFit/>
          </a:bodyPr>
          <a:lstStyle/>
          <a:p>
            <a:r>
              <a:rPr lang="en-US" sz="2400" dirty="0"/>
              <a:t>                                 </a:t>
            </a:r>
          </a:p>
        </p:txBody>
      </p:sp>
      <p:sp>
        <p:nvSpPr>
          <p:cNvPr id="10" name="TextBox 9">
            <a:extLst>
              <a:ext uri="{FF2B5EF4-FFF2-40B4-BE49-F238E27FC236}">
                <a16:creationId xmlns:a16="http://schemas.microsoft.com/office/drawing/2014/main" id="{13415273-46E6-4167-ADA2-04FC3D54B8A5}"/>
              </a:ext>
            </a:extLst>
          </p:cNvPr>
          <p:cNvSpPr txBox="1"/>
          <p:nvPr/>
        </p:nvSpPr>
        <p:spPr>
          <a:xfrm>
            <a:off x="279380" y="749690"/>
            <a:ext cx="2941831" cy="461665"/>
          </a:xfrm>
          <a:prstGeom prst="rect">
            <a:avLst/>
          </a:prstGeom>
          <a:pattFill prst="lgGrid">
            <a:fgClr>
              <a:schemeClr val="accent1"/>
            </a:fgClr>
            <a:bgClr>
              <a:schemeClr val="bg1"/>
            </a:bgClr>
          </a:pattFill>
        </p:spPr>
        <p:txBody>
          <a:bodyPr wrap="none" rtlCol="0">
            <a:spAutoFit/>
          </a:bodyPr>
          <a:lstStyle/>
          <a:p>
            <a:r>
              <a:rPr lang="en-US" sz="2400" dirty="0"/>
              <a:t>                                        </a:t>
            </a:r>
          </a:p>
        </p:txBody>
      </p:sp>
    </p:spTree>
    <p:extLst>
      <p:ext uri="{BB962C8B-B14F-4D97-AF65-F5344CB8AC3E}">
        <p14:creationId xmlns:p14="http://schemas.microsoft.com/office/powerpoint/2010/main" val="1837309986"/>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4000"/>
                            </p:stCondLst>
                            <p:childTnLst>
                              <p:par>
                                <p:cTn id="9" presetID="26" presetClass="entr" presetSubtype="0"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290">
                                          <p:stCondLst>
                                            <p:cond delay="0"/>
                                          </p:stCondLst>
                                        </p:cTn>
                                        <p:tgtEl>
                                          <p:spTgt spid="7"/>
                                        </p:tgtEl>
                                      </p:cBhvr>
                                    </p:animEffect>
                                    <p:anim calcmode="lin" valueType="num">
                                      <p:cBhvr>
                                        <p:cTn id="12"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7" dur="13">
                                          <p:stCondLst>
                                            <p:cond delay="325"/>
                                          </p:stCondLst>
                                        </p:cTn>
                                        <p:tgtEl>
                                          <p:spTgt spid="7"/>
                                        </p:tgtEl>
                                      </p:cBhvr>
                                      <p:to x="100000" y="60000"/>
                                    </p:animScale>
                                    <p:animScale>
                                      <p:cBhvr>
                                        <p:cTn id="18" dur="83" decel="50000">
                                          <p:stCondLst>
                                            <p:cond delay="338"/>
                                          </p:stCondLst>
                                        </p:cTn>
                                        <p:tgtEl>
                                          <p:spTgt spid="7"/>
                                        </p:tgtEl>
                                      </p:cBhvr>
                                      <p:to x="100000" y="100000"/>
                                    </p:animScale>
                                    <p:animScale>
                                      <p:cBhvr>
                                        <p:cTn id="19" dur="13">
                                          <p:stCondLst>
                                            <p:cond delay="656"/>
                                          </p:stCondLst>
                                        </p:cTn>
                                        <p:tgtEl>
                                          <p:spTgt spid="7"/>
                                        </p:tgtEl>
                                      </p:cBhvr>
                                      <p:to x="100000" y="80000"/>
                                    </p:animScale>
                                    <p:animScale>
                                      <p:cBhvr>
                                        <p:cTn id="20" dur="83" decel="50000">
                                          <p:stCondLst>
                                            <p:cond delay="669"/>
                                          </p:stCondLst>
                                        </p:cTn>
                                        <p:tgtEl>
                                          <p:spTgt spid="7"/>
                                        </p:tgtEl>
                                      </p:cBhvr>
                                      <p:to x="100000" y="100000"/>
                                    </p:animScale>
                                    <p:animScale>
                                      <p:cBhvr>
                                        <p:cTn id="21" dur="13">
                                          <p:stCondLst>
                                            <p:cond delay="821"/>
                                          </p:stCondLst>
                                        </p:cTn>
                                        <p:tgtEl>
                                          <p:spTgt spid="7"/>
                                        </p:tgtEl>
                                      </p:cBhvr>
                                      <p:to x="100000" y="90000"/>
                                    </p:animScale>
                                    <p:animScale>
                                      <p:cBhvr>
                                        <p:cTn id="22" dur="83" decel="50000">
                                          <p:stCondLst>
                                            <p:cond delay="834"/>
                                          </p:stCondLst>
                                        </p:cTn>
                                        <p:tgtEl>
                                          <p:spTgt spid="7"/>
                                        </p:tgtEl>
                                      </p:cBhvr>
                                      <p:to x="100000" y="100000"/>
                                    </p:animScale>
                                    <p:animScale>
                                      <p:cBhvr>
                                        <p:cTn id="23" dur="13">
                                          <p:stCondLst>
                                            <p:cond delay="904"/>
                                          </p:stCondLst>
                                        </p:cTn>
                                        <p:tgtEl>
                                          <p:spTgt spid="7"/>
                                        </p:tgtEl>
                                      </p:cBhvr>
                                      <p:to x="100000" y="95000"/>
                                    </p:animScale>
                                    <p:animScale>
                                      <p:cBhvr>
                                        <p:cTn id="24" dur="83" decel="50000">
                                          <p:stCondLst>
                                            <p:cond delay="917"/>
                                          </p:stCondLst>
                                        </p:cTn>
                                        <p:tgtEl>
                                          <p:spTgt spid="7"/>
                                        </p:tgtEl>
                                      </p:cBhvr>
                                      <p:to x="100000" y="100000"/>
                                    </p:animScale>
                                  </p:childTnLst>
                                </p:cTn>
                              </p:par>
                            </p:childTnLst>
                          </p:cTn>
                        </p:par>
                        <p:par>
                          <p:cTn id="25" fill="hold">
                            <p:stCondLst>
                              <p:cond delay="7000"/>
                            </p:stCondLst>
                            <p:childTnLst>
                              <p:par>
                                <p:cTn id="26" presetID="21" presetClass="entr" presetSubtype="1" fill="hold" grpId="0" nodeType="after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1000"/>
                                        <p:tgtEl>
                                          <p:spTgt spid="11"/>
                                        </p:tgtEl>
                                      </p:cBhvr>
                                    </p:animEffect>
                                  </p:childTnLst>
                                </p:cTn>
                              </p:par>
                            </p:childTnLst>
                          </p:cTn>
                        </p:par>
                        <p:par>
                          <p:cTn id="29" fill="hold">
                            <p:stCondLst>
                              <p:cond delay="10000"/>
                            </p:stCondLst>
                            <p:childTnLst>
                              <p:par>
                                <p:cTn id="30" presetID="14" presetClass="entr" presetSubtype="10" fill="hold" grpId="0" nodeType="afterEffect">
                                  <p:stCondLst>
                                    <p:cond delay="200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1000"/>
                                        <p:tgtEl>
                                          <p:spTgt spid="13"/>
                                        </p:tgtEl>
                                      </p:cBhvr>
                                    </p:animEffect>
                                  </p:childTnLst>
                                </p:cTn>
                              </p:par>
                            </p:childTnLst>
                          </p:cTn>
                        </p:par>
                        <p:par>
                          <p:cTn id="33" fill="hold">
                            <p:stCondLst>
                              <p:cond delay="13000"/>
                            </p:stCondLst>
                            <p:childTnLst>
                              <p:par>
                                <p:cTn id="34" presetID="2" presetClass="exit" presetSubtype="4" fill="hold" grpId="0" nodeType="afterEffect">
                                  <p:stCondLst>
                                    <p:cond delay="4000"/>
                                  </p:stCondLst>
                                  <p:childTnLst>
                                    <p:anim calcmode="lin" valueType="num">
                                      <p:cBhvr additive="base">
                                        <p:cTn id="35" dur="1000"/>
                                        <p:tgtEl>
                                          <p:spTgt spid="2"/>
                                        </p:tgtEl>
                                        <p:attrNameLst>
                                          <p:attrName>ppt_x</p:attrName>
                                        </p:attrNameLst>
                                      </p:cBhvr>
                                      <p:tavLst>
                                        <p:tav tm="0">
                                          <p:val>
                                            <p:strVal val="ppt_x"/>
                                          </p:val>
                                        </p:tav>
                                        <p:tav tm="100000">
                                          <p:val>
                                            <p:strVal val="ppt_x"/>
                                          </p:val>
                                        </p:tav>
                                      </p:tavLst>
                                    </p:anim>
                                    <p:anim calcmode="lin" valueType="num">
                                      <p:cBhvr additive="base">
                                        <p:cTn id="36" dur="1000"/>
                                        <p:tgtEl>
                                          <p:spTgt spid="2"/>
                                        </p:tgtEl>
                                        <p:attrNameLst>
                                          <p:attrName>ppt_y</p:attrName>
                                        </p:attrNameLst>
                                      </p:cBhvr>
                                      <p:tavLst>
                                        <p:tav tm="0">
                                          <p:val>
                                            <p:strVal val="ppt_y"/>
                                          </p:val>
                                        </p:tav>
                                        <p:tav tm="100000">
                                          <p:val>
                                            <p:strVal val="1+ppt_h/2"/>
                                          </p:val>
                                        </p:tav>
                                      </p:tavLst>
                                    </p:anim>
                                    <p:set>
                                      <p:cBhvr>
                                        <p:cTn id="37" dur="1" fill="hold">
                                          <p:stCondLst>
                                            <p:cond delay="999"/>
                                          </p:stCondLst>
                                        </p:cTn>
                                        <p:tgtEl>
                                          <p:spTgt spid="2"/>
                                        </p:tgtEl>
                                        <p:attrNameLst>
                                          <p:attrName>style.visibility</p:attrName>
                                        </p:attrNameLst>
                                      </p:cBhvr>
                                      <p:to>
                                        <p:strVal val="hidden"/>
                                      </p:to>
                                    </p:set>
                                  </p:childTnLst>
                                </p:cTn>
                              </p:par>
                            </p:childTnLst>
                          </p:cTn>
                        </p:par>
                        <p:par>
                          <p:cTn id="38" fill="hold">
                            <p:stCondLst>
                              <p:cond delay="18000"/>
                            </p:stCondLst>
                            <p:childTnLst>
                              <p:par>
                                <p:cTn id="39" presetID="9" presetClass="exit" presetSubtype="0" fill="hold" grpId="0" nodeType="afterEffect">
                                  <p:stCondLst>
                                    <p:cond delay="4000"/>
                                  </p:stCondLst>
                                  <p:childTnLst>
                                    <p:animEffect transition="out" filter="dissolv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par>
                          <p:cTn id="42" fill="hold">
                            <p:stCondLst>
                              <p:cond delay="22500"/>
                            </p:stCondLst>
                            <p:childTnLst>
                              <p:par>
                                <p:cTn id="43" presetID="1" presetClass="exit" presetSubtype="0" fill="hold" grpId="0" nodeType="afterEffect">
                                  <p:stCondLst>
                                    <p:cond delay="200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 grpId="0" animBg="1"/>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E7DA8E-2019-4655-A4DB-1701C031B1D9}"/>
              </a:ext>
            </a:extLst>
          </p:cNvPr>
          <p:cNvSpPr txBox="1"/>
          <p:nvPr/>
        </p:nvSpPr>
        <p:spPr>
          <a:xfrm>
            <a:off x="709449" y="4917820"/>
            <a:ext cx="6096000" cy="1323439"/>
          </a:xfrm>
          <a:prstGeom prst="rect">
            <a:avLst/>
          </a:prstGeom>
          <a:noFill/>
        </p:spPr>
        <p:txBody>
          <a:bodyPr wrap="square">
            <a:spAutoFit/>
          </a:bodyPr>
          <a:lstStyle/>
          <a:p>
            <a:pPr algn="l"/>
            <a:r>
              <a:rPr lang="en-US" sz="3200" b="1" i="0" dirty="0">
                <a:solidFill>
                  <a:srgbClr val="FF0000"/>
                </a:solidFill>
                <a:effectLst/>
                <a:latin typeface="industry"/>
              </a:rPr>
              <a:t>Courtney </a:t>
            </a:r>
            <a:r>
              <a:rPr lang="en-US" sz="3200" b="1" i="0" dirty="0" err="1">
                <a:solidFill>
                  <a:srgbClr val="FF0000"/>
                </a:solidFill>
                <a:effectLst/>
                <a:latin typeface="industry"/>
              </a:rPr>
              <a:t>Frerichs</a:t>
            </a:r>
            <a:r>
              <a:rPr lang="en-US" sz="3200" b="1" i="0" dirty="0">
                <a:solidFill>
                  <a:srgbClr val="FF0000"/>
                </a:solidFill>
                <a:effectLst/>
                <a:latin typeface="industry"/>
              </a:rPr>
              <a:t> </a:t>
            </a:r>
            <a:r>
              <a:rPr lang="en-US" sz="2400" b="1" i="0" dirty="0">
                <a:solidFill>
                  <a:srgbClr val="0A1529"/>
                </a:solidFill>
                <a:effectLst/>
                <a:latin typeface="industry"/>
              </a:rPr>
              <a:t>captures Tokyo Olympic Silver After Bold Front-Running in Steeplechase Final.</a:t>
            </a:r>
          </a:p>
        </p:txBody>
      </p:sp>
      <p:pic>
        <p:nvPicPr>
          <p:cNvPr id="4" name="Picture 3">
            <a:extLst>
              <a:ext uri="{FF2B5EF4-FFF2-40B4-BE49-F238E27FC236}">
                <a16:creationId xmlns:a16="http://schemas.microsoft.com/office/drawing/2014/main" id="{3C8D244F-05F6-4D0B-BF7C-A4FBC76A4676}"/>
              </a:ext>
            </a:extLst>
          </p:cNvPr>
          <p:cNvPicPr>
            <a:picLocks noChangeAspect="1"/>
          </p:cNvPicPr>
          <p:nvPr/>
        </p:nvPicPr>
        <p:blipFill rotWithShape="1">
          <a:blip r:embed="rId2"/>
          <a:srcRect b="17890"/>
          <a:stretch/>
        </p:blipFill>
        <p:spPr>
          <a:xfrm>
            <a:off x="7620328" y="165559"/>
            <a:ext cx="4350954" cy="5954304"/>
          </a:xfrm>
          <a:prstGeom prst="rect">
            <a:avLst/>
          </a:prstGeom>
        </p:spPr>
      </p:pic>
      <p:pic>
        <p:nvPicPr>
          <p:cNvPr id="5" name="Picture 4">
            <a:extLst>
              <a:ext uri="{FF2B5EF4-FFF2-40B4-BE49-F238E27FC236}">
                <a16:creationId xmlns:a16="http://schemas.microsoft.com/office/drawing/2014/main" id="{0A698B4B-411A-4379-8402-676A61336A8F}"/>
              </a:ext>
            </a:extLst>
          </p:cNvPr>
          <p:cNvPicPr>
            <a:picLocks noChangeAspect="1"/>
          </p:cNvPicPr>
          <p:nvPr/>
        </p:nvPicPr>
        <p:blipFill rotWithShape="1">
          <a:blip r:embed="rId3"/>
          <a:srcRect l="17781" t="14681" r="13361" b="6929"/>
          <a:stretch/>
        </p:blipFill>
        <p:spPr>
          <a:xfrm>
            <a:off x="409904" y="165559"/>
            <a:ext cx="6243144" cy="4733653"/>
          </a:xfrm>
          <a:prstGeom prst="rect">
            <a:avLst/>
          </a:prstGeom>
        </p:spPr>
      </p:pic>
      <p:sp>
        <p:nvSpPr>
          <p:cNvPr id="2" name="TextBox 1">
            <a:extLst>
              <a:ext uri="{FF2B5EF4-FFF2-40B4-BE49-F238E27FC236}">
                <a16:creationId xmlns:a16="http://schemas.microsoft.com/office/drawing/2014/main" id="{15D8FBAD-343C-4415-B34E-1517FDF2E439}"/>
              </a:ext>
            </a:extLst>
          </p:cNvPr>
          <p:cNvSpPr txBox="1"/>
          <p:nvPr/>
        </p:nvSpPr>
        <p:spPr>
          <a:xfrm>
            <a:off x="812800" y="4941683"/>
            <a:ext cx="3010761" cy="461665"/>
          </a:xfrm>
          <a:prstGeom prst="rect">
            <a:avLst/>
          </a:prstGeom>
          <a:pattFill prst="dkDnDiag">
            <a:fgClr>
              <a:schemeClr val="accent1"/>
            </a:fgClr>
            <a:bgClr>
              <a:schemeClr val="bg1"/>
            </a:bgClr>
          </a:pattFill>
        </p:spPr>
        <p:txBody>
          <a:bodyPr wrap="none" rtlCol="0">
            <a:spAutoFit/>
          </a:bodyPr>
          <a:lstStyle/>
          <a:p>
            <a:r>
              <a:rPr lang="en-US" sz="2400" dirty="0"/>
              <a:t>                                         </a:t>
            </a:r>
          </a:p>
        </p:txBody>
      </p:sp>
    </p:spTree>
    <p:extLst>
      <p:ext uri="{BB962C8B-B14F-4D97-AF65-F5344CB8AC3E}">
        <p14:creationId xmlns:p14="http://schemas.microsoft.com/office/powerpoint/2010/main" val="402008676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500"/>
                            </p:stCondLst>
                            <p:childTnLst>
                              <p:par>
                                <p:cTn id="10" presetID="45" presetClass="entr" presetSubtype="0" fill="hold" grpId="0" nodeType="afterEffect">
                                  <p:stCondLst>
                                    <p:cond delay="2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ppt_w</p:attrName>
                                        </p:attrNameLst>
                                      </p:cBhvr>
                                      <p:tavLst>
                                        <p:tav tm="0" fmla="#ppt_w*sin(2.5*pi*$)">
                                          <p:val>
                                            <p:fltVal val="0"/>
                                          </p:val>
                                        </p:tav>
                                        <p:tav tm="100000">
                                          <p:val>
                                            <p:fltVal val="1"/>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childTnLst>
                                </p:cTn>
                              </p:par>
                            </p:childTnLst>
                          </p:cTn>
                        </p:par>
                        <p:par>
                          <p:cTn id="15" fill="hold">
                            <p:stCondLst>
                              <p:cond delay="9000"/>
                            </p:stCondLst>
                            <p:childTnLst>
                              <p:par>
                                <p:cTn id="16" presetID="10" presetClass="exit" presetSubtype="0" fill="hold" grpId="0" nodeType="afterEffect">
                                  <p:stCondLst>
                                    <p:cond delay="6000"/>
                                  </p:stCondLst>
                                  <p:childTnLst>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C4E0EF-8C79-47B5-A11D-0D859892AFB3}"/>
              </a:ext>
            </a:extLst>
          </p:cNvPr>
          <p:cNvPicPr>
            <a:picLocks noChangeAspect="1"/>
          </p:cNvPicPr>
          <p:nvPr/>
        </p:nvPicPr>
        <p:blipFill>
          <a:blip r:embed="rId2"/>
          <a:stretch>
            <a:fillRect/>
          </a:stretch>
        </p:blipFill>
        <p:spPr>
          <a:xfrm>
            <a:off x="8703523" y="122878"/>
            <a:ext cx="3163778" cy="3406110"/>
          </a:xfrm>
          <a:prstGeom prst="rect">
            <a:avLst/>
          </a:prstGeom>
        </p:spPr>
      </p:pic>
      <p:pic>
        <p:nvPicPr>
          <p:cNvPr id="4" name="Picture 3">
            <a:extLst>
              <a:ext uri="{FF2B5EF4-FFF2-40B4-BE49-F238E27FC236}">
                <a16:creationId xmlns:a16="http://schemas.microsoft.com/office/drawing/2014/main" id="{2E4211A3-6B48-4295-AD3F-D53C28833123}"/>
              </a:ext>
            </a:extLst>
          </p:cNvPr>
          <p:cNvPicPr>
            <a:picLocks noChangeAspect="1"/>
          </p:cNvPicPr>
          <p:nvPr/>
        </p:nvPicPr>
        <p:blipFill rotWithShape="1">
          <a:blip r:embed="rId3"/>
          <a:srcRect l="22889" r="24963" b="12000"/>
          <a:stretch/>
        </p:blipFill>
        <p:spPr>
          <a:xfrm>
            <a:off x="684761" y="124450"/>
            <a:ext cx="3334173" cy="3750945"/>
          </a:xfrm>
          <a:prstGeom prst="rect">
            <a:avLst/>
          </a:prstGeom>
        </p:spPr>
      </p:pic>
      <p:sp>
        <p:nvSpPr>
          <p:cNvPr id="6" name="TextBox 5">
            <a:extLst>
              <a:ext uri="{FF2B5EF4-FFF2-40B4-BE49-F238E27FC236}">
                <a16:creationId xmlns:a16="http://schemas.microsoft.com/office/drawing/2014/main" id="{315DB4EA-6788-4364-8CB7-5E14A3482D40}"/>
              </a:ext>
            </a:extLst>
          </p:cNvPr>
          <p:cNvSpPr txBox="1"/>
          <p:nvPr/>
        </p:nvSpPr>
        <p:spPr>
          <a:xfrm>
            <a:off x="226310" y="3875395"/>
            <a:ext cx="5518093" cy="2062103"/>
          </a:xfrm>
          <a:prstGeom prst="rect">
            <a:avLst/>
          </a:prstGeom>
          <a:noFill/>
        </p:spPr>
        <p:txBody>
          <a:bodyPr wrap="square">
            <a:spAutoFit/>
          </a:bodyPr>
          <a:lstStyle/>
          <a:p>
            <a:r>
              <a:rPr lang="en-US" sz="3200" b="1" dirty="0">
                <a:solidFill>
                  <a:srgbClr val="FF0000"/>
                </a:solidFill>
                <a:latin typeface="Calibri" panose="020F0502020204030204" pitchFamily="34" charset="0"/>
                <a:cs typeface="Calibri" panose="020F0502020204030204" pitchFamily="34" charset="0"/>
              </a:rPr>
              <a:t>Lydia Jacoby </a:t>
            </a:r>
            <a:r>
              <a:rPr lang="en-US" sz="2400" b="1" dirty="0">
                <a:latin typeface="Calibri" panose="020F0502020204030204" pitchFamily="34" charset="0"/>
                <a:cs typeface="Calibri" panose="020F0502020204030204" pitchFamily="34" charset="0"/>
              </a:rPr>
              <a:t>was the first Alaskan to make the U.S. Olympic swim team before she became the first Alaskan swimmer (100 meter breaststroke) to win Olympic gold and a silver in the relay.</a:t>
            </a:r>
          </a:p>
        </p:txBody>
      </p:sp>
      <p:pic>
        <p:nvPicPr>
          <p:cNvPr id="7" name="Picture 6">
            <a:extLst>
              <a:ext uri="{FF2B5EF4-FFF2-40B4-BE49-F238E27FC236}">
                <a16:creationId xmlns:a16="http://schemas.microsoft.com/office/drawing/2014/main" id="{1C455C35-28E0-4778-86E0-C02A378999C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r="50000" b="23149"/>
          <a:stretch/>
        </p:blipFill>
        <p:spPr>
          <a:xfrm>
            <a:off x="5744404" y="3593297"/>
            <a:ext cx="3296958" cy="3141825"/>
          </a:xfrm>
          <a:prstGeom prst="rect">
            <a:avLst/>
          </a:prstGeom>
        </p:spPr>
      </p:pic>
      <p:sp>
        <p:nvSpPr>
          <p:cNvPr id="8" name="TextBox 7">
            <a:extLst>
              <a:ext uri="{FF2B5EF4-FFF2-40B4-BE49-F238E27FC236}">
                <a16:creationId xmlns:a16="http://schemas.microsoft.com/office/drawing/2014/main" id="{A0883B0A-B5CB-48AA-82D1-EAA01E878E8B}"/>
              </a:ext>
            </a:extLst>
          </p:cNvPr>
          <p:cNvSpPr txBox="1"/>
          <p:nvPr/>
        </p:nvSpPr>
        <p:spPr>
          <a:xfrm>
            <a:off x="9251739" y="4810266"/>
            <a:ext cx="2497454" cy="707886"/>
          </a:xfrm>
          <a:prstGeom prst="rect">
            <a:avLst/>
          </a:prstGeom>
          <a:noFill/>
        </p:spPr>
        <p:txBody>
          <a:bodyPr wrap="square" rtlCol="0">
            <a:spAutoFit/>
          </a:bodyPr>
          <a:lstStyle/>
          <a:p>
            <a:r>
              <a:rPr lang="en-US" sz="2000" b="1" dirty="0"/>
              <a:t>Born in Anchorage, trains in Seward.</a:t>
            </a:r>
          </a:p>
        </p:txBody>
      </p:sp>
      <p:pic>
        <p:nvPicPr>
          <p:cNvPr id="9" name="Picture 8">
            <a:extLst>
              <a:ext uri="{FF2B5EF4-FFF2-40B4-BE49-F238E27FC236}">
                <a16:creationId xmlns:a16="http://schemas.microsoft.com/office/drawing/2014/main" id="{91A6C495-0B24-4A26-B007-58C421CE9307}"/>
              </a:ext>
            </a:extLst>
          </p:cNvPr>
          <p:cNvPicPr>
            <a:picLocks noChangeAspect="1"/>
          </p:cNvPicPr>
          <p:nvPr/>
        </p:nvPicPr>
        <p:blipFill rotWithShape="1">
          <a:blip r:embed="rId6"/>
          <a:srcRect l="24252" r="30506" b="17506"/>
          <a:stretch/>
        </p:blipFill>
        <p:spPr>
          <a:xfrm>
            <a:off x="4749542" y="122878"/>
            <a:ext cx="3223373" cy="3306122"/>
          </a:xfrm>
          <a:prstGeom prst="rect">
            <a:avLst/>
          </a:prstGeom>
        </p:spPr>
      </p:pic>
      <p:sp>
        <p:nvSpPr>
          <p:cNvPr id="3" name="TextBox 2">
            <a:extLst>
              <a:ext uri="{FF2B5EF4-FFF2-40B4-BE49-F238E27FC236}">
                <a16:creationId xmlns:a16="http://schemas.microsoft.com/office/drawing/2014/main" id="{B780922E-AA26-4A0A-B645-F411F425CB69}"/>
              </a:ext>
            </a:extLst>
          </p:cNvPr>
          <p:cNvSpPr txBox="1"/>
          <p:nvPr/>
        </p:nvSpPr>
        <p:spPr>
          <a:xfrm>
            <a:off x="226309" y="3875395"/>
            <a:ext cx="2228495"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US" sz="2800" dirty="0"/>
              <a:t>                         </a:t>
            </a:r>
          </a:p>
        </p:txBody>
      </p:sp>
    </p:spTree>
    <p:extLst>
      <p:ext uri="{BB962C8B-B14F-4D97-AF65-F5344CB8AC3E}">
        <p14:creationId xmlns:p14="http://schemas.microsoft.com/office/powerpoint/2010/main" val="4932222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1000"/>
                                        <p:tgtEl>
                                          <p:spTgt spid="9"/>
                                        </p:tgtEl>
                                      </p:cBhvr>
                                    </p:animEffect>
                                  </p:childTnLst>
                                </p:cTn>
                              </p:par>
                            </p:childTnLst>
                          </p:cTn>
                        </p:par>
                        <p:par>
                          <p:cTn id="8" fill="hold">
                            <p:stCondLst>
                              <p:cond delay="3500"/>
                            </p:stCondLst>
                            <p:childTnLst>
                              <p:par>
                                <p:cTn id="9" presetID="45" presetClass="entr" presetSubtype="0" fill="hold" nodeType="afterEffect">
                                  <p:stCondLst>
                                    <p:cond delay="2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ppt_w</p:attrName>
                                        </p:attrNameLst>
                                      </p:cBhvr>
                                      <p:tavLst>
                                        <p:tav tm="0" fmla="#ppt_w*sin(2.5*pi*$)">
                                          <p:val>
                                            <p:fltVal val="0"/>
                                          </p:val>
                                        </p:tav>
                                        <p:tav tm="100000">
                                          <p:val>
                                            <p:fltVal val="1"/>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7000"/>
                            </p:stCondLst>
                            <p:childTnLst>
                              <p:par>
                                <p:cTn id="15" presetID="3" presetClass="entr" presetSubtype="10" fill="hold" grpId="0" nodeType="afterEffect">
                                  <p:stCondLst>
                                    <p:cond delay="250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1000"/>
                                        <p:tgtEl>
                                          <p:spTgt spid="6"/>
                                        </p:tgtEl>
                                      </p:cBhvr>
                                    </p:animEffect>
                                  </p:childTnLst>
                                </p:cTn>
                              </p:par>
                            </p:childTnLst>
                          </p:cTn>
                        </p:par>
                        <p:par>
                          <p:cTn id="18" fill="hold">
                            <p:stCondLst>
                              <p:cond delay="10500"/>
                            </p:stCondLst>
                            <p:childTnLst>
                              <p:par>
                                <p:cTn id="19" presetID="37" presetClass="exit" presetSubtype="0" fill="hold" grpId="0" nodeType="afterEffect">
                                  <p:stCondLst>
                                    <p:cond delay="3500"/>
                                  </p:stCondLst>
                                  <p:childTnLst>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strVal val="ppt_x"/>
                                          </p:val>
                                        </p:tav>
                                      </p:tavLst>
                                    </p:anim>
                                    <p:anim calcmode="lin" valueType="num">
                                      <p:cBhvr>
                                        <p:cTn id="22" dur="100" decel="100000"/>
                                        <p:tgtEl>
                                          <p:spTgt spid="3"/>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3"/>
                                        </p:tgtEl>
                                        <p:attrNameLst>
                                          <p:attrName>ppt_y</p:attrName>
                                        </p:attrNameLst>
                                      </p:cBhvr>
                                      <p:tavLst>
                                        <p:tav tm="0">
                                          <p:val>
                                            <p:strVal val="ppt_y"/>
                                          </p:val>
                                        </p:tav>
                                        <p:tav tm="100000">
                                          <p:val>
                                            <p:strVal val="ppt_y+1"/>
                                          </p:val>
                                        </p:tav>
                                      </p:tavLst>
                                    </p:anim>
                                    <p:set>
                                      <p:cBhvr>
                                        <p:cTn id="2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B549F5-F685-41C3-A25A-ACD12F464F51}"/>
              </a:ext>
            </a:extLst>
          </p:cNvPr>
          <p:cNvPicPr>
            <a:picLocks noChangeAspect="1"/>
          </p:cNvPicPr>
          <p:nvPr/>
        </p:nvPicPr>
        <p:blipFill rotWithShape="1">
          <a:blip r:embed="rId2"/>
          <a:srcRect l="22500" t="3073" r="27833"/>
          <a:stretch/>
        </p:blipFill>
        <p:spPr>
          <a:xfrm>
            <a:off x="76200" y="228600"/>
            <a:ext cx="4007702" cy="5222284"/>
          </a:xfrm>
          <a:prstGeom prst="rect">
            <a:avLst/>
          </a:prstGeom>
        </p:spPr>
      </p:pic>
      <p:pic>
        <p:nvPicPr>
          <p:cNvPr id="3" name="Picture 2">
            <a:extLst>
              <a:ext uri="{FF2B5EF4-FFF2-40B4-BE49-F238E27FC236}">
                <a16:creationId xmlns:a16="http://schemas.microsoft.com/office/drawing/2014/main" id="{0BEA5FC0-F93E-4861-99D7-EA15710777AB}"/>
              </a:ext>
            </a:extLst>
          </p:cNvPr>
          <p:cNvPicPr>
            <a:picLocks noChangeAspect="1"/>
          </p:cNvPicPr>
          <p:nvPr/>
        </p:nvPicPr>
        <p:blipFill rotWithShape="1">
          <a:blip r:embed="rId3"/>
          <a:srcRect l="41235" r="12903" b="5236"/>
          <a:stretch/>
        </p:blipFill>
        <p:spPr>
          <a:xfrm>
            <a:off x="7503335" y="228600"/>
            <a:ext cx="4493172" cy="5222284"/>
          </a:xfrm>
          <a:prstGeom prst="rect">
            <a:avLst/>
          </a:prstGeom>
        </p:spPr>
      </p:pic>
      <p:sp>
        <p:nvSpPr>
          <p:cNvPr id="5" name="TextBox 4">
            <a:extLst>
              <a:ext uri="{FF2B5EF4-FFF2-40B4-BE49-F238E27FC236}">
                <a16:creationId xmlns:a16="http://schemas.microsoft.com/office/drawing/2014/main" id="{4656C662-60AA-4D3C-8843-5BF3A7523C5B}"/>
              </a:ext>
            </a:extLst>
          </p:cNvPr>
          <p:cNvSpPr txBox="1"/>
          <p:nvPr/>
        </p:nvSpPr>
        <p:spPr>
          <a:xfrm>
            <a:off x="4320014" y="228600"/>
            <a:ext cx="3551971" cy="4278094"/>
          </a:xfrm>
          <a:prstGeom prst="rect">
            <a:avLst/>
          </a:prstGeom>
          <a:noFill/>
        </p:spPr>
        <p:txBody>
          <a:bodyPr wrap="square">
            <a:spAutoFit/>
          </a:bodyPr>
          <a:lstStyle/>
          <a:p>
            <a:r>
              <a:rPr lang="en-US" sz="2400" b="1" dirty="0"/>
              <a:t>American 22-year-old </a:t>
            </a:r>
            <a:r>
              <a:rPr lang="en-US" sz="3200" b="1" dirty="0">
                <a:solidFill>
                  <a:srgbClr val="FF0000"/>
                </a:solidFill>
              </a:rPr>
              <a:t>Katherine Nye </a:t>
            </a:r>
            <a:r>
              <a:rPr lang="en-US" sz="2400" b="1" dirty="0"/>
              <a:t>delivered the best performance for a U.S. weightlifter at the Olympics in over two decades Sunday, winning a silver medal in the women's 76 kg/156 </a:t>
            </a:r>
            <a:r>
              <a:rPr lang="en-US" sz="2400" b="1" dirty="0" err="1"/>
              <a:t>lbs</a:t>
            </a:r>
            <a:r>
              <a:rPr lang="en-US" sz="2400" b="1" dirty="0"/>
              <a:t> category at the Tokyo Games.</a:t>
            </a:r>
          </a:p>
        </p:txBody>
      </p:sp>
      <p:sp>
        <p:nvSpPr>
          <p:cNvPr id="4" name="TextBox 3">
            <a:extLst>
              <a:ext uri="{FF2B5EF4-FFF2-40B4-BE49-F238E27FC236}">
                <a16:creationId xmlns:a16="http://schemas.microsoft.com/office/drawing/2014/main" id="{0E50BB52-E522-46AC-A3C1-BF16978856E7}"/>
              </a:ext>
            </a:extLst>
          </p:cNvPr>
          <p:cNvSpPr txBox="1"/>
          <p:nvPr/>
        </p:nvSpPr>
        <p:spPr>
          <a:xfrm>
            <a:off x="4320014" y="682172"/>
            <a:ext cx="2597186" cy="461665"/>
          </a:xfrm>
          <a:prstGeom prst="rect">
            <a:avLst/>
          </a:prstGeom>
          <a:pattFill prst="pct60">
            <a:fgClr>
              <a:schemeClr val="accent1"/>
            </a:fgClr>
            <a:bgClr>
              <a:schemeClr val="bg1"/>
            </a:bgClr>
          </a:pattFill>
        </p:spPr>
        <p:txBody>
          <a:bodyPr wrap="none" rtlCol="0">
            <a:spAutoFit/>
          </a:bodyPr>
          <a:lstStyle/>
          <a:p>
            <a:r>
              <a:rPr lang="en-US" sz="2400" dirty="0"/>
              <a:t>                                   </a:t>
            </a:r>
          </a:p>
        </p:txBody>
      </p:sp>
    </p:spTree>
    <p:extLst>
      <p:ext uri="{BB962C8B-B14F-4D97-AF65-F5344CB8AC3E}">
        <p14:creationId xmlns:p14="http://schemas.microsoft.com/office/powerpoint/2010/main" val="220596195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par>
                          <p:cTn id="8" fill="hold">
                            <p:stCondLst>
                              <p:cond delay="4000"/>
                            </p:stCondLst>
                            <p:childTnLst>
                              <p:par>
                                <p:cTn id="9" presetID="26" presetClass="entr" presetSubtype="0" fill="hold" grpId="0" nodeType="afterEffect">
                                  <p:stCondLst>
                                    <p:cond delay="3000"/>
                                  </p:stCondLst>
                                  <p:iterate type="wd">
                                    <p:tmPct val="5000"/>
                                  </p:iterate>
                                  <p:childTnLst>
                                    <p:set>
                                      <p:cBhvr>
                                        <p:cTn id="10" dur="1" fill="hold">
                                          <p:stCondLst>
                                            <p:cond delay="0"/>
                                          </p:stCondLst>
                                        </p:cTn>
                                        <p:tgtEl>
                                          <p:spTgt spid="5"/>
                                        </p:tgtEl>
                                        <p:attrNameLst>
                                          <p:attrName>style.visibility</p:attrName>
                                        </p:attrNameLst>
                                      </p:cBhvr>
                                      <p:to>
                                        <p:strVal val="visible"/>
                                      </p:to>
                                    </p:set>
                                    <p:animEffect transition="in" filter="wipe(down)">
                                      <p:cBhvr>
                                        <p:cTn id="11" dur="290">
                                          <p:stCondLst>
                                            <p:cond delay="0"/>
                                          </p:stCondLst>
                                        </p:cTn>
                                        <p:tgtEl>
                                          <p:spTgt spid="5"/>
                                        </p:tgtEl>
                                      </p:cBhvr>
                                    </p:animEffect>
                                    <p:anim calcmode="lin" valueType="num">
                                      <p:cBhvr>
                                        <p:cTn id="1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7" dur="13">
                                          <p:stCondLst>
                                            <p:cond delay="325"/>
                                          </p:stCondLst>
                                        </p:cTn>
                                        <p:tgtEl>
                                          <p:spTgt spid="5"/>
                                        </p:tgtEl>
                                      </p:cBhvr>
                                      <p:to x="100000" y="60000"/>
                                    </p:animScale>
                                    <p:animScale>
                                      <p:cBhvr>
                                        <p:cTn id="18" dur="83" decel="50000">
                                          <p:stCondLst>
                                            <p:cond delay="338"/>
                                          </p:stCondLst>
                                        </p:cTn>
                                        <p:tgtEl>
                                          <p:spTgt spid="5"/>
                                        </p:tgtEl>
                                      </p:cBhvr>
                                      <p:to x="100000" y="100000"/>
                                    </p:animScale>
                                    <p:animScale>
                                      <p:cBhvr>
                                        <p:cTn id="19" dur="13">
                                          <p:stCondLst>
                                            <p:cond delay="656"/>
                                          </p:stCondLst>
                                        </p:cTn>
                                        <p:tgtEl>
                                          <p:spTgt spid="5"/>
                                        </p:tgtEl>
                                      </p:cBhvr>
                                      <p:to x="100000" y="80000"/>
                                    </p:animScale>
                                    <p:animScale>
                                      <p:cBhvr>
                                        <p:cTn id="20" dur="83" decel="50000">
                                          <p:stCondLst>
                                            <p:cond delay="669"/>
                                          </p:stCondLst>
                                        </p:cTn>
                                        <p:tgtEl>
                                          <p:spTgt spid="5"/>
                                        </p:tgtEl>
                                      </p:cBhvr>
                                      <p:to x="100000" y="100000"/>
                                    </p:animScale>
                                    <p:animScale>
                                      <p:cBhvr>
                                        <p:cTn id="21" dur="13">
                                          <p:stCondLst>
                                            <p:cond delay="821"/>
                                          </p:stCondLst>
                                        </p:cTn>
                                        <p:tgtEl>
                                          <p:spTgt spid="5"/>
                                        </p:tgtEl>
                                      </p:cBhvr>
                                      <p:to x="100000" y="90000"/>
                                    </p:animScale>
                                    <p:animScale>
                                      <p:cBhvr>
                                        <p:cTn id="22" dur="83" decel="50000">
                                          <p:stCondLst>
                                            <p:cond delay="834"/>
                                          </p:stCondLst>
                                        </p:cTn>
                                        <p:tgtEl>
                                          <p:spTgt spid="5"/>
                                        </p:tgtEl>
                                      </p:cBhvr>
                                      <p:to x="100000" y="100000"/>
                                    </p:animScale>
                                    <p:animScale>
                                      <p:cBhvr>
                                        <p:cTn id="23" dur="13">
                                          <p:stCondLst>
                                            <p:cond delay="904"/>
                                          </p:stCondLst>
                                        </p:cTn>
                                        <p:tgtEl>
                                          <p:spTgt spid="5"/>
                                        </p:tgtEl>
                                      </p:cBhvr>
                                      <p:to x="100000" y="95000"/>
                                    </p:animScale>
                                    <p:animScale>
                                      <p:cBhvr>
                                        <p:cTn id="24" dur="83" decel="50000">
                                          <p:stCondLst>
                                            <p:cond delay="917"/>
                                          </p:stCondLst>
                                        </p:cTn>
                                        <p:tgtEl>
                                          <p:spTgt spid="5"/>
                                        </p:tgtEl>
                                      </p:cBhvr>
                                      <p:to x="100000" y="100000"/>
                                    </p:animScale>
                                  </p:childTnLst>
                                </p:cTn>
                              </p:par>
                            </p:childTnLst>
                          </p:cTn>
                        </p:par>
                        <p:par>
                          <p:cTn id="25" fill="hold">
                            <p:stCondLst>
                              <p:cond delay="10050"/>
                            </p:stCondLst>
                            <p:childTnLst>
                              <p:par>
                                <p:cTn id="26" presetID="8" presetClass="exit" presetSubtype="32" fill="hold" grpId="0" nodeType="afterEffect">
                                  <p:stCondLst>
                                    <p:cond delay="2500"/>
                                  </p:stCondLst>
                                  <p:childTnLst>
                                    <p:animEffect transition="out" filter="diamond(out)">
                                      <p:cBhvr>
                                        <p:cTn id="27" dur="1000"/>
                                        <p:tgtEl>
                                          <p:spTgt spid="4"/>
                                        </p:tgtEl>
                                      </p:cBhvr>
                                    </p:animEffect>
                                    <p:set>
                                      <p:cBhvr>
                                        <p:cTn id="2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3C037-35EB-4639-9388-98761C55B338}"/>
              </a:ext>
            </a:extLst>
          </p:cNvPr>
          <p:cNvPicPr>
            <a:picLocks noChangeAspect="1"/>
          </p:cNvPicPr>
          <p:nvPr/>
        </p:nvPicPr>
        <p:blipFill rotWithShape="1">
          <a:blip r:embed="rId2"/>
          <a:srcRect l="28880" t="6084" r="32069" b="5465"/>
          <a:stretch/>
        </p:blipFill>
        <p:spPr>
          <a:xfrm>
            <a:off x="4289394" y="195150"/>
            <a:ext cx="2155108" cy="3233850"/>
          </a:xfrm>
          <a:prstGeom prst="rect">
            <a:avLst/>
          </a:prstGeom>
        </p:spPr>
      </p:pic>
      <p:pic>
        <p:nvPicPr>
          <p:cNvPr id="6" name="Picture 5">
            <a:extLst>
              <a:ext uri="{FF2B5EF4-FFF2-40B4-BE49-F238E27FC236}">
                <a16:creationId xmlns:a16="http://schemas.microsoft.com/office/drawing/2014/main" id="{ECA72533-9A9F-40CE-8B40-10A98990E352}"/>
              </a:ext>
            </a:extLst>
          </p:cNvPr>
          <p:cNvPicPr>
            <a:picLocks noChangeAspect="1"/>
          </p:cNvPicPr>
          <p:nvPr/>
        </p:nvPicPr>
        <p:blipFill rotWithShape="1">
          <a:blip r:embed="rId3"/>
          <a:srcRect l="27701" t="10428" r="34368" b="13678"/>
          <a:stretch/>
        </p:blipFill>
        <p:spPr>
          <a:xfrm>
            <a:off x="240241" y="172601"/>
            <a:ext cx="2155108" cy="3234027"/>
          </a:xfrm>
          <a:prstGeom prst="rect">
            <a:avLst/>
          </a:prstGeom>
        </p:spPr>
      </p:pic>
      <p:pic>
        <p:nvPicPr>
          <p:cNvPr id="7" name="Picture 6">
            <a:extLst>
              <a:ext uri="{FF2B5EF4-FFF2-40B4-BE49-F238E27FC236}">
                <a16:creationId xmlns:a16="http://schemas.microsoft.com/office/drawing/2014/main" id="{5F91A6BC-44D6-4D97-B26E-8AD17E048CD5}"/>
              </a:ext>
            </a:extLst>
          </p:cNvPr>
          <p:cNvPicPr>
            <a:picLocks noChangeAspect="1"/>
          </p:cNvPicPr>
          <p:nvPr/>
        </p:nvPicPr>
        <p:blipFill rotWithShape="1">
          <a:blip r:embed="rId4"/>
          <a:srcRect l="31466" r="22241" b="16526"/>
          <a:stretch/>
        </p:blipFill>
        <p:spPr>
          <a:xfrm>
            <a:off x="8094331" y="217455"/>
            <a:ext cx="3166336" cy="3211546"/>
          </a:xfrm>
          <a:prstGeom prst="rect">
            <a:avLst/>
          </a:prstGeom>
        </p:spPr>
      </p:pic>
      <p:pic>
        <p:nvPicPr>
          <p:cNvPr id="8" name="Picture 7">
            <a:extLst>
              <a:ext uri="{FF2B5EF4-FFF2-40B4-BE49-F238E27FC236}">
                <a16:creationId xmlns:a16="http://schemas.microsoft.com/office/drawing/2014/main" id="{297D5430-AF75-4240-A128-A62E1CA97DDF}"/>
              </a:ext>
            </a:extLst>
          </p:cNvPr>
          <p:cNvPicPr>
            <a:picLocks noChangeAspect="1"/>
          </p:cNvPicPr>
          <p:nvPr/>
        </p:nvPicPr>
        <p:blipFill rotWithShape="1">
          <a:blip r:embed="rId5"/>
          <a:srcRect l="17732"/>
          <a:stretch/>
        </p:blipFill>
        <p:spPr>
          <a:xfrm>
            <a:off x="7563003" y="4069648"/>
            <a:ext cx="4228992" cy="2788352"/>
          </a:xfrm>
          <a:prstGeom prst="rect">
            <a:avLst/>
          </a:prstGeom>
        </p:spPr>
      </p:pic>
      <p:sp>
        <p:nvSpPr>
          <p:cNvPr id="2" name="TextBox 1">
            <a:extLst>
              <a:ext uri="{FF2B5EF4-FFF2-40B4-BE49-F238E27FC236}">
                <a16:creationId xmlns:a16="http://schemas.microsoft.com/office/drawing/2014/main" id="{0C90F0EF-36A1-4309-BB65-6FF0CDBDF860}"/>
              </a:ext>
            </a:extLst>
          </p:cNvPr>
          <p:cNvSpPr txBox="1"/>
          <p:nvPr/>
        </p:nvSpPr>
        <p:spPr>
          <a:xfrm>
            <a:off x="141943" y="3454122"/>
            <a:ext cx="11160619" cy="1077218"/>
          </a:xfrm>
          <a:prstGeom prst="rect">
            <a:avLst/>
          </a:prstGeom>
          <a:noFill/>
        </p:spPr>
        <p:txBody>
          <a:bodyPr wrap="none" rtlCol="0">
            <a:spAutoFit/>
          </a:bodyPr>
          <a:lstStyle/>
          <a:p>
            <a:r>
              <a:rPr lang="en-US" sz="3200" b="1" dirty="0">
                <a:solidFill>
                  <a:srgbClr val="FF0000"/>
                </a:solidFill>
              </a:rPr>
              <a:t>Richard Torrez </a:t>
            </a:r>
            <a:r>
              <a:rPr lang="en-US" sz="2000" b="1" dirty="0"/>
              <a:t>(silver)</a:t>
            </a:r>
            <a:r>
              <a:rPr lang="en-US" sz="3200" b="1" dirty="0">
                <a:solidFill>
                  <a:srgbClr val="FF0000"/>
                </a:solidFill>
              </a:rPr>
              <a:t>    </a:t>
            </a:r>
            <a:r>
              <a:rPr lang="en-US" sz="3200" b="1" dirty="0" err="1">
                <a:solidFill>
                  <a:srgbClr val="FF0000"/>
                </a:solidFill>
              </a:rPr>
              <a:t>Oshea</a:t>
            </a:r>
            <a:r>
              <a:rPr lang="en-US" sz="3200" b="1" dirty="0">
                <a:solidFill>
                  <a:srgbClr val="FF0000"/>
                </a:solidFill>
              </a:rPr>
              <a:t> Jones </a:t>
            </a:r>
            <a:r>
              <a:rPr lang="en-US" sz="2000" b="1" dirty="0"/>
              <a:t>(bronze)                        </a:t>
            </a:r>
            <a:r>
              <a:rPr lang="en-US" sz="3200" b="1" dirty="0">
                <a:solidFill>
                  <a:srgbClr val="FF0000"/>
                </a:solidFill>
              </a:rPr>
              <a:t>Duke Ragan </a:t>
            </a:r>
            <a:r>
              <a:rPr lang="en-US" sz="2000" b="1" dirty="0"/>
              <a:t>(silver) </a:t>
            </a:r>
          </a:p>
          <a:p>
            <a:r>
              <a:rPr lang="en-US" sz="3200" b="1" dirty="0">
                <a:solidFill>
                  <a:srgbClr val="FF0000"/>
                </a:solidFill>
              </a:rPr>
              <a:t>				Keyshawn Davis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(silver)</a:t>
            </a:r>
            <a:r>
              <a:rPr lang="en-US" sz="3200" b="1" dirty="0">
                <a:solidFill>
                  <a:srgbClr val="FF0000"/>
                </a:solidFill>
              </a:rPr>
              <a:t>                </a:t>
            </a:r>
          </a:p>
        </p:txBody>
      </p:sp>
      <p:sp>
        <p:nvSpPr>
          <p:cNvPr id="9" name="TextBox 8">
            <a:extLst>
              <a:ext uri="{FF2B5EF4-FFF2-40B4-BE49-F238E27FC236}">
                <a16:creationId xmlns:a16="http://schemas.microsoft.com/office/drawing/2014/main" id="{F3A0D649-ED7C-4FBD-BD49-5AAC5E82029C}"/>
              </a:ext>
            </a:extLst>
          </p:cNvPr>
          <p:cNvSpPr txBox="1"/>
          <p:nvPr/>
        </p:nvSpPr>
        <p:spPr>
          <a:xfrm>
            <a:off x="558799" y="5171436"/>
            <a:ext cx="6096000" cy="584775"/>
          </a:xfrm>
          <a:prstGeom prst="rect">
            <a:avLst/>
          </a:prstGeom>
          <a:noFill/>
        </p:spPr>
        <p:txBody>
          <a:bodyPr wrap="square">
            <a:spAutoFit/>
          </a:bodyPr>
          <a:lstStyle/>
          <a:p>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BOXING MEDALISTS IN TOKYO</a:t>
            </a:r>
            <a:endParaRPr lang="en-US" dirty="0"/>
          </a:p>
        </p:txBody>
      </p:sp>
    </p:spTree>
    <p:extLst>
      <p:ext uri="{BB962C8B-B14F-4D97-AF65-F5344CB8AC3E}">
        <p14:creationId xmlns:p14="http://schemas.microsoft.com/office/powerpoint/2010/main" val="59246615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B62960-2756-4676-B05F-3A4CBC83083C}"/>
              </a:ext>
            </a:extLst>
          </p:cNvPr>
          <p:cNvPicPr>
            <a:picLocks noChangeAspect="1"/>
          </p:cNvPicPr>
          <p:nvPr/>
        </p:nvPicPr>
        <p:blipFill rotWithShape="1">
          <a:blip r:embed="rId2"/>
          <a:srcRect l="23970" t="4085" r="32529" b="7110"/>
          <a:stretch/>
        </p:blipFill>
        <p:spPr>
          <a:xfrm>
            <a:off x="303200" y="158424"/>
            <a:ext cx="2816773" cy="3228983"/>
          </a:xfrm>
          <a:prstGeom prst="rect">
            <a:avLst/>
          </a:prstGeom>
        </p:spPr>
      </p:pic>
      <p:pic>
        <p:nvPicPr>
          <p:cNvPr id="3" name="Picture 2">
            <a:extLst>
              <a:ext uri="{FF2B5EF4-FFF2-40B4-BE49-F238E27FC236}">
                <a16:creationId xmlns:a16="http://schemas.microsoft.com/office/drawing/2014/main" id="{16FBAF68-C49D-45B6-9F22-45024E9F2BAA}"/>
              </a:ext>
            </a:extLst>
          </p:cNvPr>
          <p:cNvPicPr>
            <a:picLocks noChangeAspect="1"/>
          </p:cNvPicPr>
          <p:nvPr/>
        </p:nvPicPr>
        <p:blipFill rotWithShape="1">
          <a:blip r:embed="rId3"/>
          <a:srcRect l="25655" r="36069" b="26662"/>
          <a:stretch/>
        </p:blipFill>
        <p:spPr>
          <a:xfrm>
            <a:off x="3280389" y="158425"/>
            <a:ext cx="2696385" cy="3228982"/>
          </a:xfrm>
          <a:prstGeom prst="rect">
            <a:avLst/>
          </a:prstGeom>
        </p:spPr>
      </p:pic>
      <p:sp>
        <p:nvSpPr>
          <p:cNvPr id="5" name="TextBox 4">
            <a:extLst>
              <a:ext uri="{FF2B5EF4-FFF2-40B4-BE49-F238E27FC236}">
                <a16:creationId xmlns:a16="http://schemas.microsoft.com/office/drawing/2014/main" id="{1FA82199-0C20-4AD8-B528-9F53CE012FA6}"/>
              </a:ext>
            </a:extLst>
          </p:cNvPr>
          <p:cNvSpPr txBox="1"/>
          <p:nvPr/>
        </p:nvSpPr>
        <p:spPr>
          <a:xfrm>
            <a:off x="6866028" y="1863913"/>
            <a:ext cx="3381808" cy="3046988"/>
          </a:xfrm>
          <a:prstGeom prst="rect">
            <a:avLst/>
          </a:prstGeom>
          <a:noFill/>
        </p:spPr>
        <p:txBody>
          <a:bodyPr wrap="square">
            <a:spAutoFit/>
          </a:bodyPr>
          <a:lstStyle/>
          <a:p>
            <a:r>
              <a:rPr lang="en-US" sz="2400" b="1" dirty="0"/>
              <a:t>Thirteen-year-old Sky Brown, a British Japanese skateboarder who represents Great Britain in the Olympics, edged Japan's Okamoto </a:t>
            </a:r>
            <a:r>
              <a:rPr lang="en-US" sz="2400" b="1" dirty="0" err="1"/>
              <a:t>Misugu</a:t>
            </a:r>
            <a:r>
              <a:rPr lang="en-US" sz="2400" b="1" dirty="0"/>
              <a:t> for the bronze medal.</a:t>
            </a:r>
          </a:p>
        </p:txBody>
      </p:sp>
      <p:pic>
        <p:nvPicPr>
          <p:cNvPr id="6" name="Picture 5">
            <a:extLst>
              <a:ext uri="{FF2B5EF4-FFF2-40B4-BE49-F238E27FC236}">
                <a16:creationId xmlns:a16="http://schemas.microsoft.com/office/drawing/2014/main" id="{AB933481-8610-4A14-9F13-3E76A6BC547A}"/>
              </a:ext>
            </a:extLst>
          </p:cNvPr>
          <p:cNvPicPr>
            <a:picLocks noChangeAspect="1"/>
          </p:cNvPicPr>
          <p:nvPr/>
        </p:nvPicPr>
        <p:blipFill rotWithShape="1">
          <a:blip r:embed="rId4"/>
          <a:srcRect l="19990" t="4077" r="28933"/>
          <a:stretch/>
        </p:blipFill>
        <p:spPr>
          <a:xfrm>
            <a:off x="344400" y="3564781"/>
            <a:ext cx="2586509" cy="3239871"/>
          </a:xfrm>
          <a:prstGeom prst="rect">
            <a:avLst/>
          </a:prstGeom>
        </p:spPr>
      </p:pic>
      <p:sp>
        <p:nvSpPr>
          <p:cNvPr id="8" name="TextBox 7">
            <a:extLst>
              <a:ext uri="{FF2B5EF4-FFF2-40B4-BE49-F238E27FC236}">
                <a16:creationId xmlns:a16="http://schemas.microsoft.com/office/drawing/2014/main" id="{88DF89C7-62F5-46DB-9E90-5EFE772261CC}"/>
              </a:ext>
            </a:extLst>
          </p:cNvPr>
          <p:cNvSpPr txBox="1"/>
          <p:nvPr/>
        </p:nvSpPr>
        <p:spPr>
          <a:xfrm>
            <a:off x="6096000" y="5418093"/>
            <a:ext cx="5323840" cy="1323439"/>
          </a:xfrm>
          <a:prstGeom prst="rect">
            <a:avLst/>
          </a:prstGeom>
          <a:noFill/>
        </p:spPr>
        <p:txBody>
          <a:bodyPr wrap="square">
            <a:spAutoFit/>
          </a:bodyPr>
          <a:lstStyle/>
          <a:p>
            <a:r>
              <a:rPr lang="en-US" sz="3200" b="1" dirty="0">
                <a:solidFill>
                  <a:srgbClr val="FF0000"/>
                </a:solidFill>
              </a:rPr>
              <a:t>Cory Juneau </a:t>
            </a:r>
            <a:r>
              <a:rPr lang="en-US" sz="2400" b="1" dirty="0"/>
              <a:t>in the men’s skateboarding park event at the 2020 Tokyo Olympics, where he won bronze.</a:t>
            </a:r>
          </a:p>
        </p:txBody>
      </p:sp>
      <p:pic>
        <p:nvPicPr>
          <p:cNvPr id="9" name="Picture 8">
            <a:extLst>
              <a:ext uri="{FF2B5EF4-FFF2-40B4-BE49-F238E27FC236}">
                <a16:creationId xmlns:a16="http://schemas.microsoft.com/office/drawing/2014/main" id="{2B33B0A3-527C-4996-BF90-FB288A52055C}"/>
              </a:ext>
            </a:extLst>
          </p:cNvPr>
          <p:cNvPicPr>
            <a:picLocks noChangeAspect="1"/>
          </p:cNvPicPr>
          <p:nvPr/>
        </p:nvPicPr>
        <p:blipFill rotWithShape="1">
          <a:blip r:embed="rId5"/>
          <a:srcRect l="27067" r="24933" b="44885"/>
          <a:stretch/>
        </p:blipFill>
        <p:spPr>
          <a:xfrm>
            <a:off x="3211073" y="3429000"/>
            <a:ext cx="2884927" cy="3312532"/>
          </a:xfrm>
          <a:prstGeom prst="rect">
            <a:avLst/>
          </a:prstGeom>
        </p:spPr>
      </p:pic>
      <p:sp>
        <p:nvSpPr>
          <p:cNvPr id="11" name="TextBox 10">
            <a:extLst>
              <a:ext uri="{FF2B5EF4-FFF2-40B4-BE49-F238E27FC236}">
                <a16:creationId xmlns:a16="http://schemas.microsoft.com/office/drawing/2014/main" id="{5ABC6434-506E-4CB2-9350-BB7126BB6666}"/>
              </a:ext>
            </a:extLst>
          </p:cNvPr>
          <p:cNvSpPr txBox="1"/>
          <p:nvPr/>
        </p:nvSpPr>
        <p:spPr>
          <a:xfrm>
            <a:off x="6037604" y="46917"/>
            <a:ext cx="5163666" cy="1261884"/>
          </a:xfrm>
          <a:prstGeom prst="rect">
            <a:avLst/>
          </a:prstGeom>
          <a:noFill/>
        </p:spPr>
        <p:txBody>
          <a:bodyPr wrap="square">
            <a:spAutoFit/>
          </a:bodyPr>
          <a:lstStyle/>
          <a:p>
            <a:r>
              <a:rPr lang="en-US" sz="2800" b="1" dirty="0">
                <a:solidFill>
                  <a:srgbClr val="FF0000"/>
                </a:solidFill>
              </a:rPr>
              <a:t>Jagger Jesse Eaton </a:t>
            </a:r>
            <a:r>
              <a:rPr lang="en-US" sz="2400" b="1" dirty="0"/>
              <a:t>won a bronze medal in street skateboarding at the Tokyo Olympics.</a:t>
            </a:r>
          </a:p>
        </p:txBody>
      </p:sp>
      <p:pic>
        <p:nvPicPr>
          <p:cNvPr id="12" name="Picture 11">
            <a:extLst>
              <a:ext uri="{FF2B5EF4-FFF2-40B4-BE49-F238E27FC236}">
                <a16:creationId xmlns:a16="http://schemas.microsoft.com/office/drawing/2014/main" id="{52135760-F5FD-4785-82D5-855A17410691}"/>
              </a:ext>
            </a:extLst>
          </p:cNvPr>
          <p:cNvPicPr>
            <a:picLocks noChangeAspect="1"/>
          </p:cNvPicPr>
          <p:nvPr/>
        </p:nvPicPr>
        <p:blipFill rotWithShape="1">
          <a:blip r:embed="rId6"/>
          <a:srcRect l="30589" t="19111" r="18152"/>
          <a:stretch/>
        </p:blipFill>
        <p:spPr>
          <a:xfrm>
            <a:off x="10108426" y="1114297"/>
            <a:ext cx="1978494" cy="4070419"/>
          </a:xfrm>
          <a:prstGeom prst="rect">
            <a:avLst/>
          </a:prstGeom>
        </p:spPr>
      </p:pic>
      <p:sp>
        <p:nvSpPr>
          <p:cNvPr id="4" name="TextBox 3">
            <a:extLst>
              <a:ext uri="{FF2B5EF4-FFF2-40B4-BE49-F238E27FC236}">
                <a16:creationId xmlns:a16="http://schemas.microsoft.com/office/drawing/2014/main" id="{FE60A124-F6C5-4700-A22C-B360105D1F9E}"/>
              </a:ext>
            </a:extLst>
          </p:cNvPr>
          <p:cNvSpPr txBox="1"/>
          <p:nvPr/>
        </p:nvSpPr>
        <p:spPr>
          <a:xfrm>
            <a:off x="6096000" y="116468"/>
            <a:ext cx="2735044" cy="461665"/>
          </a:xfrm>
          <a:prstGeom prst="rect">
            <a:avLst/>
          </a:prstGeom>
          <a:pattFill prst="narHorz">
            <a:fgClr>
              <a:schemeClr val="accent1"/>
            </a:fgClr>
            <a:bgClr>
              <a:schemeClr val="bg1"/>
            </a:bgClr>
          </a:pattFill>
        </p:spPr>
        <p:txBody>
          <a:bodyPr wrap="none" rtlCol="0">
            <a:spAutoFit/>
          </a:bodyPr>
          <a:lstStyle/>
          <a:p>
            <a:r>
              <a:rPr lang="en-US" sz="2400" dirty="0"/>
              <a:t>                                     </a:t>
            </a:r>
          </a:p>
        </p:txBody>
      </p:sp>
      <p:sp>
        <p:nvSpPr>
          <p:cNvPr id="7" name="TextBox 6">
            <a:extLst>
              <a:ext uri="{FF2B5EF4-FFF2-40B4-BE49-F238E27FC236}">
                <a16:creationId xmlns:a16="http://schemas.microsoft.com/office/drawing/2014/main" id="{80D52697-81FF-42FE-8EA9-01338BF77D87}"/>
              </a:ext>
            </a:extLst>
          </p:cNvPr>
          <p:cNvSpPr txBox="1"/>
          <p:nvPr/>
        </p:nvSpPr>
        <p:spPr>
          <a:xfrm>
            <a:off x="6096000" y="5418093"/>
            <a:ext cx="2146742" cy="523220"/>
          </a:xfrm>
          <a:prstGeom prst="rect">
            <a:avLst/>
          </a:prstGeom>
          <a:pattFill prst="smGrid">
            <a:fgClr>
              <a:schemeClr val="accent1"/>
            </a:fgClr>
            <a:bgClr>
              <a:schemeClr val="bg1"/>
            </a:bgClr>
          </a:pattFill>
        </p:spPr>
        <p:txBody>
          <a:bodyPr wrap="none" rtlCol="0">
            <a:spAutoFit/>
          </a:bodyPr>
          <a:lstStyle/>
          <a:p>
            <a:r>
              <a:rPr lang="en-US" sz="2800" dirty="0"/>
              <a:t>                        </a:t>
            </a:r>
          </a:p>
        </p:txBody>
      </p:sp>
    </p:spTree>
    <p:extLst>
      <p:ext uri="{BB962C8B-B14F-4D97-AF65-F5344CB8AC3E}">
        <p14:creationId xmlns:p14="http://schemas.microsoft.com/office/powerpoint/2010/main" val="1817879740"/>
      </p:ext>
    </p:extLst>
  </p:cSld>
  <p:clrMapOvr>
    <a:masterClrMapping/>
  </p:clrMapOvr>
  <mc:AlternateContent xmlns:mc="http://schemas.openxmlformats.org/markup-compatibility/2006" xmlns:p14="http://schemas.microsoft.com/office/powerpoint/2010/main">
    <mc:Choice Requires="p14">
      <p:transition spd="slow" p14:dur="2000" advTm="29000"/>
    </mc:Choice>
    <mc:Fallback xmlns="">
      <p:transition spd="slow"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3500"/>
                            </p:stCondLst>
                            <p:childTnLst>
                              <p:par>
                                <p:cTn id="12" presetID="45" presetClass="entr" presetSubtype="0" fill="hold" nodeType="afterEffect">
                                  <p:stCondLst>
                                    <p:cond delay="2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ppt_w</p:attrName>
                                        </p:attrNameLst>
                                      </p:cBhvr>
                                      <p:tavLst>
                                        <p:tav tm="0" fmla="#ppt_w*sin(2.5*pi*$)">
                                          <p:val>
                                            <p:fltVal val="0"/>
                                          </p:val>
                                        </p:tav>
                                        <p:tav tm="100000">
                                          <p:val>
                                            <p:fltVal val="1"/>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7000"/>
                            </p:stCondLst>
                            <p:childTnLst>
                              <p:par>
                                <p:cTn id="18" presetID="3" presetClass="entr" presetSubtype="10" fill="hold" grpId="0" nodeType="afterEffect">
                                  <p:stCondLst>
                                    <p:cond delay="300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1000"/>
                                        <p:tgtEl>
                                          <p:spTgt spid="11"/>
                                        </p:tgtEl>
                                      </p:cBhvr>
                                    </p:animEffect>
                                  </p:childTnLst>
                                </p:cTn>
                              </p:par>
                            </p:childTnLst>
                          </p:cTn>
                        </p:par>
                        <p:par>
                          <p:cTn id="21" fill="hold">
                            <p:stCondLst>
                              <p:cond delay="11000"/>
                            </p:stCondLst>
                            <p:childTnLst>
                              <p:par>
                                <p:cTn id="22" presetID="20" presetClass="entr" presetSubtype="0" fill="hold" grpId="0" nodeType="afterEffect">
                                  <p:stCondLst>
                                    <p:cond delay="2500"/>
                                  </p:stCondLst>
                                  <p:childTnLst>
                                    <p:set>
                                      <p:cBhvr>
                                        <p:cTn id="23" dur="1" fill="hold">
                                          <p:stCondLst>
                                            <p:cond delay="0"/>
                                          </p:stCondLst>
                                        </p:cTn>
                                        <p:tgtEl>
                                          <p:spTgt spid="8"/>
                                        </p:tgtEl>
                                        <p:attrNameLst>
                                          <p:attrName>style.visibility</p:attrName>
                                        </p:attrNameLst>
                                      </p:cBhvr>
                                      <p:to>
                                        <p:strVal val="visible"/>
                                      </p:to>
                                    </p:set>
                                    <p:animEffect transition="in" filter="wedge">
                                      <p:cBhvr>
                                        <p:cTn id="24" dur="1000"/>
                                        <p:tgtEl>
                                          <p:spTgt spid="8"/>
                                        </p:tgtEl>
                                      </p:cBhvr>
                                    </p:animEffect>
                                  </p:childTnLst>
                                </p:cTn>
                              </p:par>
                            </p:childTnLst>
                          </p:cTn>
                        </p:par>
                        <p:par>
                          <p:cTn id="25" fill="hold">
                            <p:stCondLst>
                              <p:cond delay="14500"/>
                            </p:stCondLst>
                            <p:childTnLst>
                              <p:par>
                                <p:cTn id="26" presetID="6" presetClass="exit" presetSubtype="32" fill="hold" grpId="0" nodeType="afterEffect">
                                  <p:stCondLst>
                                    <p:cond delay="5000"/>
                                  </p:stCondLst>
                                  <p:childTnLst>
                                    <p:animEffect transition="out" filter="circle(out)">
                                      <p:cBhvr>
                                        <p:cTn id="27" dur="1000"/>
                                        <p:tgtEl>
                                          <p:spTgt spid="4"/>
                                        </p:tgtEl>
                                      </p:cBhvr>
                                    </p:animEffect>
                                    <p:set>
                                      <p:cBhvr>
                                        <p:cTn id="28" dur="1" fill="hold">
                                          <p:stCondLst>
                                            <p:cond delay="999"/>
                                          </p:stCondLst>
                                        </p:cTn>
                                        <p:tgtEl>
                                          <p:spTgt spid="4"/>
                                        </p:tgtEl>
                                        <p:attrNameLst>
                                          <p:attrName>style.visibility</p:attrName>
                                        </p:attrNameLst>
                                      </p:cBhvr>
                                      <p:to>
                                        <p:strVal val="hidden"/>
                                      </p:to>
                                    </p:set>
                                  </p:childTnLst>
                                </p:cTn>
                              </p:par>
                            </p:childTnLst>
                          </p:cTn>
                        </p:par>
                        <p:par>
                          <p:cTn id="29" fill="hold">
                            <p:stCondLst>
                              <p:cond delay="20500"/>
                            </p:stCondLst>
                            <p:childTnLst>
                              <p:par>
                                <p:cTn id="30" presetID="2" presetClass="exit" presetSubtype="4" fill="hold" grpId="0" nodeType="afterEffect">
                                  <p:stCondLst>
                                    <p:cond delay="2500"/>
                                  </p:stCondLst>
                                  <p:childTnLst>
                                    <p:anim calcmode="lin" valueType="num">
                                      <p:cBhvr additive="base">
                                        <p:cTn id="31" dur="1000"/>
                                        <p:tgtEl>
                                          <p:spTgt spid="7"/>
                                        </p:tgtEl>
                                        <p:attrNameLst>
                                          <p:attrName>ppt_x</p:attrName>
                                        </p:attrNameLst>
                                      </p:cBhvr>
                                      <p:tavLst>
                                        <p:tav tm="0">
                                          <p:val>
                                            <p:strVal val="ppt_x"/>
                                          </p:val>
                                        </p:tav>
                                        <p:tav tm="100000">
                                          <p:val>
                                            <p:strVal val="ppt_x"/>
                                          </p:val>
                                        </p:tav>
                                      </p:tavLst>
                                    </p:anim>
                                    <p:anim calcmode="lin" valueType="num">
                                      <p:cBhvr additive="base">
                                        <p:cTn id="32" dur="1000"/>
                                        <p:tgtEl>
                                          <p:spTgt spid="7"/>
                                        </p:tgtEl>
                                        <p:attrNameLst>
                                          <p:attrName>ppt_y</p:attrName>
                                        </p:attrNameLst>
                                      </p:cBhvr>
                                      <p:tavLst>
                                        <p:tav tm="0">
                                          <p:val>
                                            <p:strVal val="ppt_y"/>
                                          </p:val>
                                        </p:tav>
                                        <p:tav tm="100000">
                                          <p:val>
                                            <p:strVal val="1+ppt_h/2"/>
                                          </p:val>
                                        </p:tav>
                                      </p:tavLst>
                                    </p:anim>
                                    <p:set>
                                      <p:cBhvr>
                                        <p:cTn id="33"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4"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C743B-2FB8-47C0-89AB-F56D027911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69748" y="1482424"/>
            <a:ext cx="3601211" cy="5171070"/>
          </a:xfrm>
          <a:prstGeom prst="rect">
            <a:avLst/>
          </a:prstGeom>
        </p:spPr>
      </p:pic>
      <p:pic>
        <p:nvPicPr>
          <p:cNvPr id="4" name="Picture 3">
            <a:extLst>
              <a:ext uri="{FF2B5EF4-FFF2-40B4-BE49-F238E27FC236}">
                <a16:creationId xmlns:a16="http://schemas.microsoft.com/office/drawing/2014/main" id="{AC1C9FF8-463A-4BA1-A477-49F570F90519}"/>
              </a:ext>
            </a:extLst>
          </p:cNvPr>
          <p:cNvPicPr>
            <a:picLocks noChangeAspect="1"/>
          </p:cNvPicPr>
          <p:nvPr/>
        </p:nvPicPr>
        <p:blipFill>
          <a:blip r:embed="rId4"/>
          <a:stretch>
            <a:fillRect/>
          </a:stretch>
        </p:blipFill>
        <p:spPr>
          <a:xfrm>
            <a:off x="7970849" y="1482424"/>
            <a:ext cx="3951402" cy="5175061"/>
          </a:xfrm>
          <a:prstGeom prst="rect">
            <a:avLst/>
          </a:prstGeom>
        </p:spPr>
      </p:pic>
      <p:sp>
        <p:nvSpPr>
          <p:cNvPr id="5" name="TextBox 4">
            <a:extLst>
              <a:ext uri="{FF2B5EF4-FFF2-40B4-BE49-F238E27FC236}">
                <a16:creationId xmlns:a16="http://schemas.microsoft.com/office/drawing/2014/main" id="{017A9B00-5453-48F3-9C18-0F317C77F3D5}"/>
              </a:ext>
            </a:extLst>
          </p:cNvPr>
          <p:cNvSpPr txBox="1"/>
          <p:nvPr/>
        </p:nvSpPr>
        <p:spPr>
          <a:xfrm>
            <a:off x="147829" y="117777"/>
            <a:ext cx="4546091" cy="1323439"/>
          </a:xfrm>
          <a:prstGeom prst="rect">
            <a:avLst/>
          </a:prstGeom>
          <a:noFill/>
        </p:spPr>
        <p:txBody>
          <a:bodyPr wrap="square" rtlCol="0">
            <a:spAutoFit/>
          </a:bodyPr>
          <a:lstStyle/>
          <a:p>
            <a:r>
              <a:rPr lang="en-US" sz="2000" b="1" dirty="0"/>
              <a:t>Steven Murov (weight about 160 </a:t>
            </a:r>
            <a:r>
              <a:rPr lang="en-US" sz="2000" b="1" dirty="0" err="1"/>
              <a:t>lbs</a:t>
            </a:r>
            <a:r>
              <a:rPr lang="en-US" sz="2000" b="1" dirty="0"/>
              <a:t>) in 1958 at Menlo Atherton High puts 12 </a:t>
            </a:r>
            <a:r>
              <a:rPr lang="en-US" sz="2000" b="1" dirty="0" err="1"/>
              <a:t>lb</a:t>
            </a:r>
            <a:r>
              <a:rPr lang="en-US" sz="2000" b="1" dirty="0"/>
              <a:t> shot 48 ft and, in 1959 at Harvey Mudd College puts 16 </a:t>
            </a:r>
            <a:r>
              <a:rPr lang="en-US" sz="2000" b="1" dirty="0" err="1"/>
              <a:t>lb</a:t>
            </a:r>
            <a:r>
              <a:rPr lang="en-US" sz="2000" b="1" dirty="0"/>
              <a:t> shot 12.7 meters.</a:t>
            </a:r>
          </a:p>
        </p:txBody>
      </p:sp>
      <p:sp>
        <p:nvSpPr>
          <p:cNvPr id="7" name="TextBox 6">
            <a:extLst>
              <a:ext uri="{FF2B5EF4-FFF2-40B4-BE49-F238E27FC236}">
                <a16:creationId xmlns:a16="http://schemas.microsoft.com/office/drawing/2014/main" id="{8A0BEEAF-486E-4FAD-AEC5-9D1FE4FFA7EC}"/>
              </a:ext>
            </a:extLst>
          </p:cNvPr>
          <p:cNvSpPr txBox="1"/>
          <p:nvPr/>
        </p:nvSpPr>
        <p:spPr>
          <a:xfrm>
            <a:off x="4969867" y="102645"/>
            <a:ext cx="7074303" cy="1323439"/>
          </a:xfrm>
          <a:prstGeom prst="rect">
            <a:avLst/>
          </a:prstGeom>
          <a:noFill/>
        </p:spPr>
        <p:txBody>
          <a:bodyPr wrap="square">
            <a:spAutoFit/>
          </a:bodyPr>
          <a:lstStyle/>
          <a:p>
            <a:r>
              <a:rPr lang="en-US" sz="2000" b="1" dirty="0"/>
              <a:t>Ryan Crouser (320 </a:t>
            </a:r>
            <a:r>
              <a:rPr lang="en-US" sz="2000" b="1" dirty="0" err="1"/>
              <a:t>lbs</a:t>
            </a:r>
            <a:r>
              <a:rPr lang="en-US" sz="2000" b="1" dirty="0"/>
              <a:t>) American shot putter and discus thrower. He is an Olympic gold medalist and the world record holder in the 16 </a:t>
            </a:r>
            <a:r>
              <a:rPr lang="en-US" sz="2000" b="1" dirty="0" err="1"/>
              <a:t>lb</a:t>
            </a:r>
            <a:r>
              <a:rPr lang="en-US" sz="2000" b="1" dirty="0"/>
              <a:t> shot put, both indoor and outdoor. On June 18, 2021, at the U.S. Olympic Trials he put a world record 23.37 m.</a:t>
            </a:r>
          </a:p>
        </p:txBody>
      </p:sp>
      <p:sp>
        <p:nvSpPr>
          <p:cNvPr id="8" name="TextBox 7">
            <a:extLst>
              <a:ext uri="{FF2B5EF4-FFF2-40B4-BE49-F238E27FC236}">
                <a16:creationId xmlns:a16="http://schemas.microsoft.com/office/drawing/2014/main" id="{6D69AE33-3332-4846-96F6-B048C78AA5ED}"/>
              </a:ext>
            </a:extLst>
          </p:cNvPr>
          <p:cNvSpPr txBox="1"/>
          <p:nvPr/>
        </p:nvSpPr>
        <p:spPr>
          <a:xfrm>
            <a:off x="3945203" y="1985297"/>
            <a:ext cx="4091941" cy="2031325"/>
          </a:xfrm>
          <a:prstGeom prst="rect">
            <a:avLst/>
          </a:prstGeom>
          <a:noFill/>
        </p:spPr>
        <p:txBody>
          <a:bodyPr wrap="square" rtlCol="0">
            <a:spAutoFit/>
          </a:bodyPr>
          <a:lstStyle/>
          <a:p>
            <a:r>
              <a:rPr lang="en-US" dirty="0"/>
              <a:t>Is there something wrong with this logic?</a:t>
            </a:r>
          </a:p>
          <a:p>
            <a:endParaRPr lang="en-US" dirty="0"/>
          </a:p>
          <a:p>
            <a:r>
              <a:rPr lang="en-US" dirty="0"/>
              <a:t>Conclusion:  Crouser weighs twice as much as Murov so </a:t>
            </a:r>
            <a:r>
              <a:rPr lang="en-US" dirty="0" err="1"/>
              <a:t>Murov’s</a:t>
            </a:r>
            <a:r>
              <a:rPr lang="en-US" dirty="0"/>
              <a:t> distance should be doubled.  This makes </a:t>
            </a:r>
            <a:r>
              <a:rPr lang="en-US" dirty="0" err="1"/>
              <a:t>Murov’s</a:t>
            </a:r>
            <a:r>
              <a:rPr lang="en-US" dirty="0"/>
              <a:t> distance (25.4 meters) a new world record by 2 meters or about 6.5 ft.</a:t>
            </a:r>
          </a:p>
        </p:txBody>
      </p:sp>
      <p:sp>
        <p:nvSpPr>
          <p:cNvPr id="9" name="TextBox 8">
            <a:extLst>
              <a:ext uri="{FF2B5EF4-FFF2-40B4-BE49-F238E27FC236}">
                <a16:creationId xmlns:a16="http://schemas.microsoft.com/office/drawing/2014/main" id="{E6CD5EC0-AFFE-47ED-BF82-611E57D26105}"/>
              </a:ext>
            </a:extLst>
          </p:cNvPr>
          <p:cNvSpPr txBox="1"/>
          <p:nvPr/>
        </p:nvSpPr>
        <p:spPr>
          <a:xfrm>
            <a:off x="4019448" y="4160366"/>
            <a:ext cx="3951401" cy="923330"/>
          </a:xfrm>
          <a:prstGeom prst="rect">
            <a:avLst/>
          </a:prstGeom>
          <a:noFill/>
        </p:spPr>
        <p:txBody>
          <a:bodyPr wrap="square" rtlCol="0">
            <a:spAutoFit/>
          </a:bodyPr>
          <a:lstStyle/>
          <a:p>
            <a:r>
              <a:rPr lang="en-US" dirty="0"/>
              <a:t>Note:  Steven Murov posted this web site but has no bias regarding the logic.</a:t>
            </a:r>
          </a:p>
          <a:p>
            <a:r>
              <a:rPr lang="en-US" dirty="0"/>
              <a:t>Also notice our similar body builds.</a:t>
            </a:r>
          </a:p>
        </p:txBody>
      </p:sp>
      <p:sp>
        <p:nvSpPr>
          <p:cNvPr id="10" name="TextBox 9">
            <a:extLst>
              <a:ext uri="{FF2B5EF4-FFF2-40B4-BE49-F238E27FC236}">
                <a16:creationId xmlns:a16="http://schemas.microsoft.com/office/drawing/2014/main" id="{A45311A8-38DD-4BA8-AD3D-9603C8C1A0BB}"/>
              </a:ext>
            </a:extLst>
          </p:cNvPr>
          <p:cNvSpPr txBox="1"/>
          <p:nvPr/>
        </p:nvSpPr>
        <p:spPr>
          <a:xfrm>
            <a:off x="4541520" y="1482424"/>
            <a:ext cx="1986441" cy="461665"/>
          </a:xfrm>
          <a:prstGeom prst="rect">
            <a:avLst/>
          </a:prstGeom>
          <a:noFill/>
        </p:spPr>
        <p:txBody>
          <a:bodyPr wrap="none" rtlCol="0">
            <a:spAutoFit/>
          </a:bodyPr>
          <a:lstStyle/>
          <a:p>
            <a:r>
              <a:rPr lang="en-US" sz="2400" b="1" dirty="0">
                <a:solidFill>
                  <a:srgbClr val="FF0000"/>
                </a:solidFill>
              </a:rPr>
              <a:t>BONUS SLIDE!</a:t>
            </a:r>
          </a:p>
        </p:txBody>
      </p:sp>
      <p:sp>
        <p:nvSpPr>
          <p:cNvPr id="2" name="TextBox 1">
            <a:extLst>
              <a:ext uri="{FF2B5EF4-FFF2-40B4-BE49-F238E27FC236}">
                <a16:creationId xmlns:a16="http://schemas.microsoft.com/office/drawing/2014/main" id="{A7112815-46DF-4E58-9058-F94B60CBD632}"/>
              </a:ext>
            </a:extLst>
          </p:cNvPr>
          <p:cNvSpPr txBox="1"/>
          <p:nvPr/>
        </p:nvSpPr>
        <p:spPr>
          <a:xfrm>
            <a:off x="4019448" y="5176166"/>
            <a:ext cx="3675453" cy="1477328"/>
          </a:xfrm>
          <a:prstGeom prst="rect">
            <a:avLst/>
          </a:prstGeom>
          <a:noFill/>
        </p:spPr>
        <p:txBody>
          <a:bodyPr wrap="square" rtlCol="0">
            <a:spAutoFit/>
          </a:bodyPr>
          <a:lstStyle/>
          <a:p>
            <a:r>
              <a:rPr lang="en-US" dirty="0"/>
              <a:t>It is highly likely that using a weight</a:t>
            </a:r>
          </a:p>
          <a:p>
            <a:r>
              <a:rPr lang="en-US" dirty="0"/>
              <a:t>proportionality to distance, many others have exceeded the world mark.  Recognize that this is intended as nothing  more than fun (or is it)?</a:t>
            </a:r>
          </a:p>
        </p:txBody>
      </p:sp>
      <p:sp>
        <p:nvSpPr>
          <p:cNvPr id="6" name="TextBox 5">
            <a:extLst>
              <a:ext uri="{FF2B5EF4-FFF2-40B4-BE49-F238E27FC236}">
                <a16:creationId xmlns:a16="http://schemas.microsoft.com/office/drawing/2014/main" id="{6A43BC63-1815-4E0A-A898-67AA628C954E}"/>
              </a:ext>
            </a:extLst>
          </p:cNvPr>
          <p:cNvSpPr txBox="1"/>
          <p:nvPr/>
        </p:nvSpPr>
        <p:spPr>
          <a:xfrm>
            <a:off x="9946550" y="2693182"/>
            <a:ext cx="1867819" cy="307777"/>
          </a:xfrm>
          <a:prstGeom prst="rect">
            <a:avLst/>
          </a:prstGeom>
          <a:solidFill>
            <a:schemeClr val="tx1">
              <a:lumMod val="65000"/>
              <a:lumOff val="35000"/>
            </a:schemeClr>
          </a:solidFill>
        </p:spPr>
        <p:txBody>
          <a:bodyPr wrap="none" rtlCol="0">
            <a:spAutoFit/>
          </a:bodyPr>
          <a:lstStyle/>
          <a:p>
            <a:r>
              <a:rPr lang="en-US" sz="1400" dirty="0"/>
              <a:t>                                          </a:t>
            </a:r>
          </a:p>
        </p:txBody>
      </p:sp>
    </p:spTree>
    <p:extLst>
      <p:ext uri="{BB962C8B-B14F-4D97-AF65-F5344CB8AC3E}">
        <p14:creationId xmlns:p14="http://schemas.microsoft.com/office/powerpoint/2010/main" val="328606520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AE2598-2BAD-4C0C-8613-2A7CA417957D}"/>
              </a:ext>
            </a:extLst>
          </p:cNvPr>
          <p:cNvPicPr>
            <a:picLocks noChangeAspect="1"/>
          </p:cNvPicPr>
          <p:nvPr/>
        </p:nvPicPr>
        <p:blipFill rotWithShape="1">
          <a:blip r:embed="rId2"/>
          <a:srcRect l="11874" t="33349" r="35001" b="43974"/>
          <a:stretch/>
        </p:blipFill>
        <p:spPr>
          <a:xfrm>
            <a:off x="1325880" y="57151"/>
            <a:ext cx="9207500" cy="2209800"/>
          </a:xfrm>
          <a:prstGeom prst="rect">
            <a:avLst/>
          </a:prstGeom>
        </p:spPr>
      </p:pic>
      <p:sp>
        <p:nvSpPr>
          <p:cNvPr id="6" name="TextBox 5">
            <a:extLst>
              <a:ext uri="{FF2B5EF4-FFF2-40B4-BE49-F238E27FC236}">
                <a16:creationId xmlns:a16="http://schemas.microsoft.com/office/drawing/2014/main" id="{9BB2B48B-D1F5-4218-AEA2-F04A0748407E}"/>
              </a:ext>
            </a:extLst>
          </p:cNvPr>
          <p:cNvSpPr txBox="1"/>
          <p:nvPr/>
        </p:nvSpPr>
        <p:spPr>
          <a:xfrm>
            <a:off x="2877264" y="1162051"/>
            <a:ext cx="3864648" cy="461665"/>
          </a:xfrm>
          <a:prstGeom prst="rect">
            <a:avLst/>
          </a:prstGeom>
          <a:noFill/>
        </p:spPr>
        <p:txBody>
          <a:bodyPr wrap="none" rtlCol="0">
            <a:spAutoFit/>
          </a:bodyPr>
          <a:lstStyle/>
          <a:p>
            <a:r>
              <a:rPr lang="en-US" sz="2400" b="1" dirty="0"/>
              <a:t>2022 Winter Olympics Dates </a:t>
            </a:r>
          </a:p>
        </p:txBody>
      </p:sp>
      <p:sp>
        <p:nvSpPr>
          <p:cNvPr id="8" name="TextBox 7">
            <a:extLst>
              <a:ext uri="{FF2B5EF4-FFF2-40B4-BE49-F238E27FC236}">
                <a16:creationId xmlns:a16="http://schemas.microsoft.com/office/drawing/2014/main" id="{3DD3B8BA-5EA6-41C4-823C-FD47B9651CAA}"/>
              </a:ext>
            </a:extLst>
          </p:cNvPr>
          <p:cNvSpPr txBox="1"/>
          <p:nvPr/>
        </p:nvSpPr>
        <p:spPr>
          <a:xfrm>
            <a:off x="1219200" y="2235666"/>
            <a:ext cx="6644640" cy="954107"/>
          </a:xfrm>
          <a:prstGeom prst="rect">
            <a:avLst/>
          </a:prstGeom>
          <a:noFill/>
        </p:spPr>
        <p:txBody>
          <a:bodyPr wrap="square">
            <a:spAutoFit/>
          </a:bodyPr>
          <a:lstStyle/>
          <a:p>
            <a:r>
              <a:rPr lang="en-US" sz="2800" dirty="0"/>
              <a:t>The Paris 2024 Summer Olympic Games will take place from 26 July to 11 August 2024.</a:t>
            </a:r>
          </a:p>
        </p:txBody>
      </p:sp>
      <p:pic>
        <p:nvPicPr>
          <p:cNvPr id="9" name="Picture 8">
            <a:extLst>
              <a:ext uri="{FF2B5EF4-FFF2-40B4-BE49-F238E27FC236}">
                <a16:creationId xmlns:a16="http://schemas.microsoft.com/office/drawing/2014/main" id="{A39D5C36-6B1D-42CF-B367-FB8CF1C15EF4}"/>
              </a:ext>
            </a:extLst>
          </p:cNvPr>
          <p:cNvPicPr>
            <a:picLocks noChangeAspect="1"/>
          </p:cNvPicPr>
          <p:nvPr/>
        </p:nvPicPr>
        <p:blipFill rotWithShape="1">
          <a:blip r:embed="rId3"/>
          <a:srcRect l="19061" t="642" r="15396"/>
          <a:stretch/>
        </p:blipFill>
        <p:spPr>
          <a:xfrm>
            <a:off x="1325880" y="3353602"/>
            <a:ext cx="3102769" cy="3137833"/>
          </a:xfrm>
          <a:prstGeom prst="rect">
            <a:avLst/>
          </a:prstGeom>
        </p:spPr>
      </p:pic>
      <p:sp>
        <p:nvSpPr>
          <p:cNvPr id="10" name="TextBox 9">
            <a:extLst>
              <a:ext uri="{FF2B5EF4-FFF2-40B4-BE49-F238E27FC236}">
                <a16:creationId xmlns:a16="http://schemas.microsoft.com/office/drawing/2014/main" id="{4AA5F316-DA65-402B-BF02-383F8AB6300A}"/>
              </a:ext>
            </a:extLst>
          </p:cNvPr>
          <p:cNvSpPr txBox="1"/>
          <p:nvPr/>
        </p:nvSpPr>
        <p:spPr>
          <a:xfrm>
            <a:off x="5303520" y="3353602"/>
            <a:ext cx="6644640" cy="2862322"/>
          </a:xfrm>
          <a:prstGeom prst="rect">
            <a:avLst/>
          </a:prstGeom>
          <a:noFill/>
        </p:spPr>
        <p:txBody>
          <a:bodyPr wrap="square" rtlCol="0">
            <a:spAutoFit/>
          </a:bodyPr>
          <a:lstStyle/>
          <a:p>
            <a:r>
              <a:rPr lang="en-US" sz="2400" b="1" dirty="0"/>
              <a:t>For a plethora of online quizzes and challenges appropriate for individuals or groups,  please visit:</a:t>
            </a:r>
          </a:p>
          <a:p>
            <a:endParaRPr lang="en-US" sz="2400" b="1" dirty="0"/>
          </a:p>
          <a:p>
            <a:r>
              <a:rPr lang="en-US" sz="2800" b="1" dirty="0">
                <a:hlinkClick r:id="rId4"/>
              </a:rPr>
              <a:t>http://murov.info</a:t>
            </a:r>
            <a:endParaRPr lang="en-US" sz="2800" b="1" dirty="0"/>
          </a:p>
          <a:p>
            <a:r>
              <a:rPr lang="en-US" sz="2400" b="1" dirty="0"/>
              <a:t>or</a:t>
            </a:r>
          </a:p>
          <a:p>
            <a:r>
              <a:rPr lang="en-US" sz="2800" b="1" dirty="0">
                <a:hlinkClick r:id="rId5"/>
              </a:rPr>
              <a:t>http://murov.info/triviachallenges.htm</a:t>
            </a:r>
            <a:r>
              <a:rPr lang="en-US" sz="2800" b="1" dirty="0"/>
              <a:t> </a:t>
            </a:r>
          </a:p>
          <a:p>
            <a:r>
              <a:rPr lang="en-US" sz="2800" b="1" dirty="0">
                <a:hlinkClick r:id="rId6"/>
              </a:rPr>
              <a:t>http://murov.info/PPTPreshows.htm</a:t>
            </a:r>
            <a:r>
              <a:rPr lang="en-US" sz="2800" b="1" dirty="0"/>
              <a:t>  </a:t>
            </a:r>
          </a:p>
        </p:txBody>
      </p:sp>
    </p:spTree>
    <p:extLst>
      <p:ext uri="{BB962C8B-B14F-4D97-AF65-F5344CB8AC3E}">
        <p14:creationId xmlns:p14="http://schemas.microsoft.com/office/powerpoint/2010/main" val="283756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1A3212-E555-418E-94A6-4B6804A4270A}"/>
              </a:ext>
            </a:extLst>
          </p:cNvPr>
          <p:cNvPicPr>
            <a:picLocks noChangeAspect="1"/>
          </p:cNvPicPr>
          <p:nvPr/>
        </p:nvPicPr>
        <p:blipFill rotWithShape="1">
          <a:blip r:embed="rId2"/>
          <a:srcRect t="30000" r="31334" b="25200"/>
          <a:stretch/>
        </p:blipFill>
        <p:spPr>
          <a:xfrm>
            <a:off x="5026859" y="198120"/>
            <a:ext cx="6814622" cy="2964030"/>
          </a:xfrm>
          <a:prstGeom prst="rect">
            <a:avLst/>
          </a:prstGeom>
        </p:spPr>
      </p:pic>
      <p:pic>
        <p:nvPicPr>
          <p:cNvPr id="3" name="Picture 2">
            <a:extLst>
              <a:ext uri="{FF2B5EF4-FFF2-40B4-BE49-F238E27FC236}">
                <a16:creationId xmlns:a16="http://schemas.microsoft.com/office/drawing/2014/main" id="{F9A456EC-5C71-4EB7-B387-9749BA42B11F}"/>
              </a:ext>
            </a:extLst>
          </p:cNvPr>
          <p:cNvPicPr>
            <a:picLocks noChangeAspect="1"/>
          </p:cNvPicPr>
          <p:nvPr/>
        </p:nvPicPr>
        <p:blipFill rotWithShape="1">
          <a:blip r:embed="rId3"/>
          <a:srcRect l="40016" t="10729" r="36493" b="46743"/>
          <a:stretch/>
        </p:blipFill>
        <p:spPr>
          <a:xfrm>
            <a:off x="9000524" y="3429000"/>
            <a:ext cx="2978116" cy="3032760"/>
          </a:xfrm>
          <a:prstGeom prst="rect">
            <a:avLst/>
          </a:prstGeom>
        </p:spPr>
      </p:pic>
      <p:pic>
        <p:nvPicPr>
          <p:cNvPr id="4" name="Picture 3">
            <a:extLst>
              <a:ext uri="{FF2B5EF4-FFF2-40B4-BE49-F238E27FC236}">
                <a16:creationId xmlns:a16="http://schemas.microsoft.com/office/drawing/2014/main" id="{9596726E-D1F4-4B4F-BD19-1D14D33A5249}"/>
              </a:ext>
            </a:extLst>
          </p:cNvPr>
          <p:cNvPicPr>
            <a:picLocks noChangeAspect="1"/>
          </p:cNvPicPr>
          <p:nvPr/>
        </p:nvPicPr>
        <p:blipFill>
          <a:blip r:embed="rId4"/>
          <a:stretch>
            <a:fillRect/>
          </a:stretch>
        </p:blipFill>
        <p:spPr>
          <a:xfrm>
            <a:off x="350520" y="95250"/>
            <a:ext cx="4517708" cy="5538346"/>
          </a:xfrm>
          <a:prstGeom prst="rect">
            <a:avLst/>
          </a:prstGeom>
        </p:spPr>
      </p:pic>
      <p:sp>
        <p:nvSpPr>
          <p:cNvPr id="6" name="TextBox 5">
            <a:extLst>
              <a:ext uri="{FF2B5EF4-FFF2-40B4-BE49-F238E27FC236}">
                <a16:creationId xmlns:a16="http://schemas.microsoft.com/office/drawing/2014/main" id="{1810F047-B199-4377-8CD0-46265372652B}"/>
              </a:ext>
            </a:extLst>
          </p:cNvPr>
          <p:cNvSpPr txBox="1"/>
          <p:nvPr/>
        </p:nvSpPr>
        <p:spPr>
          <a:xfrm>
            <a:off x="5095438" y="3429000"/>
            <a:ext cx="3677875" cy="2800767"/>
          </a:xfrm>
          <a:prstGeom prst="rect">
            <a:avLst/>
          </a:prstGeom>
          <a:noFill/>
        </p:spPr>
        <p:txBody>
          <a:bodyPr wrap="square">
            <a:spAutoFit/>
          </a:bodyPr>
          <a:lstStyle/>
          <a:p>
            <a:r>
              <a:rPr lang="en-US" sz="3200" b="1" dirty="0">
                <a:solidFill>
                  <a:srgbClr val="FF0000"/>
                </a:solidFill>
              </a:rPr>
              <a:t>Robert Finke </a:t>
            </a:r>
            <a:r>
              <a:rPr lang="en-US" sz="2400" b="1" dirty="0"/>
              <a:t>is the first American man to win the 1,500-meter freestyle race since the 1984 Olympics in Los Angeles. He also captured gold in the 800-meter freestyle race</a:t>
            </a:r>
            <a:r>
              <a:rPr lang="en-US" dirty="0"/>
              <a:t>.</a:t>
            </a:r>
          </a:p>
        </p:txBody>
      </p:sp>
      <p:sp>
        <p:nvSpPr>
          <p:cNvPr id="5" name="TextBox 4">
            <a:extLst>
              <a:ext uri="{FF2B5EF4-FFF2-40B4-BE49-F238E27FC236}">
                <a16:creationId xmlns:a16="http://schemas.microsoft.com/office/drawing/2014/main" id="{4EC902A0-F3AB-458D-81EB-366381B48B25}"/>
              </a:ext>
            </a:extLst>
          </p:cNvPr>
          <p:cNvSpPr txBox="1"/>
          <p:nvPr/>
        </p:nvSpPr>
        <p:spPr>
          <a:xfrm>
            <a:off x="5207108" y="3434241"/>
            <a:ext cx="2116666" cy="523220"/>
          </a:xfrm>
          <a:prstGeom prst="rect">
            <a:avLst/>
          </a:prstGeom>
          <a:solidFill>
            <a:srgbClr val="7030A0"/>
          </a:solidFill>
        </p:spPr>
        <p:txBody>
          <a:bodyPr wrap="square" rtlCol="0">
            <a:spAutoFit/>
          </a:bodyPr>
          <a:lstStyle/>
          <a:p>
            <a:r>
              <a:rPr lang="en-US" sz="2800" dirty="0"/>
              <a:t>                                                 </a:t>
            </a:r>
          </a:p>
        </p:txBody>
      </p:sp>
    </p:spTree>
    <p:extLst>
      <p:ext uri="{BB962C8B-B14F-4D97-AF65-F5344CB8AC3E}">
        <p14:creationId xmlns:p14="http://schemas.microsoft.com/office/powerpoint/2010/main" val="150868048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par>
                          <p:cTn id="21" fill="hold">
                            <p:stCondLst>
                              <p:cond delay="3500"/>
                            </p:stCondLst>
                            <p:childTnLst>
                              <p:par>
                                <p:cTn id="22" presetID="21" presetClass="entr" presetSubtype="1" fill="hold" nodeType="afterEffect">
                                  <p:stCondLst>
                                    <p:cond delay="250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1000"/>
                                        <p:tgtEl>
                                          <p:spTgt spid="4"/>
                                        </p:tgtEl>
                                      </p:cBhvr>
                                    </p:animEffect>
                                  </p:childTnLst>
                                </p:cTn>
                              </p:par>
                            </p:childTnLst>
                          </p:cTn>
                        </p:par>
                        <p:par>
                          <p:cTn id="25" fill="hold">
                            <p:stCondLst>
                              <p:cond delay="7000"/>
                            </p:stCondLst>
                            <p:childTnLst>
                              <p:par>
                                <p:cTn id="26" presetID="45" presetClass="entr" presetSubtype="0" fill="hold" grpId="0" nodeType="afterEffect">
                                  <p:stCondLst>
                                    <p:cond delay="25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ppt_w</p:attrName>
                                        </p:attrNameLst>
                                      </p:cBhvr>
                                      <p:tavLst>
                                        <p:tav tm="0" fmla="#ppt_w*sin(2.5*pi*$)">
                                          <p:val>
                                            <p:fltVal val="0"/>
                                          </p:val>
                                        </p:tav>
                                        <p:tav tm="100000">
                                          <p:val>
                                            <p:fltVal val="1"/>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childTnLst>
                                </p:cTn>
                              </p:par>
                            </p:childTnLst>
                          </p:cTn>
                        </p:par>
                        <p:par>
                          <p:cTn id="31" fill="hold">
                            <p:stCondLst>
                              <p:cond delay="10500"/>
                            </p:stCondLst>
                            <p:childTnLst>
                              <p:par>
                                <p:cTn id="32" presetID="9" presetClass="exit" presetSubtype="0" fill="hold" grpId="0" nodeType="afterEffect">
                                  <p:stCondLst>
                                    <p:cond delay="5000"/>
                                  </p:stCondLst>
                                  <p:childTnLst>
                                    <p:animEffect transition="out" filter="dissolv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023666-8E32-49A2-B6EF-A16550ACE3BB}"/>
              </a:ext>
            </a:extLst>
          </p:cNvPr>
          <p:cNvPicPr>
            <a:picLocks noChangeAspect="1"/>
          </p:cNvPicPr>
          <p:nvPr/>
        </p:nvPicPr>
        <p:blipFill rotWithShape="1">
          <a:blip r:embed="rId2"/>
          <a:srcRect l="3475" t="4247" r="11583"/>
          <a:stretch/>
        </p:blipFill>
        <p:spPr>
          <a:xfrm>
            <a:off x="609600" y="182880"/>
            <a:ext cx="2303699" cy="3246120"/>
          </a:xfrm>
          <a:prstGeom prst="rect">
            <a:avLst/>
          </a:prstGeom>
        </p:spPr>
      </p:pic>
      <p:pic>
        <p:nvPicPr>
          <p:cNvPr id="5" name="Picture 4">
            <a:extLst>
              <a:ext uri="{FF2B5EF4-FFF2-40B4-BE49-F238E27FC236}">
                <a16:creationId xmlns:a16="http://schemas.microsoft.com/office/drawing/2014/main" id="{97661D6C-676D-4721-92A6-E378FCC4CA3B}"/>
              </a:ext>
            </a:extLst>
          </p:cNvPr>
          <p:cNvPicPr>
            <a:picLocks noChangeAspect="1"/>
          </p:cNvPicPr>
          <p:nvPr/>
        </p:nvPicPr>
        <p:blipFill rotWithShape="1">
          <a:blip r:embed="rId3"/>
          <a:srcRect l="11942" r="23075"/>
          <a:stretch/>
        </p:blipFill>
        <p:spPr>
          <a:xfrm>
            <a:off x="3462703" y="182880"/>
            <a:ext cx="3179614" cy="3246120"/>
          </a:xfrm>
          <a:prstGeom prst="rect">
            <a:avLst/>
          </a:prstGeom>
        </p:spPr>
      </p:pic>
      <p:pic>
        <p:nvPicPr>
          <p:cNvPr id="7" name="Picture 6">
            <a:extLst>
              <a:ext uri="{FF2B5EF4-FFF2-40B4-BE49-F238E27FC236}">
                <a16:creationId xmlns:a16="http://schemas.microsoft.com/office/drawing/2014/main" id="{902F87EA-A6CA-4E41-81A8-5FC648AB2982}"/>
              </a:ext>
            </a:extLst>
          </p:cNvPr>
          <p:cNvPicPr>
            <a:picLocks noChangeAspect="1"/>
          </p:cNvPicPr>
          <p:nvPr/>
        </p:nvPicPr>
        <p:blipFill rotWithShape="1">
          <a:blip r:embed="rId4"/>
          <a:srcRect l="8497" t="16444" b="11334"/>
          <a:stretch/>
        </p:blipFill>
        <p:spPr>
          <a:xfrm>
            <a:off x="609600" y="3611880"/>
            <a:ext cx="6032717" cy="3175982"/>
          </a:xfrm>
          <a:prstGeom prst="rect">
            <a:avLst/>
          </a:prstGeom>
        </p:spPr>
      </p:pic>
      <p:sp>
        <p:nvSpPr>
          <p:cNvPr id="10" name="TextBox 9">
            <a:extLst>
              <a:ext uri="{FF2B5EF4-FFF2-40B4-BE49-F238E27FC236}">
                <a16:creationId xmlns:a16="http://schemas.microsoft.com/office/drawing/2014/main" id="{AD26AD48-B510-499C-AECF-1AAB0F592DBA}"/>
              </a:ext>
            </a:extLst>
          </p:cNvPr>
          <p:cNvSpPr txBox="1"/>
          <p:nvPr/>
        </p:nvSpPr>
        <p:spPr>
          <a:xfrm>
            <a:off x="6963257" y="405556"/>
            <a:ext cx="4969663" cy="2800767"/>
          </a:xfrm>
          <a:prstGeom prst="rect">
            <a:avLst/>
          </a:prstGeom>
          <a:noFill/>
        </p:spPr>
        <p:txBody>
          <a:bodyPr wrap="square">
            <a:spAutoFit/>
          </a:bodyPr>
          <a:lstStyle/>
          <a:p>
            <a:r>
              <a:rPr lang="en-US" sz="3200" b="1" dirty="0" err="1">
                <a:solidFill>
                  <a:srgbClr val="FF0000"/>
                </a:solidFill>
              </a:rPr>
              <a:t>Caeleb</a:t>
            </a:r>
            <a:r>
              <a:rPr lang="en-US" sz="3200" b="1" dirty="0">
                <a:solidFill>
                  <a:srgbClr val="FF0000"/>
                </a:solidFill>
              </a:rPr>
              <a:t> Dressel </a:t>
            </a:r>
            <a:r>
              <a:rPr lang="en-US" sz="2400" b="1" dirty="0"/>
              <a:t>capped off his Tokyo Olympics by winning his fourth and fifth gold medals, and the United States men set a world record </a:t>
            </a:r>
            <a:r>
              <a:rPr lang="en-US" sz="2400" b="1" dirty="0" err="1"/>
              <a:t>en</a:t>
            </a:r>
            <a:r>
              <a:rPr lang="en-US" sz="2400" b="1" dirty="0"/>
              <a:t> route to gold in the 4x100 medley relay on Saturday in the final swimming session of the Games.</a:t>
            </a:r>
          </a:p>
        </p:txBody>
      </p:sp>
      <p:pic>
        <p:nvPicPr>
          <p:cNvPr id="2" name="Picture 1">
            <a:extLst>
              <a:ext uri="{FF2B5EF4-FFF2-40B4-BE49-F238E27FC236}">
                <a16:creationId xmlns:a16="http://schemas.microsoft.com/office/drawing/2014/main" id="{A127ED04-360F-4185-8300-802F94BD6BF5}"/>
              </a:ext>
            </a:extLst>
          </p:cNvPr>
          <p:cNvPicPr>
            <a:picLocks noChangeAspect="1"/>
          </p:cNvPicPr>
          <p:nvPr/>
        </p:nvPicPr>
        <p:blipFill rotWithShape="1">
          <a:blip r:embed="rId5"/>
          <a:srcRect l="2647" t="13193" r="3406" b="20467"/>
          <a:stretch/>
        </p:blipFill>
        <p:spPr>
          <a:xfrm>
            <a:off x="6971624" y="4461641"/>
            <a:ext cx="5011934" cy="1990803"/>
          </a:xfrm>
          <a:prstGeom prst="rect">
            <a:avLst/>
          </a:prstGeom>
        </p:spPr>
      </p:pic>
      <p:sp>
        <p:nvSpPr>
          <p:cNvPr id="3" name="TextBox 2">
            <a:extLst>
              <a:ext uri="{FF2B5EF4-FFF2-40B4-BE49-F238E27FC236}">
                <a16:creationId xmlns:a16="http://schemas.microsoft.com/office/drawing/2014/main" id="{6B18078F-C67A-41AC-8442-C897D93CD7B9}"/>
              </a:ext>
            </a:extLst>
          </p:cNvPr>
          <p:cNvSpPr txBox="1"/>
          <p:nvPr/>
        </p:nvSpPr>
        <p:spPr>
          <a:xfrm>
            <a:off x="6971624" y="481734"/>
            <a:ext cx="2528256" cy="461665"/>
          </a:xfrm>
          <a:prstGeom prst="rect">
            <a:avLst/>
          </a:prstGeom>
          <a:solidFill>
            <a:schemeClr val="accent4"/>
          </a:solidFill>
        </p:spPr>
        <p:txBody>
          <a:bodyPr wrap="none" rtlCol="0">
            <a:spAutoFit/>
          </a:bodyPr>
          <a:lstStyle/>
          <a:p>
            <a:r>
              <a:rPr lang="en-US" sz="2400" dirty="0"/>
              <a:t>                                  </a:t>
            </a:r>
          </a:p>
        </p:txBody>
      </p:sp>
    </p:spTree>
    <p:extLst>
      <p:ext uri="{BB962C8B-B14F-4D97-AF65-F5344CB8AC3E}">
        <p14:creationId xmlns:p14="http://schemas.microsoft.com/office/powerpoint/2010/main" val="1721042064"/>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par>
                          <p:cTn id="21" fill="hold">
                            <p:stCondLst>
                              <p:cond delay="3500"/>
                            </p:stCondLst>
                            <p:childTnLst>
                              <p:par>
                                <p:cTn id="22" presetID="45" presetClass="entr" presetSubtype="0" fill="hold" nodeType="afterEffect">
                                  <p:stCondLst>
                                    <p:cond delay="20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ppt_w</p:attrName>
                                        </p:attrNameLst>
                                      </p:cBhvr>
                                      <p:tavLst>
                                        <p:tav tm="0" fmla="#ppt_w*sin(2.5*pi*$)">
                                          <p:val>
                                            <p:fltVal val="0"/>
                                          </p:val>
                                        </p:tav>
                                        <p:tav tm="100000">
                                          <p:val>
                                            <p:fltVal val="1"/>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childTnLst>
                                </p:cTn>
                              </p:par>
                            </p:childTnLst>
                          </p:cTn>
                        </p:par>
                        <p:par>
                          <p:cTn id="27" fill="hold">
                            <p:stCondLst>
                              <p:cond delay="6500"/>
                            </p:stCondLst>
                            <p:childTnLst>
                              <p:par>
                                <p:cTn id="28" presetID="8" presetClass="entr" presetSubtype="16" fill="hold" nodeType="afterEffect">
                                  <p:stCondLst>
                                    <p:cond delay="2500"/>
                                  </p:stCondLst>
                                  <p:childTnLst>
                                    <p:set>
                                      <p:cBhvr>
                                        <p:cTn id="29" dur="1" fill="hold">
                                          <p:stCondLst>
                                            <p:cond delay="0"/>
                                          </p:stCondLst>
                                        </p:cTn>
                                        <p:tgtEl>
                                          <p:spTgt spid="7"/>
                                        </p:tgtEl>
                                        <p:attrNameLst>
                                          <p:attrName>style.visibility</p:attrName>
                                        </p:attrNameLst>
                                      </p:cBhvr>
                                      <p:to>
                                        <p:strVal val="visible"/>
                                      </p:to>
                                    </p:set>
                                    <p:animEffect transition="in" filter="diamond(in)">
                                      <p:cBhvr>
                                        <p:cTn id="30" dur="1000"/>
                                        <p:tgtEl>
                                          <p:spTgt spid="7"/>
                                        </p:tgtEl>
                                      </p:cBhvr>
                                    </p:animEffect>
                                  </p:childTnLst>
                                </p:cTn>
                              </p:par>
                            </p:childTnLst>
                          </p:cTn>
                        </p:par>
                        <p:par>
                          <p:cTn id="31" fill="hold">
                            <p:stCondLst>
                              <p:cond delay="10000"/>
                            </p:stCondLst>
                            <p:childTnLst>
                              <p:par>
                                <p:cTn id="32" presetID="6" presetClass="entr" presetSubtype="16" fill="hold" grpId="0" nodeType="afterEffect">
                                  <p:stCondLst>
                                    <p:cond delay="250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1000"/>
                                        <p:tgtEl>
                                          <p:spTgt spid="10"/>
                                        </p:tgtEl>
                                      </p:cBhvr>
                                    </p:animEffect>
                                  </p:childTnLst>
                                </p:cTn>
                              </p:par>
                            </p:childTnLst>
                          </p:cTn>
                        </p:par>
                        <p:par>
                          <p:cTn id="35" fill="hold">
                            <p:stCondLst>
                              <p:cond delay="13500"/>
                            </p:stCondLst>
                            <p:childTnLst>
                              <p:par>
                                <p:cTn id="36" presetID="22" presetClass="exit" presetSubtype="4" fill="hold" grpId="0" nodeType="afterEffect">
                                  <p:stCondLst>
                                    <p:cond delay="2500"/>
                                  </p:stCondLst>
                                  <p:childTnLst>
                                    <p:animEffect transition="out" filter="wipe(down)">
                                      <p:cBhvr>
                                        <p:cTn id="37" dur="1000"/>
                                        <p:tgtEl>
                                          <p:spTgt spid="3"/>
                                        </p:tgtEl>
                                      </p:cBhvr>
                                    </p:animEffect>
                                    <p:set>
                                      <p:cBhvr>
                                        <p:cTn id="3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66815F-A9A9-4A93-B29C-1BA80C2EE187}"/>
              </a:ext>
            </a:extLst>
          </p:cNvPr>
          <p:cNvPicPr>
            <a:picLocks noChangeAspect="1"/>
          </p:cNvPicPr>
          <p:nvPr/>
        </p:nvPicPr>
        <p:blipFill rotWithShape="1">
          <a:blip r:embed="rId2"/>
          <a:srcRect l="36400" t="4726" r="28933" b="10415"/>
          <a:stretch/>
        </p:blipFill>
        <p:spPr>
          <a:xfrm>
            <a:off x="137160" y="152400"/>
            <a:ext cx="2758440" cy="3798160"/>
          </a:xfrm>
          <a:prstGeom prst="rect">
            <a:avLst/>
          </a:prstGeom>
        </p:spPr>
      </p:pic>
      <p:pic>
        <p:nvPicPr>
          <p:cNvPr id="4" name="Picture 3">
            <a:extLst>
              <a:ext uri="{FF2B5EF4-FFF2-40B4-BE49-F238E27FC236}">
                <a16:creationId xmlns:a16="http://schemas.microsoft.com/office/drawing/2014/main" id="{F1FE3566-1D4A-4894-9126-6FC72FD95236}"/>
              </a:ext>
            </a:extLst>
          </p:cNvPr>
          <p:cNvPicPr>
            <a:picLocks noChangeAspect="1"/>
          </p:cNvPicPr>
          <p:nvPr/>
        </p:nvPicPr>
        <p:blipFill rotWithShape="1">
          <a:blip r:embed="rId3"/>
          <a:srcRect l="15084" r="5999" b="13887"/>
          <a:stretch/>
        </p:blipFill>
        <p:spPr>
          <a:xfrm>
            <a:off x="6629401" y="76200"/>
            <a:ext cx="5425440" cy="4721328"/>
          </a:xfrm>
          <a:prstGeom prst="rect">
            <a:avLst/>
          </a:prstGeom>
        </p:spPr>
      </p:pic>
      <p:sp>
        <p:nvSpPr>
          <p:cNvPr id="5" name="TextBox 4">
            <a:extLst>
              <a:ext uri="{FF2B5EF4-FFF2-40B4-BE49-F238E27FC236}">
                <a16:creationId xmlns:a16="http://schemas.microsoft.com/office/drawing/2014/main" id="{AD7B57A1-CD94-4DEF-8D7A-89A5687870C1}"/>
              </a:ext>
            </a:extLst>
          </p:cNvPr>
          <p:cNvSpPr txBox="1"/>
          <p:nvPr/>
        </p:nvSpPr>
        <p:spPr>
          <a:xfrm>
            <a:off x="3124201" y="472440"/>
            <a:ext cx="2971800" cy="2431435"/>
          </a:xfrm>
          <a:prstGeom prst="rect">
            <a:avLst/>
          </a:prstGeom>
          <a:noFill/>
        </p:spPr>
        <p:txBody>
          <a:bodyPr wrap="square" rtlCol="0">
            <a:spAutoFit/>
          </a:bodyPr>
          <a:lstStyle/>
          <a:p>
            <a:r>
              <a:rPr lang="en-US" sz="3200" b="1" dirty="0">
                <a:solidFill>
                  <a:srgbClr val="FF0000"/>
                </a:solidFill>
              </a:rPr>
              <a:t>Katie Ledecky</a:t>
            </a:r>
            <a:r>
              <a:rPr lang="en-US" sz="2400" b="1" dirty="0">
                <a:solidFill>
                  <a:srgbClr val="FF0000"/>
                </a:solidFill>
              </a:rPr>
              <a:t> </a:t>
            </a:r>
            <a:r>
              <a:rPr lang="en-US" sz="2400" b="1" dirty="0"/>
              <a:t>has earned the reputation of being the greatest American female swimmer.</a:t>
            </a:r>
          </a:p>
        </p:txBody>
      </p:sp>
      <p:sp>
        <p:nvSpPr>
          <p:cNvPr id="7" name="TextBox 6">
            <a:extLst>
              <a:ext uri="{FF2B5EF4-FFF2-40B4-BE49-F238E27FC236}">
                <a16:creationId xmlns:a16="http://schemas.microsoft.com/office/drawing/2014/main" id="{52C213A8-89CA-4F1F-8C88-56F4CBEECB4C}"/>
              </a:ext>
            </a:extLst>
          </p:cNvPr>
          <p:cNvSpPr txBox="1"/>
          <p:nvPr/>
        </p:nvSpPr>
        <p:spPr>
          <a:xfrm>
            <a:off x="6807288" y="4797528"/>
            <a:ext cx="6096000" cy="1938992"/>
          </a:xfrm>
          <a:prstGeom prst="rect">
            <a:avLst/>
          </a:prstGeom>
          <a:noFill/>
        </p:spPr>
        <p:txBody>
          <a:bodyPr wrap="square">
            <a:spAutoFit/>
          </a:bodyPr>
          <a:lstStyle/>
          <a:p>
            <a:r>
              <a:rPr lang="en-US" sz="2000" b="1" dirty="0"/>
              <a:t>2021 Olympic results:</a:t>
            </a:r>
          </a:p>
          <a:p>
            <a:r>
              <a:rPr lang="en-US" sz="2000" b="1" dirty="0"/>
              <a:t>Women's 1500m </a:t>
            </a:r>
            <a:r>
              <a:rPr lang="en-US" sz="2000" b="1" dirty="0" err="1"/>
              <a:t>freestyle·Swimming</a:t>
            </a:r>
            <a:r>
              <a:rPr lang="en-US" sz="2000" b="1" dirty="0"/>
              <a:t> - Gold</a:t>
            </a:r>
          </a:p>
          <a:p>
            <a:r>
              <a:rPr lang="en-US" sz="2000" b="1" dirty="0"/>
              <a:t>Women's 800m </a:t>
            </a:r>
            <a:r>
              <a:rPr lang="en-US" sz="2000" b="1" dirty="0" err="1"/>
              <a:t>freestyle·Swimming</a:t>
            </a:r>
            <a:r>
              <a:rPr lang="en-US" sz="2000" b="1" dirty="0"/>
              <a:t> - Gold</a:t>
            </a:r>
          </a:p>
          <a:p>
            <a:r>
              <a:rPr lang="en-US" sz="2000" b="1" dirty="0"/>
              <a:t>Women's 4x200m freestyle relay · Silver</a:t>
            </a:r>
          </a:p>
          <a:p>
            <a:r>
              <a:rPr lang="en-US" sz="2000" b="1" dirty="0"/>
              <a:t>Women's 400m </a:t>
            </a:r>
            <a:r>
              <a:rPr lang="en-US" sz="2000" b="1" dirty="0" err="1"/>
              <a:t>freestyle·Swimming</a:t>
            </a:r>
            <a:r>
              <a:rPr lang="en-US" sz="2000" b="1" dirty="0"/>
              <a:t>  Silver</a:t>
            </a:r>
          </a:p>
          <a:p>
            <a:r>
              <a:rPr lang="en-US" sz="2000" b="1" dirty="0"/>
              <a:t> + golds at 2012, 2016 Olympics</a:t>
            </a:r>
          </a:p>
        </p:txBody>
      </p:sp>
      <p:pic>
        <p:nvPicPr>
          <p:cNvPr id="6" name="Picture 5">
            <a:extLst>
              <a:ext uri="{FF2B5EF4-FFF2-40B4-BE49-F238E27FC236}">
                <a16:creationId xmlns:a16="http://schemas.microsoft.com/office/drawing/2014/main" id="{403C8972-796D-4FEB-BC1E-53A66624F0F1}"/>
              </a:ext>
            </a:extLst>
          </p:cNvPr>
          <p:cNvPicPr>
            <a:picLocks noChangeAspect="1"/>
          </p:cNvPicPr>
          <p:nvPr/>
        </p:nvPicPr>
        <p:blipFill rotWithShape="1">
          <a:blip r:embed="rId4"/>
          <a:srcRect t="27080" r="22348" b="10830"/>
          <a:stretch/>
        </p:blipFill>
        <p:spPr>
          <a:xfrm>
            <a:off x="137159" y="4060591"/>
            <a:ext cx="6212928" cy="2797409"/>
          </a:xfrm>
          <a:prstGeom prst="rect">
            <a:avLst/>
          </a:prstGeom>
        </p:spPr>
      </p:pic>
      <p:sp>
        <p:nvSpPr>
          <p:cNvPr id="3" name="TextBox 2">
            <a:extLst>
              <a:ext uri="{FF2B5EF4-FFF2-40B4-BE49-F238E27FC236}">
                <a16:creationId xmlns:a16="http://schemas.microsoft.com/office/drawing/2014/main" id="{72226584-B946-4868-A813-8D44AF6D9E37}"/>
              </a:ext>
            </a:extLst>
          </p:cNvPr>
          <p:cNvSpPr txBox="1"/>
          <p:nvPr/>
        </p:nvSpPr>
        <p:spPr>
          <a:xfrm>
            <a:off x="3124201" y="472440"/>
            <a:ext cx="2473754" cy="523220"/>
          </a:xfrm>
          <a:prstGeom prst="rect">
            <a:avLst/>
          </a:prstGeom>
          <a:pattFill prst="pct30">
            <a:fgClr>
              <a:schemeClr val="accent1"/>
            </a:fgClr>
            <a:bgClr>
              <a:schemeClr val="bg1"/>
            </a:bgClr>
          </a:pattFill>
        </p:spPr>
        <p:txBody>
          <a:bodyPr wrap="none" rtlCol="0">
            <a:spAutoFit/>
          </a:bodyPr>
          <a:lstStyle/>
          <a:p>
            <a:r>
              <a:rPr lang="en-US" sz="2800" dirty="0"/>
              <a:t>                            </a:t>
            </a:r>
          </a:p>
        </p:txBody>
      </p:sp>
    </p:spTree>
    <p:extLst>
      <p:ext uri="{BB962C8B-B14F-4D97-AF65-F5344CB8AC3E}">
        <p14:creationId xmlns:p14="http://schemas.microsoft.com/office/powerpoint/2010/main" val="114026716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2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3500"/>
                            </p:stCondLst>
                            <p:childTnLst>
                              <p:par>
                                <p:cTn id="10" presetID="31" presetClass="entr" presetSubtype="0" fill="hold" grpId="0" nodeType="afterEffect">
                                  <p:stCondLst>
                                    <p:cond delay="250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par>
                          <p:cTn id="16" fill="hold">
                            <p:stCondLst>
                              <p:cond delay="7000"/>
                            </p:stCondLst>
                            <p:childTnLst>
                              <p:par>
                                <p:cTn id="17" presetID="14" presetClass="entr" presetSubtype="10" fill="hold" nodeType="afterEffect">
                                  <p:stCondLst>
                                    <p:cond delay="250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1000"/>
                                        <p:tgtEl>
                                          <p:spTgt spid="4"/>
                                        </p:tgtEl>
                                      </p:cBhvr>
                                    </p:animEffect>
                                  </p:childTnLst>
                                </p:cTn>
                              </p:par>
                            </p:childTnLst>
                          </p:cTn>
                        </p:par>
                        <p:par>
                          <p:cTn id="20" fill="hold">
                            <p:stCondLst>
                              <p:cond delay="10500"/>
                            </p:stCondLst>
                            <p:childTnLst>
                              <p:par>
                                <p:cTn id="21" presetID="16" presetClass="entr" presetSubtype="21" fill="hold" grpId="0" nodeType="afterEffect">
                                  <p:stCondLst>
                                    <p:cond delay="250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1000"/>
                                        <p:tgtEl>
                                          <p:spTgt spid="5"/>
                                        </p:tgtEl>
                                      </p:cBhvr>
                                    </p:animEffect>
                                  </p:childTnLst>
                                </p:cTn>
                              </p:par>
                            </p:childTnLst>
                          </p:cTn>
                        </p:par>
                        <p:par>
                          <p:cTn id="24" fill="hold">
                            <p:stCondLst>
                              <p:cond delay="14000"/>
                            </p:stCondLst>
                            <p:childTnLst>
                              <p:par>
                                <p:cTn id="25" presetID="2" presetClass="exit" presetSubtype="3" fill="hold" grpId="0" nodeType="afterEffect">
                                  <p:stCondLst>
                                    <p:cond delay="3500"/>
                                  </p:stCondLst>
                                  <p:childTnLst>
                                    <p:anim calcmode="lin" valueType="num">
                                      <p:cBhvr additive="base">
                                        <p:cTn id="26" dur="1000"/>
                                        <p:tgtEl>
                                          <p:spTgt spid="3"/>
                                        </p:tgtEl>
                                        <p:attrNameLst>
                                          <p:attrName>ppt_x</p:attrName>
                                        </p:attrNameLst>
                                      </p:cBhvr>
                                      <p:tavLst>
                                        <p:tav tm="0">
                                          <p:val>
                                            <p:strVal val="ppt_x"/>
                                          </p:val>
                                        </p:tav>
                                        <p:tav tm="100000">
                                          <p:val>
                                            <p:strVal val="1+ppt_w/2"/>
                                          </p:val>
                                        </p:tav>
                                      </p:tavLst>
                                    </p:anim>
                                    <p:anim calcmode="lin" valueType="num">
                                      <p:cBhvr additive="base">
                                        <p:cTn id="27" dur="1000"/>
                                        <p:tgtEl>
                                          <p:spTgt spid="3"/>
                                        </p:tgtEl>
                                        <p:attrNameLst>
                                          <p:attrName>ppt_y</p:attrName>
                                        </p:attrNameLst>
                                      </p:cBhvr>
                                      <p:tavLst>
                                        <p:tav tm="0">
                                          <p:val>
                                            <p:strVal val="ppt_y"/>
                                          </p:val>
                                        </p:tav>
                                        <p:tav tm="100000">
                                          <p:val>
                                            <p:strVal val="0-ppt_h/2"/>
                                          </p:val>
                                        </p:tav>
                                      </p:tavLst>
                                    </p:anim>
                                    <p:set>
                                      <p:cBhvr>
                                        <p:cTn id="2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480EC-190B-43B1-BAF1-0D1E85D931D8}"/>
              </a:ext>
            </a:extLst>
          </p:cNvPr>
          <p:cNvPicPr>
            <a:picLocks noChangeAspect="1"/>
          </p:cNvPicPr>
          <p:nvPr/>
        </p:nvPicPr>
        <p:blipFill rotWithShape="1">
          <a:blip r:embed="rId2"/>
          <a:srcRect r="38000"/>
          <a:stretch/>
        </p:blipFill>
        <p:spPr>
          <a:xfrm>
            <a:off x="121920" y="152400"/>
            <a:ext cx="3566160" cy="4313903"/>
          </a:xfrm>
          <a:prstGeom prst="rect">
            <a:avLst/>
          </a:prstGeom>
        </p:spPr>
      </p:pic>
      <p:pic>
        <p:nvPicPr>
          <p:cNvPr id="4" name="Picture 3">
            <a:extLst>
              <a:ext uri="{FF2B5EF4-FFF2-40B4-BE49-F238E27FC236}">
                <a16:creationId xmlns:a16="http://schemas.microsoft.com/office/drawing/2014/main" id="{E2E8EEE7-BF7E-4BD4-898F-0F989C3D1717}"/>
              </a:ext>
            </a:extLst>
          </p:cNvPr>
          <p:cNvPicPr>
            <a:picLocks noChangeAspect="1"/>
          </p:cNvPicPr>
          <p:nvPr/>
        </p:nvPicPr>
        <p:blipFill rotWithShape="1">
          <a:blip r:embed="rId3"/>
          <a:srcRect l="13200" r="15440" b="20666"/>
          <a:stretch/>
        </p:blipFill>
        <p:spPr>
          <a:xfrm>
            <a:off x="4799232" y="152400"/>
            <a:ext cx="3233615" cy="4313903"/>
          </a:xfrm>
          <a:prstGeom prst="rect">
            <a:avLst/>
          </a:prstGeom>
        </p:spPr>
      </p:pic>
      <p:sp>
        <p:nvSpPr>
          <p:cNvPr id="6" name="TextBox 5">
            <a:extLst>
              <a:ext uri="{FF2B5EF4-FFF2-40B4-BE49-F238E27FC236}">
                <a16:creationId xmlns:a16="http://schemas.microsoft.com/office/drawing/2014/main" id="{6894D282-CE63-455A-936C-3FADE0A01749}"/>
              </a:ext>
            </a:extLst>
          </p:cNvPr>
          <p:cNvSpPr txBox="1"/>
          <p:nvPr/>
        </p:nvSpPr>
        <p:spPr>
          <a:xfrm>
            <a:off x="320039" y="4742676"/>
            <a:ext cx="6096000" cy="1261884"/>
          </a:xfrm>
          <a:prstGeom prst="rect">
            <a:avLst/>
          </a:prstGeom>
          <a:noFill/>
        </p:spPr>
        <p:txBody>
          <a:bodyPr wrap="square">
            <a:spAutoFit/>
          </a:bodyPr>
          <a:lstStyle/>
          <a:p>
            <a:r>
              <a:rPr lang="en-US" sz="2800" b="1" dirty="0" err="1">
                <a:solidFill>
                  <a:srgbClr val="FF0000"/>
                </a:solidFill>
              </a:rPr>
              <a:t>Sunisa</a:t>
            </a:r>
            <a:r>
              <a:rPr lang="en-US" sz="2800" b="1" dirty="0">
                <a:solidFill>
                  <a:srgbClr val="FF0000"/>
                </a:solidFill>
              </a:rPr>
              <a:t> "Suni" Lee </a:t>
            </a:r>
            <a:r>
              <a:rPr lang="en-US" sz="2400" b="1" dirty="0"/>
              <a:t>is an American gymnast. She is the 2020 Olympic all-around champion and uneven bars bronze medalist.</a:t>
            </a:r>
          </a:p>
        </p:txBody>
      </p:sp>
      <p:pic>
        <p:nvPicPr>
          <p:cNvPr id="7" name="Picture 6">
            <a:extLst>
              <a:ext uri="{FF2B5EF4-FFF2-40B4-BE49-F238E27FC236}">
                <a16:creationId xmlns:a16="http://schemas.microsoft.com/office/drawing/2014/main" id="{5E7FB7B7-8B44-45FB-8924-B522D2143B92}"/>
              </a:ext>
            </a:extLst>
          </p:cNvPr>
          <p:cNvPicPr>
            <a:picLocks noChangeAspect="1"/>
          </p:cNvPicPr>
          <p:nvPr/>
        </p:nvPicPr>
        <p:blipFill rotWithShape="1">
          <a:blip r:embed="rId4"/>
          <a:srcRect l="40509"/>
          <a:stretch/>
        </p:blipFill>
        <p:spPr>
          <a:xfrm>
            <a:off x="6629399" y="4627934"/>
            <a:ext cx="2019299" cy="2013546"/>
          </a:xfrm>
          <a:prstGeom prst="rect">
            <a:avLst/>
          </a:prstGeom>
        </p:spPr>
      </p:pic>
      <p:pic>
        <p:nvPicPr>
          <p:cNvPr id="5" name="Picture 4">
            <a:extLst>
              <a:ext uri="{FF2B5EF4-FFF2-40B4-BE49-F238E27FC236}">
                <a16:creationId xmlns:a16="http://schemas.microsoft.com/office/drawing/2014/main" id="{D9902A1F-78CC-46F1-90A4-0D2B1F0FEED2}"/>
              </a:ext>
            </a:extLst>
          </p:cNvPr>
          <p:cNvPicPr>
            <a:picLocks noChangeAspect="1"/>
          </p:cNvPicPr>
          <p:nvPr/>
        </p:nvPicPr>
        <p:blipFill rotWithShape="1">
          <a:blip r:embed="rId5"/>
          <a:srcRect l="40250" t="4889" r="33200" b="2221"/>
          <a:stretch/>
        </p:blipFill>
        <p:spPr>
          <a:xfrm>
            <a:off x="9144000" y="152400"/>
            <a:ext cx="2697480" cy="6370320"/>
          </a:xfrm>
          <a:prstGeom prst="rect">
            <a:avLst/>
          </a:prstGeom>
        </p:spPr>
      </p:pic>
      <p:sp>
        <p:nvSpPr>
          <p:cNvPr id="3" name="TextBox 2">
            <a:extLst>
              <a:ext uri="{FF2B5EF4-FFF2-40B4-BE49-F238E27FC236}">
                <a16:creationId xmlns:a16="http://schemas.microsoft.com/office/drawing/2014/main" id="{299A65A5-95B7-45E3-8453-771829CB58F1}"/>
              </a:ext>
            </a:extLst>
          </p:cNvPr>
          <p:cNvSpPr txBox="1"/>
          <p:nvPr/>
        </p:nvSpPr>
        <p:spPr>
          <a:xfrm>
            <a:off x="121919" y="4742676"/>
            <a:ext cx="2866209" cy="523220"/>
          </a:xfrm>
          <a:prstGeom prst="rect">
            <a:avLst/>
          </a:prstGeom>
          <a:pattFill prst="lgConfetti">
            <a:fgClr>
              <a:schemeClr val="accent1"/>
            </a:fgClr>
            <a:bgClr>
              <a:schemeClr val="bg1"/>
            </a:bgClr>
          </a:pattFill>
        </p:spPr>
        <p:txBody>
          <a:bodyPr wrap="square" rtlCol="0">
            <a:spAutoFit/>
          </a:bodyPr>
          <a:lstStyle/>
          <a:p>
            <a:r>
              <a:rPr lang="en-US" sz="2800" dirty="0"/>
              <a:t>                                      </a:t>
            </a:r>
          </a:p>
        </p:txBody>
      </p:sp>
    </p:spTree>
    <p:extLst>
      <p:ext uri="{BB962C8B-B14F-4D97-AF65-F5344CB8AC3E}">
        <p14:creationId xmlns:p14="http://schemas.microsoft.com/office/powerpoint/2010/main" val="744034244"/>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3500"/>
                            </p:stCondLst>
                            <p:childTnLst>
                              <p:par>
                                <p:cTn id="9" presetID="14" presetClass="entr" presetSubtype="10" fill="hold" nodeType="afterEffect">
                                  <p:stCondLst>
                                    <p:cond delay="250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1000"/>
                                        <p:tgtEl>
                                          <p:spTgt spid="5"/>
                                        </p:tgtEl>
                                      </p:cBhvr>
                                    </p:animEffect>
                                  </p:childTnLst>
                                </p:cTn>
                              </p:par>
                            </p:childTnLst>
                          </p:cTn>
                        </p:par>
                        <p:par>
                          <p:cTn id="12" fill="hold">
                            <p:stCondLst>
                              <p:cond delay="7000"/>
                            </p:stCondLst>
                            <p:childTnLst>
                              <p:par>
                                <p:cTn id="13" presetID="53" presetClass="entr" presetSubtype="16" fill="hold" nodeType="afterEffect">
                                  <p:stCondLst>
                                    <p:cond delay="150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childTnLst>
                          </p:cTn>
                        </p:par>
                        <p:par>
                          <p:cTn id="18" fill="hold">
                            <p:stCondLst>
                              <p:cond delay="9500"/>
                            </p:stCondLst>
                            <p:childTnLst>
                              <p:par>
                                <p:cTn id="19" presetID="31" presetClass="entr" presetSubtype="0" fill="hold" grpId="0" nodeType="afterEffect">
                                  <p:stCondLst>
                                    <p:cond delay="2500"/>
                                  </p:stCondLst>
                                  <p:iterate type="wd">
                                    <p:tmPct val="3000"/>
                                  </p:iterate>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p:stCondLst>
                              <p:cond delay="13660"/>
                            </p:stCondLst>
                            <p:childTnLst>
                              <p:par>
                                <p:cTn id="26" presetID="43" presetClass="exit" presetSubtype="0" fill="hold" grpId="0" nodeType="afterEffect">
                                  <p:stCondLst>
                                    <p:cond delay="5000"/>
                                  </p:stCondLst>
                                  <p:childTnLst>
                                    <p:anim calcmode="lin" valueType="num">
                                      <p:cBhvr>
                                        <p:cTn id="27" dur="600" decel="50000">
                                          <p:stCondLst>
                                            <p:cond delay="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400">
                                          <p:stCondLst>
                                            <p:cond delay="600"/>
                                          </p:stCondLst>
                                        </p:cTn>
                                        <p:tgtEl>
                                          <p:spTgt spid="3"/>
                                        </p:tgtEl>
                                        <p:attrNameLst>
                                          <p:attrName>ppt_x</p:attrName>
                                        </p:attrNameLst>
                                      </p:cBhvr>
                                      <p:tavLst>
                                        <p:tav tm="0">
                                          <p:val>
                                            <p:strVal val="ppt_x"/>
                                          </p:val>
                                        </p:tav>
                                        <p:tav tm="100000">
                                          <p:val>
                                            <p:strVal val="ppt_x"/>
                                          </p:val>
                                        </p:tav>
                                      </p:tavLst>
                                    </p:anim>
                                    <p:anim calcmode="lin" valueType="num">
                                      <p:cBhvr>
                                        <p:cTn id="29" dur="600" decel="50000">
                                          <p:stCondLst>
                                            <p:cond delay="0"/>
                                          </p:stCondLst>
                                        </p:cTn>
                                        <p:tgtEl>
                                          <p:spTgt spid="3"/>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30" dur="400">
                                          <p:stCondLst>
                                            <p:cond delay="600"/>
                                          </p:stCondLst>
                                        </p:cTn>
                                        <p:tgtEl>
                                          <p:spTgt spid="3"/>
                                        </p:tgtEl>
                                        <p:attrNameLst>
                                          <p:attrName>ppt_y</p:attrName>
                                        </p:attrNameLst>
                                      </p:cBhvr>
                                      <p:tavLst>
                                        <p:tav tm="0">
                                          <p:val>
                                            <p:strVal val="ppt_y"/>
                                          </p:val>
                                        </p:tav>
                                        <p:tav tm="100000">
                                          <p:val>
                                            <p:strVal val="ppt_y"/>
                                          </p:val>
                                        </p:tav>
                                      </p:tavLst>
                                    </p:anim>
                                    <p:animEffect transition="out" filter="fade">
                                      <p:cBhvr>
                                        <p:cTn id="31" dur="100">
                                          <p:stCondLst>
                                            <p:cond delay="900"/>
                                          </p:stCondLst>
                                        </p:cTn>
                                        <p:tgtEl>
                                          <p:spTgt spid="3"/>
                                        </p:tgtEl>
                                      </p:cBhvr>
                                    </p:animEffect>
                                    <p:set>
                                      <p:cBhvr>
                                        <p:cTn id="32"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DBE21-D42D-4F22-A0FC-FD4AB6A6AAF1}"/>
              </a:ext>
            </a:extLst>
          </p:cNvPr>
          <p:cNvPicPr>
            <a:picLocks noChangeAspect="1"/>
          </p:cNvPicPr>
          <p:nvPr/>
        </p:nvPicPr>
        <p:blipFill rotWithShape="1">
          <a:blip r:embed="rId2"/>
          <a:srcRect l="34116" t="3852" r="29512" b="32148"/>
          <a:stretch/>
        </p:blipFill>
        <p:spPr>
          <a:xfrm>
            <a:off x="185633" y="-7620"/>
            <a:ext cx="3004326" cy="4107180"/>
          </a:xfrm>
          <a:prstGeom prst="rect">
            <a:avLst/>
          </a:prstGeom>
        </p:spPr>
      </p:pic>
      <p:pic>
        <p:nvPicPr>
          <p:cNvPr id="3" name="Picture 2">
            <a:extLst>
              <a:ext uri="{FF2B5EF4-FFF2-40B4-BE49-F238E27FC236}">
                <a16:creationId xmlns:a16="http://schemas.microsoft.com/office/drawing/2014/main" id="{845B1E18-0E05-403D-BE8B-5FD70A4A1F65}"/>
              </a:ext>
            </a:extLst>
          </p:cNvPr>
          <p:cNvPicPr>
            <a:picLocks noChangeAspect="1"/>
          </p:cNvPicPr>
          <p:nvPr/>
        </p:nvPicPr>
        <p:blipFill rotWithShape="1">
          <a:blip r:embed="rId3"/>
          <a:srcRect l="15588" t="6276" r="9556" b="12442"/>
          <a:stretch/>
        </p:blipFill>
        <p:spPr>
          <a:xfrm>
            <a:off x="7229264" y="213360"/>
            <a:ext cx="4825577" cy="6517960"/>
          </a:xfrm>
          <a:prstGeom prst="rect">
            <a:avLst/>
          </a:prstGeom>
        </p:spPr>
      </p:pic>
      <p:pic>
        <p:nvPicPr>
          <p:cNvPr id="4" name="Picture 3">
            <a:extLst>
              <a:ext uri="{FF2B5EF4-FFF2-40B4-BE49-F238E27FC236}">
                <a16:creationId xmlns:a16="http://schemas.microsoft.com/office/drawing/2014/main" id="{A7CFF3A3-10D7-4A9F-8EA5-62366A262BBE}"/>
              </a:ext>
            </a:extLst>
          </p:cNvPr>
          <p:cNvPicPr>
            <a:picLocks noChangeAspect="1"/>
          </p:cNvPicPr>
          <p:nvPr/>
        </p:nvPicPr>
        <p:blipFill rotWithShape="1">
          <a:blip r:embed="rId4"/>
          <a:srcRect l="20519" t="6444" r="6592" b="39111"/>
          <a:stretch/>
        </p:blipFill>
        <p:spPr>
          <a:xfrm>
            <a:off x="137159" y="4256900"/>
            <a:ext cx="4825577" cy="2402980"/>
          </a:xfrm>
          <a:prstGeom prst="rect">
            <a:avLst/>
          </a:prstGeom>
        </p:spPr>
      </p:pic>
      <p:sp>
        <p:nvSpPr>
          <p:cNvPr id="6" name="TextBox 5">
            <a:extLst>
              <a:ext uri="{FF2B5EF4-FFF2-40B4-BE49-F238E27FC236}">
                <a16:creationId xmlns:a16="http://schemas.microsoft.com/office/drawing/2014/main" id="{49F89AC2-3145-4A45-B127-11D73E9F22DD}"/>
              </a:ext>
            </a:extLst>
          </p:cNvPr>
          <p:cNvSpPr txBox="1"/>
          <p:nvPr/>
        </p:nvSpPr>
        <p:spPr>
          <a:xfrm>
            <a:off x="3355649" y="678120"/>
            <a:ext cx="3707924" cy="2369880"/>
          </a:xfrm>
          <a:prstGeom prst="rect">
            <a:avLst/>
          </a:prstGeom>
          <a:noFill/>
        </p:spPr>
        <p:txBody>
          <a:bodyPr wrap="square">
            <a:spAutoFit/>
          </a:bodyPr>
          <a:lstStyle/>
          <a:p>
            <a:r>
              <a:rPr lang="en-US" sz="2800" b="1" dirty="0">
                <a:solidFill>
                  <a:srgbClr val="FF0000"/>
                </a:solidFill>
              </a:rPr>
              <a:t>Valarie Carolyn Allman </a:t>
            </a:r>
            <a:r>
              <a:rPr lang="en-US" sz="2400" b="1" dirty="0"/>
              <a:t>is an American track and field athlete specializing in the discus throw. She won the gold medal at the 2020 Summer Olympics. </a:t>
            </a:r>
          </a:p>
        </p:txBody>
      </p:sp>
      <p:sp>
        <p:nvSpPr>
          <p:cNvPr id="5" name="TextBox 4">
            <a:extLst>
              <a:ext uri="{FF2B5EF4-FFF2-40B4-BE49-F238E27FC236}">
                <a16:creationId xmlns:a16="http://schemas.microsoft.com/office/drawing/2014/main" id="{6FB5C870-C4CE-4FB9-9284-E08CCE4E1E87}"/>
              </a:ext>
            </a:extLst>
          </p:cNvPr>
          <p:cNvSpPr txBox="1"/>
          <p:nvPr/>
        </p:nvSpPr>
        <p:spPr>
          <a:xfrm>
            <a:off x="3355649" y="678120"/>
            <a:ext cx="3454792" cy="523220"/>
          </a:xfrm>
          <a:prstGeom prst="rect">
            <a:avLst/>
          </a:prstGeom>
          <a:pattFill prst="horzBrick">
            <a:fgClr>
              <a:schemeClr val="accent1"/>
            </a:fgClr>
            <a:bgClr>
              <a:schemeClr val="bg1"/>
            </a:bgClr>
          </a:pattFill>
        </p:spPr>
        <p:txBody>
          <a:bodyPr wrap="none" rtlCol="0">
            <a:spAutoFit/>
          </a:bodyPr>
          <a:lstStyle/>
          <a:p>
            <a:r>
              <a:rPr lang="en-US" sz="2800" dirty="0"/>
              <a:t>                                        </a:t>
            </a:r>
          </a:p>
        </p:txBody>
      </p:sp>
      <p:sp>
        <p:nvSpPr>
          <p:cNvPr id="7" name="TextBox 6">
            <a:extLst>
              <a:ext uri="{FF2B5EF4-FFF2-40B4-BE49-F238E27FC236}">
                <a16:creationId xmlns:a16="http://schemas.microsoft.com/office/drawing/2014/main" id="{8DEE55CF-F54B-40BC-8079-6EA484A8D075}"/>
              </a:ext>
            </a:extLst>
          </p:cNvPr>
          <p:cNvSpPr txBox="1"/>
          <p:nvPr/>
        </p:nvSpPr>
        <p:spPr>
          <a:xfrm>
            <a:off x="1687796" y="6035926"/>
            <a:ext cx="925253" cy="369332"/>
          </a:xfrm>
          <a:prstGeom prst="rect">
            <a:avLst/>
          </a:prstGeom>
          <a:solidFill>
            <a:schemeClr val="bg1"/>
          </a:solidFill>
        </p:spPr>
        <p:txBody>
          <a:bodyPr wrap="none" rtlCol="0">
            <a:spAutoFit/>
          </a:bodyPr>
          <a:lstStyle/>
          <a:p>
            <a:r>
              <a:rPr lang="en-US" dirty="0"/>
              <a:t>              </a:t>
            </a:r>
          </a:p>
        </p:txBody>
      </p:sp>
    </p:spTree>
    <p:extLst>
      <p:ext uri="{BB962C8B-B14F-4D97-AF65-F5344CB8AC3E}">
        <p14:creationId xmlns:p14="http://schemas.microsoft.com/office/powerpoint/2010/main" val="191508290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5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3500"/>
                            </p:stCondLst>
                            <p:childTnLst>
                              <p:par>
                                <p:cTn id="9" presetID="2" presetClass="entr" presetSubtype="4" fill="hold" nodeType="afterEffect">
                                  <p:stCondLst>
                                    <p:cond delay="2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7000"/>
                            </p:stCondLst>
                            <p:childTnLst>
                              <p:par>
                                <p:cTn id="14" presetID="50" presetClass="entr" presetSubtype="0" decel="100000" fill="hold" grpId="0" nodeType="afterEffect">
                                  <p:stCondLst>
                                    <p:cond delay="200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3"/>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par>
                          <p:cTn id="19" fill="hold">
                            <p:stCondLst>
                              <p:cond delay="10000"/>
                            </p:stCondLst>
                            <p:childTnLst>
                              <p:par>
                                <p:cTn id="20" presetID="50" presetClass="exit" presetSubtype="0" accel="100000" fill="hold" grpId="0" nodeType="afterEffect">
                                  <p:stCondLst>
                                    <p:cond delay="5000"/>
                                  </p:stCondLst>
                                  <p:childTnLst>
                                    <p:anim calcmode="lin" valueType="num">
                                      <p:cBhvr>
                                        <p:cTn id="21" dur="1000"/>
                                        <p:tgtEl>
                                          <p:spTgt spid="5"/>
                                        </p:tgtEl>
                                        <p:attrNameLst>
                                          <p:attrName>ppt_w</p:attrName>
                                        </p:attrNameLst>
                                      </p:cBhvr>
                                      <p:tavLst>
                                        <p:tav tm="0">
                                          <p:val>
                                            <p:strVal val="ppt_w"/>
                                          </p:val>
                                        </p:tav>
                                        <p:tav tm="100000">
                                          <p:val>
                                            <p:strVal val="ppt_w+.3"/>
                                          </p:val>
                                        </p:tav>
                                      </p:tavLst>
                                    </p:anim>
                                    <p:anim calcmode="lin" valueType="num">
                                      <p:cBhvr>
                                        <p:cTn id="22" dur="1000"/>
                                        <p:tgtEl>
                                          <p:spTgt spid="5"/>
                                        </p:tgtEl>
                                        <p:attrNameLst>
                                          <p:attrName>ppt_h</p:attrName>
                                        </p:attrNameLst>
                                      </p:cBhvr>
                                      <p:tavLst>
                                        <p:tav tm="0">
                                          <p:val>
                                            <p:strVal val="ppt_h"/>
                                          </p:val>
                                        </p:tav>
                                        <p:tav tm="100000">
                                          <p:val>
                                            <p:strVal val="ppt_h"/>
                                          </p:val>
                                        </p:tav>
                                      </p:tavLst>
                                    </p:anim>
                                    <p:animEffect transition="out" filter="fade">
                                      <p:cBhvr>
                                        <p:cTn id="23" dur="1000"/>
                                        <p:tgtEl>
                                          <p:spTgt spid="5"/>
                                        </p:tgtEl>
                                      </p:cBhvr>
                                    </p:animEffect>
                                    <p:set>
                                      <p:cBhvr>
                                        <p:cTn id="24" dur="1" fill="hold">
                                          <p:stCondLst>
                                            <p:cond delay="999"/>
                                          </p:stCondLst>
                                        </p:cTn>
                                        <p:tgtEl>
                                          <p:spTgt spid="5"/>
                                        </p:tgtEl>
                                        <p:attrNameLst>
                                          <p:attrName>style.visibility</p:attrName>
                                        </p:attrNameLst>
                                      </p:cBhvr>
                                      <p:to>
                                        <p:strVal val="hidden"/>
                                      </p:to>
                                    </p:set>
                                  </p:childTnLst>
                                </p:cTn>
                              </p:par>
                            </p:childTnLst>
                          </p:cTn>
                        </p:par>
                        <p:par>
                          <p:cTn id="25" fill="hold">
                            <p:stCondLst>
                              <p:cond delay="16000"/>
                            </p:stCondLst>
                            <p:childTnLst>
                              <p:par>
                                <p:cTn id="26" presetID="10" presetClass="exit" presetSubtype="0" fill="hold" grpId="0" nodeType="afterEffect">
                                  <p:stCondLst>
                                    <p:cond delay="1000"/>
                                  </p:stCondLst>
                                  <p:childTnLst>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1846</TotalTime>
  <Words>1891</Words>
  <Application>Microsoft Office PowerPoint</Application>
  <PresentationFormat>Widescreen</PresentationFormat>
  <Paragraphs>161</Paragraphs>
  <Slides>44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industry</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American Olympian Medalists</dc:title>
  <dc:creator>Steven Murov</dc:creator>
  <cp:keywords>2020 Olympic athletes, American medalists, winners, Tokyo, 2021</cp:keywords>
  <cp:lastModifiedBy>Steven Murov</cp:lastModifiedBy>
  <cp:revision>151</cp:revision>
  <dcterms:created xsi:type="dcterms:W3CDTF">2021-08-11T22:15:11Z</dcterms:created>
  <dcterms:modified xsi:type="dcterms:W3CDTF">2021-08-18T16:08:33Z</dcterms:modified>
  <cp:category>Olympics, American medalists, identificatiion, trivia challenge, Tokyo, 2021</cp:category>
</cp:coreProperties>
</file>