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0" r:id="rId3"/>
    <p:sldId id="283" r:id="rId4"/>
    <p:sldId id="282" r:id="rId5"/>
    <p:sldId id="263" r:id="rId6"/>
    <p:sldId id="260" r:id="rId7"/>
    <p:sldId id="295" r:id="rId8"/>
    <p:sldId id="297" r:id="rId9"/>
    <p:sldId id="285" r:id="rId10"/>
    <p:sldId id="257" r:id="rId11"/>
    <p:sldId id="277" r:id="rId12"/>
    <p:sldId id="265" r:id="rId13"/>
    <p:sldId id="293" r:id="rId14"/>
    <p:sldId id="267" r:id="rId15"/>
    <p:sldId id="301" r:id="rId16"/>
    <p:sldId id="294" r:id="rId17"/>
    <p:sldId id="275" r:id="rId18"/>
    <p:sldId id="273" r:id="rId19"/>
    <p:sldId id="289" r:id="rId20"/>
    <p:sldId id="279" r:id="rId21"/>
    <p:sldId id="291" r:id="rId22"/>
    <p:sldId id="271" r:id="rId23"/>
    <p:sldId id="269" r:id="rId24"/>
    <p:sldId id="280" r:id="rId25"/>
    <p:sldId id="259" r:id="rId26"/>
    <p:sldId id="284" r:id="rId27"/>
    <p:sldId id="281" r:id="rId28"/>
    <p:sldId id="274" r:id="rId29"/>
    <p:sldId id="298" r:id="rId30"/>
    <p:sldId id="292" r:id="rId31"/>
    <p:sldId id="299" r:id="rId32"/>
    <p:sldId id="266" r:id="rId33"/>
    <p:sldId id="264" r:id="rId34"/>
    <p:sldId id="270" r:id="rId35"/>
    <p:sldId id="272" r:id="rId36"/>
    <p:sldId id="287" r:id="rId37"/>
    <p:sldId id="302" r:id="rId38"/>
    <p:sldId id="278" r:id="rId39"/>
    <p:sldId id="296" r:id="rId40"/>
    <p:sldId id="262" r:id="rId41"/>
    <p:sldId id="258" r:id="rId42"/>
    <p:sldId id="268" r:id="rId43"/>
    <p:sldId id="276" r:id="rId44"/>
    <p:sldId id="290" r:id="rId45"/>
    <p:sldId id="288" r:id="rId46"/>
    <p:sldId id="305" r:id="rId47"/>
    <p:sldId id="286" r:id="rId48"/>
    <p:sldId id="304" r:id="rId49"/>
    <p:sldId id="306" r:id="rId5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 Murov" initials="SM" lastIdx="1" clrIdx="0">
    <p:extLst>
      <p:ext uri="{19B8F6BF-5375-455C-9EA6-DF929625EA0E}">
        <p15:presenceInfo xmlns:p15="http://schemas.microsoft.com/office/powerpoint/2012/main" userId="1429c4ba34786b5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0" d="100"/>
          <a:sy n="80" d="100"/>
        </p:scale>
        <p:origin x="378" y="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29T12:42:01.552" idx="1">
    <p:pos x="3533" y="4397"/>
    <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D6F5-884E-4D97-A62B-5EA8B21280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0F8000-C004-4BB4-B706-167771F5A2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21B200-950F-4C4B-9D10-4ED2464DBD3E}"/>
              </a:ext>
            </a:extLst>
          </p:cNvPr>
          <p:cNvSpPr>
            <a:spLocks noGrp="1"/>
          </p:cNvSpPr>
          <p:nvPr>
            <p:ph type="dt" sz="half" idx="10"/>
          </p:nvPr>
        </p:nvSpPr>
        <p:spPr/>
        <p:txBody>
          <a:bodyPr/>
          <a:lstStyle/>
          <a:p>
            <a:fld id="{79DE77DC-68DF-41ED-A45E-E23F8ADC5EEE}" type="datetimeFigureOut">
              <a:rPr lang="en-US" smtClean="0"/>
              <a:t>11/12/2019</a:t>
            </a:fld>
            <a:endParaRPr lang="en-US"/>
          </a:p>
        </p:txBody>
      </p:sp>
      <p:sp>
        <p:nvSpPr>
          <p:cNvPr id="5" name="Footer Placeholder 4">
            <a:extLst>
              <a:ext uri="{FF2B5EF4-FFF2-40B4-BE49-F238E27FC236}">
                <a16:creationId xmlns:a16="http://schemas.microsoft.com/office/drawing/2014/main" id="{A8067D58-5987-4E1E-8468-4A028E22C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94264-59D7-4528-910C-B4283162CEAB}"/>
              </a:ext>
            </a:extLst>
          </p:cNvPr>
          <p:cNvSpPr>
            <a:spLocks noGrp="1"/>
          </p:cNvSpPr>
          <p:nvPr>
            <p:ph type="sldNum" sz="quarter" idx="12"/>
          </p:nvPr>
        </p:nvSpPr>
        <p:spPr/>
        <p:txBody>
          <a:bodyPr/>
          <a:lstStyle/>
          <a:p>
            <a:fld id="{E94FE032-DBD5-497D-B1F7-C76F1FE88FAD}" type="slidenum">
              <a:rPr lang="en-US" smtClean="0"/>
              <a:t>‹#›</a:t>
            </a:fld>
            <a:endParaRPr lang="en-US"/>
          </a:p>
        </p:txBody>
      </p:sp>
    </p:spTree>
    <p:extLst>
      <p:ext uri="{BB962C8B-B14F-4D97-AF65-F5344CB8AC3E}">
        <p14:creationId xmlns:p14="http://schemas.microsoft.com/office/powerpoint/2010/main" val="1178985748"/>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20480-F167-4FCE-AA6D-2AE58EFB56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3012F8-2F08-4FE6-BB6C-4C91A578D5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57897-759E-454F-9BC3-C3833A286916}"/>
              </a:ext>
            </a:extLst>
          </p:cNvPr>
          <p:cNvSpPr>
            <a:spLocks noGrp="1"/>
          </p:cNvSpPr>
          <p:nvPr>
            <p:ph type="dt" sz="half" idx="10"/>
          </p:nvPr>
        </p:nvSpPr>
        <p:spPr/>
        <p:txBody>
          <a:bodyPr/>
          <a:lstStyle/>
          <a:p>
            <a:fld id="{79DE77DC-68DF-41ED-A45E-E23F8ADC5EEE}" type="datetimeFigureOut">
              <a:rPr lang="en-US" smtClean="0"/>
              <a:t>11/12/2019</a:t>
            </a:fld>
            <a:endParaRPr lang="en-US"/>
          </a:p>
        </p:txBody>
      </p:sp>
      <p:sp>
        <p:nvSpPr>
          <p:cNvPr id="5" name="Footer Placeholder 4">
            <a:extLst>
              <a:ext uri="{FF2B5EF4-FFF2-40B4-BE49-F238E27FC236}">
                <a16:creationId xmlns:a16="http://schemas.microsoft.com/office/drawing/2014/main" id="{14FEF3B3-CC0C-4A17-AFE8-594B87BFC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462F4-2FB3-4A92-B2E6-3FAEDC8AF875}"/>
              </a:ext>
            </a:extLst>
          </p:cNvPr>
          <p:cNvSpPr>
            <a:spLocks noGrp="1"/>
          </p:cNvSpPr>
          <p:nvPr>
            <p:ph type="sldNum" sz="quarter" idx="12"/>
          </p:nvPr>
        </p:nvSpPr>
        <p:spPr/>
        <p:txBody>
          <a:bodyPr/>
          <a:lstStyle/>
          <a:p>
            <a:fld id="{E94FE032-DBD5-497D-B1F7-C76F1FE88FAD}" type="slidenum">
              <a:rPr lang="en-US" smtClean="0"/>
              <a:t>‹#›</a:t>
            </a:fld>
            <a:endParaRPr lang="en-US"/>
          </a:p>
        </p:txBody>
      </p:sp>
    </p:spTree>
    <p:extLst>
      <p:ext uri="{BB962C8B-B14F-4D97-AF65-F5344CB8AC3E}">
        <p14:creationId xmlns:p14="http://schemas.microsoft.com/office/powerpoint/2010/main" val="3395987979"/>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EDC0D4-4463-463A-A7E1-9B5B590C99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BCDBC5-4DB0-421A-9ECB-BA92FE4C66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F5163-00E3-47C2-B51D-77AB89689EAF}"/>
              </a:ext>
            </a:extLst>
          </p:cNvPr>
          <p:cNvSpPr>
            <a:spLocks noGrp="1"/>
          </p:cNvSpPr>
          <p:nvPr>
            <p:ph type="dt" sz="half" idx="10"/>
          </p:nvPr>
        </p:nvSpPr>
        <p:spPr/>
        <p:txBody>
          <a:bodyPr/>
          <a:lstStyle/>
          <a:p>
            <a:fld id="{79DE77DC-68DF-41ED-A45E-E23F8ADC5EEE}" type="datetimeFigureOut">
              <a:rPr lang="en-US" smtClean="0"/>
              <a:t>11/12/2019</a:t>
            </a:fld>
            <a:endParaRPr lang="en-US"/>
          </a:p>
        </p:txBody>
      </p:sp>
      <p:sp>
        <p:nvSpPr>
          <p:cNvPr id="5" name="Footer Placeholder 4">
            <a:extLst>
              <a:ext uri="{FF2B5EF4-FFF2-40B4-BE49-F238E27FC236}">
                <a16:creationId xmlns:a16="http://schemas.microsoft.com/office/drawing/2014/main" id="{08DFEB51-104E-42E7-89A3-78465D60CA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E1094-C1DB-4879-8757-761E53702153}"/>
              </a:ext>
            </a:extLst>
          </p:cNvPr>
          <p:cNvSpPr>
            <a:spLocks noGrp="1"/>
          </p:cNvSpPr>
          <p:nvPr>
            <p:ph type="sldNum" sz="quarter" idx="12"/>
          </p:nvPr>
        </p:nvSpPr>
        <p:spPr/>
        <p:txBody>
          <a:bodyPr/>
          <a:lstStyle/>
          <a:p>
            <a:fld id="{E94FE032-DBD5-497D-B1F7-C76F1FE88FAD}" type="slidenum">
              <a:rPr lang="en-US" smtClean="0"/>
              <a:t>‹#›</a:t>
            </a:fld>
            <a:endParaRPr lang="en-US"/>
          </a:p>
        </p:txBody>
      </p:sp>
    </p:spTree>
    <p:extLst>
      <p:ext uri="{BB962C8B-B14F-4D97-AF65-F5344CB8AC3E}">
        <p14:creationId xmlns:p14="http://schemas.microsoft.com/office/powerpoint/2010/main" val="1400461777"/>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358A-F1CA-4500-B456-C469E8C29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384085-8E31-4A2D-B2D4-056D32FDF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E19B8-BF67-4E72-8FFA-24B24991B9F3}"/>
              </a:ext>
            </a:extLst>
          </p:cNvPr>
          <p:cNvSpPr>
            <a:spLocks noGrp="1"/>
          </p:cNvSpPr>
          <p:nvPr>
            <p:ph type="dt" sz="half" idx="10"/>
          </p:nvPr>
        </p:nvSpPr>
        <p:spPr/>
        <p:txBody>
          <a:bodyPr/>
          <a:lstStyle/>
          <a:p>
            <a:fld id="{79DE77DC-68DF-41ED-A45E-E23F8ADC5EEE}" type="datetimeFigureOut">
              <a:rPr lang="en-US" smtClean="0"/>
              <a:t>11/12/2019</a:t>
            </a:fld>
            <a:endParaRPr lang="en-US"/>
          </a:p>
        </p:txBody>
      </p:sp>
      <p:sp>
        <p:nvSpPr>
          <p:cNvPr id="5" name="Footer Placeholder 4">
            <a:extLst>
              <a:ext uri="{FF2B5EF4-FFF2-40B4-BE49-F238E27FC236}">
                <a16:creationId xmlns:a16="http://schemas.microsoft.com/office/drawing/2014/main" id="{6FB00BB2-D0A9-4193-8AC9-8A2CE886F1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58B2B-58A1-4729-94C2-73DA40F4EFE1}"/>
              </a:ext>
            </a:extLst>
          </p:cNvPr>
          <p:cNvSpPr>
            <a:spLocks noGrp="1"/>
          </p:cNvSpPr>
          <p:nvPr>
            <p:ph type="sldNum" sz="quarter" idx="12"/>
          </p:nvPr>
        </p:nvSpPr>
        <p:spPr/>
        <p:txBody>
          <a:bodyPr/>
          <a:lstStyle/>
          <a:p>
            <a:fld id="{E94FE032-DBD5-497D-B1F7-C76F1FE88FAD}" type="slidenum">
              <a:rPr lang="en-US" smtClean="0"/>
              <a:t>‹#›</a:t>
            </a:fld>
            <a:endParaRPr lang="en-US"/>
          </a:p>
        </p:txBody>
      </p:sp>
    </p:spTree>
    <p:extLst>
      <p:ext uri="{BB962C8B-B14F-4D97-AF65-F5344CB8AC3E}">
        <p14:creationId xmlns:p14="http://schemas.microsoft.com/office/powerpoint/2010/main" val="372554060"/>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3CD15-9990-4A80-B627-CACA54D3E1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88C782-5B71-456B-AAC4-EDAED7DD78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03592D-BEB5-404B-93EC-59EFD8A11B05}"/>
              </a:ext>
            </a:extLst>
          </p:cNvPr>
          <p:cNvSpPr>
            <a:spLocks noGrp="1"/>
          </p:cNvSpPr>
          <p:nvPr>
            <p:ph type="dt" sz="half" idx="10"/>
          </p:nvPr>
        </p:nvSpPr>
        <p:spPr/>
        <p:txBody>
          <a:bodyPr/>
          <a:lstStyle/>
          <a:p>
            <a:fld id="{79DE77DC-68DF-41ED-A45E-E23F8ADC5EEE}" type="datetimeFigureOut">
              <a:rPr lang="en-US" smtClean="0"/>
              <a:t>11/12/2019</a:t>
            </a:fld>
            <a:endParaRPr lang="en-US"/>
          </a:p>
        </p:txBody>
      </p:sp>
      <p:sp>
        <p:nvSpPr>
          <p:cNvPr id="5" name="Footer Placeholder 4">
            <a:extLst>
              <a:ext uri="{FF2B5EF4-FFF2-40B4-BE49-F238E27FC236}">
                <a16:creationId xmlns:a16="http://schemas.microsoft.com/office/drawing/2014/main" id="{E4E7424A-2FA2-4713-B907-ED2048FD0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3B3D8-98C3-40E0-BF39-8FE782941912}"/>
              </a:ext>
            </a:extLst>
          </p:cNvPr>
          <p:cNvSpPr>
            <a:spLocks noGrp="1"/>
          </p:cNvSpPr>
          <p:nvPr>
            <p:ph type="sldNum" sz="quarter" idx="12"/>
          </p:nvPr>
        </p:nvSpPr>
        <p:spPr/>
        <p:txBody>
          <a:bodyPr/>
          <a:lstStyle/>
          <a:p>
            <a:fld id="{E94FE032-DBD5-497D-B1F7-C76F1FE88FAD}" type="slidenum">
              <a:rPr lang="en-US" smtClean="0"/>
              <a:t>‹#›</a:t>
            </a:fld>
            <a:endParaRPr lang="en-US"/>
          </a:p>
        </p:txBody>
      </p:sp>
    </p:spTree>
    <p:extLst>
      <p:ext uri="{BB962C8B-B14F-4D97-AF65-F5344CB8AC3E}">
        <p14:creationId xmlns:p14="http://schemas.microsoft.com/office/powerpoint/2010/main" val="3802199890"/>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00FFE-C3A5-4E0F-80EA-FAE808648D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B81C36-201E-4EC8-9629-F1C0DCA981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68416B-52A5-4219-8D53-4138BD7E24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7B420E-D1B9-4FEB-92B4-5C114C0B079E}"/>
              </a:ext>
            </a:extLst>
          </p:cNvPr>
          <p:cNvSpPr>
            <a:spLocks noGrp="1"/>
          </p:cNvSpPr>
          <p:nvPr>
            <p:ph type="dt" sz="half" idx="10"/>
          </p:nvPr>
        </p:nvSpPr>
        <p:spPr/>
        <p:txBody>
          <a:bodyPr/>
          <a:lstStyle/>
          <a:p>
            <a:fld id="{79DE77DC-68DF-41ED-A45E-E23F8ADC5EEE}" type="datetimeFigureOut">
              <a:rPr lang="en-US" smtClean="0"/>
              <a:t>11/12/2019</a:t>
            </a:fld>
            <a:endParaRPr lang="en-US"/>
          </a:p>
        </p:txBody>
      </p:sp>
      <p:sp>
        <p:nvSpPr>
          <p:cNvPr id="6" name="Footer Placeholder 5">
            <a:extLst>
              <a:ext uri="{FF2B5EF4-FFF2-40B4-BE49-F238E27FC236}">
                <a16:creationId xmlns:a16="http://schemas.microsoft.com/office/drawing/2014/main" id="{5BEDDB8F-6DC4-4EC5-93AB-D7F954BB89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4C6BA7-6D67-4B6E-A0DE-C469D21D5DDF}"/>
              </a:ext>
            </a:extLst>
          </p:cNvPr>
          <p:cNvSpPr>
            <a:spLocks noGrp="1"/>
          </p:cNvSpPr>
          <p:nvPr>
            <p:ph type="sldNum" sz="quarter" idx="12"/>
          </p:nvPr>
        </p:nvSpPr>
        <p:spPr/>
        <p:txBody>
          <a:bodyPr/>
          <a:lstStyle/>
          <a:p>
            <a:fld id="{E94FE032-DBD5-497D-B1F7-C76F1FE88FAD}" type="slidenum">
              <a:rPr lang="en-US" smtClean="0"/>
              <a:t>‹#›</a:t>
            </a:fld>
            <a:endParaRPr lang="en-US"/>
          </a:p>
        </p:txBody>
      </p:sp>
    </p:spTree>
    <p:extLst>
      <p:ext uri="{BB962C8B-B14F-4D97-AF65-F5344CB8AC3E}">
        <p14:creationId xmlns:p14="http://schemas.microsoft.com/office/powerpoint/2010/main" val="3040373985"/>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0DCCA-80C7-4AAF-9F11-663C38DAE0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725F4C-837A-454D-87B3-33DF94C771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6F73B4-0139-4006-BCF6-72DABB4085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AEA3AB-0075-4CA7-AA25-B7F1396EE3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9BF2C6-6ABA-402E-B2AF-2F662D7177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9EDC26-FF0B-41B1-B550-C7B58DBB8E88}"/>
              </a:ext>
            </a:extLst>
          </p:cNvPr>
          <p:cNvSpPr>
            <a:spLocks noGrp="1"/>
          </p:cNvSpPr>
          <p:nvPr>
            <p:ph type="dt" sz="half" idx="10"/>
          </p:nvPr>
        </p:nvSpPr>
        <p:spPr/>
        <p:txBody>
          <a:bodyPr/>
          <a:lstStyle/>
          <a:p>
            <a:fld id="{79DE77DC-68DF-41ED-A45E-E23F8ADC5EEE}" type="datetimeFigureOut">
              <a:rPr lang="en-US" smtClean="0"/>
              <a:t>11/12/2019</a:t>
            </a:fld>
            <a:endParaRPr lang="en-US"/>
          </a:p>
        </p:txBody>
      </p:sp>
      <p:sp>
        <p:nvSpPr>
          <p:cNvPr id="8" name="Footer Placeholder 7">
            <a:extLst>
              <a:ext uri="{FF2B5EF4-FFF2-40B4-BE49-F238E27FC236}">
                <a16:creationId xmlns:a16="http://schemas.microsoft.com/office/drawing/2014/main" id="{B2135448-2ABF-48FF-A4EB-7A27AB31D9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1368E3-8B88-44BA-9BF3-088A66B3E33C}"/>
              </a:ext>
            </a:extLst>
          </p:cNvPr>
          <p:cNvSpPr>
            <a:spLocks noGrp="1"/>
          </p:cNvSpPr>
          <p:nvPr>
            <p:ph type="sldNum" sz="quarter" idx="12"/>
          </p:nvPr>
        </p:nvSpPr>
        <p:spPr/>
        <p:txBody>
          <a:bodyPr/>
          <a:lstStyle/>
          <a:p>
            <a:fld id="{E94FE032-DBD5-497D-B1F7-C76F1FE88FAD}" type="slidenum">
              <a:rPr lang="en-US" smtClean="0"/>
              <a:t>‹#›</a:t>
            </a:fld>
            <a:endParaRPr lang="en-US"/>
          </a:p>
        </p:txBody>
      </p:sp>
    </p:spTree>
    <p:extLst>
      <p:ext uri="{BB962C8B-B14F-4D97-AF65-F5344CB8AC3E}">
        <p14:creationId xmlns:p14="http://schemas.microsoft.com/office/powerpoint/2010/main" val="2169443144"/>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81DE5-B9BD-4AB3-BCFB-9CE707164A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15E7FC-48D6-4A83-BB94-E225523F54B3}"/>
              </a:ext>
            </a:extLst>
          </p:cNvPr>
          <p:cNvSpPr>
            <a:spLocks noGrp="1"/>
          </p:cNvSpPr>
          <p:nvPr>
            <p:ph type="dt" sz="half" idx="10"/>
          </p:nvPr>
        </p:nvSpPr>
        <p:spPr/>
        <p:txBody>
          <a:bodyPr/>
          <a:lstStyle/>
          <a:p>
            <a:fld id="{79DE77DC-68DF-41ED-A45E-E23F8ADC5EEE}" type="datetimeFigureOut">
              <a:rPr lang="en-US" smtClean="0"/>
              <a:t>11/12/2019</a:t>
            </a:fld>
            <a:endParaRPr lang="en-US"/>
          </a:p>
        </p:txBody>
      </p:sp>
      <p:sp>
        <p:nvSpPr>
          <p:cNvPr id="4" name="Footer Placeholder 3">
            <a:extLst>
              <a:ext uri="{FF2B5EF4-FFF2-40B4-BE49-F238E27FC236}">
                <a16:creationId xmlns:a16="http://schemas.microsoft.com/office/drawing/2014/main" id="{23D66E7E-A658-468A-BAD5-A43A3D44C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E3C36D-AAA3-4905-9491-009A59A95DF7}"/>
              </a:ext>
            </a:extLst>
          </p:cNvPr>
          <p:cNvSpPr>
            <a:spLocks noGrp="1"/>
          </p:cNvSpPr>
          <p:nvPr>
            <p:ph type="sldNum" sz="quarter" idx="12"/>
          </p:nvPr>
        </p:nvSpPr>
        <p:spPr/>
        <p:txBody>
          <a:bodyPr/>
          <a:lstStyle/>
          <a:p>
            <a:fld id="{E94FE032-DBD5-497D-B1F7-C76F1FE88FAD}" type="slidenum">
              <a:rPr lang="en-US" smtClean="0"/>
              <a:t>‹#›</a:t>
            </a:fld>
            <a:endParaRPr lang="en-US"/>
          </a:p>
        </p:txBody>
      </p:sp>
    </p:spTree>
    <p:extLst>
      <p:ext uri="{BB962C8B-B14F-4D97-AF65-F5344CB8AC3E}">
        <p14:creationId xmlns:p14="http://schemas.microsoft.com/office/powerpoint/2010/main" val="1577499106"/>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BDD9FE-6ABF-48DA-A6FC-E48A29FE1ED1}"/>
              </a:ext>
            </a:extLst>
          </p:cNvPr>
          <p:cNvSpPr>
            <a:spLocks noGrp="1"/>
          </p:cNvSpPr>
          <p:nvPr>
            <p:ph type="dt" sz="half" idx="10"/>
          </p:nvPr>
        </p:nvSpPr>
        <p:spPr/>
        <p:txBody>
          <a:bodyPr/>
          <a:lstStyle/>
          <a:p>
            <a:fld id="{79DE77DC-68DF-41ED-A45E-E23F8ADC5EEE}" type="datetimeFigureOut">
              <a:rPr lang="en-US" smtClean="0"/>
              <a:t>11/12/2019</a:t>
            </a:fld>
            <a:endParaRPr lang="en-US"/>
          </a:p>
        </p:txBody>
      </p:sp>
      <p:sp>
        <p:nvSpPr>
          <p:cNvPr id="3" name="Footer Placeholder 2">
            <a:extLst>
              <a:ext uri="{FF2B5EF4-FFF2-40B4-BE49-F238E27FC236}">
                <a16:creationId xmlns:a16="http://schemas.microsoft.com/office/drawing/2014/main" id="{FBD3501F-7015-41CB-8BC1-3D9BAD15B4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481906-C77A-4BB5-8BEE-739200BDAF65}"/>
              </a:ext>
            </a:extLst>
          </p:cNvPr>
          <p:cNvSpPr>
            <a:spLocks noGrp="1"/>
          </p:cNvSpPr>
          <p:nvPr>
            <p:ph type="sldNum" sz="quarter" idx="12"/>
          </p:nvPr>
        </p:nvSpPr>
        <p:spPr/>
        <p:txBody>
          <a:bodyPr/>
          <a:lstStyle/>
          <a:p>
            <a:fld id="{E94FE032-DBD5-497D-B1F7-C76F1FE88FAD}" type="slidenum">
              <a:rPr lang="en-US" smtClean="0"/>
              <a:t>‹#›</a:t>
            </a:fld>
            <a:endParaRPr lang="en-US"/>
          </a:p>
        </p:txBody>
      </p:sp>
    </p:spTree>
    <p:extLst>
      <p:ext uri="{BB962C8B-B14F-4D97-AF65-F5344CB8AC3E}">
        <p14:creationId xmlns:p14="http://schemas.microsoft.com/office/powerpoint/2010/main" val="1138704227"/>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7221-4E21-4983-94AE-FED7CD110C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A508B5-3840-4B8B-BBEC-D3EE7ADC58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6AF7E-B673-4FFD-BA4A-C431426300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9AC6ED-B260-4B8E-929D-9D8A1498094F}"/>
              </a:ext>
            </a:extLst>
          </p:cNvPr>
          <p:cNvSpPr>
            <a:spLocks noGrp="1"/>
          </p:cNvSpPr>
          <p:nvPr>
            <p:ph type="dt" sz="half" idx="10"/>
          </p:nvPr>
        </p:nvSpPr>
        <p:spPr/>
        <p:txBody>
          <a:bodyPr/>
          <a:lstStyle/>
          <a:p>
            <a:fld id="{79DE77DC-68DF-41ED-A45E-E23F8ADC5EEE}" type="datetimeFigureOut">
              <a:rPr lang="en-US" smtClean="0"/>
              <a:t>11/12/2019</a:t>
            </a:fld>
            <a:endParaRPr lang="en-US"/>
          </a:p>
        </p:txBody>
      </p:sp>
      <p:sp>
        <p:nvSpPr>
          <p:cNvPr id="6" name="Footer Placeholder 5">
            <a:extLst>
              <a:ext uri="{FF2B5EF4-FFF2-40B4-BE49-F238E27FC236}">
                <a16:creationId xmlns:a16="http://schemas.microsoft.com/office/drawing/2014/main" id="{9FC658B7-5F2B-4F65-A5C2-E2E2619CD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944B36-2A68-4D7C-A706-066542A2B77B}"/>
              </a:ext>
            </a:extLst>
          </p:cNvPr>
          <p:cNvSpPr>
            <a:spLocks noGrp="1"/>
          </p:cNvSpPr>
          <p:nvPr>
            <p:ph type="sldNum" sz="quarter" idx="12"/>
          </p:nvPr>
        </p:nvSpPr>
        <p:spPr/>
        <p:txBody>
          <a:bodyPr/>
          <a:lstStyle/>
          <a:p>
            <a:fld id="{E94FE032-DBD5-497D-B1F7-C76F1FE88FAD}" type="slidenum">
              <a:rPr lang="en-US" smtClean="0"/>
              <a:t>‹#›</a:t>
            </a:fld>
            <a:endParaRPr lang="en-US"/>
          </a:p>
        </p:txBody>
      </p:sp>
    </p:spTree>
    <p:extLst>
      <p:ext uri="{BB962C8B-B14F-4D97-AF65-F5344CB8AC3E}">
        <p14:creationId xmlns:p14="http://schemas.microsoft.com/office/powerpoint/2010/main" val="3366992971"/>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3D13F-1794-4F27-8CCB-41FB478CD4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C613A3-B455-4A02-B519-E2AA0A3A38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E59E7B-9DBC-4F9D-8D09-FD18264435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B2B4F0-934A-492E-8C7E-204ECE6C22E9}"/>
              </a:ext>
            </a:extLst>
          </p:cNvPr>
          <p:cNvSpPr>
            <a:spLocks noGrp="1"/>
          </p:cNvSpPr>
          <p:nvPr>
            <p:ph type="dt" sz="half" idx="10"/>
          </p:nvPr>
        </p:nvSpPr>
        <p:spPr/>
        <p:txBody>
          <a:bodyPr/>
          <a:lstStyle/>
          <a:p>
            <a:fld id="{79DE77DC-68DF-41ED-A45E-E23F8ADC5EEE}" type="datetimeFigureOut">
              <a:rPr lang="en-US" smtClean="0"/>
              <a:t>11/12/2019</a:t>
            </a:fld>
            <a:endParaRPr lang="en-US"/>
          </a:p>
        </p:txBody>
      </p:sp>
      <p:sp>
        <p:nvSpPr>
          <p:cNvPr id="6" name="Footer Placeholder 5">
            <a:extLst>
              <a:ext uri="{FF2B5EF4-FFF2-40B4-BE49-F238E27FC236}">
                <a16:creationId xmlns:a16="http://schemas.microsoft.com/office/drawing/2014/main" id="{2AA12A8C-ADE2-41A3-92FB-6354AF07DC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87419-1D57-4489-94D0-D7283183BFA1}"/>
              </a:ext>
            </a:extLst>
          </p:cNvPr>
          <p:cNvSpPr>
            <a:spLocks noGrp="1"/>
          </p:cNvSpPr>
          <p:nvPr>
            <p:ph type="sldNum" sz="quarter" idx="12"/>
          </p:nvPr>
        </p:nvSpPr>
        <p:spPr/>
        <p:txBody>
          <a:bodyPr/>
          <a:lstStyle/>
          <a:p>
            <a:fld id="{E94FE032-DBD5-497D-B1F7-C76F1FE88FAD}" type="slidenum">
              <a:rPr lang="en-US" smtClean="0"/>
              <a:t>‹#›</a:t>
            </a:fld>
            <a:endParaRPr lang="en-US"/>
          </a:p>
        </p:txBody>
      </p:sp>
    </p:spTree>
    <p:extLst>
      <p:ext uri="{BB962C8B-B14F-4D97-AF65-F5344CB8AC3E}">
        <p14:creationId xmlns:p14="http://schemas.microsoft.com/office/powerpoint/2010/main" val="3247715884"/>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311A04-AF43-4120-B2CD-B9BB753D7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5FC0F2-7FAB-4A9B-80AD-8224C8B1A6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4EA2E3-0D0D-46D9-9970-30771E84F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DE77DC-68DF-41ED-A45E-E23F8ADC5EEE}" type="datetimeFigureOut">
              <a:rPr lang="en-US" smtClean="0"/>
              <a:t>11/12/2019</a:t>
            </a:fld>
            <a:endParaRPr lang="en-US"/>
          </a:p>
        </p:txBody>
      </p:sp>
      <p:sp>
        <p:nvSpPr>
          <p:cNvPr id="5" name="Footer Placeholder 4">
            <a:extLst>
              <a:ext uri="{FF2B5EF4-FFF2-40B4-BE49-F238E27FC236}">
                <a16:creationId xmlns:a16="http://schemas.microsoft.com/office/drawing/2014/main" id="{CB3DF150-54BE-4786-A007-CFCADAB05A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E26458-EC57-4174-8228-67F630C6DF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FE032-DBD5-497D-B1F7-C76F1FE88FAD}" type="slidenum">
              <a:rPr lang="en-US" smtClean="0"/>
              <a:t>‹#›</a:t>
            </a:fld>
            <a:endParaRPr lang="en-US"/>
          </a:p>
        </p:txBody>
      </p:sp>
    </p:spTree>
    <p:extLst>
      <p:ext uri="{BB962C8B-B14F-4D97-AF65-F5344CB8AC3E}">
        <p14:creationId xmlns:p14="http://schemas.microsoft.com/office/powerpoint/2010/main" val="3156774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96.pn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presidentsusa.net/presvplist.html" TargetMode="External"/><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2B7392-A9E2-453A-A368-7714E062F26C}"/>
              </a:ext>
            </a:extLst>
          </p:cNvPr>
          <p:cNvSpPr txBox="1"/>
          <p:nvPr/>
        </p:nvSpPr>
        <p:spPr>
          <a:xfrm>
            <a:off x="2571259" y="4794140"/>
            <a:ext cx="7161464" cy="131764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kern="1200" dirty="0">
                <a:solidFill>
                  <a:schemeClr val="tx1"/>
                </a:solidFill>
                <a:latin typeface="+mj-lt"/>
                <a:ea typeface="+mj-ea"/>
                <a:cs typeface="+mj-cs"/>
              </a:rPr>
              <a:t>NAME THE PRESIDENT</a:t>
            </a:r>
          </a:p>
          <a:p>
            <a:pPr>
              <a:lnSpc>
                <a:spcPct val="90000"/>
              </a:lnSpc>
              <a:spcBef>
                <a:spcPct val="0"/>
              </a:spcBef>
              <a:spcAft>
                <a:spcPts val="600"/>
              </a:spcAft>
            </a:pPr>
            <a:r>
              <a:rPr lang="en-US" sz="2000" b="1" dirty="0">
                <a:latin typeface="+mj-lt"/>
                <a:ea typeface="+mj-ea"/>
                <a:cs typeface="+mj-cs"/>
              </a:rPr>
              <a:t>                                   (arranged randomly)</a:t>
            </a:r>
            <a:endParaRPr lang="en-US" sz="2000" b="1" kern="1200" dirty="0">
              <a:solidFill>
                <a:schemeClr val="tx1"/>
              </a:solidFill>
              <a:latin typeface="+mj-lt"/>
              <a:ea typeface="+mj-ea"/>
              <a:cs typeface="+mj-cs"/>
            </a:endParaRPr>
          </a:p>
        </p:txBody>
      </p:sp>
      <p:pic>
        <p:nvPicPr>
          <p:cNvPr id="6" name="Picture 5" descr="A large white building&#10;&#10;Description automatically generated">
            <a:extLst>
              <a:ext uri="{FF2B5EF4-FFF2-40B4-BE49-F238E27FC236}">
                <a16:creationId xmlns:a16="http://schemas.microsoft.com/office/drawing/2014/main" id="{6684D596-9232-4CB5-9CEE-29AEF5EE506D}"/>
              </a:ext>
            </a:extLst>
          </p:cNvPr>
          <p:cNvPicPr>
            <a:picLocks noChangeAspect="1"/>
          </p:cNvPicPr>
          <p:nvPr/>
        </p:nvPicPr>
        <p:blipFill rotWithShape="1">
          <a:blip r:embed="rId2"/>
          <a:srcRect l="5393" r="14329" b="-2"/>
          <a:stretch/>
        </p:blipFill>
        <p:spPr>
          <a:xfrm>
            <a:off x="20" y="10"/>
            <a:ext cx="6095974" cy="4252522"/>
          </a:xfrm>
          <a:prstGeom prst="rect">
            <a:avLst/>
          </a:prstGeom>
        </p:spPr>
      </p:pic>
      <p:pic>
        <p:nvPicPr>
          <p:cNvPr id="5" name="Picture 4" descr="A close up of a large rock&#10;&#10;Description automatically generated">
            <a:extLst>
              <a:ext uri="{FF2B5EF4-FFF2-40B4-BE49-F238E27FC236}">
                <a16:creationId xmlns:a16="http://schemas.microsoft.com/office/drawing/2014/main" id="{6699B0A4-08B6-41AE-ACE2-EA509B83F6FD}"/>
              </a:ext>
            </a:extLst>
          </p:cNvPr>
          <p:cNvPicPr>
            <a:picLocks noChangeAspect="1"/>
          </p:cNvPicPr>
          <p:nvPr/>
        </p:nvPicPr>
        <p:blipFill rotWithShape="1">
          <a:blip r:embed="rId3"/>
          <a:srcRect r="5047" b="1"/>
          <a:stretch/>
        </p:blipFill>
        <p:spPr>
          <a:xfrm>
            <a:off x="6095999" y="-681"/>
            <a:ext cx="6096001" cy="4253215"/>
          </a:xfrm>
          <a:prstGeom prst="rect">
            <a:avLst/>
          </a:prstGeom>
        </p:spPr>
      </p:pic>
      <p:cxnSp>
        <p:nvCxnSpPr>
          <p:cNvPr id="11" name="Straight Connector 1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2125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drap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2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C59C44-DB6B-4494-BCA4-67AE384BA8F0}"/>
              </a:ext>
            </a:extLst>
          </p:cNvPr>
          <p:cNvSpPr/>
          <p:nvPr/>
        </p:nvSpPr>
        <p:spPr>
          <a:xfrm>
            <a:off x="261938" y="769139"/>
            <a:ext cx="6224707"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Four score and seven years ago our fathers brought forth, upon this continent, a new nation, conceived in Liberty, and dedicated to the proposition that all men are created equal….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From Gettysburg address.</a:t>
            </a:r>
          </a:p>
        </p:txBody>
      </p:sp>
      <p:sp>
        <p:nvSpPr>
          <p:cNvPr id="4" name="Rectangle 3">
            <a:extLst>
              <a:ext uri="{FF2B5EF4-FFF2-40B4-BE49-F238E27FC236}">
                <a16:creationId xmlns:a16="http://schemas.microsoft.com/office/drawing/2014/main" id="{520F3D87-2E95-44CA-AF63-8562CC702C85}"/>
              </a:ext>
            </a:extLst>
          </p:cNvPr>
          <p:cNvSpPr/>
          <p:nvPr/>
        </p:nvSpPr>
        <p:spPr>
          <a:xfrm>
            <a:off x="261938" y="2413337"/>
            <a:ext cx="6096000" cy="101566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"that all persons held as slaves" within the rebellious states "are, and henceforward shall be free.“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 Emancipation Proclamation.</a:t>
            </a:r>
          </a:p>
        </p:txBody>
      </p:sp>
      <p:pic>
        <p:nvPicPr>
          <p:cNvPr id="5" name="Picture 4">
            <a:extLst>
              <a:ext uri="{FF2B5EF4-FFF2-40B4-BE49-F238E27FC236}">
                <a16:creationId xmlns:a16="http://schemas.microsoft.com/office/drawing/2014/main" id="{3CDFADFB-406D-4BBB-9512-B509B7EBB6BC}"/>
              </a:ext>
            </a:extLst>
          </p:cNvPr>
          <p:cNvPicPr>
            <a:picLocks noChangeAspect="1"/>
          </p:cNvPicPr>
          <p:nvPr/>
        </p:nvPicPr>
        <p:blipFill rotWithShape="1">
          <a:blip r:embed="rId2"/>
          <a:srcRect l="14305" t="5784" r="19482" b="15009"/>
          <a:stretch/>
        </p:blipFill>
        <p:spPr>
          <a:xfrm>
            <a:off x="9096188" y="97022"/>
            <a:ext cx="3005681" cy="4489968"/>
          </a:xfrm>
          <a:prstGeom prst="rect">
            <a:avLst/>
          </a:prstGeom>
        </p:spPr>
      </p:pic>
      <p:sp>
        <p:nvSpPr>
          <p:cNvPr id="6" name="Rectangle 5">
            <a:extLst>
              <a:ext uri="{FF2B5EF4-FFF2-40B4-BE49-F238E27FC236}">
                <a16:creationId xmlns:a16="http://schemas.microsoft.com/office/drawing/2014/main" id="{7BF99376-9669-46C8-9F69-95184184F432}"/>
              </a:ext>
            </a:extLst>
          </p:cNvPr>
          <p:cNvSpPr/>
          <p:nvPr/>
        </p:nvSpPr>
        <p:spPr>
          <a:xfrm>
            <a:off x="289076" y="3570730"/>
            <a:ext cx="806220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He was born in Hardin (now Larue) County, Ky., on Feb. 12, 1809</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7" name="Rectangle 6">
            <a:extLst>
              <a:ext uri="{FF2B5EF4-FFF2-40B4-BE49-F238E27FC236}">
                <a16:creationId xmlns:a16="http://schemas.microsoft.com/office/drawing/2014/main" id="{3FAA1E72-3FE5-4A98-A98B-9809096A7327}"/>
              </a:ext>
            </a:extLst>
          </p:cNvPr>
          <p:cNvSpPr/>
          <p:nvPr/>
        </p:nvSpPr>
        <p:spPr>
          <a:xfrm>
            <a:off x="240875" y="6055358"/>
            <a:ext cx="6117063"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He was fatally shot by the actor John Wilkes Booth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Ford's Theater, Washington, on April 14, 1865.</a:t>
            </a:r>
          </a:p>
        </p:txBody>
      </p:sp>
      <p:sp>
        <p:nvSpPr>
          <p:cNvPr id="8" name="TextBox 7">
            <a:extLst>
              <a:ext uri="{FF2B5EF4-FFF2-40B4-BE49-F238E27FC236}">
                <a16:creationId xmlns:a16="http://schemas.microsoft.com/office/drawing/2014/main" id="{0B4CCCA0-2B3A-4CD8-8153-40704AE547DD}"/>
              </a:ext>
            </a:extLst>
          </p:cNvPr>
          <p:cNvSpPr txBox="1"/>
          <p:nvPr/>
        </p:nvSpPr>
        <p:spPr>
          <a:xfrm>
            <a:off x="261939" y="239861"/>
            <a:ext cx="63596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First President of newly founded Republican party.</a:t>
            </a:r>
          </a:p>
        </p:txBody>
      </p:sp>
      <p:sp>
        <p:nvSpPr>
          <p:cNvPr id="10" name="Rectangle 9">
            <a:extLst>
              <a:ext uri="{FF2B5EF4-FFF2-40B4-BE49-F238E27FC236}">
                <a16:creationId xmlns:a16="http://schemas.microsoft.com/office/drawing/2014/main" id="{1CCCECCF-67F8-4A79-8073-31894FB73B39}"/>
              </a:ext>
            </a:extLst>
          </p:cNvPr>
          <p:cNvSpPr/>
          <p:nvPr/>
        </p:nvSpPr>
        <p:spPr>
          <a:xfrm>
            <a:off x="261939" y="4143126"/>
            <a:ext cx="8355166"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C00000"/>
                </a:solidFill>
                <a:effectLst/>
                <a:uLnTx/>
                <a:uFillTx/>
                <a:latin typeface="Arial" panose="020B0604020202020204" pitchFamily="34" charset="0"/>
                <a:ea typeface="+mn-ea"/>
                <a:cs typeface="+mn-cs"/>
              </a:rPr>
              <a:t>With malice toward none, with charity for all, with firmness in the right as God gives us to see the right, let us strive on to finish the work we are in, to bind up the nation's wounds, to care for him who shall have borne the battle and for his widow and his orphan, to do all which may achieve and cherish a just and lasting peace among ourselves and with all nations.</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From 2</a:t>
            </a:r>
            <a:r>
              <a:rPr kumimoji="0" 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mn-cs"/>
              </a:rPr>
              <a:t>nd</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inaugural address.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4C5ED56-0136-4365-8D91-99293AC80868}"/>
              </a:ext>
            </a:extLst>
          </p:cNvPr>
          <p:cNvPicPr>
            <a:picLocks noChangeAspect="1"/>
          </p:cNvPicPr>
          <p:nvPr/>
        </p:nvPicPr>
        <p:blipFill rotWithShape="1">
          <a:blip r:embed="rId3"/>
          <a:srcRect l="32833" t="2722" r="38417" b="57306"/>
          <a:stretch/>
        </p:blipFill>
        <p:spPr>
          <a:xfrm>
            <a:off x="6772573" y="125534"/>
            <a:ext cx="1643063" cy="2657476"/>
          </a:xfrm>
          <a:prstGeom prst="rect">
            <a:avLst/>
          </a:prstGeom>
        </p:spPr>
      </p:pic>
      <p:sp>
        <p:nvSpPr>
          <p:cNvPr id="9" name="TextBox 8">
            <a:extLst>
              <a:ext uri="{FF2B5EF4-FFF2-40B4-BE49-F238E27FC236}">
                <a16:creationId xmlns:a16="http://schemas.microsoft.com/office/drawing/2014/main" id="{751D9BBD-1B42-43E4-B3F1-DA0D4EC0547E}"/>
              </a:ext>
            </a:extLst>
          </p:cNvPr>
          <p:cNvSpPr txBox="1"/>
          <p:nvPr/>
        </p:nvSpPr>
        <p:spPr>
          <a:xfrm>
            <a:off x="8638169" y="4527847"/>
            <a:ext cx="359284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ABRAHAM LINCOLN</a:t>
            </a:r>
          </a:p>
        </p:txBody>
      </p:sp>
      <p:sp>
        <p:nvSpPr>
          <p:cNvPr id="12" name="TextBox 11">
            <a:extLst>
              <a:ext uri="{FF2B5EF4-FFF2-40B4-BE49-F238E27FC236}">
                <a16:creationId xmlns:a16="http://schemas.microsoft.com/office/drawing/2014/main" id="{B074B2D9-6B65-4D76-9FE3-B3FE31FE3C6B}"/>
              </a:ext>
            </a:extLst>
          </p:cNvPr>
          <p:cNvSpPr txBox="1"/>
          <p:nvPr/>
        </p:nvSpPr>
        <p:spPr>
          <a:xfrm>
            <a:off x="6814452" y="2690335"/>
            <a:ext cx="15368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Young Abe</a:t>
            </a:r>
          </a:p>
        </p:txBody>
      </p:sp>
      <p:pic>
        <p:nvPicPr>
          <p:cNvPr id="11" name="Picture 10">
            <a:extLst>
              <a:ext uri="{FF2B5EF4-FFF2-40B4-BE49-F238E27FC236}">
                <a16:creationId xmlns:a16="http://schemas.microsoft.com/office/drawing/2014/main" id="{FA3847A6-1F3D-481D-9271-6352C36EDC44}"/>
              </a:ext>
            </a:extLst>
          </p:cNvPr>
          <p:cNvPicPr>
            <a:picLocks noChangeAspect="1"/>
          </p:cNvPicPr>
          <p:nvPr/>
        </p:nvPicPr>
        <p:blipFill rotWithShape="1">
          <a:blip r:embed="rId4"/>
          <a:srcRect l="7170" t="4589" b="15195"/>
          <a:stretch/>
        </p:blipFill>
        <p:spPr>
          <a:xfrm>
            <a:off x="10470606" y="5006715"/>
            <a:ext cx="1643829" cy="1754263"/>
          </a:xfrm>
          <a:prstGeom prst="rect">
            <a:avLst/>
          </a:prstGeom>
        </p:spPr>
      </p:pic>
      <p:sp>
        <p:nvSpPr>
          <p:cNvPr id="13" name="TextBox 12">
            <a:extLst>
              <a:ext uri="{FF2B5EF4-FFF2-40B4-BE49-F238E27FC236}">
                <a16:creationId xmlns:a16="http://schemas.microsoft.com/office/drawing/2014/main" id="{B2DAD9CB-3AE7-48C1-AFE6-F994F3A29CC4}"/>
              </a:ext>
            </a:extLst>
          </p:cNvPr>
          <p:cNvSpPr txBox="1"/>
          <p:nvPr/>
        </p:nvSpPr>
        <p:spPr>
          <a:xfrm>
            <a:off x="9096188" y="5628283"/>
            <a:ext cx="132581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Mary Todd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Lincoln</a:t>
            </a:r>
          </a:p>
        </p:txBody>
      </p:sp>
    </p:spTree>
    <p:extLst>
      <p:ext uri="{BB962C8B-B14F-4D97-AF65-F5344CB8AC3E}">
        <p14:creationId xmlns:p14="http://schemas.microsoft.com/office/powerpoint/2010/main" val="3749171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000">
        <p15:prstTrans prst="airplane"/>
      </p:transition>
    </mc:Choice>
    <mc:Fallback xmlns="">
      <p:transition spd="slow"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par>
                          <p:cTn id="8" fill="hold">
                            <p:stCondLst>
                              <p:cond delay="3000"/>
                            </p:stCondLst>
                            <p:childTnLst>
                              <p:par>
                                <p:cTn id="9" presetID="31" presetClass="entr" presetSubtype="0" fill="hold" grpId="0" nodeType="afterEffect">
                                  <p:stCondLst>
                                    <p:cond delay="45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par>
                          <p:cTn id="15" fill="hold">
                            <p:stCondLst>
                              <p:cond delay="8500"/>
                            </p:stCondLst>
                            <p:childTnLst>
                              <p:par>
                                <p:cTn id="16" presetID="42" presetClass="entr" presetSubtype="0" fill="hold" grpId="0" nodeType="afterEffect">
                                  <p:stCondLst>
                                    <p:cond delay="3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2500"/>
                            </p:stCondLst>
                            <p:childTnLst>
                              <p:par>
                                <p:cTn id="22" presetID="3" presetClass="entr" presetSubtype="10" fill="hold" nodeType="afterEffect">
                                  <p:stCondLst>
                                    <p:cond delay="200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1000"/>
                                        <p:tgtEl>
                                          <p:spTgt spid="2"/>
                                        </p:tgtEl>
                                      </p:cBhvr>
                                    </p:animEffect>
                                  </p:childTnLst>
                                </p:cTn>
                              </p:par>
                            </p:childTnLst>
                          </p:cTn>
                        </p:par>
                        <p:par>
                          <p:cTn id="25" fill="hold">
                            <p:stCondLst>
                              <p:cond delay="15500"/>
                            </p:stCondLst>
                            <p:childTnLst>
                              <p:par>
                                <p:cTn id="26" presetID="18" presetClass="entr" presetSubtype="12" fill="hold" grpId="0" nodeType="afterEffect">
                                  <p:stCondLst>
                                    <p:cond delay="2500"/>
                                  </p:stCondLst>
                                  <p:childTnLst>
                                    <p:set>
                                      <p:cBhvr>
                                        <p:cTn id="27" dur="1" fill="hold">
                                          <p:stCondLst>
                                            <p:cond delay="0"/>
                                          </p:stCondLst>
                                        </p:cTn>
                                        <p:tgtEl>
                                          <p:spTgt spid="10"/>
                                        </p:tgtEl>
                                        <p:attrNameLst>
                                          <p:attrName>style.visibility</p:attrName>
                                        </p:attrNameLst>
                                      </p:cBhvr>
                                      <p:to>
                                        <p:strVal val="visible"/>
                                      </p:to>
                                    </p:set>
                                    <p:animEffect transition="in" filter="strips(downLeft)">
                                      <p:cBhvr>
                                        <p:cTn id="28" dur="500"/>
                                        <p:tgtEl>
                                          <p:spTgt spid="10"/>
                                        </p:tgtEl>
                                      </p:cBhvr>
                                    </p:animEffect>
                                  </p:childTnLst>
                                </p:cTn>
                              </p:par>
                            </p:childTnLst>
                          </p:cTn>
                        </p:par>
                        <p:par>
                          <p:cTn id="29" fill="hold">
                            <p:stCondLst>
                              <p:cond delay="18500"/>
                            </p:stCondLst>
                            <p:childTnLst>
                              <p:par>
                                <p:cTn id="30" presetID="26" presetClass="entr" presetSubtype="0" fill="hold" nodeType="afterEffect">
                                  <p:stCondLst>
                                    <p:cond delay="650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290">
                                          <p:stCondLst>
                                            <p:cond delay="0"/>
                                          </p:stCondLst>
                                        </p:cTn>
                                        <p:tgtEl>
                                          <p:spTgt spid="5"/>
                                        </p:tgtEl>
                                      </p:cBhvr>
                                    </p:animEffect>
                                    <p:anim calcmode="lin" valueType="num">
                                      <p:cBhvr>
                                        <p:cTn id="33"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36"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37"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38" dur="13">
                                          <p:stCondLst>
                                            <p:cond delay="325"/>
                                          </p:stCondLst>
                                        </p:cTn>
                                        <p:tgtEl>
                                          <p:spTgt spid="5"/>
                                        </p:tgtEl>
                                      </p:cBhvr>
                                      <p:to x="100000" y="60000"/>
                                    </p:animScale>
                                    <p:animScale>
                                      <p:cBhvr>
                                        <p:cTn id="39" dur="83" decel="50000">
                                          <p:stCondLst>
                                            <p:cond delay="338"/>
                                          </p:stCondLst>
                                        </p:cTn>
                                        <p:tgtEl>
                                          <p:spTgt spid="5"/>
                                        </p:tgtEl>
                                      </p:cBhvr>
                                      <p:to x="100000" y="100000"/>
                                    </p:animScale>
                                    <p:animScale>
                                      <p:cBhvr>
                                        <p:cTn id="40" dur="13">
                                          <p:stCondLst>
                                            <p:cond delay="656"/>
                                          </p:stCondLst>
                                        </p:cTn>
                                        <p:tgtEl>
                                          <p:spTgt spid="5"/>
                                        </p:tgtEl>
                                      </p:cBhvr>
                                      <p:to x="100000" y="80000"/>
                                    </p:animScale>
                                    <p:animScale>
                                      <p:cBhvr>
                                        <p:cTn id="41" dur="83" decel="50000">
                                          <p:stCondLst>
                                            <p:cond delay="669"/>
                                          </p:stCondLst>
                                        </p:cTn>
                                        <p:tgtEl>
                                          <p:spTgt spid="5"/>
                                        </p:tgtEl>
                                      </p:cBhvr>
                                      <p:to x="100000" y="100000"/>
                                    </p:animScale>
                                    <p:animScale>
                                      <p:cBhvr>
                                        <p:cTn id="42" dur="13">
                                          <p:stCondLst>
                                            <p:cond delay="821"/>
                                          </p:stCondLst>
                                        </p:cTn>
                                        <p:tgtEl>
                                          <p:spTgt spid="5"/>
                                        </p:tgtEl>
                                      </p:cBhvr>
                                      <p:to x="100000" y="90000"/>
                                    </p:animScale>
                                    <p:animScale>
                                      <p:cBhvr>
                                        <p:cTn id="43" dur="83" decel="50000">
                                          <p:stCondLst>
                                            <p:cond delay="834"/>
                                          </p:stCondLst>
                                        </p:cTn>
                                        <p:tgtEl>
                                          <p:spTgt spid="5"/>
                                        </p:tgtEl>
                                      </p:cBhvr>
                                      <p:to x="100000" y="100000"/>
                                    </p:animScale>
                                    <p:animScale>
                                      <p:cBhvr>
                                        <p:cTn id="44" dur="13">
                                          <p:stCondLst>
                                            <p:cond delay="904"/>
                                          </p:stCondLst>
                                        </p:cTn>
                                        <p:tgtEl>
                                          <p:spTgt spid="5"/>
                                        </p:tgtEl>
                                      </p:cBhvr>
                                      <p:to x="100000" y="95000"/>
                                    </p:animScale>
                                    <p:animScale>
                                      <p:cBhvr>
                                        <p:cTn id="45" dur="83" decel="50000">
                                          <p:stCondLst>
                                            <p:cond delay="917"/>
                                          </p:stCondLst>
                                        </p:cTn>
                                        <p:tgtEl>
                                          <p:spTgt spid="5"/>
                                        </p:tgtEl>
                                      </p:cBhvr>
                                      <p:to x="100000" y="100000"/>
                                    </p:animScale>
                                  </p:childTnLst>
                                </p:cTn>
                              </p:par>
                            </p:childTnLst>
                          </p:cTn>
                        </p:par>
                        <p:par>
                          <p:cTn id="46" fill="hold">
                            <p:stCondLst>
                              <p:cond delay="26000"/>
                            </p:stCondLst>
                            <p:childTnLst>
                              <p:par>
                                <p:cTn id="47" presetID="45" presetClass="entr" presetSubtype="0" fill="hold" grpId="0" nodeType="afterEffect">
                                  <p:stCondLst>
                                    <p:cond delay="150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ppt_w</p:attrName>
                                        </p:attrNameLst>
                                      </p:cBhvr>
                                      <p:tavLst>
                                        <p:tav tm="0" fmla="#ppt_w*sin(2.5*pi*$)">
                                          <p:val>
                                            <p:fltVal val="0"/>
                                          </p:val>
                                        </p:tav>
                                        <p:tav tm="100000">
                                          <p:val>
                                            <p:fltVal val="1"/>
                                          </p:val>
                                        </p:tav>
                                      </p:tavLst>
                                    </p:anim>
                                    <p:anim calcmode="lin" valueType="num">
                                      <p:cBhvr>
                                        <p:cTn id="51" dur="1000" fill="hold"/>
                                        <p:tgtEl>
                                          <p:spTgt spid="7"/>
                                        </p:tgtEl>
                                        <p:attrNameLst>
                                          <p:attrName>ppt_h</p:attrName>
                                        </p:attrNameLst>
                                      </p:cBhvr>
                                      <p:tavLst>
                                        <p:tav tm="0">
                                          <p:val>
                                            <p:strVal val="#ppt_h"/>
                                          </p:val>
                                        </p:tav>
                                        <p:tav tm="100000">
                                          <p:val>
                                            <p:strVal val="#ppt_h"/>
                                          </p:val>
                                        </p:tav>
                                      </p:tavLst>
                                    </p:anim>
                                  </p:childTnLst>
                                </p:cTn>
                              </p:par>
                            </p:childTnLst>
                          </p:cTn>
                        </p:par>
                        <p:par>
                          <p:cTn id="52" fill="hold">
                            <p:stCondLst>
                              <p:cond delay="28500"/>
                            </p:stCondLst>
                            <p:childTnLst>
                              <p:par>
                                <p:cTn id="53" presetID="5" presetClass="entr" presetSubtype="10" fill="hold" grpId="0" nodeType="afterEffect">
                                  <p:stCondLst>
                                    <p:cond delay="500"/>
                                  </p:stCondLst>
                                  <p:childTnLst>
                                    <p:set>
                                      <p:cBhvr>
                                        <p:cTn id="54" dur="1" fill="hold">
                                          <p:stCondLst>
                                            <p:cond delay="0"/>
                                          </p:stCondLst>
                                        </p:cTn>
                                        <p:tgtEl>
                                          <p:spTgt spid="12"/>
                                        </p:tgtEl>
                                        <p:attrNameLst>
                                          <p:attrName>style.visibility</p:attrName>
                                        </p:attrNameLst>
                                      </p:cBhvr>
                                      <p:to>
                                        <p:strVal val="visible"/>
                                      </p:to>
                                    </p:set>
                                    <p:animEffect transition="in" filter="checkerboard(across)">
                                      <p:cBhvr>
                                        <p:cTn id="55" dur="500"/>
                                        <p:tgtEl>
                                          <p:spTgt spid="12"/>
                                        </p:tgtEl>
                                      </p:cBhvr>
                                    </p:animEffect>
                                  </p:childTnLst>
                                </p:cTn>
                              </p:par>
                            </p:childTnLst>
                          </p:cTn>
                        </p:par>
                        <p:par>
                          <p:cTn id="56" fill="hold">
                            <p:stCondLst>
                              <p:cond delay="29500"/>
                            </p:stCondLst>
                            <p:childTnLst>
                              <p:par>
                                <p:cTn id="57" presetID="26" presetClass="entr" presetSubtype="0" fill="hold" grpId="0" nodeType="afterEffect">
                                  <p:stCondLst>
                                    <p:cond delay="200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290">
                                          <p:stCondLst>
                                            <p:cond delay="0"/>
                                          </p:stCondLst>
                                        </p:cTn>
                                        <p:tgtEl>
                                          <p:spTgt spid="13"/>
                                        </p:tgtEl>
                                      </p:cBhvr>
                                    </p:animEffect>
                                    <p:anim calcmode="lin" valueType="num">
                                      <p:cBhvr>
                                        <p:cTn id="60"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1"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2"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63"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64"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65" dur="13">
                                          <p:stCondLst>
                                            <p:cond delay="325"/>
                                          </p:stCondLst>
                                        </p:cTn>
                                        <p:tgtEl>
                                          <p:spTgt spid="13"/>
                                        </p:tgtEl>
                                      </p:cBhvr>
                                      <p:to x="100000" y="60000"/>
                                    </p:animScale>
                                    <p:animScale>
                                      <p:cBhvr>
                                        <p:cTn id="66" dur="83" decel="50000">
                                          <p:stCondLst>
                                            <p:cond delay="338"/>
                                          </p:stCondLst>
                                        </p:cTn>
                                        <p:tgtEl>
                                          <p:spTgt spid="13"/>
                                        </p:tgtEl>
                                      </p:cBhvr>
                                      <p:to x="100000" y="100000"/>
                                    </p:animScale>
                                    <p:animScale>
                                      <p:cBhvr>
                                        <p:cTn id="67" dur="13">
                                          <p:stCondLst>
                                            <p:cond delay="656"/>
                                          </p:stCondLst>
                                        </p:cTn>
                                        <p:tgtEl>
                                          <p:spTgt spid="13"/>
                                        </p:tgtEl>
                                      </p:cBhvr>
                                      <p:to x="100000" y="80000"/>
                                    </p:animScale>
                                    <p:animScale>
                                      <p:cBhvr>
                                        <p:cTn id="68" dur="83" decel="50000">
                                          <p:stCondLst>
                                            <p:cond delay="669"/>
                                          </p:stCondLst>
                                        </p:cTn>
                                        <p:tgtEl>
                                          <p:spTgt spid="13"/>
                                        </p:tgtEl>
                                      </p:cBhvr>
                                      <p:to x="100000" y="100000"/>
                                    </p:animScale>
                                    <p:animScale>
                                      <p:cBhvr>
                                        <p:cTn id="69" dur="13">
                                          <p:stCondLst>
                                            <p:cond delay="821"/>
                                          </p:stCondLst>
                                        </p:cTn>
                                        <p:tgtEl>
                                          <p:spTgt spid="13"/>
                                        </p:tgtEl>
                                      </p:cBhvr>
                                      <p:to x="100000" y="90000"/>
                                    </p:animScale>
                                    <p:animScale>
                                      <p:cBhvr>
                                        <p:cTn id="70" dur="83" decel="50000">
                                          <p:stCondLst>
                                            <p:cond delay="834"/>
                                          </p:stCondLst>
                                        </p:cTn>
                                        <p:tgtEl>
                                          <p:spTgt spid="13"/>
                                        </p:tgtEl>
                                      </p:cBhvr>
                                      <p:to x="100000" y="100000"/>
                                    </p:animScale>
                                    <p:animScale>
                                      <p:cBhvr>
                                        <p:cTn id="71" dur="13">
                                          <p:stCondLst>
                                            <p:cond delay="904"/>
                                          </p:stCondLst>
                                        </p:cTn>
                                        <p:tgtEl>
                                          <p:spTgt spid="13"/>
                                        </p:tgtEl>
                                      </p:cBhvr>
                                      <p:to x="100000" y="95000"/>
                                    </p:animScale>
                                    <p:animScale>
                                      <p:cBhvr>
                                        <p:cTn id="72" dur="83" decel="50000">
                                          <p:stCondLst>
                                            <p:cond delay="917"/>
                                          </p:stCondLst>
                                        </p:cTn>
                                        <p:tgtEl>
                                          <p:spTgt spid="13"/>
                                        </p:tgtEl>
                                      </p:cBhvr>
                                      <p:to x="100000" y="100000"/>
                                    </p:animScale>
                                  </p:childTnLst>
                                </p:cTn>
                              </p:par>
                            </p:childTnLst>
                          </p:cTn>
                        </p:par>
                        <p:par>
                          <p:cTn id="73" fill="hold">
                            <p:stCondLst>
                              <p:cond delay="32500"/>
                            </p:stCondLst>
                            <p:childTnLst>
                              <p:par>
                                <p:cTn id="74" presetID="2" presetClass="entr" presetSubtype="9" fill="hold" grpId="0" nodeType="afterEffect">
                                  <p:stCondLst>
                                    <p:cond delay="3000"/>
                                  </p:stCondLst>
                                  <p:childTnLst>
                                    <p:set>
                                      <p:cBhvr>
                                        <p:cTn id="75" dur="1" fill="hold">
                                          <p:stCondLst>
                                            <p:cond delay="0"/>
                                          </p:stCondLst>
                                        </p:cTn>
                                        <p:tgtEl>
                                          <p:spTgt spid="9"/>
                                        </p:tgtEl>
                                        <p:attrNameLst>
                                          <p:attrName>style.visibility</p:attrName>
                                        </p:attrNameLst>
                                      </p:cBhvr>
                                      <p:to>
                                        <p:strVal val="visible"/>
                                      </p:to>
                                    </p:set>
                                    <p:anim calcmode="lin" valueType="num">
                                      <p:cBhvr additive="base">
                                        <p:cTn id="76" dur="1000" fill="hold"/>
                                        <p:tgtEl>
                                          <p:spTgt spid="9"/>
                                        </p:tgtEl>
                                        <p:attrNameLst>
                                          <p:attrName>ppt_x</p:attrName>
                                        </p:attrNameLst>
                                      </p:cBhvr>
                                      <p:tavLst>
                                        <p:tav tm="0">
                                          <p:val>
                                            <p:strVal val="0-#ppt_w/2"/>
                                          </p:val>
                                        </p:tav>
                                        <p:tav tm="100000">
                                          <p:val>
                                            <p:strVal val="#ppt_x"/>
                                          </p:val>
                                        </p:tav>
                                      </p:tavLst>
                                    </p:anim>
                                    <p:anim calcmode="lin" valueType="num">
                                      <p:cBhvr additive="base">
                                        <p:cTn id="77"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10" grpId="0"/>
      <p:bldP spid="9"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13BF3E-FF86-46AE-BFBF-AE883AE052A0}"/>
              </a:ext>
            </a:extLst>
          </p:cNvPr>
          <p:cNvPicPr>
            <a:picLocks noChangeAspect="1"/>
          </p:cNvPicPr>
          <p:nvPr/>
        </p:nvPicPr>
        <p:blipFill rotWithShape="1">
          <a:blip r:embed="rId2"/>
          <a:srcRect l="23049" r="16782" b="28931"/>
          <a:stretch/>
        </p:blipFill>
        <p:spPr>
          <a:xfrm>
            <a:off x="254831" y="173635"/>
            <a:ext cx="2874259" cy="4248463"/>
          </a:xfrm>
          <a:prstGeom prst="rect">
            <a:avLst/>
          </a:prstGeom>
        </p:spPr>
      </p:pic>
      <p:sp>
        <p:nvSpPr>
          <p:cNvPr id="3" name="Rectangle 2">
            <a:extLst>
              <a:ext uri="{FF2B5EF4-FFF2-40B4-BE49-F238E27FC236}">
                <a16:creationId xmlns:a16="http://schemas.microsoft.com/office/drawing/2014/main" id="{0CB8A1B7-3E8E-4E5B-BFB2-C7ECBFB23E4E}"/>
              </a:ext>
            </a:extLst>
          </p:cNvPr>
          <p:cNvSpPr/>
          <p:nvPr/>
        </p:nvSpPr>
        <p:spPr>
          <a:xfrm>
            <a:off x="3377783" y="546742"/>
            <a:ext cx="8559385"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was the 19th president of the United States from 1877 to 1881, having served also as an American representative and governor of Ohio. He was a lawyer and staunch abolitionist who defended refugee slaves in court proceedings in the antebellum years.  He announced he would serve only one term and he did not seek reelection.</a:t>
            </a:r>
          </a:p>
        </p:txBody>
      </p:sp>
      <p:sp>
        <p:nvSpPr>
          <p:cNvPr id="4" name="Rectangle 3">
            <a:extLst>
              <a:ext uri="{FF2B5EF4-FFF2-40B4-BE49-F238E27FC236}">
                <a16:creationId xmlns:a16="http://schemas.microsoft.com/office/drawing/2014/main" id="{7B5579B4-C4F3-4BA4-AFE6-1CA2CDB95FEE}"/>
              </a:ext>
            </a:extLst>
          </p:cNvPr>
          <p:cNvSpPr/>
          <p:nvPr/>
        </p:nvSpPr>
        <p:spPr>
          <a:xfrm>
            <a:off x="5848663" y="3013501"/>
            <a:ext cx="510914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October 4, 1822, Delaware, OH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January 17, 1893, Fremont, OH</a:t>
            </a:r>
          </a:p>
        </p:txBody>
      </p:sp>
      <p:pic>
        <p:nvPicPr>
          <p:cNvPr id="5" name="Picture 4">
            <a:extLst>
              <a:ext uri="{FF2B5EF4-FFF2-40B4-BE49-F238E27FC236}">
                <a16:creationId xmlns:a16="http://schemas.microsoft.com/office/drawing/2014/main" id="{5EEC9BFB-0694-4CB7-9A2F-BDC5EAA5B04B}"/>
              </a:ext>
            </a:extLst>
          </p:cNvPr>
          <p:cNvPicPr>
            <a:picLocks noChangeAspect="1"/>
          </p:cNvPicPr>
          <p:nvPr/>
        </p:nvPicPr>
        <p:blipFill rotWithShape="1">
          <a:blip r:embed="rId3"/>
          <a:srcRect l="6305" t="1989" r="14616" b="12113"/>
          <a:stretch/>
        </p:blipFill>
        <p:spPr>
          <a:xfrm>
            <a:off x="254831" y="4630713"/>
            <a:ext cx="1514007" cy="2053652"/>
          </a:xfrm>
          <a:prstGeom prst="rect">
            <a:avLst/>
          </a:prstGeom>
        </p:spPr>
      </p:pic>
      <p:sp>
        <p:nvSpPr>
          <p:cNvPr id="6" name="Rectangle 5">
            <a:extLst>
              <a:ext uri="{FF2B5EF4-FFF2-40B4-BE49-F238E27FC236}">
                <a16:creationId xmlns:a16="http://schemas.microsoft.com/office/drawing/2014/main" id="{B99FCC1D-EE6B-4E76-B716-B4830CC5081A}"/>
              </a:ext>
            </a:extLst>
          </p:cNvPr>
          <p:cNvSpPr/>
          <p:nvPr/>
        </p:nvSpPr>
        <p:spPr>
          <a:xfrm>
            <a:off x="1771547" y="5057374"/>
            <a:ext cx="946669"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Webb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Hayes</a:t>
            </a:r>
          </a:p>
        </p:txBody>
      </p:sp>
      <p:sp>
        <p:nvSpPr>
          <p:cNvPr id="7" name="Rectangle 6">
            <a:extLst>
              <a:ext uri="{FF2B5EF4-FFF2-40B4-BE49-F238E27FC236}">
                <a16:creationId xmlns:a16="http://schemas.microsoft.com/office/drawing/2014/main" id="{461CF6E3-F287-47D4-B97D-31CFC18F3F1F}"/>
              </a:ext>
            </a:extLst>
          </p:cNvPr>
          <p:cNvSpPr/>
          <p:nvPr/>
        </p:nvSpPr>
        <p:spPr>
          <a:xfrm>
            <a:off x="3922427" y="4741598"/>
            <a:ext cx="826957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oversaw the end of Reconstruction, began the efforts that led to civil service reform, and attempted to reconcile the divisions left over from the Civil War.  He brought to the Executive Mansion dignity, honesty, and moderate reform.</a:t>
            </a:r>
          </a:p>
        </p:txBody>
      </p:sp>
      <p:sp>
        <p:nvSpPr>
          <p:cNvPr id="8" name="Rectangle 7">
            <a:extLst>
              <a:ext uri="{FF2B5EF4-FFF2-40B4-BE49-F238E27FC236}">
                <a16:creationId xmlns:a16="http://schemas.microsoft.com/office/drawing/2014/main" id="{38245584-F589-4AEF-B183-13902D402D54}"/>
              </a:ext>
            </a:extLst>
          </p:cNvPr>
          <p:cNvSpPr/>
          <p:nvPr/>
        </p:nvSpPr>
        <p:spPr>
          <a:xfrm>
            <a:off x="3129090" y="3121010"/>
            <a:ext cx="1588448"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Rutherford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Birchard</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Hayes </a:t>
            </a:r>
          </a:p>
        </p:txBody>
      </p:sp>
    </p:spTree>
    <p:extLst>
      <p:ext uri="{BB962C8B-B14F-4D97-AF65-F5344CB8AC3E}">
        <p14:creationId xmlns:p14="http://schemas.microsoft.com/office/powerpoint/2010/main" val="391439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32000">
        <p15:prstTrans prst="origami"/>
      </p:transition>
    </mc:Choice>
    <mc:Fallback xmlns="">
      <p:transition spd="slow"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8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9500"/>
                            </p:stCondLst>
                            <p:childTnLst>
                              <p:par>
                                <p:cTn id="22" presetID="2" presetClass="entr" presetSubtype="3" fill="hold" grpId="0" nodeType="afterEffect">
                                  <p:stCondLst>
                                    <p:cond delay="70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000" fill="hold"/>
                                        <p:tgtEl>
                                          <p:spTgt spid="6"/>
                                        </p:tgtEl>
                                        <p:attrNameLst>
                                          <p:attrName>ppt_x</p:attrName>
                                        </p:attrNameLst>
                                      </p:cBhvr>
                                      <p:tavLst>
                                        <p:tav tm="0">
                                          <p:val>
                                            <p:strVal val="1+#ppt_w/2"/>
                                          </p:val>
                                        </p:tav>
                                        <p:tav tm="100000">
                                          <p:val>
                                            <p:strVal val="#ppt_x"/>
                                          </p:val>
                                        </p:tav>
                                      </p:tavLst>
                                    </p:anim>
                                    <p:anim calcmode="lin" valueType="num">
                                      <p:cBhvr additive="base">
                                        <p:cTn id="25" dur="10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17500"/>
                            </p:stCondLst>
                            <p:childTnLst>
                              <p:par>
                                <p:cTn id="27" presetID="42" presetClass="entr" presetSubtype="0" fill="hold" grpId="0" nodeType="afterEffect">
                                  <p:stCondLst>
                                    <p:cond delay="5000"/>
                                  </p:stCondLst>
                                  <p:iterate type="wd">
                                    <p:tmPct val="10000"/>
                                  </p:iterate>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63A3CF-C1E8-4E8A-A7CE-93C270DA9AB2}"/>
              </a:ext>
            </a:extLst>
          </p:cNvPr>
          <p:cNvPicPr>
            <a:picLocks noChangeAspect="1"/>
          </p:cNvPicPr>
          <p:nvPr/>
        </p:nvPicPr>
        <p:blipFill rotWithShape="1">
          <a:blip r:embed="rId2"/>
          <a:srcRect l="15001" t="4211" r="22365" b="24424"/>
          <a:stretch/>
        </p:blipFill>
        <p:spPr>
          <a:xfrm>
            <a:off x="157163" y="86826"/>
            <a:ext cx="3143250" cy="4293719"/>
          </a:xfrm>
          <a:prstGeom prst="rect">
            <a:avLst/>
          </a:prstGeom>
        </p:spPr>
      </p:pic>
      <p:pic>
        <p:nvPicPr>
          <p:cNvPr id="3" name="Picture 2">
            <a:extLst>
              <a:ext uri="{FF2B5EF4-FFF2-40B4-BE49-F238E27FC236}">
                <a16:creationId xmlns:a16="http://schemas.microsoft.com/office/drawing/2014/main" id="{A806B8A8-CCC2-4049-A9CE-B3F5A1EF4E94}"/>
              </a:ext>
            </a:extLst>
          </p:cNvPr>
          <p:cNvPicPr>
            <a:picLocks noChangeAspect="1"/>
          </p:cNvPicPr>
          <p:nvPr/>
        </p:nvPicPr>
        <p:blipFill rotWithShape="1">
          <a:blip r:embed="rId3"/>
          <a:srcRect l="8667" r="6833" b="4500"/>
          <a:stretch/>
        </p:blipFill>
        <p:spPr>
          <a:xfrm>
            <a:off x="157163" y="4543424"/>
            <a:ext cx="1857375" cy="2099163"/>
          </a:xfrm>
          <a:prstGeom prst="rect">
            <a:avLst/>
          </a:prstGeom>
        </p:spPr>
      </p:pic>
      <p:sp>
        <p:nvSpPr>
          <p:cNvPr id="4" name="TextBox 3">
            <a:extLst>
              <a:ext uri="{FF2B5EF4-FFF2-40B4-BE49-F238E27FC236}">
                <a16:creationId xmlns:a16="http://schemas.microsoft.com/office/drawing/2014/main" id="{E3714FF9-E577-46DE-9F4E-99C1BC06766E}"/>
              </a:ext>
            </a:extLst>
          </p:cNvPr>
          <p:cNvSpPr txBox="1"/>
          <p:nvPr/>
        </p:nvSpPr>
        <p:spPr>
          <a:xfrm>
            <a:off x="3300413" y="1781886"/>
            <a:ext cx="2925416" cy="584775"/>
          </a:xfrm>
          <a:prstGeom prst="rect">
            <a:avLst/>
          </a:prstGeom>
          <a:noFill/>
        </p:spPr>
        <p:txBody>
          <a:bodyPr wrap="none" rtlCol="0">
            <a:spAutoFit/>
          </a:bodyPr>
          <a:lstStyle/>
          <a:p>
            <a:r>
              <a:rPr lang="en-US" sz="3200" b="1" dirty="0">
                <a:solidFill>
                  <a:srgbClr val="FF0000"/>
                </a:solidFill>
              </a:rPr>
              <a:t>Andrew Jackson</a:t>
            </a:r>
          </a:p>
        </p:txBody>
      </p:sp>
      <p:sp>
        <p:nvSpPr>
          <p:cNvPr id="6" name="TextBox 5">
            <a:extLst>
              <a:ext uri="{FF2B5EF4-FFF2-40B4-BE49-F238E27FC236}">
                <a16:creationId xmlns:a16="http://schemas.microsoft.com/office/drawing/2014/main" id="{28FBD791-E533-422D-A1DB-A10571B0EDF9}"/>
              </a:ext>
            </a:extLst>
          </p:cNvPr>
          <p:cNvSpPr txBox="1"/>
          <p:nvPr/>
        </p:nvSpPr>
        <p:spPr>
          <a:xfrm>
            <a:off x="2014538" y="4822546"/>
            <a:ext cx="1166345" cy="830997"/>
          </a:xfrm>
          <a:prstGeom prst="rect">
            <a:avLst/>
          </a:prstGeom>
          <a:noFill/>
        </p:spPr>
        <p:txBody>
          <a:bodyPr wrap="none" rtlCol="0">
            <a:spAutoFit/>
          </a:bodyPr>
          <a:lstStyle/>
          <a:p>
            <a:r>
              <a:rPr lang="en-US" sz="2400" b="1" dirty="0">
                <a:solidFill>
                  <a:srgbClr val="FF0000"/>
                </a:solidFill>
              </a:rPr>
              <a:t>Rachel</a:t>
            </a:r>
          </a:p>
          <a:p>
            <a:r>
              <a:rPr lang="en-US" sz="2400" b="1" dirty="0">
                <a:solidFill>
                  <a:srgbClr val="FF0000"/>
                </a:solidFill>
              </a:rPr>
              <a:t>Jackson</a:t>
            </a:r>
          </a:p>
        </p:txBody>
      </p:sp>
      <p:sp>
        <p:nvSpPr>
          <p:cNvPr id="7" name="Rectangle 6">
            <a:extLst>
              <a:ext uri="{FF2B5EF4-FFF2-40B4-BE49-F238E27FC236}">
                <a16:creationId xmlns:a16="http://schemas.microsoft.com/office/drawing/2014/main" id="{A509DC3B-0EF4-45C5-BD28-7508B3E5ECC4}"/>
              </a:ext>
            </a:extLst>
          </p:cNvPr>
          <p:cNvSpPr/>
          <p:nvPr/>
        </p:nvSpPr>
        <p:spPr>
          <a:xfrm>
            <a:off x="3380067" y="2435980"/>
            <a:ext cx="8711116" cy="1200329"/>
          </a:xfrm>
          <a:prstGeom prst="rect">
            <a:avLst/>
          </a:prstGeom>
        </p:spPr>
        <p:txBody>
          <a:bodyPr wrap="square">
            <a:spAutoFit/>
          </a:bodyPr>
          <a:lstStyle/>
          <a:p>
            <a:r>
              <a:rPr lang="en-US" sz="2400" b="1" dirty="0"/>
              <a:t>Before being elected to the presidency (1829 – 1837), he gained fame as a general in the United States Army and served in both houses of Congress. </a:t>
            </a:r>
          </a:p>
        </p:txBody>
      </p:sp>
      <p:sp>
        <p:nvSpPr>
          <p:cNvPr id="9" name="Rectangle 8">
            <a:extLst>
              <a:ext uri="{FF2B5EF4-FFF2-40B4-BE49-F238E27FC236}">
                <a16:creationId xmlns:a16="http://schemas.microsoft.com/office/drawing/2014/main" id="{B05C0C8D-1E0F-446E-9C22-B3E182A4D938}"/>
              </a:ext>
            </a:extLst>
          </p:cNvPr>
          <p:cNvSpPr/>
          <p:nvPr/>
        </p:nvSpPr>
        <p:spPr>
          <a:xfrm>
            <a:off x="3375797" y="21641"/>
            <a:ext cx="6634665" cy="830997"/>
          </a:xfrm>
          <a:prstGeom prst="rect">
            <a:avLst/>
          </a:prstGeom>
        </p:spPr>
        <p:txBody>
          <a:bodyPr wrap="square">
            <a:spAutoFit/>
          </a:bodyPr>
          <a:lstStyle/>
          <a:p>
            <a:r>
              <a:rPr lang="en-US" sz="2400" b="1" dirty="0"/>
              <a:t>Born: March 15, 1767, </a:t>
            </a:r>
            <a:r>
              <a:rPr lang="en-US" sz="2400" b="1" dirty="0" err="1"/>
              <a:t>Waxhaws</a:t>
            </a:r>
            <a:r>
              <a:rPr lang="en-US" sz="2400" b="1" dirty="0"/>
              <a:t>, N.C.</a:t>
            </a:r>
          </a:p>
          <a:p>
            <a:r>
              <a:rPr lang="en-US" sz="2400" b="1" dirty="0"/>
              <a:t>Died: June 8, 1845, The Hermitage, Nashville, TN</a:t>
            </a:r>
          </a:p>
        </p:txBody>
      </p:sp>
      <p:sp>
        <p:nvSpPr>
          <p:cNvPr id="10" name="Rectangle 9">
            <a:extLst>
              <a:ext uri="{FF2B5EF4-FFF2-40B4-BE49-F238E27FC236}">
                <a16:creationId xmlns:a16="http://schemas.microsoft.com/office/drawing/2014/main" id="{9A7B125C-24D5-46A5-A29D-629BE69161BF}"/>
              </a:ext>
            </a:extLst>
          </p:cNvPr>
          <p:cNvSpPr/>
          <p:nvPr/>
        </p:nvSpPr>
        <p:spPr>
          <a:xfrm>
            <a:off x="2937286" y="6220440"/>
            <a:ext cx="7940187" cy="461665"/>
          </a:xfrm>
          <a:prstGeom prst="rect">
            <a:avLst/>
          </a:prstGeom>
        </p:spPr>
        <p:txBody>
          <a:bodyPr wrap="none">
            <a:spAutoFit/>
          </a:bodyPr>
          <a:lstStyle/>
          <a:p>
            <a:r>
              <a:rPr lang="en-US" sz="2400" b="1" dirty="0"/>
              <a:t>Nicknames:  </a:t>
            </a:r>
            <a:r>
              <a:rPr lang="en-US" sz="2400" b="1" dirty="0">
                <a:solidFill>
                  <a:srgbClr val="002060"/>
                </a:solidFill>
              </a:rPr>
              <a:t>King Mob, The Hero of New Orleans, Old Hickory</a:t>
            </a:r>
          </a:p>
        </p:txBody>
      </p:sp>
      <p:sp>
        <p:nvSpPr>
          <p:cNvPr id="5" name="Rectangle 4">
            <a:extLst>
              <a:ext uri="{FF2B5EF4-FFF2-40B4-BE49-F238E27FC236}">
                <a16:creationId xmlns:a16="http://schemas.microsoft.com/office/drawing/2014/main" id="{75884DC3-7D87-4949-85F4-9A089BF86776}"/>
              </a:ext>
            </a:extLst>
          </p:cNvPr>
          <p:cNvSpPr/>
          <p:nvPr/>
        </p:nvSpPr>
        <p:spPr>
          <a:xfrm>
            <a:off x="3375798" y="3790322"/>
            <a:ext cx="8711115" cy="1938992"/>
          </a:xfrm>
          <a:prstGeom prst="rect">
            <a:avLst/>
          </a:prstGeom>
        </p:spPr>
        <p:txBody>
          <a:bodyPr wrap="square">
            <a:spAutoFit/>
          </a:bodyPr>
          <a:lstStyle/>
          <a:p>
            <a:r>
              <a:rPr lang="en-US" sz="2400" b="1" dirty="0"/>
              <a:t>In 1830, he signed the Indian Removal Act, which forcibly relocated most members of the Native American tribes in the South to Indian Territory. The relocation process dispossessed the Indians and resulted in widespread death and disease. He opposed the abolitionist movement, which grew stronger in his second term. </a:t>
            </a:r>
          </a:p>
        </p:txBody>
      </p:sp>
      <p:sp>
        <p:nvSpPr>
          <p:cNvPr id="11" name="Rectangle 10">
            <a:extLst>
              <a:ext uri="{FF2B5EF4-FFF2-40B4-BE49-F238E27FC236}">
                <a16:creationId xmlns:a16="http://schemas.microsoft.com/office/drawing/2014/main" id="{135BDC99-BA59-4F97-8D90-EB81F5FB05C4}"/>
              </a:ext>
            </a:extLst>
          </p:cNvPr>
          <p:cNvSpPr/>
          <p:nvPr/>
        </p:nvSpPr>
        <p:spPr>
          <a:xfrm>
            <a:off x="3300413" y="904598"/>
            <a:ext cx="6608085" cy="830997"/>
          </a:xfrm>
          <a:prstGeom prst="rect">
            <a:avLst/>
          </a:prstGeom>
        </p:spPr>
        <p:txBody>
          <a:bodyPr wrap="square">
            <a:spAutoFit/>
          </a:bodyPr>
          <a:lstStyle/>
          <a:p>
            <a:r>
              <a:rPr lang="en-US" sz="2400" b="1" dirty="0"/>
              <a:t>A national war hero after defeating the British in the Battle of New Orleans during the War of 1812.</a:t>
            </a:r>
          </a:p>
        </p:txBody>
      </p:sp>
      <p:pic>
        <p:nvPicPr>
          <p:cNvPr id="12" name="Picture 11">
            <a:extLst>
              <a:ext uri="{FF2B5EF4-FFF2-40B4-BE49-F238E27FC236}">
                <a16:creationId xmlns:a16="http://schemas.microsoft.com/office/drawing/2014/main" id="{F97F5824-91CF-4545-A7EC-245146621229}"/>
              </a:ext>
            </a:extLst>
          </p:cNvPr>
          <p:cNvPicPr>
            <a:picLocks noChangeAspect="1"/>
          </p:cNvPicPr>
          <p:nvPr/>
        </p:nvPicPr>
        <p:blipFill rotWithShape="1">
          <a:blip r:embed="rId4"/>
          <a:srcRect l="9252" t="16567" r="10562" b="8118"/>
          <a:stretch/>
        </p:blipFill>
        <p:spPr>
          <a:xfrm>
            <a:off x="9793444" y="138663"/>
            <a:ext cx="2320050" cy="1596932"/>
          </a:xfrm>
          <a:prstGeom prst="rect">
            <a:avLst/>
          </a:prstGeom>
        </p:spPr>
      </p:pic>
      <p:sp>
        <p:nvSpPr>
          <p:cNvPr id="13" name="TextBox 12">
            <a:extLst>
              <a:ext uri="{FF2B5EF4-FFF2-40B4-BE49-F238E27FC236}">
                <a16:creationId xmlns:a16="http://schemas.microsoft.com/office/drawing/2014/main" id="{E5CEE5AA-55F1-4EDF-AD38-2397284AD119}"/>
              </a:ext>
            </a:extLst>
          </p:cNvPr>
          <p:cNvSpPr txBox="1"/>
          <p:nvPr/>
        </p:nvSpPr>
        <p:spPr>
          <a:xfrm>
            <a:off x="10368982" y="1704942"/>
            <a:ext cx="1185004" cy="369332"/>
          </a:xfrm>
          <a:prstGeom prst="rect">
            <a:avLst/>
          </a:prstGeom>
          <a:noFill/>
        </p:spPr>
        <p:txBody>
          <a:bodyPr wrap="none" rtlCol="0">
            <a:spAutoFit/>
          </a:bodyPr>
          <a:lstStyle/>
          <a:p>
            <a:r>
              <a:rPr lang="en-US" b="1" dirty="0"/>
              <a:t>Hermitage</a:t>
            </a:r>
          </a:p>
        </p:txBody>
      </p:sp>
    </p:spTree>
    <p:extLst>
      <p:ext uri="{BB962C8B-B14F-4D97-AF65-F5344CB8AC3E}">
        <p14:creationId xmlns:p14="http://schemas.microsoft.com/office/powerpoint/2010/main" val="3278522567"/>
      </p:ext>
    </p:extLst>
  </p:cSld>
  <p:clrMapOvr>
    <a:masterClrMapping/>
  </p:clrMapOvr>
  <mc:AlternateContent xmlns:mc="http://schemas.openxmlformats.org/markup-compatibility/2006" xmlns:p14="http://schemas.microsoft.com/office/powerpoint/2010/main">
    <mc:Choice Requires="p14">
      <p:transition spd="slow" p14:dur="1200" advTm="35000">
        <p:dissolve/>
      </p:transition>
    </mc:Choice>
    <mc:Fallback xmlns="">
      <p:transition spd="slow" advTm="3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6000"/>
                            </p:stCondLst>
                            <p:childTnLst>
                              <p:par>
                                <p:cTn id="12" presetID="31" presetClass="entr" presetSubtype="0" fill="hold" grpId="0" nodeType="afterEffect">
                                  <p:stCondLst>
                                    <p:cond delay="700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par>
                          <p:cTn id="18" fill="hold">
                            <p:stCondLst>
                              <p:cond delay="14000"/>
                            </p:stCondLst>
                            <p:childTnLst>
                              <p:par>
                                <p:cTn id="19" presetID="26" presetClass="entr" presetSubtype="0" fill="hold" nodeType="afterEffect">
                                  <p:stCondLst>
                                    <p:cond delay="500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290">
                                          <p:stCondLst>
                                            <p:cond delay="0"/>
                                          </p:stCondLst>
                                        </p:cTn>
                                        <p:tgtEl>
                                          <p:spTgt spid="2"/>
                                        </p:tgtEl>
                                      </p:cBhvr>
                                    </p:animEffect>
                                    <p:anim calcmode="lin" valueType="num">
                                      <p:cBhvr>
                                        <p:cTn id="22"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27" dur="13">
                                          <p:stCondLst>
                                            <p:cond delay="325"/>
                                          </p:stCondLst>
                                        </p:cTn>
                                        <p:tgtEl>
                                          <p:spTgt spid="2"/>
                                        </p:tgtEl>
                                      </p:cBhvr>
                                      <p:to x="100000" y="60000"/>
                                    </p:animScale>
                                    <p:animScale>
                                      <p:cBhvr>
                                        <p:cTn id="28" dur="83" decel="50000">
                                          <p:stCondLst>
                                            <p:cond delay="338"/>
                                          </p:stCondLst>
                                        </p:cTn>
                                        <p:tgtEl>
                                          <p:spTgt spid="2"/>
                                        </p:tgtEl>
                                      </p:cBhvr>
                                      <p:to x="100000" y="100000"/>
                                    </p:animScale>
                                    <p:animScale>
                                      <p:cBhvr>
                                        <p:cTn id="29" dur="13">
                                          <p:stCondLst>
                                            <p:cond delay="656"/>
                                          </p:stCondLst>
                                        </p:cTn>
                                        <p:tgtEl>
                                          <p:spTgt spid="2"/>
                                        </p:tgtEl>
                                      </p:cBhvr>
                                      <p:to x="100000" y="80000"/>
                                    </p:animScale>
                                    <p:animScale>
                                      <p:cBhvr>
                                        <p:cTn id="30" dur="83" decel="50000">
                                          <p:stCondLst>
                                            <p:cond delay="669"/>
                                          </p:stCondLst>
                                        </p:cTn>
                                        <p:tgtEl>
                                          <p:spTgt spid="2"/>
                                        </p:tgtEl>
                                      </p:cBhvr>
                                      <p:to x="100000" y="100000"/>
                                    </p:animScale>
                                    <p:animScale>
                                      <p:cBhvr>
                                        <p:cTn id="31" dur="13">
                                          <p:stCondLst>
                                            <p:cond delay="821"/>
                                          </p:stCondLst>
                                        </p:cTn>
                                        <p:tgtEl>
                                          <p:spTgt spid="2"/>
                                        </p:tgtEl>
                                      </p:cBhvr>
                                      <p:to x="100000" y="90000"/>
                                    </p:animScale>
                                    <p:animScale>
                                      <p:cBhvr>
                                        <p:cTn id="32" dur="83" decel="50000">
                                          <p:stCondLst>
                                            <p:cond delay="834"/>
                                          </p:stCondLst>
                                        </p:cTn>
                                        <p:tgtEl>
                                          <p:spTgt spid="2"/>
                                        </p:tgtEl>
                                      </p:cBhvr>
                                      <p:to x="100000" y="100000"/>
                                    </p:animScale>
                                    <p:animScale>
                                      <p:cBhvr>
                                        <p:cTn id="33" dur="13">
                                          <p:stCondLst>
                                            <p:cond delay="904"/>
                                          </p:stCondLst>
                                        </p:cTn>
                                        <p:tgtEl>
                                          <p:spTgt spid="2"/>
                                        </p:tgtEl>
                                      </p:cBhvr>
                                      <p:to x="100000" y="95000"/>
                                    </p:animScale>
                                    <p:animScale>
                                      <p:cBhvr>
                                        <p:cTn id="34" dur="83" decel="50000">
                                          <p:stCondLst>
                                            <p:cond delay="917"/>
                                          </p:stCondLst>
                                        </p:cTn>
                                        <p:tgtEl>
                                          <p:spTgt spid="2"/>
                                        </p:tgtEl>
                                      </p:cBhvr>
                                      <p:to x="100000" y="100000"/>
                                    </p:animScale>
                                  </p:childTnLst>
                                </p:cTn>
                              </p:par>
                            </p:childTnLst>
                          </p:cTn>
                        </p:par>
                        <p:par>
                          <p:cTn id="35" fill="hold">
                            <p:stCondLst>
                              <p:cond delay="20000"/>
                            </p:stCondLst>
                            <p:childTnLst>
                              <p:par>
                                <p:cTn id="36" presetID="45" presetClass="entr" presetSubtype="0" fill="hold" grpId="0" nodeType="afterEffect">
                                  <p:stCondLst>
                                    <p:cond delay="3000"/>
                                  </p:stCondLst>
                                  <p:iterate type="wd">
                                    <p:tmPct val="10000"/>
                                  </p:iterate>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ppt_w</p:attrName>
                                        </p:attrNameLst>
                                      </p:cBhvr>
                                      <p:tavLst>
                                        <p:tav tm="0" fmla="#ppt_w*sin(2.5*pi*$)">
                                          <p:val>
                                            <p:fltVal val="0"/>
                                          </p:val>
                                        </p:tav>
                                        <p:tav tm="100000">
                                          <p:val>
                                            <p:fltVal val="1"/>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childTnLst>
                                </p:cTn>
                              </p:par>
                            </p:childTnLst>
                          </p:cTn>
                        </p:par>
                        <p:par>
                          <p:cTn id="41" fill="hold">
                            <p:stCondLst>
                              <p:cond delay="25200"/>
                            </p:stCondLst>
                            <p:childTnLst>
                              <p:par>
                                <p:cTn id="42" presetID="42" presetClass="entr" presetSubtype="0" fill="hold" grpId="0" nodeType="afterEffect">
                                  <p:stCondLst>
                                    <p:cond delay="300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par>
                          <p:cTn id="47" fill="hold">
                            <p:stCondLst>
                              <p:cond delay="29200"/>
                            </p:stCondLst>
                            <p:childTnLst>
                              <p:par>
                                <p:cTn id="48" presetID="45" presetClass="entr" presetSubtype="0" fill="hold" grpId="0" nodeType="afterEffect">
                                  <p:stCondLst>
                                    <p:cond delay="300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1000"/>
                                        <p:tgtEl>
                                          <p:spTgt spid="4"/>
                                        </p:tgtEl>
                                      </p:cBhvr>
                                    </p:animEffect>
                                    <p:anim calcmode="lin" valueType="num">
                                      <p:cBhvr>
                                        <p:cTn id="51" dur="1000" fill="hold"/>
                                        <p:tgtEl>
                                          <p:spTgt spid="4"/>
                                        </p:tgtEl>
                                        <p:attrNameLst>
                                          <p:attrName>ppt_w</p:attrName>
                                        </p:attrNameLst>
                                      </p:cBhvr>
                                      <p:tavLst>
                                        <p:tav tm="0" fmla="#ppt_w*sin(2.5*pi*$)">
                                          <p:val>
                                            <p:fltVal val="0"/>
                                          </p:val>
                                        </p:tav>
                                        <p:tav tm="100000">
                                          <p:val>
                                            <p:fltVal val="1"/>
                                          </p:val>
                                        </p:tav>
                                      </p:tavLst>
                                    </p:anim>
                                    <p:anim calcmode="lin" valueType="num">
                                      <p:cBhvr>
                                        <p:cTn id="52"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0"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9EA78-BD0C-4EA2-875A-06628D404B50}"/>
              </a:ext>
            </a:extLst>
          </p:cNvPr>
          <p:cNvSpPr/>
          <p:nvPr/>
        </p:nvSpPr>
        <p:spPr>
          <a:xfrm>
            <a:off x="5161613" y="323128"/>
            <a:ext cx="6096000" cy="156966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only president to resign from the office, he previously served as the nation's 36th vice president from 1953 to 1961, and as a representative and senator from California.</a:t>
            </a:r>
          </a:p>
        </p:txBody>
      </p:sp>
      <p:sp>
        <p:nvSpPr>
          <p:cNvPr id="3" name="Rectangle 2">
            <a:extLst>
              <a:ext uri="{FF2B5EF4-FFF2-40B4-BE49-F238E27FC236}">
                <a16:creationId xmlns:a16="http://schemas.microsoft.com/office/drawing/2014/main" id="{54A879DB-94A5-4CB6-AD60-14A63714CE11}"/>
              </a:ext>
            </a:extLst>
          </p:cNvPr>
          <p:cNvSpPr/>
          <p:nvPr/>
        </p:nvSpPr>
        <p:spPr>
          <a:xfrm>
            <a:off x="3766981" y="2151688"/>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January 9, 1913, Yorba Linda,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April 22, 1994, New York, NY</a:t>
            </a:r>
          </a:p>
        </p:txBody>
      </p:sp>
      <p:pic>
        <p:nvPicPr>
          <p:cNvPr id="4" name="Picture 3">
            <a:extLst>
              <a:ext uri="{FF2B5EF4-FFF2-40B4-BE49-F238E27FC236}">
                <a16:creationId xmlns:a16="http://schemas.microsoft.com/office/drawing/2014/main" id="{709A5FF0-241B-4D18-B3EE-5551BFE054A5}"/>
              </a:ext>
            </a:extLst>
          </p:cNvPr>
          <p:cNvPicPr>
            <a:picLocks noChangeAspect="1"/>
          </p:cNvPicPr>
          <p:nvPr/>
        </p:nvPicPr>
        <p:blipFill>
          <a:blip r:embed="rId2"/>
          <a:stretch>
            <a:fillRect/>
          </a:stretch>
        </p:blipFill>
        <p:spPr>
          <a:xfrm>
            <a:off x="205412" y="199460"/>
            <a:ext cx="3354484" cy="4207648"/>
          </a:xfrm>
          <a:prstGeom prst="rect">
            <a:avLst/>
          </a:prstGeom>
        </p:spPr>
      </p:pic>
      <p:pic>
        <p:nvPicPr>
          <p:cNvPr id="5" name="Picture 4">
            <a:extLst>
              <a:ext uri="{FF2B5EF4-FFF2-40B4-BE49-F238E27FC236}">
                <a16:creationId xmlns:a16="http://schemas.microsoft.com/office/drawing/2014/main" id="{B4B8ACF5-16E5-4297-AD56-5325EE66036A}"/>
              </a:ext>
            </a:extLst>
          </p:cNvPr>
          <p:cNvPicPr>
            <a:picLocks noChangeAspect="1"/>
          </p:cNvPicPr>
          <p:nvPr/>
        </p:nvPicPr>
        <p:blipFill rotWithShape="1">
          <a:blip r:embed="rId3"/>
          <a:srcRect l="5431" b="37558"/>
          <a:stretch/>
        </p:blipFill>
        <p:spPr>
          <a:xfrm>
            <a:off x="205412" y="4580212"/>
            <a:ext cx="1998142" cy="2117324"/>
          </a:xfrm>
          <a:prstGeom prst="rect">
            <a:avLst/>
          </a:prstGeom>
        </p:spPr>
      </p:pic>
      <p:sp>
        <p:nvSpPr>
          <p:cNvPr id="6" name="TextBox 5">
            <a:extLst>
              <a:ext uri="{FF2B5EF4-FFF2-40B4-BE49-F238E27FC236}">
                <a16:creationId xmlns:a16="http://schemas.microsoft.com/office/drawing/2014/main" id="{3063CE53-5E78-4BB8-8DA6-D328969244E6}"/>
              </a:ext>
            </a:extLst>
          </p:cNvPr>
          <p:cNvSpPr txBox="1"/>
          <p:nvPr/>
        </p:nvSpPr>
        <p:spPr>
          <a:xfrm>
            <a:off x="3642757" y="464696"/>
            <a:ext cx="114909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Richard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Nixon</a:t>
            </a:r>
          </a:p>
        </p:txBody>
      </p:sp>
      <p:sp>
        <p:nvSpPr>
          <p:cNvPr id="7" name="TextBox 6">
            <a:extLst>
              <a:ext uri="{FF2B5EF4-FFF2-40B4-BE49-F238E27FC236}">
                <a16:creationId xmlns:a16="http://schemas.microsoft.com/office/drawing/2014/main" id="{62ECB3C2-A009-4555-BAB1-243CE946FE56}"/>
              </a:ext>
            </a:extLst>
          </p:cNvPr>
          <p:cNvSpPr txBox="1"/>
          <p:nvPr/>
        </p:nvSpPr>
        <p:spPr>
          <a:xfrm>
            <a:off x="2203554" y="4976734"/>
            <a:ext cx="92621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Nixon</a:t>
            </a:r>
          </a:p>
        </p:txBody>
      </p:sp>
      <p:sp>
        <p:nvSpPr>
          <p:cNvPr id="8" name="Rectangle 7">
            <a:extLst>
              <a:ext uri="{FF2B5EF4-FFF2-40B4-BE49-F238E27FC236}">
                <a16:creationId xmlns:a16="http://schemas.microsoft.com/office/drawing/2014/main" id="{B9D3CF18-BF31-4803-871D-44AAD9F3EF9B}"/>
              </a:ext>
            </a:extLst>
          </p:cNvPr>
          <p:cNvSpPr/>
          <p:nvPr/>
        </p:nvSpPr>
        <p:spPr>
          <a:xfrm>
            <a:off x="3657600" y="3379883"/>
            <a:ext cx="85344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eventually ended American fighting in Vietnam and improved international relations with the U.S.S.R. and China.  He also established the EPA.</a:t>
            </a:r>
          </a:p>
        </p:txBody>
      </p:sp>
      <p:sp>
        <p:nvSpPr>
          <p:cNvPr id="10" name="Rectangle 9">
            <a:extLst>
              <a:ext uri="{FF2B5EF4-FFF2-40B4-BE49-F238E27FC236}">
                <a16:creationId xmlns:a16="http://schemas.microsoft.com/office/drawing/2014/main" id="{2FE60D7B-6F9B-443A-8185-DAA1158D0E82}"/>
              </a:ext>
            </a:extLst>
          </p:cNvPr>
          <p:cNvSpPr/>
          <p:nvPr/>
        </p:nvSpPr>
        <p:spPr>
          <a:xfrm>
            <a:off x="3257316" y="4878340"/>
            <a:ext cx="872927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a:t>
            </a:r>
            <a:r>
              <a:rPr lang="en-US" sz="2400" b="1" dirty="0">
                <a:solidFill>
                  <a:prstClr val="black"/>
                </a:solidFill>
                <a:latin typeface="Calibri" panose="020F0502020204030204"/>
              </a:rPr>
              <a:t>resigned</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in 1974, halfway through his second term, rather than face impeachment over his efforts to cover up illegal activities by members of his administration in the Watergate scandal. </a:t>
            </a:r>
          </a:p>
        </p:txBody>
      </p:sp>
    </p:spTree>
    <p:extLst>
      <p:ext uri="{BB962C8B-B14F-4D97-AF65-F5344CB8AC3E}">
        <p14:creationId xmlns:p14="http://schemas.microsoft.com/office/powerpoint/2010/main" val="2054028427"/>
      </p:ext>
    </p:extLst>
  </p:cSld>
  <p:clrMapOvr>
    <a:masterClrMapping/>
  </p:clrMapOvr>
  <mc:AlternateContent xmlns:mc="http://schemas.openxmlformats.org/markup-compatibility/2006" xmlns:p14="http://schemas.microsoft.com/office/powerpoint/2010/main">
    <mc:Choice Requires="p14">
      <p:transition spd="slow" p14:dur="1500" advTm="35000">
        <p:checker/>
      </p:transition>
    </mc:Choice>
    <mc:Fallback xmlns="">
      <p:transition spd="slow" advTm="3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500"/>
                                  </p:stCondLst>
                                  <p:iterate type="wd">
                                    <p:tmPct val="4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660"/>
                            </p:stCondLst>
                            <p:childTnLst>
                              <p:par>
                                <p:cTn id="11" presetID="31" presetClass="entr" presetSubtype="0" fill="hold" grpId="0" nodeType="afterEffect">
                                  <p:stCondLst>
                                    <p:cond delay="50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par>
                          <p:cTn id="17" fill="hold">
                            <p:stCondLst>
                              <p:cond delay="13660"/>
                            </p:stCondLst>
                            <p:childTnLst>
                              <p:par>
                                <p:cTn id="18" presetID="2" presetClass="entr" presetSubtype="3" fill="hold" nodeType="afterEffect">
                                  <p:stCondLst>
                                    <p:cond delay="400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1+#ppt_w/2"/>
                                          </p:val>
                                        </p:tav>
                                        <p:tav tm="100000">
                                          <p:val>
                                            <p:strVal val="#ppt_x"/>
                                          </p:val>
                                        </p:tav>
                                      </p:tavLst>
                                    </p:anim>
                                    <p:anim calcmode="lin" valueType="num">
                                      <p:cBhvr additive="base">
                                        <p:cTn id="21" dur="1000" fill="hold"/>
                                        <p:tgtEl>
                                          <p:spTgt spid="5"/>
                                        </p:tgtEl>
                                        <p:attrNameLst>
                                          <p:attrName>ppt_y</p:attrName>
                                        </p:attrNameLst>
                                      </p:cBhvr>
                                      <p:tavLst>
                                        <p:tav tm="0">
                                          <p:val>
                                            <p:strVal val="0-#ppt_h/2"/>
                                          </p:val>
                                        </p:tav>
                                        <p:tav tm="100000">
                                          <p:val>
                                            <p:strVal val="#ppt_y"/>
                                          </p:val>
                                        </p:tav>
                                      </p:tavLst>
                                    </p:anim>
                                  </p:childTnLst>
                                </p:cTn>
                              </p:par>
                            </p:childTnLst>
                          </p:cTn>
                        </p:par>
                        <p:par>
                          <p:cTn id="22" fill="hold">
                            <p:stCondLst>
                              <p:cond delay="18660"/>
                            </p:stCondLst>
                            <p:childTnLst>
                              <p:par>
                                <p:cTn id="23" presetID="9" presetClass="entr" presetSubtype="0" fill="hold" nodeType="afterEffect">
                                  <p:stCondLst>
                                    <p:cond delay="400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1000"/>
                                        <p:tgtEl>
                                          <p:spTgt spid="4"/>
                                        </p:tgtEl>
                                      </p:cBhvr>
                                    </p:animEffect>
                                  </p:childTnLst>
                                </p:cTn>
                              </p:par>
                            </p:childTnLst>
                          </p:cTn>
                        </p:par>
                        <p:par>
                          <p:cTn id="26" fill="hold">
                            <p:stCondLst>
                              <p:cond delay="23660"/>
                            </p:stCondLst>
                            <p:childTnLst>
                              <p:par>
                                <p:cTn id="27" presetID="45" presetClass="entr" presetSubtype="0" fill="hold" grpId="0" nodeType="afterEffect">
                                  <p:stCondLst>
                                    <p:cond delay="2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ppt_w</p:attrName>
                                        </p:attrNameLst>
                                      </p:cBhvr>
                                      <p:tavLst>
                                        <p:tav tm="0" fmla="#ppt_w*sin(2.5*pi*$)">
                                          <p:val>
                                            <p:fltVal val="0"/>
                                          </p:val>
                                        </p:tav>
                                        <p:tav tm="100000">
                                          <p:val>
                                            <p:fltVal val="1"/>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childTnLst>
                                </p:cTn>
                              </p:par>
                            </p:childTnLst>
                          </p:cTn>
                        </p:par>
                        <p:par>
                          <p:cTn id="32" fill="hold">
                            <p:stCondLst>
                              <p:cond delay="26660"/>
                            </p:stCondLst>
                            <p:childTnLst>
                              <p:par>
                                <p:cTn id="33" presetID="26" presetClass="entr" presetSubtype="0" fill="hold" grpId="0" nodeType="afterEffect">
                                  <p:stCondLst>
                                    <p:cond delay="400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290">
                                          <p:stCondLst>
                                            <p:cond delay="0"/>
                                          </p:stCondLst>
                                        </p:cTn>
                                        <p:tgtEl>
                                          <p:spTgt spid="6"/>
                                        </p:tgtEl>
                                      </p:cBhvr>
                                    </p:animEffect>
                                    <p:anim calcmode="lin" valueType="num">
                                      <p:cBhvr>
                                        <p:cTn id="3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41" dur="13">
                                          <p:stCondLst>
                                            <p:cond delay="325"/>
                                          </p:stCondLst>
                                        </p:cTn>
                                        <p:tgtEl>
                                          <p:spTgt spid="6"/>
                                        </p:tgtEl>
                                      </p:cBhvr>
                                      <p:to x="100000" y="60000"/>
                                    </p:animScale>
                                    <p:animScale>
                                      <p:cBhvr>
                                        <p:cTn id="42" dur="83" decel="50000">
                                          <p:stCondLst>
                                            <p:cond delay="338"/>
                                          </p:stCondLst>
                                        </p:cTn>
                                        <p:tgtEl>
                                          <p:spTgt spid="6"/>
                                        </p:tgtEl>
                                      </p:cBhvr>
                                      <p:to x="100000" y="100000"/>
                                    </p:animScale>
                                    <p:animScale>
                                      <p:cBhvr>
                                        <p:cTn id="43" dur="13">
                                          <p:stCondLst>
                                            <p:cond delay="656"/>
                                          </p:stCondLst>
                                        </p:cTn>
                                        <p:tgtEl>
                                          <p:spTgt spid="6"/>
                                        </p:tgtEl>
                                      </p:cBhvr>
                                      <p:to x="100000" y="80000"/>
                                    </p:animScale>
                                    <p:animScale>
                                      <p:cBhvr>
                                        <p:cTn id="44" dur="83" decel="50000">
                                          <p:stCondLst>
                                            <p:cond delay="669"/>
                                          </p:stCondLst>
                                        </p:cTn>
                                        <p:tgtEl>
                                          <p:spTgt spid="6"/>
                                        </p:tgtEl>
                                      </p:cBhvr>
                                      <p:to x="100000" y="100000"/>
                                    </p:animScale>
                                    <p:animScale>
                                      <p:cBhvr>
                                        <p:cTn id="45" dur="13">
                                          <p:stCondLst>
                                            <p:cond delay="821"/>
                                          </p:stCondLst>
                                        </p:cTn>
                                        <p:tgtEl>
                                          <p:spTgt spid="6"/>
                                        </p:tgtEl>
                                      </p:cBhvr>
                                      <p:to x="100000" y="90000"/>
                                    </p:animScale>
                                    <p:animScale>
                                      <p:cBhvr>
                                        <p:cTn id="46" dur="83" decel="50000">
                                          <p:stCondLst>
                                            <p:cond delay="834"/>
                                          </p:stCondLst>
                                        </p:cTn>
                                        <p:tgtEl>
                                          <p:spTgt spid="6"/>
                                        </p:tgtEl>
                                      </p:cBhvr>
                                      <p:to x="100000" y="100000"/>
                                    </p:animScale>
                                    <p:animScale>
                                      <p:cBhvr>
                                        <p:cTn id="47" dur="13">
                                          <p:stCondLst>
                                            <p:cond delay="904"/>
                                          </p:stCondLst>
                                        </p:cTn>
                                        <p:tgtEl>
                                          <p:spTgt spid="6"/>
                                        </p:tgtEl>
                                      </p:cBhvr>
                                      <p:to x="100000" y="95000"/>
                                    </p:animScale>
                                    <p:animScale>
                                      <p:cBhvr>
                                        <p:cTn id="48" dur="83" decel="50000">
                                          <p:stCondLst>
                                            <p:cond delay="917"/>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F34046-041B-4261-B732-3190F26C5B04}"/>
              </a:ext>
            </a:extLst>
          </p:cNvPr>
          <p:cNvPicPr>
            <a:picLocks noChangeAspect="1"/>
          </p:cNvPicPr>
          <p:nvPr/>
        </p:nvPicPr>
        <p:blipFill rotWithShape="1">
          <a:blip r:embed="rId2"/>
          <a:srcRect l="26209" t="4292" r="24697" b="10831"/>
          <a:stretch/>
        </p:blipFill>
        <p:spPr>
          <a:xfrm>
            <a:off x="189877" y="134912"/>
            <a:ext cx="3347664" cy="4572000"/>
          </a:xfrm>
          <a:prstGeom prst="rect">
            <a:avLst/>
          </a:prstGeom>
        </p:spPr>
      </p:pic>
      <p:sp>
        <p:nvSpPr>
          <p:cNvPr id="3" name="Rectangle 2">
            <a:extLst>
              <a:ext uri="{FF2B5EF4-FFF2-40B4-BE49-F238E27FC236}">
                <a16:creationId xmlns:a16="http://schemas.microsoft.com/office/drawing/2014/main" id="{4827F5D5-EA20-48AD-9782-B77F4A1B20E9}"/>
              </a:ext>
            </a:extLst>
          </p:cNvPr>
          <p:cNvSpPr/>
          <p:nvPr/>
        </p:nvSpPr>
        <p:spPr>
          <a:xfrm>
            <a:off x="3752538" y="419007"/>
            <a:ext cx="798476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died of pneumonia 31 days into his term (the shortest tenure, March 4, 1841 – April 4, 1841 ), becoming the first President to die in office.  He was the ninth U.S. President.</a:t>
            </a:r>
          </a:p>
        </p:txBody>
      </p:sp>
      <p:sp>
        <p:nvSpPr>
          <p:cNvPr id="4" name="Rectangle 3">
            <a:extLst>
              <a:ext uri="{FF2B5EF4-FFF2-40B4-BE49-F238E27FC236}">
                <a16:creationId xmlns:a16="http://schemas.microsoft.com/office/drawing/2014/main" id="{3458EB81-8570-47F4-96B4-7FA24060A138}"/>
              </a:ext>
            </a:extLst>
          </p:cNvPr>
          <p:cNvSpPr/>
          <p:nvPr/>
        </p:nvSpPr>
        <p:spPr>
          <a:xfrm>
            <a:off x="3647606" y="3365989"/>
            <a:ext cx="8354517"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Whigs in 1840 presented this candidate as a simple frontier Indian fighter, living in a log cabin and drinking cider, in sharp contrast to an aristocratic champagne-sipping Van Buren. In fact he was a scion of the Virginia planter aristocracy. </a:t>
            </a:r>
          </a:p>
        </p:txBody>
      </p:sp>
      <p:sp>
        <p:nvSpPr>
          <p:cNvPr id="5" name="Rectangle 4">
            <a:extLst>
              <a:ext uri="{FF2B5EF4-FFF2-40B4-BE49-F238E27FC236}">
                <a16:creationId xmlns:a16="http://schemas.microsoft.com/office/drawing/2014/main" id="{66204A68-4459-4F3E-9259-A20791D32B41}"/>
              </a:ext>
            </a:extLst>
          </p:cNvPr>
          <p:cNvSpPr/>
          <p:nvPr/>
        </p:nvSpPr>
        <p:spPr>
          <a:xfrm>
            <a:off x="3647606" y="6208160"/>
            <a:ext cx="78798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His grandson was the 23rd president of the United States. </a:t>
            </a:r>
          </a:p>
        </p:txBody>
      </p:sp>
      <p:sp>
        <p:nvSpPr>
          <p:cNvPr id="6" name="TextBox 5">
            <a:extLst>
              <a:ext uri="{FF2B5EF4-FFF2-40B4-BE49-F238E27FC236}">
                <a16:creationId xmlns:a16="http://schemas.microsoft.com/office/drawing/2014/main" id="{56B44850-A489-4B77-8B71-AEDFE50A77E6}"/>
              </a:ext>
            </a:extLst>
          </p:cNvPr>
          <p:cNvSpPr txBox="1"/>
          <p:nvPr/>
        </p:nvSpPr>
        <p:spPr>
          <a:xfrm>
            <a:off x="3647606" y="5293675"/>
            <a:ext cx="83085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Negotiating for settlers, he deprived Indians of substantial land.</a:t>
            </a:r>
          </a:p>
        </p:txBody>
      </p:sp>
      <p:sp>
        <p:nvSpPr>
          <p:cNvPr id="7" name="Rectangle 6">
            <a:extLst>
              <a:ext uri="{FF2B5EF4-FFF2-40B4-BE49-F238E27FC236}">
                <a16:creationId xmlns:a16="http://schemas.microsoft.com/office/drawing/2014/main" id="{5E78A8C2-64B0-4861-8C9B-B0F5EDADA22A}"/>
              </a:ext>
            </a:extLst>
          </p:cNvPr>
          <p:cNvSpPr/>
          <p:nvPr/>
        </p:nvSpPr>
        <p:spPr>
          <a:xfrm>
            <a:off x="3752538" y="1693649"/>
            <a:ext cx="743012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February 9, 1773, Berkeley Plantation, 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April 4, 1841, The White House, Washington, D.C.</a:t>
            </a:r>
          </a:p>
        </p:txBody>
      </p:sp>
      <p:pic>
        <p:nvPicPr>
          <p:cNvPr id="8" name="Picture 7">
            <a:extLst>
              <a:ext uri="{FF2B5EF4-FFF2-40B4-BE49-F238E27FC236}">
                <a16:creationId xmlns:a16="http://schemas.microsoft.com/office/drawing/2014/main" id="{52B10FA1-877A-4F42-9971-C4AF6B591408}"/>
              </a:ext>
            </a:extLst>
          </p:cNvPr>
          <p:cNvPicPr>
            <a:picLocks noChangeAspect="1"/>
          </p:cNvPicPr>
          <p:nvPr/>
        </p:nvPicPr>
        <p:blipFill rotWithShape="1">
          <a:blip r:embed="rId3"/>
          <a:srcRect l="28773" r="21224"/>
          <a:stretch/>
        </p:blipFill>
        <p:spPr>
          <a:xfrm>
            <a:off x="189877" y="4779830"/>
            <a:ext cx="1593953" cy="1951020"/>
          </a:xfrm>
          <a:prstGeom prst="rect">
            <a:avLst/>
          </a:prstGeom>
        </p:spPr>
      </p:pic>
      <p:sp>
        <p:nvSpPr>
          <p:cNvPr id="9" name="TextBox 8">
            <a:extLst>
              <a:ext uri="{FF2B5EF4-FFF2-40B4-BE49-F238E27FC236}">
                <a16:creationId xmlns:a16="http://schemas.microsoft.com/office/drawing/2014/main" id="{39A8F288-5941-48CC-90F8-4E7A47B6C73F}"/>
              </a:ext>
            </a:extLst>
          </p:cNvPr>
          <p:cNvSpPr txBox="1"/>
          <p:nvPr/>
        </p:nvSpPr>
        <p:spPr>
          <a:xfrm>
            <a:off x="1783830" y="4933518"/>
            <a:ext cx="127791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Harrison</a:t>
            </a:r>
          </a:p>
        </p:txBody>
      </p:sp>
      <p:sp>
        <p:nvSpPr>
          <p:cNvPr id="10" name="Rectangle 9">
            <a:extLst>
              <a:ext uri="{FF2B5EF4-FFF2-40B4-BE49-F238E27FC236}">
                <a16:creationId xmlns:a16="http://schemas.microsoft.com/office/drawing/2014/main" id="{4CC6ADF1-09D0-47F6-8DAB-2F8B35E583F2}"/>
              </a:ext>
            </a:extLst>
          </p:cNvPr>
          <p:cNvSpPr/>
          <p:nvPr/>
        </p:nvSpPr>
        <p:spPr>
          <a:xfrm>
            <a:off x="3537541" y="2735145"/>
            <a:ext cx="31692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William Henry Harrison</a:t>
            </a:r>
          </a:p>
        </p:txBody>
      </p:sp>
    </p:spTree>
    <p:extLst>
      <p:ext uri="{BB962C8B-B14F-4D97-AF65-F5344CB8AC3E}">
        <p14:creationId xmlns:p14="http://schemas.microsoft.com/office/powerpoint/2010/main" val="2822306654"/>
      </p:ext>
    </p:extLst>
  </p:cSld>
  <p:clrMapOvr>
    <a:masterClrMapping/>
  </p:clrMapOvr>
  <mc:AlternateContent xmlns:mc="http://schemas.openxmlformats.org/markup-compatibility/2006" xmlns:p14="http://schemas.microsoft.com/office/powerpoint/2010/main">
    <mc:Choice Requires="p14">
      <p:transition spd="slow" p14:dur="1250" advTm="35000">
        <p:blinds dir="vert"/>
      </p:transition>
    </mc:Choice>
    <mc:Fallback xmlns="">
      <p:transition spd="slow" advTm="3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70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8000"/>
                            </p:stCondLst>
                            <p:childTnLst>
                              <p:par>
                                <p:cTn id="11" presetID="14" presetClass="entr" presetSubtype="10" fill="hold" grpId="0" nodeType="afterEffect">
                                  <p:stCondLst>
                                    <p:cond delay="5000"/>
                                  </p:stCondLst>
                                  <p:iterate type="wd">
                                    <p:tmPct val="10000"/>
                                  </p:iterate>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1000"/>
                                        <p:tgtEl>
                                          <p:spTgt spid="4"/>
                                        </p:tgtEl>
                                      </p:cBhvr>
                                    </p:animEffect>
                                  </p:childTnLst>
                                </p:cTn>
                              </p:par>
                            </p:childTnLst>
                          </p:cTn>
                        </p:par>
                        <p:par>
                          <p:cTn id="14" fill="hold">
                            <p:stCondLst>
                              <p:cond delay="18400"/>
                            </p:stCondLst>
                            <p:childTnLst>
                              <p:par>
                                <p:cTn id="15" presetID="42" presetClass="entr" presetSubtype="0" fill="hold" grpId="0" nodeType="afterEffect">
                                  <p:stCondLst>
                                    <p:cond delay="4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3400"/>
                            </p:stCondLst>
                            <p:childTnLst>
                              <p:par>
                                <p:cTn id="21" presetID="2" presetClass="entr" presetSubtype="1" fill="hold" grpId="0" nodeType="afterEffect">
                                  <p:stCondLst>
                                    <p:cond delay="40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ppt_x"/>
                                          </p:val>
                                        </p:tav>
                                        <p:tav tm="100000">
                                          <p:val>
                                            <p:strVal val="#ppt_x"/>
                                          </p:val>
                                        </p:tav>
                                      </p:tavLst>
                                    </p:anim>
                                    <p:anim calcmode="lin" valueType="num">
                                      <p:cBhvr additive="base">
                                        <p:cTn id="24" dur="1000" fill="hold"/>
                                        <p:tgtEl>
                                          <p:spTgt spid="5"/>
                                        </p:tgtEl>
                                        <p:attrNameLst>
                                          <p:attrName>ppt_y</p:attrName>
                                        </p:attrNameLst>
                                      </p:cBhvr>
                                      <p:tavLst>
                                        <p:tav tm="0">
                                          <p:val>
                                            <p:strVal val="0-#ppt_h/2"/>
                                          </p:val>
                                        </p:tav>
                                        <p:tav tm="100000">
                                          <p:val>
                                            <p:strVal val="#ppt_y"/>
                                          </p:val>
                                        </p:tav>
                                      </p:tavLst>
                                    </p:anim>
                                  </p:childTnLst>
                                </p:cTn>
                              </p:par>
                            </p:childTnLst>
                          </p:cTn>
                        </p:par>
                        <p:par>
                          <p:cTn id="25" fill="hold">
                            <p:stCondLst>
                              <p:cond delay="28400"/>
                            </p:stCondLst>
                            <p:childTnLst>
                              <p:par>
                                <p:cTn id="26" presetID="45" presetClass="entr" presetSubtype="0" fill="hold" grpId="0" nodeType="afterEffect">
                                  <p:stCondLst>
                                    <p:cond delay="30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ppt_w</p:attrName>
                                        </p:attrNameLst>
                                      </p:cBhvr>
                                      <p:tavLst>
                                        <p:tav tm="0" fmla="#ppt_w*sin(2.5*pi*$)">
                                          <p:val>
                                            <p:fltVal val="0"/>
                                          </p:val>
                                        </p:tav>
                                        <p:tav tm="100000">
                                          <p:val>
                                            <p:fltVal val="1"/>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childTnLst>
                                </p:cTn>
                              </p:par>
                            </p:childTnLst>
                          </p:cTn>
                        </p:par>
                        <p:par>
                          <p:cTn id="31" fill="hold">
                            <p:stCondLst>
                              <p:cond delay="32400"/>
                            </p:stCondLst>
                            <p:childTnLst>
                              <p:par>
                                <p:cTn id="32" presetID="43" presetClass="entr" presetSubtype="0" fill="hold" grpId="0" nodeType="afterEffect">
                                  <p:stCondLst>
                                    <p:cond delay="250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
                                        <p:tgtEl>
                                          <p:spTgt spid="10"/>
                                        </p:tgtEl>
                                      </p:cBhvr>
                                    </p:animEffect>
                                    <p:anim calcmode="lin" valueType="num">
                                      <p:cBhvr>
                                        <p:cTn id="35" dur="400" fill="hold"/>
                                        <p:tgtEl>
                                          <p:spTgt spid="10"/>
                                        </p:tgtEl>
                                        <p:attrNameLst>
                                          <p:attrName>ppt_x</p:attrName>
                                        </p:attrNameLst>
                                      </p:cBhvr>
                                      <p:tavLst>
                                        <p:tav tm="0">
                                          <p:val>
                                            <p:strVal val="#ppt_x"/>
                                          </p:val>
                                        </p:tav>
                                        <p:tav tm="100000">
                                          <p:val>
                                            <p:strVal val="#ppt_x"/>
                                          </p:val>
                                        </p:tav>
                                      </p:tavLst>
                                    </p:anim>
                                    <p:anim calcmode="lin" valueType="num">
                                      <p:cBhvr>
                                        <p:cTn id="36" dur="400" fill="hold"/>
                                        <p:tgtEl>
                                          <p:spTgt spid="10"/>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BA15AE-AC1D-4BBB-BC74-2F8C2B92D770}"/>
              </a:ext>
            </a:extLst>
          </p:cNvPr>
          <p:cNvSpPr txBox="1"/>
          <p:nvPr/>
        </p:nvSpPr>
        <p:spPr>
          <a:xfrm>
            <a:off x="6886890" y="1376961"/>
            <a:ext cx="1266693"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Barack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Obama</a:t>
            </a:r>
          </a:p>
        </p:txBody>
      </p:sp>
      <p:pic>
        <p:nvPicPr>
          <p:cNvPr id="5" name="Picture 4">
            <a:extLst>
              <a:ext uri="{FF2B5EF4-FFF2-40B4-BE49-F238E27FC236}">
                <a16:creationId xmlns:a16="http://schemas.microsoft.com/office/drawing/2014/main" id="{AFF052EB-B9CD-4F53-BBF2-04035527054E}"/>
              </a:ext>
            </a:extLst>
          </p:cNvPr>
          <p:cNvPicPr>
            <a:picLocks noChangeAspect="1"/>
          </p:cNvPicPr>
          <p:nvPr/>
        </p:nvPicPr>
        <p:blipFill rotWithShape="1">
          <a:blip r:embed="rId2"/>
          <a:srcRect l="34310" r="31938" b="27118"/>
          <a:stretch/>
        </p:blipFill>
        <p:spPr>
          <a:xfrm>
            <a:off x="8153583" y="119920"/>
            <a:ext cx="3917251" cy="4736893"/>
          </a:xfrm>
          <a:prstGeom prst="rect">
            <a:avLst/>
          </a:prstGeom>
        </p:spPr>
      </p:pic>
      <p:pic>
        <p:nvPicPr>
          <p:cNvPr id="7" name="Picture 6">
            <a:extLst>
              <a:ext uri="{FF2B5EF4-FFF2-40B4-BE49-F238E27FC236}">
                <a16:creationId xmlns:a16="http://schemas.microsoft.com/office/drawing/2014/main" id="{FB6AC64B-44D3-474B-94E7-603A70F96D8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8160" r="11636" b="24970"/>
          <a:stretch/>
        </p:blipFill>
        <p:spPr>
          <a:xfrm>
            <a:off x="10036912" y="4897320"/>
            <a:ext cx="2033922" cy="1902699"/>
          </a:xfrm>
          <a:prstGeom prst="rect">
            <a:avLst/>
          </a:prstGeom>
        </p:spPr>
      </p:pic>
      <p:sp>
        <p:nvSpPr>
          <p:cNvPr id="9" name="TextBox 8">
            <a:extLst>
              <a:ext uri="{FF2B5EF4-FFF2-40B4-BE49-F238E27FC236}">
                <a16:creationId xmlns:a16="http://schemas.microsoft.com/office/drawing/2014/main" id="{03E354D4-DDC7-42B0-AD19-86083517787F}"/>
              </a:ext>
            </a:extLst>
          </p:cNvPr>
          <p:cNvSpPr txBox="1"/>
          <p:nvPr/>
        </p:nvSpPr>
        <p:spPr>
          <a:xfrm>
            <a:off x="7755518" y="5617836"/>
            <a:ext cx="22813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Michelle Obama</a:t>
            </a:r>
          </a:p>
        </p:txBody>
      </p:sp>
      <p:sp>
        <p:nvSpPr>
          <p:cNvPr id="10" name="Rectangle 9">
            <a:extLst>
              <a:ext uri="{FF2B5EF4-FFF2-40B4-BE49-F238E27FC236}">
                <a16:creationId xmlns:a16="http://schemas.microsoft.com/office/drawing/2014/main" id="{BB897C7D-8F3B-4E66-8034-AAB7280DEE0E}"/>
              </a:ext>
            </a:extLst>
          </p:cNvPr>
          <p:cNvSpPr/>
          <p:nvPr/>
        </p:nvSpPr>
        <p:spPr>
          <a:xfrm>
            <a:off x="121166" y="170974"/>
            <a:ext cx="7463857"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served as the 44th President of the United States from 2009 to 2017. A member of the Democratic Party, he was the first African-American to be elected to the presidency. </a:t>
            </a:r>
          </a:p>
        </p:txBody>
      </p:sp>
      <p:sp>
        <p:nvSpPr>
          <p:cNvPr id="11" name="Rectangle 10">
            <a:extLst>
              <a:ext uri="{FF2B5EF4-FFF2-40B4-BE49-F238E27FC236}">
                <a16:creationId xmlns:a16="http://schemas.microsoft.com/office/drawing/2014/main" id="{1C42776E-D794-492D-A04F-AD344C9029AA}"/>
              </a:ext>
            </a:extLst>
          </p:cNvPr>
          <p:cNvSpPr/>
          <p:nvPr/>
        </p:nvSpPr>
        <p:spPr>
          <a:xfrm>
            <a:off x="121166" y="2067647"/>
            <a:ext cx="6932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August 4</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1961,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Honolulu, HI</a:t>
            </a:r>
          </a:p>
        </p:txBody>
      </p:sp>
      <p:sp>
        <p:nvSpPr>
          <p:cNvPr id="12" name="TextBox 11">
            <a:extLst>
              <a:ext uri="{FF2B5EF4-FFF2-40B4-BE49-F238E27FC236}">
                <a16:creationId xmlns:a16="http://schemas.microsoft.com/office/drawing/2014/main" id="{F393A8A5-85BA-4E56-9480-61E8E54BD930}"/>
              </a:ext>
            </a:extLst>
          </p:cNvPr>
          <p:cNvSpPr txBox="1"/>
          <p:nvPr/>
        </p:nvSpPr>
        <p:spPr>
          <a:xfrm>
            <a:off x="79511" y="2993776"/>
            <a:ext cx="80740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mounted a valiant effort to improve health care in the U.S.  The effort resulted in a compromised affordable care act that lacked a needed public option.</a:t>
            </a:r>
          </a:p>
        </p:txBody>
      </p:sp>
      <p:sp>
        <p:nvSpPr>
          <p:cNvPr id="13" name="Rectangle 12">
            <a:extLst>
              <a:ext uri="{FF2B5EF4-FFF2-40B4-BE49-F238E27FC236}">
                <a16:creationId xmlns:a16="http://schemas.microsoft.com/office/drawing/2014/main" id="{4CF9FAAC-96D2-4FA8-93BC-28591967AD9C}"/>
              </a:ext>
            </a:extLst>
          </p:cNvPr>
          <p:cNvSpPr/>
          <p:nvPr/>
        </p:nvSpPr>
        <p:spPr>
          <a:xfrm>
            <a:off x="120756" y="4517202"/>
            <a:ext cx="763476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2009 Nobel Peace Prize was awarded to him for his "extraordinary efforts to strengthen international diplomacy and cooperation between people".</a:t>
            </a:r>
          </a:p>
        </p:txBody>
      </p:sp>
      <p:sp>
        <p:nvSpPr>
          <p:cNvPr id="15" name="TextBox 14">
            <a:extLst>
              <a:ext uri="{FF2B5EF4-FFF2-40B4-BE49-F238E27FC236}">
                <a16:creationId xmlns:a16="http://schemas.microsoft.com/office/drawing/2014/main" id="{7517F8D2-6E1F-4D4F-BD24-FE04DCE5E98D}"/>
              </a:ext>
            </a:extLst>
          </p:cNvPr>
          <p:cNvSpPr txBox="1"/>
          <p:nvPr/>
        </p:nvSpPr>
        <p:spPr>
          <a:xfrm>
            <a:off x="120756" y="6040695"/>
            <a:ext cx="76347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His efforts brought us out of the great recession and started the U.S. on a path to improve the quality of life.</a:t>
            </a:r>
          </a:p>
        </p:txBody>
      </p:sp>
    </p:spTree>
    <p:extLst>
      <p:ext uri="{BB962C8B-B14F-4D97-AF65-F5344CB8AC3E}">
        <p14:creationId xmlns:p14="http://schemas.microsoft.com/office/powerpoint/2010/main" val="815877327"/>
      </p:ext>
    </p:extLst>
  </p:cSld>
  <p:clrMapOvr>
    <a:masterClrMapping/>
  </p:clrMapOvr>
  <mc:AlternateContent xmlns:mc="http://schemas.openxmlformats.org/markup-compatibility/2006" xmlns:p14="http://schemas.microsoft.com/office/powerpoint/2010/main">
    <mc:Choice Requires="p14">
      <p:transition spd="slow" p14:dur="1250" advTm="35000">
        <p:wheel spokes="1"/>
      </p:transition>
    </mc:Choice>
    <mc:Fallback xmlns="">
      <p:transition spd="slow" advTm="35000">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6500"/>
                            </p:stCondLst>
                            <p:childTnLst>
                              <p:par>
                                <p:cTn id="11" presetID="26" presetClass="entr" presetSubtype="0" fill="hold" grpId="0" nodeType="afterEffect">
                                  <p:stCondLst>
                                    <p:cond delay="400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290">
                                          <p:stCondLst>
                                            <p:cond delay="0"/>
                                          </p:stCondLst>
                                        </p:cTn>
                                        <p:tgtEl>
                                          <p:spTgt spid="13"/>
                                        </p:tgtEl>
                                      </p:cBhvr>
                                    </p:animEffect>
                                    <p:anim calcmode="lin" valueType="num">
                                      <p:cBhvr>
                                        <p:cTn id="14"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9" dur="13">
                                          <p:stCondLst>
                                            <p:cond delay="325"/>
                                          </p:stCondLst>
                                        </p:cTn>
                                        <p:tgtEl>
                                          <p:spTgt spid="13"/>
                                        </p:tgtEl>
                                      </p:cBhvr>
                                      <p:to x="100000" y="60000"/>
                                    </p:animScale>
                                    <p:animScale>
                                      <p:cBhvr>
                                        <p:cTn id="20" dur="83" decel="50000">
                                          <p:stCondLst>
                                            <p:cond delay="338"/>
                                          </p:stCondLst>
                                        </p:cTn>
                                        <p:tgtEl>
                                          <p:spTgt spid="13"/>
                                        </p:tgtEl>
                                      </p:cBhvr>
                                      <p:to x="100000" y="100000"/>
                                    </p:animScale>
                                    <p:animScale>
                                      <p:cBhvr>
                                        <p:cTn id="21" dur="13">
                                          <p:stCondLst>
                                            <p:cond delay="656"/>
                                          </p:stCondLst>
                                        </p:cTn>
                                        <p:tgtEl>
                                          <p:spTgt spid="13"/>
                                        </p:tgtEl>
                                      </p:cBhvr>
                                      <p:to x="100000" y="80000"/>
                                    </p:animScale>
                                    <p:animScale>
                                      <p:cBhvr>
                                        <p:cTn id="22" dur="83" decel="50000">
                                          <p:stCondLst>
                                            <p:cond delay="669"/>
                                          </p:stCondLst>
                                        </p:cTn>
                                        <p:tgtEl>
                                          <p:spTgt spid="13"/>
                                        </p:tgtEl>
                                      </p:cBhvr>
                                      <p:to x="100000" y="100000"/>
                                    </p:animScale>
                                    <p:animScale>
                                      <p:cBhvr>
                                        <p:cTn id="23" dur="13">
                                          <p:stCondLst>
                                            <p:cond delay="821"/>
                                          </p:stCondLst>
                                        </p:cTn>
                                        <p:tgtEl>
                                          <p:spTgt spid="13"/>
                                        </p:tgtEl>
                                      </p:cBhvr>
                                      <p:to x="100000" y="90000"/>
                                    </p:animScale>
                                    <p:animScale>
                                      <p:cBhvr>
                                        <p:cTn id="24" dur="83" decel="50000">
                                          <p:stCondLst>
                                            <p:cond delay="834"/>
                                          </p:stCondLst>
                                        </p:cTn>
                                        <p:tgtEl>
                                          <p:spTgt spid="13"/>
                                        </p:tgtEl>
                                      </p:cBhvr>
                                      <p:to x="100000" y="100000"/>
                                    </p:animScale>
                                    <p:animScale>
                                      <p:cBhvr>
                                        <p:cTn id="25" dur="13">
                                          <p:stCondLst>
                                            <p:cond delay="904"/>
                                          </p:stCondLst>
                                        </p:cTn>
                                        <p:tgtEl>
                                          <p:spTgt spid="13"/>
                                        </p:tgtEl>
                                      </p:cBhvr>
                                      <p:to x="100000" y="95000"/>
                                    </p:animScale>
                                    <p:animScale>
                                      <p:cBhvr>
                                        <p:cTn id="26" dur="83" decel="50000">
                                          <p:stCondLst>
                                            <p:cond delay="917"/>
                                          </p:stCondLst>
                                        </p:cTn>
                                        <p:tgtEl>
                                          <p:spTgt spid="13"/>
                                        </p:tgtEl>
                                      </p:cBhvr>
                                      <p:to x="100000" y="100000"/>
                                    </p:animScale>
                                  </p:childTnLst>
                                </p:cTn>
                              </p:par>
                            </p:childTnLst>
                          </p:cTn>
                        </p:par>
                        <p:par>
                          <p:cTn id="27" fill="hold">
                            <p:stCondLst>
                              <p:cond delay="11500"/>
                            </p:stCondLst>
                            <p:childTnLst>
                              <p:par>
                                <p:cTn id="28" presetID="2" presetClass="entr" presetSubtype="1" fill="hold" grpId="0" nodeType="afterEffect">
                                  <p:stCondLst>
                                    <p:cond delay="350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ppt_x"/>
                                          </p:val>
                                        </p:tav>
                                        <p:tav tm="100000">
                                          <p:val>
                                            <p:strVal val="#ppt_x"/>
                                          </p:val>
                                        </p:tav>
                                      </p:tavLst>
                                    </p:anim>
                                    <p:anim calcmode="lin" valueType="num">
                                      <p:cBhvr additive="base">
                                        <p:cTn id="31" dur="1000" fill="hold"/>
                                        <p:tgtEl>
                                          <p:spTgt spid="15"/>
                                        </p:tgtEl>
                                        <p:attrNameLst>
                                          <p:attrName>ppt_y</p:attrName>
                                        </p:attrNameLst>
                                      </p:cBhvr>
                                      <p:tavLst>
                                        <p:tav tm="0">
                                          <p:val>
                                            <p:strVal val="0-#ppt_h/2"/>
                                          </p:val>
                                        </p:tav>
                                        <p:tav tm="100000">
                                          <p:val>
                                            <p:strVal val="#ppt_y"/>
                                          </p:val>
                                        </p:tav>
                                      </p:tavLst>
                                    </p:anim>
                                  </p:childTnLst>
                                </p:cTn>
                              </p:par>
                            </p:childTnLst>
                          </p:cTn>
                        </p:par>
                        <p:par>
                          <p:cTn id="32" fill="hold">
                            <p:stCondLst>
                              <p:cond delay="16000"/>
                            </p:stCondLst>
                            <p:childTnLst>
                              <p:par>
                                <p:cTn id="33" presetID="42" presetClass="entr" presetSubtype="0" fill="hold" nodeType="afterEffect">
                                  <p:stCondLst>
                                    <p:cond delay="300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par>
                          <p:cTn id="38" fill="hold">
                            <p:stCondLst>
                              <p:cond delay="20000"/>
                            </p:stCondLst>
                            <p:childTnLst>
                              <p:par>
                                <p:cTn id="39" presetID="21" presetClass="entr" presetSubtype="1" fill="hold" nodeType="afterEffect">
                                  <p:stCondLst>
                                    <p:cond delay="3500"/>
                                  </p:stCondLst>
                                  <p:childTnLst>
                                    <p:set>
                                      <p:cBhvr>
                                        <p:cTn id="40" dur="1" fill="hold">
                                          <p:stCondLst>
                                            <p:cond delay="0"/>
                                          </p:stCondLst>
                                        </p:cTn>
                                        <p:tgtEl>
                                          <p:spTgt spid="5"/>
                                        </p:tgtEl>
                                        <p:attrNameLst>
                                          <p:attrName>style.visibility</p:attrName>
                                        </p:attrNameLst>
                                      </p:cBhvr>
                                      <p:to>
                                        <p:strVal val="visible"/>
                                      </p:to>
                                    </p:set>
                                    <p:animEffect transition="in" filter="wheel(1)">
                                      <p:cBhvr>
                                        <p:cTn id="41" dur="1000"/>
                                        <p:tgtEl>
                                          <p:spTgt spid="5"/>
                                        </p:tgtEl>
                                      </p:cBhvr>
                                    </p:animEffect>
                                  </p:childTnLst>
                                </p:cTn>
                              </p:par>
                            </p:childTnLst>
                          </p:cTn>
                        </p:par>
                        <p:par>
                          <p:cTn id="42" fill="hold">
                            <p:stCondLst>
                              <p:cond delay="24500"/>
                            </p:stCondLst>
                            <p:childTnLst>
                              <p:par>
                                <p:cTn id="43" presetID="31" presetClass="entr" presetSubtype="0" fill="hold" grpId="0" nodeType="afterEffect">
                                  <p:stCondLst>
                                    <p:cond delay="4000"/>
                                  </p:stCondLst>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ppt_w</p:attrName>
                                        </p:attrNameLst>
                                      </p:cBhvr>
                                      <p:tavLst>
                                        <p:tav tm="0">
                                          <p:val>
                                            <p:fltVal val="0"/>
                                          </p:val>
                                        </p:tav>
                                        <p:tav tm="100000">
                                          <p:val>
                                            <p:strVal val="#ppt_w"/>
                                          </p:val>
                                        </p:tav>
                                      </p:tavLst>
                                    </p:anim>
                                    <p:anim calcmode="lin" valueType="num">
                                      <p:cBhvr>
                                        <p:cTn id="46" dur="1000" fill="hold"/>
                                        <p:tgtEl>
                                          <p:spTgt spid="9"/>
                                        </p:tgtEl>
                                        <p:attrNameLst>
                                          <p:attrName>ppt_h</p:attrName>
                                        </p:attrNameLst>
                                      </p:cBhvr>
                                      <p:tavLst>
                                        <p:tav tm="0">
                                          <p:val>
                                            <p:fltVal val="0"/>
                                          </p:val>
                                        </p:tav>
                                        <p:tav tm="100000">
                                          <p:val>
                                            <p:strVal val="#ppt_h"/>
                                          </p:val>
                                        </p:tav>
                                      </p:tavLst>
                                    </p:anim>
                                    <p:anim calcmode="lin" valueType="num">
                                      <p:cBhvr>
                                        <p:cTn id="47" dur="1000" fill="hold"/>
                                        <p:tgtEl>
                                          <p:spTgt spid="9"/>
                                        </p:tgtEl>
                                        <p:attrNameLst>
                                          <p:attrName>style.rotation</p:attrName>
                                        </p:attrNameLst>
                                      </p:cBhvr>
                                      <p:tavLst>
                                        <p:tav tm="0">
                                          <p:val>
                                            <p:fltVal val="90"/>
                                          </p:val>
                                        </p:tav>
                                        <p:tav tm="100000">
                                          <p:val>
                                            <p:fltVal val="0"/>
                                          </p:val>
                                        </p:tav>
                                      </p:tavLst>
                                    </p:anim>
                                    <p:animEffect transition="in" filter="fade">
                                      <p:cBhvr>
                                        <p:cTn id="48" dur="1000"/>
                                        <p:tgtEl>
                                          <p:spTgt spid="9"/>
                                        </p:tgtEl>
                                      </p:cBhvr>
                                    </p:animEffect>
                                  </p:childTnLst>
                                </p:cTn>
                              </p:par>
                            </p:childTnLst>
                          </p:cTn>
                        </p:par>
                        <p:par>
                          <p:cTn id="49" fill="hold">
                            <p:stCondLst>
                              <p:cond delay="29500"/>
                            </p:stCondLst>
                            <p:childTnLst>
                              <p:par>
                                <p:cTn id="50" presetID="43" presetClass="entr" presetSubtype="0" fill="hold" grpId="0" nodeType="afterEffect">
                                  <p:stCondLst>
                                    <p:cond delay="2000"/>
                                  </p:stCondLst>
                                  <p:iterate type="lt">
                                    <p:tmPct val="5000"/>
                                  </p:iterate>
                                  <p:childTnLst>
                                    <p:set>
                                      <p:cBhvr>
                                        <p:cTn id="51" dur="1" fill="hold">
                                          <p:stCondLst>
                                            <p:cond delay="0"/>
                                          </p:stCondLst>
                                        </p:cTn>
                                        <p:tgtEl>
                                          <p:spTgt spid="2"/>
                                        </p:tgtEl>
                                        <p:attrNameLst>
                                          <p:attrName>style.visibility</p:attrName>
                                        </p:attrNameLst>
                                      </p:cBhvr>
                                      <p:to>
                                        <p:strVal val="visible"/>
                                      </p:to>
                                    </p:set>
                                    <p:animEffect transition="in" filter="fade">
                                      <p:cBhvr>
                                        <p:cTn id="52" dur="100"/>
                                        <p:tgtEl>
                                          <p:spTgt spid="2"/>
                                        </p:tgtEl>
                                      </p:cBhvr>
                                    </p:animEffect>
                                    <p:anim calcmode="lin" valueType="num">
                                      <p:cBhvr>
                                        <p:cTn id="53" dur="400" fill="hold"/>
                                        <p:tgtEl>
                                          <p:spTgt spid="2"/>
                                        </p:tgtEl>
                                        <p:attrNameLst>
                                          <p:attrName>ppt_x</p:attrName>
                                        </p:attrNameLst>
                                      </p:cBhvr>
                                      <p:tavLst>
                                        <p:tav tm="0">
                                          <p:val>
                                            <p:strVal val="#ppt_x"/>
                                          </p:val>
                                        </p:tav>
                                        <p:tav tm="100000">
                                          <p:val>
                                            <p:strVal val="#ppt_x"/>
                                          </p:val>
                                        </p:tav>
                                      </p:tavLst>
                                    </p:anim>
                                    <p:anim calcmode="lin" valueType="num">
                                      <p:cBhvr>
                                        <p:cTn id="54" dur="400" fill="hold"/>
                                        <p:tgtEl>
                                          <p:spTgt spid="2"/>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2F756-C89A-4455-AA42-A66AF490F9DD}"/>
              </a:ext>
            </a:extLst>
          </p:cNvPr>
          <p:cNvPicPr>
            <a:picLocks noChangeAspect="1"/>
          </p:cNvPicPr>
          <p:nvPr/>
        </p:nvPicPr>
        <p:blipFill rotWithShape="1">
          <a:blip r:embed="rId2"/>
          <a:srcRect l="20841" r="25518" b="34757"/>
          <a:stretch/>
        </p:blipFill>
        <p:spPr>
          <a:xfrm>
            <a:off x="8784236" y="176682"/>
            <a:ext cx="3186392" cy="4530230"/>
          </a:xfrm>
          <a:prstGeom prst="rect">
            <a:avLst/>
          </a:prstGeom>
        </p:spPr>
      </p:pic>
      <p:pic>
        <p:nvPicPr>
          <p:cNvPr id="3" name="Picture 2">
            <a:extLst>
              <a:ext uri="{FF2B5EF4-FFF2-40B4-BE49-F238E27FC236}">
                <a16:creationId xmlns:a16="http://schemas.microsoft.com/office/drawing/2014/main" id="{ED86296E-7F68-4FE2-A692-27552394AB3A}"/>
              </a:ext>
            </a:extLst>
          </p:cNvPr>
          <p:cNvPicPr>
            <a:picLocks noChangeAspect="1"/>
          </p:cNvPicPr>
          <p:nvPr/>
        </p:nvPicPr>
        <p:blipFill rotWithShape="1">
          <a:blip r:embed="rId3"/>
          <a:srcRect l="29857" t="4148" r="31184" b="21398"/>
          <a:stretch/>
        </p:blipFill>
        <p:spPr>
          <a:xfrm>
            <a:off x="10287312" y="4867508"/>
            <a:ext cx="1683316" cy="1990492"/>
          </a:xfrm>
          <a:prstGeom prst="rect">
            <a:avLst/>
          </a:prstGeom>
        </p:spPr>
      </p:pic>
      <p:sp>
        <p:nvSpPr>
          <p:cNvPr id="4" name="TextBox 3">
            <a:extLst>
              <a:ext uri="{FF2B5EF4-FFF2-40B4-BE49-F238E27FC236}">
                <a16:creationId xmlns:a16="http://schemas.microsoft.com/office/drawing/2014/main" id="{D321F1A3-A4A6-4D67-B3E5-1EFF5FDF520C}"/>
              </a:ext>
            </a:extLst>
          </p:cNvPr>
          <p:cNvSpPr txBox="1"/>
          <p:nvPr/>
        </p:nvSpPr>
        <p:spPr>
          <a:xfrm>
            <a:off x="7753505" y="1711287"/>
            <a:ext cx="103073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Gerald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Ford</a:t>
            </a:r>
          </a:p>
        </p:txBody>
      </p:sp>
      <p:sp>
        <p:nvSpPr>
          <p:cNvPr id="5" name="TextBox 4">
            <a:extLst>
              <a:ext uri="{FF2B5EF4-FFF2-40B4-BE49-F238E27FC236}">
                <a16:creationId xmlns:a16="http://schemas.microsoft.com/office/drawing/2014/main" id="{9EDE498A-0C1C-4CCE-A9E5-625DD10795CF}"/>
              </a:ext>
            </a:extLst>
          </p:cNvPr>
          <p:cNvSpPr txBox="1"/>
          <p:nvPr/>
        </p:nvSpPr>
        <p:spPr>
          <a:xfrm>
            <a:off x="9368852" y="5321508"/>
            <a:ext cx="86825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Betty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Ford</a:t>
            </a:r>
          </a:p>
        </p:txBody>
      </p:sp>
      <p:sp>
        <p:nvSpPr>
          <p:cNvPr id="6" name="Rectangle 5">
            <a:extLst>
              <a:ext uri="{FF2B5EF4-FFF2-40B4-BE49-F238E27FC236}">
                <a16:creationId xmlns:a16="http://schemas.microsoft.com/office/drawing/2014/main" id="{BEF49D44-DFD4-4667-883A-54AAE7245078}"/>
              </a:ext>
            </a:extLst>
          </p:cNvPr>
          <p:cNvSpPr/>
          <p:nvPr/>
        </p:nvSpPr>
        <p:spPr>
          <a:xfrm>
            <a:off x="132609" y="2161601"/>
            <a:ext cx="7467601"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July 14, 1913, Omaha, 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December 26, 2006, Rancho Mirage,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Vice president: Nelson Rockefeller (1974–1977)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Presidential term: August 9, 1974 – January 20, 1977</a:t>
            </a:r>
          </a:p>
        </p:txBody>
      </p:sp>
      <p:sp>
        <p:nvSpPr>
          <p:cNvPr id="7" name="Rectangle 6">
            <a:extLst>
              <a:ext uri="{FF2B5EF4-FFF2-40B4-BE49-F238E27FC236}">
                <a16:creationId xmlns:a16="http://schemas.microsoft.com/office/drawing/2014/main" id="{77497760-C8A9-4E3D-8C57-72A2FBE43EB4}"/>
              </a:ext>
            </a:extLst>
          </p:cNvPr>
          <p:cNvSpPr/>
          <p:nvPr/>
        </p:nvSpPr>
        <p:spPr>
          <a:xfrm>
            <a:off x="143561" y="17552"/>
            <a:ext cx="773712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served in Congress for 25 years. Well-liked and ideologically flexible, he won the role of House minority leader in 1965 and held this position until Nixon named him vice president in 1973 when Spiro Agnew had to resign the vice presidency.</a:t>
            </a:r>
          </a:p>
        </p:txBody>
      </p:sp>
      <p:sp>
        <p:nvSpPr>
          <p:cNvPr id="8" name="Rectangle 7">
            <a:extLst>
              <a:ext uri="{FF2B5EF4-FFF2-40B4-BE49-F238E27FC236}">
                <a16:creationId xmlns:a16="http://schemas.microsoft.com/office/drawing/2014/main" id="{FFAC844D-775F-4C34-82C2-E1F0CDCB663D}"/>
              </a:ext>
            </a:extLst>
          </p:cNvPr>
          <p:cNvSpPr/>
          <p:nvPr/>
        </p:nvSpPr>
        <p:spPr>
          <a:xfrm>
            <a:off x="132609" y="3948373"/>
            <a:ext cx="877075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became the first unelected president in the nation’s history when Nixon resigned. He had been a longtime Republican congressman from Michigan.  He is credited with helping to restore public confidence in government after the disillusionment of the Watergate era. In a controversial executive action, President Gerald Ford pardoned his disgraced predecessor Richard M. Nixon for any crimes he may have committed or participated in while in office.</a:t>
            </a:r>
          </a:p>
        </p:txBody>
      </p:sp>
      <p:sp>
        <p:nvSpPr>
          <p:cNvPr id="9" name="Rectangle 8">
            <a:extLst>
              <a:ext uri="{FF2B5EF4-FFF2-40B4-BE49-F238E27FC236}">
                <a16:creationId xmlns:a16="http://schemas.microsoft.com/office/drawing/2014/main" id="{61CB46C2-133E-46E5-8DB7-A24E924F80EB}"/>
              </a:ext>
            </a:extLst>
          </p:cNvPr>
          <p:cNvSpPr/>
          <p:nvPr/>
        </p:nvSpPr>
        <p:spPr>
          <a:xfrm>
            <a:off x="132609" y="5715662"/>
            <a:ext cx="923624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831169"/>
      </p:ext>
    </p:extLst>
  </p:cSld>
  <p:clrMapOvr>
    <a:masterClrMapping/>
  </p:clrMapOvr>
  <mc:AlternateContent xmlns:mc="http://schemas.openxmlformats.org/markup-compatibility/2006" xmlns:p14="http://schemas.microsoft.com/office/powerpoint/2010/main">
    <mc:Choice Requires="p14">
      <p:transition spd="slow" p14:dur="1250" advTm="35000">
        <p14:rippl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95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500"/>
                            </p:stCondLst>
                            <p:childTnLst>
                              <p:par>
                                <p:cTn id="12" presetID="2" presetClass="entr" presetSubtype="4" fill="hold" nodeType="afterEffect">
                                  <p:stCondLst>
                                    <p:cond delay="60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ppt_x"/>
                                          </p:val>
                                        </p:tav>
                                        <p:tav tm="100000">
                                          <p:val>
                                            <p:strVal val="#ppt_x"/>
                                          </p:val>
                                        </p:tav>
                                      </p:tavLst>
                                    </p:anim>
                                    <p:anim calcmode="lin" valueType="num">
                                      <p:cBhvr additive="base">
                                        <p:cTn id="15" dur="1000" fill="hold"/>
                                        <p:tgtEl>
                                          <p:spTgt spid="3"/>
                                        </p:tgtEl>
                                        <p:attrNameLst>
                                          <p:attrName>ppt_y</p:attrName>
                                        </p:attrNameLst>
                                      </p:cBhvr>
                                      <p:tavLst>
                                        <p:tav tm="0">
                                          <p:val>
                                            <p:strVal val="1+#ppt_h/2"/>
                                          </p:val>
                                        </p:tav>
                                        <p:tav tm="100000">
                                          <p:val>
                                            <p:strVal val="#ppt_y"/>
                                          </p:val>
                                        </p:tav>
                                      </p:tavLst>
                                    </p:anim>
                                  </p:childTnLst>
                                </p:cTn>
                              </p:par>
                            </p:childTnLst>
                          </p:cTn>
                        </p:par>
                        <p:par>
                          <p:cTn id="16" fill="hold">
                            <p:stCondLst>
                              <p:cond delay="17500"/>
                            </p:stCondLst>
                            <p:childTnLst>
                              <p:par>
                                <p:cTn id="17" presetID="26" presetClass="entr" presetSubtype="0" fill="hold" nodeType="afterEffect">
                                  <p:stCondLst>
                                    <p:cond delay="250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290">
                                          <p:stCondLst>
                                            <p:cond delay="0"/>
                                          </p:stCondLst>
                                        </p:cTn>
                                        <p:tgtEl>
                                          <p:spTgt spid="2"/>
                                        </p:tgtEl>
                                      </p:cBhvr>
                                    </p:animEffect>
                                    <p:anim calcmode="lin" valueType="num">
                                      <p:cBhvr>
                                        <p:cTn id="20"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25" dur="13">
                                          <p:stCondLst>
                                            <p:cond delay="325"/>
                                          </p:stCondLst>
                                        </p:cTn>
                                        <p:tgtEl>
                                          <p:spTgt spid="2"/>
                                        </p:tgtEl>
                                      </p:cBhvr>
                                      <p:to x="100000" y="60000"/>
                                    </p:animScale>
                                    <p:animScale>
                                      <p:cBhvr>
                                        <p:cTn id="26" dur="83" decel="50000">
                                          <p:stCondLst>
                                            <p:cond delay="338"/>
                                          </p:stCondLst>
                                        </p:cTn>
                                        <p:tgtEl>
                                          <p:spTgt spid="2"/>
                                        </p:tgtEl>
                                      </p:cBhvr>
                                      <p:to x="100000" y="100000"/>
                                    </p:animScale>
                                    <p:animScale>
                                      <p:cBhvr>
                                        <p:cTn id="27" dur="13">
                                          <p:stCondLst>
                                            <p:cond delay="656"/>
                                          </p:stCondLst>
                                        </p:cTn>
                                        <p:tgtEl>
                                          <p:spTgt spid="2"/>
                                        </p:tgtEl>
                                      </p:cBhvr>
                                      <p:to x="100000" y="80000"/>
                                    </p:animScale>
                                    <p:animScale>
                                      <p:cBhvr>
                                        <p:cTn id="28" dur="83" decel="50000">
                                          <p:stCondLst>
                                            <p:cond delay="669"/>
                                          </p:stCondLst>
                                        </p:cTn>
                                        <p:tgtEl>
                                          <p:spTgt spid="2"/>
                                        </p:tgtEl>
                                      </p:cBhvr>
                                      <p:to x="100000" y="100000"/>
                                    </p:animScale>
                                    <p:animScale>
                                      <p:cBhvr>
                                        <p:cTn id="29" dur="13">
                                          <p:stCondLst>
                                            <p:cond delay="821"/>
                                          </p:stCondLst>
                                        </p:cTn>
                                        <p:tgtEl>
                                          <p:spTgt spid="2"/>
                                        </p:tgtEl>
                                      </p:cBhvr>
                                      <p:to x="100000" y="90000"/>
                                    </p:animScale>
                                    <p:animScale>
                                      <p:cBhvr>
                                        <p:cTn id="30" dur="83" decel="50000">
                                          <p:stCondLst>
                                            <p:cond delay="834"/>
                                          </p:stCondLst>
                                        </p:cTn>
                                        <p:tgtEl>
                                          <p:spTgt spid="2"/>
                                        </p:tgtEl>
                                      </p:cBhvr>
                                      <p:to x="100000" y="100000"/>
                                    </p:animScale>
                                    <p:animScale>
                                      <p:cBhvr>
                                        <p:cTn id="31" dur="13">
                                          <p:stCondLst>
                                            <p:cond delay="904"/>
                                          </p:stCondLst>
                                        </p:cTn>
                                        <p:tgtEl>
                                          <p:spTgt spid="2"/>
                                        </p:tgtEl>
                                      </p:cBhvr>
                                      <p:to x="100000" y="95000"/>
                                    </p:animScale>
                                    <p:animScale>
                                      <p:cBhvr>
                                        <p:cTn id="32" dur="83" decel="50000">
                                          <p:stCondLst>
                                            <p:cond delay="917"/>
                                          </p:stCondLst>
                                        </p:cTn>
                                        <p:tgtEl>
                                          <p:spTgt spid="2"/>
                                        </p:tgtEl>
                                      </p:cBhvr>
                                      <p:to x="100000" y="100000"/>
                                    </p:animScale>
                                  </p:childTnLst>
                                </p:cTn>
                              </p:par>
                            </p:childTnLst>
                          </p:cTn>
                        </p:par>
                        <p:par>
                          <p:cTn id="33" fill="hold">
                            <p:stCondLst>
                              <p:cond delay="21000"/>
                            </p:stCondLst>
                            <p:childTnLst>
                              <p:par>
                                <p:cTn id="34" presetID="42" presetClass="entr" presetSubtype="0" fill="hold" grpId="0" nodeType="afterEffect">
                                  <p:stCondLst>
                                    <p:cond delay="350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par>
                          <p:cTn id="39" fill="hold">
                            <p:stCondLst>
                              <p:cond delay="25500"/>
                            </p:stCondLst>
                            <p:childTnLst>
                              <p:par>
                                <p:cTn id="40" presetID="17" presetClass="entr" presetSubtype="10" fill="hold" grpId="0" nodeType="afterEffect">
                                  <p:stCondLst>
                                    <p:cond delay="200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0E6C61-5D91-4245-BDA4-42ED5E6FB47B}"/>
              </a:ext>
            </a:extLst>
          </p:cNvPr>
          <p:cNvPicPr>
            <a:picLocks noChangeAspect="1"/>
          </p:cNvPicPr>
          <p:nvPr/>
        </p:nvPicPr>
        <p:blipFill rotWithShape="1">
          <a:blip r:embed="rId2"/>
          <a:srcRect l="30323" t="4226" r="24456"/>
          <a:stretch/>
        </p:blipFill>
        <p:spPr>
          <a:xfrm>
            <a:off x="8964118" y="194872"/>
            <a:ext cx="3057994" cy="4125767"/>
          </a:xfrm>
          <a:prstGeom prst="rect">
            <a:avLst/>
          </a:prstGeom>
        </p:spPr>
      </p:pic>
      <p:sp>
        <p:nvSpPr>
          <p:cNvPr id="3" name="Rectangle 2">
            <a:extLst>
              <a:ext uri="{FF2B5EF4-FFF2-40B4-BE49-F238E27FC236}">
                <a16:creationId xmlns:a16="http://schemas.microsoft.com/office/drawing/2014/main" id="{B566E0AC-CE61-4BE0-82A8-6F0A0F4D5C49}"/>
              </a:ext>
            </a:extLst>
          </p:cNvPr>
          <p:cNvSpPr/>
          <p:nvPr/>
        </p:nvSpPr>
        <p:spPr>
          <a:xfrm>
            <a:off x="169887" y="194872"/>
            <a:ext cx="8539397"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He was the 17th president of the United States, serving from 1865 to 1869. He assumed the presidency as he was vice president of the United States at the time of the assassination of Abraham Lincoln.</a:t>
            </a:r>
          </a:p>
        </p:txBody>
      </p:sp>
      <p:sp>
        <p:nvSpPr>
          <p:cNvPr id="4" name="Rectangle 3">
            <a:extLst>
              <a:ext uri="{FF2B5EF4-FFF2-40B4-BE49-F238E27FC236}">
                <a16:creationId xmlns:a16="http://schemas.microsoft.com/office/drawing/2014/main" id="{867737E4-F61A-4579-A361-5442A2BAFB3D}"/>
              </a:ext>
            </a:extLst>
          </p:cNvPr>
          <p:cNvSpPr/>
          <p:nvPr/>
        </p:nvSpPr>
        <p:spPr>
          <a:xfrm>
            <a:off x="169887" y="1782158"/>
            <a:ext cx="674557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December 29, 1808, Raleigh, 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July 31, 1875, Elizabethton, TN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Presidential term: April 15, 1865 – March 4, 1869</a:t>
            </a:r>
          </a:p>
        </p:txBody>
      </p:sp>
      <p:sp>
        <p:nvSpPr>
          <p:cNvPr id="5" name="Rectangle 4">
            <a:extLst>
              <a:ext uri="{FF2B5EF4-FFF2-40B4-BE49-F238E27FC236}">
                <a16:creationId xmlns:a16="http://schemas.microsoft.com/office/drawing/2014/main" id="{7810610B-5CC7-4DA0-836C-7BCE5E891ED6}"/>
              </a:ext>
            </a:extLst>
          </p:cNvPr>
          <p:cNvSpPr/>
          <p:nvPr/>
        </p:nvSpPr>
        <p:spPr>
          <a:xfrm>
            <a:off x="162193" y="5859560"/>
            <a:ext cx="912901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House voted eleven articles of impeachment against him. He was tried by the Senate in the spring of 1868 and acquitted by one vote.</a:t>
            </a:r>
          </a:p>
        </p:txBody>
      </p:sp>
      <p:sp>
        <p:nvSpPr>
          <p:cNvPr id="6" name="Rectangle 5">
            <a:extLst>
              <a:ext uri="{FF2B5EF4-FFF2-40B4-BE49-F238E27FC236}">
                <a16:creationId xmlns:a16="http://schemas.microsoft.com/office/drawing/2014/main" id="{3BE93EF5-B1EF-4591-AAD6-4007E1E29322}"/>
              </a:ext>
            </a:extLst>
          </p:cNvPr>
          <p:cNvSpPr/>
          <p:nvPr/>
        </p:nvSpPr>
        <p:spPr>
          <a:xfrm>
            <a:off x="169887" y="3154033"/>
            <a:ext cx="8529401"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Johnson favored a very lenient version of Reconstruction and state control over voting rights, and he openly opposed the 14th Amendment. Although Johnson had supported an end to slavery in the 1860s, he was a white supremacist. “This is a country for white men, and by God, as long as I am President, it shall be a government for white men,” he wrote in 1866.</a:t>
            </a:r>
          </a:p>
        </p:txBody>
      </p:sp>
      <p:pic>
        <p:nvPicPr>
          <p:cNvPr id="7" name="Picture 6">
            <a:extLst>
              <a:ext uri="{FF2B5EF4-FFF2-40B4-BE49-F238E27FC236}">
                <a16:creationId xmlns:a16="http://schemas.microsoft.com/office/drawing/2014/main" id="{DF1284AB-96A2-4730-82B8-C5200C81F9D0}"/>
              </a:ext>
            </a:extLst>
          </p:cNvPr>
          <p:cNvPicPr>
            <a:picLocks noChangeAspect="1"/>
          </p:cNvPicPr>
          <p:nvPr/>
        </p:nvPicPr>
        <p:blipFill rotWithShape="1">
          <a:blip r:embed="rId3"/>
          <a:srcRect l="11305" t="7180" r="20134" b="29616"/>
          <a:stretch/>
        </p:blipFill>
        <p:spPr>
          <a:xfrm>
            <a:off x="10043411" y="4500239"/>
            <a:ext cx="1978702" cy="2248523"/>
          </a:xfrm>
          <a:prstGeom prst="rect">
            <a:avLst/>
          </a:prstGeom>
        </p:spPr>
      </p:pic>
      <p:sp>
        <p:nvSpPr>
          <p:cNvPr id="8" name="Rectangle 7">
            <a:extLst>
              <a:ext uri="{FF2B5EF4-FFF2-40B4-BE49-F238E27FC236}">
                <a16:creationId xmlns:a16="http://schemas.microsoft.com/office/drawing/2014/main" id="{881E5FF3-4DAA-4356-B00D-8870FCAAA9D8}"/>
              </a:ext>
            </a:extLst>
          </p:cNvPr>
          <p:cNvSpPr/>
          <p:nvPr/>
        </p:nvSpPr>
        <p:spPr>
          <a:xfrm>
            <a:off x="8311847" y="5093469"/>
            <a:ext cx="173156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Eliza McCardle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Johnson</a:t>
            </a:r>
          </a:p>
        </p:txBody>
      </p:sp>
      <p:sp>
        <p:nvSpPr>
          <p:cNvPr id="9" name="TextBox 8">
            <a:extLst>
              <a:ext uri="{FF2B5EF4-FFF2-40B4-BE49-F238E27FC236}">
                <a16:creationId xmlns:a16="http://schemas.microsoft.com/office/drawing/2014/main" id="{A19A40A6-4D96-4A24-803F-7D9A6B15FA74}"/>
              </a:ext>
            </a:extLst>
          </p:cNvPr>
          <p:cNvSpPr txBox="1"/>
          <p:nvPr/>
        </p:nvSpPr>
        <p:spPr>
          <a:xfrm>
            <a:off x="7727882" y="1584373"/>
            <a:ext cx="123623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Andrew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Johnson</a:t>
            </a:r>
          </a:p>
        </p:txBody>
      </p:sp>
    </p:spTree>
    <p:extLst>
      <p:ext uri="{BB962C8B-B14F-4D97-AF65-F5344CB8AC3E}">
        <p14:creationId xmlns:p14="http://schemas.microsoft.com/office/powerpoint/2010/main" val="2258891692"/>
      </p:ext>
    </p:extLst>
  </p:cSld>
  <p:clrMapOvr>
    <a:masterClrMapping/>
  </p:clrMapOvr>
  <mc:AlternateContent xmlns:mc="http://schemas.openxmlformats.org/markup-compatibility/2006" xmlns:p14="http://schemas.microsoft.com/office/powerpoint/2010/main">
    <mc:Choice Requires="p14">
      <p:transition spd="slow" p14:dur="1500" advTm="32000">
        <p14:honeycomb/>
      </p:transition>
    </mc:Choice>
    <mc:Fallback xmlns="">
      <p:transition spd="slow"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80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par>
                          <p:cTn id="8" fill="hold">
                            <p:stCondLst>
                              <p:cond delay="9000"/>
                            </p:stCondLst>
                            <p:childTnLst>
                              <p:par>
                                <p:cTn id="9" presetID="3" presetClass="entr" presetSubtype="10" fill="hold" grpId="0" nodeType="afterEffect">
                                  <p:stCondLst>
                                    <p:cond delay="650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1000"/>
                                        <p:tgtEl>
                                          <p:spTgt spid="5"/>
                                        </p:tgtEl>
                                      </p:cBhvr>
                                    </p:animEffect>
                                  </p:childTnLst>
                                </p:cTn>
                              </p:par>
                            </p:childTnLst>
                          </p:cTn>
                        </p:par>
                        <p:par>
                          <p:cTn id="12" fill="hold">
                            <p:stCondLst>
                              <p:cond delay="16500"/>
                            </p:stCondLst>
                            <p:childTnLst>
                              <p:par>
                                <p:cTn id="13" presetID="42" presetClass="entr" presetSubtype="0" fill="hold" grpId="0" nodeType="afterEffect">
                                  <p:stCondLst>
                                    <p:cond delay="3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par>
                          <p:cTn id="18" fill="hold">
                            <p:stCondLst>
                              <p:cond delay="21000"/>
                            </p:stCondLst>
                            <p:childTnLst>
                              <p:par>
                                <p:cTn id="19" presetID="2" presetClass="entr" presetSubtype="8" fill="hold" grpId="0" nodeType="afterEffect">
                                  <p:stCondLst>
                                    <p:cond delay="20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0-#ppt_w/2"/>
                                          </p:val>
                                        </p:tav>
                                        <p:tav tm="100000">
                                          <p:val>
                                            <p:strVal val="#ppt_x"/>
                                          </p:val>
                                        </p:tav>
                                      </p:tavLst>
                                    </p:anim>
                                    <p:anim calcmode="lin" valueType="num">
                                      <p:cBhvr additive="base">
                                        <p:cTn id="22"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E56A8D-12D4-46F1-BCAE-C20D03E8048C}"/>
              </a:ext>
            </a:extLst>
          </p:cNvPr>
          <p:cNvPicPr>
            <a:picLocks noChangeAspect="1"/>
          </p:cNvPicPr>
          <p:nvPr/>
        </p:nvPicPr>
        <p:blipFill rotWithShape="1">
          <a:blip r:embed="rId2"/>
          <a:srcRect l="20689" t="6383" r="21299" b="30060"/>
          <a:stretch/>
        </p:blipFill>
        <p:spPr>
          <a:xfrm>
            <a:off x="8398042" y="149901"/>
            <a:ext cx="3669042" cy="5125109"/>
          </a:xfrm>
          <a:prstGeom prst="rect">
            <a:avLst/>
          </a:prstGeom>
        </p:spPr>
      </p:pic>
      <p:sp>
        <p:nvSpPr>
          <p:cNvPr id="3" name="Rectangle 2">
            <a:extLst>
              <a:ext uri="{FF2B5EF4-FFF2-40B4-BE49-F238E27FC236}">
                <a16:creationId xmlns:a16="http://schemas.microsoft.com/office/drawing/2014/main" id="{0DEB78CF-A923-4B15-85E5-D37E2BBFDB69}"/>
              </a:ext>
            </a:extLst>
          </p:cNvPr>
          <p:cNvSpPr/>
          <p:nvPr/>
        </p:nvSpPr>
        <p:spPr>
          <a:xfrm>
            <a:off x="212688" y="309543"/>
            <a:ext cx="830888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 member of the Democratic Party, he served as the United States Secretary of State and in both houses of Congress before becoming president.</a:t>
            </a:r>
          </a:p>
        </p:txBody>
      </p:sp>
      <p:sp>
        <p:nvSpPr>
          <p:cNvPr id="4" name="Rectangle 3">
            <a:extLst>
              <a:ext uri="{FF2B5EF4-FFF2-40B4-BE49-F238E27FC236}">
                <a16:creationId xmlns:a16="http://schemas.microsoft.com/office/drawing/2014/main" id="{7030D372-18EB-48B4-8BE7-653DD7EC3C75}"/>
              </a:ext>
            </a:extLst>
          </p:cNvPr>
          <p:cNvSpPr/>
          <p:nvPr/>
        </p:nvSpPr>
        <p:spPr>
          <a:xfrm>
            <a:off x="124917" y="2961915"/>
            <a:ext cx="8164841"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Served as the 15th president of the United States, serving prior to the American Civil War. Presiding over a rapidly dividing Nation, </a:t>
            </a:r>
            <a:r>
              <a:rPr lang="en-US" sz="2400" b="1" dirty="0">
                <a:solidFill>
                  <a:prstClr val="black"/>
                </a:solidFill>
                <a:latin typeface="Calibri" panose="020F0502020204030204"/>
              </a:rPr>
              <a:t>he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inadequately grasped the political realities of the time. Relying on constitutional doctrines to close the widening rift over slavery, he failed to understand that the North would not accept constitutional arguments which favored the South.  He is regarded by many historians as one of the worst presidents of all time.</a:t>
            </a:r>
          </a:p>
        </p:txBody>
      </p:sp>
      <p:sp>
        <p:nvSpPr>
          <p:cNvPr id="6" name="Rectangle 5">
            <a:extLst>
              <a:ext uri="{FF2B5EF4-FFF2-40B4-BE49-F238E27FC236}">
                <a16:creationId xmlns:a16="http://schemas.microsoft.com/office/drawing/2014/main" id="{A4BBFBF3-65AE-4F2E-99DB-966E54E7FE8B}"/>
              </a:ext>
            </a:extLst>
          </p:cNvPr>
          <p:cNvSpPr/>
          <p:nvPr/>
        </p:nvSpPr>
        <p:spPr>
          <a:xfrm>
            <a:off x="124917" y="1668492"/>
            <a:ext cx="848443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April 23, 1791, Cove Gap, 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June 1, 1868, 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Presidential term: March 4, 1857 – March 4, 1861</a:t>
            </a:r>
          </a:p>
        </p:txBody>
      </p:sp>
      <p:sp>
        <p:nvSpPr>
          <p:cNvPr id="8" name="Rectangle 7">
            <a:extLst>
              <a:ext uri="{FF2B5EF4-FFF2-40B4-BE49-F238E27FC236}">
                <a16:creationId xmlns:a16="http://schemas.microsoft.com/office/drawing/2014/main" id="{A3AF6C9F-D031-4E0A-AF1E-B4591CBDA5B0}"/>
              </a:ext>
            </a:extLst>
          </p:cNvPr>
          <p:cNvSpPr/>
          <p:nvPr/>
        </p:nvSpPr>
        <p:spPr>
          <a:xfrm>
            <a:off x="5752017" y="5662654"/>
            <a:ext cx="7314278"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He vowed to never marry and he never did. When he eventually won the presidency, his niece Harriet Lane assumed the responsibilities of first lady.</a:t>
            </a:r>
          </a:p>
        </p:txBody>
      </p:sp>
      <p:pic>
        <p:nvPicPr>
          <p:cNvPr id="7" name="Picture 6">
            <a:extLst>
              <a:ext uri="{FF2B5EF4-FFF2-40B4-BE49-F238E27FC236}">
                <a16:creationId xmlns:a16="http://schemas.microsoft.com/office/drawing/2014/main" id="{C35D4422-60E7-4664-955C-7EA0D934BDF6}"/>
              </a:ext>
            </a:extLst>
          </p:cNvPr>
          <p:cNvPicPr>
            <a:picLocks noChangeAspect="1"/>
          </p:cNvPicPr>
          <p:nvPr/>
        </p:nvPicPr>
        <p:blipFill rotWithShape="1">
          <a:blip r:embed="rId3"/>
          <a:srcRect l="14325" t="22423" r="5292" b="4955"/>
          <a:stretch/>
        </p:blipFill>
        <p:spPr>
          <a:xfrm>
            <a:off x="6096000" y="1145766"/>
            <a:ext cx="2247900" cy="1351451"/>
          </a:xfrm>
          <a:prstGeom prst="rect">
            <a:avLst/>
          </a:prstGeom>
        </p:spPr>
      </p:pic>
      <p:sp>
        <p:nvSpPr>
          <p:cNvPr id="9" name="TextBox 8">
            <a:extLst>
              <a:ext uri="{FF2B5EF4-FFF2-40B4-BE49-F238E27FC236}">
                <a16:creationId xmlns:a16="http://schemas.microsoft.com/office/drawing/2014/main" id="{12299D7E-A464-42A7-80AA-D0A0562C19D4}"/>
              </a:ext>
            </a:extLst>
          </p:cNvPr>
          <p:cNvSpPr txBox="1"/>
          <p:nvPr/>
        </p:nvSpPr>
        <p:spPr>
          <a:xfrm>
            <a:off x="6778920" y="2471171"/>
            <a:ext cx="16015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Wheatland, PA</a:t>
            </a:r>
          </a:p>
        </p:txBody>
      </p:sp>
      <p:sp>
        <p:nvSpPr>
          <p:cNvPr id="5" name="Rectangle 4">
            <a:extLst>
              <a:ext uri="{FF2B5EF4-FFF2-40B4-BE49-F238E27FC236}">
                <a16:creationId xmlns:a16="http://schemas.microsoft.com/office/drawing/2014/main" id="{4EBAA3A7-7EE6-4D4C-8886-E62BB03D5F8B}"/>
              </a:ext>
            </a:extLst>
          </p:cNvPr>
          <p:cNvSpPr/>
          <p:nvPr/>
        </p:nvSpPr>
        <p:spPr>
          <a:xfrm>
            <a:off x="8973295" y="87350"/>
            <a:ext cx="264207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James Buchanan Jr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53581339"/>
      </p:ext>
    </p:extLst>
  </p:cSld>
  <p:clrMapOvr>
    <a:masterClrMapping/>
  </p:clrMapOvr>
  <mc:AlternateContent xmlns:mc="http://schemas.openxmlformats.org/markup-compatibility/2006" xmlns:p14="http://schemas.microsoft.com/office/powerpoint/2010/main">
    <mc:Choice Requires="p14">
      <p:transition spd="slow" p14:dur="1250" advTm="31000">
        <p14:glitter pattern="hexagon"/>
      </p:transition>
    </mc:Choice>
    <mc:Fallback xmlns="">
      <p:transition spd="slow" advTm="3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8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9000"/>
                            </p:stCondLst>
                            <p:childTnLst>
                              <p:par>
                                <p:cTn id="12" presetID="26" presetClass="entr" presetSubtype="0" fill="hold" grpId="0" nodeType="afterEffect">
                                  <p:stCondLst>
                                    <p:cond delay="75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290">
                                          <p:stCondLst>
                                            <p:cond delay="0"/>
                                          </p:stCondLst>
                                        </p:cTn>
                                        <p:tgtEl>
                                          <p:spTgt spid="8"/>
                                        </p:tgtEl>
                                      </p:cBhvr>
                                    </p:animEffect>
                                    <p:anim calcmode="lin" valueType="num">
                                      <p:cBhvr>
                                        <p:cTn id="15"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0" dur="13">
                                          <p:stCondLst>
                                            <p:cond delay="325"/>
                                          </p:stCondLst>
                                        </p:cTn>
                                        <p:tgtEl>
                                          <p:spTgt spid="8"/>
                                        </p:tgtEl>
                                      </p:cBhvr>
                                      <p:to x="100000" y="60000"/>
                                    </p:animScale>
                                    <p:animScale>
                                      <p:cBhvr>
                                        <p:cTn id="21" dur="83" decel="50000">
                                          <p:stCondLst>
                                            <p:cond delay="338"/>
                                          </p:stCondLst>
                                        </p:cTn>
                                        <p:tgtEl>
                                          <p:spTgt spid="8"/>
                                        </p:tgtEl>
                                      </p:cBhvr>
                                      <p:to x="100000" y="100000"/>
                                    </p:animScale>
                                    <p:animScale>
                                      <p:cBhvr>
                                        <p:cTn id="22" dur="13">
                                          <p:stCondLst>
                                            <p:cond delay="656"/>
                                          </p:stCondLst>
                                        </p:cTn>
                                        <p:tgtEl>
                                          <p:spTgt spid="8"/>
                                        </p:tgtEl>
                                      </p:cBhvr>
                                      <p:to x="100000" y="80000"/>
                                    </p:animScale>
                                    <p:animScale>
                                      <p:cBhvr>
                                        <p:cTn id="23" dur="83" decel="50000">
                                          <p:stCondLst>
                                            <p:cond delay="669"/>
                                          </p:stCondLst>
                                        </p:cTn>
                                        <p:tgtEl>
                                          <p:spTgt spid="8"/>
                                        </p:tgtEl>
                                      </p:cBhvr>
                                      <p:to x="100000" y="100000"/>
                                    </p:animScale>
                                    <p:animScale>
                                      <p:cBhvr>
                                        <p:cTn id="24" dur="13">
                                          <p:stCondLst>
                                            <p:cond delay="821"/>
                                          </p:stCondLst>
                                        </p:cTn>
                                        <p:tgtEl>
                                          <p:spTgt spid="8"/>
                                        </p:tgtEl>
                                      </p:cBhvr>
                                      <p:to x="100000" y="90000"/>
                                    </p:animScale>
                                    <p:animScale>
                                      <p:cBhvr>
                                        <p:cTn id="25" dur="83" decel="50000">
                                          <p:stCondLst>
                                            <p:cond delay="834"/>
                                          </p:stCondLst>
                                        </p:cTn>
                                        <p:tgtEl>
                                          <p:spTgt spid="8"/>
                                        </p:tgtEl>
                                      </p:cBhvr>
                                      <p:to x="100000" y="100000"/>
                                    </p:animScale>
                                    <p:animScale>
                                      <p:cBhvr>
                                        <p:cTn id="26" dur="13">
                                          <p:stCondLst>
                                            <p:cond delay="904"/>
                                          </p:stCondLst>
                                        </p:cTn>
                                        <p:tgtEl>
                                          <p:spTgt spid="8"/>
                                        </p:tgtEl>
                                      </p:cBhvr>
                                      <p:to x="100000" y="95000"/>
                                    </p:animScale>
                                    <p:animScale>
                                      <p:cBhvr>
                                        <p:cTn id="27" dur="83" decel="50000">
                                          <p:stCondLst>
                                            <p:cond delay="917"/>
                                          </p:stCondLst>
                                        </p:cTn>
                                        <p:tgtEl>
                                          <p:spTgt spid="8"/>
                                        </p:tgtEl>
                                      </p:cBhvr>
                                      <p:to x="100000" y="100000"/>
                                    </p:animScale>
                                  </p:childTnLst>
                                </p:cTn>
                              </p:par>
                            </p:childTnLst>
                          </p:cTn>
                        </p:par>
                        <p:par>
                          <p:cTn id="28" fill="hold">
                            <p:stCondLst>
                              <p:cond delay="17500"/>
                            </p:stCondLst>
                            <p:childTnLst>
                              <p:par>
                                <p:cTn id="29" presetID="2" presetClass="entr" presetSubtype="12" fill="hold" grpId="0" nodeType="afterEffect">
                                  <p:stCondLst>
                                    <p:cond delay="550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0-#ppt_w/2"/>
                                          </p:val>
                                        </p:tav>
                                        <p:tav tm="100000">
                                          <p:val>
                                            <p:strVal val="#ppt_x"/>
                                          </p:val>
                                        </p:tav>
                                      </p:tavLst>
                                    </p:anim>
                                    <p:anim calcmode="lin" valueType="num">
                                      <p:cBhvr additive="base">
                                        <p:cTn id="3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1651AE-4108-4768-93D6-7AD173BBDCD9}"/>
              </a:ext>
            </a:extLst>
          </p:cNvPr>
          <p:cNvSpPr/>
          <p:nvPr/>
        </p:nvSpPr>
        <p:spPr>
          <a:xfrm>
            <a:off x="209159" y="422595"/>
            <a:ext cx="863503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American engineer, businessman, and politician who served as the 31st president of the United States from 1929 to 1933.</a:t>
            </a:r>
          </a:p>
        </p:txBody>
      </p:sp>
      <p:sp>
        <p:nvSpPr>
          <p:cNvPr id="4" name="Rectangle 3">
            <a:extLst>
              <a:ext uri="{FF2B5EF4-FFF2-40B4-BE49-F238E27FC236}">
                <a16:creationId xmlns:a16="http://schemas.microsoft.com/office/drawing/2014/main" id="{474AC650-BFEC-4CE6-87B0-25C5F642D743}"/>
              </a:ext>
            </a:extLst>
          </p:cNvPr>
          <p:cNvSpPr/>
          <p:nvPr/>
        </p:nvSpPr>
        <p:spPr>
          <a:xfrm>
            <a:off x="209158" y="1588240"/>
            <a:ext cx="713602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August 10, 1874, West Branch, 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October 20, 1964, New York, NY</a:t>
            </a:r>
          </a:p>
        </p:txBody>
      </p:sp>
      <p:sp>
        <p:nvSpPr>
          <p:cNvPr id="5" name="Rectangle 4">
            <a:extLst>
              <a:ext uri="{FF2B5EF4-FFF2-40B4-BE49-F238E27FC236}">
                <a16:creationId xmlns:a16="http://schemas.microsoft.com/office/drawing/2014/main" id="{F660B41E-9FFE-46F8-B0CF-64FE430C1F4D}"/>
              </a:ext>
            </a:extLst>
          </p:cNvPr>
          <p:cNvSpPr/>
          <p:nvPr/>
        </p:nvSpPr>
        <p:spPr>
          <a:xfrm>
            <a:off x="169888" y="2592104"/>
            <a:ext cx="867430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was a popular President until the stock market crash of 1929 which triggered the start of the Great Depression.  While he was blamed for the depression, the ground was laid for the crash during the years before his reelection.  Initially, he thought the market would recover on its own but later tried to take steps to bring about a recovery but his actions were insufficient to begin a turnaround.</a:t>
            </a:r>
          </a:p>
        </p:txBody>
      </p:sp>
      <p:pic>
        <p:nvPicPr>
          <p:cNvPr id="6" name="Picture 5">
            <a:extLst>
              <a:ext uri="{FF2B5EF4-FFF2-40B4-BE49-F238E27FC236}">
                <a16:creationId xmlns:a16="http://schemas.microsoft.com/office/drawing/2014/main" id="{25809C2F-2551-4F48-9116-B267C85B7D18}"/>
              </a:ext>
            </a:extLst>
          </p:cNvPr>
          <p:cNvPicPr>
            <a:picLocks noChangeAspect="1"/>
          </p:cNvPicPr>
          <p:nvPr/>
        </p:nvPicPr>
        <p:blipFill rotWithShape="1">
          <a:blip r:embed="rId2"/>
          <a:srcRect l="12281" t="7156" r="14708" b="36905"/>
          <a:stretch/>
        </p:blipFill>
        <p:spPr>
          <a:xfrm>
            <a:off x="10198309" y="4542103"/>
            <a:ext cx="1784532" cy="2161623"/>
          </a:xfrm>
          <a:prstGeom prst="rect">
            <a:avLst/>
          </a:prstGeom>
        </p:spPr>
      </p:pic>
      <p:pic>
        <p:nvPicPr>
          <p:cNvPr id="7" name="Picture 6">
            <a:extLst>
              <a:ext uri="{FF2B5EF4-FFF2-40B4-BE49-F238E27FC236}">
                <a16:creationId xmlns:a16="http://schemas.microsoft.com/office/drawing/2014/main" id="{D659CAA2-BE17-480A-AC32-9F6BFE6EB210}"/>
              </a:ext>
            </a:extLst>
          </p:cNvPr>
          <p:cNvPicPr>
            <a:picLocks noChangeAspect="1"/>
          </p:cNvPicPr>
          <p:nvPr/>
        </p:nvPicPr>
        <p:blipFill rotWithShape="1">
          <a:blip r:embed="rId3"/>
          <a:srcRect l="28867" t="14606" r="33338" b="41748"/>
          <a:stretch/>
        </p:blipFill>
        <p:spPr>
          <a:xfrm>
            <a:off x="9009089" y="219271"/>
            <a:ext cx="2973752" cy="4103772"/>
          </a:xfrm>
          <a:prstGeom prst="rect">
            <a:avLst/>
          </a:prstGeom>
        </p:spPr>
      </p:pic>
      <p:sp>
        <p:nvSpPr>
          <p:cNvPr id="8" name="TextBox 7">
            <a:extLst>
              <a:ext uri="{FF2B5EF4-FFF2-40B4-BE49-F238E27FC236}">
                <a16:creationId xmlns:a16="http://schemas.microsoft.com/office/drawing/2014/main" id="{F2725386-4469-46D6-B754-73FA038CB459}"/>
              </a:ext>
            </a:extLst>
          </p:cNvPr>
          <p:cNvSpPr txBox="1"/>
          <p:nvPr/>
        </p:nvSpPr>
        <p:spPr>
          <a:xfrm>
            <a:off x="7714167" y="5488820"/>
            <a:ext cx="24841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Lou Henry Hoover</a:t>
            </a:r>
          </a:p>
        </p:txBody>
      </p:sp>
      <p:sp>
        <p:nvSpPr>
          <p:cNvPr id="9" name="TextBox 8">
            <a:extLst>
              <a:ext uri="{FF2B5EF4-FFF2-40B4-BE49-F238E27FC236}">
                <a16:creationId xmlns:a16="http://schemas.microsoft.com/office/drawing/2014/main" id="{A8F07429-36AD-4328-BCB2-6371916B85D8}"/>
              </a:ext>
            </a:extLst>
          </p:cNvPr>
          <p:cNvSpPr txBox="1"/>
          <p:nvPr/>
        </p:nvSpPr>
        <p:spPr>
          <a:xfrm>
            <a:off x="6664369" y="1542073"/>
            <a:ext cx="21798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Herbert Hoover</a:t>
            </a:r>
          </a:p>
        </p:txBody>
      </p:sp>
    </p:spTree>
    <p:extLst>
      <p:ext uri="{BB962C8B-B14F-4D97-AF65-F5344CB8AC3E}">
        <p14:creationId xmlns:p14="http://schemas.microsoft.com/office/powerpoint/2010/main" val="2832204857"/>
      </p:ext>
    </p:extLst>
  </p:cSld>
  <p:clrMapOvr>
    <a:masterClrMapping/>
  </p:clrMapOvr>
  <mc:AlternateContent xmlns:mc="http://schemas.openxmlformats.org/markup-compatibility/2006" xmlns:p14="http://schemas.microsoft.com/office/powerpoint/2010/main">
    <mc:Choice Requires="p14">
      <p:transition spd="slow" p14:dur="1500" advTm="32000">
        <p14:vortex dir="r"/>
      </p:transition>
    </mc:Choice>
    <mc:Fallback xmlns="">
      <p:transition spd="slow"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9000"/>
                                  </p:stCondLst>
                                  <p:iterate type="wd">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3700"/>
                            </p:stCondLst>
                            <p:childTnLst>
                              <p:par>
                                <p:cTn id="12" presetID="8" presetClass="entr" presetSubtype="16" fill="hold" nodeType="afterEffect">
                                  <p:stCondLst>
                                    <p:cond delay="7500"/>
                                  </p:stCondLst>
                                  <p:childTnLst>
                                    <p:set>
                                      <p:cBhvr>
                                        <p:cTn id="13" dur="1" fill="hold">
                                          <p:stCondLst>
                                            <p:cond delay="0"/>
                                          </p:stCondLst>
                                        </p:cTn>
                                        <p:tgtEl>
                                          <p:spTgt spid="7"/>
                                        </p:tgtEl>
                                        <p:attrNameLst>
                                          <p:attrName>style.visibility</p:attrName>
                                        </p:attrNameLst>
                                      </p:cBhvr>
                                      <p:to>
                                        <p:strVal val="visible"/>
                                      </p:to>
                                    </p:set>
                                    <p:animEffect transition="in" filter="diamond(in)">
                                      <p:cBhvr>
                                        <p:cTn id="14" dur="1000"/>
                                        <p:tgtEl>
                                          <p:spTgt spid="7"/>
                                        </p:tgtEl>
                                      </p:cBhvr>
                                    </p:animEffect>
                                  </p:childTnLst>
                                </p:cTn>
                              </p:par>
                            </p:childTnLst>
                          </p:cTn>
                        </p:par>
                        <p:par>
                          <p:cTn id="15" fill="hold">
                            <p:stCondLst>
                              <p:cond delay="22200"/>
                            </p:stCondLst>
                            <p:childTnLst>
                              <p:par>
                                <p:cTn id="16" presetID="5" presetClass="entr" presetSubtype="10" fill="hold" grpId="0" nodeType="afterEffect">
                                  <p:stCondLst>
                                    <p:cond delay="300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1000"/>
                                        <p:tgtEl>
                                          <p:spTgt spid="8"/>
                                        </p:tgtEl>
                                      </p:cBhvr>
                                    </p:animEffect>
                                  </p:childTnLst>
                                </p:cTn>
                              </p:par>
                            </p:childTnLst>
                          </p:cTn>
                        </p:par>
                        <p:par>
                          <p:cTn id="19" fill="hold">
                            <p:stCondLst>
                              <p:cond delay="26200"/>
                            </p:stCondLst>
                            <p:childTnLst>
                              <p:par>
                                <p:cTn id="20" presetID="2" presetClass="entr" presetSubtype="9" fill="hold" grpId="0" nodeType="afterEffect">
                                  <p:stCondLst>
                                    <p:cond delay="10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6B72C-EAD1-4DB9-BB46-5B4F5666F3D8}"/>
              </a:ext>
            </a:extLst>
          </p:cNvPr>
          <p:cNvSpPr txBox="1"/>
          <p:nvPr/>
        </p:nvSpPr>
        <p:spPr>
          <a:xfrm>
            <a:off x="6227012" y="2406765"/>
            <a:ext cx="254223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George W. Bush</a:t>
            </a:r>
          </a:p>
        </p:txBody>
      </p:sp>
      <p:pic>
        <p:nvPicPr>
          <p:cNvPr id="3" name="Picture 2">
            <a:extLst>
              <a:ext uri="{FF2B5EF4-FFF2-40B4-BE49-F238E27FC236}">
                <a16:creationId xmlns:a16="http://schemas.microsoft.com/office/drawing/2014/main" id="{D6A6CE6A-0106-47B4-9BEF-8EA3AB358EF4}"/>
              </a:ext>
            </a:extLst>
          </p:cNvPr>
          <p:cNvPicPr>
            <a:picLocks noChangeAspect="1"/>
          </p:cNvPicPr>
          <p:nvPr/>
        </p:nvPicPr>
        <p:blipFill rotWithShape="1">
          <a:blip r:embed="rId2"/>
          <a:srcRect l="20851" t="7317" r="23066" b="26766"/>
          <a:stretch/>
        </p:blipFill>
        <p:spPr>
          <a:xfrm>
            <a:off x="8769246" y="179881"/>
            <a:ext cx="3207895" cy="4606208"/>
          </a:xfrm>
          <a:prstGeom prst="rect">
            <a:avLst/>
          </a:prstGeom>
        </p:spPr>
      </p:pic>
      <p:pic>
        <p:nvPicPr>
          <p:cNvPr id="4" name="Picture 3">
            <a:extLst>
              <a:ext uri="{FF2B5EF4-FFF2-40B4-BE49-F238E27FC236}">
                <a16:creationId xmlns:a16="http://schemas.microsoft.com/office/drawing/2014/main" id="{5B27C9A2-C7EA-46A3-99EB-F61A058C4CC2}"/>
              </a:ext>
            </a:extLst>
          </p:cNvPr>
          <p:cNvPicPr>
            <a:picLocks noChangeAspect="1"/>
          </p:cNvPicPr>
          <p:nvPr/>
        </p:nvPicPr>
        <p:blipFill rotWithShape="1">
          <a:blip r:embed="rId3"/>
          <a:srcRect l="22740" t="5315" r="14035" b="22206"/>
          <a:stretch/>
        </p:blipFill>
        <p:spPr>
          <a:xfrm>
            <a:off x="10208302" y="4842302"/>
            <a:ext cx="1768839" cy="1956896"/>
          </a:xfrm>
          <a:prstGeom prst="rect">
            <a:avLst/>
          </a:prstGeom>
        </p:spPr>
      </p:pic>
      <p:sp>
        <p:nvSpPr>
          <p:cNvPr id="5" name="TextBox 4">
            <a:extLst>
              <a:ext uri="{FF2B5EF4-FFF2-40B4-BE49-F238E27FC236}">
                <a16:creationId xmlns:a16="http://schemas.microsoft.com/office/drawing/2014/main" id="{91B3E6CC-3A3D-4618-BF98-593C57096627}"/>
              </a:ext>
            </a:extLst>
          </p:cNvPr>
          <p:cNvSpPr txBox="1"/>
          <p:nvPr/>
        </p:nvSpPr>
        <p:spPr>
          <a:xfrm>
            <a:off x="8626138" y="5589917"/>
            <a:ext cx="158216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Laura Bush</a:t>
            </a:r>
          </a:p>
        </p:txBody>
      </p:sp>
      <p:sp>
        <p:nvSpPr>
          <p:cNvPr id="6" name="Rectangle 5">
            <a:extLst>
              <a:ext uri="{FF2B5EF4-FFF2-40B4-BE49-F238E27FC236}">
                <a16:creationId xmlns:a16="http://schemas.microsoft.com/office/drawing/2014/main" id="{6ED7612C-A26F-46B7-9B10-0269AC000E2E}"/>
              </a:ext>
            </a:extLst>
          </p:cNvPr>
          <p:cNvSpPr/>
          <p:nvPr/>
        </p:nvSpPr>
        <p:spPr>
          <a:xfrm>
            <a:off x="214858" y="359046"/>
            <a:ext cx="8411279"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He served as the 43rd president of the United States from 2001 to 2009. He had previously served as the 46th governor of Texas from 1995 to 2000.  As President, he surrounded himself with many controversial appointees.  At the end of his second term, the U.S. entered the great recession.</a:t>
            </a:r>
          </a:p>
        </p:txBody>
      </p:sp>
      <p:sp>
        <p:nvSpPr>
          <p:cNvPr id="7" name="Rectangle 6">
            <a:extLst>
              <a:ext uri="{FF2B5EF4-FFF2-40B4-BE49-F238E27FC236}">
                <a16:creationId xmlns:a16="http://schemas.microsoft.com/office/drawing/2014/main" id="{AD9ADB0A-D8B5-49C8-8245-46537B16BBF7}"/>
              </a:ext>
            </a:extLst>
          </p:cNvPr>
          <p:cNvSpPr/>
          <p:nvPr/>
        </p:nvSpPr>
        <p:spPr>
          <a:xfrm>
            <a:off x="214858" y="2305919"/>
            <a:ext cx="460651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July 6, 1946, New Haven, CT</a:t>
            </a:r>
          </a:p>
        </p:txBody>
      </p:sp>
      <p:sp>
        <p:nvSpPr>
          <p:cNvPr id="8" name="TextBox 7">
            <a:extLst>
              <a:ext uri="{FF2B5EF4-FFF2-40B4-BE49-F238E27FC236}">
                <a16:creationId xmlns:a16="http://schemas.microsoft.com/office/drawing/2014/main" id="{ED0FD07F-794B-4CAC-BA30-697EDBC181F9}"/>
              </a:ext>
            </a:extLst>
          </p:cNvPr>
          <p:cNvSpPr txBox="1"/>
          <p:nvPr/>
        </p:nvSpPr>
        <p:spPr>
          <a:xfrm>
            <a:off x="214858" y="2859921"/>
            <a:ext cx="855438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was President on the tragic day of 9/11/2001 when terrorists used commercial planes to cause the fall of the twin towers in N.Y. and the deaths of thousands of Americans.  He eventually responded by invading Afghanistan and Iraq.  The latter was based on the incorrect information that Iraq was developing weapons of mass destruction.</a:t>
            </a:r>
          </a:p>
        </p:txBody>
      </p:sp>
      <p:sp>
        <p:nvSpPr>
          <p:cNvPr id="9" name="Rectangle 8">
            <a:extLst>
              <a:ext uri="{FF2B5EF4-FFF2-40B4-BE49-F238E27FC236}">
                <a16:creationId xmlns:a16="http://schemas.microsoft.com/office/drawing/2014/main" id="{3A8E9A80-0E77-4FD6-B6A0-A05D88F96EDA}"/>
              </a:ext>
            </a:extLst>
          </p:cNvPr>
          <p:cNvSpPr/>
          <p:nvPr/>
        </p:nvSpPr>
        <p:spPr>
          <a:xfrm>
            <a:off x="214858" y="5229538"/>
            <a:ext cx="8424472"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As President, he made an historic commitment to the fight against global HIV/AIDS. In his 2003 State of the Union Address, he announced the President's Emergency Plan for AIDS Relief (PEPFAR) to combat global HIV/AIDS.</a:t>
            </a:r>
          </a:p>
        </p:txBody>
      </p:sp>
    </p:spTree>
    <p:extLst>
      <p:ext uri="{BB962C8B-B14F-4D97-AF65-F5344CB8AC3E}">
        <p14:creationId xmlns:p14="http://schemas.microsoft.com/office/powerpoint/2010/main" val="178156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drap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7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ppt_w</p:attrName>
                                        </p:attrNameLst>
                                      </p:cBhvr>
                                      <p:tavLst>
                                        <p:tav tm="0" fmla="#ppt_w*sin(2.5*pi*$)">
                                          <p:val>
                                            <p:fltVal val="0"/>
                                          </p:val>
                                        </p:tav>
                                        <p:tav tm="100000">
                                          <p:val>
                                            <p:fltVal val="1"/>
                                          </p:val>
                                        </p:tav>
                                      </p:tavLst>
                                    </p:anim>
                                    <p:anim calcmode="lin" valueType="num">
                                      <p:cBhvr>
                                        <p:cTn id="9" dur="1000" fill="hold"/>
                                        <p:tgtEl>
                                          <p:spTgt spid="8"/>
                                        </p:tgtEl>
                                        <p:attrNameLst>
                                          <p:attrName>ppt_h</p:attrName>
                                        </p:attrNameLst>
                                      </p:cBhvr>
                                      <p:tavLst>
                                        <p:tav tm="0">
                                          <p:val>
                                            <p:strVal val="#ppt_h"/>
                                          </p:val>
                                        </p:tav>
                                        <p:tav tm="100000">
                                          <p:val>
                                            <p:strVal val="#ppt_h"/>
                                          </p:val>
                                        </p:tav>
                                      </p:tavLst>
                                    </p:anim>
                                  </p:childTnLst>
                                </p:cTn>
                              </p:par>
                            </p:childTnLst>
                          </p:cTn>
                        </p:par>
                        <p:par>
                          <p:cTn id="10" fill="hold">
                            <p:stCondLst>
                              <p:cond delay="8000"/>
                            </p:stCondLst>
                            <p:childTnLst>
                              <p:par>
                                <p:cTn id="11" presetID="26" presetClass="entr" presetSubtype="0" fill="hold" grpId="0" nodeType="afterEffect">
                                  <p:stCondLst>
                                    <p:cond delay="650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90">
                                          <p:stCondLst>
                                            <p:cond delay="0"/>
                                          </p:stCondLst>
                                        </p:cTn>
                                        <p:tgtEl>
                                          <p:spTgt spid="9"/>
                                        </p:tgtEl>
                                      </p:cBhvr>
                                    </p:animEffect>
                                    <p:anim calcmode="lin" valueType="num">
                                      <p:cBhvr>
                                        <p:cTn id="1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19" dur="13">
                                          <p:stCondLst>
                                            <p:cond delay="325"/>
                                          </p:stCondLst>
                                        </p:cTn>
                                        <p:tgtEl>
                                          <p:spTgt spid="9"/>
                                        </p:tgtEl>
                                      </p:cBhvr>
                                      <p:to x="100000" y="60000"/>
                                    </p:animScale>
                                    <p:animScale>
                                      <p:cBhvr>
                                        <p:cTn id="20" dur="83" decel="50000">
                                          <p:stCondLst>
                                            <p:cond delay="338"/>
                                          </p:stCondLst>
                                        </p:cTn>
                                        <p:tgtEl>
                                          <p:spTgt spid="9"/>
                                        </p:tgtEl>
                                      </p:cBhvr>
                                      <p:to x="100000" y="100000"/>
                                    </p:animScale>
                                    <p:animScale>
                                      <p:cBhvr>
                                        <p:cTn id="21" dur="13">
                                          <p:stCondLst>
                                            <p:cond delay="656"/>
                                          </p:stCondLst>
                                        </p:cTn>
                                        <p:tgtEl>
                                          <p:spTgt spid="9"/>
                                        </p:tgtEl>
                                      </p:cBhvr>
                                      <p:to x="100000" y="80000"/>
                                    </p:animScale>
                                    <p:animScale>
                                      <p:cBhvr>
                                        <p:cTn id="22" dur="83" decel="50000">
                                          <p:stCondLst>
                                            <p:cond delay="669"/>
                                          </p:stCondLst>
                                        </p:cTn>
                                        <p:tgtEl>
                                          <p:spTgt spid="9"/>
                                        </p:tgtEl>
                                      </p:cBhvr>
                                      <p:to x="100000" y="100000"/>
                                    </p:animScale>
                                    <p:animScale>
                                      <p:cBhvr>
                                        <p:cTn id="23" dur="13">
                                          <p:stCondLst>
                                            <p:cond delay="821"/>
                                          </p:stCondLst>
                                        </p:cTn>
                                        <p:tgtEl>
                                          <p:spTgt spid="9"/>
                                        </p:tgtEl>
                                      </p:cBhvr>
                                      <p:to x="100000" y="90000"/>
                                    </p:animScale>
                                    <p:animScale>
                                      <p:cBhvr>
                                        <p:cTn id="24" dur="83" decel="50000">
                                          <p:stCondLst>
                                            <p:cond delay="834"/>
                                          </p:stCondLst>
                                        </p:cTn>
                                        <p:tgtEl>
                                          <p:spTgt spid="9"/>
                                        </p:tgtEl>
                                      </p:cBhvr>
                                      <p:to x="100000" y="100000"/>
                                    </p:animScale>
                                    <p:animScale>
                                      <p:cBhvr>
                                        <p:cTn id="25" dur="13">
                                          <p:stCondLst>
                                            <p:cond delay="904"/>
                                          </p:stCondLst>
                                        </p:cTn>
                                        <p:tgtEl>
                                          <p:spTgt spid="9"/>
                                        </p:tgtEl>
                                      </p:cBhvr>
                                      <p:to x="100000" y="95000"/>
                                    </p:animScale>
                                    <p:animScale>
                                      <p:cBhvr>
                                        <p:cTn id="26" dur="83" decel="50000">
                                          <p:stCondLst>
                                            <p:cond delay="917"/>
                                          </p:stCondLst>
                                        </p:cTn>
                                        <p:tgtEl>
                                          <p:spTgt spid="9"/>
                                        </p:tgtEl>
                                      </p:cBhvr>
                                      <p:to x="100000" y="100000"/>
                                    </p:animScale>
                                  </p:childTnLst>
                                </p:cTn>
                              </p:par>
                            </p:childTnLst>
                          </p:cTn>
                        </p:par>
                        <p:par>
                          <p:cTn id="27" fill="hold">
                            <p:stCondLst>
                              <p:cond delay="15500"/>
                            </p:stCondLst>
                            <p:childTnLst>
                              <p:par>
                                <p:cTn id="28" presetID="47" presetClass="entr" presetSubtype="0" fill="hold" nodeType="afterEffect">
                                  <p:stCondLst>
                                    <p:cond delay="50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par>
                          <p:cTn id="33" fill="hold">
                            <p:stCondLst>
                              <p:cond delay="21500"/>
                            </p:stCondLst>
                            <p:childTnLst>
                              <p:par>
                                <p:cTn id="34" presetID="2" presetClass="entr" presetSubtype="12" fill="hold" nodeType="afterEffect">
                                  <p:stCondLst>
                                    <p:cond delay="250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1000" fill="hold"/>
                                        <p:tgtEl>
                                          <p:spTgt spid="3"/>
                                        </p:tgtEl>
                                        <p:attrNameLst>
                                          <p:attrName>ppt_x</p:attrName>
                                        </p:attrNameLst>
                                      </p:cBhvr>
                                      <p:tavLst>
                                        <p:tav tm="0">
                                          <p:val>
                                            <p:strVal val="0-#ppt_w/2"/>
                                          </p:val>
                                        </p:tav>
                                        <p:tav tm="100000">
                                          <p:val>
                                            <p:strVal val="#ppt_x"/>
                                          </p:val>
                                        </p:tav>
                                      </p:tavLst>
                                    </p:anim>
                                    <p:anim calcmode="lin" valueType="num">
                                      <p:cBhvr additive="base">
                                        <p:cTn id="37" dur="1000" fill="hold"/>
                                        <p:tgtEl>
                                          <p:spTgt spid="3"/>
                                        </p:tgtEl>
                                        <p:attrNameLst>
                                          <p:attrName>ppt_y</p:attrName>
                                        </p:attrNameLst>
                                      </p:cBhvr>
                                      <p:tavLst>
                                        <p:tav tm="0">
                                          <p:val>
                                            <p:strVal val="1+#ppt_h/2"/>
                                          </p:val>
                                        </p:tav>
                                        <p:tav tm="100000">
                                          <p:val>
                                            <p:strVal val="#ppt_y"/>
                                          </p:val>
                                        </p:tav>
                                      </p:tavLst>
                                    </p:anim>
                                  </p:childTnLst>
                                </p:cTn>
                              </p:par>
                            </p:childTnLst>
                          </p:cTn>
                        </p:par>
                        <p:par>
                          <p:cTn id="38" fill="hold">
                            <p:stCondLst>
                              <p:cond delay="25000"/>
                            </p:stCondLst>
                            <p:childTnLst>
                              <p:par>
                                <p:cTn id="39" presetID="21" presetClass="entr" presetSubtype="1" fill="hold" grpId="0" nodeType="afterEffect">
                                  <p:stCondLst>
                                    <p:cond delay="2500"/>
                                  </p:stCondLst>
                                  <p:iterate type="lt">
                                    <p:tmPct val="10000"/>
                                  </p:iterate>
                                  <p:childTnLst>
                                    <p:set>
                                      <p:cBhvr>
                                        <p:cTn id="40" dur="1" fill="hold">
                                          <p:stCondLst>
                                            <p:cond delay="0"/>
                                          </p:stCondLst>
                                        </p:cTn>
                                        <p:tgtEl>
                                          <p:spTgt spid="5"/>
                                        </p:tgtEl>
                                        <p:attrNameLst>
                                          <p:attrName>style.visibility</p:attrName>
                                        </p:attrNameLst>
                                      </p:cBhvr>
                                      <p:to>
                                        <p:strVal val="visible"/>
                                      </p:to>
                                    </p:set>
                                    <p:animEffect transition="in" filter="wheel(1)">
                                      <p:cBhvr>
                                        <p:cTn id="41" dur="1000"/>
                                        <p:tgtEl>
                                          <p:spTgt spid="5"/>
                                        </p:tgtEl>
                                      </p:cBhvr>
                                    </p:animEffect>
                                  </p:childTnLst>
                                </p:cTn>
                              </p:par>
                            </p:childTnLst>
                          </p:cTn>
                        </p:par>
                        <p:par>
                          <p:cTn id="42" fill="hold">
                            <p:stCondLst>
                              <p:cond delay="29300"/>
                            </p:stCondLst>
                            <p:childTnLst>
                              <p:par>
                                <p:cTn id="43" presetID="2" presetClass="entr" presetSubtype="8" fill="hold" grpId="0" nodeType="afterEffect">
                                  <p:stCondLst>
                                    <p:cond delay="200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1000" fill="hold"/>
                                        <p:tgtEl>
                                          <p:spTgt spid="2"/>
                                        </p:tgtEl>
                                        <p:attrNameLst>
                                          <p:attrName>ppt_x</p:attrName>
                                        </p:attrNameLst>
                                      </p:cBhvr>
                                      <p:tavLst>
                                        <p:tav tm="0">
                                          <p:val>
                                            <p:strVal val="0-#ppt_w/2"/>
                                          </p:val>
                                        </p:tav>
                                        <p:tav tm="100000">
                                          <p:val>
                                            <p:strVal val="#ppt_x"/>
                                          </p:val>
                                        </p:tav>
                                      </p:tavLst>
                                    </p:anim>
                                    <p:anim calcmode="lin" valueType="num">
                                      <p:cBhvr additive="base">
                                        <p:cTn id="46"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989844-A7A0-4FD0-9D49-27DBDDE7AB66}"/>
              </a:ext>
            </a:extLst>
          </p:cNvPr>
          <p:cNvPicPr>
            <a:picLocks noChangeAspect="1"/>
          </p:cNvPicPr>
          <p:nvPr/>
        </p:nvPicPr>
        <p:blipFill>
          <a:blip r:embed="rId2"/>
          <a:stretch>
            <a:fillRect/>
          </a:stretch>
        </p:blipFill>
        <p:spPr>
          <a:xfrm>
            <a:off x="8320308" y="185970"/>
            <a:ext cx="3661205" cy="3966305"/>
          </a:xfrm>
          <a:prstGeom prst="rect">
            <a:avLst/>
          </a:prstGeom>
        </p:spPr>
      </p:pic>
      <p:sp>
        <p:nvSpPr>
          <p:cNvPr id="3" name="Rectangle 2">
            <a:extLst>
              <a:ext uri="{FF2B5EF4-FFF2-40B4-BE49-F238E27FC236}">
                <a16:creationId xmlns:a16="http://schemas.microsoft.com/office/drawing/2014/main" id="{0B3FA881-CC7A-45E6-B670-1161CD98E2EC}"/>
              </a:ext>
            </a:extLst>
          </p:cNvPr>
          <p:cNvSpPr/>
          <p:nvPr/>
        </p:nvSpPr>
        <p:spPr>
          <a:xfrm>
            <a:off x="7329035" y="2714"/>
            <a:ext cx="23836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Chester Arthur</a:t>
            </a:r>
          </a:p>
        </p:txBody>
      </p:sp>
      <p:sp>
        <p:nvSpPr>
          <p:cNvPr id="4" name="Rectangle 3">
            <a:extLst>
              <a:ext uri="{FF2B5EF4-FFF2-40B4-BE49-F238E27FC236}">
                <a16:creationId xmlns:a16="http://schemas.microsoft.com/office/drawing/2014/main" id="{B4A7C98A-BEBF-4CAD-848D-F58C913F94FF}"/>
              </a:ext>
            </a:extLst>
          </p:cNvPr>
          <p:cNvSpPr/>
          <p:nvPr/>
        </p:nvSpPr>
        <p:spPr>
          <a:xfrm>
            <a:off x="210487" y="3568109"/>
            <a:ext cx="723962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October 5, 1829, Fairfield, VT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November 18, 1886, New York, 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Presidential term: September 20, 1881 – March 4, 1885</a:t>
            </a:r>
          </a:p>
        </p:txBody>
      </p:sp>
      <p:sp>
        <p:nvSpPr>
          <p:cNvPr id="5" name="Rectangle 4">
            <a:extLst>
              <a:ext uri="{FF2B5EF4-FFF2-40B4-BE49-F238E27FC236}">
                <a16:creationId xmlns:a16="http://schemas.microsoft.com/office/drawing/2014/main" id="{00BF515E-5011-4C9E-97BF-CD41B309C494}"/>
              </a:ext>
            </a:extLst>
          </p:cNvPr>
          <p:cNvSpPr/>
          <p:nvPr/>
        </p:nvSpPr>
        <p:spPr>
          <a:xfrm>
            <a:off x="210487" y="382012"/>
            <a:ext cx="7755807"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Elected vice president on the Republican ticket of 1880, he acceded to the presidency upon the assassination of President James A. Garfield. As President, he confounded his critics and dismayed many of his friends among the stalwart faction of the Republican Party by supporting the Pendleton Civil Service Act (1883), which provided for the open appointment and promotion of federal employees based on merit rather than patronage.</a:t>
            </a:r>
          </a:p>
        </p:txBody>
      </p:sp>
      <p:sp>
        <p:nvSpPr>
          <p:cNvPr id="6" name="Rectangle 5">
            <a:extLst>
              <a:ext uri="{FF2B5EF4-FFF2-40B4-BE49-F238E27FC236}">
                <a16:creationId xmlns:a16="http://schemas.microsoft.com/office/drawing/2014/main" id="{45796CB3-6846-4D79-A4C8-10D69510927F}"/>
              </a:ext>
            </a:extLst>
          </p:cNvPr>
          <p:cNvSpPr/>
          <p:nvPr/>
        </p:nvSpPr>
        <p:spPr>
          <a:xfrm>
            <a:off x="210487" y="4783162"/>
            <a:ext cx="8109821"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became one of the few Presidents to fail to win his party's nomination for re-election. Historians suspect he didn't campaign very aggressively for it, as early in his term he had learned — but kept secret — that he had a fatal kidney disease. He died less than two years after leaving office.</a:t>
            </a:r>
          </a:p>
        </p:txBody>
      </p:sp>
      <p:pic>
        <p:nvPicPr>
          <p:cNvPr id="7" name="Picture 6">
            <a:extLst>
              <a:ext uri="{FF2B5EF4-FFF2-40B4-BE49-F238E27FC236}">
                <a16:creationId xmlns:a16="http://schemas.microsoft.com/office/drawing/2014/main" id="{25C97D2C-24FD-401A-BA69-04F20D55A6B8}"/>
              </a:ext>
            </a:extLst>
          </p:cNvPr>
          <p:cNvPicPr>
            <a:picLocks noChangeAspect="1"/>
          </p:cNvPicPr>
          <p:nvPr/>
        </p:nvPicPr>
        <p:blipFill rotWithShape="1">
          <a:blip r:embed="rId3"/>
          <a:srcRect l="23923" t="3595" r="23678" b="51260"/>
          <a:stretch/>
        </p:blipFill>
        <p:spPr>
          <a:xfrm>
            <a:off x="9953469" y="4351279"/>
            <a:ext cx="2028044" cy="2320752"/>
          </a:xfrm>
          <a:prstGeom prst="rect">
            <a:avLst/>
          </a:prstGeom>
        </p:spPr>
      </p:pic>
      <p:sp>
        <p:nvSpPr>
          <p:cNvPr id="9" name="TextBox 8">
            <a:extLst>
              <a:ext uri="{FF2B5EF4-FFF2-40B4-BE49-F238E27FC236}">
                <a16:creationId xmlns:a16="http://schemas.microsoft.com/office/drawing/2014/main" id="{602C64A3-1964-4F9F-AF06-EAC619EE1F47}"/>
              </a:ext>
            </a:extLst>
          </p:cNvPr>
          <p:cNvSpPr txBox="1"/>
          <p:nvPr/>
        </p:nvSpPr>
        <p:spPr>
          <a:xfrm>
            <a:off x="8899711" y="4722271"/>
            <a:ext cx="10262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Arthur</a:t>
            </a:r>
          </a:p>
        </p:txBody>
      </p:sp>
    </p:spTree>
    <p:extLst>
      <p:ext uri="{BB962C8B-B14F-4D97-AF65-F5344CB8AC3E}">
        <p14:creationId xmlns:p14="http://schemas.microsoft.com/office/powerpoint/2010/main" val="2293283163"/>
      </p:ext>
    </p:extLst>
  </p:cSld>
  <p:clrMapOvr>
    <a:masterClrMapping/>
  </p:clrMapOvr>
  <mc:AlternateContent xmlns:mc="http://schemas.openxmlformats.org/markup-compatibility/2006" xmlns:p14="http://schemas.microsoft.com/office/powerpoint/2010/main">
    <mc:Choice Requires="p14">
      <p:transition spd="slow" p14:dur="1500" advTm="35000">
        <p14:shred/>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9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par>
                          <p:cTn id="21" fill="hold">
                            <p:stCondLst>
                              <p:cond delay="10500"/>
                            </p:stCondLst>
                            <p:childTnLst>
                              <p:par>
                                <p:cTn id="22" presetID="21" presetClass="entr" presetSubtype="1" fill="hold" grpId="0" nodeType="afterEffect">
                                  <p:stCondLst>
                                    <p:cond delay="400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1000"/>
                                        <p:tgtEl>
                                          <p:spTgt spid="6"/>
                                        </p:tgtEl>
                                      </p:cBhvr>
                                    </p:animEffect>
                                  </p:childTnLst>
                                </p:cTn>
                              </p:par>
                            </p:childTnLst>
                          </p:cTn>
                        </p:par>
                        <p:par>
                          <p:cTn id="25" fill="hold">
                            <p:stCondLst>
                              <p:cond delay="15500"/>
                            </p:stCondLst>
                            <p:childTnLst>
                              <p:par>
                                <p:cTn id="26" presetID="42" presetClass="entr" presetSubtype="0" fill="hold" grpId="0" nodeType="afterEffect">
                                  <p:stCondLst>
                                    <p:cond delay="50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par>
                          <p:cTn id="31" fill="hold">
                            <p:stCondLst>
                              <p:cond delay="21500"/>
                            </p:stCondLst>
                            <p:childTnLst>
                              <p:par>
                                <p:cTn id="32" presetID="2" presetClass="entr" presetSubtype="4" fill="hold" grpId="0" nodeType="afterEffect">
                                  <p:stCondLst>
                                    <p:cond delay="400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1000" fill="hold"/>
                                        <p:tgtEl>
                                          <p:spTgt spid="3"/>
                                        </p:tgtEl>
                                        <p:attrNameLst>
                                          <p:attrName>ppt_x</p:attrName>
                                        </p:attrNameLst>
                                      </p:cBhvr>
                                      <p:tavLst>
                                        <p:tav tm="0">
                                          <p:val>
                                            <p:strVal val="#ppt_x"/>
                                          </p:val>
                                        </p:tav>
                                        <p:tav tm="100000">
                                          <p:val>
                                            <p:strVal val="#ppt_x"/>
                                          </p:val>
                                        </p:tav>
                                      </p:tavLst>
                                    </p:anim>
                                    <p:anim calcmode="lin" valueType="num">
                                      <p:cBhvr additive="base">
                                        <p:cTn id="35"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97664A-B2C4-4B34-B6CC-58162C74694C}"/>
              </a:ext>
            </a:extLst>
          </p:cNvPr>
          <p:cNvSpPr/>
          <p:nvPr/>
        </p:nvSpPr>
        <p:spPr>
          <a:xfrm>
            <a:off x="139179" y="126230"/>
            <a:ext cx="690547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was the 33rd president of the United States from 1945 to 1953, succeeding upon the death of Franklin D. Roosevelt after serving as vice president.  He surprised many when he defeated Dewey in 1948.</a:t>
            </a:r>
          </a:p>
        </p:txBody>
      </p:sp>
      <p:pic>
        <p:nvPicPr>
          <p:cNvPr id="4" name="Picture 3">
            <a:extLst>
              <a:ext uri="{FF2B5EF4-FFF2-40B4-BE49-F238E27FC236}">
                <a16:creationId xmlns:a16="http://schemas.microsoft.com/office/drawing/2014/main" id="{00BBEBF5-924B-4BE6-A940-1ED974BC5578}"/>
              </a:ext>
            </a:extLst>
          </p:cNvPr>
          <p:cNvPicPr>
            <a:picLocks noChangeAspect="1"/>
          </p:cNvPicPr>
          <p:nvPr/>
        </p:nvPicPr>
        <p:blipFill rotWithShape="1">
          <a:blip r:embed="rId2"/>
          <a:srcRect l="18864" t="2985" r="6575" b="22122"/>
          <a:stretch/>
        </p:blipFill>
        <p:spPr>
          <a:xfrm>
            <a:off x="8929797" y="198711"/>
            <a:ext cx="3062335" cy="4298338"/>
          </a:xfrm>
          <a:prstGeom prst="rect">
            <a:avLst/>
          </a:prstGeom>
        </p:spPr>
      </p:pic>
      <p:pic>
        <p:nvPicPr>
          <p:cNvPr id="6" name="Picture 5">
            <a:extLst>
              <a:ext uri="{FF2B5EF4-FFF2-40B4-BE49-F238E27FC236}">
                <a16:creationId xmlns:a16="http://schemas.microsoft.com/office/drawing/2014/main" id="{B96F3E62-2C38-42F3-A0B9-BE210FD307A0}"/>
              </a:ext>
            </a:extLst>
          </p:cNvPr>
          <p:cNvPicPr>
            <a:picLocks noChangeAspect="1"/>
          </p:cNvPicPr>
          <p:nvPr/>
        </p:nvPicPr>
        <p:blipFill rotWithShape="1">
          <a:blip r:embed="rId3"/>
          <a:srcRect l="17763" t="4568" r="8384" b="33885"/>
          <a:stretch/>
        </p:blipFill>
        <p:spPr>
          <a:xfrm>
            <a:off x="10269526" y="4638237"/>
            <a:ext cx="1722606" cy="2021052"/>
          </a:xfrm>
          <a:prstGeom prst="rect">
            <a:avLst/>
          </a:prstGeom>
        </p:spPr>
      </p:pic>
      <p:sp>
        <p:nvSpPr>
          <p:cNvPr id="9" name="TextBox 8">
            <a:extLst>
              <a:ext uri="{FF2B5EF4-FFF2-40B4-BE49-F238E27FC236}">
                <a16:creationId xmlns:a16="http://schemas.microsoft.com/office/drawing/2014/main" id="{CA385D33-1B83-4294-ACDB-84BC90E89F88}"/>
              </a:ext>
            </a:extLst>
          </p:cNvPr>
          <p:cNvSpPr txBox="1"/>
          <p:nvPr/>
        </p:nvSpPr>
        <p:spPr>
          <a:xfrm>
            <a:off x="9020839" y="5081665"/>
            <a:ext cx="116275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Truman</a:t>
            </a:r>
          </a:p>
        </p:txBody>
      </p:sp>
      <p:sp>
        <p:nvSpPr>
          <p:cNvPr id="10" name="TextBox 9">
            <a:extLst>
              <a:ext uri="{FF2B5EF4-FFF2-40B4-BE49-F238E27FC236}">
                <a16:creationId xmlns:a16="http://schemas.microsoft.com/office/drawing/2014/main" id="{2AE6DBF1-3B5A-43E1-A86D-3767CA8044CA}"/>
              </a:ext>
            </a:extLst>
          </p:cNvPr>
          <p:cNvSpPr txBox="1"/>
          <p:nvPr/>
        </p:nvSpPr>
        <p:spPr>
          <a:xfrm>
            <a:off x="7255239" y="1783830"/>
            <a:ext cx="1364476"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Harry 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Truman</a:t>
            </a:r>
          </a:p>
        </p:txBody>
      </p:sp>
      <p:sp>
        <p:nvSpPr>
          <p:cNvPr id="11" name="Rectangle 10">
            <a:extLst>
              <a:ext uri="{FF2B5EF4-FFF2-40B4-BE49-F238E27FC236}">
                <a16:creationId xmlns:a16="http://schemas.microsoft.com/office/drawing/2014/main" id="{90A9BADF-ADF2-4B85-B6AA-372AC9741A87}"/>
              </a:ext>
            </a:extLst>
          </p:cNvPr>
          <p:cNvSpPr/>
          <p:nvPr/>
        </p:nvSpPr>
        <p:spPr>
          <a:xfrm>
            <a:off x="73317" y="1660718"/>
            <a:ext cx="704884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implemented the Marshall Plan to rebuild the economy of Western Europe and established a Doctrine (named after him).</a:t>
            </a:r>
          </a:p>
        </p:txBody>
      </p:sp>
      <p:sp>
        <p:nvSpPr>
          <p:cNvPr id="2" name="Rectangle 1">
            <a:extLst>
              <a:ext uri="{FF2B5EF4-FFF2-40B4-BE49-F238E27FC236}">
                <a16:creationId xmlns:a16="http://schemas.microsoft.com/office/drawing/2014/main" id="{7B12621F-7A00-4345-B4FE-0B0B4DD47B26}"/>
              </a:ext>
            </a:extLst>
          </p:cNvPr>
          <p:cNvSpPr/>
          <p:nvPr/>
        </p:nvSpPr>
        <p:spPr>
          <a:xfrm>
            <a:off x="139179" y="5245908"/>
            <a:ext cx="8905192"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The buck stops here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In his farewell address to the American people given in January 1953, this President referred to this concept very specifically in asserting that, “The President–whoever he is–has to decide. He can't pass the buck to anybody.</a:t>
            </a:r>
          </a:p>
        </p:txBody>
      </p:sp>
      <p:sp>
        <p:nvSpPr>
          <p:cNvPr id="5" name="Rectangle 4">
            <a:extLst>
              <a:ext uri="{FF2B5EF4-FFF2-40B4-BE49-F238E27FC236}">
                <a16:creationId xmlns:a16="http://schemas.microsoft.com/office/drawing/2014/main" id="{6F176A6B-2903-4E85-BD66-53FEB63AE87F}"/>
              </a:ext>
            </a:extLst>
          </p:cNvPr>
          <p:cNvSpPr/>
          <p:nvPr/>
        </p:nvSpPr>
        <p:spPr>
          <a:xfrm>
            <a:off x="199868" y="3594127"/>
            <a:ext cx="8596855"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 his first months in office authorized dropping of two atomic bombs on Japan, ending World War II.  He later said, “The atom bomb was no “great decision.” It was merely another powerful weapon in the arsenal of righteousness.” </a:t>
            </a:r>
          </a:p>
        </p:txBody>
      </p:sp>
      <p:sp>
        <p:nvSpPr>
          <p:cNvPr id="7" name="Rectangle 6">
            <a:extLst>
              <a:ext uri="{FF2B5EF4-FFF2-40B4-BE49-F238E27FC236}">
                <a16:creationId xmlns:a16="http://schemas.microsoft.com/office/drawing/2014/main" id="{B2E83F78-ABC5-4235-9409-90C701F826B5}"/>
              </a:ext>
            </a:extLst>
          </p:cNvPr>
          <p:cNvSpPr/>
          <p:nvPr/>
        </p:nvSpPr>
        <p:spPr>
          <a:xfrm>
            <a:off x="4135383" y="2861047"/>
            <a:ext cx="483074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Born: May 8, 1884, Lamar, MO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Died: December 26, 1972, Kansas City, MO</a:t>
            </a:r>
          </a:p>
        </p:txBody>
      </p:sp>
    </p:spTree>
    <p:extLst>
      <p:ext uri="{BB962C8B-B14F-4D97-AF65-F5344CB8AC3E}">
        <p14:creationId xmlns:p14="http://schemas.microsoft.com/office/powerpoint/2010/main" val="2414535775"/>
      </p:ext>
    </p:extLst>
  </p:cSld>
  <p:clrMapOvr>
    <a:masterClrMapping/>
  </p:clrMapOvr>
  <mc:AlternateContent xmlns:mc="http://schemas.openxmlformats.org/markup-compatibility/2006" xmlns:p14="http://schemas.microsoft.com/office/powerpoint/2010/main">
    <mc:Choice Requires="p14">
      <p:transition spd="slow" p14:dur="1250" advTm="35000">
        <p14:switch dir="r"/>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800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1000"/>
                                        <p:tgtEl>
                                          <p:spTgt spid="11"/>
                                        </p:tgtEl>
                                      </p:cBhvr>
                                    </p:animEffect>
                                  </p:childTnLst>
                                </p:cTn>
                              </p:par>
                            </p:childTnLst>
                          </p:cTn>
                        </p:par>
                        <p:par>
                          <p:cTn id="8" fill="hold">
                            <p:stCondLst>
                              <p:cond delay="9000"/>
                            </p:stCondLst>
                            <p:childTnLst>
                              <p:par>
                                <p:cTn id="9" presetID="31" presetClass="entr" presetSubtype="0" fill="hold" grpId="0" nodeType="afterEffect">
                                  <p:stCondLst>
                                    <p:cond delay="5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0"/>
                            </p:stCondLst>
                            <p:childTnLst>
                              <p:par>
                                <p:cTn id="16" presetID="26" presetClass="entr" presetSubtype="0" fill="hold" nodeType="afterEffect">
                                  <p:stCondLst>
                                    <p:cond delay="600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290">
                                          <p:stCondLst>
                                            <p:cond delay="0"/>
                                          </p:stCondLst>
                                        </p:cTn>
                                        <p:tgtEl>
                                          <p:spTgt spid="4"/>
                                        </p:tgtEl>
                                      </p:cBhvr>
                                    </p:animEffect>
                                    <p:anim calcmode="lin" valueType="num">
                                      <p:cBhvr>
                                        <p:cTn id="19"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4" dur="13">
                                          <p:stCondLst>
                                            <p:cond delay="325"/>
                                          </p:stCondLst>
                                        </p:cTn>
                                        <p:tgtEl>
                                          <p:spTgt spid="4"/>
                                        </p:tgtEl>
                                      </p:cBhvr>
                                      <p:to x="100000" y="60000"/>
                                    </p:animScale>
                                    <p:animScale>
                                      <p:cBhvr>
                                        <p:cTn id="25" dur="83" decel="50000">
                                          <p:stCondLst>
                                            <p:cond delay="338"/>
                                          </p:stCondLst>
                                        </p:cTn>
                                        <p:tgtEl>
                                          <p:spTgt spid="4"/>
                                        </p:tgtEl>
                                      </p:cBhvr>
                                      <p:to x="100000" y="100000"/>
                                    </p:animScale>
                                    <p:animScale>
                                      <p:cBhvr>
                                        <p:cTn id="26" dur="13">
                                          <p:stCondLst>
                                            <p:cond delay="656"/>
                                          </p:stCondLst>
                                        </p:cTn>
                                        <p:tgtEl>
                                          <p:spTgt spid="4"/>
                                        </p:tgtEl>
                                      </p:cBhvr>
                                      <p:to x="100000" y="80000"/>
                                    </p:animScale>
                                    <p:animScale>
                                      <p:cBhvr>
                                        <p:cTn id="27" dur="83" decel="50000">
                                          <p:stCondLst>
                                            <p:cond delay="669"/>
                                          </p:stCondLst>
                                        </p:cTn>
                                        <p:tgtEl>
                                          <p:spTgt spid="4"/>
                                        </p:tgtEl>
                                      </p:cBhvr>
                                      <p:to x="100000" y="100000"/>
                                    </p:animScale>
                                    <p:animScale>
                                      <p:cBhvr>
                                        <p:cTn id="28" dur="13">
                                          <p:stCondLst>
                                            <p:cond delay="821"/>
                                          </p:stCondLst>
                                        </p:cTn>
                                        <p:tgtEl>
                                          <p:spTgt spid="4"/>
                                        </p:tgtEl>
                                      </p:cBhvr>
                                      <p:to x="100000" y="90000"/>
                                    </p:animScale>
                                    <p:animScale>
                                      <p:cBhvr>
                                        <p:cTn id="29" dur="83" decel="50000">
                                          <p:stCondLst>
                                            <p:cond delay="834"/>
                                          </p:stCondLst>
                                        </p:cTn>
                                        <p:tgtEl>
                                          <p:spTgt spid="4"/>
                                        </p:tgtEl>
                                      </p:cBhvr>
                                      <p:to x="100000" y="100000"/>
                                    </p:animScale>
                                    <p:animScale>
                                      <p:cBhvr>
                                        <p:cTn id="30" dur="13">
                                          <p:stCondLst>
                                            <p:cond delay="904"/>
                                          </p:stCondLst>
                                        </p:cTn>
                                        <p:tgtEl>
                                          <p:spTgt spid="4"/>
                                        </p:tgtEl>
                                      </p:cBhvr>
                                      <p:to x="100000" y="95000"/>
                                    </p:animScale>
                                    <p:animScale>
                                      <p:cBhvr>
                                        <p:cTn id="31" dur="83" decel="50000">
                                          <p:stCondLst>
                                            <p:cond delay="917"/>
                                          </p:stCondLst>
                                        </p:cTn>
                                        <p:tgtEl>
                                          <p:spTgt spid="4"/>
                                        </p:tgtEl>
                                      </p:cBhvr>
                                      <p:to x="100000" y="100000"/>
                                    </p:animScale>
                                  </p:childTnLst>
                                </p:cTn>
                              </p:par>
                            </p:childTnLst>
                          </p:cTn>
                        </p:par>
                        <p:par>
                          <p:cTn id="32" fill="hold">
                            <p:stCondLst>
                              <p:cond delay="22000"/>
                            </p:stCondLst>
                            <p:childTnLst>
                              <p:par>
                                <p:cTn id="33" presetID="6" presetClass="entr" presetSubtype="16" fill="hold" grpId="0" nodeType="afterEffect">
                                  <p:stCondLst>
                                    <p:cond delay="3000"/>
                                  </p:stCondLst>
                                  <p:childTnLst>
                                    <p:set>
                                      <p:cBhvr>
                                        <p:cTn id="34" dur="1" fill="hold">
                                          <p:stCondLst>
                                            <p:cond delay="0"/>
                                          </p:stCondLst>
                                        </p:cTn>
                                        <p:tgtEl>
                                          <p:spTgt spid="2"/>
                                        </p:tgtEl>
                                        <p:attrNameLst>
                                          <p:attrName>style.visibility</p:attrName>
                                        </p:attrNameLst>
                                      </p:cBhvr>
                                      <p:to>
                                        <p:strVal val="visible"/>
                                      </p:to>
                                    </p:set>
                                    <p:animEffect transition="in" filter="circle(in)">
                                      <p:cBhvr>
                                        <p:cTn id="35" dur="1000"/>
                                        <p:tgtEl>
                                          <p:spTgt spid="2"/>
                                        </p:tgtEl>
                                      </p:cBhvr>
                                    </p:animEffect>
                                  </p:childTnLst>
                                </p:cTn>
                              </p:par>
                            </p:childTnLst>
                          </p:cTn>
                        </p:par>
                        <p:par>
                          <p:cTn id="36" fill="hold">
                            <p:stCondLst>
                              <p:cond delay="26000"/>
                            </p:stCondLst>
                            <p:childTnLst>
                              <p:par>
                                <p:cTn id="37" presetID="2" presetClass="entr" presetSubtype="3" fill="hold" grpId="0" nodeType="afterEffect">
                                  <p:stCondLst>
                                    <p:cond delay="30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1000" fill="hold"/>
                                        <p:tgtEl>
                                          <p:spTgt spid="9"/>
                                        </p:tgtEl>
                                        <p:attrNameLst>
                                          <p:attrName>ppt_x</p:attrName>
                                        </p:attrNameLst>
                                      </p:cBhvr>
                                      <p:tavLst>
                                        <p:tav tm="0">
                                          <p:val>
                                            <p:strVal val="1+#ppt_w/2"/>
                                          </p:val>
                                        </p:tav>
                                        <p:tav tm="100000">
                                          <p:val>
                                            <p:strVal val="#ppt_x"/>
                                          </p:val>
                                        </p:tav>
                                      </p:tavLst>
                                    </p:anim>
                                    <p:anim calcmode="lin" valueType="num">
                                      <p:cBhvr additive="base">
                                        <p:cTn id="40" dur="1000" fill="hold"/>
                                        <p:tgtEl>
                                          <p:spTgt spid="9"/>
                                        </p:tgtEl>
                                        <p:attrNameLst>
                                          <p:attrName>ppt_y</p:attrName>
                                        </p:attrNameLst>
                                      </p:cBhvr>
                                      <p:tavLst>
                                        <p:tav tm="0">
                                          <p:val>
                                            <p:strVal val="0-#ppt_h/2"/>
                                          </p:val>
                                        </p:tav>
                                        <p:tav tm="100000">
                                          <p:val>
                                            <p:strVal val="#ppt_y"/>
                                          </p:val>
                                        </p:tav>
                                      </p:tavLst>
                                    </p:anim>
                                  </p:childTnLst>
                                </p:cTn>
                              </p:par>
                            </p:childTnLst>
                          </p:cTn>
                        </p:par>
                        <p:par>
                          <p:cTn id="41" fill="hold">
                            <p:stCondLst>
                              <p:cond delay="30000"/>
                            </p:stCondLst>
                            <p:childTnLst>
                              <p:par>
                                <p:cTn id="42" presetID="42" presetClass="entr" presetSubtype="0" fill="hold" grpId="0" nodeType="afterEffect">
                                  <p:stCondLst>
                                    <p:cond delay="150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30322E-1AB9-497C-A364-81380DFE38C2}"/>
              </a:ext>
            </a:extLst>
          </p:cNvPr>
          <p:cNvSpPr/>
          <p:nvPr/>
        </p:nvSpPr>
        <p:spPr>
          <a:xfrm>
            <a:off x="304799" y="239764"/>
            <a:ext cx="7610007" cy="2677656"/>
          </a:xfrm>
          <a:prstGeom prst="rect">
            <a:avLst/>
          </a:prstGeom>
        </p:spPr>
        <p:txBody>
          <a:bodyPr wrap="square">
            <a:spAutoFit/>
          </a:bodyPr>
          <a:lstStyle/>
          <a:p>
            <a:r>
              <a:rPr lang="en-US" sz="2400" b="1" dirty="0"/>
              <a:t>Born into desperate poverty at the dawn of the nineteenth century, he became President (1850 -1853) when Zachary Taylor died after one year in office.   He inherited a nation breaking into fragments over the question of slavery. Despite his best efforts, the lines of the future battles of the Civil War were drawn, and he found himself rejected by his own dying party and he was denied re-nomination. </a:t>
            </a:r>
          </a:p>
        </p:txBody>
      </p:sp>
      <p:pic>
        <p:nvPicPr>
          <p:cNvPr id="3" name="Picture 2">
            <a:extLst>
              <a:ext uri="{FF2B5EF4-FFF2-40B4-BE49-F238E27FC236}">
                <a16:creationId xmlns:a16="http://schemas.microsoft.com/office/drawing/2014/main" id="{EAC1B831-521A-4922-BEC3-FFEC88B11885}"/>
              </a:ext>
            </a:extLst>
          </p:cNvPr>
          <p:cNvPicPr>
            <a:picLocks noChangeAspect="1"/>
          </p:cNvPicPr>
          <p:nvPr/>
        </p:nvPicPr>
        <p:blipFill rotWithShape="1">
          <a:blip r:embed="rId2"/>
          <a:srcRect l="15600" t="9051" r="22800" b="35051"/>
          <a:stretch/>
        </p:blipFill>
        <p:spPr>
          <a:xfrm>
            <a:off x="8769246" y="119922"/>
            <a:ext cx="3282846" cy="4476606"/>
          </a:xfrm>
          <a:prstGeom prst="rect">
            <a:avLst/>
          </a:prstGeom>
        </p:spPr>
      </p:pic>
      <p:pic>
        <p:nvPicPr>
          <p:cNvPr id="4" name="Picture 3">
            <a:extLst>
              <a:ext uri="{FF2B5EF4-FFF2-40B4-BE49-F238E27FC236}">
                <a16:creationId xmlns:a16="http://schemas.microsoft.com/office/drawing/2014/main" id="{94486611-995B-4530-B853-A905ED83DFB0}"/>
              </a:ext>
            </a:extLst>
          </p:cNvPr>
          <p:cNvPicPr>
            <a:picLocks noChangeAspect="1"/>
          </p:cNvPicPr>
          <p:nvPr/>
        </p:nvPicPr>
        <p:blipFill>
          <a:blip r:embed="rId3"/>
          <a:stretch>
            <a:fillRect/>
          </a:stretch>
        </p:blipFill>
        <p:spPr>
          <a:xfrm>
            <a:off x="8769246" y="4772872"/>
            <a:ext cx="1708879" cy="2011872"/>
          </a:xfrm>
          <a:prstGeom prst="rect">
            <a:avLst/>
          </a:prstGeom>
        </p:spPr>
      </p:pic>
      <p:sp>
        <p:nvSpPr>
          <p:cNvPr id="5" name="TextBox 4">
            <a:extLst>
              <a:ext uri="{FF2B5EF4-FFF2-40B4-BE49-F238E27FC236}">
                <a16:creationId xmlns:a16="http://schemas.microsoft.com/office/drawing/2014/main" id="{971A8810-1F86-4B9F-924B-0EF14430D5F6}"/>
              </a:ext>
            </a:extLst>
          </p:cNvPr>
          <p:cNvSpPr txBox="1"/>
          <p:nvPr/>
        </p:nvSpPr>
        <p:spPr>
          <a:xfrm>
            <a:off x="6429759" y="5421864"/>
            <a:ext cx="2339487" cy="707886"/>
          </a:xfrm>
          <a:prstGeom prst="rect">
            <a:avLst/>
          </a:prstGeom>
          <a:noFill/>
        </p:spPr>
        <p:txBody>
          <a:bodyPr wrap="none" rtlCol="0">
            <a:spAutoFit/>
          </a:bodyPr>
          <a:lstStyle/>
          <a:p>
            <a:pPr marL="342900" indent="-342900">
              <a:buAutoNum type="arabicPeriod"/>
            </a:pPr>
            <a:r>
              <a:rPr lang="en-US" sz="2000" b="1" dirty="0"/>
              <a:t>Abigail Fillmore</a:t>
            </a:r>
          </a:p>
          <a:p>
            <a:pPr marL="342900" indent="-342900">
              <a:buAutoNum type="arabicPeriod"/>
            </a:pPr>
            <a:r>
              <a:rPr lang="en-US" sz="2000" b="1" dirty="0"/>
              <a:t>Caroline Fillmore</a:t>
            </a:r>
          </a:p>
        </p:txBody>
      </p:sp>
      <p:pic>
        <p:nvPicPr>
          <p:cNvPr id="7" name="Picture 6">
            <a:extLst>
              <a:ext uri="{FF2B5EF4-FFF2-40B4-BE49-F238E27FC236}">
                <a16:creationId xmlns:a16="http://schemas.microsoft.com/office/drawing/2014/main" id="{0BEC33B9-1B74-467D-A569-E789278C8E0E}"/>
              </a:ext>
            </a:extLst>
          </p:cNvPr>
          <p:cNvPicPr>
            <a:picLocks noChangeAspect="1"/>
          </p:cNvPicPr>
          <p:nvPr/>
        </p:nvPicPr>
        <p:blipFill rotWithShape="1">
          <a:blip r:embed="rId4"/>
          <a:srcRect l="25310" t="4253" r="24855" b="42653"/>
          <a:stretch/>
        </p:blipFill>
        <p:spPr>
          <a:xfrm>
            <a:off x="10687987" y="4766871"/>
            <a:ext cx="1364105" cy="2017873"/>
          </a:xfrm>
          <a:prstGeom prst="rect">
            <a:avLst/>
          </a:prstGeom>
        </p:spPr>
      </p:pic>
      <p:sp>
        <p:nvSpPr>
          <p:cNvPr id="8" name="TextBox 7">
            <a:extLst>
              <a:ext uri="{FF2B5EF4-FFF2-40B4-BE49-F238E27FC236}">
                <a16:creationId xmlns:a16="http://schemas.microsoft.com/office/drawing/2014/main" id="{C64DEFE4-87BA-4D57-9CE9-E7DED49E8227}"/>
              </a:ext>
            </a:extLst>
          </p:cNvPr>
          <p:cNvSpPr txBox="1"/>
          <p:nvPr/>
        </p:nvSpPr>
        <p:spPr>
          <a:xfrm>
            <a:off x="10118360" y="5775807"/>
            <a:ext cx="2015295" cy="369332"/>
          </a:xfrm>
          <a:prstGeom prst="rect">
            <a:avLst/>
          </a:prstGeom>
          <a:noFill/>
        </p:spPr>
        <p:txBody>
          <a:bodyPr wrap="none" rtlCol="0">
            <a:spAutoFit/>
          </a:bodyPr>
          <a:lstStyle/>
          <a:p>
            <a:r>
              <a:rPr lang="en-US" b="1" dirty="0">
                <a:solidFill>
                  <a:srgbClr val="FFFF00"/>
                </a:solidFill>
              </a:rPr>
              <a:t>1.</a:t>
            </a:r>
            <a:r>
              <a:rPr lang="en-US" b="1" dirty="0"/>
              <a:t>                            2.</a:t>
            </a:r>
          </a:p>
        </p:txBody>
      </p:sp>
      <p:sp>
        <p:nvSpPr>
          <p:cNvPr id="9" name="Rectangle 8">
            <a:extLst>
              <a:ext uri="{FF2B5EF4-FFF2-40B4-BE49-F238E27FC236}">
                <a16:creationId xmlns:a16="http://schemas.microsoft.com/office/drawing/2014/main" id="{6F886A66-7890-4F27-862F-61100AE5B9C4}"/>
              </a:ext>
            </a:extLst>
          </p:cNvPr>
          <p:cNvSpPr/>
          <p:nvPr/>
        </p:nvSpPr>
        <p:spPr>
          <a:xfrm>
            <a:off x="304799" y="2973312"/>
            <a:ext cx="6096000" cy="830997"/>
          </a:xfrm>
          <a:prstGeom prst="rect">
            <a:avLst/>
          </a:prstGeom>
        </p:spPr>
        <p:txBody>
          <a:bodyPr>
            <a:spAutoFit/>
          </a:bodyPr>
          <a:lstStyle/>
          <a:p>
            <a:r>
              <a:rPr lang="en-US" sz="2400" b="1" dirty="0"/>
              <a:t>Born: January 7, 1800, New York</a:t>
            </a:r>
          </a:p>
          <a:p>
            <a:r>
              <a:rPr lang="en-US" sz="2400" b="1" dirty="0"/>
              <a:t>Died: March 8, 1874, Buffalo, NY</a:t>
            </a:r>
          </a:p>
        </p:txBody>
      </p:sp>
      <p:sp>
        <p:nvSpPr>
          <p:cNvPr id="10" name="Rectangle 9">
            <a:extLst>
              <a:ext uri="{FF2B5EF4-FFF2-40B4-BE49-F238E27FC236}">
                <a16:creationId xmlns:a16="http://schemas.microsoft.com/office/drawing/2014/main" id="{8F9FF34D-5045-4CDE-B64D-3BB468EF59E2}"/>
              </a:ext>
            </a:extLst>
          </p:cNvPr>
          <p:cNvSpPr/>
          <p:nvPr/>
        </p:nvSpPr>
        <p:spPr>
          <a:xfrm>
            <a:off x="304799" y="3860201"/>
            <a:ext cx="6096000" cy="1200329"/>
          </a:xfrm>
          <a:prstGeom prst="rect">
            <a:avLst/>
          </a:prstGeom>
        </p:spPr>
        <p:txBody>
          <a:bodyPr>
            <a:spAutoFit/>
          </a:bodyPr>
          <a:lstStyle/>
          <a:p>
            <a:r>
              <a:rPr lang="en-US" sz="2400" b="1" dirty="0"/>
              <a:t>His insistence on federal enforcement of the Fugitive Slave Act of 1850 alienated the North and led to the destruction of the Whig Party. </a:t>
            </a:r>
          </a:p>
        </p:txBody>
      </p:sp>
      <p:sp>
        <p:nvSpPr>
          <p:cNvPr id="11" name="TextBox 10">
            <a:extLst>
              <a:ext uri="{FF2B5EF4-FFF2-40B4-BE49-F238E27FC236}">
                <a16:creationId xmlns:a16="http://schemas.microsoft.com/office/drawing/2014/main" id="{FB6C67C4-878A-4C04-B647-CE51D257A522}"/>
              </a:ext>
            </a:extLst>
          </p:cNvPr>
          <p:cNvSpPr txBox="1"/>
          <p:nvPr/>
        </p:nvSpPr>
        <p:spPr>
          <a:xfrm>
            <a:off x="7365528" y="2911758"/>
            <a:ext cx="1403718" cy="954107"/>
          </a:xfrm>
          <a:prstGeom prst="rect">
            <a:avLst/>
          </a:prstGeom>
          <a:noFill/>
        </p:spPr>
        <p:txBody>
          <a:bodyPr wrap="none" rtlCol="0">
            <a:spAutoFit/>
          </a:bodyPr>
          <a:lstStyle/>
          <a:p>
            <a:r>
              <a:rPr lang="en-US" sz="2800" b="1" dirty="0"/>
              <a:t>Millard</a:t>
            </a:r>
          </a:p>
          <a:p>
            <a:r>
              <a:rPr lang="en-US" sz="2800" b="1" dirty="0"/>
              <a:t>Fillmore</a:t>
            </a:r>
          </a:p>
        </p:txBody>
      </p:sp>
      <p:sp>
        <p:nvSpPr>
          <p:cNvPr id="12" name="TextBox 11">
            <a:extLst>
              <a:ext uri="{FF2B5EF4-FFF2-40B4-BE49-F238E27FC236}">
                <a16:creationId xmlns:a16="http://schemas.microsoft.com/office/drawing/2014/main" id="{5C9C690F-8F69-47C3-8966-0CBA72C80FD6}"/>
              </a:ext>
            </a:extLst>
          </p:cNvPr>
          <p:cNvSpPr txBox="1"/>
          <p:nvPr/>
        </p:nvSpPr>
        <p:spPr>
          <a:xfrm>
            <a:off x="304799" y="5360308"/>
            <a:ext cx="5740212" cy="1200329"/>
          </a:xfrm>
          <a:prstGeom prst="rect">
            <a:avLst/>
          </a:prstGeom>
          <a:noFill/>
        </p:spPr>
        <p:txBody>
          <a:bodyPr wrap="square" rtlCol="0">
            <a:spAutoFit/>
          </a:bodyPr>
          <a:lstStyle/>
          <a:p>
            <a:r>
              <a:rPr lang="en-US" sz="2400" b="1" dirty="0"/>
              <a:t>His first wife, Abigail passed away near the end of his Presidency.  He married Caroline 5 years after he left office</a:t>
            </a:r>
            <a:r>
              <a:rPr lang="en-US" dirty="0"/>
              <a:t>.</a:t>
            </a:r>
          </a:p>
        </p:txBody>
      </p:sp>
    </p:spTree>
    <p:extLst>
      <p:ext uri="{BB962C8B-B14F-4D97-AF65-F5344CB8AC3E}">
        <p14:creationId xmlns:p14="http://schemas.microsoft.com/office/powerpoint/2010/main" val="773680647"/>
      </p:ext>
    </p:extLst>
  </p:cSld>
  <p:clrMapOvr>
    <a:masterClrMapping/>
  </p:clrMapOvr>
  <mc:AlternateContent xmlns:mc="http://schemas.openxmlformats.org/markup-compatibility/2006" xmlns:p14="http://schemas.microsoft.com/office/powerpoint/2010/main">
    <mc:Choice Requires="p14">
      <p:transition spd="slow" p14:dur="1250" advTm="35000">
        <p14:gallery dir="l"/>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1050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1000"/>
                                        <p:tgtEl>
                                          <p:spTgt spid="10"/>
                                        </p:tgtEl>
                                      </p:cBhvr>
                                    </p:animEffect>
                                  </p:childTnLst>
                                </p:cTn>
                              </p:par>
                            </p:childTnLst>
                          </p:cTn>
                        </p:par>
                        <p:par>
                          <p:cTn id="8" fill="hold">
                            <p:stCondLst>
                              <p:cond delay="11500"/>
                            </p:stCondLst>
                            <p:childTnLst>
                              <p:par>
                                <p:cTn id="9" presetID="42" presetClass="entr" presetSubtype="0" fill="hold" grpId="0" nodeType="afterEffect">
                                  <p:stCondLst>
                                    <p:cond delay="8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20500"/>
                            </p:stCondLst>
                            <p:childTnLst>
                              <p:par>
                                <p:cTn id="15" presetID="21" presetClass="entr" presetSubtype="1" fill="hold" grpId="0" nodeType="after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1000"/>
                                        <p:tgtEl>
                                          <p:spTgt spid="5"/>
                                        </p:tgtEl>
                                      </p:cBhvr>
                                    </p:animEffect>
                                  </p:childTnLst>
                                </p:cTn>
                              </p:par>
                            </p:childTnLst>
                          </p:cTn>
                        </p:par>
                        <p:par>
                          <p:cTn id="18" fill="hold">
                            <p:stCondLst>
                              <p:cond delay="26500"/>
                            </p:stCondLst>
                            <p:childTnLst>
                              <p:par>
                                <p:cTn id="19" presetID="26" presetClass="entr" presetSubtype="0" fill="hold" grpId="0" nodeType="afterEffect">
                                  <p:stCondLst>
                                    <p:cond delay="250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290">
                                          <p:stCondLst>
                                            <p:cond delay="0"/>
                                          </p:stCondLst>
                                        </p:cTn>
                                        <p:tgtEl>
                                          <p:spTgt spid="11"/>
                                        </p:tgtEl>
                                      </p:cBhvr>
                                    </p:animEffect>
                                    <p:anim calcmode="lin" valueType="num">
                                      <p:cBhvr>
                                        <p:cTn id="22"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27" dur="13">
                                          <p:stCondLst>
                                            <p:cond delay="325"/>
                                          </p:stCondLst>
                                        </p:cTn>
                                        <p:tgtEl>
                                          <p:spTgt spid="11"/>
                                        </p:tgtEl>
                                      </p:cBhvr>
                                      <p:to x="100000" y="60000"/>
                                    </p:animScale>
                                    <p:animScale>
                                      <p:cBhvr>
                                        <p:cTn id="28" dur="83" decel="50000">
                                          <p:stCondLst>
                                            <p:cond delay="338"/>
                                          </p:stCondLst>
                                        </p:cTn>
                                        <p:tgtEl>
                                          <p:spTgt spid="11"/>
                                        </p:tgtEl>
                                      </p:cBhvr>
                                      <p:to x="100000" y="100000"/>
                                    </p:animScale>
                                    <p:animScale>
                                      <p:cBhvr>
                                        <p:cTn id="29" dur="13">
                                          <p:stCondLst>
                                            <p:cond delay="656"/>
                                          </p:stCondLst>
                                        </p:cTn>
                                        <p:tgtEl>
                                          <p:spTgt spid="11"/>
                                        </p:tgtEl>
                                      </p:cBhvr>
                                      <p:to x="100000" y="80000"/>
                                    </p:animScale>
                                    <p:animScale>
                                      <p:cBhvr>
                                        <p:cTn id="30" dur="83" decel="50000">
                                          <p:stCondLst>
                                            <p:cond delay="669"/>
                                          </p:stCondLst>
                                        </p:cTn>
                                        <p:tgtEl>
                                          <p:spTgt spid="11"/>
                                        </p:tgtEl>
                                      </p:cBhvr>
                                      <p:to x="100000" y="100000"/>
                                    </p:animScale>
                                    <p:animScale>
                                      <p:cBhvr>
                                        <p:cTn id="31" dur="13">
                                          <p:stCondLst>
                                            <p:cond delay="821"/>
                                          </p:stCondLst>
                                        </p:cTn>
                                        <p:tgtEl>
                                          <p:spTgt spid="11"/>
                                        </p:tgtEl>
                                      </p:cBhvr>
                                      <p:to x="100000" y="90000"/>
                                    </p:animScale>
                                    <p:animScale>
                                      <p:cBhvr>
                                        <p:cTn id="32" dur="83" decel="50000">
                                          <p:stCondLst>
                                            <p:cond delay="834"/>
                                          </p:stCondLst>
                                        </p:cTn>
                                        <p:tgtEl>
                                          <p:spTgt spid="11"/>
                                        </p:tgtEl>
                                      </p:cBhvr>
                                      <p:to x="100000" y="100000"/>
                                    </p:animScale>
                                    <p:animScale>
                                      <p:cBhvr>
                                        <p:cTn id="33" dur="13">
                                          <p:stCondLst>
                                            <p:cond delay="904"/>
                                          </p:stCondLst>
                                        </p:cTn>
                                        <p:tgtEl>
                                          <p:spTgt spid="11"/>
                                        </p:tgtEl>
                                      </p:cBhvr>
                                      <p:to x="100000" y="95000"/>
                                    </p:animScale>
                                    <p:animScale>
                                      <p:cBhvr>
                                        <p:cTn id="34" dur="83" decel="50000">
                                          <p:stCondLst>
                                            <p:cond delay="917"/>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A5B38C-FEA8-4EF3-93C1-683CB3F5175D}"/>
              </a:ext>
            </a:extLst>
          </p:cNvPr>
          <p:cNvPicPr>
            <a:picLocks noChangeAspect="1"/>
          </p:cNvPicPr>
          <p:nvPr/>
        </p:nvPicPr>
        <p:blipFill rotWithShape="1">
          <a:blip r:embed="rId2"/>
          <a:srcRect l="29851" r="31648" b="21031"/>
          <a:stretch/>
        </p:blipFill>
        <p:spPr>
          <a:xfrm>
            <a:off x="8679305" y="158333"/>
            <a:ext cx="3357797" cy="4574449"/>
          </a:xfrm>
          <a:prstGeom prst="rect">
            <a:avLst/>
          </a:prstGeom>
        </p:spPr>
      </p:pic>
      <p:pic>
        <p:nvPicPr>
          <p:cNvPr id="3" name="Picture 2">
            <a:extLst>
              <a:ext uri="{FF2B5EF4-FFF2-40B4-BE49-F238E27FC236}">
                <a16:creationId xmlns:a16="http://schemas.microsoft.com/office/drawing/2014/main" id="{8E1E205C-8E43-46FE-8411-C6B262C2852A}"/>
              </a:ext>
            </a:extLst>
          </p:cNvPr>
          <p:cNvPicPr>
            <a:picLocks noChangeAspect="1"/>
          </p:cNvPicPr>
          <p:nvPr/>
        </p:nvPicPr>
        <p:blipFill rotWithShape="1">
          <a:blip r:embed="rId3"/>
          <a:srcRect l="13573" t="2026" r="12331" b="17908"/>
          <a:stretch/>
        </p:blipFill>
        <p:spPr>
          <a:xfrm>
            <a:off x="10171343" y="4819337"/>
            <a:ext cx="1865759" cy="2038663"/>
          </a:xfrm>
          <a:prstGeom prst="rect">
            <a:avLst/>
          </a:prstGeom>
        </p:spPr>
      </p:pic>
      <p:sp>
        <p:nvSpPr>
          <p:cNvPr id="4" name="Rectangle 3">
            <a:extLst>
              <a:ext uri="{FF2B5EF4-FFF2-40B4-BE49-F238E27FC236}">
                <a16:creationId xmlns:a16="http://schemas.microsoft.com/office/drawing/2014/main" id="{7E81D84F-06E0-442A-B119-896CC8B11D5C}"/>
              </a:ext>
            </a:extLst>
          </p:cNvPr>
          <p:cNvSpPr/>
          <p:nvPr/>
        </p:nvSpPr>
        <p:spPr>
          <a:xfrm>
            <a:off x="8834374" y="5400585"/>
            <a:ext cx="1336969" cy="1200329"/>
          </a:xfrm>
          <a:prstGeom prst="rect">
            <a:avLst/>
          </a:prstGeom>
        </p:spPr>
        <p:txBody>
          <a:bodyPr wrap="none">
            <a:spAutoFit/>
          </a:bodyPr>
          <a:lstStyle/>
          <a:p>
            <a:r>
              <a:rPr lang="en-US" sz="2400" b="1" dirty="0">
                <a:solidFill>
                  <a:srgbClr val="7030A0"/>
                </a:solidFill>
              </a:rPr>
              <a:t>Sarah</a:t>
            </a:r>
          </a:p>
          <a:p>
            <a:r>
              <a:rPr lang="en-US" sz="2400" b="1" dirty="0">
                <a:solidFill>
                  <a:srgbClr val="7030A0"/>
                </a:solidFill>
              </a:rPr>
              <a:t>Childress</a:t>
            </a:r>
          </a:p>
          <a:p>
            <a:r>
              <a:rPr lang="en-US" sz="2400" b="1" dirty="0">
                <a:solidFill>
                  <a:srgbClr val="7030A0"/>
                </a:solidFill>
              </a:rPr>
              <a:t>Polk</a:t>
            </a:r>
          </a:p>
        </p:txBody>
      </p:sp>
      <p:sp>
        <p:nvSpPr>
          <p:cNvPr id="5" name="TextBox 4">
            <a:extLst>
              <a:ext uri="{FF2B5EF4-FFF2-40B4-BE49-F238E27FC236}">
                <a16:creationId xmlns:a16="http://schemas.microsoft.com/office/drawing/2014/main" id="{CD986555-7317-474A-B14B-FBB4B852B204}"/>
              </a:ext>
            </a:extLst>
          </p:cNvPr>
          <p:cNvSpPr txBox="1"/>
          <p:nvPr/>
        </p:nvSpPr>
        <p:spPr>
          <a:xfrm>
            <a:off x="4444379" y="1323921"/>
            <a:ext cx="4232634" cy="1138773"/>
          </a:xfrm>
          <a:prstGeom prst="rect">
            <a:avLst/>
          </a:prstGeom>
          <a:noFill/>
        </p:spPr>
        <p:txBody>
          <a:bodyPr wrap="none" rtlCol="0">
            <a:spAutoFit/>
          </a:bodyPr>
          <a:lstStyle/>
          <a:p>
            <a:r>
              <a:rPr lang="en-US" sz="2800" b="1" dirty="0">
                <a:solidFill>
                  <a:srgbClr val="FF0000"/>
                </a:solidFill>
              </a:rPr>
              <a:t>JAMES K. POLK</a:t>
            </a:r>
          </a:p>
          <a:p>
            <a:r>
              <a:rPr lang="en-US" sz="2000" b="1" dirty="0">
                <a:solidFill>
                  <a:srgbClr val="FF0000"/>
                </a:solidFill>
              </a:rPr>
              <a:t>Born: November 2, 1795, Pineville, NC</a:t>
            </a:r>
          </a:p>
          <a:p>
            <a:r>
              <a:rPr lang="en-US" sz="2000" b="1" dirty="0">
                <a:solidFill>
                  <a:srgbClr val="FF0000"/>
                </a:solidFill>
              </a:rPr>
              <a:t>Died: June 15, 1849, Nashville, TN</a:t>
            </a:r>
          </a:p>
        </p:txBody>
      </p:sp>
      <p:sp>
        <p:nvSpPr>
          <p:cNvPr id="6" name="Rectangle 5">
            <a:extLst>
              <a:ext uri="{FF2B5EF4-FFF2-40B4-BE49-F238E27FC236}">
                <a16:creationId xmlns:a16="http://schemas.microsoft.com/office/drawing/2014/main" id="{7D0CC1BB-486B-41F7-8B6C-676C664BBD56}"/>
              </a:ext>
            </a:extLst>
          </p:cNvPr>
          <p:cNvSpPr/>
          <p:nvPr/>
        </p:nvSpPr>
        <p:spPr>
          <a:xfrm>
            <a:off x="201356" y="158333"/>
            <a:ext cx="7936860" cy="1569660"/>
          </a:xfrm>
          <a:prstGeom prst="rect">
            <a:avLst/>
          </a:prstGeom>
        </p:spPr>
        <p:txBody>
          <a:bodyPr wrap="square">
            <a:spAutoFit/>
          </a:bodyPr>
          <a:lstStyle/>
          <a:p>
            <a:r>
              <a:rPr lang="en-US" sz="2400" b="1" dirty="0"/>
              <a:t>He served as Speaker of the House of Representatives and governor of Tennessee. A protégé of Andrew Jackson, he was a member of the Democratic Party and an advocate of Jacksonian democracy.</a:t>
            </a:r>
          </a:p>
        </p:txBody>
      </p:sp>
      <p:sp>
        <p:nvSpPr>
          <p:cNvPr id="7" name="Rectangle 6">
            <a:extLst>
              <a:ext uri="{FF2B5EF4-FFF2-40B4-BE49-F238E27FC236}">
                <a16:creationId xmlns:a16="http://schemas.microsoft.com/office/drawing/2014/main" id="{362F3F9E-CD1C-4C88-9E09-B612510192E0}"/>
              </a:ext>
            </a:extLst>
          </p:cNvPr>
          <p:cNvSpPr/>
          <p:nvPr/>
        </p:nvSpPr>
        <p:spPr>
          <a:xfrm>
            <a:off x="0" y="2463252"/>
            <a:ext cx="8994098" cy="830997"/>
          </a:xfrm>
          <a:prstGeom prst="rect">
            <a:avLst/>
          </a:prstGeom>
        </p:spPr>
        <p:txBody>
          <a:bodyPr wrap="square">
            <a:spAutoFit/>
          </a:bodyPr>
          <a:lstStyle/>
          <a:p>
            <a:r>
              <a:rPr lang="en-US" dirty="0"/>
              <a:t> </a:t>
            </a:r>
            <a:r>
              <a:rPr lang="en-US" sz="2400" b="1" dirty="0"/>
              <a:t>The 11th President of the United States, serving from 1845 to 1849 and the first president to be elected under the age of 50.</a:t>
            </a:r>
          </a:p>
        </p:txBody>
      </p:sp>
      <p:sp>
        <p:nvSpPr>
          <p:cNvPr id="8" name="Rectangle 7">
            <a:extLst>
              <a:ext uri="{FF2B5EF4-FFF2-40B4-BE49-F238E27FC236}">
                <a16:creationId xmlns:a16="http://schemas.microsoft.com/office/drawing/2014/main" id="{C02407E2-D1EC-43F0-8F36-46A7F24D1763}"/>
              </a:ext>
            </a:extLst>
          </p:cNvPr>
          <p:cNvSpPr/>
          <p:nvPr/>
        </p:nvSpPr>
        <p:spPr>
          <a:xfrm>
            <a:off x="37512" y="3358524"/>
            <a:ext cx="8679476" cy="3416320"/>
          </a:xfrm>
          <a:prstGeom prst="rect">
            <a:avLst/>
          </a:prstGeom>
        </p:spPr>
        <p:txBody>
          <a:bodyPr wrap="square">
            <a:spAutoFit/>
          </a:bodyPr>
          <a:lstStyle/>
          <a:p>
            <a:r>
              <a:rPr lang="en-US" sz="2400" b="1" dirty="0"/>
              <a:t>He  promised to actively encourage America’s westward expansion.  With political forcefulness and savvy, he tirelessly pursued his ambitious goals. </a:t>
            </a:r>
            <a:r>
              <a:rPr lang="en-US" sz="2400" b="1" u="sng" dirty="0"/>
              <a:t>Texas</a:t>
            </a:r>
            <a:r>
              <a:rPr lang="en-US" sz="2400" b="1" dirty="0"/>
              <a:t> joined the country as the 28th state during his first year in office. Tense negotiations with Great Britain concluded with American annexation of the </a:t>
            </a:r>
            <a:r>
              <a:rPr lang="en-US" sz="2400" b="1" u="sng" dirty="0"/>
              <a:t>Oregon Territory </a:t>
            </a:r>
            <a:r>
              <a:rPr lang="en-US" sz="2400" b="1" dirty="0"/>
              <a:t>south of the 49th Parallel. Following a controversial two-year war, Mexico ceded </a:t>
            </a:r>
            <a:r>
              <a:rPr lang="en-US" sz="2400" b="1" u="sng" dirty="0"/>
              <a:t>New Mexico and California </a:t>
            </a:r>
            <a:r>
              <a:rPr lang="en-US" sz="2400" b="1" dirty="0"/>
              <a:t>to the United States. His administration also achieved its major economic objectives by lowering tariffs and establishing an independent Federal Treasury.</a:t>
            </a:r>
          </a:p>
        </p:txBody>
      </p:sp>
    </p:spTree>
    <p:extLst>
      <p:ext uri="{BB962C8B-B14F-4D97-AF65-F5344CB8AC3E}">
        <p14:creationId xmlns:p14="http://schemas.microsoft.com/office/powerpoint/2010/main" val="3372502275"/>
      </p:ext>
    </p:extLst>
  </p:cSld>
  <p:clrMapOvr>
    <a:masterClrMapping/>
  </p:clrMapOvr>
  <mc:AlternateContent xmlns:mc="http://schemas.openxmlformats.org/markup-compatibility/2006" xmlns:p14="http://schemas.microsoft.com/office/powerpoint/2010/main">
    <mc:Choice Requires="p14">
      <p:transition spd="slow" p14:dur="1200" advTm="35000">
        <p14:prism/>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ppt_w</p:attrName>
                                        </p:attrNameLst>
                                      </p:cBhvr>
                                      <p:tavLst>
                                        <p:tav tm="0" fmla="#ppt_w*sin(2.5*pi*$)">
                                          <p:val>
                                            <p:fltVal val="0"/>
                                          </p:val>
                                        </p:tav>
                                        <p:tav tm="100000">
                                          <p:val>
                                            <p:fltVal val="1"/>
                                          </p:val>
                                        </p:tav>
                                      </p:tavLst>
                                    </p:anim>
                                    <p:anim calcmode="lin" valueType="num">
                                      <p:cBhvr>
                                        <p:cTn id="9" dur="1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6000"/>
                            </p:stCondLst>
                            <p:childTnLst>
                              <p:par>
                                <p:cTn id="11" presetID="31" presetClass="entr" presetSubtype="0" fill="hold" grpId="0" nodeType="afterEffect">
                                  <p:stCondLst>
                                    <p:cond delay="500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par>
                          <p:cTn id="17" fill="hold">
                            <p:stCondLst>
                              <p:cond delay="12000"/>
                            </p:stCondLst>
                            <p:childTnLst>
                              <p:par>
                                <p:cTn id="18" presetID="42" presetClass="entr" presetSubtype="0" fill="hold" grpId="0" nodeType="afterEffect">
                                  <p:stCondLst>
                                    <p:cond delay="9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22000"/>
                            </p:stCondLst>
                            <p:childTnLst>
                              <p:par>
                                <p:cTn id="24" presetID="2" presetClass="entr" presetSubtype="12" fill="hold" grpId="0" nodeType="afterEffect">
                                  <p:stCondLst>
                                    <p:cond delay="300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000" fill="hold"/>
                                        <p:tgtEl>
                                          <p:spTgt spid="5"/>
                                        </p:tgtEl>
                                        <p:attrNameLst>
                                          <p:attrName>ppt_x</p:attrName>
                                        </p:attrNameLst>
                                      </p:cBhvr>
                                      <p:tavLst>
                                        <p:tav tm="0">
                                          <p:val>
                                            <p:strVal val="0-#ppt_w/2"/>
                                          </p:val>
                                        </p:tav>
                                        <p:tav tm="100000">
                                          <p:val>
                                            <p:strVal val="#ppt_x"/>
                                          </p:val>
                                        </p:tav>
                                      </p:tavLst>
                                    </p:anim>
                                    <p:anim calcmode="lin" valueType="num">
                                      <p:cBhvr additive="base">
                                        <p:cTn id="27"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9B7A55-318E-4B16-87D8-5E8958AAF3CD}"/>
              </a:ext>
            </a:extLst>
          </p:cNvPr>
          <p:cNvPicPr>
            <a:picLocks noChangeAspect="1"/>
          </p:cNvPicPr>
          <p:nvPr/>
        </p:nvPicPr>
        <p:blipFill rotWithShape="1">
          <a:blip r:embed="rId2"/>
          <a:srcRect l="6044" r="9337" b="15042"/>
          <a:stretch/>
        </p:blipFill>
        <p:spPr>
          <a:xfrm>
            <a:off x="9039069" y="127025"/>
            <a:ext cx="2998033" cy="3930922"/>
          </a:xfrm>
          <a:prstGeom prst="rect">
            <a:avLst/>
          </a:prstGeom>
        </p:spPr>
      </p:pic>
      <p:sp>
        <p:nvSpPr>
          <p:cNvPr id="3" name="Rectangle 2">
            <a:extLst>
              <a:ext uri="{FF2B5EF4-FFF2-40B4-BE49-F238E27FC236}">
                <a16:creationId xmlns:a16="http://schemas.microsoft.com/office/drawing/2014/main" id="{86E99F3B-2142-4665-B0D4-FED7A757E9A1}"/>
              </a:ext>
            </a:extLst>
          </p:cNvPr>
          <p:cNvSpPr/>
          <p:nvPr/>
        </p:nvSpPr>
        <p:spPr>
          <a:xfrm>
            <a:off x="6687310" y="1370966"/>
            <a:ext cx="237526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Grover Cleveland</a:t>
            </a:r>
          </a:p>
        </p:txBody>
      </p:sp>
      <p:sp>
        <p:nvSpPr>
          <p:cNvPr id="4" name="Rectangle 3">
            <a:extLst>
              <a:ext uri="{FF2B5EF4-FFF2-40B4-BE49-F238E27FC236}">
                <a16:creationId xmlns:a16="http://schemas.microsoft.com/office/drawing/2014/main" id="{F06F48C4-C1E0-4000-A882-28B436201F4B}"/>
              </a:ext>
            </a:extLst>
          </p:cNvPr>
          <p:cNvSpPr/>
          <p:nvPr/>
        </p:nvSpPr>
        <p:spPr>
          <a:xfrm>
            <a:off x="154898" y="174264"/>
            <a:ext cx="7115332"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was an American politician and lawyer who was the 22nd and 24th president of the United States, the only president in American history to serve two non-consecutive terms in office.</a:t>
            </a:r>
          </a:p>
        </p:txBody>
      </p:sp>
      <p:sp>
        <p:nvSpPr>
          <p:cNvPr id="5" name="Rectangle 4">
            <a:extLst>
              <a:ext uri="{FF2B5EF4-FFF2-40B4-BE49-F238E27FC236}">
                <a16:creationId xmlns:a16="http://schemas.microsoft.com/office/drawing/2014/main" id="{8DFFB638-03C8-44D0-98C0-C486726C9411}"/>
              </a:ext>
            </a:extLst>
          </p:cNvPr>
          <p:cNvSpPr/>
          <p:nvPr/>
        </p:nvSpPr>
        <p:spPr>
          <a:xfrm>
            <a:off x="154898" y="1784390"/>
            <a:ext cx="877276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March 18, 1837, Caldwell, NJ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June 24, 1908, Princeton, NJ.  Presidential terms: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March 4, 1885 – March 4, 1889, March 4, 1893 – March 4, 1897</a:t>
            </a:r>
          </a:p>
        </p:txBody>
      </p:sp>
      <p:sp>
        <p:nvSpPr>
          <p:cNvPr id="6" name="Rectangle 5">
            <a:extLst>
              <a:ext uri="{FF2B5EF4-FFF2-40B4-BE49-F238E27FC236}">
                <a16:creationId xmlns:a16="http://schemas.microsoft.com/office/drawing/2014/main" id="{828DECC1-CD09-4F10-B43B-169867DA9926}"/>
              </a:ext>
            </a:extLst>
          </p:cNvPr>
          <p:cNvSpPr/>
          <p:nvPr/>
        </p:nvSpPr>
        <p:spPr>
          <a:xfrm>
            <a:off x="6068755" y="4897835"/>
            <a:ext cx="363176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Frances Clara Cleveland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First lady at age 21, she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remains the youngest wife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of a sitting president.</a:t>
            </a:r>
          </a:p>
        </p:txBody>
      </p:sp>
      <p:pic>
        <p:nvPicPr>
          <p:cNvPr id="7" name="Picture 6">
            <a:extLst>
              <a:ext uri="{FF2B5EF4-FFF2-40B4-BE49-F238E27FC236}">
                <a16:creationId xmlns:a16="http://schemas.microsoft.com/office/drawing/2014/main" id="{DC9B4285-83BC-4716-8301-BF5D1BE59916}"/>
              </a:ext>
            </a:extLst>
          </p:cNvPr>
          <p:cNvPicPr>
            <a:picLocks noChangeAspect="1"/>
          </p:cNvPicPr>
          <p:nvPr/>
        </p:nvPicPr>
        <p:blipFill>
          <a:blip r:embed="rId3"/>
          <a:stretch>
            <a:fillRect/>
          </a:stretch>
        </p:blipFill>
        <p:spPr>
          <a:xfrm>
            <a:off x="9546665" y="4240538"/>
            <a:ext cx="2490437" cy="2490437"/>
          </a:xfrm>
          <a:prstGeom prst="rect">
            <a:avLst/>
          </a:prstGeom>
        </p:spPr>
      </p:pic>
      <p:sp>
        <p:nvSpPr>
          <p:cNvPr id="8" name="Rectangle 7">
            <a:extLst>
              <a:ext uri="{FF2B5EF4-FFF2-40B4-BE49-F238E27FC236}">
                <a16:creationId xmlns:a16="http://schemas.microsoft.com/office/drawing/2014/main" id="{245383F3-4677-4B53-BAB3-E7C2C733F2AD}"/>
              </a:ext>
            </a:extLst>
          </p:cNvPr>
          <p:cNvSpPr/>
          <p:nvPr/>
        </p:nvSpPr>
        <p:spPr>
          <a:xfrm>
            <a:off x="104932" y="3005009"/>
            <a:ext cx="6096000" cy="378565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distinguished himself as one of the few truly honest and principled politicians of the Gilded Age. His view of the president’s function as primarily to block legislative excesses made him quite popular during his first term, but that view cost him public support during his second term when he steadfastly denied a positive role for government in dealing with the worst economic collapse the nation had yet faced.</a:t>
            </a:r>
          </a:p>
        </p:txBody>
      </p:sp>
    </p:spTree>
    <p:extLst>
      <p:ext uri="{BB962C8B-B14F-4D97-AF65-F5344CB8AC3E}">
        <p14:creationId xmlns:p14="http://schemas.microsoft.com/office/powerpoint/2010/main" val="917858522"/>
      </p:ext>
    </p:extLst>
  </p:cSld>
  <p:clrMapOvr>
    <a:masterClrMapping/>
  </p:clrMapOvr>
  <p:transition spd="slow" advTm="3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600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childTnLst>
                          </p:cTn>
                        </p:par>
                        <p:par>
                          <p:cTn id="8" fill="hold">
                            <p:stCondLst>
                              <p:cond delay="7000"/>
                            </p:stCondLst>
                            <p:childTnLst>
                              <p:par>
                                <p:cTn id="9" presetID="13" presetClass="entr" presetSubtype="16" fill="hold" grpId="0" nodeType="afterEffect">
                                  <p:stCondLst>
                                    <p:cond delay="6000"/>
                                  </p:stCondLst>
                                  <p:childTnLst>
                                    <p:set>
                                      <p:cBhvr>
                                        <p:cTn id="10" dur="1" fill="hold">
                                          <p:stCondLst>
                                            <p:cond delay="0"/>
                                          </p:stCondLst>
                                        </p:cTn>
                                        <p:tgtEl>
                                          <p:spTgt spid="8"/>
                                        </p:tgtEl>
                                        <p:attrNameLst>
                                          <p:attrName>style.visibility</p:attrName>
                                        </p:attrNameLst>
                                      </p:cBhvr>
                                      <p:to>
                                        <p:strVal val="visible"/>
                                      </p:to>
                                    </p:set>
                                    <p:animEffect transition="in" filter="plus(in)">
                                      <p:cBhvr>
                                        <p:cTn id="11" dur="1000"/>
                                        <p:tgtEl>
                                          <p:spTgt spid="8"/>
                                        </p:tgtEl>
                                      </p:cBhvr>
                                    </p:animEffect>
                                  </p:childTnLst>
                                </p:cTn>
                              </p:par>
                            </p:childTnLst>
                          </p:cTn>
                        </p:par>
                        <p:par>
                          <p:cTn id="12" fill="hold">
                            <p:stCondLst>
                              <p:cond delay="14000"/>
                            </p:stCondLst>
                            <p:childTnLst>
                              <p:par>
                                <p:cTn id="13" presetID="26" presetClass="entr" presetSubtype="0" fill="hold" grpId="0" nodeType="afterEffect">
                                  <p:stCondLst>
                                    <p:cond delay="10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290">
                                          <p:stCondLst>
                                            <p:cond delay="0"/>
                                          </p:stCondLst>
                                        </p:cTn>
                                        <p:tgtEl>
                                          <p:spTgt spid="6"/>
                                        </p:tgtEl>
                                      </p:cBhvr>
                                    </p:animEffect>
                                    <p:anim calcmode="lin" valueType="num">
                                      <p:cBhvr>
                                        <p:cTn id="1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1" dur="13">
                                          <p:stCondLst>
                                            <p:cond delay="325"/>
                                          </p:stCondLst>
                                        </p:cTn>
                                        <p:tgtEl>
                                          <p:spTgt spid="6"/>
                                        </p:tgtEl>
                                      </p:cBhvr>
                                      <p:to x="100000" y="60000"/>
                                    </p:animScale>
                                    <p:animScale>
                                      <p:cBhvr>
                                        <p:cTn id="22" dur="83" decel="50000">
                                          <p:stCondLst>
                                            <p:cond delay="338"/>
                                          </p:stCondLst>
                                        </p:cTn>
                                        <p:tgtEl>
                                          <p:spTgt spid="6"/>
                                        </p:tgtEl>
                                      </p:cBhvr>
                                      <p:to x="100000" y="100000"/>
                                    </p:animScale>
                                    <p:animScale>
                                      <p:cBhvr>
                                        <p:cTn id="23" dur="13">
                                          <p:stCondLst>
                                            <p:cond delay="656"/>
                                          </p:stCondLst>
                                        </p:cTn>
                                        <p:tgtEl>
                                          <p:spTgt spid="6"/>
                                        </p:tgtEl>
                                      </p:cBhvr>
                                      <p:to x="100000" y="80000"/>
                                    </p:animScale>
                                    <p:animScale>
                                      <p:cBhvr>
                                        <p:cTn id="24" dur="83" decel="50000">
                                          <p:stCondLst>
                                            <p:cond delay="669"/>
                                          </p:stCondLst>
                                        </p:cTn>
                                        <p:tgtEl>
                                          <p:spTgt spid="6"/>
                                        </p:tgtEl>
                                      </p:cBhvr>
                                      <p:to x="100000" y="100000"/>
                                    </p:animScale>
                                    <p:animScale>
                                      <p:cBhvr>
                                        <p:cTn id="25" dur="13">
                                          <p:stCondLst>
                                            <p:cond delay="821"/>
                                          </p:stCondLst>
                                        </p:cTn>
                                        <p:tgtEl>
                                          <p:spTgt spid="6"/>
                                        </p:tgtEl>
                                      </p:cBhvr>
                                      <p:to x="100000" y="90000"/>
                                    </p:animScale>
                                    <p:animScale>
                                      <p:cBhvr>
                                        <p:cTn id="26" dur="83" decel="50000">
                                          <p:stCondLst>
                                            <p:cond delay="834"/>
                                          </p:stCondLst>
                                        </p:cTn>
                                        <p:tgtEl>
                                          <p:spTgt spid="6"/>
                                        </p:tgtEl>
                                      </p:cBhvr>
                                      <p:to x="100000" y="100000"/>
                                    </p:animScale>
                                    <p:animScale>
                                      <p:cBhvr>
                                        <p:cTn id="27" dur="13">
                                          <p:stCondLst>
                                            <p:cond delay="904"/>
                                          </p:stCondLst>
                                        </p:cTn>
                                        <p:tgtEl>
                                          <p:spTgt spid="6"/>
                                        </p:tgtEl>
                                      </p:cBhvr>
                                      <p:to x="100000" y="95000"/>
                                    </p:animScale>
                                    <p:animScale>
                                      <p:cBhvr>
                                        <p:cTn id="28" dur="83" decel="50000">
                                          <p:stCondLst>
                                            <p:cond delay="917"/>
                                          </p:stCondLst>
                                        </p:cTn>
                                        <p:tgtEl>
                                          <p:spTgt spid="6"/>
                                        </p:tgtEl>
                                      </p:cBhvr>
                                      <p:to x="100000" y="100000"/>
                                    </p:animScale>
                                  </p:childTnLst>
                                </p:cTn>
                              </p:par>
                            </p:childTnLst>
                          </p:cTn>
                        </p:par>
                        <p:par>
                          <p:cTn id="29" fill="hold">
                            <p:stCondLst>
                              <p:cond delay="25000"/>
                            </p:stCondLst>
                            <p:childTnLst>
                              <p:par>
                                <p:cTn id="30" presetID="2" presetClass="entr" presetSubtype="4" fill="hold" nodeType="afterEffect">
                                  <p:stCondLst>
                                    <p:cond delay="3000"/>
                                  </p:stCondLst>
                                  <p:childTnLst>
                                    <p:set>
                                      <p:cBhvr>
                                        <p:cTn id="31" dur="1" fill="hold">
                                          <p:stCondLst>
                                            <p:cond delay="0"/>
                                          </p:stCondLst>
                                        </p:cTn>
                                        <p:tgtEl>
                                          <p:spTgt spid="3">
                                            <p:txEl>
                                              <p:pRg st="0" end="0"/>
                                            </p:txEl>
                                          </p:spTgt>
                                        </p:tgtEl>
                                        <p:attrNameLst>
                                          <p:attrName>style.visibility</p:attrName>
                                        </p:attrNameLst>
                                      </p:cBhvr>
                                      <p:to>
                                        <p:strVal val="visible"/>
                                      </p:to>
                                    </p:set>
                                    <p:anim calcmode="lin" valueType="num">
                                      <p:cBhvr additive="base">
                                        <p:cTn id="3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3D2745-2828-4D49-9F79-A4427CE792CF}"/>
              </a:ext>
            </a:extLst>
          </p:cNvPr>
          <p:cNvSpPr/>
          <p:nvPr/>
        </p:nvSpPr>
        <p:spPr>
          <a:xfrm>
            <a:off x="286529" y="5061989"/>
            <a:ext cx="7866339" cy="18466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American statesman, attorney, diplomat, writer, and Founding Father who served as the second president of the United States from 1797 to 1801.  Later, his son became President.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F1374D8-C722-4455-AE41-B8CB9C8EF989}"/>
              </a:ext>
            </a:extLst>
          </p:cNvPr>
          <p:cNvPicPr>
            <a:picLocks noChangeAspect="1"/>
          </p:cNvPicPr>
          <p:nvPr/>
        </p:nvPicPr>
        <p:blipFill rotWithShape="1">
          <a:blip r:embed="rId2"/>
          <a:srcRect t="5366" b="17439"/>
          <a:stretch/>
        </p:blipFill>
        <p:spPr>
          <a:xfrm>
            <a:off x="8602492" y="214311"/>
            <a:ext cx="3370433" cy="4102855"/>
          </a:xfrm>
          <a:prstGeom prst="rect">
            <a:avLst/>
          </a:prstGeom>
        </p:spPr>
      </p:pic>
      <p:pic>
        <p:nvPicPr>
          <p:cNvPr id="5" name="Picture 4">
            <a:extLst>
              <a:ext uri="{FF2B5EF4-FFF2-40B4-BE49-F238E27FC236}">
                <a16:creationId xmlns:a16="http://schemas.microsoft.com/office/drawing/2014/main" id="{A38E3986-CDF8-4FA9-8989-EA48BF16F105}"/>
              </a:ext>
            </a:extLst>
          </p:cNvPr>
          <p:cNvPicPr>
            <a:picLocks noChangeAspect="1"/>
          </p:cNvPicPr>
          <p:nvPr/>
        </p:nvPicPr>
        <p:blipFill rotWithShape="1">
          <a:blip r:embed="rId3"/>
          <a:srcRect l="19294" t="11093" r="25272" b="18799"/>
          <a:stretch/>
        </p:blipFill>
        <p:spPr>
          <a:xfrm>
            <a:off x="10220746" y="4454656"/>
            <a:ext cx="1752179" cy="2215991"/>
          </a:xfrm>
          <a:prstGeom prst="rect">
            <a:avLst/>
          </a:prstGeom>
        </p:spPr>
      </p:pic>
      <p:sp>
        <p:nvSpPr>
          <p:cNvPr id="6" name="Rectangle 5">
            <a:extLst>
              <a:ext uri="{FF2B5EF4-FFF2-40B4-BE49-F238E27FC236}">
                <a16:creationId xmlns:a16="http://schemas.microsoft.com/office/drawing/2014/main" id="{9383A023-E971-48A4-BD4B-747FD64C60FA}"/>
              </a:ext>
            </a:extLst>
          </p:cNvPr>
          <p:cNvSpPr/>
          <p:nvPr/>
        </p:nvSpPr>
        <p:spPr>
          <a:xfrm>
            <a:off x="334254" y="390849"/>
            <a:ext cx="543221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Born: October 30, 1735, Braintree, 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Died: July 4, 1826, Quincy, MA</a:t>
            </a:r>
          </a:p>
        </p:txBody>
      </p:sp>
      <p:sp>
        <p:nvSpPr>
          <p:cNvPr id="7" name="Rectangle 6">
            <a:extLst>
              <a:ext uri="{FF2B5EF4-FFF2-40B4-BE49-F238E27FC236}">
                <a16:creationId xmlns:a16="http://schemas.microsoft.com/office/drawing/2014/main" id="{F0728DE4-8046-4B64-8D42-B84D27E20B5C}"/>
              </a:ext>
            </a:extLst>
          </p:cNvPr>
          <p:cNvSpPr/>
          <p:nvPr/>
        </p:nvSpPr>
        <p:spPr>
          <a:xfrm>
            <a:off x="286529" y="3328152"/>
            <a:ext cx="645154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Before his presidency, he was a leader of the American Revolution that achieved independence from Great Britain and served as the first vice president of the United States. </a:t>
            </a:r>
          </a:p>
        </p:txBody>
      </p:sp>
      <p:sp>
        <p:nvSpPr>
          <p:cNvPr id="8" name="TextBox 7">
            <a:extLst>
              <a:ext uri="{FF2B5EF4-FFF2-40B4-BE49-F238E27FC236}">
                <a16:creationId xmlns:a16="http://schemas.microsoft.com/office/drawing/2014/main" id="{D8C9103A-66B9-4397-9415-CF145D6BC2E3}"/>
              </a:ext>
            </a:extLst>
          </p:cNvPr>
          <p:cNvSpPr txBox="1"/>
          <p:nvPr/>
        </p:nvSpPr>
        <p:spPr>
          <a:xfrm>
            <a:off x="6895475" y="2929686"/>
            <a:ext cx="17283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 Adams</a:t>
            </a:r>
          </a:p>
        </p:txBody>
      </p:sp>
      <p:sp>
        <p:nvSpPr>
          <p:cNvPr id="9" name="TextBox 8">
            <a:extLst>
              <a:ext uri="{FF2B5EF4-FFF2-40B4-BE49-F238E27FC236}">
                <a16:creationId xmlns:a16="http://schemas.microsoft.com/office/drawing/2014/main" id="{171D18ED-437F-48AE-B594-74FDC470D34E}"/>
              </a:ext>
            </a:extLst>
          </p:cNvPr>
          <p:cNvSpPr txBox="1"/>
          <p:nvPr/>
        </p:nvSpPr>
        <p:spPr>
          <a:xfrm>
            <a:off x="8220327" y="5331818"/>
            <a:ext cx="20004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Abigail Adams</a:t>
            </a:r>
          </a:p>
        </p:txBody>
      </p:sp>
      <p:sp>
        <p:nvSpPr>
          <p:cNvPr id="10" name="Rectangle 9">
            <a:extLst>
              <a:ext uri="{FF2B5EF4-FFF2-40B4-BE49-F238E27FC236}">
                <a16:creationId xmlns:a16="http://schemas.microsoft.com/office/drawing/2014/main" id="{47F7CF36-A2E3-45C9-8FA5-54C517B5DAD2}"/>
              </a:ext>
            </a:extLst>
          </p:cNvPr>
          <p:cNvSpPr/>
          <p:nvPr/>
        </p:nvSpPr>
        <p:spPr>
          <a:xfrm>
            <a:off x="286529" y="1490169"/>
            <a:ext cx="800125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He was a direct descendant of Puritan colonists from the Massachusetts Bay Colony. He studied at Harvard University, where he received his undergraduate degree and master's, and in 1758 was admitted to the bar.</a:t>
            </a:r>
          </a:p>
        </p:txBody>
      </p:sp>
    </p:spTree>
    <p:extLst>
      <p:ext uri="{BB962C8B-B14F-4D97-AF65-F5344CB8AC3E}">
        <p14:creationId xmlns:p14="http://schemas.microsoft.com/office/powerpoint/2010/main" val="82096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fallOver"/>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3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childTnLst>
                          </p:cTn>
                        </p:par>
                        <p:par>
                          <p:cTn id="10" fill="hold">
                            <p:stCondLst>
                              <p:cond delay="4000"/>
                            </p:stCondLst>
                            <p:childTnLst>
                              <p:par>
                                <p:cTn id="11" presetID="26" presetClass="entr" presetSubtype="0" fill="hold" nodeType="afterEffect">
                                  <p:stCondLst>
                                    <p:cond delay="50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290">
                                          <p:stCondLst>
                                            <p:cond delay="0"/>
                                          </p:stCondLst>
                                        </p:cTn>
                                        <p:tgtEl>
                                          <p:spTgt spid="3"/>
                                        </p:tgtEl>
                                      </p:cBhvr>
                                    </p:animEffect>
                                    <p:anim calcmode="lin" valueType="num">
                                      <p:cBhvr>
                                        <p:cTn id="14"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9" dur="13">
                                          <p:stCondLst>
                                            <p:cond delay="325"/>
                                          </p:stCondLst>
                                        </p:cTn>
                                        <p:tgtEl>
                                          <p:spTgt spid="3"/>
                                        </p:tgtEl>
                                      </p:cBhvr>
                                      <p:to x="100000" y="60000"/>
                                    </p:animScale>
                                    <p:animScale>
                                      <p:cBhvr>
                                        <p:cTn id="20" dur="83" decel="50000">
                                          <p:stCondLst>
                                            <p:cond delay="338"/>
                                          </p:stCondLst>
                                        </p:cTn>
                                        <p:tgtEl>
                                          <p:spTgt spid="3"/>
                                        </p:tgtEl>
                                      </p:cBhvr>
                                      <p:to x="100000" y="100000"/>
                                    </p:animScale>
                                    <p:animScale>
                                      <p:cBhvr>
                                        <p:cTn id="21" dur="13">
                                          <p:stCondLst>
                                            <p:cond delay="656"/>
                                          </p:stCondLst>
                                        </p:cTn>
                                        <p:tgtEl>
                                          <p:spTgt spid="3"/>
                                        </p:tgtEl>
                                      </p:cBhvr>
                                      <p:to x="100000" y="80000"/>
                                    </p:animScale>
                                    <p:animScale>
                                      <p:cBhvr>
                                        <p:cTn id="22" dur="83" decel="50000">
                                          <p:stCondLst>
                                            <p:cond delay="669"/>
                                          </p:stCondLst>
                                        </p:cTn>
                                        <p:tgtEl>
                                          <p:spTgt spid="3"/>
                                        </p:tgtEl>
                                      </p:cBhvr>
                                      <p:to x="100000" y="100000"/>
                                    </p:animScale>
                                    <p:animScale>
                                      <p:cBhvr>
                                        <p:cTn id="23" dur="13">
                                          <p:stCondLst>
                                            <p:cond delay="821"/>
                                          </p:stCondLst>
                                        </p:cTn>
                                        <p:tgtEl>
                                          <p:spTgt spid="3"/>
                                        </p:tgtEl>
                                      </p:cBhvr>
                                      <p:to x="100000" y="90000"/>
                                    </p:animScale>
                                    <p:animScale>
                                      <p:cBhvr>
                                        <p:cTn id="24" dur="83" decel="50000">
                                          <p:stCondLst>
                                            <p:cond delay="834"/>
                                          </p:stCondLst>
                                        </p:cTn>
                                        <p:tgtEl>
                                          <p:spTgt spid="3"/>
                                        </p:tgtEl>
                                      </p:cBhvr>
                                      <p:to x="100000" y="100000"/>
                                    </p:animScale>
                                    <p:animScale>
                                      <p:cBhvr>
                                        <p:cTn id="25" dur="13">
                                          <p:stCondLst>
                                            <p:cond delay="904"/>
                                          </p:stCondLst>
                                        </p:cTn>
                                        <p:tgtEl>
                                          <p:spTgt spid="3"/>
                                        </p:tgtEl>
                                      </p:cBhvr>
                                      <p:to x="100000" y="95000"/>
                                    </p:animScale>
                                    <p:animScale>
                                      <p:cBhvr>
                                        <p:cTn id="26" dur="83" decel="50000">
                                          <p:stCondLst>
                                            <p:cond delay="917"/>
                                          </p:stCondLst>
                                        </p:cTn>
                                        <p:tgtEl>
                                          <p:spTgt spid="3"/>
                                        </p:tgtEl>
                                      </p:cBhvr>
                                      <p:to x="100000" y="100000"/>
                                    </p:animScale>
                                  </p:childTnLst>
                                </p:cTn>
                              </p:par>
                            </p:childTnLst>
                          </p:cTn>
                        </p:par>
                        <p:par>
                          <p:cTn id="27" fill="hold">
                            <p:stCondLst>
                              <p:cond delay="10000"/>
                            </p:stCondLst>
                            <p:childTnLst>
                              <p:par>
                                <p:cTn id="28" presetID="8" presetClass="entr" presetSubtype="16" fill="hold" grpId="0" nodeType="afterEffect">
                                  <p:stCondLst>
                                    <p:cond delay="4000"/>
                                  </p:stCondLst>
                                  <p:childTnLst>
                                    <p:set>
                                      <p:cBhvr>
                                        <p:cTn id="29" dur="1" fill="hold">
                                          <p:stCondLst>
                                            <p:cond delay="0"/>
                                          </p:stCondLst>
                                        </p:cTn>
                                        <p:tgtEl>
                                          <p:spTgt spid="7"/>
                                        </p:tgtEl>
                                        <p:attrNameLst>
                                          <p:attrName>style.visibility</p:attrName>
                                        </p:attrNameLst>
                                      </p:cBhvr>
                                      <p:to>
                                        <p:strVal val="visible"/>
                                      </p:to>
                                    </p:set>
                                    <p:animEffect transition="in" filter="diamond(in)">
                                      <p:cBhvr>
                                        <p:cTn id="30" dur="1000"/>
                                        <p:tgtEl>
                                          <p:spTgt spid="7"/>
                                        </p:tgtEl>
                                      </p:cBhvr>
                                    </p:animEffect>
                                  </p:childTnLst>
                                </p:cTn>
                              </p:par>
                            </p:childTnLst>
                          </p:cTn>
                        </p:par>
                        <p:par>
                          <p:cTn id="31" fill="hold">
                            <p:stCondLst>
                              <p:cond delay="15000"/>
                            </p:stCondLst>
                            <p:childTnLst>
                              <p:par>
                                <p:cTn id="32" presetID="21" presetClass="entr" presetSubtype="3" fill="hold" grpId="0" nodeType="afterEffect">
                                  <p:stCondLst>
                                    <p:cond delay="4000"/>
                                  </p:stCondLst>
                                  <p:childTnLst>
                                    <p:set>
                                      <p:cBhvr>
                                        <p:cTn id="33" dur="1" fill="hold">
                                          <p:stCondLst>
                                            <p:cond delay="0"/>
                                          </p:stCondLst>
                                        </p:cTn>
                                        <p:tgtEl>
                                          <p:spTgt spid="2"/>
                                        </p:tgtEl>
                                        <p:attrNameLst>
                                          <p:attrName>style.visibility</p:attrName>
                                        </p:attrNameLst>
                                      </p:cBhvr>
                                      <p:to>
                                        <p:strVal val="visible"/>
                                      </p:to>
                                    </p:set>
                                    <p:animEffect transition="in" filter="wheel(3)">
                                      <p:cBhvr>
                                        <p:cTn id="34" dur="1000"/>
                                        <p:tgtEl>
                                          <p:spTgt spid="2"/>
                                        </p:tgtEl>
                                      </p:cBhvr>
                                    </p:animEffect>
                                  </p:childTnLst>
                                </p:cTn>
                              </p:par>
                            </p:childTnLst>
                          </p:cTn>
                        </p:par>
                        <p:par>
                          <p:cTn id="35" fill="hold">
                            <p:stCondLst>
                              <p:cond delay="20000"/>
                            </p:stCondLst>
                            <p:childTnLst>
                              <p:par>
                                <p:cTn id="36" presetID="2" presetClass="entr" presetSubtype="9" fill="hold" grpId="0" nodeType="afterEffect">
                                  <p:stCondLst>
                                    <p:cond delay="400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1000" fill="hold"/>
                                        <p:tgtEl>
                                          <p:spTgt spid="9"/>
                                        </p:tgtEl>
                                        <p:attrNameLst>
                                          <p:attrName>ppt_x</p:attrName>
                                        </p:attrNameLst>
                                      </p:cBhvr>
                                      <p:tavLst>
                                        <p:tav tm="0">
                                          <p:val>
                                            <p:strVal val="0-#ppt_w/2"/>
                                          </p:val>
                                        </p:tav>
                                        <p:tav tm="100000">
                                          <p:val>
                                            <p:strVal val="#ppt_x"/>
                                          </p:val>
                                        </p:tav>
                                      </p:tavLst>
                                    </p:anim>
                                    <p:anim calcmode="lin" valueType="num">
                                      <p:cBhvr additive="base">
                                        <p:cTn id="39" dur="1000" fill="hold"/>
                                        <p:tgtEl>
                                          <p:spTgt spid="9"/>
                                        </p:tgtEl>
                                        <p:attrNameLst>
                                          <p:attrName>ppt_y</p:attrName>
                                        </p:attrNameLst>
                                      </p:cBhvr>
                                      <p:tavLst>
                                        <p:tav tm="0">
                                          <p:val>
                                            <p:strVal val="0-#ppt_h/2"/>
                                          </p:val>
                                        </p:tav>
                                        <p:tav tm="100000">
                                          <p:val>
                                            <p:strVal val="#ppt_y"/>
                                          </p:val>
                                        </p:tav>
                                      </p:tavLst>
                                    </p:anim>
                                  </p:childTnLst>
                                </p:cTn>
                              </p:par>
                            </p:childTnLst>
                          </p:cTn>
                        </p:par>
                        <p:par>
                          <p:cTn id="40" fill="hold">
                            <p:stCondLst>
                              <p:cond delay="25000"/>
                            </p:stCondLst>
                            <p:childTnLst>
                              <p:par>
                                <p:cTn id="41" presetID="31" presetClass="entr" presetSubtype="0" fill="hold" grpId="0" nodeType="afterEffect">
                                  <p:stCondLst>
                                    <p:cond delay="300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style.rotation</p:attrName>
                                        </p:attrNameLst>
                                      </p:cBhvr>
                                      <p:tavLst>
                                        <p:tav tm="0">
                                          <p:val>
                                            <p:fltVal val="90"/>
                                          </p:val>
                                        </p:tav>
                                        <p:tav tm="100000">
                                          <p:val>
                                            <p:fltVal val="0"/>
                                          </p:val>
                                        </p:tav>
                                      </p:tavLst>
                                    </p:anim>
                                    <p:animEffect transition="in" filter="fade">
                                      <p:cBhvr>
                                        <p:cTn id="4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DF88B6-EF07-4C6B-8A29-22F441B97A8F}"/>
              </a:ext>
            </a:extLst>
          </p:cNvPr>
          <p:cNvSpPr/>
          <p:nvPr/>
        </p:nvSpPr>
        <p:spPr>
          <a:xfrm>
            <a:off x="265373" y="275694"/>
            <a:ext cx="6740576"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was the 27th president of the United States and after his Presidency, the tenth chief justice of the United States, the only person to have held both offices.  He preferred the chief justice position.</a:t>
            </a:r>
          </a:p>
        </p:txBody>
      </p:sp>
      <p:sp>
        <p:nvSpPr>
          <p:cNvPr id="3" name="Rectangle 2">
            <a:extLst>
              <a:ext uri="{FF2B5EF4-FFF2-40B4-BE49-F238E27FC236}">
                <a16:creationId xmlns:a16="http://schemas.microsoft.com/office/drawing/2014/main" id="{3D7E205A-AD9C-494C-8774-C960492ADF5E}"/>
              </a:ext>
            </a:extLst>
          </p:cNvPr>
          <p:cNvSpPr/>
          <p:nvPr/>
        </p:nvSpPr>
        <p:spPr>
          <a:xfrm>
            <a:off x="265373" y="1955994"/>
            <a:ext cx="660566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September 15, 1857, Cincinnati, OH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March 8, 1930, Washington, D.C.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Presidential term: March 4, 1909 – March 4, 1913</a:t>
            </a:r>
          </a:p>
        </p:txBody>
      </p:sp>
      <p:pic>
        <p:nvPicPr>
          <p:cNvPr id="4" name="Picture 3">
            <a:extLst>
              <a:ext uri="{FF2B5EF4-FFF2-40B4-BE49-F238E27FC236}">
                <a16:creationId xmlns:a16="http://schemas.microsoft.com/office/drawing/2014/main" id="{8348676F-FB9B-4860-9E9B-143AA2494CD4}"/>
              </a:ext>
            </a:extLst>
          </p:cNvPr>
          <p:cNvPicPr>
            <a:picLocks noChangeAspect="1"/>
          </p:cNvPicPr>
          <p:nvPr/>
        </p:nvPicPr>
        <p:blipFill>
          <a:blip r:embed="rId2"/>
          <a:stretch>
            <a:fillRect/>
          </a:stretch>
        </p:blipFill>
        <p:spPr>
          <a:xfrm>
            <a:off x="7884827" y="286043"/>
            <a:ext cx="4085366" cy="4062543"/>
          </a:xfrm>
          <a:prstGeom prst="rect">
            <a:avLst/>
          </a:prstGeom>
        </p:spPr>
      </p:pic>
      <p:sp>
        <p:nvSpPr>
          <p:cNvPr id="5" name="Rectangle 4">
            <a:extLst>
              <a:ext uri="{FF2B5EF4-FFF2-40B4-BE49-F238E27FC236}">
                <a16:creationId xmlns:a16="http://schemas.microsoft.com/office/drawing/2014/main" id="{FCB13431-0A2B-4762-8DCF-460439D4978A}"/>
              </a:ext>
            </a:extLst>
          </p:cNvPr>
          <p:cNvSpPr/>
          <p:nvPr/>
        </p:nvSpPr>
        <p:spPr>
          <a:xfrm>
            <a:off x="6606938" y="1585533"/>
            <a:ext cx="1191673"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William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Howard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Taft</a:t>
            </a:r>
          </a:p>
        </p:txBody>
      </p:sp>
      <p:sp>
        <p:nvSpPr>
          <p:cNvPr id="6" name="Rectangle 5">
            <a:extLst>
              <a:ext uri="{FF2B5EF4-FFF2-40B4-BE49-F238E27FC236}">
                <a16:creationId xmlns:a16="http://schemas.microsoft.com/office/drawing/2014/main" id="{9B335312-86F2-4AFB-9212-593BFED7DA49}"/>
              </a:ext>
            </a:extLst>
          </p:cNvPr>
          <p:cNvSpPr/>
          <p:nvPr/>
        </p:nvSpPr>
        <p:spPr>
          <a:xfrm>
            <a:off x="9264648" y="4706592"/>
            <a:ext cx="1078565"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Herron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Taft</a:t>
            </a:r>
          </a:p>
        </p:txBody>
      </p:sp>
      <p:pic>
        <p:nvPicPr>
          <p:cNvPr id="7" name="Picture 6">
            <a:extLst>
              <a:ext uri="{FF2B5EF4-FFF2-40B4-BE49-F238E27FC236}">
                <a16:creationId xmlns:a16="http://schemas.microsoft.com/office/drawing/2014/main" id="{C3E85436-7903-4C8F-B13B-EB5F5ADD92CD}"/>
              </a:ext>
            </a:extLst>
          </p:cNvPr>
          <p:cNvPicPr>
            <a:picLocks noChangeAspect="1"/>
          </p:cNvPicPr>
          <p:nvPr/>
        </p:nvPicPr>
        <p:blipFill rotWithShape="1">
          <a:blip r:embed="rId3"/>
          <a:srcRect l="16885" r="5747" b="9900"/>
          <a:stretch/>
        </p:blipFill>
        <p:spPr>
          <a:xfrm>
            <a:off x="10343213" y="4521313"/>
            <a:ext cx="1626980" cy="2233388"/>
          </a:xfrm>
          <a:prstGeom prst="rect">
            <a:avLst/>
          </a:prstGeom>
        </p:spPr>
      </p:pic>
      <p:sp>
        <p:nvSpPr>
          <p:cNvPr id="8" name="Rectangle 7">
            <a:extLst>
              <a:ext uri="{FF2B5EF4-FFF2-40B4-BE49-F238E27FC236}">
                <a16:creationId xmlns:a16="http://schemas.microsoft.com/office/drawing/2014/main" id="{6EE9F8F6-C950-449F-ACE8-714FE9C3FD0A}"/>
              </a:ext>
            </a:extLst>
          </p:cNvPr>
          <p:cNvSpPr/>
          <p:nvPr/>
        </p:nvSpPr>
        <p:spPr>
          <a:xfrm>
            <a:off x="265373" y="5272467"/>
            <a:ext cx="862752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 1912, when the Republicans re-nominated him, Roosevelt bolted the party to lead the Progressives, thus guaranteeing the election of Woodrow Wilson.</a:t>
            </a:r>
          </a:p>
        </p:txBody>
      </p:sp>
      <p:sp>
        <p:nvSpPr>
          <p:cNvPr id="9" name="Rectangle 8">
            <a:extLst>
              <a:ext uri="{FF2B5EF4-FFF2-40B4-BE49-F238E27FC236}">
                <a16:creationId xmlns:a16="http://schemas.microsoft.com/office/drawing/2014/main" id="{307448B5-23CD-4271-B704-271AA14EAA5D}"/>
              </a:ext>
            </a:extLst>
          </p:cNvPr>
          <p:cNvSpPr/>
          <p:nvPr/>
        </p:nvSpPr>
        <p:spPr>
          <a:xfrm>
            <a:off x="215084" y="3379090"/>
            <a:ext cx="7422584"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He was active in “trust-busting,” initiating some 80 antitrust suits against large industrial combinations –twice as many as Roosevelt.  He led passage of the Payne-Aldrich Act which basically raised tariffs contrary to the wishes of Roosevelt and the progressives.</a:t>
            </a:r>
          </a:p>
        </p:txBody>
      </p:sp>
    </p:spTree>
    <p:extLst>
      <p:ext uri="{BB962C8B-B14F-4D97-AF65-F5344CB8AC3E}">
        <p14:creationId xmlns:p14="http://schemas.microsoft.com/office/powerpoint/2010/main" val="3454819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drap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800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1000"/>
                                        <p:tgtEl>
                                          <p:spTgt spid="9"/>
                                        </p:tgtEl>
                                      </p:cBhvr>
                                    </p:animEffect>
                                  </p:childTnLst>
                                </p:cTn>
                              </p:par>
                            </p:childTnLst>
                          </p:cTn>
                        </p:par>
                        <p:par>
                          <p:cTn id="8" fill="hold">
                            <p:stCondLst>
                              <p:cond delay="9000"/>
                            </p:stCondLst>
                            <p:childTnLst>
                              <p:par>
                                <p:cTn id="9" presetID="42" presetClass="entr" presetSubtype="0" fill="hold" nodeType="afterEffect">
                                  <p:stCondLst>
                                    <p:cond delay="6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6000"/>
                            </p:stCondLst>
                            <p:childTnLst>
                              <p:par>
                                <p:cTn id="15" presetID="6" presetClass="entr" presetSubtype="16" fill="hold" grpId="0" nodeType="afterEffect">
                                  <p:stCondLst>
                                    <p:cond delay="400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1000"/>
                                        <p:tgtEl>
                                          <p:spTgt spid="8"/>
                                        </p:tgtEl>
                                      </p:cBhvr>
                                    </p:animEffect>
                                  </p:childTnLst>
                                </p:cTn>
                              </p:par>
                            </p:childTnLst>
                          </p:cTn>
                        </p:par>
                        <p:par>
                          <p:cTn id="18" fill="hold">
                            <p:stCondLst>
                              <p:cond delay="21000"/>
                            </p:stCondLst>
                            <p:childTnLst>
                              <p:par>
                                <p:cTn id="19" presetID="2" presetClass="entr" presetSubtype="9" fill="hold" grpId="0" nodeType="afterEffect">
                                  <p:stCondLst>
                                    <p:cond delay="40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0-#ppt_w/2"/>
                                          </p:val>
                                        </p:tav>
                                        <p:tav tm="100000">
                                          <p:val>
                                            <p:strVal val="#ppt_x"/>
                                          </p:val>
                                        </p:tav>
                                      </p:tavLst>
                                    </p:anim>
                                    <p:anim calcmode="lin" valueType="num">
                                      <p:cBhvr additive="base">
                                        <p:cTn id="22" dur="100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26000"/>
                            </p:stCondLst>
                            <p:childTnLst>
                              <p:par>
                                <p:cTn id="24" presetID="43" presetClass="entr" presetSubtype="0" fill="hold" grpId="0" nodeType="after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
                                        <p:tgtEl>
                                          <p:spTgt spid="5"/>
                                        </p:tgtEl>
                                      </p:cBhvr>
                                    </p:animEffect>
                                    <p:anim calcmode="lin" valueType="num">
                                      <p:cBhvr>
                                        <p:cTn id="27" dur="400" fill="hold"/>
                                        <p:tgtEl>
                                          <p:spTgt spid="5"/>
                                        </p:tgtEl>
                                        <p:attrNameLst>
                                          <p:attrName>ppt_x</p:attrName>
                                        </p:attrNameLst>
                                      </p:cBhvr>
                                      <p:tavLst>
                                        <p:tav tm="0">
                                          <p:val>
                                            <p:strVal val="#ppt_x"/>
                                          </p:val>
                                        </p:tav>
                                        <p:tav tm="100000">
                                          <p:val>
                                            <p:strVal val="#ppt_x"/>
                                          </p:val>
                                        </p:tav>
                                      </p:tavLst>
                                    </p:anim>
                                    <p:anim calcmode="lin" valueType="num">
                                      <p:cBhvr>
                                        <p:cTn id="28" dur="400" fill="hold"/>
                                        <p:tgtEl>
                                          <p:spTgt spid="5"/>
                                        </p:tgtEl>
                                        <p:attrNameLst>
                                          <p:attrName>ppt_y</p:attrName>
                                        </p:attrNameLst>
                                      </p:cBhvr>
                                      <p:tavLst>
                                        <p:tav tm="0">
                                          <p:val>
                                            <p:strVal val="#ppt_y+0.31"/>
                                          </p:val>
                                        </p:tav>
                                        <p:tav tm="100000">
                                          <p:val>
                                            <p:strVal val="#ppt_y+0.31"/>
                                          </p:val>
                                        </p:tav>
                                      </p:tavLst>
                                    </p:anim>
                                    <p:anim calcmode="lin" valueType="num">
                                      <p:cBhvr>
                                        <p:cTn id="29"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122C07-35D5-48D6-8B3E-74490C7F8EBE}"/>
              </a:ext>
            </a:extLst>
          </p:cNvPr>
          <p:cNvSpPr/>
          <p:nvPr/>
        </p:nvSpPr>
        <p:spPr>
          <a:xfrm>
            <a:off x="289807" y="114345"/>
            <a:ext cx="804472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American politician and lawyer who served as the 23rd president of the United States from 1889 to 1893. He was a grandson of the ninth president, creating the only grandfather–grandson duo to have held the office.  Defeated Cleveland and four years later lost to him.</a:t>
            </a:r>
          </a:p>
        </p:txBody>
      </p:sp>
      <p:sp>
        <p:nvSpPr>
          <p:cNvPr id="3" name="Rectangle 2">
            <a:extLst>
              <a:ext uri="{FF2B5EF4-FFF2-40B4-BE49-F238E27FC236}">
                <a16:creationId xmlns:a16="http://schemas.microsoft.com/office/drawing/2014/main" id="{52E0C04E-E31C-4BA0-AFC4-5114BE66D20D}"/>
              </a:ext>
            </a:extLst>
          </p:cNvPr>
          <p:cNvSpPr/>
          <p:nvPr/>
        </p:nvSpPr>
        <p:spPr>
          <a:xfrm>
            <a:off x="287317" y="2389240"/>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August 20, 1833, North Bend, OH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March 13, 1901, Indianapolis, IN</a:t>
            </a:r>
          </a:p>
        </p:txBody>
      </p:sp>
      <p:pic>
        <p:nvPicPr>
          <p:cNvPr id="4" name="Picture 3">
            <a:extLst>
              <a:ext uri="{FF2B5EF4-FFF2-40B4-BE49-F238E27FC236}">
                <a16:creationId xmlns:a16="http://schemas.microsoft.com/office/drawing/2014/main" id="{F9B84FA8-403F-45EB-A29E-0B97D19CED7A}"/>
              </a:ext>
            </a:extLst>
          </p:cNvPr>
          <p:cNvPicPr>
            <a:picLocks noChangeAspect="1"/>
          </p:cNvPicPr>
          <p:nvPr/>
        </p:nvPicPr>
        <p:blipFill rotWithShape="1">
          <a:blip r:embed="rId2"/>
          <a:srcRect l="23049" t="2574" r="25243" b="6761"/>
          <a:stretch/>
        </p:blipFill>
        <p:spPr>
          <a:xfrm>
            <a:off x="8484434" y="96828"/>
            <a:ext cx="3417758" cy="4340262"/>
          </a:xfrm>
          <a:prstGeom prst="rect">
            <a:avLst/>
          </a:prstGeom>
        </p:spPr>
      </p:pic>
      <p:sp>
        <p:nvSpPr>
          <p:cNvPr id="5" name="Rectangle 4">
            <a:extLst>
              <a:ext uri="{FF2B5EF4-FFF2-40B4-BE49-F238E27FC236}">
                <a16:creationId xmlns:a16="http://schemas.microsoft.com/office/drawing/2014/main" id="{4C2D9061-B4A0-4EB7-80F2-E3220819E7F0}"/>
              </a:ext>
            </a:extLst>
          </p:cNvPr>
          <p:cNvSpPr/>
          <p:nvPr/>
        </p:nvSpPr>
        <p:spPr>
          <a:xfrm>
            <a:off x="295725" y="3360058"/>
            <a:ext cx="833453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One of the lasting legacies of his presidency was the expansion of the country to include the states of Montana, Washington, Idaho, Wyoming and the Dakotas.</a:t>
            </a:r>
          </a:p>
        </p:txBody>
      </p:sp>
      <p:pic>
        <p:nvPicPr>
          <p:cNvPr id="6" name="Picture 5">
            <a:extLst>
              <a:ext uri="{FF2B5EF4-FFF2-40B4-BE49-F238E27FC236}">
                <a16:creationId xmlns:a16="http://schemas.microsoft.com/office/drawing/2014/main" id="{E038770F-4FC6-4EF9-92B6-F268773B1F86}"/>
              </a:ext>
            </a:extLst>
          </p:cNvPr>
          <p:cNvPicPr>
            <a:picLocks noChangeAspect="1"/>
          </p:cNvPicPr>
          <p:nvPr/>
        </p:nvPicPr>
        <p:blipFill>
          <a:blip r:embed="rId3"/>
          <a:stretch>
            <a:fillRect/>
          </a:stretch>
        </p:blipFill>
        <p:spPr>
          <a:xfrm>
            <a:off x="7993423" y="4664136"/>
            <a:ext cx="2098625" cy="2077427"/>
          </a:xfrm>
          <a:prstGeom prst="rect">
            <a:avLst/>
          </a:prstGeom>
        </p:spPr>
      </p:pic>
      <p:pic>
        <p:nvPicPr>
          <p:cNvPr id="7" name="Picture 6">
            <a:extLst>
              <a:ext uri="{FF2B5EF4-FFF2-40B4-BE49-F238E27FC236}">
                <a16:creationId xmlns:a16="http://schemas.microsoft.com/office/drawing/2014/main" id="{B6E9E5CD-0A83-4000-A16A-860C99B79080}"/>
              </a:ext>
            </a:extLst>
          </p:cNvPr>
          <p:cNvPicPr>
            <a:picLocks noChangeAspect="1"/>
          </p:cNvPicPr>
          <p:nvPr/>
        </p:nvPicPr>
        <p:blipFill rotWithShape="1">
          <a:blip r:embed="rId4"/>
          <a:srcRect l="7213" t="2105" r="11901" b="26974"/>
          <a:stretch/>
        </p:blipFill>
        <p:spPr>
          <a:xfrm>
            <a:off x="10249610" y="4664136"/>
            <a:ext cx="1798820" cy="2053001"/>
          </a:xfrm>
          <a:prstGeom prst="rect">
            <a:avLst/>
          </a:prstGeom>
        </p:spPr>
      </p:pic>
      <p:sp>
        <p:nvSpPr>
          <p:cNvPr id="9" name="Rectangle 8">
            <a:extLst>
              <a:ext uri="{FF2B5EF4-FFF2-40B4-BE49-F238E27FC236}">
                <a16:creationId xmlns:a16="http://schemas.microsoft.com/office/drawing/2014/main" id="{72500361-CDE5-49D5-931C-76A8CFC0A1BE}"/>
              </a:ext>
            </a:extLst>
          </p:cNvPr>
          <p:cNvSpPr/>
          <p:nvPr/>
        </p:nvSpPr>
        <p:spPr>
          <a:xfrm>
            <a:off x="2889529" y="5000521"/>
            <a:ext cx="5013952"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Caroline Harrison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  Mary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Dimmick</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Harrison was nearly 25 years younger than Benjamin and was the niece of his first wife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CBE32001-7B85-4D96-A311-DE8933A39689}"/>
              </a:ext>
            </a:extLst>
          </p:cNvPr>
          <p:cNvSpPr txBox="1"/>
          <p:nvPr/>
        </p:nvSpPr>
        <p:spPr>
          <a:xfrm>
            <a:off x="8069456" y="4664136"/>
            <a:ext cx="39789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1.</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2.</a:t>
            </a:r>
          </a:p>
        </p:txBody>
      </p:sp>
      <p:sp>
        <p:nvSpPr>
          <p:cNvPr id="11" name="TextBox 10">
            <a:extLst>
              <a:ext uri="{FF2B5EF4-FFF2-40B4-BE49-F238E27FC236}">
                <a16:creationId xmlns:a16="http://schemas.microsoft.com/office/drawing/2014/main" id="{7979866E-1391-4F88-BE08-AA00B455E399}"/>
              </a:ext>
            </a:extLst>
          </p:cNvPr>
          <p:cNvSpPr txBox="1"/>
          <p:nvPr/>
        </p:nvSpPr>
        <p:spPr>
          <a:xfrm>
            <a:off x="6935612" y="2056781"/>
            <a:ext cx="154882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BENJAMIN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HARRISON</a:t>
            </a:r>
          </a:p>
        </p:txBody>
      </p:sp>
    </p:spTree>
    <p:extLst>
      <p:ext uri="{BB962C8B-B14F-4D97-AF65-F5344CB8AC3E}">
        <p14:creationId xmlns:p14="http://schemas.microsoft.com/office/powerpoint/2010/main" val="1685969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31000">
        <p15:prstTrans prst="wind"/>
      </p:transition>
    </mc:Choice>
    <mc:Fallback xmlns="">
      <p:transition spd="slow" advTm="3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90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par>
                          <p:cTn id="10" fill="hold">
                            <p:stCondLst>
                              <p:cond delay="10000"/>
                            </p:stCondLst>
                            <p:childTnLst>
                              <p:par>
                                <p:cTn id="11" presetID="26" presetClass="entr" presetSubtype="0" fill="hold" grpId="0" nodeType="afterEffect">
                                  <p:stCondLst>
                                    <p:cond delay="6500"/>
                                  </p:stCondLst>
                                  <p:iterate type="wd">
                                    <p:tmPct val="10000"/>
                                  </p:iterate>
                                  <p:childTnLst>
                                    <p:set>
                                      <p:cBhvr>
                                        <p:cTn id="12" dur="1" fill="hold">
                                          <p:stCondLst>
                                            <p:cond delay="0"/>
                                          </p:stCondLst>
                                        </p:cTn>
                                        <p:tgtEl>
                                          <p:spTgt spid="9"/>
                                        </p:tgtEl>
                                        <p:attrNameLst>
                                          <p:attrName>style.visibility</p:attrName>
                                        </p:attrNameLst>
                                      </p:cBhvr>
                                      <p:to>
                                        <p:strVal val="visible"/>
                                      </p:to>
                                    </p:set>
                                    <p:animEffect transition="in" filter="wipe(down)">
                                      <p:cBhvr>
                                        <p:cTn id="13" dur="290">
                                          <p:stCondLst>
                                            <p:cond delay="0"/>
                                          </p:stCondLst>
                                        </p:cTn>
                                        <p:tgtEl>
                                          <p:spTgt spid="9"/>
                                        </p:tgtEl>
                                      </p:cBhvr>
                                    </p:animEffect>
                                    <p:anim calcmode="lin" valueType="num">
                                      <p:cBhvr>
                                        <p:cTn id="1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19" dur="13">
                                          <p:stCondLst>
                                            <p:cond delay="325"/>
                                          </p:stCondLst>
                                        </p:cTn>
                                        <p:tgtEl>
                                          <p:spTgt spid="9"/>
                                        </p:tgtEl>
                                      </p:cBhvr>
                                      <p:to x="100000" y="60000"/>
                                    </p:animScale>
                                    <p:animScale>
                                      <p:cBhvr>
                                        <p:cTn id="20" dur="83" decel="50000">
                                          <p:stCondLst>
                                            <p:cond delay="338"/>
                                          </p:stCondLst>
                                        </p:cTn>
                                        <p:tgtEl>
                                          <p:spTgt spid="9"/>
                                        </p:tgtEl>
                                      </p:cBhvr>
                                      <p:to x="100000" y="100000"/>
                                    </p:animScale>
                                    <p:animScale>
                                      <p:cBhvr>
                                        <p:cTn id="21" dur="13">
                                          <p:stCondLst>
                                            <p:cond delay="656"/>
                                          </p:stCondLst>
                                        </p:cTn>
                                        <p:tgtEl>
                                          <p:spTgt spid="9"/>
                                        </p:tgtEl>
                                      </p:cBhvr>
                                      <p:to x="100000" y="80000"/>
                                    </p:animScale>
                                    <p:animScale>
                                      <p:cBhvr>
                                        <p:cTn id="22" dur="83" decel="50000">
                                          <p:stCondLst>
                                            <p:cond delay="669"/>
                                          </p:stCondLst>
                                        </p:cTn>
                                        <p:tgtEl>
                                          <p:spTgt spid="9"/>
                                        </p:tgtEl>
                                      </p:cBhvr>
                                      <p:to x="100000" y="100000"/>
                                    </p:animScale>
                                    <p:animScale>
                                      <p:cBhvr>
                                        <p:cTn id="23" dur="13">
                                          <p:stCondLst>
                                            <p:cond delay="821"/>
                                          </p:stCondLst>
                                        </p:cTn>
                                        <p:tgtEl>
                                          <p:spTgt spid="9"/>
                                        </p:tgtEl>
                                      </p:cBhvr>
                                      <p:to x="100000" y="90000"/>
                                    </p:animScale>
                                    <p:animScale>
                                      <p:cBhvr>
                                        <p:cTn id="24" dur="83" decel="50000">
                                          <p:stCondLst>
                                            <p:cond delay="834"/>
                                          </p:stCondLst>
                                        </p:cTn>
                                        <p:tgtEl>
                                          <p:spTgt spid="9"/>
                                        </p:tgtEl>
                                      </p:cBhvr>
                                      <p:to x="100000" y="100000"/>
                                    </p:animScale>
                                    <p:animScale>
                                      <p:cBhvr>
                                        <p:cTn id="25" dur="13">
                                          <p:stCondLst>
                                            <p:cond delay="904"/>
                                          </p:stCondLst>
                                        </p:cTn>
                                        <p:tgtEl>
                                          <p:spTgt spid="9"/>
                                        </p:tgtEl>
                                      </p:cBhvr>
                                      <p:to x="100000" y="95000"/>
                                    </p:animScale>
                                    <p:animScale>
                                      <p:cBhvr>
                                        <p:cTn id="26" dur="83" decel="50000">
                                          <p:stCondLst>
                                            <p:cond delay="917"/>
                                          </p:stCondLst>
                                        </p:cTn>
                                        <p:tgtEl>
                                          <p:spTgt spid="9"/>
                                        </p:tgtEl>
                                      </p:cBhvr>
                                      <p:to x="100000" y="100000"/>
                                    </p:animScale>
                                  </p:childTnLst>
                                </p:cTn>
                              </p:par>
                            </p:childTnLst>
                          </p:cTn>
                        </p:par>
                        <p:par>
                          <p:cTn id="27" fill="hold">
                            <p:stCondLst>
                              <p:cond delay="19900"/>
                            </p:stCondLst>
                            <p:childTnLst>
                              <p:par>
                                <p:cTn id="28" presetID="6" presetClass="entr" presetSubtype="16" fill="hold" grpId="0" nodeType="afterEffect">
                                  <p:stCondLst>
                                    <p:cond delay="3000"/>
                                  </p:stCondLst>
                                  <p:iterate type="lt">
                                    <p:tmPct val="10000"/>
                                  </p:iterate>
                                  <p:childTnLst>
                                    <p:set>
                                      <p:cBhvr>
                                        <p:cTn id="29" dur="1" fill="hold">
                                          <p:stCondLst>
                                            <p:cond delay="0"/>
                                          </p:stCondLst>
                                        </p:cTn>
                                        <p:tgtEl>
                                          <p:spTgt spid="11"/>
                                        </p:tgtEl>
                                        <p:attrNameLst>
                                          <p:attrName>style.visibility</p:attrName>
                                        </p:attrNameLst>
                                      </p:cBhvr>
                                      <p:to>
                                        <p:strVal val="visible"/>
                                      </p:to>
                                    </p:set>
                                    <p:animEffect transition="in" filter="circle(in)">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748CF-D9B7-4FA6-A1BF-CF35CFF6987A}"/>
              </a:ext>
            </a:extLst>
          </p:cNvPr>
          <p:cNvPicPr>
            <a:picLocks noChangeAspect="1"/>
          </p:cNvPicPr>
          <p:nvPr/>
        </p:nvPicPr>
        <p:blipFill rotWithShape="1">
          <a:blip r:embed="rId2"/>
          <a:srcRect l="4919" t="11997" r="4738" b="13172"/>
          <a:stretch/>
        </p:blipFill>
        <p:spPr>
          <a:xfrm>
            <a:off x="178611" y="174841"/>
            <a:ext cx="6986687" cy="3516480"/>
          </a:xfrm>
          <a:prstGeom prst="rect">
            <a:avLst/>
          </a:prstGeom>
        </p:spPr>
      </p:pic>
      <p:sp>
        <p:nvSpPr>
          <p:cNvPr id="4" name="Rectangle 3">
            <a:extLst>
              <a:ext uri="{FF2B5EF4-FFF2-40B4-BE49-F238E27FC236}">
                <a16:creationId xmlns:a16="http://schemas.microsoft.com/office/drawing/2014/main" id="{CE9FD8A3-8964-461A-994D-75999D81D11A}"/>
              </a:ext>
            </a:extLst>
          </p:cNvPr>
          <p:cNvSpPr/>
          <p:nvPr/>
        </p:nvSpPr>
        <p:spPr>
          <a:xfrm>
            <a:off x="7266386" y="202486"/>
            <a:ext cx="516660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We choose to go to the Moon in this decade and do the other things, not because they are easy, but because they are hard.</a:t>
            </a:r>
          </a:p>
        </p:txBody>
      </p:sp>
      <p:sp>
        <p:nvSpPr>
          <p:cNvPr id="5" name="Rectangle 4">
            <a:extLst>
              <a:ext uri="{FF2B5EF4-FFF2-40B4-BE49-F238E27FC236}">
                <a16:creationId xmlns:a16="http://schemas.microsoft.com/office/drawing/2014/main" id="{9D0AFB73-E4ED-4DAC-9CE7-0B56D41B5FAC}"/>
              </a:ext>
            </a:extLst>
          </p:cNvPr>
          <p:cNvSpPr/>
          <p:nvPr/>
        </p:nvSpPr>
        <p:spPr>
          <a:xfrm>
            <a:off x="182380" y="3254439"/>
            <a:ext cx="6096000" cy="4308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7A90C64-D639-4735-9655-A8F1D3B7F11A}"/>
              </a:ext>
            </a:extLst>
          </p:cNvPr>
          <p:cNvSpPr/>
          <p:nvPr/>
        </p:nvSpPr>
        <p:spPr>
          <a:xfrm>
            <a:off x="6900084" y="3034889"/>
            <a:ext cx="5306757"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was President during the failed Bay of Pigs Invasion on April, 17, 1961 and during the highly anxious 13 day Cuban Missile Crisis.  During his Presidency, the Viet Nam war dangerously expanded.</a:t>
            </a:r>
          </a:p>
        </p:txBody>
      </p:sp>
      <p:sp>
        <p:nvSpPr>
          <p:cNvPr id="7" name="TextBox 6">
            <a:extLst>
              <a:ext uri="{FF2B5EF4-FFF2-40B4-BE49-F238E27FC236}">
                <a16:creationId xmlns:a16="http://schemas.microsoft.com/office/drawing/2014/main" id="{ACE733DE-E9B4-4F1F-A5F7-55255BFA746A}"/>
              </a:ext>
            </a:extLst>
          </p:cNvPr>
          <p:cNvSpPr txBox="1"/>
          <p:nvPr/>
        </p:nvSpPr>
        <p:spPr>
          <a:xfrm>
            <a:off x="1530093" y="202486"/>
            <a:ext cx="2664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Rectangle 7">
            <a:extLst>
              <a:ext uri="{FF2B5EF4-FFF2-40B4-BE49-F238E27FC236}">
                <a16:creationId xmlns:a16="http://schemas.microsoft.com/office/drawing/2014/main" id="{B86D69C1-A68A-4C0D-A36B-59723BED1B60}"/>
              </a:ext>
            </a:extLst>
          </p:cNvPr>
          <p:cNvSpPr/>
          <p:nvPr/>
        </p:nvSpPr>
        <p:spPr>
          <a:xfrm>
            <a:off x="7165298" y="1803353"/>
            <a:ext cx="433308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"Ich bin </a:t>
            </a:r>
            <a:r>
              <a:rPr kumimoji="0" lang="en-US" sz="2400" b="1" i="1" u="none" strike="noStrike" kern="1200" cap="none" spc="0" normalizeH="0" baseline="0" noProof="0" dirty="0" err="1">
                <a:ln>
                  <a:noFill/>
                </a:ln>
                <a:solidFill>
                  <a:prstClr val="black"/>
                </a:solidFill>
                <a:effectLst/>
                <a:uLnTx/>
                <a:uFillTx/>
                <a:latin typeface="Calibri" panose="020F0502020204030204"/>
                <a:ea typeface="+mn-ea"/>
                <a:cs typeface="+mn-cs"/>
              </a:rPr>
              <a:t>ein</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Berliner"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is a speech  he gave as President on June 26, 1963, in West Berlin. </a:t>
            </a:r>
          </a:p>
        </p:txBody>
      </p:sp>
      <p:sp>
        <p:nvSpPr>
          <p:cNvPr id="9" name="Rectangle 8">
            <a:extLst>
              <a:ext uri="{FF2B5EF4-FFF2-40B4-BE49-F238E27FC236}">
                <a16:creationId xmlns:a16="http://schemas.microsoft.com/office/drawing/2014/main" id="{CC8855EE-B6A2-40E6-A9F0-ED52C48EACF6}"/>
              </a:ext>
            </a:extLst>
          </p:cNvPr>
          <p:cNvSpPr/>
          <p:nvPr/>
        </p:nvSpPr>
        <p:spPr>
          <a:xfrm>
            <a:off x="6885243" y="5109931"/>
            <a:ext cx="5306757"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As the 35th President of the United States, he rode in a motorcade in Dallas, Texas, on November 22, 1963 and was assassinated by Lee Harvey Oswald.</a:t>
            </a:r>
          </a:p>
        </p:txBody>
      </p:sp>
      <p:pic>
        <p:nvPicPr>
          <p:cNvPr id="2" name="Picture 1">
            <a:extLst>
              <a:ext uri="{FF2B5EF4-FFF2-40B4-BE49-F238E27FC236}">
                <a16:creationId xmlns:a16="http://schemas.microsoft.com/office/drawing/2014/main" id="{5B6EE777-A144-477A-B1E1-89BEA7175B30}"/>
              </a:ext>
            </a:extLst>
          </p:cNvPr>
          <p:cNvPicPr>
            <a:picLocks noChangeAspect="1"/>
          </p:cNvPicPr>
          <p:nvPr/>
        </p:nvPicPr>
        <p:blipFill>
          <a:blip r:embed="rId3"/>
          <a:stretch>
            <a:fillRect/>
          </a:stretch>
        </p:blipFill>
        <p:spPr>
          <a:xfrm>
            <a:off x="178610" y="4557424"/>
            <a:ext cx="1480663" cy="2258217"/>
          </a:xfrm>
          <a:prstGeom prst="rect">
            <a:avLst/>
          </a:prstGeom>
        </p:spPr>
      </p:pic>
      <p:sp>
        <p:nvSpPr>
          <p:cNvPr id="10" name="Rectangle 9">
            <a:extLst>
              <a:ext uri="{FF2B5EF4-FFF2-40B4-BE49-F238E27FC236}">
                <a16:creationId xmlns:a16="http://schemas.microsoft.com/office/drawing/2014/main" id="{20A64F77-303D-45D4-92B8-3CB06173800C}"/>
              </a:ext>
            </a:extLst>
          </p:cNvPr>
          <p:cNvSpPr/>
          <p:nvPr/>
        </p:nvSpPr>
        <p:spPr>
          <a:xfrm>
            <a:off x="1705604" y="5123206"/>
            <a:ext cx="1524776"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Jacqueline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Kennedy</a:t>
            </a:r>
          </a:p>
        </p:txBody>
      </p:sp>
      <p:pic>
        <p:nvPicPr>
          <p:cNvPr id="11" name="Picture 10">
            <a:extLst>
              <a:ext uri="{FF2B5EF4-FFF2-40B4-BE49-F238E27FC236}">
                <a16:creationId xmlns:a16="http://schemas.microsoft.com/office/drawing/2014/main" id="{07EDA54A-39F3-4917-B140-E2893F03AC1D}"/>
              </a:ext>
            </a:extLst>
          </p:cNvPr>
          <p:cNvPicPr>
            <a:picLocks noChangeAspect="1"/>
          </p:cNvPicPr>
          <p:nvPr/>
        </p:nvPicPr>
        <p:blipFill>
          <a:blip r:embed="rId4"/>
          <a:stretch>
            <a:fillRect/>
          </a:stretch>
        </p:blipFill>
        <p:spPr>
          <a:xfrm>
            <a:off x="3230380" y="4668916"/>
            <a:ext cx="3623374" cy="2146725"/>
          </a:xfrm>
          <a:prstGeom prst="rect">
            <a:avLst/>
          </a:prstGeom>
        </p:spPr>
      </p:pic>
      <p:sp>
        <p:nvSpPr>
          <p:cNvPr id="12" name="Rectangle 11">
            <a:extLst>
              <a:ext uri="{FF2B5EF4-FFF2-40B4-BE49-F238E27FC236}">
                <a16:creationId xmlns:a16="http://schemas.microsoft.com/office/drawing/2014/main" id="{DDC6EC29-B63A-48E3-B677-967972B1A47C}"/>
              </a:ext>
            </a:extLst>
          </p:cNvPr>
          <p:cNvSpPr/>
          <p:nvPr/>
        </p:nvSpPr>
        <p:spPr>
          <a:xfrm>
            <a:off x="229270" y="3802245"/>
            <a:ext cx="6096000" cy="70788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Born: May 29, 1917, Brookline, 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Presidential term: 1/20/1961 – 11/22/1963</a:t>
            </a:r>
          </a:p>
        </p:txBody>
      </p:sp>
    </p:spTree>
    <p:extLst>
      <p:ext uri="{BB962C8B-B14F-4D97-AF65-F5344CB8AC3E}">
        <p14:creationId xmlns:p14="http://schemas.microsoft.com/office/powerpoint/2010/main" val="953541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35000">
        <p15:prstTrans prst="prestig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8000"/>
                            </p:stCondLst>
                            <p:childTnLst>
                              <p:par>
                                <p:cTn id="11" presetID="37" presetClass="entr" presetSubtype="0" fill="hold" grpId="0" nodeType="afterEffect">
                                  <p:stCondLst>
                                    <p:cond delay="4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7" fill="hold">
                            <p:stCondLst>
                              <p:cond delay="13000"/>
                            </p:stCondLst>
                            <p:childTnLst>
                              <p:par>
                                <p:cTn id="18" presetID="43" presetClass="entr" presetSubtype="0" fill="hold" nodeType="afterEffect">
                                  <p:stCondLst>
                                    <p:cond delay="40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
                                        <p:tgtEl>
                                          <p:spTgt spid="2"/>
                                        </p:tgtEl>
                                      </p:cBhvr>
                                    </p:animEffect>
                                    <p:anim calcmode="lin" valueType="num">
                                      <p:cBhvr>
                                        <p:cTn id="21" dur="400" fill="hold"/>
                                        <p:tgtEl>
                                          <p:spTgt spid="2"/>
                                        </p:tgtEl>
                                        <p:attrNameLst>
                                          <p:attrName>ppt_x</p:attrName>
                                        </p:attrNameLst>
                                      </p:cBhvr>
                                      <p:tavLst>
                                        <p:tav tm="0">
                                          <p:val>
                                            <p:strVal val="#ppt_x"/>
                                          </p:val>
                                        </p:tav>
                                        <p:tav tm="100000">
                                          <p:val>
                                            <p:strVal val="#ppt_x"/>
                                          </p:val>
                                        </p:tav>
                                      </p:tavLst>
                                    </p:anim>
                                    <p:anim calcmode="lin" valueType="num">
                                      <p:cBhvr>
                                        <p:cTn id="22" dur="400" fill="hold"/>
                                        <p:tgtEl>
                                          <p:spTgt spid="2"/>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5" fill="hold">
                            <p:stCondLst>
                              <p:cond delay="18000"/>
                            </p:stCondLst>
                            <p:childTnLst>
                              <p:par>
                                <p:cTn id="26" presetID="21" presetClass="entr" presetSubtype="1" fill="hold" nodeType="afterEffect">
                                  <p:stCondLst>
                                    <p:cond delay="300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1000"/>
                                        <p:tgtEl>
                                          <p:spTgt spid="11"/>
                                        </p:tgtEl>
                                      </p:cBhvr>
                                    </p:animEffect>
                                  </p:childTnLst>
                                </p:cTn>
                              </p:par>
                            </p:childTnLst>
                          </p:cTn>
                        </p:par>
                        <p:par>
                          <p:cTn id="29" fill="hold">
                            <p:stCondLst>
                              <p:cond delay="22000"/>
                            </p:stCondLst>
                            <p:childTnLst>
                              <p:par>
                                <p:cTn id="30" presetID="6" presetClass="entr" presetSubtype="16" fill="hold" grpId="0" nodeType="afterEffect">
                                  <p:stCondLst>
                                    <p:cond delay="350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1000"/>
                                        <p:tgtEl>
                                          <p:spTgt spid="9"/>
                                        </p:tgtEl>
                                      </p:cBhvr>
                                    </p:animEffect>
                                  </p:childTnLst>
                                </p:cTn>
                              </p:par>
                            </p:childTnLst>
                          </p:cTn>
                        </p:par>
                        <p:par>
                          <p:cTn id="33" fill="hold">
                            <p:stCondLst>
                              <p:cond delay="26500"/>
                            </p:stCondLst>
                            <p:childTnLst>
                              <p:par>
                                <p:cTn id="34" presetID="2" presetClass="entr" presetSubtype="3" fill="hold" grpId="0" nodeType="afterEffect">
                                  <p:stCondLst>
                                    <p:cond delay="200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1000" fill="hold"/>
                                        <p:tgtEl>
                                          <p:spTgt spid="10"/>
                                        </p:tgtEl>
                                        <p:attrNameLst>
                                          <p:attrName>ppt_x</p:attrName>
                                        </p:attrNameLst>
                                      </p:cBhvr>
                                      <p:tavLst>
                                        <p:tav tm="0">
                                          <p:val>
                                            <p:strVal val="1+#ppt_w/2"/>
                                          </p:val>
                                        </p:tav>
                                        <p:tav tm="100000">
                                          <p:val>
                                            <p:strVal val="#ppt_x"/>
                                          </p:val>
                                        </p:tav>
                                      </p:tavLst>
                                    </p:anim>
                                    <p:anim calcmode="lin" valueType="num">
                                      <p:cBhvr additive="base">
                                        <p:cTn id="37" dur="100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9500"/>
                            </p:stCondLst>
                            <p:childTnLst>
                              <p:par>
                                <p:cTn id="39" presetID="26" presetClass="entr" presetSubtype="0" fill="hold" nodeType="afterEffect">
                                  <p:stCondLst>
                                    <p:cond delay="300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290">
                                          <p:stCondLst>
                                            <p:cond delay="0"/>
                                          </p:stCondLst>
                                        </p:cTn>
                                        <p:tgtEl>
                                          <p:spTgt spid="3"/>
                                        </p:tgtEl>
                                      </p:cBhvr>
                                    </p:animEffect>
                                    <p:anim calcmode="lin" valueType="num">
                                      <p:cBhvr>
                                        <p:cTn id="42"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47" dur="13">
                                          <p:stCondLst>
                                            <p:cond delay="325"/>
                                          </p:stCondLst>
                                        </p:cTn>
                                        <p:tgtEl>
                                          <p:spTgt spid="3"/>
                                        </p:tgtEl>
                                      </p:cBhvr>
                                      <p:to x="100000" y="60000"/>
                                    </p:animScale>
                                    <p:animScale>
                                      <p:cBhvr>
                                        <p:cTn id="48" dur="83" decel="50000">
                                          <p:stCondLst>
                                            <p:cond delay="338"/>
                                          </p:stCondLst>
                                        </p:cTn>
                                        <p:tgtEl>
                                          <p:spTgt spid="3"/>
                                        </p:tgtEl>
                                      </p:cBhvr>
                                      <p:to x="100000" y="100000"/>
                                    </p:animScale>
                                    <p:animScale>
                                      <p:cBhvr>
                                        <p:cTn id="49" dur="13">
                                          <p:stCondLst>
                                            <p:cond delay="656"/>
                                          </p:stCondLst>
                                        </p:cTn>
                                        <p:tgtEl>
                                          <p:spTgt spid="3"/>
                                        </p:tgtEl>
                                      </p:cBhvr>
                                      <p:to x="100000" y="80000"/>
                                    </p:animScale>
                                    <p:animScale>
                                      <p:cBhvr>
                                        <p:cTn id="50" dur="83" decel="50000">
                                          <p:stCondLst>
                                            <p:cond delay="669"/>
                                          </p:stCondLst>
                                        </p:cTn>
                                        <p:tgtEl>
                                          <p:spTgt spid="3"/>
                                        </p:tgtEl>
                                      </p:cBhvr>
                                      <p:to x="100000" y="100000"/>
                                    </p:animScale>
                                    <p:animScale>
                                      <p:cBhvr>
                                        <p:cTn id="51" dur="13">
                                          <p:stCondLst>
                                            <p:cond delay="821"/>
                                          </p:stCondLst>
                                        </p:cTn>
                                        <p:tgtEl>
                                          <p:spTgt spid="3"/>
                                        </p:tgtEl>
                                      </p:cBhvr>
                                      <p:to x="100000" y="90000"/>
                                    </p:animScale>
                                    <p:animScale>
                                      <p:cBhvr>
                                        <p:cTn id="52" dur="83" decel="50000">
                                          <p:stCondLst>
                                            <p:cond delay="834"/>
                                          </p:stCondLst>
                                        </p:cTn>
                                        <p:tgtEl>
                                          <p:spTgt spid="3"/>
                                        </p:tgtEl>
                                      </p:cBhvr>
                                      <p:to x="100000" y="100000"/>
                                    </p:animScale>
                                    <p:animScale>
                                      <p:cBhvr>
                                        <p:cTn id="53" dur="13">
                                          <p:stCondLst>
                                            <p:cond delay="904"/>
                                          </p:stCondLst>
                                        </p:cTn>
                                        <p:tgtEl>
                                          <p:spTgt spid="3"/>
                                        </p:tgtEl>
                                      </p:cBhvr>
                                      <p:to x="100000" y="95000"/>
                                    </p:animScale>
                                    <p:animScale>
                                      <p:cBhvr>
                                        <p:cTn id="54" dur="83" decel="50000">
                                          <p:stCondLst>
                                            <p:cond delay="917"/>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35EC70-F0F4-43F4-9679-28CB223457E6}"/>
              </a:ext>
            </a:extLst>
          </p:cNvPr>
          <p:cNvSpPr txBox="1"/>
          <p:nvPr/>
        </p:nvSpPr>
        <p:spPr>
          <a:xfrm>
            <a:off x="6371398" y="1097604"/>
            <a:ext cx="2547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George H. W. Bush</a:t>
            </a:r>
          </a:p>
        </p:txBody>
      </p:sp>
      <p:pic>
        <p:nvPicPr>
          <p:cNvPr id="3" name="Picture 2">
            <a:extLst>
              <a:ext uri="{FF2B5EF4-FFF2-40B4-BE49-F238E27FC236}">
                <a16:creationId xmlns:a16="http://schemas.microsoft.com/office/drawing/2014/main" id="{0378D4FB-626C-4417-B5EC-5D15224D53DC}"/>
              </a:ext>
            </a:extLst>
          </p:cNvPr>
          <p:cNvPicPr>
            <a:picLocks noChangeAspect="1"/>
          </p:cNvPicPr>
          <p:nvPr/>
        </p:nvPicPr>
        <p:blipFill rotWithShape="1">
          <a:blip r:embed="rId2"/>
          <a:srcRect l="39132" r="25844" b="32200"/>
          <a:stretch/>
        </p:blipFill>
        <p:spPr>
          <a:xfrm>
            <a:off x="8919147" y="71203"/>
            <a:ext cx="3142938" cy="4250111"/>
          </a:xfrm>
          <a:prstGeom prst="rect">
            <a:avLst/>
          </a:prstGeom>
        </p:spPr>
      </p:pic>
      <p:pic>
        <p:nvPicPr>
          <p:cNvPr id="4" name="Picture 3">
            <a:extLst>
              <a:ext uri="{FF2B5EF4-FFF2-40B4-BE49-F238E27FC236}">
                <a16:creationId xmlns:a16="http://schemas.microsoft.com/office/drawing/2014/main" id="{20EEA256-CFFD-4EDD-AF8A-BB03DB1FEBB7}"/>
              </a:ext>
            </a:extLst>
          </p:cNvPr>
          <p:cNvPicPr>
            <a:picLocks noChangeAspect="1"/>
          </p:cNvPicPr>
          <p:nvPr/>
        </p:nvPicPr>
        <p:blipFill rotWithShape="1">
          <a:blip r:embed="rId3"/>
          <a:srcRect l="10412" t="4770" r="13449" b="26951"/>
          <a:stretch/>
        </p:blipFill>
        <p:spPr>
          <a:xfrm>
            <a:off x="10308236" y="4478311"/>
            <a:ext cx="1753849" cy="2308486"/>
          </a:xfrm>
          <a:prstGeom prst="rect">
            <a:avLst/>
          </a:prstGeom>
        </p:spPr>
      </p:pic>
      <p:sp>
        <p:nvSpPr>
          <p:cNvPr id="5" name="TextBox 4">
            <a:extLst>
              <a:ext uri="{FF2B5EF4-FFF2-40B4-BE49-F238E27FC236}">
                <a16:creationId xmlns:a16="http://schemas.microsoft.com/office/drawing/2014/main" id="{76F80C8E-0086-4ACF-A4A2-C84F9295EFD7}"/>
              </a:ext>
            </a:extLst>
          </p:cNvPr>
          <p:cNvSpPr txBox="1"/>
          <p:nvPr/>
        </p:nvSpPr>
        <p:spPr>
          <a:xfrm>
            <a:off x="8421501" y="5170889"/>
            <a:ext cx="18867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Barbara Bush</a:t>
            </a:r>
          </a:p>
        </p:txBody>
      </p:sp>
      <p:sp>
        <p:nvSpPr>
          <p:cNvPr id="6" name="Rectangle 5">
            <a:extLst>
              <a:ext uri="{FF2B5EF4-FFF2-40B4-BE49-F238E27FC236}">
                <a16:creationId xmlns:a16="http://schemas.microsoft.com/office/drawing/2014/main" id="{B3BA0A57-BB32-4316-A6C0-2F3593FC5FF5}"/>
              </a:ext>
            </a:extLst>
          </p:cNvPr>
          <p:cNvSpPr/>
          <p:nvPr/>
        </p:nvSpPr>
        <p:spPr>
          <a:xfrm>
            <a:off x="151992" y="130381"/>
            <a:ext cx="819664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served as the 41st president of the United States from 1989 to 1993 and the 43rd vice president from 1981 to 1989.</a:t>
            </a:r>
          </a:p>
        </p:txBody>
      </p:sp>
      <p:sp>
        <p:nvSpPr>
          <p:cNvPr id="7" name="Rectangle 6">
            <a:extLst>
              <a:ext uri="{FF2B5EF4-FFF2-40B4-BE49-F238E27FC236}">
                <a16:creationId xmlns:a16="http://schemas.microsoft.com/office/drawing/2014/main" id="{67B57D11-E334-4A6A-A4D2-4EA7E2D6C93E}"/>
              </a:ext>
            </a:extLst>
          </p:cNvPr>
          <p:cNvSpPr/>
          <p:nvPr/>
        </p:nvSpPr>
        <p:spPr>
          <a:xfrm>
            <a:off x="224854" y="2391612"/>
            <a:ext cx="864374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brought to the White House a dedication to traditional American values and a determination to direct them toward making the United States “a kinder and gentler nation” in the face of a dramatically changing world.</a:t>
            </a:r>
          </a:p>
        </p:txBody>
      </p:sp>
      <p:sp>
        <p:nvSpPr>
          <p:cNvPr id="8" name="Rectangle 7">
            <a:extLst>
              <a:ext uri="{FF2B5EF4-FFF2-40B4-BE49-F238E27FC236}">
                <a16:creationId xmlns:a16="http://schemas.microsoft.com/office/drawing/2014/main" id="{690892BF-A4C8-4A09-94F8-96471470CD1F}"/>
              </a:ext>
            </a:extLst>
          </p:cNvPr>
          <p:cNvSpPr/>
          <p:nvPr/>
        </p:nvSpPr>
        <p:spPr>
          <a:xfrm>
            <a:off x="268639" y="4062893"/>
            <a:ext cx="8285748"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His greatest test came when Iraqi President Saddam Hussein invaded Kuwait, then threatened to move into Saudi Arabia. He rallied the United Nations, the U. S. people, and Congress and sent 425,000 American troops. They were joined by 118,000 troops from allied nations. After weeks of air and missile bombardment, the 100-hour land battle dubbed Desert Storm freed Kuwait and routed Iraq’s million-man army.</a:t>
            </a:r>
          </a:p>
        </p:txBody>
      </p:sp>
      <p:sp>
        <p:nvSpPr>
          <p:cNvPr id="9" name="Rectangle 8">
            <a:extLst>
              <a:ext uri="{FF2B5EF4-FFF2-40B4-BE49-F238E27FC236}">
                <a16:creationId xmlns:a16="http://schemas.microsoft.com/office/drawing/2014/main" id="{24D659C6-DFE0-4081-B035-CDE38993E11F}"/>
              </a:ext>
            </a:extLst>
          </p:cNvPr>
          <p:cNvSpPr/>
          <p:nvPr/>
        </p:nvSpPr>
        <p:spPr>
          <a:xfrm>
            <a:off x="224854" y="1340751"/>
            <a:ext cx="523748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June 12, 1924, Milton, 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November 30, 2018, Houston, TX</a:t>
            </a:r>
          </a:p>
        </p:txBody>
      </p:sp>
    </p:spTree>
    <p:extLst>
      <p:ext uri="{BB962C8B-B14F-4D97-AF65-F5344CB8AC3E}">
        <p14:creationId xmlns:p14="http://schemas.microsoft.com/office/powerpoint/2010/main" val="2527081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fractur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1000"/>
                                        <p:tgtEl>
                                          <p:spTgt spid="7"/>
                                        </p:tgtEl>
                                      </p:cBhvr>
                                    </p:animEffect>
                                  </p:childTnLst>
                                </p:cTn>
                              </p:par>
                            </p:childTnLst>
                          </p:cTn>
                        </p:par>
                        <p:par>
                          <p:cTn id="8" fill="hold">
                            <p:stCondLst>
                              <p:cond delay="6000"/>
                            </p:stCondLst>
                            <p:childTnLst>
                              <p:par>
                                <p:cTn id="9" presetID="31" presetClass="entr" presetSubtype="0" fill="hold" grpId="0" nodeType="afterEffect">
                                  <p:stCondLst>
                                    <p:cond delay="500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par>
                          <p:cTn id="15" fill="hold">
                            <p:stCondLst>
                              <p:cond delay="12000"/>
                            </p:stCondLst>
                            <p:childTnLst>
                              <p:par>
                                <p:cTn id="16" presetID="2" presetClass="entr" presetSubtype="9" fill="hold" nodeType="afterEffect">
                                  <p:stCondLst>
                                    <p:cond delay="90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0-#ppt_w/2"/>
                                          </p:val>
                                        </p:tav>
                                        <p:tav tm="100000">
                                          <p:val>
                                            <p:strVal val="#ppt_x"/>
                                          </p:val>
                                        </p:tav>
                                      </p:tavLst>
                                    </p:anim>
                                    <p:anim calcmode="lin" valueType="num">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par>
                          <p:cTn id="20" fill="hold">
                            <p:stCondLst>
                              <p:cond delay="22000"/>
                            </p:stCondLst>
                            <p:childTnLst>
                              <p:par>
                                <p:cTn id="21" presetID="9" presetClass="entr" presetSubtype="0" fill="hold" nodeType="afterEffect">
                                  <p:stCondLst>
                                    <p:cond delay="300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1000"/>
                                        <p:tgtEl>
                                          <p:spTgt spid="3"/>
                                        </p:tgtEl>
                                      </p:cBhvr>
                                    </p:animEffect>
                                  </p:childTnLst>
                                </p:cTn>
                              </p:par>
                            </p:childTnLst>
                          </p:cTn>
                        </p:par>
                        <p:par>
                          <p:cTn id="24" fill="hold">
                            <p:stCondLst>
                              <p:cond delay="26000"/>
                            </p:stCondLst>
                            <p:childTnLst>
                              <p:par>
                                <p:cTn id="25" presetID="42" presetClass="entr" presetSubtype="0" fill="hold" grpId="0" nodeType="afterEffect">
                                  <p:stCondLst>
                                    <p:cond delay="3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30000"/>
                            </p:stCondLst>
                            <p:childTnLst>
                              <p:par>
                                <p:cTn id="31" presetID="26" presetClass="entr" presetSubtype="0" fill="hold" grpId="0" nodeType="afterEffect">
                                  <p:stCondLst>
                                    <p:cond delay="200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290">
                                          <p:stCondLst>
                                            <p:cond delay="0"/>
                                          </p:stCondLst>
                                        </p:cTn>
                                        <p:tgtEl>
                                          <p:spTgt spid="2"/>
                                        </p:tgtEl>
                                      </p:cBhvr>
                                    </p:animEffect>
                                    <p:anim calcmode="lin" valueType="num">
                                      <p:cBhvr>
                                        <p:cTn id="34"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5"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6"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37"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38"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39" dur="13">
                                          <p:stCondLst>
                                            <p:cond delay="325"/>
                                          </p:stCondLst>
                                        </p:cTn>
                                        <p:tgtEl>
                                          <p:spTgt spid="2"/>
                                        </p:tgtEl>
                                      </p:cBhvr>
                                      <p:to x="100000" y="60000"/>
                                    </p:animScale>
                                    <p:animScale>
                                      <p:cBhvr>
                                        <p:cTn id="40" dur="83" decel="50000">
                                          <p:stCondLst>
                                            <p:cond delay="338"/>
                                          </p:stCondLst>
                                        </p:cTn>
                                        <p:tgtEl>
                                          <p:spTgt spid="2"/>
                                        </p:tgtEl>
                                      </p:cBhvr>
                                      <p:to x="100000" y="100000"/>
                                    </p:animScale>
                                    <p:animScale>
                                      <p:cBhvr>
                                        <p:cTn id="41" dur="13">
                                          <p:stCondLst>
                                            <p:cond delay="656"/>
                                          </p:stCondLst>
                                        </p:cTn>
                                        <p:tgtEl>
                                          <p:spTgt spid="2"/>
                                        </p:tgtEl>
                                      </p:cBhvr>
                                      <p:to x="100000" y="80000"/>
                                    </p:animScale>
                                    <p:animScale>
                                      <p:cBhvr>
                                        <p:cTn id="42" dur="83" decel="50000">
                                          <p:stCondLst>
                                            <p:cond delay="669"/>
                                          </p:stCondLst>
                                        </p:cTn>
                                        <p:tgtEl>
                                          <p:spTgt spid="2"/>
                                        </p:tgtEl>
                                      </p:cBhvr>
                                      <p:to x="100000" y="100000"/>
                                    </p:animScale>
                                    <p:animScale>
                                      <p:cBhvr>
                                        <p:cTn id="43" dur="13">
                                          <p:stCondLst>
                                            <p:cond delay="821"/>
                                          </p:stCondLst>
                                        </p:cTn>
                                        <p:tgtEl>
                                          <p:spTgt spid="2"/>
                                        </p:tgtEl>
                                      </p:cBhvr>
                                      <p:to x="100000" y="90000"/>
                                    </p:animScale>
                                    <p:animScale>
                                      <p:cBhvr>
                                        <p:cTn id="44" dur="83" decel="50000">
                                          <p:stCondLst>
                                            <p:cond delay="834"/>
                                          </p:stCondLst>
                                        </p:cTn>
                                        <p:tgtEl>
                                          <p:spTgt spid="2"/>
                                        </p:tgtEl>
                                      </p:cBhvr>
                                      <p:to x="100000" y="100000"/>
                                    </p:animScale>
                                    <p:animScale>
                                      <p:cBhvr>
                                        <p:cTn id="45" dur="13">
                                          <p:stCondLst>
                                            <p:cond delay="904"/>
                                          </p:stCondLst>
                                        </p:cTn>
                                        <p:tgtEl>
                                          <p:spTgt spid="2"/>
                                        </p:tgtEl>
                                      </p:cBhvr>
                                      <p:to x="100000" y="95000"/>
                                    </p:animScale>
                                    <p:animScale>
                                      <p:cBhvr>
                                        <p:cTn id="46"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CA6699-8F87-42DA-BC96-356B5408ABD9}"/>
              </a:ext>
            </a:extLst>
          </p:cNvPr>
          <p:cNvSpPr/>
          <p:nvPr/>
        </p:nvSpPr>
        <p:spPr>
          <a:xfrm>
            <a:off x="207307" y="2417942"/>
            <a:ext cx="903407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Born: October 27, 1858, New York, 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Died: January 6, 1919, Sagamore Hill National Historic Site, Cove Neck, 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Presidential term: September 14, 1901 – March 4, 1909</a:t>
            </a:r>
          </a:p>
        </p:txBody>
      </p:sp>
      <p:sp>
        <p:nvSpPr>
          <p:cNvPr id="3" name="Rectangle 2">
            <a:extLst>
              <a:ext uri="{FF2B5EF4-FFF2-40B4-BE49-F238E27FC236}">
                <a16:creationId xmlns:a16="http://schemas.microsoft.com/office/drawing/2014/main" id="{80BCA9D3-9719-452A-B6D1-34ABC4136DA4}"/>
              </a:ext>
            </a:extLst>
          </p:cNvPr>
          <p:cNvSpPr/>
          <p:nvPr/>
        </p:nvSpPr>
        <p:spPr>
          <a:xfrm>
            <a:off x="7014979" y="698706"/>
            <a:ext cx="1441292"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Theodore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Roosevelt</a:t>
            </a:r>
          </a:p>
        </p:txBody>
      </p:sp>
      <p:pic>
        <p:nvPicPr>
          <p:cNvPr id="5" name="Picture 4">
            <a:extLst>
              <a:ext uri="{FF2B5EF4-FFF2-40B4-BE49-F238E27FC236}">
                <a16:creationId xmlns:a16="http://schemas.microsoft.com/office/drawing/2014/main" id="{3DC264C9-00F6-4D07-9C92-5D36FD115488}"/>
              </a:ext>
            </a:extLst>
          </p:cNvPr>
          <p:cNvPicPr>
            <a:picLocks noChangeAspect="1"/>
          </p:cNvPicPr>
          <p:nvPr/>
        </p:nvPicPr>
        <p:blipFill rotWithShape="1">
          <a:blip r:embed="rId2"/>
          <a:srcRect r="9313" b="9724"/>
          <a:stretch/>
        </p:blipFill>
        <p:spPr>
          <a:xfrm>
            <a:off x="8456271" y="149901"/>
            <a:ext cx="3565841" cy="4437089"/>
          </a:xfrm>
          <a:prstGeom prst="rect">
            <a:avLst/>
          </a:prstGeom>
        </p:spPr>
      </p:pic>
      <p:pic>
        <p:nvPicPr>
          <p:cNvPr id="6" name="Picture 5">
            <a:extLst>
              <a:ext uri="{FF2B5EF4-FFF2-40B4-BE49-F238E27FC236}">
                <a16:creationId xmlns:a16="http://schemas.microsoft.com/office/drawing/2014/main" id="{1093E997-E334-41EE-974F-9F43932C3547}"/>
              </a:ext>
            </a:extLst>
          </p:cNvPr>
          <p:cNvPicPr>
            <a:picLocks noChangeAspect="1"/>
          </p:cNvPicPr>
          <p:nvPr/>
        </p:nvPicPr>
        <p:blipFill rotWithShape="1">
          <a:blip r:embed="rId3"/>
          <a:srcRect l="16309" r="16535"/>
          <a:stretch/>
        </p:blipFill>
        <p:spPr>
          <a:xfrm>
            <a:off x="10538086" y="4641174"/>
            <a:ext cx="1484026" cy="2066925"/>
          </a:xfrm>
          <a:prstGeom prst="rect">
            <a:avLst/>
          </a:prstGeom>
        </p:spPr>
      </p:pic>
      <p:sp>
        <p:nvSpPr>
          <p:cNvPr id="7" name="Rectangle 6">
            <a:extLst>
              <a:ext uri="{FF2B5EF4-FFF2-40B4-BE49-F238E27FC236}">
                <a16:creationId xmlns:a16="http://schemas.microsoft.com/office/drawing/2014/main" id="{EF89479E-4648-4E9A-AED6-0E03460B632D}"/>
              </a:ext>
            </a:extLst>
          </p:cNvPr>
          <p:cNvSpPr/>
          <p:nvPr/>
        </p:nvSpPr>
        <p:spPr>
          <a:xfrm>
            <a:off x="4767635" y="5507770"/>
            <a:ext cx="3850606"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1.  Alice Lee Roosevelt (died 1884)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  Edith Kermit Roosevelt (married T.R. in 1886), apparently was his childhood sweetheart.</a:t>
            </a:r>
          </a:p>
        </p:txBody>
      </p:sp>
      <p:pic>
        <p:nvPicPr>
          <p:cNvPr id="8" name="Picture 7">
            <a:extLst>
              <a:ext uri="{FF2B5EF4-FFF2-40B4-BE49-F238E27FC236}">
                <a16:creationId xmlns:a16="http://schemas.microsoft.com/office/drawing/2014/main" id="{9A9CBF08-A296-4E7A-9F72-9B88FED3FE04}"/>
              </a:ext>
            </a:extLst>
          </p:cNvPr>
          <p:cNvPicPr>
            <a:picLocks noChangeAspect="1"/>
          </p:cNvPicPr>
          <p:nvPr/>
        </p:nvPicPr>
        <p:blipFill rotWithShape="1">
          <a:blip r:embed="rId4"/>
          <a:srcRect l="20688" r="17528" b="21217"/>
          <a:stretch/>
        </p:blipFill>
        <p:spPr>
          <a:xfrm>
            <a:off x="8618241" y="4677216"/>
            <a:ext cx="1620950" cy="2066926"/>
          </a:xfrm>
          <a:prstGeom prst="rect">
            <a:avLst/>
          </a:prstGeom>
        </p:spPr>
      </p:pic>
      <p:sp>
        <p:nvSpPr>
          <p:cNvPr id="4" name="Rectangle 3">
            <a:extLst>
              <a:ext uri="{FF2B5EF4-FFF2-40B4-BE49-F238E27FC236}">
                <a16:creationId xmlns:a16="http://schemas.microsoft.com/office/drawing/2014/main" id="{4802FFAD-F16C-42E0-A71F-2E19DF1B69A1}"/>
              </a:ext>
            </a:extLst>
          </p:cNvPr>
          <p:cNvSpPr/>
          <p:nvPr/>
        </p:nvSpPr>
        <p:spPr>
          <a:xfrm>
            <a:off x="228240" y="68879"/>
            <a:ext cx="7014979"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During the Spanish-American War, he was lieutenant colonel of the Rough Rider Regiment.  He served as the 25th vice president from March to September 1901 (acceded to Presidency as the youngest President &lt;43) when McKinley was assassinated) and as the 33rd governor of New York from 1899 to 1900. </a:t>
            </a:r>
          </a:p>
        </p:txBody>
      </p:sp>
      <p:sp>
        <p:nvSpPr>
          <p:cNvPr id="9" name="Rectangle 8">
            <a:extLst>
              <a:ext uri="{FF2B5EF4-FFF2-40B4-BE49-F238E27FC236}">
                <a16:creationId xmlns:a16="http://schemas.microsoft.com/office/drawing/2014/main" id="{1F914B1E-B3BC-4A1D-B4E8-DE4A5BA1F587}"/>
              </a:ext>
            </a:extLst>
          </p:cNvPr>
          <p:cNvSpPr/>
          <p:nvPr/>
        </p:nvSpPr>
        <p:spPr>
          <a:xfrm>
            <a:off x="169887" y="3429000"/>
            <a:ext cx="8286383"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brought new excitement and power to the office, vigorously leading Congress and the American public toward progressive reforms and a strong foreign policy.   He emerged spectacularly as a “trust buster” by forcing the dissolution of a great railroad combination in the Northwest. Other antitrust suits under the Sherman Act followed.</a:t>
            </a:r>
          </a:p>
        </p:txBody>
      </p:sp>
      <p:sp>
        <p:nvSpPr>
          <p:cNvPr id="10" name="Rectangle 9">
            <a:extLst>
              <a:ext uri="{FF2B5EF4-FFF2-40B4-BE49-F238E27FC236}">
                <a16:creationId xmlns:a16="http://schemas.microsoft.com/office/drawing/2014/main" id="{EF836482-3AE0-4825-8514-848F425C77CA}"/>
              </a:ext>
            </a:extLst>
          </p:cNvPr>
          <p:cNvSpPr/>
          <p:nvPr/>
        </p:nvSpPr>
        <p:spPr>
          <a:xfrm>
            <a:off x="507894" y="5868768"/>
            <a:ext cx="288983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“Speak softly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carry a big stick. . . . ”</a:t>
            </a:r>
          </a:p>
        </p:txBody>
      </p:sp>
    </p:spTree>
    <p:extLst>
      <p:ext uri="{BB962C8B-B14F-4D97-AF65-F5344CB8AC3E}">
        <p14:creationId xmlns:p14="http://schemas.microsoft.com/office/powerpoint/2010/main" val="161091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35000">
        <p15:prstTrans prst="curtains"/>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7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8000"/>
                            </p:stCondLst>
                            <p:childTnLst>
                              <p:par>
                                <p:cTn id="12" presetID="21" presetClass="entr" presetSubtype="1" fill="hold" grpId="0" nodeType="afterEffect">
                                  <p:stCondLst>
                                    <p:cond delay="600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1000"/>
                                        <p:tgtEl>
                                          <p:spTgt spid="9"/>
                                        </p:tgtEl>
                                      </p:cBhvr>
                                    </p:animEffect>
                                  </p:childTnLst>
                                </p:cTn>
                              </p:par>
                            </p:childTnLst>
                          </p:cTn>
                        </p:par>
                        <p:par>
                          <p:cTn id="15" fill="hold">
                            <p:stCondLst>
                              <p:cond delay="15000"/>
                            </p:stCondLst>
                            <p:childTnLst>
                              <p:par>
                                <p:cTn id="16" presetID="26" presetClass="entr" presetSubtype="0" fill="hold" nodeType="afterEffect">
                                  <p:stCondLst>
                                    <p:cond delay="450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290">
                                          <p:stCondLst>
                                            <p:cond delay="0"/>
                                          </p:stCondLst>
                                        </p:cTn>
                                        <p:tgtEl>
                                          <p:spTgt spid="5"/>
                                        </p:tgtEl>
                                      </p:cBhvr>
                                    </p:animEffect>
                                    <p:anim calcmode="lin" valueType="num">
                                      <p:cBhvr>
                                        <p:cTn id="19"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4" dur="13">
                                          <p:stCondLst>
                                            <p:cond delay="325"/>
                                          </p:stCondLst>
                                        </p:cTn>
                                        <p:tgtEl>
                                          <p:spTgt spid="5"/>
                                        </p:tgtEl>
                                      </p:cBhvr>
                                      <p:to x="100000" y="60000"/>
                                    </p:animScale>
                                    <p:animScale>
                                      <p:cBhvr>
                                        <p:cTn id="25" dur="83" decel="50000">
                                          <p:stCondLst>
                                            <p:cond delay="338"/>
                                          </p:stCondLst>
                                        </p:cTn>
                                        <p:tgtEl>
                                          <p:spTgt spid="5"/>
                                        </p:tgtEl>
                                      </p:cBhvr>
                                      <p:to x="100000" y="100000"/>
                                    </p:animScale>
                                    <p:animScale>
                                      <p:cBhvr>
                                        <p:cTn id="26" dur="13">
                                          <p:stCondLst>
                                            <p:cond delay="656"/>
                                          </p:stCondLst>
                                        </p:cTn>
                                        <p:tgtEl>
                                          <p:spTgt spid="5"/>
                                        </p:tgtEl>
                                      </p:cBhvr>
                                      <p:to x="100000" y="80000"/>
                                    </p:animScale>
                                    <p:animScale>
                                      <p:cBhvr>
                                        <p:cTn id="27" dur="83" decel="50000">
                                          <p:stCondLst>
                                            <p:cond delay="669"/>
                                          </p:stCondLst>
                                        </p:cTn>
                                        <p:tgtEl>
                                          <p:spTgt spid="5"/>
                                        </p:tgtEl>
                                      </p:cBhvr>
                                      <p:to x="100000" y="100000"/>
                                    </p:animScale>
                                    <p:animScale>
                                      <p:cBhvr>
                                        <p:cTn id="28" dur="13">
                                          <p:stCondLst>
                                            <p:cond delay="821"/>
                                          </p:stCondLst>
                                        </p:cTn>
                                        <p:tgtEl>
                                          <p:spTgt spid="5"/>
                                        </p:tgtEl>
                                      </p:cBhvr>
                                      <p:to x="100000" y="90000"/>
                                    </p:animScale>
                                    <p:animScale>
                                      <p:cBhvr>
                                        <p:cTn id="29" dur="83" decel="50000">
                                          <p:stCondLst>
                                            <p:cond delay="834"/>
                                          </p:stCondLst>
                                        </p:cTn>
                                        <p:tgtEl>
                                          <p:spTgt spid="5"/>
                                        </p:tgtEl>
                                      </p:cBhvr>
                                      <p:to x="100000" y="100000"/>
                                    </p:animScale>
                                    <p:animScale>
                                      <p:cBhvr>
                                        <p:cTn id="30" dur="13">
                                          <p:stCondLst>
                                            <p:cond delay="904"/>
                                          </p:stCondLst>
                                        </p:cTn>
                                        <p:tgtEl>
                                          <p:spTgt spid="5"/>
                                        </p:tgtEl>
                                      </p:cBhvr>
                                      <p:to x="100000" y="95000"/>
                                    </p:animScale>
                                    <p:animScale>
                                      <p:cBhvr>
                                        <p:cTn id="31" dur="83" decel="50000">
                                          <p:stCondLst>
                                            <p:cond delay="917"/>
                                          </p:stCondLst>
                                        </p:cTn>
                                        <p:tgtEl>
                                          <p:spTgt spid="5"/>
                                        </p:tgtEl>
                                      </p:cBhvr>
                                      <p:to x="100000" y="100000"/>
                                    </p:animScale>
                                  </p:childTnLst>
                                </p:cTn>
                              </p:par>
                            </p:childTnLst>
                          </p:cTn>
                        </p:par>
                        <p:par>
                          <p:cTn id="32" fill="hold">
                            <p:stCondLst>
                              <p:cond delay="20500"/>
                            </p:stCondLst>
                            <p:childTnLst>
                              <p:par>
                                <p:cTn id="33" presetID="2" presetClass="entr" presetSubtype="3" fill="hold" grpId="0" nodeType="afterEffect">
                                  <p:stCondLst>
                                    <p:cond delay="400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000" fill="hold"/>
                                        <p:tgtEl>
                                          <p:spTgt spid="10"/>
                                        </p:tgtEl>
                                        <p:attrNameLst>
                                          <p:attrName>ppt_x</p:attrName>
                                        </p:attrNameLst>
                                      </p:cBhvr>
                                      <p:tavLst>
                                        <p:tav tm="0">
                                          <p:val>
                                            <p:strVal val="1+#ppt_w/2"/>
                                          </p:val>
                                        </p:tav>
                                        <p:tav tm="100000">
                                          <p:val>
                                            <p:strVal val="#ppt_x"/>
                                          </p:val>
                                        </p:tav>
                                      </p:tavLst>
                                    </p:anim>
                                    <p:anim calcmode="lin" valueType="num">
                                      <p:cBhvr additive="base">
                                        <p:cTn id="36" dur="1000" fill="hold"/>
                                        <p:tgtEl>
                                          <p:spTgt spid="10"/>
                                        </p:tgtEl>
                                        <p:attrNameLst>
                                          <p:attrName>ppt_y</p:attrName>
                                        </p:attrNameLst>
                                      </p:cBhvr>
                                      <p:tavLst>
                                        <p:tav tm="0">
                                          <p:val>
                                            <p:strVal val="0-#ppt_h/2"/>
                                          </p:val>
                                        </p:tav>
                                        <p:tav tm="100000">
                                          <p:val>
                                            <p:strVal val="#ppt_y"/>
                                          </p:val>
                                        </p:tav>
                                      </p:tavLst>
                                    </p:anim>
                                  </p:childTnLst>
                                </p:cTn>
                              </p:par>
                            </p:childTnLst>
                          </p:cTn>
                        </p:par>
                        <p:par>
                          <p:cTn id="37" fill="hold">
                            <p:stCondLst>
                              <p:cond delay="25500"/>
                            </p:stCondLst>
                            <p:childTnLst>
                              <p:par>
                                <p:cTn id="38" presetID="42" presetClass="entr" presetSubtype="0" fill="hold" grpId="0" nodeType="afterEffect">
                                  <p:stCondLst>
                                    <p:cond delay="250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29000"/>
                            </p:stCondLst>
                            <p:childTnLst>
                              <p:par>
                                <p:cTn id="44" presetID="42" presetClass="entr" presetSubtype="0" fill="hold" grpId="0" nodeType="afterEffect">
                                  <p:stCondLst>
                                    <p:cond delay="1500"/>
                                  </p:stCondLst>
                                  <p:iterate type="lt">
                                    <p:tmPct val="10000"/>
                                  </p:iterate>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136F77-C54F-45A3-9C75-F9CCAC12BAE2}"/>
              </a:ext>
            </a:extLst>
          </p:cNvPr>
          <p:cNvSpPr/>
          <p:nvPr/>
        </p:nvSpPr>
        <p:spPr>
          <a:xfrm>
            <a:off x="269823" y="128053"/>
            <a:ext cx="659962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During World War II, he was a five-star general in the United States Army and served as supreme commander of the Allied Expeditionary Forces in Europe.</a:t>
            </a:r>
          </a:p>
        </p:txBody>
      </p:sp>
      <p:sp>
        <p:nvSpPr>
          <p:cNvPr id="3" name="Rectangle 2">
            <a:extLst>
              <a:ext uri="{FF2B5EF4-FFF2-40B4-BE49-F238E27FC236}">
                <a16:creationId xmlns:a16="http://schemas.microsoft.com/office/drawing/2014/main" id="{D77B6993-29C9-44E2-86C9-DD4AE81F6B77}"/>
              </a:ext>
            </a:extLst>
          </p:cNvPr>
          <p:cNvSpPr/>
          <p:nvPr/>
        </p:nvSpPr>
        <p:spPr>
          <a:xfrm>
            <a:off x="225985" y="2128085"/>
            <a:ext cx="719028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October 14, 1890, Denison, 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March 28, 1969,,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Bethesda,MD</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Presidential term: January 20, 1953 – January 20, 1961</a:t>
            </a:r>
          </a:p>
        </p:txBody>
      </p:sp>
      <p:pic>
        <p:nvPicPr>
          <p:cNvPr id="5" name="Picture 4">
            <a:extLst>
              <a:ext uri="{FF2B5EF4-FFF2-40B4-BE49-F238E27FC236}">
                <a16:creationId xmlns:a16="http://schemas.microsoft.com/office/drawing/2014/main" id="{9C22B78D-2FBE-445B-96F3-EB38C50F63C8}"/>
              </a:ext>
            </a:extLst>
          </p:cNvPr>
          <p:cNvPicPr>
            <a:picLocks noChangeAspect="1"/>
          </p:cNvPicPr>
          <p:nvPr/>
        </p:nvPicPr>
        <p:blipFill rotWithShape="1">
          <a:blip r:embed="rId2"/>
          <a:srcRect l="17750" t="3263" r="19142" b="25163"/>
          <a:stretch/>
        </p:blipFill>
        <p:spPr>
          <a:xfrm>
            <a:off x="8874178" y="217516"/>
            <a:ext cx="3057994" cy="4348085"/>
          </a:xfrm>
          <a:prstGeom prst="rect">
            <a:avLst/>
          </a:prstGeom>
        </p:spPr>
      </p:pic>
      <p:pic>
        <p:nvPicPr>
          <p:cNvPr id="6" name="Picture 5">
            <a:extLst>
              <a:ext uri="{FF2B5EF4-FFF2-40B4-BE49-F238E27FC236}">
                <a16:creationId xmlns:a16="http://schemas.microsoft.com/office/drawing/2014/main" id="{D3A423C7-ACF3-497E-A34D-9F1D654B3766}"/>
              </a:ext>
            </a:extLst>
          </p:cNvPr>
          <p:cNvPicPr>
            <a:picLocks noChangeAspect="1"/>
          </p:cNvPicPr>
          <p:nvPr/>
        </p:nvPicPr>
        <p:blipFill rotWithShape="1">
          <a:blip r:embed="rId3"/>
          <a:srcRect l="15816" r="22419" b="23289"/>
          <a:stretch/>
        </p:blipFill>
        <p:spPr>
          <a:xfrm>
            <a:off x="10403175" y="4670532"/>
            <a:ext cx="1562840" cy="2074883"/>
          </a:xfrm>
          <a:prstGeom prst="rect">
            <a:avLst/>
          </a:prstGeom>
        </p:spPr>
      </p:pic>
      <p:sp>
        <p:nvSpPr>
          <p:cNvPr id="7" name="TextBox 6">
            <a:extLst>
              <a:ext uri="{FF2B5EF4-FFF2-40B4-BE49-F238E27FC236}">
                <a16:creationId xmlns:a16="http://schemas.microsoft.com/office/drawing/2014/main" id="{C458FA9B-B56E-432D-AE44-64F8F710A2DC}"/>
              </a:ext>
            </a:extLst>
          </p:cNvPr>
          <p:cNvSpPr txBox="1"/>
          <p:nvPr/>
        </p:nvSpPr>
        <p:spPr>
          <a:xfrm>
            <a:off x="6639765" y="1403178"/>
            <a:ext cx="2181623"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Dwight David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Eisenhower</a:t>
            </a:r>
          </a:p>
        </p:txBody>
      </p:sp>
      <p:sp>
        <p:nvSpPr>
          <p:cNvPr id="8" name="TextBox 7">
            <a:extLst>
              <a:ext uri="{FF2B5EF4-FFF2-40B4-BE49-F238E27FC236}">
                <a16:creationId xmlns:a16="http://schemas.microsoft.com/office/drawing/2014/main" id="{AEE24DB8-5E90-4DB7-8EC0-6762CD957345}"/>
              </a:ext>
            </a:extLst>
          </p:cNvPr>
          <p:cNvSpPr txBox="1"/>
          <p:nvPr/>
        </p:nvSpPr>
        <p:spPr>
          <a:xfrm>
            <a:off x="8727523" y="4876976"/>
            <a:ext cx="16756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Mamie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Eisenhower</a:t>
            </a:r>
          </a:p>
        </p:txBody>
      </p:sp>
      <p:sp>
        <p:nvSpPr>
          <p:cNvPr id="9" name="Rectangle 8">
            <a:extLst>
              <a:ext uri="{FF2B5EF4-FFF2-40B4-BE49-F238E27FC236}">
                <a16:creationId xmlns:a16="http://schemas.microsoft.com/office/drawing/2014/main" id="{3FCD1245-5B32-4073-99C3-1A41772DD003}"/>
              </a:ext>
            </a:extLst>
          </p:cNvPr>
          <p:cNvSpPr/>
          <p:nvPr/>
        </p:nvSpPr>
        <p:spPr>
          <a:xfrm>
            <a:off x="225986" y="3758786"/>
            <a:ext cx="7703812"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During his presidency (34th), he managed Cold War-era tensions with the Soviet Union, ended the war in Korea in 1953.  On the home front, he strengthened Social Security, created the massive new Interstate Highway System and maneuvered behind the scenes to discredit the rabid anti-Communist Senator Joseph McCarthy.  He faltered in the protection of civil rights for African Americans. </a:t>
            </a:r>
          </a:p>
        </p:txBody>
      </p:sp>
    </p:spTree>
    <p:extLst>
      <p:ext uri="{BB962C8B-B14F-4D97-AF65-F5344CB8AC3E}">
        <p14:creationId xmlns:p14="http://schemas.microsoft.com/office/powerpoint/2010/main" val="268312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crush"/>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60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90">
                                          <p:stCondLst>
                                            <p:cond delay="0"/>
                                          </p:stCondLst>
                                        </p:cTn>
                                        <p:tgtEl>
                                          <p:spTgt spid="9"/>
                                        </p:tgtEl>
                                      </p:cBhvr>
                                    </p:animEffect>
                                    <p:anim calcmode="lin" valueType="num">
                                      <p:cBhvr>
                                        <p:cTn id="8"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13" dur="13">
                                          <p:stCondLst>
                                            <p:cond delay="325"/>
                                          </p:stCondLst>
                                        </p:cTn>
                                        <p:tgtEl>
                                          <p:spTgt spid="9"/>
                                        </p:tgtEl>
                                      </p:cBhvr>
                                      <p:to x="100000" y="60000"/>
                                    </p:animScale>
                                    <p:animScale>
                                      <p:cBhvr>
                                        <p:cTn id="14" dur="83" decel="50000">
                                          <p:stCondLst>
                                            <p:cond delay="338"/>
                                          </p:stCondLst>
                                        </p:cTn>
                                        <p:tgtEl>
                                          <p:spTgt spid="9"/>
                                        </p:tgtEl>
                                      </p:cBhvr>
                                      <p:to x="100000" y="100000"/>
                                    </p:animScale>
                                    <p:animScale>
                                      <p:cBhvr>
                                        <p:cTn id="15" dur="13">
                                          <p:stCondLst>
                                            <p:cond delay="656"/>
                                          </p:stCondLst>
                                        </p:cTn>
                                        <p:tgtEl>
                                          <p:spTgt spid="9"/>
                                        </p:tgtEl>
                                      </p:cBhvr>
                                      <p:to x="100000" y="80000"/>
                                    </p:animScale>
                                    <p:animScale>
                                      <p:cBhvr>
                                        <p:cTn id="16" dur="83" decel="50000">
                                          <p:stCondLst>
                                            <p:cond delay="669"/>
                                          </p:stCondLst>
                                        </p:cTn>
                                        <p:tgtEl>
                                          <p:spTgt spid="9"/>
                                        </p:tgtEl>
                                      </p:cBhvr>
                                      <p:to x="100000" y="100000"/>
                                    </p:animScale>
                                    <p:animScale>
                                      <p:cBhvr>
                                        <p:cTn id="17" dur="13">
                                          <p:stCondLst>
                                            <p:cond delay="821"/>
                                          </p:stCondLst>
                                        </p:cTn>
                                        <p:tgtEl>
                                          <p:spTgt spid="9"/>
                                        </p:tgtEl>
                                      </p:cBhvr>
                                      <p:to x="100000" y="90000"/>
                                    </p:animScale>
                                    <p:animScale>
                                      <p:cBhvr>
                                        <p:cTn id="18" dur="83" decel="50000">
                                          <p:stCondLst>
                                            <p:cond delay="834"/>
                                          </p:stCondLst>
                                        </p:cTn>
                                        <p:tgtEl>
                                          <p:spTgt spid="9"/>
                                        </p:tgtEl>
                                      </p:cBhvr>
                                      <p:to x="100000" y="100000"/>
                                    </p:animScale>
                                    <p:animScale>
                                      <p:cBhvr>
                                        <p:cTn id="19" dur="13">
                                          <p:stCondLst>
                                            <p:cond delay="904"/>
                                          </p:stCondLst>
                                        </p:cTn>
                                        <p:tgtEl>
                                          <p:spTgt spid="9"/>
                                        </p:tgtEl>
                                      </p:cBhvr>
                                      <p:to x="100000" y="95000"/>
                                    </p:animScale>
                                    <p:animScale>
                                      <p:cBhvr>
                                        <p:cTn id="20" dur="83" decel="50000">
                                          <p:stCondLst>
                                            <p:cond delay="917"/>
                                          </p:stCondLst>
                                        </p:cTn>
                                        <p:tgtEl>
                                          <p:spTgt spid="9"/>
                                        </p:tgtEl>
                                      </p:cBhvr>
                                      <p:to x="100000" y="100000"/>
                                    </p:animScale>
                                  </p:childTnLst>
                                </p:cTn>
                              </p:par>
                            </p:childTnLst>
                          </p:cTn>
                        </p:par>
                        <p:par>
                          <p:cTn id="21" fill="hold">
                            <p:stCondLst>
                              <p:cond delay="7000"/>
                            </p:stCondLst>
                            <p:childTnLst>
                              <p:par>
                                <p:cTn id="22" presetID="31" presetClass="entr" presetSubtype="0" fill="hold" nodeType="afterEffect">
                                  <p:stCondLst>
                                    <p:cond delay="1100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par>
                          <p:cTn id="28" fill="hold">
                            <p:stCondLst>
                              <p:cond delay="19000"/>
                            </p:stCondLst>
                            <p:childTnLst>
                              <p:par>
                                <p:cTn id="29" presetID="42" presetClass="entr" presetSubtype="0" fill="hold" grpId="0" nodeType="afterEffect">
                                  <p:stCondLst>
                                    <p:cond delay="35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3500"/>
                            </p:stCondLst>
                            <p:childTnLst>
                              <p:par>
                                <p:cTn id="35" presetID="2" presetClass="entr" presetSubtype="4" fill="hold" grpId="0" nodeType="afterEffect">
                                  <p:stCondLst>
                                    <p:cond delay="400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1000" fill="hold"/>
                                        <p:tgtEl>
                                          <p:spTgt spid="7"/>
                                        </p:tgtEl>
                                        <p:attrNameLst>
                                          <p:attrName>ppt_x</p:attrName>
                                        </p:attrNameLst>
                                      </p:cBhvr>
                                      <p:tavLst>
                                        <p:tav tm="0">
                                          <p:val>
                                            <p:strVal val="#ppt_x"/>
                                          </p:val>
                                        </p:tav>
                                        <p:tav tm="100000">
                                          <p:val>
                                            <p:strVal val="#ppt_x"/>
                                          </p:val>
                                        </p:tav>
                                      </p:tavLst>
                                    </p:anim>
                                    <p:anim calcmode="lin" valueType="num">
                                      <p:cBhvr additive="base">
                                        <p:cTn id="3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1529B3-689F-44F9-BDE5-D776E5B7EA7A}"/>
              </a:ext>
            </a:extLst>
          </p:cNvPr>
          <p:cNvSpPr txBox="1"/>
          <p:nvPr/>
        </p:nvSpPr>
        <p:spPr>
          <a:xfrm>
            <a:off x="3087974" y="1273373"/>
            <a:ext cx="17952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Bill Clinton</a:t>
            </a:r>
          </a:p>
        </p:txBody>
      </p:sp>
      <p:sp>
        <p:nvSpPr>
          <p:cNvPr id="3" name="TextBox 2">
            <a:extLst>
              <a:ext uri="{FF2B5EF4-FFF2-40B4-BE49-F238E27FC236}">
                <a16:creationId xmlns:a16="http://schemas.microsoft.com/office/drawing/2014/main" id="{0A96BF9D-B6BD-4A78-923F-2D886E9458F8}"/>
              </a:ext>
            </a:extLst>
          </p:cNvPr>
          <p:cNvSpPr txBox="1"/>
          <p:nvPr/>
        </p:nvSpPr>
        <p:spPr>
          <a:xfrm>
            <a:off x="2247730" y="4599743"/>
            <a:ext cx="19931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Hillary Clinton</a:t>
            </a:r>
          </a:p>
        </p:txBody>
      </p:sp>
      <p:pic>
        <p:nvPicPr>
          <p:cNvPr id="4" name="Picture 3">
            <a:extLst>
              <a:ext uri="{FF2B5EF4-FFF2-40B4-BE49-F238E27FC236}">
                <a16:creationId xmlns:a16="http://schemas.microsoft.com/office/drawing/2014/main" id="{C22DFD48-4866-42F5-897B-8A4C49D12F57}"/>
              </a:ext>
            </a:extLst>
          </p:cNvPr>
          <p:cNvPicPr>
            <a:picLocks noChangeAspect="1"/>
          </p:cNvPicPr>
          <p:nvPr/>
        </p:nvPicPr>
        <p:blipFill rotWithShape="1">
          <a:blip r:embed="rId2"/>
          <a:srcRect l="30701" r="28771" b="17349"/>
          <a:stretch/>
        </p:blipFill>
        <p:spPr>
          <a:xfrm>
            <a:off x="139696" y="195279"/>
            <a:ext cx="2948278" cy="3901125"/>
          </a:xfrm>
          <a:prstGeom prst="rect">
            <a:avLst/>
          </a:prstGeom>
        </p:spPr>
      </p:pic>
      <p:pic>
        <p:nvPicPr>
          <p:cNvPr id="5" name="Picture 4">
            <a:extLst>
              <a:ext uri="{FF2B5EF4-FFF2-40B4-BE49-F238E27FC236}">
                <a16:creationId xmlns:a16="http://schemas.microsoft.com/office/drawing/2014/main" id="{DDDA58DF-8F6D-4924-8D12-D130C1345A72}"/>
              </a:ext>
            </a:extLst>
          </p:cNvPr>
          <p:cNvPicPr>
            <a:picLocks noChangeAspect="1"/>
          </p:cNvPicPr>
          <p:nvPr/>
        </p:nvPicPr>
        <p:blipFill rotWithShape="1">
          <a:blip r:embed="rId3"/>
          <a:srcRect l="15439" r="9360" b="43056"/>
          <a:stretch/>
        </p:blipFill>
        <p:spPr>
          <a:xfrm>
            <a:off x="139696" y="4192028"/>
            <a:ext cx="2108035" cy="2470693"/>
          </a:xfrm>
          <a:prstGeom prst="rect">
            <a:avLst/>
          </a:prstGeom>
        </p:spPr>
      </p:pic>
      <p:sp>
        <p:nvSpPr>
          <p:cNvPr id="6" name="Rectangle 5">
            <a:extLst>
              <a:ext uri="{FF2B5EF4-FFF2-40B4-BE49-F238E27FC236}">
                <a16:creationId xmlns:a16="http://schemas.microsoft.com/office/drawing/2014/main" id="{615B1362-AB77-4F7F-84FA-5FB7B207465E}"/>
              </a:ext>
            </a:extLst>
          </p:cNvPr>
          <p:cNvSpPr/>
          <p:nvPr/>
        </p:nvSpPr>
        <p:spPr>
          <a:xfrm>
            <a:off x="3244285" y="1880487"/>
            <a:ext cx="791002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August 19, 1946, Hope, 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Presidential term (#42): January 20, 1993 – January 20, 2001</a:t>
            </a:r>
          </a:p>
        </p:txBody>
      </p:sp>
      <p:sp>
        <p:nvSpPr>
          <p:cNvPr id="7" name="Rectangle 6">
            <a:extLst>
              <a:ext uri="{FF2B5EF4-FFF2-40B4-BE49-F238E27FC236}">
                <a16:creationId xmlns:a16="http://schemas.microsoft.com/office/drawing/2014/main" id="{F5600BE1-480C-4BB7-AA1A-02629BF2A03A}"/>
              </a:ext>
            </a:extLst>
          </p:cNvPr>
          <p:cNvSpPr/>
          <p:nvPr/>
        </p:nvSpPr>
        <p:spPr>
          <a:xfrm>
            <a:off x="3152719" y="246095"/>
            <a:ext cx="91440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was the governor of Arkansas from 1979 to 1981, and again from 1983 to 1992, and the attorney general of Arkansas from 1977 to 1979.</a:t>
            </a:r>
          </a:p>
        </p:txBody>
      </p:sp>
      <p:sp>
        <p:nvSpPr>
          <p:cNvPr id="8" name="Rectangle 7">
            <a:extLst>
              <a:ext uri="{FF2B5EF4-FFF2-40B4-BE49-F238E27FC236}">
                <a16:creationId xmlns:a16="http://schemas.microsoft.com/office/drawing/2014/main" id="{2F172656-D104-4F97-B98E-2A6B26F5750C}"/>
              </a:ext>
            </a:extLst>
          </p:cNvPr>
          <p:cNvSpPr/>
          <p:nvPr/>
        </p:nvSpPr>
        <p:spPr>
          <a:xfrm>
            <a:off x="3244285" y="2758771"/>
            <a:ext cx="8808017"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presided over the longest period of peacetime economic expansion in American history. He signed into law the North American Free Trade Agreement but failed to pass his plan for national health care reform.  He was impeached but not convicted</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for a cover up of an “affair&gt;”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4C2A4C6-8E52-4883-AA71-656AE089C9CD}"/>
              </a:ext>
            </a:extLst>
          </p:cNvPr>
          <p:cNvSpPr/>
          <p:nvPr/>
        </p:nvSpPr>
        <p:spPr>
          <a:xfrm>
            <a:off x="2413628" y="5069657"/>
            <a:ext cx="9638675"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His final four budgets were very rare balanced budgets with surpluses, beginning with the 1997 budget. The ratio of debt held by the public to GDP, a primary measure of U.S. federal debt, fell from 47.8% in 1993 to 33.6% by 2000.</a:t>
            </a:r>
          </a:p>
        </p:txBody>
      </p:sp>
    </p:spTree>
    <p:extLst>
      <p:ext uri="{BB962C8B-B14F-4D97-AF65-F5344CB8AC3E}">
        <p14:creationId xmlns:p14="http://schemas.microsoft.com/office/powerpoint/2010/main" val="176921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peelOff"/>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7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ppt_w</p:attrName>
                                        </p:attrNameLst>
                                      </p:cBhvr>
                                      <p:tavLst>
                                        <p:tav tm="0" fmla="#ppt_w*sin(2.5*pi*$)">
                                          <p:val>
                                            <p:fltVal val="0"/>
                                          </p:val>
                                        </p:tav>
                                        <p:tav tm="100000">
                                          <p:val>
                                            <p:fltVal val="1"/>
                                          </p:val>
                                        </p:tav>
                                      </p:tavLst>
                                    </p:anim>
                                    <p:anim calcmode="lin" valueType="num">
                                      <p:cBhvr>
                                        <p:cTn id="9" dur="1000" fill="hold"/>
                                        <p:tgtEl>
                                          <p:spTgt spid="8"/>
                                        </p:tgtEl>
                                        <p:attrNameLst>
                                          <p:attrName>ppt_h</p:attrName>
                                        </p:attrNameLst>
                                      </p:cBhvr>
                                      <p:tavLst>
                                        <p:tav tm="0">
                                          <p:val>
                                            <p:strVal val="#ppt_h"/>
                                          </p:val>
                                        </p:tav>
                                        <p:tav tm="100000">
                                          <p:val>
                                            <p:strVal val="#ppt_h"/>
                                          </p:val>
                                        </p:tav>
                                      </p:tavLst>
                                    </p:anim>
                                  </p:childTnLst>
                                </p:cTn>
                              </p:par>
                            </p:childTnLst>
                          </p:cTn>
                        </p:par>
                        <p:par>
                          <p:cTn id="10" fill="hold">
                            <p:stCondLst>
                              <p:cond delay="8000"/>
                            </p:stCondLst>
                            <p:childTnLst>
                              <p:par>
                                <p:cTn id="11" presetID="2" presetClass="entr" presetSubtype="1" fill="hold" grpId="0" nodeType="afterEffect">
                                  <p:stCondLst>
                                    <p:cond delay="4000"/>
                                  </p:stCondLst>
                                  <p:iterate type="wd">
                                    <p:tmPct val="4000"/>
                                  </p:iterate>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0-#ppt_h/2"/>
                                          </p:val>
                                        </p:tav>
                                        <p:tav tm="100000">
                                          <p:val>
                                            <p:strVal val="#ppt_y"/>
                                          </p:val>
                                        </p:tav>
                                      </p:tavLst>
                                    </p:anim>
                                  </p:childTnLst>
                                </p:cTn>
                              </p:par>
                            </p:childTnLst>
                          </p:cTn>
                        </p:par>
                        <p:par>
                          <p:cTn id="15" fill="hold">
                            <p:stCondLst>
                              <p:cond delay="15040"/>
                            </p:stCondLst>
                            <p:childTnLst>
                              <p:par>
                                <p:cTn id="16" presetID="42" presetClass="entr" presetSubtype="0" fill="hold" nodeType="afterEffect">
                                  <p:stCondLst>
                                    <p:cond delay="5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1540"/>
                            </p:stCondLst>
                            <p:childTnLst>
                              <p:par>
                                <p:cTn id="22" presetID="8" presetClass="entr" presetSubtype="16" fill="hold" nodeType="afterEffect">
                                  <p:stCondLst>
                                    <p:cond delay="4000"/>
                                  </p:stCondLst>
                                  <p:childTnLst>
                                    <p:set>
                                      <p:cBhvr>
                                        <p:cTn id="23" dur="1" fill="hold">
                                          <p:stCondLst>
                                            <p:cond delay="0"/>
                                          </p:stCondLst>
                                        </p:cTn>
                                        <p:tgtEl>
                                          <p:spTgt spid="4"/>
                                        </p:tgtEl>
                                        <p:attrNameLst>
                                          <p:attrName>style.visibility</p:attrName>
                                        </p:attrNameLst>
                                      </p:cBhvr>
                                      <p:to>
                                        <p:strVal val="visible"/>
                                      </p:to>
                                    </p:set>
                                    <p:animEffect transition="in" filter="diamond(in)">
                                      <p:cBhvr>
                                        <p:cTn id="24" dur="1000"/>
                                        <p:tgtEl>
                                          <p:spTgt spid="4"/>
                                        </p:tgtEl>
                                      </p:cBhvr>
                                    </p:animEffect>
                                  </p:childTnLst>
                                </p:cTn>
                              </p:par>
                            </p:childTnLst>
                          </p:cTn>
                        </p:par>
                        <p:par>
                          <p:cTn id="25" fill="hold">
                            <p:stCondLst>
                              <p:cond delay="26540"/>
                            </p:stCondLst>
                            <p:childTnLst>
                              <p:par>
                                <p:cTn id="26" presetID="2" presetClass="entr" presetSubtype="3" fill="hold" grpId="0" nodeType="afterEffect">
                                  <p:stCondLst>
                                    <p:cond delay="2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1000" fill="hold"/>
                                        <p:tgtEl>
                                          <p:spTgt spid="3"/>
                                        </p:tgtEl>
                                        <p:attrNameLst>
                                          <p:attrName>ppt_x</p:attrName>
                                        </p:attrNameLst>
                                      </p:cBhvr>
                                      <p:tavLst>
                                        <p:tav tm="0">
                                          <p:val>
                                            <p:strVal val="1+#ppt_w/2"/>
                                          </p:val>
                                        </p:tav>
                                        <p:tav tm="100000">
                                          <p:val>
                                            <p:strVal val="#ppt_x"/>
                                          </p:val>
                                        </p:tav>
                                      </p:tavLst>
                                    </p:anim>
                                    <p:anim calcmode="lin" valueType="num">
                                      <p:cBhvr additive="base">
                                        <p:cTn id="29" dur="1000" fill="hold"/>
                                        <p:tgtEl>
                                          <p:spTgt spid="3"/>
                                        </p:tgtEl>
                                        <p:attrNameLst>
                                          <p:attrName>ppt_y</p:attrName>
                                        </p:attrNameLst>
                                      </p:cBhvr>
                                      <p:tavLst>
                                        <p:tav tm="0">
                                          <p:val>
                                            <p:strVal val="0-#ppt_h/2"/>
                                          </p:val>
                                        </p:tav>
                                        <p:tav tm="100000">
                                          <p:val>
                                            <p:strVal val="#ppt_y"/>
                                          </p:val>
                                        </p:tav>
                                      </p:tavLst>
                                    </p:anim>
                                  </p:childTnLst>
                                </p:cTn>
                              </p:par>
                            </p:childTnLst>
                          </p:cTn>
                        </p:par>
                        <p:par>
                          <p:cTn id="30" fill="hold">
                            <p:stCondLst>
                              <p:cond delay="30040"/>
                            </p:stCondLst>
                            <p:childTnLst>
                              <p:par>
                                <p:cTn id="31" presetID="26" presetClass="entr" presetSubtype="0" fill="hold" grpId="0" nodeType="afterEffect">
                                  <p:stCondLst>
                                    <p:cond delay="150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290">
                                          <p:stCondLst>
                                            <p:cond delay="0"/>
                                          </p:stCondLst>
                                        </p:cTn>
                                        <p:tgtEl>
                                          <p:spTgt spid="2"/>
                                        </p:tgtEl>
                                      </p:cBhvr>
                                    </p:animEffect>
                                    <p:anim calcmode="lin" valueType="num">
                                      <p:cBhvr>
                                        <p:cTn id="34"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5"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6"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37"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38"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39" dur="13">
                                          <p:stCondLst>
                                            <p:cond delay="325"/>
                                          </p:stCondLst>
                                        </p:cTn>
                                        <p:tgtEl>
                                          <p:spTgt spid="2"/>
                                        </p:tgtEl>
                                      </p:cBhvr>
                                      <p:to x="100000" y="60000"/>
                                    </p:animScale>
                                    <p:animScale>
                                      <p:cBhvr>
                                        <p:cTn id="40" dur="83" decel="50000">
                                          <p:stCondLst>
                                            <p:cond delay="338"/>
                                          </p:stCondLst>
                                        </p:cTn>
                                        <p:tgtEl>
                                          <p:spTgt spid="2"/>
                                        </p:tgtEl>
                                      </p:cBhvr>
                                      <p:to x="100000" y="100000"/>
                                    </p:animScale>
                                    <p:animScale>
                                      <p:cBhvr>
                                        <p:cTn id="41" dur="13">
                                          <p:stCondLst>
                                            <p:cond delay="656"/>
                                          </p:stCondLst>
                                        </p:cTn>
                                        <p:tgtEl>
                                          <p:spTgt spid="2"/>
                                        </p:tgtEl>
                                      </p:cBhvr>
                                      <p:to x="100000" y="80000"/>
                                    </p:animScale>
                                    <p:animScale>
                                      <p:cBhvr>
                                        <p:cTn id="42" dur="83" decel="50000">
                                          <p:stCondLst>
                                            <p:cond delay="669"/>
                                          </p:stCondLst>
                                        </p:cTn>
                                        <p:tgtEl>
                                          <p:spTgt spid="2"/>
                                        </p:tgtEl>
                                      </p:cBhvr>
                                      <p:to x="100000" y="100000"/>
                                    </p:animScale>
                                    <p:animScale>
                                      <p:cBhvr>
                                        <p:cTn id="43" dur="13">
                                          <p:stCondLst>
                                            <p:cond delay="821"/>
                                          </p:stCondLst>
                                        </p:cTn>
                                        <p:tgtEl>
                                          <p:spTgt spid="2"/>
                                        </p:tgtEl>
                                      </p:cBhvr>
                                      <p:to x="100000" y="90000"/>
                                    </p:animScale>
                                    <p:animScale>
                                      <p:cBhvr>
                                        <p:cTn id="44" dur="83" decel="50000">
                                          <p:stCondLst>
                                            <p:cond delay="834"/>
                                          </p:stCondLst>
                                        </p:cTn>
                                        <p:tgtEl>
                                          <p:spTgt spid="2"/>
                                        </p:tgtEl>
                                      </p:cBhvr>
                                      <p:to x="100000" y="100000"/>
                                    </p:animScale>
                                    <p:animScale>
                                      <p:cBhvr>
                                        <p:cTn id="45" dur="13">
                                          <p:stCondLst>
                                            <p:cond delay="904"/>
                                          </p:stCondLst>
                                        </p:cTn>
                                        <p:tgtEl>
                                          <p:spTgt spid="2"/>
                                        </p:tgtEl>
                                      </p:cBhvr>
                                      <p:to x="100000" y="95000"/>
                                    </p:animScale>
                                    <p:animScale>
                                      <p:cBhvr>
                                        <p:cTn id="46"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3C2B3E-9D93-478E-991A-9F289C65BC50}"/>
              </a:ext>
            </a:extLst>
          </p:cNvPr>
          <p:cNvPicPr>
            <a:picLocks noChangeAspect="1"/>
          </p:cNvPicPr>
          <p:nvPr/>
        </p:nvPicPr>
        <p:blipFill rotWithShape="1">
          <a:blip r:embed="rId2"/>
          <a:srcRect l="4849" r="6675" b="21628"/>
          <a:stretch/>
        </p:blipFill>
        <p:spPr>
          <a:xfrm>
            <a:off x="8352555" y="149978"/>
            <a:ext cx="3699539" cy="4092237"/>
          </a:xfrm>
          <a:prstGeom prst="rect">
            <a:avLst/>
          </a:prstGeom>
        </p:spPr>
      </p:pic>
      <p:pic>
        <p:nvPicPr>
          <p:cNvPr id="3" name="Picture 2">
            <a:extLst>
              <a:ext uri="{FF2B5EF4-FFF2-40B4-BE49-F238E27FC236}">
                <a16:creationId xmlns:a16="http://schemas.microsoft.com/office/drawing/2014/main" id="{514F3580-A2ED-4F2D-B94A-8CD2D35F13A1}"/>
              </a:ext>
            </a:extLst>
          </p:cNvPr>
          <p:cNvPicPr>
            <a:picLocks noChangeAspect="1"/>
          </p:cNvPicPr>
          <p:nvPr/>
        </p:nvPicPr>
        <p:blipFill rotWithShape="1">
          <a:blip r:embed="rId3"/>
          <a:srcRect l="12150" t="483" r="12093" b="32830"/>
          <a:stretch/>
        </p:blipFill>
        <p:spPr>
          <a:xfrm>
            <a:off x="10118873" y="4392118"/>
            <a:ext cx="1933221" cy="2315903"/>
          </a:xfrm>
          <a:prstGeom prst="rect">
            <a:avLst/>
          </a:prstGeom>
        </p:spPr>
      </p:pic>
      <p:sp>
        <p:nvSpPr>
          <p:cNvPr id="4" name="TextBox 3">
            <a:extLst>
              <a:ext uri="{FF2B5EF4-FFF2-40B4-BE49-F238E27FC236}">
                <a16:creationId xmlns:a16="http://schemas.microsoft.com/office/drawing/2014/main" id="{0FBFCC58-35CB-486D-8045-C023E1B800BD}"/>
              </a:ext>
            </a:extLst>
          </p:cNvPr>
          <p:cNvSpPr txBox="1"/>
          <p:nvPr/>
        </p:nvSpPr>
        <p:spPr>
          <a:xfrm>
            <a:off x="6388428" y="149978"/>
            <a:ext cx="196412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MARTIN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VAN BUREN</a:t>
            </a:r>
          </a:p>
        </p:txBody>
      </p:sp>
      <p:sp>
        <p:nvSpPr>
          <p:cNvPr id="5" name="Rectangle 4">
            <a:extLst>
              <a:ext uri="{FF2B5EF4-FFF2-40B4-BE49-F238E27FC236}">
                <a16:creationId xmlns:a16="http://schemas.microsoft.com/office/drawing/2014/main" id="{E6AA4FF8-4E20-4FD3-9B68-F833CE0E5E8F}"/>
              </a:ext>
            </a:extLst>
          </p:cNvPr>
          <p:cNvSpPr/>
          <p:nvPr/>
        </p:nvSpPr>
        <p:spPr>
          <a:xfrm>
            <a:off x="8474439" y="4392118"/>
            <a:ext cx="188376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HANNAH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VAN BUREN</a:t>
            </a:r>
          </a:p>
        </p:txBody>
      </p:sp>
      <p:sp>
        <p:nvSpPr>
          <p:cNvPr id="7" name="Rectangle 6">
            <a:extLst>
              <a:ext uri="{FF2B5EF4-FFF2-40B4-BE49-F238E27FC236}">
                <a16:creationId xmlns:a16="http://schemas.microsoft.com/office/drawing/2014/main" id="{B634562E-C515-4FF5-AEBA-92C08C5F0085}"/>
              </a:ext>
            </a:extLst>
          </p:cNvPr>
          <p:cNvSpPr/>
          <p:nvPr/>
        </p:nvSpPr>
        <p:spPr>
          <a:xfrm>
            <a:off x="139906" y="2023250"/>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December 5, 1782, Kinderhook, 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July 24, 1862, Kinderhook, NY</a:t>
            </a:r>
          </a:p>
        </p:txBody>
      </p:sp>
      <p:sp>
        <p:nvSpPr>
          <p:cNvPr id="9" name="Rectangle 8">
            <a:extLst>
              <a:ext uri="{FF2B5EF4-FFF2-40B4-BE49-F238E27FC236}">
                <a16:creationId xmlns:a16="http://schemas.microsoft.com/office/drawing/2014/main" id="{CB7A9164-D0DB-4B00-91FA-0F8D4B694DF6}"/>
              </a:ext>
            </a:extLst>
          </p:cNvPr>
          <p:cNvSpPr/>
          <p:nvPr/>
        </p:nvSpPr>
        <p:spPr>
          <a:xfrm>
            <a:off x="139906" y="166777"/>
            <a:ext cx="6096000" cy="156966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Served as the eighth Vice President and the tenth Secretary of State, both under President Andrew Jackson and was one of the founders of the democratic party.</a:t>
            </a:r>
          </a:p>
        </p:txBody>
      </p:sp>
      <p:sp>
        <p:nvSpPr>
          <p:cNvPr id="10" name="Rectangle 9">
            <a:extLst>
              <a:ext uri="{FF2B5EF4-FFF2-40B4-BE49-F238E27FC236}">
                <a16:creationId xmlns:a16="http://schemas.microsoft.com/office/drawing/2014/main" id="{2CBD8B5A-E4DE-4E1A-BF22-06A4CE7ABCA0}"/>
              </a:ext>
            </a:extLst>
          </p:cNvPr>
          <p:cNvSpPr/>
          <p:nvPr/>
        </p:nvSpPr>
        <p:spPr>
          <a:xfrm>
            <a:off x="211900" y="3183774"/>
            <a:ext cx="8212649"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While the country was prosperous when the “Little Magician” (5’6”) was elected President in 1837, less than three months later the financial panic of 1837 punctured the prosperity. He was the first President born after the independence of the United States from the British Empire.</a:t>
            </a:r>
          </a:p>
        </p:txBody>
      </p:sp>
      <p:sp>
        <p:nvSpPr>
          <p:cNvPr id="11" name="Rectangle 10">
            <a:extLst>
              <a:ext uri="{FF2B5EF4-FFF2-40B4-BE49-F238E27FC236}">
                <a16:creationId xmlns:a16="http://schemas.microsoft.com/office/drawing/2014/main" id="{C91C3363-224F-4A60-AD5A-2F684C1C3C8D}"/>
              </a:ext>
            </a:extLst>
          </p:cNvPr>
          <p:cNvSpPr/>
          <p:nvPr/>
        </p:nvSpPr>
        <p:spPr>
          <a:xfrm>
            <a:off x="139907" y="5411568"/>
            <a:ext cx="821264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Inclined more and more to oppose the expansion of slavery, he blocked the annexation of Texas because it assuredly would add to slave territory–and it might bring war with Mexico.</a:t>
            </a:r>
          </a:p>
        </p:txBody>
      </p:sp>
    </p:spTree>
    <p:extLst>
      <p:ext uri="{BB962C8B-B14F-4D97-AF65-F5344CB8AC3E}">
        <p14:creationId xmlns:p14="http://schemas.microsoft.com/office/powerpoint/2010/main" val="2103225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airplan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6000"/>
                            </p:stCondLst>
                            <p:childTnLst>
                              <p:par>
                                <p:cTn id="12" presetID="26" presetClass="entr" presetSubtype="0" fill="hold" grpId="0" nodeType="afterEffect">
                                  <p:stCondLst>
                                    <p:cond delay="500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290">
                                          <p:stCondLst>
                                            <p:cond delay="0"/>
                                          </p:stCondLst>
                                        </p:cTn>
                                        <p:tgtEl>
                                          <p:spTgt spid="10"/>
                                        </p:tgtEl>
                                      </p:cBhvr>
                                    </p:animEffect>
                                    <p:anim calcmode="lin" valueType="num">
                                      <p:cBhvr>
                                        <p:cTn id="15"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20" dur="13">
                                          <p:stCondLst>
                                            <p:cond delay="325"/>
                                          </p:stCondLst>
                                        </p:cTn>
                                        <p:tgtEl>
                                          <p:spTgt spid="10"/>
                                        </p:tgtEl>
                                      </p:cBhvr>
                                      <p:to x="100000" y="60000"/>
                                    </p:animScale>
                                    <p:animScale>
                                      <p:cBhvr>
                                        <p:cTn id="21" dur="83" decel="50000">
                                          <p:stCondLst>
                                            <p:cond delay="338"/>
                                          </p:stCondLst>
                                        </p:cTn>
                                        <p:tgtEl>
                                          <p:spTgt spid="10"/>
                                        </p:tgtEl>
                                      </p:cBhvr>
                                      <p:to x="100000" y="100000"/>
                                    </p:animScale>
                                    <p:animScale>
                                      <p:cBhvr>
                                        <p:cTn id="22" dur="13">
                                          <p:stCondLst>
                                            <p:cond delay="656"/>
                                          </p:stCondLst>
                                        </p:cTn>
                                        <p:tgtEl>
                                          <p:spTgt spid="10"/>
                                        </p:tgtEl>
                                      </p:cBhvr>
                                      <p:to x="100000" y="80000"/>
                                    </p:animScale>
                                    <p:animScale>
                                      <p:cBhvr>
                                        <p:cTn id="23" dur="83" decel="50000">
                                          <p:stCondLst>
                                            <p:cond delay="669"/>
                                          </p:stCondLst>
                                        </p:cTn>
                                        <p:tgtEl>
                                          <p:spTgt spid="10"/>
                                        </p:tgtEl>
                                      </p:cBhvr>
                                      <p:to x="100000" y="100000"/>
                                    </p:animScale>
                                    <p:animScale>
                                      <p:cBhvr>
                                        <p:cTn id="24" dur="13">
                                          <p:stCondLst>
                                            <p:cond delay="821"/>
                                          </p:stCondLst>
                                        </p:cTn>
                                        <p:tgtEl>
                                          <p:spTgt spid="10"/>
                                        </p:tgtEl>
                                      </p:cBhvr>
                                      <p:to x="100000" y="90000"/>
                                    </p:animScale>
                                    <p:animScale>
                                      <p:cBhvr>
                                        <p:cTn id="25" dur="83" decel="50000">
                                          <p:stCondLst>
                                            <p:cond delay="834"/>
                                          </p:stCondLst>
                                        </p:cTn>
                                        <p:tgtEl>
                                          <p:spTgt spid="10"/>
                                        </p:tgtEl>
                                      </p:cBhvr>
                                      <p:to x="100000" y="100000"/>
                                    </p:animScale>
                                    <p:animScale>
                                      <p:cBhvr>
                                        <p:cTn id="26" dur="13">
                                          <p:stCondLst>
                                            <p:cond delay="904"/>
                                          </p:stCondLst>
                                        </p:cTn>
                                        <p:tgtEl>
                                          <p:spTgt spid="10"/>
                                        </p:tgtEl>
                                      </p:cBhvr>
                                      <p:to x="100000" y="95000"/>
                                    </p:animScale>
                                    <p:animScale>
                                      <p:cBhvr>
                                        <p:cTn id="27" dur="83" decel="50000">
                                          <p:stCondLst>
                                            <p:cond delay="917"/>
                                          </p:stCondLst>
                                        </p:cTn>
                                        <p:tgtEl>
                                          <p:spTgt spid="10"/>
                                        </p:tgtEl>
                                      </p:cBhvr>
                                      <p:to x="100000" y="100000"/>
                                    </p:animScale>
                                  </p:childTnLst>
                                </p:cTn>
                              </p:par>
                            </p:childTnLst>
                          </p:cTn>
                        </p:par>
                        <p:par>
                          <p:cTn id="28" fill="hold">
                            <p:stCondLst>
                              <p:cond delay="12000"/>
                            </p:stCondLst>
                            <p:childTnLst>
                              <p:par>
                                <p:cTn id="29" presetID="2" presetClass="entr" presetSubtype="12" fill="hold" nodeType="afterEffect">
                                  <p:stCondLst>
                                    <p:cond delay="700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0-#ppt_w/2"/>
                                          </p:val>
                                        </p:tav>
                                        <p:tav tm="100000">
                                          <p:val>
                                            <p:strVal val="#ppt_x"/>
                                          </p:val>
                                        </p:tav>
                                      </p:tavLst>
                                    </p:anim>
                                    <p:anim calcmode="lin" valueType="num">
                                      <p:cBhvr additive="base">
                                        <p:cTn id="32" dur="1000" fill="hold"/>
                                        <p:tgtEl>
                                          <p:spTgt spid="2"/>
                                        </p:tgtEl>
                                        <p:attrNameLst>
                                          <p:attrName>ppt_y</p:attrName>
                                        </p:attrNameLst>
                                      </p:cBhvr>
                                      <p:tavLst>
                                        <p:tav tm="0">
                                          <p:val>
                                            <p:strVal val="1+#ppt_h/2"/>
                                          </p:val>
                                        </p:tav>
                                        <p:tav tm="100000">
                                          <p:val>
                                            <p:strVal val="#ppt_y"/>
                                          </p:val>
                                        </p:tav>
                                      </p:tavLst>
                                    </p:anim>
                                  </p:childTnLst>
                                </p:cTn>
                              </p:par>
                            </p:childTnLst>
                          </p:cTn>
                        </p:par>
                        <p:par>
                          <p:cTn id="33" fill="hold">
                            <p:stCondLst>
                              <p:cond delay="20000"/>
                            </p:stCondLst>
                            <p:childTnLst>
                              <p:par>
                                <p:cTn id="34" presetID="6" presetClass="entr" presetSubtype="16" fill="hold" grpId="0" nodeType="afterEffect">
                                  <p:stCondLst>
                                    <p:cond delay="300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1000"/>
                                        <p:tgtEl>
                                          <p:spTgt spid="11"/>
                                        </p:tgtEl>
                                      </p:cBhvr>
                                    </p:animEffect>
                                  </p:childTnLst>
                                </p:cTn>
                              </p:par>
                            </p:childTnLst>
                          </p:cTn>
                        </p:par>
                        <p:par>
                          <p:cTn id="37" fill="hold">
                            <p:stCondLst>
                              <p:cond delay="24000"/>
                            </p:stCondLst>
                            <p:childTnLst>
                              <p:par>
                                <p:cTn id="38" presetID="42" presetClass="entr" presetSubtype="0" fill="hold" grpId="0" nodeType="afterEffect">
                                  <p:stCondLst>
                                    <p:cond delay="300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par>
                          <p:cTn id="43" fill="hold">
                            <p:stCondLst>
                              <p:cond delay="28000"/>
                            </p:stCondLst>
                            <p:childTnLst>
                              <p:par>
                                <p:cTn id="44" presetID="21" presetClass="entr" presetSubtype="1" fill="hold" grpId="0" nodeType="afterEffect">
                                  <p:stCondLst>
                                    <p:cond delay="2000"/>
                                  </p:stCondLst>
                                  <p:childTnLst>
                                    <p:set>
                                      <p:cBhvr>
                                        <p:cTn id="45" dur="1" fill="hold">
                                          <p:stCondLst>
                                            <p:cond delay="0"/>
                                          </p:stCondLst>
                                        </p:cTn>
                                        <p:tgtEl>
                                          <p:spTgt spid="4"/>
                                        </p:tgtEl>
                                        <p:attrNameLst>
                                          <p:attrName>style.visibility</p:attrName>
                                        </p:attrNameLst>
                                      </p:cBhvr>
                                      <p:to>
                                        <p:strVal val="visible"/>
                                      </p:to>
                                    </p:set>
                                    <p:animEffect transition="in" filter="wheel(1)">
                                      <p:cBhvr>
                                        <p:cTn id="4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96863F-359D-49F2-A5C7-11496C0A0A9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0702" r="27111"/>
          <a:stretch/>
        </p:blipFill>
        <p:spPr>
          <a:xfrm>
            <a:off x="8823341" y="127259"/>
            <a:ext cx="3191449" cy="4236412"/>
          </a:xfrm>
          <a:prstGeom prst="rect">
            <a:avLst/>
          </a:prstGeom>
        </p:spPr>
      </p:pic>
      <p:pic>
        <p:nvPicPr>
          <p:cNvPr id="4" name="Picture 3">
            <a:extLst>
              <a:ext uri="{FF2B5EF4-FFF2-40B4-BE49-F238E27FC236}">
                <a16:creationId xmlns:a16="http://schemas.microsoft.com/office/drawing/2014/main" id="{7381E00A-A7D9-469D-A490-8BF8D7AEA3BD}"/>
              </a:ext>
            </a:extLst>
          </p:cNvPr>
          <p:cNvPicPr>
            <a:picLocks noChangeAspect="1"/>
          </p:cNvPicPr>
          <p:nvPr/>
        </p:nvPicPr>
        <p:blipFill rotWithShape="1">
          <a:blip r:embed="rId4"/>
          <a:srcRect l="16268" r="31848"/>
          <a:stretch/>
        </p:blipFill>
        <p:spPr>
          <a:xfrm>
            <a:off x="9928679" y="4486275"/>
            <a:ext cx="2086112" cy="2244465"/>
          </a:xfrm>
          <a:prstGeom prst="rect">
            <a:avLst/>
          </a:prstGeom>
        </p:spPr>
      </p:pic>
      <p:sp>
        <p:nvSpPr>
          <p:cNvPr id="5" name="TextBox 4">
            <a:extLst>
              <a:ext uri="{FF2B5EF4-FFF2-40B4-BE49-F238E27FC236}">
                <a16:creationId xmlns:a16="http://schemas.microsoft.com/office/drawing/2014/main" id="{8EE7A9E3-D192-433A-9D26-81AF209E2581}"/>
              </a:ext>
            </a:extLst>
          </p:cNvPr>
          <p:cNvSpPr txBox="1"/>
          <p:nvPr/>
        </p:nvSpPr>
        <p:spPr>
          <a:xfrm>
            <a:off x="7791234" y="477602"/>
            <a:ext cx="107593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Quincy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Adams</a:t>
            </a:r>
          </a:p>
        </p:txBody>
      </p:sp>
      <p:sp>
        <p:nvSpPr>
          <p:cNvPr id="6" name="TextBox 5">
            <a:extLst>
              <a:ext uri="{FF2B5EF4-FFF2-40B4-BE49-F238E27FC236}">
                <a16:creationId xmlns:a16="http://schemas.microsoft.com/office/drawing/2014/main" id="{1F1571A5-6765-4A0A-AA7E-868227151C60}"/>
              </a:ext>
            </a:extLst>
          </p:cNvPr>
          <p:cNvSpPr txBox="1"/>
          <p:nvPr/>
        </p:nvSpPr>
        <p:spPr>
          <a:xfrm>
            <a:off x="8867170" y="4455497"/>
            <a:ext cx="106150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Louisa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Adams</a:t>
            </a:r>
          </a:p>
        </p:txBody>
      </p:sp>
      <p:sp>
        <p:nvSpPr>
          <p:cNvPr id="7" name="Rectangle 6">
            <a:extLst>
              <a:ext uri="{FF2B5EF4-FFF2-40B4-BE49-F238E27FC236}">
                <a16:creationId xmlns:a16="http://schemas.microsoft.com/office/drawing/2014/main" id="{EF14A572-5E61-4661-B533-420D72F04F41}"/>
              </a:ext>
            </a:extLst>
          </p:cNvPr>
          <p:cNvSpPr/>
          <p:nvPr/>
        </p:nvSpPr>
        <p:spPr>
          <a:xfrm>
            <a:off x="177209" y="613649"/>
            <a:ext cx="757019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American statesman, diplomat, lawyer, and diarist who served as the sixth President of the United States from 1825 to 1829.  His Presidency was extremely controversial.</a:t>
            </a:r>
          </a:p>
        </p:txBody>
      </p:sp>
      <p:sp>
        <p:nvSpPr>
          <p:cNvPr id="8" name="Rectangle 7">
            <a:extLst>
              <a:ext uri="{FF2B5EF4-FFF2-40B4-BE49-F238E27FC236}">
                <a16:creationId xmlns:a16="http://schemas.microsoft.com/office/drawing/2014/main" id="{36718E7F-2973-4D69-9065-B6A03FFFAFB0}"/>
              </a:ext>
            </a:extLst>
          </p:cNvPr>
          <p:cNvSpPr/>
          <p:nvPr/>
        </p:nvSpPr>
        <p:spPr>
          <a:xfrm>
            <a:off x="177209" y="2052579"/>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July 11, 1767, Braintree, 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February 23, 1848, Washington, D.C.</a:t>
            </a:r>
          </a:p>
        </p:txBody>
      </p:sp>
      <p:sp>
        <p:nvSpPr>
          <p:cNvPr id="10" name="Rectangle 9">
            <a:extLst>
              <a:ext uri="{FF2B5EF4-FFF2-40B4-BE49-F238E27FC236}">
                <a16:creationId xmlns:a16="http://schemas.microsoft.com/office/drawing/2014/main" id="{D996EC72-7E10-43A1-9F15-37804241346E}"/>
              </a:ext>
            </a:extLst>
          </p:cNvPr>
          <p:cNvSpPr/>
          <p:nvPr/>
        </p:nvSpPr>
        <p:spPr>
          <a:xfrm>
            <a:off x="177210" y="93673"/>
            <a:ext cx="774987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first President who was the son of a previous President.</a:t>
            </a:r>
          </a:p>
        </p:txBody>
      </p:sp>
      <p:sp>
        <p:nvSpPr>
          <p:cNvPr id="11" name="Rectangle 10">
            <a:extLst>
              <a:ext uri="{FF2B5EF4-FFF2-40B4-BE49-F238E27FC236}">
                <a16:creationId xmlns:a16="http://schemas.microsoft.com/office/drawing/2014/main" id="{B60CA108-68B9-49C0-B5C3-0EB7D2AF9E06}"/>
              </a:ext>
            </a:extLst>
          </p:cNvPr>
          <p:cNvSpPr/>
          <p:nvPr/>
        </p:nvSpPr>
        <p:spPr>
          <a:xfrm>
            <a:off x="177210" y="3122177"/>
            <a:ext cx="820955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Serving under President Monroe, </a:t>
            </a:r>
            <a:r>
              <a:rPr lang="en-US" sz="2400" b="1" dirty="0">
                <a:solidFill>
                  <a:prstClr val="black"/>
                </a:solidFill>
                <a:latin typeface="Calibri" panose="020F0502020204030204"/>
              </a:rPr>
              <a:t>he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was one of America’s great Secretaries of State, arranging with England for the joint occupation of the Oregon country, obtaining from Spain the cession of the Florida’s, and helping to formulate the Monroe Doctrine.</a:t>
            </a:r>
          </a:p>
        </p:txBody>
      </p:sp>
      <p:sp>
        <p:nvSpPr>
          <p:cNvPr id="12" name="Rectangle 11">
            <a:extLst>
              <a:ext uri="{FF2B5EF4-FFF2-40B4-BE49-F238E27FC236}">
                <a16:creationId xmlns:a16="http://schemas.microsoft.com/office/drawing/2014/main" id="{F3665AC4-928C-46CF-B141-1CAC21F7A79C}"/>
              </a:ext>
            </a:extLst>
          </p:cNvPr>
          <p:cNvSpPr/>
          <p:nvPr/>
        </p:nvSpPr>
        <p:spPr>
          <a:xfrm>
            <a:off x="177210" y="5163889"/>
            <a:ext cx="9053440"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 1830, the Plymouth district elected him to the House of Representatives, and there served as a powerful leader where he fought against circumscription of civil liberties.  In 1836 southern Congressmen passed a “gag rule” providing that the House automatically table petitions against slavery. </a:t>
            </a:r>
            <a:r>
              <a:rPr lang="en-US" sz="2000" b="1" dirty="0">
                <a:solidFill>
                  <a:prstClr val="black"/>
                </a:solidFill>
                <a:latin typeface="Calibri" panose="020F0502020204030204"/>
              </a:rPr>
              <a:t>he</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tirelessly fought the rule for eight years until finally he obtained its repeal.</a:t>
            </a:r>
          </a:p>
        </p:txBody>
      </p:sp>
    </p:spTree>
    <p:extLst>
      <p:ext uri="{BB962C8B-B14F-4D97-AF65-F5344CB8AC3E}">
        <p14:creationId xmlns:p14="http://schemas.microsoft.com/office/powerpoint/2010/main" val="180431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35000">
        <p15:prstTrans prst="origami"/>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400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p:stCondLst>
                              <p:cond delay="5000"/>
                            </p:stCondLst>
                            <p:childTnLst>
                              <p:par>
                                <p:cTn id="9" presetID="31" presetClass="entr" presetSubtype="0" fill="hold" grpId="0" nodeType="afterEffect">
                                  <p:stCondLst>
                                    <p:cond delay="300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par>
                          <p:cTn id="15" fill="hold">
                            <p:stCondLst>
                              <p:cond delay="9000"/>
                            </p:stCondLst>
                            <p:childTnLst>
                              <p:par>
                                <p:cTn id="16" presetID="43" presetClass="entr" presetSubtype="0" fill="hold" nodeType="afterEffect">
                                  <p:stCondLst>
                                    <p:cond delay="35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
                                        <p:tgtEl>
                                          <p:spTgt spid="2"/>
                                        </p:tgtEl>
                                      </p:cBhvr>
                                    </p:animEffect>
                                    <p:anim calcmode="lin" valueType="num">
                                      <p:cBhvr>
                                        <p:cTn id="19" dur="400" fill="hold"/>
                                        <p:tgtEl>
                                          <p:spTgt spid="2"/>
                                        </p:tgtEl>
                                        <p:attrNameLst>
                                          <p:attrName>ppt_x</p:attrName>
                                        </p:attrNameLst>
                                      </p:cBhvr>
                                      <p:tavLst>
                                        <p:tav tm="0">
                                          <p:val>
                                            <p:strVal val="#ppt_x"/>
                                          </p:val>
                                        </p:tav>
                                        <p:tav tm="100000">
                                          <p:val>
                                            <p:strVal val="#ppt_x"/>
                                          </p:val>
                                        </p:tav>
                                      </p:tavLst>
                                    </p:anim>
                                    <p:anim calcmode="lin" valueType="num">
                                      <p:cBhvr>
                                        <p:cTn id="20" dur="400" fill="hold"/>
                                        <p:tgtEl>
                                          <p:spTgt spid="2"/>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3" fill="hold">
                            <p:stCondLst>
                              <p:cond delay="13500"/>
                            </p:stCondLst>
                            <p:childTnLst>
                              <p:par>
                                <p:cTn id="24" presetID="50" presetClass="entr" presetSubtype="0" decel="100000" fill="hold" grpId="0" nodeType="afterEffect">
                                  <p:stCondLst>
                                    <p:cond delay="300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3"/>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17500"/>
                            </p:stCondLst>
                            <p:childTnLst>
                              <p:par>
                                <p:cTn id="30" presetID="6" presetClass="entr" presetSubtype="16" fill="hold" grpId="0" nodeType="afterEffect">
                                  <p:stCondLst>
                                    <p:cond delay="500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1000"/>
                                        <p:tgtEl>
                                          <p:spTgt spid="12"/>
                                        </p:tgtEl>
                                      </p:cBhvr>
                                    </p:animEffect>
                                  </p:childTnLst>
                                </p:cTn>
                              </p:par>
                            </p:childTnLst>
                          </p:cTn>
                        </p:par>
                        <p:par>
                          <p:cTn id="33" fill="hold">
                            <p:stCondLst>
                              <p:cond delay="23500"/>
                            </p:stCondLst>
                            <p:childTnLst>
                              <p:par>
                                <p:cTn id="34" presetID="26" presetClass="entr" presetSubtype="0" fill="hold" grpId="0" nodeType="afterEffect">
                                  <p:stCondLst>
                                    <p:cond delay="550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290">
                                          <p:stCondLst>
                                            <p:cond delay="0"/>
                                          </p:stCondLst>
                                        </p:cTn>
                                        <p:tgtEl>
                                          <p:spTgt spid="6"/>
                                        </p:tgtEl>
                                      </p:cBhvr>
                                    </p:animEffect>
                                    <p:anim calcmode="lin" valueType="num">
                                      <p:cBhvr>
                                        <p:cTn id="37"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8"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9"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40"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41"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42" dur="13">
                                          <p:stCondLst>
                                            <p:cond delay="325"/>
                                          </p:stCondLst>
                                        </p:cTn>
                                        <p:tgtEl>
                                          <p:spTgt spid="6"/>
                                        </p:tgtEl>
                                      </p:cBhvr>
                                      <p:to x="100000" y="60000"/>
                                    </p:animScale>
                                    <p:animScale>
                                      <p:cBhvr>
                                        <p:cTn id="43" dur="83" decel="50000">
                                          <p:stCondLst>
                                            <p:cond delay="338"/>
                                          </p:stCondLst>
                                        </p:cTn>
                                        <p:tgtEl>
                                          <p:spTgt spid="6"/>
                                        </p:tgtEl>
                                      </p:cBhvr>
                                      <p:to x="100000" y="100000"/>
                                    </p:animScale>
                                    <p:animScale>
                                      <p:cBhvr>
                                        <p:cTn id="44" dur="13">
                                          <p:stCondLst>
                                            <p:cond delay="656"/>
                                          </p:stCondLst>
                                        </p:cTn>
                                        <p:tgtEl>
                                          <p:spTgt spid="6"/>
                                        </p:tgtEl>
                                      </p:cBhvr>
                                      <p:to x="100000" y="80000"/>
                                    </p:animScale>
                                    <p:animScale>
                                      <p:cBhvr>
                                        <p:cTn id="45" dur="83" decel="50000">
                                          <p:stCondLst>
                                            <p:cond delay="669"/>
                                          </p:stCondLst>
                                        </p:cTn>
                                        <p:tgtEl>
                                          <p:spTgt spid="6"/>
                                        </p:tgtEl>
                                      </p:cBhvr>
                                      <p:to x="100000" y="100000"/>
                                    </p:animScale>
                                    <p:animScale>
                                      <p:cBhvr>
                                        <p:cTn id="46" dur="13">
                                          <p:stCondLst>
                                            <p:cond delay="821"/>
                                          </p:stCondLst>
                                        </p:cTn>
                                        <p:tgtEl>
                                          <p:spTgt spid="6"/>
                                        </p:tgtEl>
                                      </p:cBhvr>
                                      <p:to x="100000" y="90000"/>
                                    </p:animScale>
                                    <p:animScale>
                                      <p:cBhvr>
                                        <p:cTn id="47" dur="83" decel="50000">
                                          <p:stCondLst>
                                            <p:cond delay="834"/>
                                          </p:stCondLst>
                                        </p:cTn>
                                        <p:tgtEl>
                                          <p:spTgt spid="6"/>
                                        </p:tgtEl>
                                      </p:cBhvr>
                                      <p:to x="100000" y="100000"/>
                                    </p:animScale>
                                    <p:animScale>
                                      <p:cBhvr>
                                        <p:cTn id="48" dur="13">
                                          <p:stCondLst>
                                            <p:cond delay="904"/>
                                          </p:stCondLst>
                                        </p:cTn>
                                        <p:tgtEl>
                                          <p:spTgt spid="6"/>
                                        </p:tgtEl>
                                      </p:cBhvr>
                                      <p:to x="100000" y="95000"/>
                                    </p:animScale>
                                    <p:animScale>
                                      <p:cBhvr>
                                        <p:cTn id="49" dur="83" decel="50000">
                                          <p:stCondLst>
                                            <p:cond delay="917"/>
                                          </p:stCondLst>
                                        </p:cTn>
                                        <p:tgtEl>
                                          <p:spTgt spid="6"/>
                                        </p:tgtEl>
                                      </p:cBhvr>
                                      <p:to x="100000" y="100000"/>
                                    </p:animScale>
                                  </p:childTnLst>
                                </p:cTn>
                              </p:par>
                            </p:childTnLst>
                          </p:cTn>
                        </p:par>
                        <p:par>
                          <p:cTn id="50" fill="hold">
                            <p:stCondLst>
                              <p:cond delay="30000"/>
                            </p:stCondLst>
                            <p:childTnLst>
                              <p:par>
                                <p:cTn id="51" presetID="43" presetClass="entr" presetSubtype="0" fill="hold" grpId="0" nodeType="afterEffect">
                                  <p:stCondLst>
                                    <p:cond delay="300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
                                        <p:tgtEl>
                                          <p:spTgt spid="5"/>
                                        </p:tgtEl>
                                      </p:cBhvr>
                                    </p:animEffect>
                                    <p:anim calcmode="lin" valueType="num">
                                      <p:cBhvr>
                                        <p:cTn id="54" dur="400" fill="hold"/>
                                        <p:tgtEl>
                                          <p:spTgt spid="5"/>
                                        </p:tgtEl>
                                        <p:attrNameLst>
                                          <p:attrName>ppt_x</p:attrName>
                                        </p:attrNameLst>
                                      </p:cBhvr>
                                      <p:tavLst>
                                        <p:tav tm="0">
                                          <p:val>
                                            <p:strVal val="#ppt_x"/>
                                          </p:val>
                                        </p:tav>
                                        <p:tav tm="100000">
                                          <p:val>
                                            <p:strVal val="#ppt_x"/>
                                          </p:val>
                                        </p:tav>
                                      </p:tavLst>
                                    </p:anim>
                                    <p:anim calcmode="lin" valueType="num">
                                      <p:cBhvr>
                                        <p:cTn id="55" dur="400" fill="hold"/>
                                        <p:tgtEl>
                                          <p:spTgt spid="5"/>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198082-2511-40E1-81C1-6294FB966E47}"/>
              </a:ext>
            </a:extLst>
          </p:cNvPr>
          <p:cNvPicPr>
            <a:picLocks noChangeAspect="1"/>
          </p:cNvPicPr>
          <p:nvPr/>
        </p:nvPicPr>
        <p:blipFill rotWithShape="1">
          <a:blip r:embed="rId2"/>
          <a:srcRect l="16479" r="9368"/>
          <a:stretch/>
        </p:blipFill>
        <p:spPr>
          <a:xfrm>
            <a:off x="8904157" y="138892"/>
            <a:ext cx="3102965" cy="4184520"/>
          </a:xfrm>
          <a:prstGeom prst="rect">
            <a:avLst/>
          </a:prstGeom>
        </p:spPr>
      </p:pic>
      <p:pic>
        <p:nvPicPr>
          <p:cNvPr id="3" name="Picture 2">
            <a:extLst>
              <a:ext uri="{FF2B5EF4-FFF2-40B4-BE49-F238E27FC236}">
                <a16:creationId xmlns:a16="http://schemas.microsoft.com/office/drawing/2014/main" id="{545C25F4-D878-4F5B-8446-9486BB94D073}"/>
              </a:ext>
            </a:extLst>
          </p:cNvPr>
          <p:cNvPicPr>
            <a:picLocks noChangeAspect="1"/>
          </p:cNvPicPr>
          <p:nvPr/>
        </p:nvPicPr>
        <p:blipFill rotWithShape="1">
          <a:blip r:embed="rId3"/>
          <a:srcRect l="21327" t="12578" r="24874" b="39346"/>
          <a:stretch/>
        </p:blipFill>
        <p:spPr>
          <a:xfrm>
            <a:off x="9885232" y="4417903"/>
            <a:ext cx="2121890" cy="2301205"/>
          </a:xfrm>
          <a:prstGeom prst="rect">
            <a:avLst/>
          </a:prstGeom>
        </p:spPr>
      </p:pic>
      <p:sp>
        <p:nvSpPr>
          <p:cNvPr id="4" name="TextBox 3">
            <a:extLst>
              <a:ext uri="{FF2B5EF4-FFF2-40B4-BE49-F238E27FC236}">
                <a16:creationId xmlns:a16="http://schemas.microsoft.com/office/drawing/2014/main" id="{E9B4BCE3-578D-4305-8E6C-164AD6AC1EB2}"/>
              </a:ext>
            </a:extLst>
          </p:cNvPr>
          <p:cNvSpPr txBox="1"/>
          <p:nvPr/>
        </p:nvSpPr>
        <p:spPr>
          <a:xfrm>
            <a:off x="8314802" y="4826833"/>
            <a:ext cx="1570430"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Margaret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Taylor</a:t>
            </a:r>
          </a:p>
        </p:txBody>
      </p:sp>
      <p:sp>
        <p:nvSpPr>
          <p:cNvPr id="5" name="TextBox 4">
            <a:extLst>
              <a:ext uri="{FF2B5EF4-FFF2-40B4-BE49-F238E27FC236}">
                <a16:creationId xmlns:a16="http://schemas.microsoft.com/office/drawing/2014/main" id="{06E2346B-4728-4F34-B713-D34E6C9F825A}"/>
              </a:ext>
            </a:extLst>
          </p:cNvPr>
          <p:cNvSpPr txBox="1"/>
          <p:nvPr/>
        </p:nvSpPr>
        <p:spPr>
          <a:xfrm>
            <a:off x="7405142" y="851011"/>
            <a:ext cx="135312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Zachary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Taylor</a:t>
            </a:r>
          </a:p>
        </p:txBody>
      </p:sp>
      <p:sp>
        <p:nvSpPr>
          <p:cNvPr id="6" name="Rectangle 5">
            <a:extLst>
              <a:ext uri="{FF2B5EF4-FFF2-40B4-BE49-F238E27FC236}">
                <a16:creationId xmlns:a16="http://schemas.microsoft.com/office/drawing/2014/main" id="{6E8617E3-E528-46A7-8C7A-2FB95683603A}"/>
              </a:ext>
            </a:extLst>
          </p:cNvPr>
          <p:cNvSpPr/>
          <p:nvPr/>
        </p:nvSpPr>
        <p:spPr>
          <a:xfrm>
            <a:off x="184878" y="158691"/>
            <a:ext cx="7220264"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He was a career officer in the United States Army, rose to the rank of major general and became a national hero as a result of his victories in the Mexican–American War. He earned the nickname “Old Rough and Ready”. </a:t>
            </a:r>
          </a:p>
        </p:txBody>
      </p:sp>
      <p:sp>
        <p:nvSpPr>
          <p:cNvPr id="7" name="Rectangle 6">
            <a:extLst>
              <a:ext uri="{FF2B5EF4-FFF2-40B4-BE49-F238E27FC236}">
                <a16:creationId xmlns:a16="http://schemas.microsoft.com/office/drawing/2014/main" id="{9D2B8F9C-D903-4CB1-9266-128F70A100A0}"/>
              </a:ext>
            </a:extLst>
          </p:cNvPr>
          <p:cNvSpPr/>
          <p:nvPr/>
        </p:nvSpPr>
        <p:spPr>
          <a:xfrm>
            <a:off x="60218" y="3240704"/>
            <a:ext cx="884393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was elected to be the 12th President of the United States, serving from March 1849 for only a year until his death in July 1850.</a:t>
            </a:r>
          </a:p>
        </p:txBody>
      </p:sp>
      <p:sp>
        <p:nvSpPr>
          <p:cNvPr id="10" name="Rectangle 9">
            <a:extLst>
              <a:ext uri="{FF2B5EF4-FFF2-40B4-BE49-F238E27FC236}">
                <a16:creationId xmlns:a16="http://schemas.microsoft.com/office/drawing/2014/main" id="{17522353-8893-4F8F-B85F-7F596ADD7A4E}"/>
              </a:ext>
            </a:extLst>
          </p:cNvPr>
          <p:cNvSpPr/>
          <p:nvPr/>
        </p:nvSpPr>
        <p:spPr>
          <a:xfrm>
            <a:off x="195130" y="4323412"/>
            <a:ext cx="8119672"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Although he was a slave owner, he took on an anti-slavery slant. He urged California and New Mexico residents to write constitutions and apply for statehood, knowing that both would likely bar slavery. He was correct in his assumptions, and in doing so angered Southerners who viewed his actions as a betrayal. </a:t>
            </a:r>
          </a:p>
        </p:txBody>
      </p:sp>
      <p:sp>
        <p:nvSpPr>
          <p:cNvPr id="11" name="Rectangle 10">
            <a:extLst>
              <a:ext uri="{FF2B5EF4-FFF2-40B4-BE49-F238E27FC236}">
                <a16:creationId xmlns:a16="http://schemas.microsoft.com/office/drawing/2014/main" id="{D52110AC-3E54-49D1-95C2-E59978FDBE83}"/>
              </a:ext>
            </a:extLst>
          </p:cNvPr>
          <p:cNvSpPr/>
          <p:nvPr/>
        </p:nvSpPr>
        <p:spPr>
          <a:xfrm>
            <a:off x="239844" y="2284300"/>
            <a:ext cx="716529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November 24, 1784, Barboursville, Virginia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July 9, 1850, The White House, Washington, D.C.</a:t>
            </a:r>
          </a:p>
        </p:txBody>
      </p:sp>
    </p:spTree>
    <p:extLst>
      <p:ext uri="{BB962C8B-B14F-4D97-AF65-F5344CB8AC3E}">
        <p14:creationId xmlns:p14="http://schemas.microsoft.com/office/powerpoint/2010/main" val="906836725"/>
      </p:ext>
    </p:extLst>
  </p:cSld>
  <p:clrMapOvr>
    <a:masterClrMapping/>
  </p:clrMapOvr>
  <mc:AlternateContent xmlns:mc="http://schemas.openxmlformats.org/markup-compatibility/2006" xmlns:p14="http://schemas.microsoft.com/office/powerpoint/2010/main">
    <mc:Choice Requires="p14">
      <p:transition spd="slow" p14:dur="1200" advTm="35000">
        <p:dissolve/>
      </p:transition>
    </mc:Choice>
    <mc:Fallback xmlns="">
      <p:transition spd="slow" advTm="3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700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par>
                          <p:cTn id="8" fill="hold">
                            <p:stCondLst>
                              <p:cond delay="10700"/>
                            </p:stCondLst>
                            <p:childTnLst>
                              <p:par>
                                <p:cTn id="9" presetID="26" presetClass="entr" presetSubtype="0" fill="hold" grpId="0" nodeType="afterEffect">
                                  <p:stCondLst>
                                    <p:cond delay="70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290">
                                          <p:stCondLst>
                                            <p:cond delay="0"/>
                                          </p:stCondLst>
                                        </p:cTn>
                                        <p:tgtEl>
                                          <p:spTgt spid="10"/>
                                        </p:tgtEl>
                                      </p:cBhvr>
                                    </p:animEffect>
                                    <p:anim calcmode="lin" valueType="num">
                                      <p:cBhvr>
                                        <p:cTn id="12"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7" dur="13">
                                          <p:stCondLst>
                                            <p:cond delay="325"/>
                                          </p:stCondLst>
                                        </p:cTn>
                                        <p:tgtEl>
                                          <p:spTgt spid="10"/>
                                        </p:tgtEl>
                                      </p:cBhvr>
                                      <p:to x="100000" y="60000"/>
                                    </p:animScale>
                                    <p:animScale>
                                      <p:cBhvr>
                                        <p:cTn id="18" dur="83" decel="50000">
                                          <p:stCondLst>
                                            <p:cond delay="338"/>
                                          </p:stCondLst>
                                        </p:cTn>
                                        <p:tgtEl>
                                          <p:spTgt spid="10"/>
                                        </p:tgtEl>
                                      </p:cBhvr>
                                      <p:to x="100000" y="100000"/>
                                    </p:animScale>
                                    <p:animScale>
                                      <p:cBhvr>
                                        <p:cTn id="19" dur="13">
                                          <p:stCondLst>
                                            <p:cond delay="656"/>
                                          </p:stCondLst>
                                        </p:cTn>
                                        <p:tgtEl>
                                          <p:spTgt spid="10"/>
                                        </p:tgtEl>
                                      </p:cBhvr>
                                      <p:to x="100000" y="80000"/>
                                    </p:animScale>
                                    <p:animScale>
                                      <p:cBhvr>
                                        <p:cTn id="20" dur="83" decel="50000">
                                          <p:stCondLst>
                                            <p:cond delay="669"/>
                                          </p:stCondLst>
                                        </p:cTn>
                                        <p:tgtEl>
                                          <p:spTgt spid="10"/>
                                        </p:tgtEl>
                                      </p:cBhvr>
                                      <p:to x="100000" y="100000"/>
                                    </p:animScale>
                                    <p:animScale>
                                      <p:cBhvr>
                                        <p:cTn id="21" dur="13">
                                          <p:stCondLst>
                                            <p:cond delay="821"/>
                                          </p:stCondLst>
                                        </p:cTn>
                                        <p:tgtEl>
                                          <p:spTgt spid="10"/>
                                        </p:tgtEl>
                                      </p:cBhvr>
                                      <p:to x="100000" y="90000"/>
                                    </p:animScale>
                                    <p:animScale>
                                      <p:cBhvr>
                                        <p:cTn id="22" dur="83" decel="50000">
                                          <p:stCondLst>
                                            <p:cond delay="834"/>
                                          </p:stCondLst>
                                        </p:cTn>
                                        <p:tgtEl>
                                          <p:spTgt spid="10"/>
                                        </p:tgtEl>
                                      </p:cBhvr>
                                      <p:to x="100000" y="100000"/>
                                    </p:animScale>
                                    <p:animScale>
                                      <p:cBhvr>
                                        <p:cTn id="23" dur="13">
                                          <p:stCondLst>
                                            <p:cond delay="904"/>
                                          </p:stCondLst>
                                        </p:cTn>
                                        <p:tgtEl>
                                          <p:spTgt spid="10"/>
                                        </p:tgtEl>
                                      </p:cBhvr>
                                      <p:to x="100000" y="95000"/>
                                    </p:animScale>
                                    <p:animScale>
                                      <p:cBhvr>
                                        <p:cTn id="24" dur="83" decel="50000">
                                          <p:stCondLst>
                                            <p:cond delay="917"/>
                                          </p:stCondLst>
                                        </p:cTn>
                                        <p:tgtEl>
                                          <p:spTgt spid="10"/>
                                        </p:tgtEl>
                                      </p:cBhvr>
                                      <p:to x="100000" y="100000"/>
                                    </p:animScale>
                                  </p:childTnLst>
                                </p:cTn>
                              </p:par>
                            </p:childTnLst>
                          </p:cTn>
                        </p:par>
                        <p:par>
                          <p:cTn id="25" fill="hold">
                            <p:stCondLst>
                              <p:cond delay="18700"/>
                            </p:stCondLst>
                            <p:childTnLst>
                              <p:par>
                                <p:cTn id="26" presetID="3" presetClass="entr" presetSubtype="10" fill="hold" nodeType="afterEffect">
                                  <p:stCondLst>
                                    <p:cond delay="500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1000"/>
                                        <p:tgtEl>
                                          <p:spTgt spid="2"/>
                                        </p:tgtEl>
                                      </p:cBhvr>
                                    </p:animEffect>
                                  </p:childTnLst>
                                </p:cTn>
                              </p:par>
                            </p:childTnLst>
                          </p:cTn>
                        </p:par>
                        <p:par>
                          <p:cTn id="29" fill="hold">
                            <p:stCondLst>
                              <p:cond delay="24700"/>
                            </p:stCondLst>
                            <p:childTnLst>
                              <p:par>
                                <p:cTn id="30" presetID="45" presetClass="entr" presetSubtype="0" fill="hold" grpId="0" nodeType="afterEffect">
                                  <p:stCondLst>
                                    <p:cond delay="30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ppt_w</p:attrName>
                                        </p:attrNameLst>
                                      </p:cBhvr>
                                      <p:tavLst>
                                        <p:tav tm="0" fmla="#ppt_w*sin(2.5*pi*$)">
                                          <p:val>
                                            <p:fltVal val="0"/>
                                          </p:val>
                                        </p:tav>
                                        <p:tav tm="100000">
                                          <p:val>
                                            <p:fltVal val="1"/>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childTnLst>
                                </p:cTn>
                              </p:par>
                            </p:childTnLst>
                          </p:cTn>
                        </p:par>
                        <p:par>
                          <p:cTn id="35" fill="hold">
                            <p:stCondLst>
                              <p:cond delay="28700"/>
                            </p:stCondLst>
                            <p:childTnLst>
                              <p:par>
                                <p:cTn id="36" presetID="21" presetClass="entr" presetSubtype="1" fill="hold" grpId="0" nodeType="afterEffect">
                                  <p:stCondLst>
                                    <p:cond delay="200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E921C8-3AEB-4624-AF79-022089F75EAF}"/>
              </a:ext>
            </a:extLst>
          </p:cNvPr>
          <p:cNvPicPr>
            <a:picLocks noChangeAspect="1"/>
          </p:cNvPicPr>
          <p:nvPr/>
        </p:nvPicPr>
        <p:blipFill rotWithShape="1">
          <a:blip r:embed="rId2"/>
          <a:srcRect l="21454" t="6883" r="21365"/>
          <a:stretch/>
        </p:blipFill>
        <p:spPr>
          <a:xfrm>
            <a:off x="149901" y="149901"/>
            <a:ext cx="3875279" cy="4467069"/>
          </a:xfrm>
          <a:prstGeom prst="rect">
            <a:avLst/>
          </a:prstGeom>
        </p:spPr>
      </p:pic>
      <p:pic>
        <p:nvPicPr>
          <p:cNvPr id="3" name="Picture 2">
            <a:extLst>
              <a:ext uri="{FF2B5EF4-FFF2-40B4-BE49-F238E27FC236}">
                <a16:creationId xmlns:a16="http://schemas.microsoft.com/office/drawing/2014/main" id="{DB0CBEB1-2206-4F4B-8461-C2D810B965EA}"/>
              </a:ext>
            </a:extLst>
          </p:cNvPr>
          <p:cNvPicPr>
            <a:picLocks noChangeAspect="1"/>
          </p:cNvPicPr>
          <p:nvPr/>
        </p:nvPicPr>
        <p:blipFill rotWithShape="1">
          <a:blip r:embed="rId3"/>
          <a:srcRect l="47487" r="17566" b="28258"/>
          <a:stretch/>
        </p:blipFill>
        <p:spPr>
          <a:xfrm>
            <a:off x="149901" y="4732715"/>
            <a:ext cx="1543987" cy="1975384"/>
          </a:xfrm>
          <a:prstGeom prst="rect">
            <a:avLst/>
          </a:prstGeom>
        </p:spPr>
      </p:pic>
      <p:sp>
        <p:nvSpPr>
          <p:cNvPr id="4" name="TextBox 3">
            <a:extLst>
              <a:ext uri="{FF2B5EF4-FFF2-40B4-BE49-F238E27FC236}">
                <a16:creationId xmlns:a16="http://schemas.microsoft.com/office/drawing/2014/main" id="{14E6E80F-E74C-4FD4-A28E-DF74A1746EF6}"/>
              </a:ext>
            </a:extLst>
          </p:cNvPr>
          <p:cNvSpPr txBox="1"/>
          <p:nvPr/>
        </p:nvSpPr>
        <p:spPr>
          <a:xfrm>
            <a:off x="1693888" y="4997132"/>
            <a:ext cx="5846164" cy="1446550"/>
          </a:xfrm>
          <a:prstGeom prst="rect">
            <a:avLst/>
          </a:prstGeom>
          <a:noFill/>
        </p:spPr>
        <p:txBody>
          <a:bodyPr wrap="square" rtlCol="0">
            <a:spAutoFit/>
          </a:bodyPr>
          <a:lstStyle/>
          <a:p>
            <a:r>
              <a:rPr lang="en-US" sz="2400" b="1" dirty="0"/>
              <a:t>Jane</a:t>
            </a:r>
          </a:p>
          <a:p>
            <a:r>
              <a:rPr lang="en-US" sz="2400" b="1" dirty="0"/>
              <a:t>Pierce</a:t>
            </a:r>
          </a:p>
          <a:p>
            <a:r>
              <a:rPr lang="en-US" sz="2000" b="1" dirty="0"/>
              <a:t>They had three children, but none lived past age 12.  One was killed by a train soon after his election.</a:t>
            </a:r>
          </a:p>
        </p:txBody>
      </p:sp>
      <p:sp>
        <p:nvSpPr>
          <p:cNvPr id="5" name="Rectangle 4">
            <a:extLst>
              <a:ext uri="{FF2B5EF4-FFF2-40B4-BE49-F238E27FC236}">
                <a16:creationId xmlns:a16="http://schemas.microsoft.com/office/drawing/2014/main" id="{52B51F02-EE8F-4DCA-91FC-A3DAF9F0534D}"/>
              </a:ext>
            </a:extLst>
          </p:cNvPr>
          <p:cNvSpPr/>
          <p:nvPr/>
        </p:nvSpPr>
        <p:spPr>
          <a:xfrm>
            <a:off x="4025180" y="2977456"/>
            <a:ext cx="8016918" cy="1200329"/>
          </a:xfrm>
          <a:prstGeom prst="rect">
            <a:avLst/>
          </a:prstGeom>
        </p:spPr>
        <p:txBody>
          <a:bodyPr wrap="square">
            <a:spAutoFit/>
          </a:bodyPr>
          <a:lstStyle/>
          <a:p>
            <a:r>
              <a:rPr lang="en-US" sz="2400" b="1" dirty="0"/>
              <a:t>The 14th President of the United States, a northern Democrat who saw the abolitionist movement as a fundamental threat to the unity of the nation. </a:t>
            </a:r>
          </a:p>
        </p:txBody>
      </p:sp>
      <p:sp>
        <p:nvSpPr>
          <p:cNvPr id="6" name="Rectangle 5">
            <a:extLst>
              <a:ext uri="{FF2B5EF4-FFF2-40B4-BE49-F238E27FC236}">
                <a16:creationId xmlns:a16="http://schemas.microsoft.com/office/drawing/2014/main" id="{6E06E467-C3A8-4B12-A75C-1A4140EEC178}"/>
              </a:ext>
            </a:extLst>
          </p:cNvPr>
          <p:cNvSpPr/>
          <p:nvPr/>
        </p:nvSpPr>
        <p:spPr>
          <a:xfrm>
            <a:off x="4185075" y="187260"/>
            <a:ext cx="7857023" cy="1200329"/>
          </a:xfrm>
          <a:prstGeom prst="rect">
            <a:avLst/>
          </a:prstGeom>
        </p:spPr>
        <p:txBody>
          <a:bodyPr wrap="square">
            <a:spAutoFit/>
          </a:bodyPr>
          <a:lstStyle/>
          <a:p>
            <a:r>
              <a:rPr lang="en-US" sz="2400" b="1" dirty="0"/>
              <a:t>He served as speaker of the state legislature before winning election to the U.S. House of Representatives in 1833.  He served two terms in the House and one in the Senate.</a:t>
            </a:r>
          </a:p>
        </p:txBody>
      </p:sp>
      <p:sp>
        <p:nvSpPr>
          <p:cNvPr id="7" name="Rectangle 6">
            <a:extLst>
              <a:ext uri="{FF2B5EF4-FFF2-40B4-BE49-F238E27FC236}">
                <a16:creationId xmlns:a16="http://schemas.microsoft.com/office/drawing/2014/main" id="{834EEF59-FCF4-402B-A710-3CF703B247B6}"/>
              </a:ext>
            </a:extLst>
          </p:cNvPr>
          <p:cNvSpPr/>
          <p:nvPr/>
        </p:nvSpPr>
        <p:spPr>
          <a:xfrm>
            <a:off x="4025180" y="2106994"/>
            <a:ext cx="8764249" cy="830997"/>
          </a:xfrm>
          <a:prstGeom prst="rect">
            <a:avLst/>
          </a:prstGeom>
        </p:spPr>
        <p:txBody>
          <a:bodyPr wrap="square">
            <a:spAutoFit/>
          </a:bodyPr>
          <a:lstStyle/>
          <a:p>
            <a:r>
              <a:rPr lang="en-US" sz="2400" b="1" dirty="0"/>
              <a:t>Born: Nov. 23, 1804, in Hillsborough (now Hillsboro), N. H.</a:t>
            </a:r>
          </a:p>
          <a:p>
            <a:r>
              <a:rPr lang="en-US" sz="2400" b="1" dirty="0"/>
              <a:t>Died: Oct. 8, 1869, in Concord, New Hampshire</a:t>
            </a:r>
          </a:p>
        </p:txBody>
      </p:sp>
      <p:sp>
        <p:nvSpPr>
          <p:cNvPr id="8" name="Rectangle 7">
            <a:extLst>
              <a:ext uri="{FF2B5EF4-FFF2-40B4-BE49-F238E27FC236}">
                <a16:creationId xmlns:a16="http://schemas.microsoft.com/office/drawing/2014/main" id="{D53E5ABD-1E8E-4FF2-89FF-62C4251E449D}"/>
              </a:ext>
            </a:extLst>
          </p:cNvPr>
          <p:cNvSpPr/>
          <p:nvPr/>
        </p:nvSpPr>
        <p:spPr>
          <a:xfrm>
            <a:off x="4185074" y="4273858"/>
            <a:ext cx="8006925" cy="1200329"/>
          </a:xfrm>
          <a:prstGeom prst="rect">
            <a:avLst/>
          </a:prstGeom>
        </p:spPr>
        <p:txBody>
          <a:bodyPr wrap="square">
            <a:spAutoFit/>
          </a:bodyPr>
          <a:lstStyle/>
          <a:p>
            <a:r>
              <a:rPr lang="en-US" sz="2400" b="1" dirty="0"/>
              <a:t>He was nominated by the Democratic party to run for President in 1852. Despite being from the North, he was pro-slavery, which appealed to southerners.</a:t>
            </a:r>
          </a:p>
        </p:txBody>
      </p:sp>
      <p:sp>
        <p:nvSpPr>
          <p:cNvPr id="9" name="TextBox 8">
            <a:extLst>
              <a:ext uri="{FF2B5EF4-FFF2-40B4-BE49-F238E27FC236}">
                <a16:creationId xmlns:a16="http://schemas.microsoft.com/office/drawing/2014/main" id="{BE28C4E9-2B9F-4D6B-84D3-229E34666993}"/>
              </a:ext>
            </a:extLst>
          </p:cNvPr>
          <p:cNvSpPr txBox="1"/>
          <p:nvPr/>
        </p:nvSpPr>
        <p:spPr>
          <a:xfrm>
            <a:off x="4025180" y="1516314"/>
            <a:ext cx="2798138" cy="523220"/>
          </a:xfrm>
          <a:prstGeom prst="rect">
            <a:avLst/>
          </a:prstGeom>
          <a:noFill/>
        </p:spPr>
        <p:txBody>
          <a:bodyPr wrap="none" rtlCol="0">
            <a:spAutoFit/>
          </a:bodyPr>
          <a:lstStyle/>
          <a:p>
            <a:r>
              <a:rPr lang="en-US" sz="2800" b="1" dirty="0"/>
              <a:t>FRANKLIN PIERCE</a:t>
            </a:r>
          </a:p>
        </p:txBody>
      </p:sp>
    </p:spTree>
    <p:extLst>
      <p:ext uri="{BB962C8B-B14F-4D97-AF65-F5344CB8AC3E}">
        <p14:creationId xmlns:p14="http://schemas.microsoft.com/office/powerpoint/2010/main" val="3133854342"/>
      </p:ext>
    </p:extLst>
  </p:cSld>
  <p:clrMapOvr>
    <a:masterClrMapping/>
  </p:clrMapOvr>
  <mc:AlternateContent xmlns:mc="http://schemas.openxmlformats.org/markup-compatibility/2006" xmlns:p14="http://schemas.microsoft.com/office/powerpoint/2010/main">
    <mc:Choice Requires="p14">
      <p:transition spd="slow" p14:dur="1500" advTm="35000">
        <p:checker/>
      </p:transition>
    </mc:Choice>
    <mc:Fallback xmlns="">
      <p:transition spd="slow" advTm="3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60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7000"/>
                            </p:stCondLst>
                            <p:childTnLst>
                              <p:par>
                                <p:cTn id="9" presetID="20" presetClass="entr" presetSubtype="0" fill="hold" grpId="0" nodeType="afterEffect">
                                  <p:stCondLst>
                                    <p:cond delay="600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1000"/>
                                        <p:tgtEl>
                                          <p:spTgt spid="8"/>
                                        </p:tgtEl>
                                      </p:cBhvr>
                                    </p:animEffect>
                                  </p:childTnLst>
                                </p:cTn>
                              </p:par>
                            </p:childTnLst>
                          </p:cTn>
                        </p:par>
                        <p:par>
                          <p:cTn id="12" fill="hold">
                            <p:stCondLst>
                              <p:cond delay="14000"/>
                            </p:stCondLst>
                            <p:childTnLst>
                              <p:par>
                                <p:cTn id="13" presetID="2" presetClass="entr" presetSubtype="1" fill="hold" grpId="0" nodeType="afterEffect">
                                  <p:stCondLst>
                                    <p:cond delay="7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22000"/>
                            </p:stCondLst>
                            <p:childTnLst>
                              <p:par>
                                <p:cTn id="18" presetID="31" presetClass="entr" presetSubtype="0" fill="hold" grpId="0" nodeType="afterEffect">
                                  <p:stCondLst>
                                    <p:cond delay="30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18836B-DBEE-4B72-A29A-295B66BD4296}"/>
              </a:ext>
            </a:extLst>
          </p:cNvPr>
          <p:cNvPicPr>
            <a:picLocks noChangeAspect="1"/>
          </p:cNvPicPr>
          <p:nvPr/>
        </p:nvPicPr>
        <p:blipFill rotWithShape="1">
          <a:blip r:embed="rId2"/>
          <a:srcRect l="25618" r="22954" b="4671"/>
          <a:stretch/>
        </p:blipFill>
        <p:spPr>
          <a:xfrm>
            <a:off x="179882" y="157318"/>
            <a:ext cx="3020220" cy="4159849"/>
          </a:xfrm>
          <a:prstGeom prst="rect">
            <a:avLst/>
          </a:prstGeom>
        </p:spPr>
      </p:pic>
      <p:sp>
        <p:nvSpPr>
          <p:cNvPr id="3" name="Rectangle 2">
            <a:extLst>
              <a:ext uri="{FF2B5EF4-FFF2-40B4-BE49-F238E27FC236}">
                <a16:creationId xmlns:a16="http://schemas.microsoft.com/office/drawing/2014/main" id="{2991281E-D546-4B54-A3C9-14DFBB1F26C5}"/>
              </a:ext>
            </a:extLst>
          </p:cNvPr>
          <p:cNvSpPr/>
          <p:nvPr/>
        </p:nvSpPr>
        <p:spPr>
          <a:xfrm>
            <a:off x="3437744" y="299884"/>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served as the 29th President of the United States from 1921 until his death in 1923.</a:t>
            </a:r>
          </a:p>
        </p:txBody>
      </p:sp>
      <p:sp>
        <p:nvSpPr>
          <p:cNvPr id="4" name="Rectangle 3">
            <a:extLst>
              <a:ext uri="{FF2B5EF4-FFF2-40B4-BE49-F238E27FC236}">
                <a16:creationId xmlns:a16="http://schemas.microsoft.com/office/drawing/2014/main" id="{2985D8FA-049E-4D01-BA35-D5464107F27F}"/>
              </a:ext>
            </a:extLst>
          </p:cNvPr>
          <p:cNvSpPr/>
          <p:nvPr/>
        </p:nvSpPr>
        <p:spPr>
          <a:xfrm>
            <a:off x="3977390" y="1366893"/>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November 2, 1865, Blooming Grove, OH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August 2, 1923, San Francisco, CA</a:t>
            </a:r>
          </a:p>
        </p:txBody>
      </p:sp>
      <p:pic>
        <p:nvPicPr>
          <p:cNvPr id="5" name="Picture 4">
            <a:extLst>
              <a:ext uri="{FF2B5EF4-FFF2-40B4-BE49-F238E27FC236}">
                <a16:creationId xmlns:a16="http://schemas.microsoft.com/office/drawing/2014/main" id="{B16EB4A2-5BA9-4C3A-8F7E-A9FD239FB226}"/>
              </a:ext>
            </a:extLst>
          </p:cNvPr>
          <p:cNvPicPr>
            <a:picLocks noChangeAspect="1"/>
          </p:cNvPicPr>
          <p:nvPr/>
        </p:nvPicPr>
        <p:blipFill rotWithShape="1">
          <a:blip r:embed="rId3"/>
          <a:srcRect l="8771" r="18470" b="31090"/>
          <a:stretch/>
        </p:blipFill>
        <p:spPr>
          <a:xfrm>
            <a:off x="179882" y="4514985"/>
            <a:ext cx="1693888" cy="2185697"/>
          </a:xfrm>
          <a:prstGeom prst="rect">
            <a:avLst/>
          </a:prstGeom>
        </p:spPr>
      </p:pic>
      <p:sp>
        <p:nvSpPr>
          <p:cNvPr id="6" name="TextBox 5">
            <a:extLst>
              <a:ext uri="{FF2B5EF4-FFF2-40B4-BE49-F238E27FC236}">
                <a16:creationId xmlns:a16="http://schemas.microsoft.com/office/drawing/2014/main" id="{8E882877-AAFF-4B75-BAC8-BFEF34BC7B01}"/>
              </a:ext>
            </a:extLst>
          </p:cNvPr>
          <p:cNvSpPr txBox="1"/>
          <p:nvPr/>
        </p:nvSpPr>
        <p:spPr>
          <a:xfrm>
            <a:off x="3200102" y="2263346"/>
            <a:ext cx="1355307"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Warren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Harding</a:t>
            </a:r>
          </a:p>
        </p:txBody>
      </p:sp>
      <p:sp>
        <p:nvSpPr>
          <p:cNvPr id="8" name="TextBox 7">
            <a:extLst>
              <a:ext uri="{FF2B5EF4-FFF2-40B4-BE49-F238E27FC236}">
                <a16:creationId xmlns:a16="http://schemas.microsoft.com/office/drawing/2014/main" id="{F2C8D978-8C10-4133-80D6-23E15FE3ABDB}"/>
              </a:ext>
            </a:extLst>
          </p:cNvPr>
          <p:cNvSpPr txBox="1"/>
          <p:nvPr/>
        </p:nvSpPr>
        <p:spPr>
          <a:xfrm>
            <a:off x="1924047" y="4907604"/>
            <a:ext cx="127605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Florence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Harding</a:t>
            </a:r>
          </a:p>
        </p:txBody>
      </p:sp>
      <p:sp>
        <p:nvSpPr>
          <p:cNvPr id="9" name="Rectangle 8">
            <a:extLst>
              <a:ext uri="{FF2B5EF4-FFF2-40B4-BE49-F238E27FC236}">
                <a16:creationId xmlns:a16="http://schemas.microsoft.com/office/drawing/2014/main" id="{933BDB94-D65D-4917-9A4A-19399D78EF69}"/>
              </a:ext>
            </a:extLst>
          </p:cNvPr>
          <p:cNvSpPr/>
          <p:nvPr/>
        </p:nvSpPr>
        <p:spPr>
          <a:xfrm>
            <a:off x="3437744" y="4970510"/>
            <a:ext cx="8379502"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After his sudden passing in the middle of his Presidential term,  rumors of scandal or even worse including poisoning emerged.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Today, most historians accept that he, at age 57, died from a heart attack brought on by evidence of cardiac problems.</a:t>
            </a:r>
          </a:p>
        </p:txBody>
      </p:sp>
      <p:sp>
        <p:nvSpPr>
          <p:cNvPr id="10" name="Rectangle 9">
            <a:extLst>
              <a:ext uri="{FF2B5EF4-FFF2-40B4-BE49-F238E27FC236}">
                <a16:creationId xmlns:a16="http://schemas.microsoft.com/office/drawing/2014/main" id="{B8CCC43F-7CCC-4D64-92FF-838846543C1B}"/>
              </a:ext>
            </a:extLst>
          </p:cNvPr>
          <p:cNvSpPr/>
          <p:nvPr/>
        </p:nvSpPr>
        <p:spPr>
          <a:xfrm>
            <a:off x="4480964" y="3164838"/>
            <a:ext cx="7255787"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Though his term in office was fraught with scandal, including the Teapot Dome, he was a popular President.  He embraced technology and was sensitive to the plights of minorities and women.</a:t>
            </a:r>
          </a:p>
        </p:txBody>
      </p:sp>
    </p:spTree>
    <p:extLst>
      <p:ext uri="{BB962C8B-B14F-4D97-AF65-F5344CB8AC3E}">
        <p14:creationId xmlns:p14="http://schemas.microsoft.com/office/powerpoint/2010/main" val="2184322568"/>
      </p:ext>
    </p:extLst>
  </p:cSld>
  <p:clrMapOvr>
    <a:masterClrMapping/>
  </p:clrMapOvr>
  <mc:AlternateContent xmlns:mc="http://schemas.openxmlformats.org/markup-compatibility/2006" xmlns:p14="http://schemas.microsoft.com/office/powerpoint/2010/main">
    <mc:Choice Requires="p14">
      <p:transition spd="slow" p14:dur="1250" advTm="35000">
        <p:blinds dir="vert"/>
      </p:transition>
    </mc:Choice>
    <mc:Fallback xmlns="">
      <p:transition spd="slow" advTm="3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600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1000"/>
                                        <p:tgtEl>
                                          <p:spTgt spid="2"/>
                                        </p:tgtEl>
                                      </p:cBhvr>
                                    </p:animEffect>
                                  </p:childTnLst>
                                </p:cTn>
                              </p:par>
                            </p:childTnLst>
                          </p:cTn>
                        </p:par>
                        <p:par>
                          <p:cTn id="8" fill="hold">
                            <p:stCondLst>
                              <p:cond delay="7000"/>
                            </p:stCondLst>
                            <p:childTnLst>
                              <p:par>
                                <p:cTn id="9" presetID="26" presetClass="entr" presetSubtype="0" fill="hold" grpId="0" nodeType="afterEffect">
                                  <p:stCondLst>
                                    <p:cond delay="50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290">
                                          <p:stCondLst>
                                            <p:cond delay="0"/>
                                          </p:stCondLst>
                                        </p:cTn>
                                        <p:tgtEl>
                                          <p:spTgt spid="10"/>
                                        </p:tgtEl>
                                      </p:cBhvr>
                                    </p:animEffect>
                                    <p:anim calcmode="lin" valueType="num">
                                      <p:cBhvr>
                                        <p:cTn id="12"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7" dur="13">
                                          <p:stCondLst>
                                            <p:cond delay="325"/>
                                          </p:stCondLst>
                                        </p:cTn>
                                        <p:tgtEl>
                                          <p:spTgt spid="10"/>
                                        </p:tgtEl>
                                      </p:cBhvr>
                                      <p:to x="100000" y="60000"/>
                                    </p:animScale>
                                    <p:animScale>
                                      <p:cBhvr>
                                        <p:cTn id="18" dur="83" decel="50000">
                                          <p:stCondLst>
                                            <p:cond delay="338"/>
                                          </p:stCondLst>
                                        </p:cTn>
                                        <p:tgtEl>
                                          <p:spTgt spid="10"/>
                                        </p:tgtEl>
                                      </p:cBhvr>
                                      <p:to x="100000" y="100000"/>
                                    </p:animScale>
                                    <p:animScale>
                                      <p:cBhvr>
                                        <p:cTn id="19" dur="13">
                                          <p:stCondLst>
                                            <p:cond delay="656"/>
                                          </p:stCondLst>
                                        </p:cTn>
                                        <p:tgtEl>
                                          <p:spTgt spid="10"/>
                                        </p:tgtEl>
                                      </p:cBhvr>
                                      <p:to x="100000" y="80000"/>
                                    </p:animScale>
                                    <p:animScale>
                                      <p:cBhvr>
                                        <p:cTn id="20" dur="83" decel="50000">
                                          <p:stCondLst>
                                            <p:cond delay="669"/>
                                          </p:stCondLst>
                                        </p:cTn>
                                        <p:tgtEl>
                                          <p:spTgt spid="10"/>
                                        </p:tgtEl>
                                      </p:cBhvr>
                                      <p:to x="100000" y="100000"/>
                                    </p:animScale>
                                    <p:animScale>
                                      <p:cBhvr>
                                        <p:cTn id="21" dur="13">
                                          <p:stCondLst>
                                            <p:cond delay="821"/>
                                          </p:stCondLst>
                                        </p:cTn>
                                        <p:tgtEl>
                                          <p:spTgt spid="10"/>
                                        </p:tgtEl>
                                      </p:cBhvr>
                                      <p:to x="100000" y="90000"/>
                                    </p:animScale>
                                    <p:animScale>
                                      <p:cBhvr>
                                        <p:cTn id="22" dur="83" decel="50000">
                                          <p:stCondLst>
                                            <p:cond delay="834"/>
                                          </p:stCondLst>
                                        </p:cTn>
                                        <p:tgtEl>
                                          <p:spTgt spid="10"/>
                                        </p:tgtEl>
                                      </p:cBhvr>
                                      <p:to x="100000" y="100000"/>
                                    </p:animScale>
                                    <p:animScale>
                                      <p:cBhvr>
                                        <p:cTn id="23" dur="13">
                                          <p:stCondLst>
                                            <p:cond delay="904"/>
                                          </p:stCondLst>
                                        </p:cTn>
                                        <p:tgtEl>
                                          <p:spTgt spid="10"/>
                                        </p:tgtEl>
                                      </p:cBhvr>
                                      <p:to x="100000" y="95000"/>
                                    </p:animScale>
                                    <p:animScale>
                                      <p:cBhvr>
                                        <p:cTn id="24" dur="83" decel="50000">
                                          <p:stCondLst>
                                            <p:cond delay="917"/>
                                          </p:stCondLst>
                                        </p:cTn>
                                        <p:tgtEl>
                                          <p:spTgt spid="10"/>
                                        </p:tgtEl>
                                      </p:cBhvr>
                                      <p:to x="100000" y="100000"/>
                                    </p:animScale>
                                  </p:childTnLst>
                                </p:cTn>
                              </p:par>
                            </p:childTnLst>
                          </p:cTn>
                        </p:par>
                        <p:par>
                          <p:cTn id="25" fill="hold">
                            <p:stCondLst>
                              <p:cond delay="13000"/>
                            </p:stCondLst>
                            <p:childTnLst>
                              <p:par>
                                <p:cTn id="26" presetID="22" presetClass="entr" presetSubtype="4" fill="hold" grpId="0" nodeType="afterEffect">
                                  <p:stCondLst>
                                    <p:cond delay="800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1000"/>
                                        <p:tgtEl>
                                          <p:spTgt spid="9"/>
                                        </p:tgtEl>
                                      </p:cBhvr>
                                    </p:animEffect>
                                  </p:childTnLst>
                                </p:cTn>
                              </p:par>
                            </p:childTnLst>
                          </p:cTn>
                        </p:par>
                        <p:par>
                          <p:cTn id="29" fill="hold">
                            <p:stCondLst>
                              <p:cond delay="22000"/>
                            </p:stCondLst>
                            <p:childTnLst>
                              <p:par>
                                <p:cTn id="30" presetID="42" presetClass="entr" presetSubtype="0" fill="hold" grpId="0" nodeType="afterEffect">
                                  <p:stCondLst>
                                    <p:cond delay="6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29000"/>
                            </p:stCondLst>
                            <p:childTnLst>
                              <p:par>
                                <p:cTn id="36" presetID="2" presetClass="entr" presetSubtype="2" fill="hold" grpId="0" nodeType="afterEffect">
                                  <p:stCondLst>
                                    <p:cond delay="200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000" fill="hold"/>
                                        <p:tgtEl>
                                          <p:spTgt spid="6"/>
                                        </p:tgtEl>
                                        <p:attrNameLst>
                                          <p:attrName>ppt_x</p:attrName>
                                        </p:attrNameLst>
                                      </p:cBhvr>
                                      <p:tavLst>
                                        <p:tav tm="0">
                                          <p:val>
                                            <p:strVal val="1+#ppt_w/2"/>
                                          </p:val>
                                        </p:tav>
                                        <p:tav tm="100000">
                                          <p:val>
                                            <p:strVal val="#ppt_x"/>
                                          </p:val>
                                        </p:tav>
                                      </p:tavLst>
                                    </p:anim>
                                    <p:anim calcmode="lin" valueType="num">
                                      <p:cBhvr additive="base">
                                        <p:cTn id="39"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9933A7-19EE-4843-9C58-7F0454B5A10C}"/>
              </a:ext>
            </a:extLst>
          </p:cNvPr>
          <p:cNvSpPr txBox="1"/>
          <p:nvPr/>
        </p:nvSpPr>
        <p:spPr>
          <a:xfrm>
            <a:off x="3805847" y="3475439"/>
            <a:ext cx="25937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Donald J. Trump</a:t>
            </a:r>
          </a:p>
        </p:txBody>
      </p:sp>
      <p:pic>
        <p:nvPicPr>
          <p:cNvPr id="3" name="Picture 2">
            <a:extLst>
              <a:ext uri="{FF2B5EF4-FFF2-40B4-BE49-F238E27FC236}">
                <a16:creationId xmlns:a16="http://schemas.microsoft.com/office/drawing/2014/main" id="{5ACE55CF-A229-4B68-9B5E-856A9AF2C8B2}"/>
              </a:ext>
            </a:extLst>
          </p:cNvPr>
          <p:cNvPicPr>
            <a:picLocks noChangeAspect="1"/>
          </p:cNvPicPr>
          <p:nvPr/>
        </p:nvPicPr>
        <p:blipFill rotWithShape="1">
          <a:blip r:embed="rId2"/>
          <a:srcRect l="17625" r="15567" b="22844"/>
          <a:stretch/>
        </p:blipFill>
        <p:spPr>
          <a:xfrm>
            <a:off x="228886" y="143627"/>
            <a:ext cx="3546357" cy="4095701"/>
          </a:xfrm>
          <a:prstGeom prst="rect">
            <a:avLst/>
          </a:prstGeom>
        </p:spPr>
      </p:pic>
      <p:pic>
        <p:nvPicPr>
          <p:cNvPr id="22" name="Picture 21">
            <a:extLst>
              <a:ext uri="{FF2B5EF4-FFF2-40B4-BE49-F238E27FC236}">
                <a16:creationId xmlns:a16="http://schemas.microsoft.com/office/drawing/2014/main" id="{E5654CAE-B424-4D4A-A7A9-B18D7262225B}"/>
              </a:ext>
            </a:extLst>
          </p:cNvPr>
          <p:cNvPicPr>
            <a:picLocks noChangeAspect="1"/>
          </p:cNvPicPr>
          <p:nvPr/>
        </p:nvPicPr>
        <p:blipFill rotWithShape="1">
          <a:blip r:embed="rId3"/>
          <a:srcRect l="31892" t="2292" r="32493" b="34337"/>
          <a:stretch/>
        </p:blipFill>
        <p:spPr>
          <a:xfrm>
            <a:off x="3368880" y="4608660"/>
            <a:ext cx="1691965" cy="2099928"/>
          </a:xfrm>
          <a:prstGeom prst="rect">
            <a:avLst/>
          </a:prstGeom>
        </p:spPr>
      </p:pic>
      <p:sp>
        <p:nvSpPr>
          <p:cNvPr id="23" name="Rectangle 22">
            <a:extLst>
              <a:ext uri="{FF2B5EF4-FFF2-40B4-BE49-F238E27FC236}">
                <a16:creationId xmlns:a16="http://schemas.microsoft.com/office/drawing/2014/main" id="{C21BB84B-877D-4C08-B257-E032A5A96340}"/>
              </a:ext>
            </a:extLst>
          </p:cNvPr>
          <p:cNvSpPr/>
          <p:nvPr/>
        </p:nvSpPr>
        <p:spPr>
          <a:xfrm>
            <a:off x="3836593" y="2090444"/>
            <a:ext cx="800407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June 14, 1946, 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Spouses: Melania (m. 2005), Marla Maples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(m. 1993–1999), Ivana (m. 1977–1992)</a:t>
            </a:r>
          </a:p>
        </p:txBody>
      </p:sp>
      <p:pic>
        <p:nvPicPr>
          <p:cNvPr id="24" name="Picture 23">
            <a:extLst>
              <a:ext uri="{FF2B5EF4-FFF2-40B4-BE49-F238E27FC236}">
                <a16:creationId xmlns:a16="http://schemas.microsoft.com/office/drawing/2014/main" id="{23F7A351-D452-41E1-83FE-600A6D31FE39}"/>
              </a:ext>
            </a:extLst>
          </p:cNvPr>
          <p:cNvPicPr>
            <a:picLocks noChangeAspect="1"/>
          </p:cNvPicPr>
          <p:nvPr/>
        </p:nvPicPr>
        <p:blipFill rotWithShape="1">
          <a:blip r:embed="rId4"/>
          <a:srcRect l="33719" r="32597" b="11031"/>
          <a:stretch/>
        </p:blipFill>
        <p:spPr>
          <a:xfrm>
            <a:off x="1865362" y="4608660"/>
            <a:ext cx="1419727" cy="2099928"/>
          </a:xfrm>
          <a:prstGeom prst="rect">
            <a:avLst/>
          </a:prstGeom>
        </p:spPr>
      </p:pic>
      <p:pic>
        <p:nvPicPr>
          <p:cNvPr id="25" name="Picture 24">
            <a:extLst>
              <a:ext uri="{FF2B5EF4-FFF2-40B4-BE49-F238E27FC236}">
                <a16:creationId xmlns:a16="http://schemas.microsoft.com/office/drawing/2014/main" id="{0FC4DDA8-6810-40AD-85A6-584B78D5B4AF}"/>
              </a:ext>
            </a:extLst>
          </p:cNvPr>
          <p:cNvPicPr>
            <a:picLocks noChangeAspect="1"/>
          </p:cNvPicPr>
          <p:nvPr/>
        </p:nvPicPr>
        <p:blipFill rotWithShape="1">
          <a:blip r:embed="rId5"/>
          <a:srcRect l="14509" r="9830" b="23471"/>
          <a:stretch/>
        </p:blipFill>
        <p:spPr>
          <a:xfrm>
            <a:off x="136891" y="4608660"/>
            <a:ext cx="1597647" cy="2099928"/>
          </a:xfrm>
          <a:prstGeom prst="rect">
            <a:avLst/>
          </a:prstGeom>
        </p:spPr>
      </p:pic>
      <p:sp>
        <p:nvSpPr>
          <p:cNvPr id="26" name="TextBox 25">
            <a:extLst>
              <a:ext uri="{FF2B5EF4-FFF2-40B4-BE49-F238E27FC236}">
                <a16:creationId xmlns:a16="http://schemas.microsoft.com/office/drawing/2014/main" id="{F31E25BB-19A9-42CF-A8CC-7CBA72456C53}"/>
              </a:ext>
            </a:extLst>
          </p:cNvPr>
          <p:cNvSpPr txBox="1"/>
          <p:nvPr/>
        </p:nvSpPr>
        <p:spPr>
          <a:xfrm>
            <a:off x="456570" y="4239328"/>
            <a:ext cx="43351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Ivana              Marla          Melania</a:t>
            </a:r>
          </a:p>
        </p:txBody>
      </p:sp>
      <p:sp>
        <p:nvSpPr>
          <p:cNvPr id="28" name="TextBox 27">
            <a:extLst>
              <a:ext uri="{FF2B5EF4-FFF2-40B4-BE49-F238E27FC236}">
                <a16:creationId xmlns:a16="http://schemas.microsoft.com/office/drawing/2014/main" id="{00C6B33C-EF0A-4BDA-8910-B4D6DAFDBB12}"/>
              </a:ext>
            </a:extLst>
          </p:cNvPr>
          <p:cNvSpPr txBox="1"/>
          <p:nvPr/>
        </p:nvSpPr>
        <p:spPr>
          <a:xfrm>
            <a:off x="3844595" y="120675"/>
            <a:ext cx="84189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Elected to be the 45</a:t>
            </a:r>
            <a:r>
              <a:rPr kumimoji="0" lang="en-US" sz="24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President by the Electoral College (lost the popular vote by 3 million votes), he has been President of a very divided country.  He successfully passed a tax cut that benefited corporations and the wealthy more than the middle class.  The tax cut increased the national debt.</a:t>
            </a:r>
          </a:p>
        </p:txBody>
      </p:sp>
      <p:sp>
        <p:nvSpPr>
          <p:cNvPr id="30" name="TextBox 29">
            <a:extLst>
              <a:ext uri="{FF2B5EF4-FFF2-40B4-BE49-F238E27FC236}">
                <a16:creationId xmlns:a16="http://schemas.microsoft.com/office/drawing/2014/main" id="{2F1503BB-65C1-4A07-BA4C-CBA987FE246F}"/>
              </a:ext>
            </a:extLst>
          </p:cNvPr>
          <p:cNvSpPr txBox="1"/>
          <p:nvPr/>
        </p:nvSpPr>
        <p:spPr>
          <a:xfrm>
            <a:off x="5144636" y="3998659"/>
            <a:ext cx="70527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During his tenure, the economy has continued a very favorable trend and unemployment has dropped.</a:t>
            </a:r>
          </a:p>
        </p:txBody>
      </p:sp>
      <p:sp>
        <p:nvSpPr>
          <p:cNvPr id="32" name="TextBox 31">
            <a:extLst>
              <a:ext uri="{FF2B5EF4-FFF2-40B4-BE49-F238E27FC236}">
                <a16:creationId xmlns:a16="http://schemas.microsoft.com/office/drawing/2014/main" id="{20BE959D-8868-475F-9FFC-8942A7D96E75}"/>
              </a:ext>
            </a:extLst>
          </p:cNvPr>
          <p:cNvSpPr txBox="1"/>
          <p:nvPr/>
        </p:nvSpPr>
        <p:spPr>
          <a:xfrm>
            <a:off x="5078461" y="4829656"/>
            <a:ext cx="718505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His predominantly Democratic opposition accused him of racism, abuse of power, obstruction of justice and initiated impeachment proceedings.  He reversed gains made against climate change.  Historical scholars rate him as one of the 3 worst U.S. Presidents.</a:t>
            </a:r>
          </a:p>
        </p:txBody>
      </p:sp>
    </p:spTree>
    <p:extLst>
      <p:ext uri="{BB962C8B-B14F-4D97-AF65-F5344CB8AC3E}">
        <p14:creationId xmlns:p14="http://schemas.microsoft.com/office/powerpoint/2010/main" val="2023653536"/>
      </p:ext>
    </p:extLst>
  </p:cSld>
  <p:clrMapOvr>
    <a:masterClrMapping/>
  </p:clrMapOvr>
  <mc:AlternateContent xmlns:mc="http://schemas.openxmlformats.org/markup-compatibility/2006" xmlns:p14="http://schemas.microsoft.com/office/powerpoint/2010/main">
    <mc:Choice Requires="p14">
      <p:transition spd="slow" p14:dur="1250" advTm="37000">
        <p:wheel spokes="1"/>
      </p:transition>
    </mc:Choice>
    <mc:Fallback xmlns="">
      <p:transition spd="slow" advTm="37000">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4000"/>
                                  </p:stCondLst>
                                  <p:childTnLst>
                                    <p:set>
                                      <p:cBhvr>
                                        <p:cTn id="6" dur="1" fill="hold">
                                          <p:stCondLst>
                                            <p:cond delay="0"/>
                                          </p:stCondLst>
                                        </p:cTn>
                                        <p:tgtEl>
                                          <p:spTgt spid="28"/>
                                        </p:tgtEl>
                                        <p:attrNameLst>
                                          <p:attrName>style.visibility</p:attrName>
                                        </p:attrNameLst>
                                      </p:cBhvr>
                                      <p:to>
                                        <p:strVal val="visible"/>
                                      </p:to>
                                    </p:set>
                                    <p:animEffect transition="in" filter="diamond(in)">
                                      <p:cBhvr>
                                        <p:cTn id="7" dur="1000"/>
                                        <p:tgtEl>
                                          <p:spTgt spid="28"/>
                                        </p:tgtEl>
                                      </p:cBhvr>
                                    </p:animEffect>
                                  </p:childTnLst>
                                </p:cTn>
                              </p:par>
                            </p:childTnLst>
                          </p:cTn>
                        </p:par>
                        <p:par>
                          <p:cTn id="8" fill="hold">
                            <p:stCondLst>
                              <p:cond delay="5000"/>
                            </p:stCondLst>
                            <p:childTnLst>
                              <p:par>
                                <p:cTn id="9" presetID="31" presetClass="entr" presetSubtype="0" fill="hold" grpId="0" nodeType="afterEffect">
                                  <p:stCondLst>
                                    <p:cond delay="7000"/>
                                  </p:stCondLst>
                                  <p:childTnLst>
                                    <p:set>
                                      <p:cBhvr>
                                        <p:cTn id="10" dur="1" fill="hold">
                                          <p:stCondLst>
                                            <p:cond delay="0"/>
                                          </p:stCondLst>
                                        </p:cTn>
                                        <p:tgtEl>
                                          <p:spTgt spid="30"/>
                                        </p:tgtEl>
                                        <p:attrNameLst>
                                          <p:attrName>style.visibility</p:attrName>
                                        </p:attrNameLst>
                                      </p:cBhvr>
                                      <p:to>
                                        <p:strVal val="visible"/>
                                      </p:to>
                                    </p:set>
                                    <p:anim calcmode="lin" valueType="num">
                                      <p:cBhvr>
                                        <p:cTn id="11" dur="1000" fill="hold"/>
                                        <p:tgtEl>
                                          <p:spTgt spid="30"/>
                                        </p:tgtEl>
                                        <p:attrNameLst>
                                          <p:attrName>ppt_w</p:attrName>
                                        </p:attrNameLst>
                                      </p:cBhvr>
                                      <p:tavLst>
                                        <p:tav tm="0">
                                          <p:val>
                                            <p:fltVal val="0"/>
                                          </p:val>
                                        </p:tav>
                                        <p:tav tm="100000">
                                          <p:val>
                                            <p:strVal val="#ppt_w"/>
                                          </p:val>
                                        </p:tav>
                                      </p:tavLst>
                                    </p:anim>
                                    <p:anim calcmode="lin" valueType="num">
                                      <p:cBhvr>
                                        <p:cTn id="12" dur="1000" fill="hold"/>
                                        <p:tgtEl>
                                          <p:spTgt spid="30"/>
                                        </p:tgtEl>
                                        <p:attrNameLst>
                                          <p:attrName>ppt_h</p:attrName>
                                        </p:attrNameLst>
                                      </p:cBhvr>
                                      <p:tavLst>
                                        <p:tav tm="0">
                                          <p:val>
                                            <p:fltVal val="0"/>
                                          </p:val>
                                        </p:tav>
                                        <p:tav tm="100000">
                                          <p:val>
                                            <p:strVal val="#ppt_h"/>
                                          </p:val>
                                        </p:tav>
                                      </p:tavLst>
                                    </p:anim>
                                    <p:anim calcmode="lin" valueType="num">
                                      <p:cBhvr>
                                        <p:cTn id="13" dur="1000" fill="hold"/>
                                        <p:tgtEl>
                                          <p:spTgt spid="30"/>
                                        </p:tgtEl>
                                        <p:attrNameLst>
                                          <p:attrName>style.rotation</p:attrName>
                                        </p:attrNameLst>
                                      </p:cBhvr>
                                      <p:tavLst>
                                        <p:tav tm="0">
                                          <p:val>
                                            <p:fltVal val="90"/>
                                          </p:val>
                                        </p:tav>
                                        <p:tav tm="100000">
                                          <p:val>
                                            <p:fltVal val="0"/>
                                          </p:val>
                                        </p:tav>
                                      </p:tavLst>
                                    </p:anim>
                                    <p:animEffect transition="in" filter="fade">
                                      <p:cBhvr>
                                        <p:cTn id="14" dur="1000"/>
                                        <p:tgtEl>
                                          <p:spTgt spid="30"/>
                                        </p:tgtEl>
                                      </p:cBhvr>
                                    </p:animEffect>
                                  </p:childTnLst>
                                </p:cTn>
                              </p:par>
                            </p:childTnLst>
                          </p:cTn>
                        </p:par>
                        <p:par>
                          <p:cTn id="15" fill="hold">
                            <p:stCondLst>
                              <p:cond delay="13000"/>
                            </p:stCondLst>
                            <p:childTnLst>
                              <p:par>
                                <p:cTn id="16" presetID="45" presetClass="entr" presetSubtype="0" fill="hold" grpId="0" nodeType="afterEffect">
                                  <p:stCondLst>
                                    <p:cond delay="50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ppt_w</p:attrName>
                                        </p:attrNameLst>
                                      </p:cBhvr>
                                      <p:tavLst>
                                        <p:tav tm="0" fmla="#ppt_w*sin(2.5*pi*$)">
                                          <p:val>
                                            <p:fltVal val="0"/>
                                          </p:val>
                                        </p:tav>
                                        <p:tav tm="100000">
                                          <p:val>
                                            <p:fltVal val="1"/>
                                          </p:val>
                                        </p:tav>
                                      </p:tavLst>
                                    </p:anim>
                                    <p:anim calcmode="lin" valueType="num">
                                      <p:cBhvr>
                                        <p:cTn id="20" dur="1000" fill="hold"/>
                                        <p:tgtEl>
                                          <p:spTgt spid="32"/>
                                        </p:tgtEl>
                                        <p:attrNameLst>
                                          <p:attrName>ppt_h</p:attrName>
                                        </p:attrNameLst>
                                      </p:cBhvr>
                                      <p:tavLst>
                                        <p:tav tm="0">
                                          <p:val>
                                            <p:strVal val="#ppt_h"/>
                                          </p:val>
                                        </p:tav>
                                        <p:tav tm="100000">
                                          <p:val>
                                            <p:strVal val="#ppt_h"/>
                                          </p:val>
                                        </p:tav>
                                      </p:tavLst>
                                    </p:anim>
                                  </p:childTnLst>
                                </p:cTn>
                              </p:par>
                            </p:childTnLst>
                          </p:cTn>
                        </p:par>
                        <p:par>
                          <p:cTn id="21" fill="hold">
                            <p:stCondLst>
                              <p:cond delay="19000"/>
                            </p:stCondLst>
                            <p:childTnLst>
                              <p:par>
                                <p:cTn id="22" presetID="2" presetClass="entr" presetSubtype="3" fill="hold" nodeType="afterEffect">
                                  <p:stCondLst>
                                    <p:cond delay="500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1000" fill="hold"/>
                                        <p:tgtEl>
                                          <p:spTgt spid="25"/>
                                        </p:tgtEl>
                                        <p:attrNameLst>
                                          <p:attrName>ppt_x</p:attrName>
                                        </p:attrNameLst>
                                      </p:cBhvr>
                                      <p:tavLst>
                                        <p:tav tm="0">
                                          <p:val>
                                            <p:strVal val="1+#ppt_w/2"/>
                                          </p:val>
                                        </p:tav>
                                        <p:tav tm="100000">
                                          <p:val>
                                            <p:strVal val="#ppt_x"/>
                                          </p:val>
                                        </p:tav>
                                      </p:tavLst>
                                    </p:anim>
                                    <p:anim calcmode="lin" valueType="num">
                                      <p:cBhvr additive="base">
                                        <p:cTn id="25" dur="1000" fill="hold"/>
                                        <p:tgtEl>
                                          <p:spTgt spid="25"/>
                                        </p:tgtEl>
                                        <p:attrNameLst>
                                          <p:attrName>ppt_y</p:attrName>
                                        </p:attrNameLst>
                                      </p:cBhvr>
                                      <p:tavLst>
                                        <p:tav tm="0">
                                          <p:val>
                                            <p:strVal val="0-#ppt_h/2"/>
                                          </p:val>
                                        </p:tav>
                                        <p:tav tm="100000">
                                          <p:val>
                                            <p:strVal val="#ppt_y"/>
                                          </p:val>
                                        </p:tav>
                                      </p:tavLst>
                                    </p:anim>
                                  </p:childTnLst>
                                </p:cTn>
                              </p:par>
                            </p:childTnLst>
                          </p:cTn>
                        </p:par>
                        <p:par>
                          <p:cTn id="26" fill="hold">
                            <p:stCondLst>
                              <p:cond delay="25000"/>
                            </p:stCondLst>
                            <p:childTnLst>
                              <p:par>
                                <p:cTn id="27" presetID="2" presetClass="entr" presetSubtype="3" fill="hold" nodeType="afterEffect">
                                  <p:stCondLst>
                                    <p:cond delay="100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1000" fill="hold"/>
                                        <p:tgtEl>
                                          <p:spTgt spid="24"/>
                                        </p:tgtEl>
                                        <p:attrNameLst>
                                          <p:attrName>ppt_x</p:attrName>
                                        </p:attrNameLst>
                                      </p:cBhvr>
                                      <p:tavLst>
                                        <p:tav tm="0">
                                          <p:val>
                                            <p:strVal val="1+#ppt_w/2"/>
                                          </p:val>
                                        </p:tav>
                                        <p:tav tm="100000">
                                          <p:val>
                                            <p:strVal val="#ppt_x"/>
                                          </p:val>
                                        </p:tav>
                                      </p:tavLst>
                                    </p:anim>
                                    <p:anim calcmode="lin" valueType="num">
                                      <p:cBhvr additive="base">
                                        <p:cTn id="30" dur="1000" fill="hold"/>
                                        <p:tgtEl>
                                          <p:spTgt spid="24"/>
                                        </p:tgtEl>
                                        <p:attrNameLst>
                                          <p:attrName>ppt_y</p:attrName>
                                        </p:attrNameLst>
                                      </p:cBhvr>
                                      <p:tavLst>
                                        <p:tav tm="0">
                                          <p:val>
                                            <p:strVal val="0-#ppt_h/2"/>
                                          </p:val>
                                        </p:tav>
                                        <p:tav tm="100000">
                                          <p:val>
                                            <p:strVal val="#ppt_y"/>
                                          </p:val>
                                        </p:tav>
                                      </p:tavLst>
                                    </p:anim>
                                  </p:childTnLst>
                                </p:cTn>
                              </p:par>
                            </p:childTnLst>
                          </p:cTn>
                        </p:par>
                        <p:par>
                          <p:cTn id="31" fill="hold">
                            <p:stCondLst>
                              <p:cond delay="27000"/>
                            </p:stCondLst>
                            <p:childTnLst>
                              <p:par>
                                <p:cTn id="32" presetID="2" presetClass="entr" presetSubtype="9" fill="hold" nodeType="afterEffect">
                                  <p:stCondLst>
                                    <p:cond delay="10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1000" fill="hold"/>
                                        <p:tgtEl>
                                          <p:spTgt spid="22"/>
                                        </p:tgtEl>
                                        <p:attrNameLst>
                                          <p:attrName>ppt_x</p:attrName>
                                        </p:attrNameLst>
                                      </p:cBhvr>
                                      <p:tavLst>
                                        <p:tav tm="0">
                                          <p:val>
                                            <p:strVal val="0-#ppt_w/2"/>
                                          </p:val>
                                        </p:tav>
                                        <p:tav tm="100000">
                                          <p:val>
                                            <p:strVal val="#ppt_x"/>
                                          </p:val>
                                        </p:tav>
                                      </p:tavLst>
                                    </p:anim>
                                    <p:anim calcmode="lin" valueType="num">
                                      <p:cBhvr additive="base">
                                        <p:cTn id="35" dur="1000" fill="hold"/>
                                        <p:tgtEl>
                                          <p:spTgt spid="22"/>
                                        </p:tgtEl>
                                        <p:attrNameLst>
                                          <p:attrName>ppt_y</p:attrName>
                                        </p:attrNameLst>
                                      </p:cBhvr>
                                      <p:tavLst>
                                        <p:tav tm="0">
                                          <p:val>
                                            <p:strVal val="0-#ppt_h/2"/>
                                          </p:val>
                                        </p:tav>
                                        <p:tav tm="100000">
                                          <p:val>
                                            <p:strVal val="#ppt_y"/>
                                          </p:val>
                                        </p:tav>
                                      </p:tavLst>
                                    </p:anim>
                                  </p:childTnLst>
                                </p:cTn>
                              </p:par>
                            </p:childTnLst>
                          </p:cTn>
                        </p:par>
                        <p:par>
                          <p:cTn id="36" fill="hold">
                            <p:stCondLst>
                              <p:cond delay="29000"/>
                            </p:stCondLst>
                            <p:childTnLst>
                              <p:par>
                                <p:cTn id="37" presetID="26" presetClass="entr" presetSubtype="0" fill="hold" nodeType="afterEffect">
                                  <p:stCondLst>
                                    <p:cond delay="100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290">
                                          <p:stCondLst>
                                            <p:cond delay="0"/>
                                          </p:stCondLst>
                                        </p:cTn>
                                        <p:tgtEl>
                                          <p:spTgt spid="3"/>
                                        </p:tgtEl>
                                      </p:cBhvr>
                                    </p:animEffect>
                                    <p:anim calcmode="lin" valueType="num">
                                      <p:cBhvr>
                                        <p:cTn id="40"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45" dur="13">
                                          <p:stCondLst>
                                            <p:cond delay="325"/>
                                          </p:stCondLst>
                                        </p:cTn>
                                        <p:tgtEl>
                                          <p:spTgt spid="3"/>
                                        </p:tgtEl>
                                      </p:cBhvr>
                                      <p:to x="100000" y="60000"/>
                                    </p:animScale>
                                    <p:animScale>
                                      <p:cBhvr>
                                        <p:cTn id="46" dur="83" decel="50000">
                                          <p:stCondLst>
                                            <p:cond delay="338"/>
                                          </p:stCondLst>
                                        </p:cTn>
                                        <p:tgtEl>
                                          <p:spTgt spid="3"/>
                                        </p:tgtEl>
                                      </p:cBhvr>
                                      <p:to x="100000" y="100000"/>
                                    </p:animScale>
                                    <p:animScale>
                                      <p:cBhvr>
                                        <p:cTn id="47" dur="13">
                                          <p:stCondLst>
                                            <p:cond delay="656"/>
                                          </p:stCondLst>
                                        </p:cTn>
                                        <p:tgtEl>
                                          <p:spTgt spid="3"/>
                                        </p:tgtEl>
                                      </p:cBhvr>
                                      <p:to x="100000" y="80000"/>
                                    </p:animScale>
                                    <p:animScale>
                                      <p:cBhvr>
                                        <p:cTn id="48" dur="83" decel="50000">
                                          <p:stCondLst>
                                            <p:cond delay="669"/>
                                          </p:stCondLst>
                                        </p:cTn>
                                        <p:tgtEl>
                                          <p:spTgt spid="3"/>
                                        </p:tgtEl>
                                      </p:cBhvr>
                                      <p:to x="100000" y="100000"/>
                                    </p:animScale>
                                    <p:animScale>
                                      <p:cBhvr>
                                        <p:cTn id="49" dur="13">
                                          <p:stCondLst>
                                            <p:cond delay="821"/>
                                          </p:stCondLst>
                                        </p:cTn>
                                        <p:tgtEl>
                                          <p:spTgt spid="3"/>
                                        </p:tgtEl>
                                      </p:cBhvr>
                                      <p:to x="100000" y="90000"/>
                                    </p:animScale>
                                    <p:animScale>
                                      <p:cBhvr>
                                        <p:cTn id="50" dur="83" decel="50000">
                                          <p:stCondLst>
                                            <p:cond delay="834"/>
                                          </p:stCondLst>
                                        </p:cTn>
                                        <p:tgtEl>
                                          <p:spTgt spid="3"/>
                                        </p:tgtEl>
                                      </p:cBhvr>
                                      <p:to x="100000" y="100000"/>
                                    </p:animScale>
                                    <p:animScale>
                                      <p:cBhvr>
                                        <p:cTn id="51" dur="13">
                                          <p:stCondLst>
                                            <p:cond delay="904"/>
                                          </p:stCondLst>
                                        </p:cTn>
                                        <p:tgtEl>
                                          <p:spTgt spid="3"/>
                                        </p:tgtEl>
                                      </p:cBhvr>
                                      <p:to x="100000" y="95000"/>
                                    </p:animScale>
                                    <p:animScale>
                                      <p:cBhvr>
                                        <p:cTn id="52" dur="83" decel="50000">
                                          <p:stCondLst>
                                            <p:cond delay="917"/>
                                          </p:stCondLst>
                                        </p:cTn>
                                        <p:tgtEl>
                                          <p:spTgt spid="3"/>
                                        </p:tgtEl>
                                      </p:cBhvr>
                                      <p:to x="100000" y="100000"/>
                                    </p:animScale>
                                  </p:childTnLst>
                                </p:cTn>
                              </p:par>
                            </p:childTnLst>
                          </p:cTn>
                        </p:par>
                        <p:par>
                          <p:cTn id="53" fill="hold">
                            <p:stCondLst>
                              <p:cond delay="31000"/>
                            </p:stCondLst>
                            <p:childTnLst>
                              <p:par>
                                <p:cTn id="54" presetID="42" presetClass="entr" presetSubtype="0" fill="hold" grpId="0" nodeType="afterEffect">
                                  <p:stCondLst>
                                    <p:cond delay="1500"/>
                                  </p:stCondLst>
                                  <p:iterate type="lt">
                                    <p:tmPct val="3000"/>
                                  </p:iterate>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par>
                          <p:cTn id="59" fill="hold">
                            <p:stCondLst>
                              <p:cond delay="33980"/>
                            </p:stCondLst>
                            <p:childTnLst>
                              <p:par>
                                <p:cTn id="60" presetID="21" presetClass="entr" presetSubtype="1" fill="hold" grpId="0" nodeType="afterEffect">
                                  <p:stCondLst>
                                    <p:cond delay="2000"/>
                                  </p:stCondLst>
                                  <p:childTnLst>
                                    <p:set>
                                      <p:cBhvr>
                                        <p:cTn id="61" dur="1" fill="hold">
                                          <p:stCondLst>
                                            <p:cond delay="0"/>
                                          </p:stCondLst>
                                        </p:cTn>
                                        <p:tgtEl>
                                          <p:spTgt spid="2"/>
                                        </p:tgtEl>
                                        <p:attrNameLst>
                                          <p:attrName>style.visibility</p:attrName>
                                        </p:attrNameLst>
                                      </p:cBhvr>
                                      <p:to>
                                        <p:strVal val="visible"/>
                                      </p:to>
                                    </p:set>
                                    <p:animEffect transition="in" filter="wheel(1)">
                                      <p:cBhvr>
                                        <p:cTn id="6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8" grpId="0"/>
      <p:bldP spid="30" grpId="0"/>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F1E091-4446-4D8D-B6B9-483A1B5E51B7}"/>
              </a:ext>
            </a:extLst>
          </p:cNvPr>
          <p:cNvPicPr>
            <a:picLocks noChangeAspect="1"/>
          </p:cNvPicPr>
          <p:nvPr/>
        </p:nvPicPr>
        <p:blipFill rotWithShape="1">
          <a:blip r:embed="rId2"/>
          <a:srcRect l="22723" t="2637" r="17370" b="9775"/>
          <a:stretch/>
        </p:blipFill>
        <p:spPr>
          <a:xfrm>
            <a:off x="149900" y="101185"/>
            <a:ext cx="3193441" cy="4470816"/>
          </a:xfrm>
          <a:prstGeom prst="rect">
            <a:avLst/>
          </a:prstGeom>
        </p:spPr>
      </p:pic>
      <p:sp>
        <p:nvSpPr>
          <p:cNvPr id="3" name="Rectangle 2">
            <a:extLst>
              <a:ext uri="{FF2B5EF4-FFF2-40B4-BE49-F238E27FC236}">
                <a16:creationId xmlns:a16="http://schemas.microsoft.com/office/drawing/2014/main" id="{C56AAE49-DFBC-45E9-A97A-2982DC091556}"/>
              </a:ext>
            </a:extLst>
          </p:cNvPr>
          <p:cNvSpPr/>
          <p:nvPr/>
        </p:nvSpPr>
        <p:spPr>
          <a:xfrm>
            <a:off x="3467724" y="136669"/>
            <a:ext cx="857437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was the first sitting member of Congress to be elected to the Presidency and remains the only sitting House member to gain the White House. </a:t>
            </a:r>
          </a:p>
        </p:txBody>
      </p:sp>
      <p:sp>
        <p:nvSpPr>
          <p:cNvPr id="4" name="Rectangle 3">
            <a:extLst>
              <a:ext uri="{FF2B5EF4-FFF2-40B4-BE49-F238E27FC236}">
                <a16:creationId xmlns:a16="http://schemas.microsoft.com/office/drawing/2014/main" id="{67E4BC82-7B3B-434A-9B4D-45B572993EC9}"/>
              </a:ext>
            </a:extLst>
          </p:cNvPr>
          <p:cNvSpPr/>
          <p:nvPr/>
        </p:nvSpPr>
        <p:spPr>
          <a:xfrm>
            <a:off x="3467724" y="1424922"/>
            <a:ext cx="787983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November 19, 1831, Moreland Hills, OH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Assassinated: September 19, 1881,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Elberon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Long Branch, NJ</a:t>
            </a:r>
          </a:p>
        </p:txBody>
      </p:sp>
      <p:sp>
        <p:nvSpPr>
          <p:cNvPr id="5" name="Rectangle 4">
            <a:extLst>
              <a:ext uri="{FF2B5EF4-FFF2-40B4-BE49-F238E27FC236}">
                <a16:creationId xmlns:a16="http://schemas.microsoft.com/office/drawing/2014/main" id="{FB5A6EAF-2222-49E8-BEAD-91BC764CB448}"/>
              </a:ext>
            </a:extLst>
          </p:cNvPr>
          <p:cNvSpPr/>
          <p:nvPr/>
        </p:nvSpPr>
        <p:spPr>
          <a:xfrm>
            <a:off x="3467724" y="2343843"/>
            <a:ext cx="8237097"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was the 20th President of the United States, serving from March 4, 1881 until </a:t>
            </a:r>
            <a:r>
              <a:rPr lang="en-US" sz="2400" b="1" noProof="0" dirty="0">
                <a:solidFill>
                  <a:prstClr val="black"/>
                </a:solidFill>
                <a:latin typeface="Calibri" panose="020F0502020204030204"/>
              </a:rPr>
              <a:t>seriously wounded in an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assassination attempt 4 months later followed by death almost 3 months later.  The motive for assassination was revenge against the President for an imagined political debt.</a:t>
            </a:r>
          </a:p>
        </p:txBody>
      </p:sp>
      <p:sp>
        <p:nvSpPr>
          <p:cNvPr id="6" name="Rectangle 5">
            <a:extLst>
              <a:ext uri="{FF2B5EF4-FFF2-40B4-BE49-F238E27FC236}">
                <a16:creationId xmlns:a16="http://schemas.microsoft.com/office/drawing/2014/main" id="{A003219E-8B93-4929-ABFC-C95877383515}"/>
              </a:ext>
            </a:extLst>
          </p:cNvPr>
          <p:cNvSpPr/>
          <p:nvPr/>
        </p:nvSpPr>
        <p:spPr>
          <a:xfrm>
            <a:off x="3774176" y="4370759"/>
            <a:ext cx="8151196"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recommended a universal education system funded by the federal government, in part to empower African Americans. He also appointed several former slaves, including Frederick Douglass, to prominent government positions.</a:t>
            </a:r>
          </a:p>
        </p:txBody>
      </p:sp>
      <p:pic>
        <p:nvPicPr>
          <p:cNvPr id="7" name="Picture 6">
            <a:extLst>
              <a:ext uri="{FF2B5EF4-FFF2-40B4-BE49-F238E27FC236}">
                <a16:creationId xmlns:a16="http://schemas.microsoft.com/office/drawing/2014/main" id="{A95B9062-B575-4944-ABD4-B07F46867074}"/>
              </a:ext>
            </a:extLst>
          </p:cNvPr>
          <p:cNvPicPr>
            <a:picLocks noChangeAspect="1"/>
          </p:cNvPicPr>
          <p:nvPr/>
        </p:nvPicPr>
        <p:blipFill rotWithShape="1">
          <a:blip r:embed="rId3"/>
          <a:srcRect l="4194" r="11359" b="8789"/>
          <a:stretch/>
        </p:blipFill>
        <p:spPr>
          <a:xfrm>
            <a:off x="149900" y="4619621"/>
            <a:ext cx="1648919" cy="2137194"/>
          </a:xfrm>
          <a:prstGeom prst="rect">
            <a:avLst/>
          </a:prstGeom>
        </p:spPr>
      </p:pic>
      <p:sp>
        <p:nvSpPr>
          <p:cNvPr id="9" name="Rectangle 8">
            <a:extLst>
              <a:ext uri="{FF2B5EF4-FFF2-40B4-BE49-F238E27FC236}">
                <a16:creationId xmlns:a16="http://schemas.microsoft.com/office/drawing/2014/main" id="{466CCF29-77E8-4121-8918-63621087D152}"/>
              </a:ext>
            </a:extLst>
          </p:cNvPr>
          <p:cNvSpPr/>
          <p:nvPr/>
        </p:nvSpPr>
        <p:spPr>
          <a:xfrm>
            <a:off x="1880676" y="5896875"/>
            <a:ext cx="801687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Lucretia Garfield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Established what was effectively the first presidential library. </a:t>
            </a:r>
          </a:p>
        </p:txBody>
      </p:sp>
      <p:sp>
        <p:nvSpPr>
          <p:cNvPr id="8" name="Rectangle 7">
            <a:extLst>
              <a:ext uri="{FF2B5EF4-FFF2-40B4-BE49-F238E27FC236}">
                <a16:creationId xmlns:a16="http://schemas.microsoft.com/office/drawing/2014/main" id="{D2BF5BB8-919B-4AB5-81D6-4F804DBD9AB2}"/>
              </a:ext>
            </a:extLst>
          </p:cNvPr>
          <p:cNvSpPr/>
          <p:nvPr/>
        </p:nvSpPr>
        <p:spPr>
          <a:xfrm>
            <a:off x="2132753" y="4548200"/>
            <a:ext cx="1210588"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James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Abram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Garfield</a:t>
            </a:r>
          </a:p>
        </p:txBody>
      </p:sp>
    </p:spTree>
    <p:extLst>
      <p:ext uri="{BB962C8B-B14F-4D97-AF65-F5344CB8AC3E}">
        <p14:creationId xmlns:p14="http://schemas.microsoft.com/office/powerpoint/2010/main" val="2325532717"/>
      </p:ext>
    </p:extLst>
  </p:cSld>
  <p:clrMapOvr>
    <a:masterClrMapping/>
  </p:clrMapOvr>
  <mc:AlternateContent xmlns:mc="http://schemas.openxmlformats.org/markup-compatibility/2006" xmlns:p14="http://schemas.microsoft.com/office/powerpoint/2010/main">
    <mc:Choice Requires="p14">
      <p:transition spd="slow" p14:dur="1250" advTm="32000">
        <p14:ripple/>
      </p:transition>
    </mc:Choice>
    <mc:Fallback xmlns="">
      <p:transition spd="slow"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70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8000"/>
                            </p:stCondLst>
                            <p:childTnLst>
                              <p:par>
                                <p:cTn id="12" presetID="26" presetClass="entr" presetSubtype="0" fill="hold" grpId="0" nodeType="afterEffect">
                                  <p:stCondLst>
                                    <p:cond delay="500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290">
                                          <p:stCondLst>
                                            <p:cond delay="0"/>
                                          </p:stCondLst>
                                        </p:cTn>
                                        <p:tgtEl>
                                          <p:spTgt spid="6"/>
                                        </p:tgtEl>
                                      </p:cBhvr>
                                    </p:animEffect>
                                    <p:anim calcmode="lin" valueType="num">
                                      <p:cBhvr>
                                        <p:cTn id="15"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0" dur="13">
                                          <p:stCondLst>
                                            <p:cond delay="325"/>
                                          </p:stCondLst>
                                        </p:cTn>
                                        <p:tgtEl>
                                          <p:spTgt spid="6"/>
                                        </p:tgtEl>
                                      </p:cBhvr>
                                      <p:to x="100000" y="60000"/>
                                    </p:animScale>
                                    <p:animScale>
                                      <p:cBhvr>
                                        <p:cTn id="21" dur="83" decel="50000">
                                          <p:stCondLst>
                                            <p:cond delay="338"/>
                                          </p:stCondLst>
                                        </p:cTn>
                                        <p:tgtEl>
                                          <p:spTgt spid="6"/>
                                        </p:tgtEl>
                                      </p:cBhvr>
                                      <p:to x="100000" y="100000"/>
                                    </p:animScale>
                                    <p:animScale>
                                      <p:cBhvr>
                                        <p:cTn id="22" dur="13">
                                          <p:stCondLst>
                                            <p:cond delay="656"/>
                                          </p:stCondLst>
                                        </p:cTn>
                                        <p:tgtEl>
                                          <p:spTgt spid="6"/>
                                        </p:tgtEl>
                                      </p:cBhvr>
                                      <p:to x="100000" y="80000"/>
                                    </p:animScale>
                                    <p:animScale>
                                      <p:cBhvr>
                                        <p:cTn id="23" dur="83" decel="50000">
                                          <p:stCondLst>
                                            <p:cond delay="669"/>
                                          </p:stCondLst>
                                        </p:cTn>
                                        <p:tgtEl>
                                          <p:spTgt spid="6"/>
                                        </p:tgtEl>
                                      </p:cBhvr>
                                      <p:to x="100000" y="100000"/>
                                    </p:animScale>
                                    <p:animScale>
                                      <p:cBhvr>
                                        <p:cTn id="24" dur="13">
                                          <p:stCondLst>
                                            <p:cond delay="821"/>
                                          </p:stCondLst>
                                        </p:cTn>
                                        <p:tgtEl>
                                          <p:spTgt spid="6"/>
                                        </p:tgtEl>
                                      </p:cBhvr>
                                      <p:to x="100000" y="90000"/>
                                    </p:animScale>
                                    <p:animScale>
                                      <p:cBhvr>
                                        <p:cTn id="25" dur="83" decel="50000">
                                          <p:stCondLst>
                                            <p:cond delay="834"/>
                                          </p:stCondLst>
                                        </p:cTn>
                                        <p:tgtEl>
                                          <p:spTgt spid="6"/>
                                        </p:tgtEl>
                                      </p:cBhvr>
                                      <p:to x="100000" y="100000"/>
                                    </p:animScale>
                                    <p:animScale>
                                      <p:cBhvr>
                                        <p:cTn id="26" dur="13">
                                          <p:stCondLst>
                                            <p:cond delay="904"/>
                                          </p:stCondLst>
                                        </p:cTn>
                                        <p:tgtEl>
                                          <p:spTgt spid="6"/>
                                        </p:tgtEl>
                                      </p:cBhvr>
                                      <p:to x="100000" y="95000"/>
                                    </p:animScale>
                                    <p:animScale>
                                      <p:cBhvr>
                                        <p:cTn id="27" dur="83" decel="50000">
                                          <p:stCondLst>
                                            <p:cond delay="917"/>
                                          </p:stCondLst>
                                        </p:cTn>
                                        <p:tgtEl>
                                          <p:spTgt spid="6"/>
                                        </p:tgtEl>
                                      </p:cBhvr>
                                      <p:to x="100000" y="100000"/>
                                    </p:animScale>
                                  </p:childTnLst>
                                </p:cTn>
                              </p:par>
                            </p:childTnLst>
                          </p:cTn>
                        </p:par>
                        <p:par>
                          <p:cTn id="28" fill="hold">
                            <p:stCondLst>
                              <p:cond delay="14000"/>
                            </p:stCondLst>
                            <p:childTnLst>
                              <p:par>
                                <p:cTn id="29" presetID="2" presetClass="entr" presetSubtype="1" fill="hold" grpId="0" nodeType="afterEffect">
                                  <p:stCondLst>
                                    <p:cond delay="5500"/>
                                  </p:stCondLst>
                                  <p:iterate type="wd">
                                    <p:tmPct val="10000"/>
                                  </p:iterate>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par>
                          <p:cTn id="33" fill="hold">
                            <p:stCondLst>
                              <p:cond delay="21500"/>
                            </p:stCondLst>
                            <p:childTnLst>
                              <p:par>
                                <p:cTn id="34" presetID="20" presetClass="entr" presetSubtype="0" fill="hold" grpId="0" nodeType="afterEffect">
                                  <p:stCondLst>
                                    <p:cond delay="4000"/>
                                  </p:stCondLst>
                                  <p:childTnLst>
                                    <p:set>
                                      <p:cBhvr>
                                        <p:cTn id="35" dur="1" fill="hold">
                                          <p:stCondLst>
                                            <p:cond delay="0"/>
                                          </p:stCondLst>
                                        </p:cTn>
                                        <p:tgtEl>
                                          <p:spTgt spid="8"/>
                                        </p:tgtEl>
                                        <p:attrNameLst>
                                          <p:attrName>style.visibility</p:attrName>
                                        </p:attrNameLst>
                                      </p:cBhvr>
                                      <p:to>
                                        <p:strVal val="visible"/>
                                      </p:to>
                                    </p:set>
                                    <p:animEffect transition="in" filter="wedg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CB8D48-AA94-4BE5-A7BA-7698B9ADB14C}"/>
              </a:ext>
            </a:extLst>
          </p:cNvPr>
          <p:cNvPicPr>
            <a:picLocks noChangeAspect="1"/>
          </p:cNvPicPr>
          <p:nvPr/>
        </p:nvPicPr>
        <p:blipFill rotWithShape="1">
          <a:blip r:embed="rId2"/>
          <a:srcRect l="28524" r="28548" b="17554"/>
          <a:stretch/>
        </p:blipFill>
        <p:spPr>
          <a:xfrm>
            <a:off x="132347" y="136356"/>
            <a:ext cx="2971800" cy="4256484"/>
          </a:xfrm>
          <a:prstGeom prst="rect">
            <a:avLst/>
          </a:prstGeom>
        </p:spPr>
      </p:pic>
      <p:pic>
        <p:nvPicPr>
          <p:cNvPr id="4" name="Picture 3">
            <a:extLst>
              <a:ext uri="{FF2B5EF4-FFF2-40B4-BE49-F238E27FC236}">
                <a16:creationId xmlns:a16="http://schemas.microsoft.com/office/drawing/2014/main" id="{3D12B6AE-6814-4139-B8E7-16317AC58E0E}"/>
              </a:ext>
            </a:extLst>
          </p:cNvPr>
          <p:cNvPicPr>
            <a:picLocks noChangeAspect="1"/>
          </p:cNvPicPr>
          <p:nvPr/>
        </p:nvPicPr>
        <p:blipFill rotWithShape="1">
          <a:blip r:embed="rId3"/>
          <a:srcRect l="16465" t="13976" r="24680" b="32796"/>
          <a:stretch/>
        </p:blipFill>
        <p:spPr>
          <a:xfrm>
            <a:off x="132347" y="4501662"/>
            <a:ext cx="2034078" cy="2257662"/>
          </a:xfrm>
          <a:prstGeom prst="rect">
            <a:avLst/>
          </a:prstGeom>
        </p:spPr>
      </p:pic>
      <p:sp>
        <p:nvSpPr>
          <p:cNvPr id="5" name="Rectangle 4">
            <a:extLst>
              <a:ext uri="{FF2B5EF4-FFF2-40B4-BE49-F238E27FC236}">
                <a16:creationId xmlns:a16="http://schemas.microsoft.com/office/drawing/2014/main" id="{2EDBE831-1D2E-47BA-83F8-D8A1457C0447}"/>
              </a:ext>
            </a:extLst>
          </p:cNvPr>
          <p:cNvSpPr/>
          <p:nvPr/>
        </p:nvSpPr>
        <p:spPr>
          <a:xfrm>
            <a:off x="3172326" y="136356"/>
            <a:ext cx="8959516"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served as the 36th president of the United States from 1963 to 1969. Formerly the 37th vice president from 1961 to 1963, he assumed the presidency following the assassination of President John F. Kennedy.</a:t>
            </a:r>
          </a:p>
        </p:txBody>
      </p:sp>
      <p:sp>
        <p:nvSpPr>
          <p:cNvPr id="6" name="Rectangle 5">
            <a:extLst>
              <a:ext uri="{FF2B5EF4-FFF2-40B4-BE49-F238E27FC236}">
                <a16:creationId xmlns:a16="http://schemas.microsoft.com/office/drawing/2014/main" id="{62A82B81-FDBB-4468-84DF-A0994A5F4361}"/>
              </a:ext>
            </a:extLst>
          </p:cNvPr>
          <p:cNvSpPr/>
          <p:nvPr/>
        </p:nvSpPr>
        <p:spPr>
          <a:xfrm>
            <a:off x="3156286" y="1849099"/>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August 27, 1908, Stonewall, TX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January 22, 1973, Stonewall, TX</a:t>
            </a:r>
          </a:p>
        </p:txBody>
      </p:sp>
      <p:sp>
        <p:nvSpPr>
          <p:cNvPr id="7" name="Rectangle 6">
            <a:extLst>
              <a:ext uri="{FF2B5EF4-FFF2-40B4-BE49-F238E27FC236}">
                <a16:creationId xmlns:a16="http://schemas.microsoft.com/office/drawing/2014/main" id="{56C2F74B-A0BA-49F3-BD7F-F85549FA8468}"/>
              </a:ext>
            </a:extLst>
          </p:cNvPr>
          <p:cNvSpPr/>
          <p:nvPr/>
        </p:nvSpPr>
        <p:spPr>
          <a:xfrm>
            <a:off x="3793959" y="3674656"/>
            <a:ext cx="8265694"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After taking office, he won passage of a major tax cut, the Clean Air Act, and the Civil Rights Act of 1964, a landmark civil rights and labor law in the United States that outlaws discrimination based on race, color, religion, sex, or national origin. After the 1964 election, Johnson passed even more sweeping reforms. The Social Security Amendments of 1965 created two government-run healthcare programs, Medicare and Medicaid.  He was unable to bring an end to the Viet Nam war.</a:t>
            </a:r>
          </a:p>
        </p:txBody>
      </p:sp>
      <p:sp>
        <p:nvSpPr>
          <p:cNvPr id="8" name="TextBox 7">
            <a:extLst>
              <a:ext uri="{FF2B5EF4-FFF2-40B4-BE49-F238E27FC236}">
                <a16:creationId xmlns:a16="http://schemas.microsoft.com/office/drawing/2014/main" id="{4EF0123F-58C1-4F9A-A01E-B72C3DA67D43}"/>
              </a:ext>
            </a:extLst>
          </p:cNvPr>
          <p:cNvSpPr txBox="1"/>
          <p:nvPr/>
        </p:nvSpPr>
        <p:spPr>
          <a:xfrm>
            <a:off x="3104147" y="3051801"/>
            <a:ext cx="25526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Lyndon B. Johnson</a:t>
            </a:r>
          </a:p>
        </p:txBody>
      </p:sp>
      <p:sp>
        <p:nvSpPr>
          <p:cNvPr id="9" name="TextBox 8">
            <a:extLst>
              <a:ext uri="{FF2B5EF4-FFF2-40B4-BE49-F238E27FC236}">
                <a16:creationId xmlns:a16="http://schemas.microsoft.com/office/drawing/2014/main" id="{2D6AA424-0EB9-4F8E-820F-F31513EBFED3}"/>
              </a:ext>
            </a:extLst>
          </p:cNvPr>
          <p:cNvSpPr txBox="1"/>
          <p:nvPr/>
        </p:nvSpPr>
        <p:spPr>
          <a:xfrm>
            <a:off x="2166425" y="5214994"/>
            <a:ext cx="136550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Lady Bird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Johnson</a:t>
            </a:r>
          </a:p>
        </p:txBody>
      </p:sp>
    </p:spTree>
    <p:extLst>
      <p:ext uri="{BB962C8B-B14F-4D97-AF65-F5344CB8AC3E}">
        <p14:creationId xmlns:p14="http://schemas.microsoft.com/office/powerpoint/2010/main" val="3770851798"/>
      </p:ext>
    </p:extLst>
  </p:cSld>
  <p:clrMapOvr>
    <a:masterClrMapping/>
  </p:clrMapOvr>
  <mc:AlternateContent xmlns:mc="http://schemas.openxmlformats.org/markup-compatibility/2006" xmlns:p14="http://schemas.microsoft.com/office/powerpoint/2010/main">
    <mc:Choice Requires="p14">
      <p:transition spd="slow" p14:dur="1500" advTm="33000">
        <p14:honeycomb/>
      </p:transition>
    </mc:Choice>
    <mc:Fallback xmlns="">
      <p:transition spd="slow" advTm="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9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par>
                          <p:cTn id="8" fill="hold">
                            <p:stCondLst>
                              <p:cond delay="10000"/>
                            </p:stCondLst>
                            <p:childTnLst>
                              <p:par>
                                <p:cTn id="9" presetID="31" presetClass="entr" presetSubtype="0" fill="hold" nodeType="afterEffect">
                                  <p:stCondLst>
                                    <p:cond delay="7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par>
                          <p:cTn id="15" fill="hold">
                            <p:stCondLst>
                              <p:cond delay="18000"/>
                            </p:stCondLst>
                            <p:childTnLst>
                              <p:par>
                                <p:cTn id="16" presetID="26" presetClass="entr" presetSubtype="0" fill="hold" nodeType="afterEffect">
                                  <p:stCondLst>
                                    <p:cond delay="150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90">
                                          <p:stCondLst>
                                            <p:cond delay="0"/>
                                          </p:stCondLst>
                                        </p:cTn>
                                        <p:tgtEl>
                                          <p:spTgt spid="3"/>
                                        </p:tgtEl>
                                      </p:cBhvr>
                                    </p:animEffect>
                                    <p:anim calcmode="lin" valueType="num">
                                      <p:cBhvr>
                                        <p:cTn id="19"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24" dur="13">
                                          <p:stCondLst>
                                            <p:cond delay="325"/>
                                          </p:stCondLst>
                                        </p:cTn>
                                        <p:tgtEl>
                                          <p:spTgt spid="3"/>
                                        </p:tgtEl>
                                      </p:cBhvr>
                                      <p:to x="100000" y="60000"/>
                                    </p:animScale>
                                    <p:animScale>
                                      <p:cBhvr>
                                        <p:cTn id="25" dur="83" decel="50000">
                                          <p:stCondLst>
                                            <p:cond delay="338"/>
                                          </p:stCondLst>
                                        </p:cTn>
                                        <p:tgtEl>
                                          <p:spTgt spid="3"/>
                                        </p:tgtEl>
                                      </p:cBhvr>
                                      <p:to x="100000" y="100000"/>
                                    </p:animScale>
                                    <p:animScale>
                                      <p:cBhvr>
                                        <p:cTn id="26" dur="13">
                                          <p:stCondLst>
                                            <p:cond delay="656"/>
                                          </p:stCondLst>
                                        </p:cTn>
                                        <p:tgtEl>
                                          <p:spTgt spid="3"/>
                                        </p:tgtEl>
                                      </p:cBhvr>
                                      <p:to x="100000" y="80000"/>
                                    </p:animScale>
                                    <p:animScale>
                                      <p:cBhvr>
                                        <p:cTn id="27" dur="83" decel="50000">
                                          <p:stCondLst>
                                            <p:cond delay="669"/>
                                          </p:stCondLst>
                                        </p:cTn>
                                        <p:tgtEl>
                                          <p:spTgt spid="3"/>
                                        </p:tgtEl>
                                      </p:cBhvr>
                                      <p:to x="100000" y="100000"/>
                                    </p:animScale>
                                    <p:animScale>
                                      <p:cBhvr>
                                        <p:cTn id="28" dur="13">
                                          <p:stCondLst>
                                            <p:cond delay="821"/>
                                          </p:stCondLst>
                                        </p:cTn>
                                        <p:tgtEl>
                                          <p:spTgt spid="3"/>
                                        </p:tgtEl>
                                      </p:cBhvr>
                                      <p:to x="100000" y="90000"/>
                                    </p:animScale>
                                    <p:animScale>
                                      <p:cBhvr>
                                        <p:cTn id="29" dur="83" decel="50000">
                                          <p:stCondLst>
                                            <p:cond delay="834"/>
                                          </p:stCondLst>
                                        </p:cTn>
                                        <p:tgtEl>
                                          <p:spTgt spid="3"/>
                                        </p:tgtEl>
                                      </p:cBhvr>
                                      <p:to x="100000" y="100000"/>
                                    </p:animScale>
                                    <p:animScale>
                                      <p:cBhvr>
                                        <p:cTn id="30" dur="13">
                                          <p:stCondLst>
                                            <p:cond delay="904"/>
                                          </p:stCondLst>
                                        </p:cTn>
                                        <p:tgtEl>
                                          <p:spTgt spid="3"/>
                                        </p:tgtEl>
                                      </p:cBhvr>
                                      <p:to x="100000" y="95000"/>
                                    </p:animScale>
                                    <p:animScale>
                                      <p:cBhvr>
                                        <p:cTn id="31" dur="83" decel="50000">
                                          <p:stCondLst>
                                            <p:cond delay="917"/>
                                          </p:stCondLst>
                                        </p:cTn>
                                        <p:tgtEl>
                                          <p:spTgt spid="3"/>
                                        </p:tgtEl>
                                      </p:cBhvr>
                                      <p:to x="100000" y="100000"/>
                                    </p:animScale>
                                  </p:childTnLst>
                                </p:cTn>
                              </p:par>
                            </p:childTnLst>
                          </p:cTn>
                        </p:par>
                        <p:par>
                          <p:cTn id="32" fill="hold">
                            <p:stCondLst>
                              <p:cond delay="20500"/>
                            </p:stCondLst>
                            <p:childTnLst>
                              <p:par>
                                <p:cTn id="33" presetID="2" presetClass="entr" presetSubtype="3" fill="hold" grpId="0" nodeType="afterEffect">
                                  <p:stCondLst>
                                    <p:cond delay="50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1000" fill="hold"/>
                                        <p:tgtEl>
                                          <p:spTgt spid="9"/>
                                        </p:tgtEl>
                                        <p:attrNameLst>
                                          <p:attrName>ppt_x</p:attrName>
                                        </p:attrNameLst>
                                      </p:cBhvr>
                                      <p:tavLst>
                                        <p:tav tm="0">
                                          <p:val>
                                            <p:strVal val="1+#ppt_w/2"/>
                                          </p:val>
                                        </p:tav>
                                        <p:tav tm="100000">
                                          <p:val>
                                            <p:strVal val="#ppt_x"/>
                                          </p:val>
                                        </p:tav>
                                      </p:tavLst>
                                    </p:anim>
                                    <p:anim calcmode="lin" valueType="num">
                                      <p:cBhvr additive="base">
                                        <p:cTn id="36" dur="1000" fill="hold"/>
                                        <p:tgtEl>
                                          <p:spTgt spid="9"/>
                                        </p:tgtEl>
                                        <p:attrNameLst>
                                          <p:attrName>ppt_y</p:attrName>
                                        </p:attrNameLst>
                                      </p:cBhvr>
                                      <p:tavLst>
                                        <p:tav tm="0">
                                          <p:val>
                                            <p:strVal val="0-#ppt_h/2"/>
                                          </p:val>
                                        </p:tav>
                                        <p:tav tm="100000">
                                          <p:val>
                                            <p:strVal val="#ppt_y"/>
                                          </p:val>
                                        </p:tav>
                                      </p:tavLst>
                                    </p:anim>
                                  </p:childTnLst>
                                </p:cTn>
                              </p:par>
                            </p:childTnLst>
                          </p:cTn>
                        </p:par>
                        <p:par>
                          <p:cTn id="37" fill="hold">
                            <p:stCondLst>
                              <p:cond delay="26500"/>
                            </p:stCondLst>
                            <p:childTnLst>
                              <p:par>
                                <p:cTn id="38" presetID="42" presetClass="entr" presetSubtype="0" fill="hold" grpId="0" nodeType="afterEffect">
                                  <p:stCondLst>
                                    <p:cond delay="20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5CD9A8-5412-457E-9882-2479C66C38AD}"/>
              </a:ext>
            </a:extLst>
          </p:cNvPr>
          <p:cNvSpPr/>
          <p:nvPr/>
        </p:nvSpPr>
        <p:spPr>
          <a:xfrm>
            <a:off x="274817" y="2060747"/>
            <a:ext cx="798476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January 29, 1843, Niles, OH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Presidential term: March 4, 1897 – September 14, 1901</a:t>
            </a:r>
          </a:p>
        </p:txBody>
      </p:sp>
      <p:sp>
        <p:nvSpPr>
          <p:cNvPr id="3" name="Rectangle 2">
            <a:extLst>
              <a:ext uri="{FF2B5EF4-FFF2-40B4-BE49-F238E27FC236}">
                <a16:creationId xmlns:a16="http://schemas.microsoft.com/office/drawing/2014/main" id="{61BE16BC-0099-4E2A-9096-90681B63C92D}"/>
              </a:ext>
            </a:extLst>
          </p:cNvPr>
          <p:cNvSpPr/>
          <p:nvPr/>
        </p:nvSpPr>
        <p:spPr>
          <a:xfrm>
            <a:off x="964368" y="1381966"/>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8CB7E0E-17EF-4192-A943-4DF316C8907D}"/>
              </a:ext>
            </a:extLst>
          </p:cNvPr>
          <p:cNvSpPr/>
          <p:nvPr/>
        </p:nvSpPr>
        <p:spPr>
          <a:xfrm>
            <a:off x="274819" y="135470"/>
            <a:ext cx="695044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During his 14 years in the House, he became the leading Republican tariff expert, giving his name to the measure enacted in 1890. The next year he was elected Governor of Ohio, serving two terms.</a:t>
            </a:r>
          </a:p>
        </p:txBody>
      </p:sp>
      <p:sp>
        <p:nvSpPr>
          <p:cNvPr id="6" name="Rectangle 5">
            <a:extLst>
              <a:ext uri="{FF2B5EF4-FFF2-40B4-BE49-F238E27FC236}">
                <a16:creationId xmlns:a16="http://schemas.microsoft.com/office/drawing/2014/main" id="{426ECBCF-93C9-4319-BDD9-FEB726162772}"/>
              </a:ext>
            </a:extLst>
          </p:cNvPr>
          <p:cNvSpPr/>
          <p:nvPr/>
        </p:nvSpPr>
        <p:spPr>
          <a:xfrm>
            <a:off x="274817" y="5283991"/>
            <a:ext cx="677555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 unemployed Detroit mill worker named Leon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Czolgosz</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shot </a:t>
            </a:r>
            <a:r>
              <a:rPr lang="en-US" sz="2400" b="1" dirty="0">
                <a:solidFill>
                  <a:prstClr val="black"/>
                </a:solidFill>
                <a:latin typeface="Calibri" panose="020F0502020204030204"/>
              </a:rPr>
              <a:t>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twice in the chest at point-blank range on Sept. 14, 1901 in Buffalo, N.Y. </a:t>
            </a:r>
          </a:p>
        </p:txBody>
      </p:sp>
      <p:sp>
        <p:nvSpPr>
          <p:cNvPr id="7" name="Rectangle 6">
            <a:extLst>
              <a:ext uri="{FF2B5EF4-FFF2-40B4-BE49-F238E27FC236}">
                <a16:creationId xmlns:a16="http://schemas.microsoft.com/office/drawing/2014/main" id="{259836BA-EB48-4529-B631-4A1D4FD6CC3D}"/>
              </a:ext>
            </a:extLst>
          </p:cNvPr>
          <p:cNvSpPr/>
          <p:nvPr/>
        </p:nvSpPr>
        <p:spPr>
          <a:xfrm>
            <a:off x="274817" y="3260041"/>
            <a:ext cx="8404487" cy="18466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was the 25th president of the United States, serving from March 4, 1897, until his assassination six months into his second term.  He led the nation to victory in the Spanish-American War and raised protective tariffs to promote American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FED7B8B-DD45-44F8-9A33-1E82D9D344B1}"/>
              </a:ext>
            </a:extLst>
          </p:cNvPr>
          <p:cNvPicPr>
            <a:picLocks noChangeAspect="1"/>
          </p:cNvPicPr>
          <p:nvPr/>
        </p:nvPicPr>
        <p:blipFill rotWithShape="1">
          <a:blip r:embed="rId2"/>
          <a:srcRect l="27247" t="16528" r="25186" b="39168"/>
          <a:stretch/>
        </p:blipFill>
        <p:spPr>
          <a:xfrm>
            <a:off x="8949128" y="135469"/>
            <a:ext cx="2968053" cy="4154417"/>
          </a:xfrm>
          <a:prstGeom prst="rect">
            <a:avLst/>
          </a:prstGeom>
        </p:spPr>
      </p:pic>
      <p:pic>
        <p:nvPicPr>
          <p:cNvPr id="9" name="Picture 8">
            <a:extLst>
              <a:ext uri="{FF2B5EF4-FFF2-40B4-BE49-F238E27FC236}">
                <a16:creationId xmlns:a16="http://schemas.microsoft.com/office/drawing/2014/main" id="{15DA7E38-695E-4765-8151-8F96BDA3946C}"/>
              </a:ext>
            </a:extLst>
          </p:cNvPr>
          <p:cNvPicPr>
            <a:picLocks noChangeAspect="1"/>
          </p:cNvPicPr>
          <p:nvPr/>
        </p:nvPicPr>
        <p:blipFill rotWithShape="1">
          <a:blip r:embed="rId3"/>
          <a:srcRect l="16947" t="9202" r="18311" b="32126"/>
          <a:stretch/>
        </p:blipFill>
        <p:spPr>
          <a:xfrm>
            <a:off x="10148342" y="4437090"/>
            <a:ext cx="1768840" cy="2331654"/>
          </a:xfrm>
          <a:prstGeom prst="rect">
            <a:avLst/>
          </a:prstGeom>
        </p:spPr>
      </p:pic>
      <p:sp>
        <p:nvSpPr>
          <p:cNvPr id="11" name="Rectangle 10">
            <a:extLst>
              <a:ext uri="{FF2B5EF4-FFF2-40B4-BE49-F238E27FC236}">
                <a16:creationId xmlns:a16="http://schemas.microsoft.com/office/drawing/2014/main" id="{D692BA9C-D51D-497B-BAEE-C82DD27E70D2}"/>
              </a:ext>
            </a:extLst>
          </p:cNvPr>
          <p:cNvSpPr/>
          <p:nvPr/>
        </p:nvSpPr>
        <p:spPr>
          <a:xfrm>
            <a:off x="8624655" y="5283991"/>
            <a:ext cx="1523687"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Ida Saxton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McKinley</a:t>
            </a:r>
          </a:p>
        </p:txBody>
      </p:sp>
      <p:sp>
        <p:nvSpPr>
          <p:cNvPr id="12" name="Rectangle 11">
            <a:extLst>
              <a:ext uri="{FF2B5EF4-FFF2-40B4-BE49-F238E27FC236}">
                <a16:creationId xmlns:a16="http://schemas.microsoft.com/office/drawing/2014/main" id="{57A3E163-FAB8-4278-A484-ABBB0E82E7B8}"/>
              </a:ext>
            </a:extLst>
          </p:cNvPr>
          <p:cNvSpPr/>
          <p:nvPr/>
        </p:nvSpPr>
        <p:spPr>
          <a:xfrm>
            <a:off x="7576833" y="1151133"/>
            <a:ext cx="1364797"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William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McKinley</a:t>
            </a:r>
          </a:p>
        </p:txBody>
      </p:sp>
    </p:spTree>
    <p:extLst>
      <p:ext uri="{BB962C8B-B14F-4D97-AF65-F5344CB8AC3E}">
        <p14:creationId xmlns:p14="http://schemas.microsoft.com/office/powerpoint/2010/main" val="476126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wind"/>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900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p:stCondLst>
                              <p:cond delay="14500"/>
                            </p:stCondLst>
                            <p:childTnLst>
                              <p:par>
                                <p:cTn id="9" presetID="26" presetClass="entr" presetSubtype="0" fill="hold" grpId="0" nodeType="afterEffect">
                                  <p:stCondLst>
                                    <p:cond delay="7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90">
                                          <p:stCondLst>
                                            <p:cond delay="0"/>
                                          </p:stCondLst>
                                        </p:cTn>
                                        <p:tgtEl>
                                          <p:spTgt spid="6"/>
                                        </p:tgtEl>
                                      </p:cBhvr>
                                    </p:animEffect>
                                    <p:anim calcmode="lin" valueType="num">
                                      <p:cBhvr>
                                        <p:cTn id="12"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7" dur="13">
                                          <p:stCondLst>
                                            <p:cond delay="325"/>
                                          </p:stCondLst>
                                        </p:cTn>
                                        <p:tgtEl>
                                          <p:spTgt spid="6"/>
                                        </p:tgtEl>
                                      </p:cBhvr>
                                      <p:to x="100000" y="60000"/>
                                    </p:animScale>
                                    <p:animScale>
                                      <p:cBhvr>
                                        <p:cTn id="18" dur="83" decel="50000">
                                          <p:stCondLst>
                                            <p:cond delay="338"/>
                                          </p:stCondLst>
                                        </p:cTn>
                                        <p:tgtEl>
                                          <p:spTgt spid="6"/>
                                        </p:tgtEl>
                                      </p:cBhvr>
                                      <p:to x="100000" y="100000"/>
                                    </p:animScale>
                                    <p:animScale>
                                      <p:cBhvr>
                                        <p:cTn id="19" dur="13">
                                          <p:stCondLst>
                                            <p:cond delay="656"/>
                                          </p:stCondLst>
                                        </p:cTn>
                                        <p:tgtEl>
                                          <p:spTgt spid="6"/>
                                        </p:tgtEl>
                                      </p:cBhvr>
                                      <p:to x="100000" y="80000"/>
                                    </p:animScale>
                                    <p:animScale>
                                      <p:cBhvr>
                                        <p:cTn id="20" dur="83" decel="50000">
                                          <p:stCondLst>
                                            <p:cond delay="669"/>
                                          </p:stCondLst>
                                        </p:cTn>
                                        <p:tgtEl>
                                          <p:spTgt spid="6"/>
                                        </p:tgtEl>
                                      </p:cBhvr>
                                      <p:to x="100000" y="100000"/>
                                    </p:animScale>
                                    <p:animScale>
                                      <p:cBhvr>
                                        <p:cTn id="21" dur="13">
                                          <p:stCondLst>
                                            <p:cond delay="821"/>
                                          </p:stCondLst>
                                        </p:cTn>
                                        <p:tgtEl>
                                          <p:spTgt spid="6"/>
                                        </p:tgtEl>
                                      </p:cBhvr>
                                      <p:to x="100000" y="90000"/>
                                    </p:animScale>
                                    <p:animScale>
                                      <p:cBhvr>
                                        <p:cTn id="22" dur="83" decel="50000">
                                          <p:stCondLst>
                                            <p:cond delay="834"/>
                                          </p:stCondLst>
                                        </p:cTn>
                                        <p:tgtEl>
                                          <p:spTgt spid="6"/>
                                        </p:tgtEl>
                                      </p:cBhvr>
                                      <p:to x="100000" y="100000"/>
                                    </p:animScale>
                                    <p:animScale>
                                      <p:cBhvr>
                                        <p:cTn id="23" dur="13">
                                          <p:stCondLst>
                                            <p:cond delay="904"/>
                                          </p:stCondLst>
                                        </p:cTn>
                                        <p:tgtEl>
                                          <p:spTgt spid="6"/>
                                        </p:tgtEl>
                                      </p:cBhvr>
                                      <p:to x="100000" y="95000"/>
                                    </p:animScale>
                                    <p:animScale>
                                      <p:cBhvr>
                                        <p:cTn id="24" dur="83" decel="50000">
                                          <p:stCondLst>
                                            <p:cond delay="917"/>
                                          </p:stCondLst>
                                        </p:cTn>
                                        <p:tgtEl>
                                          <p:spTgt spid="6"/>
                                        </p:tgtEl>
                                      </p:cBhvr>
                                      <p:to x="100000" y="100000"/>
                                    </p:animScale>
                                  </p:childTnLst>
                                </p:cTn>
                              </p:par>
                            </p:childTnLst>
                          </p:cTn>
                        </p:par>
                        <p:par>
                          <p:cTn id="25" fill="hold">
                            <p:stCondLst>
                              <p:cond delay="22500"/>
                            </p:stCondLst>
                            <p:childTnLst>
                              <p:par>
                                <p:cTn id="26" presetID="2" presetClass="entr" presetSubtype="9" fill="hold" grpId="0" nodeType="afterEffect">
                                  <p:stCondLst>
                                    <p:cond delay="50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1000" fill="hold"/>
                                        <p:tgtEl>
                                          <p:spTgt spid="11"/>
                                        </p:tgtEl>
                                        <p:attrNameLst>
                                          <p:attrName>ppt_x</p:attrName>
                                        </p:attrNameLst>
                                      </p:cBhvr>
                                      <p:tavLst>
                                        <p:tav tm="0">
                                          <p:val>
                                            <p:strVal val="0-#ppt_w/2"/>
                                          </p:val>
                                        </p:tav>
                                        <p:tav tm="100000">
                                          <p:val>
                                            <p:strVal val="#ppt_x"/>
                                          </p:val>
                                        </p:tav>
                                      </p:tavLst>
                                    </p:anim>
                                    <p:anim calcmode="lin" valueType="num">
                                      <p:cBhvr additive="base">
                                        <p:cTn id="29" dur="1000" fill="hold"/>
                                        <p:tgtEl>
                                          <p:spTgt spid="11"/>
                                        </p:tgtEl>
                                        <p:attrNameLst>
                                          <p:attrName>ppt_y</p:attrName>
                                        </p:attrNameLst>
                                      </p:cBhvr>
                                      <p:tavLst>
                                        <p:tav tm="0">
                                          <p:val>
                                            <p:strVal val="0-#ppt_h/2"/>
                                          </p:val>
                                        </p:tav>
                                        <p:tav tm="100000">
                                          <p:val>
                                            <p:strVal val="#ppt_y"/>
                                          </p:val>
                                        </p:tav>
                                      </p:tavLst>
                                    </p:anim>
                                  </p:childTnLst>
                                </p:cTn>
                              </p:par>
                            </p:childTnLst>
                          </p:cTn>
                        </p:par>
                        <p:par>
                          <p:cTn id="30" fill="hold">
                            <p:stCondLst>
                              <p:cond delay="28500"/>
                            </p:stCondLst>
                            <p:childTnLst>
                              <p:par>
                                <p:cTn id="31" presetID="2" presetClass="entr" presetSubtype="12" fill="hold" grpId="0" nodeType="afterEffect">
                                  <p:stCondLst>
                                    <p:cond delay="200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1000" fill="hold"/>
                                        <p:tgtEl>
                                          <p:spTgt spid="12"/>
                                        </p:tgtEl>
                                        <p:attrNameLst>
                                          <p:attrName>ppt_x</p:attrName>
                                        </p:attrNameLst>
                                      </p:cBhvr>
                                      <p:tavLst>
                                        <p:tav tm="0">
                                          <p:val>
                                            <p:strVal val="0-#ppt_w/2"/>
                                          </p:val>
                                        </p:tav>
                                        <p:tav tm="100000">
                                          <p:val>
                                            <p:strVal val="#ppt_x"/>
                                          </p:val>
                                        </p:tav>
                                      </p:tavLst>
                                    </p:anim>
                                    <p:anim calcmode="lin" valueType="num">
                                      <p:cBhvr additive="base">
                                        <p:cTn id="34"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D20D39-1BB8-406A-A487-18603AAA473F}"/>
              </a:ext>
            </a:extLst>
          </p:cNvPr>
          <p:cNvPicPr>
            <a:picLocks noChangeAspect="1"/>
          </p:cNvPicPr>
          <p:nvPr/>
        </p:nvPicPr>
        <p:blipFill rotWithShape="1">
          <a:blip r:embed="rId2"/>
          <a:srcRect l="18666" t="1776" r="32534" b="19360"/>
          <a:stretch/>
        </p:blipFill>
        <p:spPr>
          <a:xfrm>
            <a:off x="200121" y="228600"/>
            <a:ext cx="3285932" cy="3986212"/>
          </a:xfrm>
          <a:prstGeom prst="rect">
            <a:avLst/>
          </a:prstGeom>
        </p:spPr>
      </p:pic>
      <p:pic>
        <p:nvPicPr>
          <p:cNvPr id="8" name="Picture 7">
            <a:extLst>
              <a:ext uri="{FF2B5EF4-FFF2-40B4-BE49-F238E27FC236}">
                <a16:creationId xmlns:a16="http://schemas.microsoft.com/office/drawing/2014/main" id="{DFC57079-7F3F-4A64-8FC8-15C7E142A082}"/>
              </a:ext>
            </a:extLst>
          </p:cNvPr>
          <p:cNvPicPr>
            <a:picLocks noChangeAspect="1"/>
          </p:cNvPicPr>
          <p:nvPr/>
        </p:nvPicPr>
        <p:blipFill rotWithShape="1">
          <a:blip r:embed="rId3"/>
          <a:srcRect l="13514" t="6000" r="15315" b="6993"/>
          <a:stretch/>
        </p:blipFill>
        <p:spPr>
          <a:xfrm>
            <a:off x="200121" y="4312502"/>
            <a:ext cx="1514475" cy="2316898"/>
          </a:xfrm>
          <a:prstGeom prst="rect">
            <a:avLst/>
          </a:prstGeom>
        </p:spPr>
      </p:pic>
      <p:sp>
        <p:nvSpPr>
          <p:cNvPr id="10" name="TextBox 9">
            <a:extLst>
              <a:ext uri="{FF2B5EF4-FFF2-40B4-BE49-F238E27FC236}">
                <a16:creationId xmlns:a16="http://schemas.microsoft.com/office/drawing/2014/main" id="{63C8B0FF-DD1A-46CF-8A2D-A4002931F4B0}"/>
              </a:ext>
            </a:extLst>
          </p:cNvPr>
          <p:cNvSpPr txBox="1"/>
          <p:nvPr/>
        </p:nvSpPr>
        <p:spPr>
          <a:xfrm>
            <a:off x="698954" y="925971"/>
            <a:ext cx="2153154" cy="461665"/>
          </a:xfrm>
          <a:prstGeom prst="rect">
            <a:avLst/>
          </a:prstGeom>
          <a:noFill/>
        </p:spPr>
        <p:txBody>
          <a:bodyPr wrap="none" rtlCol="0">
            <a:spAutoFit/>
          </a:bodyPr>
          <a:lstStyle/>
          <a:p>
            <a:r>
              <a:rPr lang="en-US" sz="2400" b="1" dirty="0"/>
              <a:t>James Madison</a:t>
            </a:r>
          </a:p>
        </p:txBody>
      </p:sp>
      <p:sp>
        <p:nvSpPr>
          <p:cNvPr id="11" name="TextBox 10">
            <a:extLst>
              <a:ext uri="{FF2B5EF4-FFF2-40B4-BE49-F238E27FC236}">
                <a16:creationId xmlns:a16="http://schemas.microsoft.com/office/drawing/2014/main" id="{6B245CD5-5D86-453F-8893-C1BAFA218F5E}"/>
              </a:ext>
            </a:extLst>
          </p:cNvPr>
          <p:cNvSpPr txBox="1"/>
          <p:nvPr/>
        </p:nvSpPr>
        <p:spPr>
          <a:xfrm>
            <a:off x="5636419" y="2971800"/>
            <a:ext cx="914400" cy="914400"/>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256079D6-47DF-4B88-AEDC-A56C91328964}"/>
              </a:ext>
            </a:extLst>
          </p:cNvPr>
          <p:cNvSpPr txBox="1"/>
          <p:nvPr/>
        </p:nvSpPr>
        <p:spPr>
          <a:xfrm>
            <a:off x="1714596" y="5533951"/>
            <a:ext cx="1114408" cy="707886"/>
          </a:xfrm>
          <a:prstGeom prst="rect">
            <a:avLst/>
          </a:prstGeom>
          <a:noFill/>
        </p:spPr>
        <p:txBody>
          <a:bodyPr wrap="none" rtlCol="0">
            <a:spAutoFit/>
          </a:bodyPr>
          <a:lstStyle/>
          <a:p>
            <a:r>
              <a:rPr lang="en-US" sz="2000" b="1" dirty="0"/>
              <a:t>Dolly</a:t>
            </a:r>
          </a:p>
          <a:p>
            <a:r>
              <a:rPr lang="en-US" sz="2000" b="1" dirty="0"/>
              <a:t>Madison</a:t>
            </a:r>
          </a:p>
        </p:txBody>
      </p:sp>
      <p:sp>
        <p:nvSpPr>
          <p:cNvPr id="13" name="Rectangle 12">
            <a:extLst>
              <a:ext uri="{FF2B5EF4-FFF2-40B4-BE49-F238E27FC236}">
                <a16:creationId xmlns:a16="http://schemas.microsoft.com/office/drawing/2014/main" id="{B091ED2F-DC98-4588-8F31-8E0A03DDD180}"/>
              </a:ext>
            </a:extLst>
          </p:cNvPr>
          <p:cNvSpPr/>
          <p:nvPr/>
        </p:nvSpPr>
        <p:spPr>
          <a:xfrm>
            <a:off x="3253192" y="5953633"/>
            <a:ext cx="6057591" cy="830997"/>
          </a:xfrm>
          <a:prstGeom prst="rect">
            <a:avLst/>
          </a:prstGeom>
        </p:spPr>
        <p:txBody>
          <a:bodyPr wrap="square">
            <a:spAutoFit/>
          </a:bodyPr>
          <a:lstStyle/>
          <a:p>
            <a:r>
              <a:rPr lang="en-US" sz="2400" b="1" i="1" dirty="0"/>
              <a:t>The advancement and diffusion of knowledge is the only guardian of true liberty. </a:t>
            </a:r>
          </a:p>
        </p:txBody>
      </p:sp>
      <p:sp>
        <p:nvSpPr>
          <p:cNvPr id="14" name="Rectangle 13">
            <a:extLst>
              <a:ext uri="{FF2B5EF4-FFF2-40B4-BE49-F238E27FC236}">
                <a16:creationId xmlns:a16="http://schemas.microsoft.com/office/drawing/2014/main" id="{354E99B4-65CB-4D76-95BC-610E40BE72C2}"/>
              </a:ext>
            </a:extLst>
          </p:cNvPr>
          <p:cNvSpPr/>
          <p:nvPr/>
        </p:nvSpPr>
        <p:spPr>
          <a:xfrm>
            <a:off x="3612666" y="187307"/>
            <a:ext cx="8272462" cy="1200329"/>
          </a:xfrm>
          <a:prstGeom prst="rect">
            <a:avLst/>
          </a:prstGeom>
        </p:spPr>
        <p:txBody>
          <a:bodyPr wrap="square">
            <a:spAutoFit/>
          </a:bodyPr>
          <a:lstStyle/>
          <a:p>
            <a:r>
              <a:rPr lang="en-US" sz="2400" b="1" dirty="0"/>
              <a:t>American statesman, lawyer, diplomat, philosopher and Founding Father who served as the fourth President of the United States from 1809 to 1817.</a:t>
            </a:r>
          </a:p>
        </p:txBody>
      </p:sp>
      <p:sp>
        <p:nvSpPr>
          <p:cNvPr id="15" name="Rectangle 14">
            <a:extLst>
              <a:ext uri="{FF2B5EF4-FFF2-40B4-BE49-F238E27FC236}">
                <a16:creationId xmlns:a16="http://schemas.microsoft.com/office/drawing/2014/main" id="{EFC7EB96-A012-414E-9425-A582CC6BCB27}"/>
              </a:ext>
            </a:extLst>
          </p:cNvPr>
          <p:cNvSpPr/>
          <p:nvPr/>
        </p:nvSpPr>
        <p:spPr>
          <a:xfrm>
            <a:off x="3586357" y="1407140"/>
            <a:ext cx="8610600" cy="1200329"/>
          </a:xfrm>
          <a:prstGeom prst="rect">
            <a:avLst/>
          </a:prstGeom>
        </p:spPr>
        <p:txBody>
          <a:bodyPr wrap="square">
            <a:spAutoFit/>
          </a:bodyPr>
          <a:lstStyle/>
          <a:p>
            <a:r>
              <a:rPr lang="en-US" sz="2400" b="1" dirty="0"/>
              <a:t>In preparation for the 1787 Constitutional Convention, he drafted a document known as the Virginia Plan, which provided the framework for the Constitution of the United States. </a:t>
            </a:r>
          </a:p>
        </p:txBody>
      </p:sp>
      <p:sp>
        <p:nvSpPr>
          <p:cNvPr id="16" name="Rectangle 15">
            <a:extLst>
              <a:ext uri="{FF2B5EF4-FFF2-40B4-BE49-F238E27FC236}">
                <a16:creationId xmlns:a16="http://schemas.microsoft.com/office/drawing/2014/main" id="{A4DFD395-56EA-42C6-BAC7-497168948D6D}"/>
              </a:ext>
            </a:extLst>
          </p:cNvPr>
          <p:cNvSpPr/>
          <p:nvPr/>
        </p:nvSpPr>
        <p:spPr>
          <a:xfrm>
            <a:off x="3612666" y="2664657"/>
            <a:ext cx="8853487" cy="1569660"/>
          </a:xfrm>
          <a:prstGeom prst="rect">
            <a:avLst/>
          </a:prstGeom>
        </p:spPr>
        <p:txBody>
          <a:bodyPr wrap="square">
            <a:spAutoFit/>
          </a:bodyPr>
          <a:lstStyle/>
          <a:p>
            <a:r>
              <a:rPr lang="en-US" sz="2400" b="1" dirty="0"/>
              <a:t>He compiled a list of 19 proposals and a Congressional committee reworked those suggestions into 12 amendments, 10 of which would go on to be ratified by the states.  The amendments were added at the end of the Constitution as a separate Bill of Rights. </a:t>
            </a:r>
          </a:p>
        </p:txBody>
      </p:sp>
      <p:sp>
        <p:nvSpPr>
          <p:cNvPr id="17" name="Rectangle 16">
            <a:extLst>
              <a:ext uri="{FF2B5EF4-FFF2-40B4-BE49-F238E27FC236}">
                <a16:creationId xmlns:a16="http://schemas.microsoft.com/office/drawing/2014/main" id="{1FA55AB6-7AF6-4C88-8AD7-9D066962D4BE}"/>
              </a:ext>
            </a:extLst>
          </p:cNvPr>
          <p:cNvSpPr/>
          <p:nvPr/>
        </p:nvSpPr>
        <p:spPr>
          <a:xfrm>
            <a:off x="1847861" y="4508218"/>
            <a:ext cx="9550575" cy="830997"/>
          </a:xfrm>
          <a:prstGeom prst="rect">
            <a:avLst/>
          </a:prstGeom>
        </p:spPr>
        <p:txBody>
          <a:bodyPr wrap="square">
            <a:spAutoFit/>
          </a:bodyPr>
          <a:lstStyle/>
          <a:p>
            <a:r>
              <a:rPr lang="en-US" sz="2400" b="1" dirty="0"/>
              <a:t>Born: March 16, 1751, Belle Grove</a:t>
            </a:r>
          </a:p>
          <a:p>
            <a:r>
              <a:rPr lang="en-US" sz="2400" b="1" dirty="0"/>
              <a:t>Died: June 28, 1836, Montpelier Station, VA</a:t>
            </a:r>
          </a:p>
        </p:txBody>
      </p:sp>
      <p:pic>
        <p:nvPicPr>
          <p:cNvPr id="18" name="Picture 17">
            <a:extLst>
              <a:ext uri="{FF2B5EF4-FFF2-40B4-BE49-F238E27FC236}">
                <a16:creationId xmlns:a16="http://schemas.microsoft.com/office/drawing/2014/main" id="{0CEEC10E-250D-47DF-9E72-4F37E567D929}"/>
              </a:ext>
            </a:extLst>
          </p:cNvPr>
          <p:cNvPicPr>
            <a:picLocks noChangeAspect="1"/>
          </p:cNvPicPr>
          <p:nvPr/>
        </p:nvPicPr>
        <p:blipFill rotWithShape="1">
          <a:blip r:embed="rId4"/>
          <a:srcRect t="21204" b="17539"/>
          <a:stretch/>
        </p:blipFill>
        <p:spPr>
          <a:xfrm>
            <a:off x="8420032" y="4255353"/>
            <a:ext cx="3634165" cy="1610596"/>
          </a:xfrm>
          <a:prstGeom prst="rect">
            <a:avLst/>
          </a:prstGeom>
        </p:spPr>
      </p:pic>
      <p:sp>
        <p:nvSpPr>
          <p:cNvPr id="19" name="TextBox 18">
            <a:extLst>
              <a:ext uri="{FF2B5EF4-FFF2-40B4-BE49-F238E27FC236}">
                <a16:creationId xmlns:a16="http://schemas.microsoft.com/office/drawing/2014/main" id="{B09EB70E-B649-4465-B885-8E0A0D66B594}"/>
              </a:ext>
            </a:extLst>
          </p:cNvPr>
          <p:cNvSpPr txBox="1"/>
          <p:nvPr/>
        </p:nvSpPr>
        <p:spPr>
          <a:xfrm>
            <a:off x="9773952" y="5781484"/>
            <a:ext cx="1624484" cy="461665"/>
          </a:xfrm>
          <a:prstGeom prst="rect">
            <a:avLst/>
          </a:prstGeom>
          <a:noFill/>
        </p:spPr>
        <p:txBody>
          <a:bodyPr wrap="none" rtlCol="0">
            <a:spAutoFit/>
          </a:bodyPr>
          <a:lstStyle/>
          <a:p>
            <a:r>
              <a:rPr lang="en-US" sz="2400" b="1" dirty="0"/>
              <a:t>Montpelier</a:t>
            </a:r>
          </a:p>
        </p:txBody>
      </p:sp>
    </p:spTree>
    <p:extLst>
      <p:ext uri="{BB962C8B-B14F-4D97-AF65-F5344CB8AC3E}">
        <p14:creationId xmlns:p14="http://schemas.microsoft.com/office/powerpoint/2010/main" val="3294386895"/>
      </p:ext>
    </p:extLst>
  </p:cSld>
  <p:clrMapOvr>
    <a:masterClrMapping/>
  </p:clrMapOvr>
  <mc:AlternateContent xmlns:mc="http://schemas.openxmlformats.org/markup-compatibility/2006" xmlns:p14="http://schemas.microsoft.com/office/powerpoint/2010/main">
    <mc:Choice Requires="p14">
      <p:transition spd="slow" p14:dur="1500" advTm="37000">
        <p14:honeycomb/>
      </p:transition>
    </mc:Choice>
    <mc:Fallback xmlns="">
      <p:transition spd="slow" advTm="3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450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1000"/>
                                        <p:tgtEl>
                                          <p:spTgt spid="15"/>
                                        </p:tgtEl>
                                      </p:cBhvr>
                                    </p:animEffect>
                                  </p:childTnLst>
                                </p:cTn>
                              </p:par>
                            </p:childTnLst>
                          </p:cTn>
                        </p:par>
                        <p:par>
                          <p:cTn id="8" fill="hold">
                            <p:stCondLst>
                              <p:cond delay="5500"/>
                            </p:stCondLst>
                            <p:childTnLst>
                              <p:par>
                                <p:cTn id="9" presetID="31" presetClass="entr" presetSubtype="0" fill="hold" grpId="0" nodeType="afterEffect">
                                  <p:stCondLst>
                                    <p:cond delay="400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anim calcmode="lin" valueType="num">
                                      <p:cBhvr>
                                        <p:cTn id="13" dur="1000" fill="hold"/>
                                        <p:tgtEl>
                                          <p:spTgt spid="16"/>
                                        </p:tgtEl>
                                        <p:attrNameLst>
                                          <p:attrName>style.rotation</p:attrName>
                                        </p:attrNameLst>
                                      </p:cBhvr>
                                      <p:tavLst>
                                        <p:tav tm="0">
                                          <p:val>
                                            <p:fltVal val="90"/>
                                          </p:val>
                                        </p:tav>
                                        <p:tav tm="100000">
                                          <p:val>
                                            <p:fltVal val="0"/>
                                          </p:val>
                                        </p:tav>
                                      </p:tavLst>
                                    </p:anim>
                                    <p:animEffect transition="in" filter="fade">
                                      <p:cBhvr>
                                        <p:cTn id="14" dur="1000"/>
                                        <p:tgtEl>
                                          <p:spTgt spid="16"/>
                                        </p:tgtEl>
                                      </p:cBhvr>
                                    </p:animEffect>
                                  </p:childTnLst>
                                </p:cTn>
                              </p:par>
                            </p:childTnLst>
                          </p:cTn>
                        </p:par>
                        <p:par>
                          <p:cTn id="15" fill="hold">
                            <p:stCondLst>
                              <p:cond delay="10500"/>
                            </p:stCondLst>
                            <p:childTnLst>
                              <p:par>
                                <p:cTn id="16" presetID="26" presetClass="entr" presetSubtype="0" fill="hold" nodeType="afterEffect">
                                  <p:stCondLst>
                                    <p:cond delay="550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290">
                                          <p:stCondLst>
                                            <p:cond delay="0"/>
                                          </p:stCondLst>
                                        </p:cTn>
                                        <p:tgtEl>
                                          <p:spTgt spid="6"/>
                                        </p:tgtEl>
                                      </p:cBhvr>
                                    </p:animEffect>
                                    <p:anim calcmode="lin" valueType="num">
                                      <p:cBhvr>
                                        <p:cTn id="19"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4" dur="13">
                                          <p:stCondLst>
                                            <p:cond delay="325"/>
                                          </p:stCondLst>
                                        </p:cTn>
                                        <p:tgtEl>
                                          <p:spTgt spid="6"/>
                                        </p:tgtEl>
                                      </p:cBhvr>
                                      <p:to x="100000" y="60000"/>
                                    </p:animScale>
                                    <p:animScale>
                                      <p:cBhvr>
                                        <p:cTn id="25" dur="83" decel="50000">
                                          <p:stCondLst>
                                            <p:cond delay="338"/>
                                          </p:stCondLst>
                                        </p:cTn>
                                        <p:tgtEl>
                                          <p:spTgt spid="6"/>
                                        </p:tgtEl>
                                      </p:cBhvr>
                                      <p:to x="100000" y="100000"/>
                                    </p:animScale>
                                    <p:animScale>
                                      <p:cBhvr>
                                        <p:cTn id="26" dur="13">
                                          <p:stCondLst>
                                            <p:cond delay="656"/>
                                          </p:stCondLst>
                                        </p:cTn>
                                        <p:tgtEl>
                                          <p:spTgt spid="6"/>
                                        </p:tgtEl>
                                      </p:cBhvr>
                                      <p:to x="100000" y="80000"/>
                                    </p:animScale>
                                    <p:animScale>
                                      <p:cBhvr>
                                        <p:cTn id="27" dur="83" decel="50000">
                                          <p:stCondLst>
                                            <p:cond delay="669"/>
                                          </p:stCondLst>
                                        </p:cTn>
                                        <p:tgtEl>
                                          <p:spTgt spid="6"/>
                                        </p:tgtEl>
                                      </p:cBhvr>
                                      <p:to x="100000" y="100000"/>
                                    </p:animScale>
                                    <p:animScale>
                                      <p:cBhvr>
                                        <p:cTn id="28" dur="13">
                                          <p:stCondLst>
                                            <p:cond delay="821"/>
                                          </p:stCondLst>
                                        </p:cTn>
                                        <p:tgtEl>
                                          <p:spTgt spid="6"/>
                                        </p:tgtEl>
                                      </p:cBhvr>
                                      <p:to x="100000" y="90000"/>
                                    </p:animScale>
                                    <p:animScale>
                                      <p:cBhvr>
                                        <p:cTn id="29" dur="83" decel="50000">
                                          <p:stCondLst>
                                            <p:cond delay="834"/>
                                          </p:stCondLst>
                                        </p:cTn>
                                        <p:tgtEl>
                                          <p:spTgt spid="6"/>
                                        </p:tgtEl>
                                      </p:cBhvr>
                                      <p:to x="100000" y="100000"/>
                                    </p:animScale>
                                    <p:animScale>
                                      <p:cBhvr>
                                        <p:cTn id="30" dur="13">
                                          <p:stCondLst>
                                            <p:cond delay="904"/>
                                          </p:stCondLst>
                                        </p:cTn>
                                        <p:tgtEl>
                                          <p:spTgt spid="6"/>
                                        </p:tgtEl>
                                      </p:cBhvr>
                                      <p:to x="100000" y="95000"/>
                                    </p:animScale>
                                    <p:animScale>
                                      <p:cBhvr>
                                        <p:cTn id="31" dur="83" decel="50000">
                                          <p:stCondLst>
                                            <p:cond delay="917"/>
                                          </p:stCondLst>
                                        </p:cTn>
                                        <p:tgtEl>
                                          <p:spTgt spid="6"/>
                                        </p:tgtEl>
                                      </p:cBhvr>
                                      <p:to x="100000" y="100000"/>
                                    </p:animScale>
                                  </p:childTnLst>
                                </p:cTn>
                              </p:par>
                            </p:childTnLst>
                          </p:cTn>
                        </p:par>
                        <p:par>
                          <p:cTn id="32" fill="hold">
                            <p:stCondLst>
                              <p:cond delay="17000"/>
                            </p:stCondLst>
                            <p:childTnLst>
                              <p:par>
                                <p:cTn id="33" presetID="21" presetClass="entr" presetSubtype="3" fill="hold" grpId="0" nodeType="afterEffect">
                                  <p:stCondLst>
                                    <p:cond delay="3500"/>
                                  </p:stCondLst>
                                  <p:childTnLst>
                                    <p:set>
                                      <p:cBhvr>
                                        <p:cTn id="34" dur="1" fill="hold">
                                          <p:stCondLst>
                                            <p:cond delay="0"/>
                                          </p:stCondLst>
                                        </p:cTn>
                                        <p:tgtEl>
                                          <p:spTgt spid="17"/>
                                        </p:tgtEl>
                                        <p:attrNameLst>
                                          <p:attrName>style.visibility</p:attrName>
                                        </p:attrNameLst>
                                      </p:cBhvr>
                                      <p:to>
                                        <p:strVal val="visible"/>
                                      </p:to>
                                    </p:set>
                                    <p:animEffect transition="in" filter="wheel(3)">
                                      <p:cBhvr>
                                        <p:cTn id="35" dur="1000"/>
                                        <p:tgtEl>
                                          <p:spTgt spid="17"/>
                                        </p:tgtEl>
                                      </p:cBhvr>
                                    </p:animEffect>
                                  </p:childTnLst>
                                </p:cTn>
                              </p:par>
                            </p:childTnLst>
                          </p:cTn>
                        </p:par>
                        <p:par>
                          <p:cTn id="36" fill="hold">
                            <p:stCondLst>
                              <p:cond delay="21500"/>
                            </p:stCondLst>
                            <p:childTnLst>
                              <p:par>
                                <p:cTn id="37" presetID="6" presetClass="entr" presetSubtype="16" fill="hold" nodeType="afterEffect">
                                  <p:stCondLst>
                                    <p:cond delay="150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1000"/>
                                        <p:tgtEl>
                                          <p:spTgt spid="18"/>
                                        </p:tgtEl>
                                      </p:cBhvr>
                                    </p:animEffect>
                                  </p:childTnLst>
                                </p:cTn>
                              </p:par>
                            </p:childTnLst>
                          </p:cTn>
                        </p:par>
                        <p:par>
                          <p:cTn id="40" fill="hold">
                            <p:stCondLst>
                              <p:cond delay="24000"/>
                            </p:stCondLst>
                            <p:childTnLst>
                              <p:par>
                                <p:cTn id="41" presetID="2" presetClass="entr" presetSubtype="1" fill="hold" grpId="0" nodeType="afterEffect">
                                  <p:stCondLst>
                                    <p:cond delay="50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1000" fill="hold"/>
                                        <p:tgtEl>
                                          <p:spTgt spid="19"/>
                                        </p:tgtEl>
                                        <p:attrNameLst>
                                          <p:attrName>ppt_x</p:attrName>
                                        </p:attrNameLst>
                                      </p:cBhvr>
                                      <p:tavLst>
                                        <p:tav tm="0">
                                          <p:val>
                                            <p:strVal val="#ppt_x"/>
                                          </p:val>
                                        </p:tav>
                                        <p:tav tm="100000">
                                          <p:val>
                                            <p:strVal val="#ppt_x"/>
                                          </p:val>
                                        </p:tav>
                                      </p:tavLst>
                                    </p:anim>
                                    <p:anim calcmode="lin" valueType="num">
                                      <p:cBhvr additive="base">
                                        <p:cTn id="44" dur="1000" fill="hold"/>
                                        <p:tgtEl>
                                          <p:spTgt spid="19"/>
                                        </p:tgtEl>
                                        <p:attrNameLst>
                                          <p:attrName>ppt_y</p:attrName>
                                        </p:attrNameLst>
                                      </p:cBhvr>
                                      <p:tavLst>
                                        <p:tav tm="0">
                                          <p:val>
                                            <p:strVal val="0-#ppt_h/2"/>
                                          </p:val>
                                        </p:tav>
                                        <p:tav tm="100000">
                                          <p:val>
                                            <p:strVal val="#ppt_y"/>
                                          </p:val>
                                        </p:tav>
                                      </p:tavLst>
                                    </p:anim>
                                  </p:childTnLst>
                                </p:cTn>
                              </p:par>
                            </p:childTnLst>
                          </p:cTn>
                        </p:par>
                        <p:par>
                          <p:cTn id="45" fill="hold">
                            <p:stCondLst>
                              <p:cond delay="25500"/>
                            </p:stCondLst>
                            <p:childTnLst>
                              <p:par>
                                <p:cTn id="46" presetID="17" presetClass="entr" presetSubtype="10" fill="hold" grpId="0" nodeType="afterEffect">
                                  <p:stCondLst>
                                    <p:cond delay="300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000" fill="hold"/>
                                        <p:tgtEl>
                                          <p:spTgt spid="13"/>
                                        </p:tgtEl>
                                        <p:attrNameLst>
                                          <p:attrName>ppt_w</p:attrName>
                                        </p:attrNameLst>
                                      </p:cBhvr>
                                      <p:tavLst>
                                        <p:tav tm="0">
                                          <p:val>
                                            <p:fltVal val="0"/>
                                          </p:val>
                                        </p:tav>
                                        <p:tav tm="100000">
                                          <p:val>
                                            <p:strVal val="#ppt_w"/>
                                          </p:val>
                                        </p:tav>
                                      </p:tavLst>
                                    </p:anim>
                                    <p:anim calcmode="lin" valueType="num">
                                      <p:cBhvr>
                                        <p:cTn id="49" dur="1000" fill="hold"/>
                                        <p:tgtEl>
                                          <p:spTgt spid="13"/>
                                        </p:tgtEl>
                                        <p:attrNameLst>
                                          <p:attrName>ppt_h</p:attrName>
                                        </p:attrNameLst>
                                      </p:cBhvr>
                                      <p:tavLst>
                                        <p:tav tm="0">
                                          <p:val>
                                            <p:strVal val="#ppt_h"/>
                                          </p:val>
                                        </p:tav>
                                        <p:tav tm="100000">
                                          <p:val>
                                            <p:strVal val="#ppt_h"/>
                                          </p:val>
                                        </p:tav>
                                      </p:tavLst>
                                    </p:anim>
                                  </p:childTnLst>
                                </p:cTn>
                              </p:par>
                            </p:childTnLst>
                          </p:cTn>
                        </p:par>
                        <p:par>
                          <p:cTn id="50" fill="hold">
                            <p:stCondLst>
                              <p:cond delay="29500"/>
                            </p:stCondLst>
                            <p:childTnLst>
                              <p:par>
                                <p:cTn id="51" presetID="49" presetClass="entr" presetSubtype="0" decel="100000" fill="hold" grpId="0" nodeType="afterEffect">
                                  <p:stCondLst>
                                    <p:cond delay="200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fltVal val="0"/>
                                          </p:val>
                                        </p:tav>
                                        <p:tav tm="100000">
                                          <p:val>
                                            <p:strVal val="#ppt_w"/>
                                          </p:val>
                                        </p:tav>
                                      </p:tavLst>
                                    </p:anim>
                                    <p:anim calcmode="lin" valueType="num">
                                      <p:cBhvr>
                                        <p:cTn id="54" dur="1000" fill="hold"/>
                                        <p:tgtEl>
                                          <p:spTgt spid="12"/>
                                        </p:tgtEl>
                                        <p:attrNameLst>
                                          <p:attrName>ppt_h</p:attrName>
                                        </p:attrNameLst>
                                      </p:cBhvr>
                                      <p:tavLst>
                                        <p:tav tm="0">
                                          <p:val>
                                            <p:fltVal val="0"/>
                                          </p:val>
                                        </p:tav>
                                        <p:tav tm="100000">
                                          <p:val>
                                            <p:strVal val="#ppt_h"/>
                                          </p:val>
                                        </p:tav>
                                      </p:tavLst>
                                    </p:anim>
                                    <p:anim calcmode="lin" valueType="num">
                                      <p:cBhvr>
                                        <p:cTn id="55" dur="1000" fill="hold"/>
                                        <p:tgtEl>
                                          <p:spTgt spid="12"/>
                                        </p:tgtEl>
                                        <p:attrNameLst>
                                          <p:attrName>style.rotation</p:attrName>
                                        </p:attrNameLst>
                                      </p:cBhvr>
                                      <p:tavLst>
                                        <p:tav tm="0">
                                          <p:val>
                                            <p:fltVal val="360"/>
                                          </p:val>
                                        </p:tav>
                                        <p:tav tm="100000">
                                          <p:val>
                                            <p:fltVal val="0"/>
                                          </p:val>
                                        </p:tav>
                                      </p:tavLst>
                                    </p:anim>
                                    <p:animEffect transition="in" filter="fade">
                                      <p:cBhvr>
                                        <p:cTn id="56" dur="1000"/>
                                        <p:tgtEl>
                                          <p:spTgt spid="12"/>
                                        </p:tgtEl>
                                      </p:cBhvr>
                                    </p:animEffect>
                                  </p:childTnLst>
                                </p:cTn>
                              </p:par>
                            </p:childTnLst>
                          </p:cTn>
                        </p:par>
                        <p:par>
                          <p:cTn id="57" fill="hold">
                            <p:stCondLst>
                              <p:cond delay="32500"/>
                            </p:stCondLst>
                            <p:childTnLst>
                              <p:par>
                                <p:cTn id="58" presetID="42" presetClass="entr" presetSubtype="0" fill="hold" grpId="0" nodeType="afterEffect">
                                  <p:stCondLst>
                                    <p:cond delay="150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5" grpId="0"/>
      <p:bldP spid="16" grpId="0"/>
      <p:bldP spid="17"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817E2-5CA2-48E5-B078-E68D8F6F91E9}"/>
              </a:ext>
            </a:extLst>
          </p:cNvPr>
          <p:cNvPicPr>
            <a:picLocks noChangeAspect="1"/>
          </p:cNvPicPr>
          <p:nvPr/>
        </p:nvPicPr>
        <p:blipFill rotWithShape="1">
          <a:blip r:embed="rId2"/>
          <a:srcRect l="30482" t="2541" r="30800" b="30147"/>
          <a:stretch/>
        </p:blipFill>
        <p:spPr>
          <a:xfrm>
            <a:off x="7071441" y="56243"/>
            <a:ext cx="1867772" cy="2215470"/>
          </a:xfrm>
          <a:prstGeom prst="rect">
            <a:avLst/>
          </a:prstGeom>
        </p:spPr>
      </p:pic>
      <p:pic>
        <p:nvPicPr>
          <p:cNvPr id="4" name="Picture 3">
            <a:extLst>
              <a:ext uri="{FF2B5EF4-FFF2-40B4-BE49-F238E27FC236}">
                <a16:creationId xmlns:a16="http://schemas.microsoft.com/office/drawing/2014/main" id="{659889A1-C946-49CC-A950-40153E70D2E9}"/>
              </a:ext>
            </a:extLst>
          </p:cNvPr>
          <p:cNvPicPr>
            <a:picLocks noChangeAspect="1"/>
          </p:cNvPicPr>
          <p:nvPr/>
        </p:nvPicPr>
        <p:blipFill rotWithShape="1">
          <a:blip r:embed="rId3"/>
          <a:srcRect l="7867" r="3497" b="16521"/>
          <a:stretch/>
        </p:blipFill>
        <p:spPr>
          <a:xfrm>
            <a:off x="9080478" y="56243"/>
            <a:ext cx="2892447" cy="3372757"/>
          </a:xfrm>
          <a:prstGeom prst="rect">
            <a:avLst/>
          </a:prstGeom>
        </p:spPr>
      </p:pic>
      <p:sp>
        <p:nvSpPr>
          <p:cNvPr id="5" name="Rectangle 4">
            <a:extLst>
              <a:ext uri="{FF2B5EF4-FFF2-40B4-BE49-F238E27FC236}">
                <a16:creationId xmlns:a16="http://schemas.microsoft.com/office/drawing/2014/main" id="{42DB968D-BF5F-4164-A8B6-FE0119B270C5}"/>
              </a:ext>
            </a:extLst>
          </p:cNvPr>
          <p:cNvSpPr/>
          <p:nvPr/>
        </p:nvSpPr>
        <p:spPr>
          <a:xfrm>
            <a:off x="219075" y="356189"/>
            <a:ext cx="4012637" cy="707886"/>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American political leader,</a:t>
            </a:r>
          </a:p>
          <a:p>
            <a:r>
              <a:rPr lang="en-US" sz="2000" b="1" dirty="0">
                <a:latin typeface="Arial" panose="020B0604020202020204" pitchFamily="34" charset="0"/>
                <a:cs typeface="Arial" panose="020B0604020202020204" pitchFamily="34" charset="0"/>
              </a:rPr>
              <a:t>military general and statesman.</a:t>
            </a:r>
          </a:p>
        </p:txBody>
      </p:sp>
      <p:sp>
        <p:nvSpPr>
          <p:cNvPr id="6" name="Rectangle 5">
            <a:extLst>
              <a:ext uri="{FF2B5EF4-FFF2-40B4-BE49-F238E27FC236}">
                <a16:creationId xmlns:a16="http://schemas.microsoft.com/office/drawing/2014/main" id="{D775312A-32B4-4CEB-A3FB-72C0A1E6202A}"/>
              </a:ext>
            </a:extLst>
          </p:cNvPr>
          <p:cNvSpPr/>
          <p:nvPr/>
        </p:nvSpPr>
        <p:spPr>
          <a:xfrm>
            <a:off x="219075" y="2640707"/>
            <a:ext cx="6586539" cy="1015663"/>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Founding Father who served as the first President of the United States from 1789 to 1797.  Many historians rank him as the best U.S. President.</a:t>
            </a:r>
          </a:p>
        </p:txBody>
      </p:sp>
      <p:sp>
        <p:nvSpPr>
          <p:cNvPr id="7" name="Rectangle 6">
            <a:extLst>
              <a:ext uri="{FF2B5EF4-FFF2-40B4-BE49-F238E27FC236}">
                <a16:creationId xmlns:a16="http://schemas.microsoft.com/office/drawing/2014/main" id="{1195815D-0446-4448-8184-7C76C9AD45B9}"/>
              </a:ext>
            </a:extLst>
          </p:cNvPr>
          <p:cNvSpPr/>
          <p:nvPr/>
        </p:nvSpPr>
        <p:spPr>
          <a:xfrm>
            <a:off x="219075" y="1351918"/>
            <a:ext cx="6729285" cy="70788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Led Patriot forces to victory</a:t>
            </a:r>
          </a:p>
          <a:p>
            <a:r>
              <a:rPr lang="en-US" sz="2000" b="1" dirty="0">
                <a:latin typeface="Arial" panose="020B0604020202020204" pitchFamily="34" charset="0"/>
                <a:cs typeface="Arial" panose="020B0604020202020204" pitchFamily="34" charset="0"/>
              </a:rPr>
              <a:t>in the nation's War for Independence.</a:t>
            </a:r>
          </a:p>
        </p:txBody>
      </p:sp>
      <p:sp>
        <p:nvSpPr>
          <p:cNvPr id="8" name="Rectangle 7">
            <a:extLst>
              <a:ext uri="{FF2B5EF4-FFF2-40B4-BE49-F238E27FC236}">
                <a16:creationId xmlns:a16="http://schemas.microsoft.com/office/drawing/2014/main" id="{68AEF88D-7416-4765-984B-78083760B3BC}"/>
              </a:ext>
            </a:extLst>
          </p:cNvPr>
          <p:cNvSpPr/>
          <p:nvPr/>
        </p:nvSpPr>
        <p:spPr>
          <a:xfrm>
            <a:off x="219075" y="2147592"/>
            <a:ext cx="4884671"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February 22, 1732 - December 14, 1799</a:t>
            </a:r>
          </a:p>
        </p:txBody>
      </p:sp>
      <p:sp>
        <p:nvSpPr>
          <p:cNvPr id="9" name="Rectangle 8">
            <a:extLst>
              <a:ext uri="{FF2B5EF4-FFF2-40B4-BE49-F238E27FC236}">
                <a16:creationId xmlns:a16="http://schemas.microsoft.com/office/drawing/2014/main" id="{191F84F2-A0B3-4139-A6D8-99505B7FCA9F}"/>
              </a:ext>
            </a:extLst>
          </p:cNvPr>
          <p:cNvSpPr/>
          <p:nvPr/>
        </p:nvSpPr>
        <p:spPr>
          <a:xfrm>
            <a:off x="4100514" y="3610741"/>
            <a:ext cx="5557836" cy="3170099"/>
          </a:xfrm>
          <a:prstGeom prst="rect">
            <a:avLst/>
          </a:prstGeom>
        </p:spPr>
        <p:txBody>
          <a:bodyPr wrap="square">
            <a:spAutoFit/>
          </a:bodyPr>
          <a:lstStyle/>
          <a:p>
            <a:r>
              <a:rPr lang="en-US" sz="2000" b="1" dirty="0"/>
              <a:t>There are many myths about him including one where he throws a silver dollar across the Potomac.  However, silver dollars did not exist then.  The most famous myth about him:  When he was six years old, he received a hatchet as a gift, after which he promptly cut down his father’s favorite cherry tree.   When asked, he replied that he had done it.  With those brave words, his father embraced his son, exclaiming that his honesty was worth more than a thousand trees. </a:t>
            </a:r>
          </a:p>
        </p:txBody>
      </p:sp>
      <p:pic>
        <p:nvPicPr>
          <p:cNvPr id="10" name="Picture 9">
            <a:extLst>
              <a:ext uri="{FF2B5EF4-FFF2-40B4-BE49-F238E27FC236}">
                <a16:creationId xmlns:a16="http://schemas.microsoft.com/office/drawing/2014/main" id="{884F4400-A4B6-4436-AF25-6DF0195DB110}"/>
              </a:ext>
            </a:extLst>
          </p:cNvPr>
          <p:cNvPicPr>
            <a:picLocks noChangeAspect="1"/>
          </p:cNvPicPr>
          <p:nvPr/>
        </p:nvPicPr>
        <p:blipFill>
          <a:blip r:embed="rId4"/>
          <a:stretch>
            <a:fillRect/>
          </a:stretch>
        </p:blipFill>
        <p:spPr>
          <a:xfrm>
            <a:off x="9658350" y="3685490"/>
            <a:ext cx="2314575" cy="3045493"/>
          </a:xfrm>
          <a:prstGeom prst="rect">
            <a:avLst/>
          </a:prstGeom>
        </p:spPr>
      </p:pic>
      <p:pic>
        <p:nvPicPr>
          <p:cNvPr id="11" name="Picture 10">
            <a:extLst>
              <a:ext uri="{FF2B5EF4-FFF2-40B4-BE49-F238E27FC236}">
                <a16:creationId xmlns:a16="http://schemas.microsoft.com/office/drawing/2014/main" id="{0D5588A2-9A3C-44ED-8F4C-E0D6B1A83E1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16800"/>
          <a:stretch/>
        </p:blipFill>
        <p:spPr>
          <a:xfrm>
            <a:off x="154136" y="4157663"/>
            <a:ext cx="3946378" cy="2447877"/>
          </a:xfrm>
          <a:prstGeom prst="rect">
            <a:avLst/>
          </a:prstGeom>
        </p:spPr>
      </p:pic>
      <p:sp>
        <p:nvSpPr>
          <p:cNvPr id="2" name="TextBox 1">
            <a:extLst>
              <a:ext uri="{FF2B5EF4-FFF2-40B4-BE49-F238E27FC236}">
                <a16:creationId xmlns:a16="http://schemas.microsoft.com/office/drawing/2014/main" id="{0A1AA87D-BA3C-4E62-B93B-68FD21C723C9}"/>
              </a:ext>
            </a:extLst>
          </p:cNvPr>
          <p:cNvSpPr txBox="1"/>
          <p:nvPr/>
        </p:nvSpPr>
        <p:spPr>
          <a:xfrm>
            <a:off x="8181670" y="-43861"/>
            <a:ext cx="828175" cy="369332"/>
          </a:xfrm>
          <a:prstGeom prst="rect">
            <a:avLst/>
          </a:prstGeom>
          <a:noFill/>
        </p:spPr>
        <p:txBody>
          <a:bodyPr wrap="none" rtlCol="0">
            <a:spAutoFit/>
          </a:bodyPr>
          <a:lstStyle/>
          <a:p>
            <a:r>
              <a:rPr lang="en-US" b="1" dirty="0">
                <a:solidFill>
                  <a:schemeClr val="bg1"/>
                </a:solidFill>
              </a:rPr>
              <a:t>young</a:t>
            </a:r>
            <a:r>
              <a:rPr lang="en-US" dirty="0"/>
              <a:t>.</a:t>
            </a:r>
          </a:p>
        </p:txBody>
      </p:sp>
      <p:sp>
        <p:nvSpPr>
          <p:cNvPr id="13" name="TextBox 12">
            <a:extLst>
              <a:ext uri="{FF2B5EF4-FFF2-40B4-BE49-F238E27FC236}">
                <a16:creationId xmlns:a16="http://schemas.microsoft.com/office/drawing/2014/main" id="{3334F350-F45D-409A-9D3F-B853CBBED5B3}"/>
              </a:ext>
            </a:extLst>
          </p:cNvPr>
          <p:cNvSpPr txBox="1"/>
          <p:nvPr/>
        </p:nvSpPr>
        <p:spPr>
          <a:xfrm>
            <a:off x="626686" y="4237273"/>
            <a:ext cx="1634422" cy="369332"/>
          </a:xfrm>
          <a:prstGeom prst="rect">
            <a:avLst/>
          </a:prstGeom>
          <a:noFill/>
        </p:spPr>
        <p:txBody>
          <a:bodyPr wrap="none" rtlCol="0">
            <a:spAutoFit/>
          </a:bodyPr>
          <a:lstStyle/>
          <a:p>
            <a:r>
              <a:rPr lang="en-US" b="1" dirty="0">
                <a:solidFill>
                  <a:srgbClr val="FFFF00"/>
                </a:solidFill>
              </a:rPr>
              <a:t>Delaware River</a:t>
            </a:r>
          </a:p>
        </p:txBody>
      </p:sp>
      <p:sp>
        <p:nvSpPr>
          <p:cNvPr id="14" name="TextBox 13">
            <a:extLst>
              <a:ext uri="{FF2B5EF4-FFF2-40B4-BE49-F238E27FC236}">
                <a16:creationId xmlns:a16="http://schemas.microsoft.com/office/drawing/2014/main" id="{D89812AD-58A0-4E77-A41D-75D255FAFB87}"/>
              </a:ext>
            </a:extLst>
          </p:cNvPr>
          <p:cNvSpPr txBox="1"/>
          <p:nvPr/>
        </p:nvSpPr>
        <p:spPr>
          <a:xfrm>
            <a:off x="9272378" y="3345049"/>
            <a:ext cx="2700547" cy="461665"/>
          </a:xfrm>
          <a:prstGeom prst="rect">
            <a:avLst/>
          </a:prstGeom>
          <a:noFill/>
        </p:spPr>
        <p:txBody>
          <a:bodyPr wrap="none" rtlCol="0">
            <a:spAutoFit/>
          </a:bodyPr>
          <a:lstStyle/>
          <a:p>
            <a:r>
              <a:rPr lang="en-US" sz="2400" b="1" dirty="0"/>
              <a:t>George Washington</a:t>
            </a:r>
          </a:p>
        </p:txBody>
      </p:sp>
      <p:pic>
        <p:nvPicPr>
          <p:cNvPr id="12" name="Picture 11">
            <a:extLst>
              <a:ext uri="{FF2B5EF4-FFF2-40B4-BE49-F238E27FC236}">
                <a16:creationId xmlns:a16="http://schemas.microsoft.com/office/drawing/2014/main" id="{CB1272FB-25EC-4A41-8FDF-07050347E95D}"/>
              </a:ext>
            </a:extLst>
          </p:cNvPr>
          <p:cNvPicPr>
            <a:picLocks noChangeAspect="1"/>
          </p:cNvPicPr>
          <p:nvPr/>
        </p:nvPicPr>
        <p:blipFill rotWithShape="1">
          <a:blip r:embed="rId7"/>
          <a:srcRect l="14440" r="8380" b="28078"/>
          <a:stretch/>
        </p:blipFill>
        <p:spPr>
          <a:xfrm>
            <a:off x="5193811" y="75130"/>
            <a:ext cx="1736366" cy="2196583"/>
          </a:xfrm>
          <a:prstGeom prst="rect">
            <a:avLst/>
          </a:prstGeom>
        </p:spPr>
      </p:pic>
      <p:sp>
        <p:nvSpPr>
          <p:cNvPr id="16" name="TextBox 15">
            <a:extLst>
              <a:ext uri="{FF2B5EF4-FFF2-40B4-BE49-F238E27FC236}">
                <a16:creationId xmlns:a16="http://schemas.microsoft.com/office/drawing/2014/main" id="{A9FE3A18-A7A6-4E62-AAF8-877E8B96D17B}"/>
              </a:ext>
            </a:extLst>
          </p:cNvPr>
          <p:cNvSpPr txBox="1"/>
          <p:nvPr/>
        </p:nvSpPr>
        <p:spPr>
          <a:xfrm>
            <a:off x="5528855" y="2224873"/>
            <a:ext cx="952505" cy="369332"/>
          </a:xfrm>
          <a:prstGeom prst="rect">
            <a:avLst/>
          </a:prstGeom>
          <a:noFill/>
        </p:spPr>
        <p:txBody>
          <a:bodyPr wrap="none" rtlCol="0">
            <a:spAutoFit/>
          </a:bodyPr>
          <a:lstStyle/>
          <a:p>
            <a:r>
              <a:rPr lang="en-US" b="1" dirty="0"/>
              <a:t>Martha</a:t>
            </a:r>
            <a:r>
              <a:rPr lang="en-US" dirty="0"/>
              <a:t> </a:t>
            </a:r>
          </a:p>
        </p:txBody>
      </p:sp>
    </p:spTree>
    <p:extLst>
      <p:ext uri="{BB962C8B-B14F-4D97-AF65-F5344CB8AC3E}">
        <p14:creationId xmlns:p14="http://schemas.microsoft.com/office/powerpoint/2010/main" val="3436031912"/>
      </p:ext>
    </p:extLst>
  </p:cSld>
  <p:clrMapOvr>
    <a:masterClrMapping/>
  </p:clrMapOvr>
  <mc:AlternateContent xmlns:mc="http://schemas.openxmlformats.org/markup-compatibility/2006" xmlns:p14="http://schemas.microsoft.com/office/powerpoint/2010/main">
    <mc:Choice Requires="p14">
      <p:transition spd="slow" p14:dur="1500" advTm="35000">
        <p14:glitter pattern="hexagon"/>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3500"/>
                            </p:stCondLst>
                            <p:childTnLst>
                              <p:par>
                                <p:cTn id="11" presetID="45" presetClass="entr" presetSubtype="0" fill="hold" grpId="0" nodeType="afterEffect">
                                  <p:stCondLst>
                                    <p:cond delay="2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ppt_w</p:attrName>
                                        </p:attrNameLst>
                                      </p:cBhvr>
                                      <p:tavLst>
                                        <p:tav tm="0" fmla="#ppt_w*sin(2.5*pi*$)">
                                          <p:val>
                                            <p:fltVal val="0"/>
                                          </p:val>
                                        </p:tav>
                                        <p:tav tm="100000">
                                          <p:val>
                                            <p:fltVal val="1"/>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childTnLst>
                                </p:cTn>
                              </p:par>
                            </p:childTnLst>
                          </p:cTn>
                        </p:par>
                        <p:par>
                          <p:cTn id="16" fill="hold">
                            <p:stCondLst>
                              <p:cond delay="7000"/>
                            </p:stCondLst>
                            <p:childTnLst>
                              <p:par>
                                <p:cTn id="17" presetID="26" presetClass="entr" presetSubtype="0" fill="hold" nodeType="afterEffect">
                                  <p:stCondLst>
                                    <p:cond delay="300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290">
                                          <p:stCondLst>
                                            <p:cond delay="0"/>
                                          </p:stCondLst>
                                        </p:cTn>
                                        <p:tgtEl>
                                          <p:spTgt spid="11"/>
                                        </p:tgtEl>
                                      </p:cBhvr>
                                    </p:animEffect>
                                    <p:anim calcmode="lin" valueType="num">
                                      <p:cBhvr>
                                        <p:cTn id="20"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25" dur="13">
                                          <p:stCondLst>
                                            <p:cond delay="325"/>
                                          </p:stCondLst>
                                        </p:cTn>
                                        <p:tgtEl>
                                          <p:spTgt spid="11"/>
                                        </p:tgtEl>
                                      </p:cBhvr>
                                      <p:to x="100000" y="60000"/>
                                    </p:animScale>
                                    <p:animScale>
                                      <p:cBhvr>
                                        <p:cTn id="26" dur="83" decel="50000">
                                          <p:stCondLst>
                                            <p:cond delay="338"/>
                                          </p:stCondLst>
                                        </p:cTn>
                                        <p:tgtEl>
                                          <p:spTgt spid="11"/>
                                        </p:tgtEl>
                                      </p:cBhvr>
                                      <p:to x="100000" y="100000"/>
                                    </p:animScale>
                                    <p:animScale>
                                      <p:cBhvr>
                                        <p:cTn id="27" dur="13">
                                          <p:stCondLst>
                                            <p:cond delay="656"/>
                                          </p:stCondLst>
                                        </p:cTn>
                                        <p:tgtEl>
                                          <p:spTgt spid="11"/>
                                        </p:tgtEl>
                                      </p:cBhvr>
                                      <p:to x="100000" y="80000"/>
                                    </p:animScale>
                                    <p:animScale>
                                      <p:cBhvr>
                                        <p:cTn id="28" dur="83" decel="50000">
                                          <p:stCondLst>
                                            <p:cond delay="669"/>
                                          </p:stCondLst>
                                        </p:cTn>
                                        <p:tgtEl>
                                          <p:spTgt spid="11"/>
                                        </p:tgtEl>
                                      </p:cBhvr>
                                      <p:to x="100000" y="100000"/>
                                    </p:animScale>
                                    <p:animScale>
                                      <p:cBhvr>
                                        <p:cTn id="29" dur="13">
                                          <p:stCondLst>
                                            <p:cond delay="821"/>
                                          </p:stCondLst>
                                        </p:cTn>
                                        <p:tgtEl>
                                          <p:spTgt spid="11"/>
                                        </p:tgtEl>
                                      </p:cBhvr>
                                      <p:to x="100000" y="90000"/>
                                    </p:animScale>
                                    <p:animScale>
                                      <p:cBhvr>
                                        <p:cTn id="30" dur="83" decel="50000">
                                          <p:stCondLst>
                                            <p:cond delay="834"/>
                                          </p:stCondLst>
                                        </p:cTn>
                                        <p:tgtEl>
                                          <p:spTgt spid="11"/>
                                        </p:tgtEl>
                                      </p:cBhvr>
                                      <p:to x="100000" y="100000"/>
                                    </p:animScale>
                                    <p:animScale>
                                      <p:cBhvr>
                                        <p:cTn id="31" dur="13">
                                          <p:stCondLst>
                                            <p:cond delay="904"/>
                                          </p:stCondLst>
                                        </p:cTn>
                                        <p:tgtEl>
                                          <p:spTgt spid="11"/>
                                        </p:tgtEl>
                                      </p:cBhvr>
                                      <p:to x="100000" y="95000"/>
                                    </p:animScale>
                                    <p:animScale>
                                      <p:cBhvr>
                                        <p:cTn id="32" dur="83" decel="50000">
                                          <p:stCondLst>
                                            <p:cond delay="917"/>
                                          </p:stCondLst>
                                        </p:cTn>
                                        <p:tgtEl>
                                          <p:spTgt spid="11"/>
                                        </p:tgtEl>
                                      </p:cBhvr>
                                      <p:to x="100000" y="100000"/>
                                    </p:animScale>
                                  </p:childTnLst>
                                </p:cTn>
                              </p:par>
                            </p:childTnLst>
                          </p:cTn>
                        </p:par>
                        <p:par>
                          <p:cTn id="33" fill="hold">
                            <p:stCondLst>
                              <p:cond delay="11000"/>
                            </p:stCondLst>
                            <p:childTnLst>
                              <p:par>
                                <p:cTn id="34" presetID="2" presetClass="entr" presetSubtype="3" fill="hold" grpId="0" nodeType="afterEffect">
                                  <p:stCondLst>
                                    <p:cond delay="1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1000" fill="hold"/>
                                        <p:tgtEl>
                                          <p:spTgt spid="13"/>
                                        </p:tgtEl>
                                        <p:attrNameLst>
                                          <p:attrName>ppt_x</p:attrName>
                                        </p:attrNameLst>
                                      </p:cBhvr>
                                      <p:tavLst>
                                        <p:tav tm="0">
                                          <p:val>
                                            <p:strVal val="1+#ppt_w/2"/>
                                          </p:val>
                                        </p:tav>
                                        <p:tav tm="100000">
                                          <p:val>
                                            <p:strVal val="#ppt_x"/>
                                          </p:val>
                                        </p:tav>
                                      </p:tavLst>
                                    </p:anim>
                                    <p:anim calcmode="lin" valueType="num">
                                      <p:cBhvr additive="base">
                                        <p:cTn id="37" dur="1000" fill="hold"/>
                                        <p:tgtEl>
                                          <p:spTgt spid="13"/>
                                        </p:tgtEl>
                                        <p:attrNameLst>
                                          <p:attrName>ppt_y</p:attrName>
                                        </p:attrNameLst>
                                      </p:cBhvr>
                                      <p:tavLst>
                                        <p:tav tm="0">
                                          <p:val>
                                            <p:strVal val="0-#ppt_h/2"/>
                                          </p:val>
                                        </p:tav>
                                        <p:tav tm="100000">
                                          <p:val>
                                            <p:strVal val="#ppt_y"/>
                                          </p:val>
                                        </p:tav>
                                      </p:tavLst>
                                    </p:anim>
                                  </p:childTnLst>
                                </p:cTn>
                              </p:par>
                            </p:childTnLst>
                          </p:cTn>
                        </p:par>
                        <p:par>
                          <p:cTn id="38" fill="hold">
                            <p:stCondLst>
                              <p:cond delay="13500"/>
                            </p:stCondLst>
                            <p:childTnLst>
                              <p:par>
                                <p:cTn id="39" presetID="8" presetClass="entr" presetSubtype="16" fill="hold" grpId="0" nodeType="after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diamond(in)">
                                      <p:cBhvr>
                                        <p:cTn id="41" dur="1000"/>
                                        <p:tgtEl>
                                          <p:spTgt spid="6"/>
                                        </p:tgtEl>
                                      </p:cBhvr>
                                    </p:animEffect>
                                  </p:childTnLst>
                                </p:cTn>
                              </p:par>
                            </p:childTnLst>
                          </p:cTn>
                        </p:par>
                        <p:par>
                          <p:cTn id="42" fill="hold">
                            <p:stCondLst>
                              <p:cond delay="17500"/>
                            </p:stCondLst>
                            <p:childTnLst>
                              <p:par>
                                <p:cTn id="43" presetID="31" presetClass="entr" presetSubtype="0" fill="hold" grpId="0" nodeType="afterEffect">
                                  <p:stCondLst>
                                    <p:cond delay="3500"/>
                                  </p:stCondLst>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ppt_w</p:attrName>
                                        </p:attrNameLst>
                                      </p:cBhvr>
                                      <p:tavLst>
                                        <p:tav tm="0">
                                          <p:val>
                                            <p:fltVal val="0"/>
                                          </p:val>
                                        </p:tav>
                                        <p:tav tm="100000">
                                          <p:val>
                                            <p:strVal val="#ppt_w"/>
                                          </p:val>
                                        </p:tav>
                                      </p:tavLst>
                                    </p:anim>
                                    <p:anim calcmode="lin" valueType="num">
                                      <p:cBhvr>
                                        <p:cTn id="46" dur="1000" fill="hold"/>
                                        <p:tgtEl>
                                          <p:spTgt spid="9"/>
                                        </p:tgtEl>
                                        <p:attrNameLst>
                                          <p:attrName>ppt_h</p:attrName>
                                        </p:attrNameLst>
                                      </p:cBhvr>
                                      <p:tavLst>
                                        <p:tav tm="0">
                                          <p:val>
                                            <p:fltVal val="0"/>
                                          </p:val>
                                        </p:tav>
                                        <p:tav tm="100000">
                                          <p:val>
                                            <p:strVal val="#ppt_h"/>
                                          </p:val>
                                        </p:tav>
                                      </p:tavLst>
                                    </p:anim>
                                    <p:anim calcmode="lin" valueType="num">
                                      <p:cBhvr>
                                        <p:cTn id="47" dur="1000" fill="hold"/>
                                        <p:tgtEl>
                                          <p:spTgt spid="9"/>
                                        </p:tgtEl>
                                        <p:attrNameLst>
                                          <p:attrName>style.rotation</p:attrName>
                                        </p:attrNameLst>
                                      </p:cBhvr>
                                      <p:tavLst>
                                        <p:tav tm="0">
                                          <p:val>
                                            <p:fltVal val="90"/>
                                          </p:val>
                                        </p:tav>
                                        <p:tav tm="100000">
                                          <p:val>
                                            <p:fltVal val="0"/>
                                          </p:val>
                                        </p:tav>
                                      </p:tavLst>
                                    </p:anim>
                                    <p:animEffect transition="in" filter="fade">
                                      <p:cBhvr>
                                        <p:cTn id="48" dur="1000"/>
                                        <p:tgtEl>
                                          <p:spTgt spid="9"/>
                                        </p:tgtEl>
                                      </p:cBhvr>
                                    </p:animEffect>
                                  </p:childTnLst>
                                </p:cTn>
                              </p:par>
                            </p:childTnLst>
                          </p:cTn>
                        </p:par>
                        <p:par>
                          <p:cTn id="49" fill="hold">
                            <p:stCondLst>
                              <p:cond delay="22000"/>
                            </p:stCondLst>
                            <p:childTnLst>
                              <p:par>
                                <p:cTn id="50" presetID="6" presetClass="entr" presetSubtype="16" fill="hold" nodeType="afterEffect">
                                  <p:stCondLst>
                                    <p:cond delay="2500"/>
                                  </p:stCondLst>
                                  <p:childTnLst>
                                    <p:set>
                                      <p:cBhvr>
                                        <p:cTn id="51" dur="1" fill="hold">
                                          <p:stCondLst>
                                            <p:cond delay="0"/>
                                          </p:stCondLst>
                                        </p:cTn>
                                        <p:tgtEl>
                                          <p:spTgt spid="10"/>
                                        </p:tgtEl>
                                        <p:attrNameLst>
                                          <p:attrName>style.visibility</p:attrName>
                                        </p:attrNameLst>
                                      </p:cBhvr>
                                      <p:to>
                                        <p:strVal val="visible"/>
                                      </p:to>
                                    </p:set>
                                    <p:animEffect transition="in" filter="circle(in)">
                                      <p:cBhvr>
                                        <p:cTn id="52" dur="1000"/>
                                        <p:tgtEl>
                                          <p:spTgt spid="10"/>
                                        </p:tgtEl>
                                      </p:cBhvr>
                                    </p:animEffect>
                                  </p:childTnLst>
                                </p:cTn>
                              </p:par>
                            </p:childTnLst>
                          </p:cTn>
                        </p:par>
                        <p:par>
                          <p:cTn id="53" fill="hold">
                            <p:stCondLst>
                              <p:cond delay="25500"/>
                            </p:stCondLst>
                            <p:childTnLst>
                              <p:par>
                                <p:cTn id="54" presetID="5" presetClass="entr" presetSubtype="10" fill="hold" grpId="0" nodeType="afterEffect">
                                  <p:stCondLst>
                                    <p:cond delay="3500"/>
                                  </p:stCondLst>
                                  <p:childTnLst>
                                    <p:set>
                                      <p:cBhvr>
                                        <p:cTn id="55" dur="1" fill="hold">
                                          <p:stCondLst>
                                            <p:cond delay="0"/>
                                          </p:stCondLst>
                                        </p:cTn>
                                        <p:tgtEl>
                                          <p:spTgt spid="16"/>
                                        </p:tgtEl>
                                        <p:attrNameLst>
                                          <p:attrName>style.visibility</p:attrName>
                                        </p:attrNameLst>
                                      </p:cBhvr>
                                      <p:to>
                                        <p:strVal val="visible"/>
                                      </p:to>
                                    </p:set>
                                    <p:animEffect transition="in" filter="checkerboard(across)">
                                      <p:cBhvr>
                                        <p:cTn id="56" dur="1000"/>
                                        <p:tgtEl>
                                          <p:spTgt spid="16"/>
                                        </p:tgtEl>
                                      </p:cBhvr>
                                    </p:animEffect>
                                  </p:childTnLst>
                                </p:cTn>
                              </p:par>
                            </p:childTnLst>
                          </p:cTn>
                        </p:par>
                        <p:par>
                          <p:cTn id="57" fill="hold">
                            <p:stCondLst>
                              <p:cond delay="30000"/>
                            </p:stCondLst>
                            <p:childTnLst>
                              <p:par>
                                <p:cTn id="58" presetID="45" presetClass="entr" presetSubtype="0" fill="hold" nodeType="afterEffect">
                                  <p:stCondLst>
                                    <p:cond delay="30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ppt_w</p:attrName>
                                        </p:attrNameLst>
                                      </p:cBhvr>
                                      <p:tavLst>
                                        <p:tav tm="0" fmla="#ppt_w*sin(2.5*pi*$)">
                                          <p:val>
                                            <p:fltVal val="0"/>
                                          </p:val>
                                        </p:tav>
                                        <p:tav tm="100000">
                                          <p:val>
                                            <p:fltVal val="1"/>
                                          </p:val>
                                        </p:tav>
                                      </p:tavLst>
                                    </p:anim>
                                    <p:anim calcmode="lin" valueType="num">
                                      <p:cBhvr>
                                        <p:cTn id="62" dur="1000" fill="hold"/>
                                        <p:tgtEl>
                                          <p:spTgt spid="4"/>
                                        </p:tgtEl>
                                        <p:attrNameLst>
                                          <p:attrName>ppt_h</p:attrName>
                                        </p:attrNameLst>
                                      </p:cBhvr>
                                      <p:tavLst>
                                        <p:tav tm="0">
                                          <p:val>
                                            <p:strVal val="#ppt_h"/>
                                          </p:val>
                                        </p:tav>
                                        <p:tav tm="100000">
                                          <p:val>
                                            <p:strVal val="#ppt_h"/>
                                          </p:val>
                                        </p:tav>
                                      </p:tavLst>
                                    </p:anim>
                                  </p:childTnLst>
                                </p:cTn>
                              </p:par>
                            </p:childTnLst>
                          </p:cTn>
                        </p:par>
                        <p:par>
                          <p:cTn id="63" fill="hold">
                            <p:stCondLst>
                              <p:cond delay="34000"/>
                            </p:stCondLst>
                            <p:childTnLst>
                              <p:par>
                                <p:cTn id="64" presetID="21" presetClass="entr" presetSubtype="1" fill="hold" grpId="0" nodeType="afterEffect">
                                  <p:stCondLst>
                                    <p:cond delay="3000"/>
                                  </p:stCondLst>
                                  <p:childTnLst>
                                    <p:set>
                                      <p:cBhvr>
                                        <p:cTn id="65" dur="1" fill="hold">
                                          <p:stCondLst>
                                            <p:cond delay="0"/>
                                          </p:stCondLst>
                                        </p:cTn>
                                        <p:tgtEl>
                                          <p:spTgt spid="14"/>
                                        </p:tgtEl>
                                        <p:attrNameLst>
                                          <p:attrName>style.visibility</p:attrName>
                                        </p:attrNameLst>
                                      </p:cBhvr>
                                      <p:to>
                                        <p:strVal val="visible"/>
                                      </p:to>
                                    </p:set>
                                    <p:animEffect transition="in" filter="wheel(1)">
                                      <p:cBhvr>
                                        <p:cTn id="6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p:bldP spid="14"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2912E3-8573-4388-9106-B4B9BE73DB0E}"/>
              </a:ext>
            </a:extLst>
          </p:cNvPr>
          <p:cNvSpPr/>
          <p:nvPr/>
        </p:nvSpPr>
        <p:spPr>
          <a:xfrm>
            <a:off x="154614" y="60072"/>
            <a:ext cx="8585113"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(March 29, 1790 – January 18, 1862) was the tenth President of the United States from 1841 to 1845 after briefly serving as the tenth Vice-President (1841); he was elected to the latter office on the 1840 Whig ticket with President William Henry Harrison.  Harrison died of pneumonia 31 days after his election.</a:t>
            </a:r>
          </a:p>
        </p:txBody>
      </p:sp>
      <p:pic>
        <p:nvPicPr>
          <p:cNvPr id="3" name="Picture 2">
            <a:extLst>
              <a:ext uri="{FF2B5EF4-FFF2-40B4-BE49-F238E27FC236}">
                <a16:creationId xmlns:a16="http://schemas.microsoft.com/office/drawing/2014/main" id="{C64FD019-74BF-423B-9407-708CD92A0695}"/>
              </a:ext>
            </a:extLst>
          </p:cNvPr>
          <p:cNvPicPr>
            <a:picLocks noChangeAspect="1"/>
          </p:cNvPicPr>
          <p:nvPr/>
        </p:nvPicPr>
        <p:blipFill rotWithShape="1">
          <a:blip r:embed="rId2"/>
          <a:srcRect l="9069" r="4778" b="10164"/>
          <a:stretch/>
        </p:blipFill>
        <p:spPr>
          <a:xfrm>
            <a:off x="8739727" y="120134"/>
            <a:ext cx="3276304" cy="3416320"/>
          </a:xfrm>
          <a:prstGeom prst="rect">
            <a:avLst/>
          </a:prstGeom>
        </p:spPr>
      </p:pic>
      <p:pic>
        <p:nvPicPr>
          <p:cNvPr id="5" name="Picture 4">
            <a:extLst>
              <a:ext uri="{FF2B5EF4-FFF2-40B4-BE49-F238E27FC236}">
                <a16:creationId xmlns:a16="http://schemas.microsoft.com/office/drawing/2014/main" id="{1CE89250-9978-45EA-8405-E8F7CD0C0E43}"/>
              </a:ext>
            </a:extLst>
          </p:cNvPr>
          <p:cNvPicPr>
            <a:picLocks noChangeAspect="1"/>
          </p:cNvPicPr>
          <p:nvPr/>
        </p:nvPicPr>
        <p:blipFill rotWithShape="1">
          <a:blip r:embed="rId3"/>
          <a:srcRect l="18935" t="8470" r="14246" b="25772"/>
          <a:stretch/>
        </p:blipFill>
        <p:spPr>
          <a:xfrm>
            <a:off x="10258600" y="3768216"/>
            <a:ext cx="1757431" cy="2173973"/>
          </a:xfrm>
          <a:prstGeom prst="rect">
            <a:avLst/>
          </a:prstGeom>
        </p:spPr>
      </p:pic>
      <p:sp>
        <p:nvSpPr>
          <p:cNvPr id="6" name="TextBox 5">
            <a:extLst>
              <a:ext uri="{FF2B5EF4-FFF2-40B4-BE49-F238E27FC236}">
                <a16:creationId xmlns:a16="http://schemas.microsoft.com/office/drawing/2014/main" id="{908E6EDE-DB3D-46B6-9C26-826E3E8B3CE9}"/>
              </a:ext>
            </a:extLst>
          </p:cNvPr>
          <p:cNvSpPr txBox="1"/>
          <p:nvPr/>
        </p:nvSpPr>
        <p:spPr>
          <a:xfrm>
            <a:off x="10595680" y="600507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EC1FF9B-E579-4DAE-BF76-AA6D0FE0E16F}"/>
              </a:ext>
            </a:extLst>
          </p:cNvPr>
          <p:cNvSpPr/>
          <p:nvPr/>
        </p:nvSpPr>
        <p:spPr>
          <a:xfrm>
            <a:off x="154614" y="2060055"/>
            <a:ext cx="8287984"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After ascending to the Presidency he was rejected by the Democrats and Whigs and became a President without a party. Nevertheless, his administration managed to accomplish a great deal. It reorganized the navy, established the United States Weather Bureau, brought an end to the Second Seminole War (1835–42) in Florida, and put down the rebellion (1842) led by Thomas Dorr against the state government of Rhode Island. He was a stalwart supporter and advocate of states' rights.</a:t>
            </a:r>
          </a:p>
        </p:txBody>
      </p:sp>
      <p:pic>
        <p:nvPicPr>
          <p:cNvPr id="8" name="Picture 7">
            <a:extLst>
              <a:ext uri="{FF2B5EF4-FFF2-40B4-BE49-F238E27FC236}">
                <a16:creationId xmlns:a16="http://schemas.microsoft.com/office/drawing/2014/main" id="{09B67A80-CD2A-4413-BD04-CDDACC5B0902}"/>
              </a:ext>
            </a:extLst>
          </p:cNvPr>
          <p:cNvPicPr>
            <a:picLocks noChangeAspect="1"/>
          </p:cNvPicPr>
          <p:nvPr/>
        </p:nvPicPr>
        <p:blipFill rotWithShape="1">
          <a:blip r:embed="rId4"/>
          <a:srcRect l="24066" t="4345" r="23733" b="34858"/>
          <a:stretch/>
        </p:blipFill>
        <p:spPr>
          <a:xfrm>
            <a:off x="8442598" y="3768215"/>
            <a:ext cx="1630924" cy="2173973"/>
          </a:xfrm>
          <a:prstGeom prst="rect">
            <a:avLst/>
          </a:prstGeom>
        </p:spPr>
      </p:pic>
      <p:sp>
        <p:nvSpPr>
          <p:cNvPr id="9" name="TextBox 8">
            <a:extLst>
              <a:ext uri="{FF2B5EF4-FFF2-40B4-BE49-F238E27FC236}">
                <a16:creationId xmlns:a16="http://schemas.microsoft.com/office/drawing/2014/main" id="{A3ECD43C-885E-4579-81F2-0802B24E1B3A}"/>
              </a:ext>
            </a:extLst>
          </p:cNvPr>
          <p:cNvSpPr txBox="1"/>
          <p:nvPr/>
        </p:nvSpPr>
        <p:spPr>
          <a:xfrm>
            <a:off x="8739727" y="5974780"/>
            <a:ext cx="31509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Julia Tyler	Letitia Tyler</a:t>
            </a:r>
          </a:p>
        </p:txBody>
      </p:sp>
      <p:sp>
        <p:nvSpPr>
          <p:cNvPr id="11" name="Rectangle 10">
            <a:extLst>
              <a:ext uri="{FF2B5EF4-FFF2-40B4-BE49-F238E27FC236}">
                <a16:creationId xmlns:a16="http://schemas.microsoft.com/office/drawing/2014/main" id="{6721F0CA-64FA-476D-ACDA-6B956A4A34BD}"/>
              </a:ext>
            </a:extLst>
          </p:cNvPr>
          <p:cNvSpPr/>
          <p:nvPr/>
        </p:nvSpPr>
        <p:spPr>
          <a:xfrm>
            <a:off x="130265" y="5296013"/>
            <a:ext cx="8164611"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His wife, Letitia Christian, died in 1842 (8 children), the first President’s wife to die in the White House. He married Julia Gardiner (7 children) in 1844, thus becoming the first President to marry while in office. </a:t>
            </a:r>
          </a:p>
        </p:txBody>
      </p:sp>
      <p:sp>
        <p:nvSpPr>
          <p:cNvPr id="13" name="TextBox 12">
            <a:extLst>
              <a:ext uri="{FF2B5EF4-FFF2-40B4-BE49-F238E27FC236}">
                <a16:creationId xmlns:a16="http://schemas.microsoft.com/office/drawing/2014/main" id="{C124F7A0-0B67-4B96-B66D-6B2C3C87824C}"/>
              </a:ext>
            </a:extLst>
          </p:cNvPr>
          <p:cNvSpPr txBox="1"/>
          <p:nvPr/>
        </p:nvSpPr>
        <p:spPr>
          <a:xfrm>
            <a:off x="7926684" y="1561987"/>
            <a:ext cx="8130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John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Tyler</a:t>
            </a:r>
          </a:p>
        </p:txBody>
      </p:sp>
      <p:sp>
        <p:nvSpPr>
          <p:cNvPr id="4" name="Rectangle 3">
            <a:extLst>
              <a:ext uri="{FF2B5EF4-FFF2-40B4-BE49-F238E27FC236}">
                <a16:creationId xmlns:a16="http://schemas.microsoft.com/office/drawing/2014/main" id="{E571BB26-FC02-4AE9-9DF6-C3D9CE2DA261}"/>
              </a:ext>
            </a:extLst>
          </p:cNvPr>
          <p:cNvSpPr/>
          <p:nvPr/>
        </p:nvSpPr>
        <p:spPr>
          <a:xfrm>
            <a:off x="1246322" y="6296047"/>
            <a:ext cx="1140537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holds the record for the most children sired (legitimately, at least) by a president. </a:t>
            </a:r>
          </a:p>
        </p:txBody>
      </p:sp>
    </p:spTree>
    <p:extLst>
      <p:ext uri="{BB962C8B-B14F-4D97-AF65-F5344CB8AC3E}">
        <p14:creationId xmlns:p14="http://schemas.microsoft.com/office/powerpoint/2010/main" val="3574088137"/>
      </p:ext>
    </p:extLst>
  </p:cSld>
  <p:clrMapOvr>
    <a:masterClrMapping/>
  </p:clrMapOvr>
  <mc:AlternateContent xmlns:mc="http://schemas.openxmlformats.org/markup-compatibility/2006" xmlns:p14="http://schemas.microsoft.com/office/powerpoint/2010/main">
    <mc:Choice Requires="p14">
      <p:transition spd="slow" p14:dur="1250" advTm="35000">
        <p14:vortex dir="r"/>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700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000"/>
                                        <p:tgtEl>
                                          <p:spTgt spid="7"/>
                                        </p:tgtEl>
                                      </p:cBhvr>
                                    </p:animEffect>
                                  </p:childTnLst>
                                </p:cTn>
                              </p:par>
                            </p:childTnLst>
                          </p:cTn>
                        </p:par>
                        <p:par>
                          <p:cTn id="8" fill="hold">
                            <p:stCondLst>
                              <p:cond delay="8000"/>
                            </p:stCondLst>
                            <p:childTnLst>
                              <p:par>
                                <p:cTn id="9" presetID="26" presetClass="entr" presetSubtype="0" fill="hold" nodeType="afterEffect">
                                  <p:stCondLst>
                                    <p:cond delay="700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290">
                                          <p:stCondLst>
                                            <p:cond delay="0"/>
                                          </p:stCondLst>
                                        </p:cTn>
                                        <p:tgtEl>
                                          <p:spTgt spid="3"/>
                                        </p:tgtEl>
                                      </p:cBhvr>
                                    </p:animEffect>
                                    <p:anim calcmode="lin" valueType="num">
                                      <p:cBhvr>
                                        <p:cTn id="12"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7" dur="13">
                                          <p:stCondLst>
                                            <p:cond delay="325"/>
                                          </p:stCondLst>
                                        </p:cTn>
                                        <p:tgtEl>
                                          <p:spTgt spid="3"/>
                                        </p:tgtEl>
                                      </p:cBhvr>
                                      <p:to x="100000" y="60000"/>
                                    </p:animScale>
                                    <p:animScale>
                                      <p:cBhvr>
                                        <p:cTn id="18" dur="83" decel="50000">
                                          <p:stCondLst>
                                            <p:cond delay="338"/>
                                          </p:stCondLst>
                                        </p:cTn>
                                        <p:tgtEl>
                                          <p:spTgt spid="3"/>
                                        </p:tgtEl>
                                      </p:cBhvr>
                                      <p:to x="100000" y="100000"/>
                                    </p:animScale>
                                    <p:animScale>
                                      <p:cBhvr>
                                        <p:cTn id="19" dur="13">
                                          <p:stCondLst>
                                            <p:cond delay="656"/>
                                          </p:stCondLst>
                                        </p:cTn>
                                        <p:tgtEl>
                                          <p:spTgt spid="3"/>
                                        </p:tgtEl>
                                      </p:cBhvr>
                                      <p:to x="100000" y="80000"/>
                                    </p:animScale>
                                    <p:animScale>
                                      <p:cBhvr>
                                        <p:cTn id="20" dur="83" decel="50000">
                                          <p:stCondLst>
                                            <p:cond delay="669"/>
                                          </p:stCondLst>
                                        </p:cTn>
                                        <p:tgtEl>
                                          <p:spTgt spid="3"/>
                                        </p:tgtEl>
                                      </p:cBhvr>
                                      <p:to x="100000" y="100000"/>
                                    </p:animScale>
                                    <p:animScale>
                                      <p:cBhvr>
                                        <p:cTn id="21" dur="13">
                                          <p:stCondLst>
                                            <p:cond delay="821"/>
                                          </p:stCondLst>
                                        </p:cTn>
                                        <p:tgtEl>
                                          <p:spTgt spid="3"/>
                                        </p:tgtEl>
                                      </p:cBhvr>
                                      <p:to x="100000" y="90000"/>
                                    </p:animScale>
                                    <p:animScale>
                                      <p:cBhvr>
                                        <p:cTn id="22" dur="83" decel="50000">
                                          <p:stCondLst>
                                            <p:cond delay="834"/>
                                          </p:stCondLst>
                                        </p:cTn>
                                        <p:tgtEl>
                                          <p:spTgt spid="3"/>
                                        </p:tgtEl>
                                      </p:cBhvr>
                                      <p:to x="100000" y="100000"/>
                                    </p:animScale>
                                    <p:animScale>
                                      <p:cBhvr>
                                        <p:cTn id="23" dur="13">
                                          <p:stCondLst>
                                            <p:cond delay="904"/>
                                          </p:stCondLst>
                                        </p:cTn>
                                        <p:tgtEl>
                                          <p:spTgt spid="3"/>
                                        </p:tgtEl>
                                      </p:cBhvr>
                                      <p:to x="100000" y="95000"/>
                                    </p:animScale>
                                    <p:animScale>
                                      <p:cBhvr>
                                        <p:cTn id="24" dur="83" decel="50000">
                                          <p:stCondLst>
                                            <p:cond delay="917"/>
                                          </p:stCondLst>
                                        </p:cTn>
                                        <p:tgtEl>
                                          <p:spTgt spid="3"/>
                                        </p:tgtEl>
                                      </p:cBhvr>
                                      <p:to x="100000" y="100000"/>
                                    </p:animScale>
                                  </p:childTnLst>
                                </p:cTn>
                              </p:par>
                            </p:childTnLst>
                          </p:cTn>
                        </p:par>
                        <p:par>
                          <p:cTn id="25" fill="hold">
                            <p:stCondLst>
                              <p:cond delay="16000"/>
                            </p:stCondLst>
                            <p:childTnLst>
                              <p:par>
                                <p:cTn id="26" presetID="5" presetClass="entr" presetSubtype="10" fill="hold" grpId="0" nodeType="afterEffect">
                                  <p:stCondLst>
                                    <p:cond delay="2500"/>
                                  </p:stCondLst>
                                  <p:iterate type="wd">
                                    <p:tmPct val="10000"/>
                                  </p:iterate>
                                  <p:childTnLst>
                                    <p:set>
                                      <p:cBhvr>
                                        <p:cTn id="27" dur="1" fill="hold">
                                          <p:stCondLst>
                                            <p:cond delay="0"/>
                                          </p:stCondLst>
                                        </p:cTn>
                                        <p:tgtEl>
                                          <p:spTgt spid="11"/>
                                        </p:tgtEl>
                                        <p:attrNameLst>
                                          <p:attrName>style.visibility</p:attrName>
                                        </p:attrNameLst>
                                      </p:cBhvr>
                                      <p:to>
                                        <p:strVal val="visible"/>
                                      </p:to>
                                    </p:set>
                                    <p:animEffect transition="in" filter="checkerboard(across)">
                                      <p:cBhvr>
                                        <p:cTn id="28" dur="1000"/>
                                        <p:tgtEl>
                                          <p:spTgt spid="11"/>
                                        </p:tgtEl>
                                      </p:cBhvr>
                                    </p:animEffect>
                                  </p:childTnLst>
                                </p:cTn>
                              </p:par>
                            </p:childTnLst>
                          </p:cTn>
                        </p:par>
                        <p:par>
                          <p:cTn id="29" fill="hold">
                            <p:stCondLst>
                              <p:cond delay="24000"/>
                            </p:stCondLst>
                            <p:childTnLst>
                              <p:par>
                                <p:cTn id="30" presetID="42" presetClass="entr"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25000"/>
                            </p:stCondLst>
                            <p:childTnLst>
                              <p:par>
                                <p:cTn id="36" presetID="42" presetClass="entr" presetSubtype="0" fill="hold" grpId="0" nodeType="afterEffect">
                                  <p:stCondLst>
                                    <p:cond delay="35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par>
                          <p:cTn id="41" fill="hold">
                            <p:stCondLst>
                              <p:cond delay="29500"/>
                            </p:stCondLst>
                            <p:childTnLst>
                              <p:par>
                                <p:cTn id="42" presetID="2" presetClass="entr" presetSubtype="8" fill="hold" grpId="0" nodeType="afterEffect">
                                  <p:stCondLst>
                                    <p:cond delay="2000"/>
                                  </p:stCondLst>
                                  <p:iterate type="wd">
                                    <p:tmPct val="10000"/>
                                  </p:iterate>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1000" fill="hold"/>
                                        <p:tgtEl>
                                          <p:spTgt spid="13"/>
                                        </p:tgtEl>
                                        <p:attrNameLst>
                                          <p:attrName>ppt_x</p:attrName>
                                        </p:attrNameLst>
                                      </p:cBhvr>
                                      <p:tavLst>
                                        <p:tav tm="0">
                                          <p:val>
                                            <p:strVal val="0-#ppt_w/2"/>
                                          </p:val>
                                        </p:tav>
                                        <p:tav tm="100000">
                                          <p:val>
                                            <p:strVal val="#ppt_x"/>
                                          </p:val>
                                        </p:tav>
                                      </p:tavLst>
                                    </p:anim>
                                    <p:anim calcmode="lin" valueType="num">
                                      <p:cBhvr additive="base">
                                        <p:cTn id="45"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BD5130-21A0-40DA-9B50-E1C0A4706EE2}"/>
              </a:ext>
            </a:extLst>
          </p:cNvPr>
          <p:cNvPicPr>
            <a:picLocks noChangeAspect="1"/>
          </p:cNvPicPr>
          <p:nvPr/>
        </p:nvPicPr>
        <p:blipFill rotWithShape="1">
          <a:blip r:embed="rId2"/>
          <a:srcRect l="7369" t="5133" r="8616"/>
          <a:stretch/>
        </p:blipFill>
        <p:spPr>
          <a:xfrm>
            <a:off x="8962167" y="224853"/>
            <a:ext cx="2820102" cy="4572000"/>
          </a:xfrm>
          <a:prstGeom prst="rect">
            <a:avLst/>
          </a:prstGeom>
        </p:spPr>
      </p:pic>
      <p:sp>
        <p:nvSpPr>
          <p:cNvPr id="5" name="Rectangle 4">
            <a:extLst>
              <a:ext uri="{FF2B5EF4-FFF2-40B4-BE49-F238E27FC236}">
                <a16:creationId xmlns:a16="http://schemas.microsoft.com/office/drawing/2014/main" id="{78131F35-0D1B-411A-99C2-FDDD4037BFEE}"/>
              </a:ext>
            </a:extLst>
          </p:cNvPr>
          <p:cNvSpPr/>
          <p:nvPr/>
        </p:nvSpPr>
        <p:spPr>
          <a:xfrm>
            <a:off x="7617247" y="1416729"/>
            <a:ext cx="134492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Ulysses 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Grant</a:t>
            </a:r>
          </a:p>
        </p:txBody>
      </p:sp>
      <p:pic>
        <p:nvPicPr>
          <p:cNvPr id="6" name="Picture 5">
            <a:extLst>
              <a:ext uri="{FF2B5EF4-FFF2-40B4-BE49-F238E27FC236}">
                <a16:creationId xmlns:a16="http://schemas.microsoft.com/office/drawing/2014/main" id="{6DAB1CB6-6E8A-4ECF-800E-9C06BBBCED05}"/>
              </a:ext>
            </a:extLst>
          </p:cNvPr>
          <p:cNvPicPr>
            <a:picLocks noChangeAspect="1"/>
          </p:cNvPicPr>
          <p:nvPr/>
        </p:nvPicPr>
        <p:blipFill rotWithShape="1">
          <a:blip r:embed="rId3"/>
          <a:srcRect l="10928" r="17819" b="33223"/>
          <a:stretch/>
        </p:blipFill>
        <p:spPr>
          <a:xfrm>
            <a:off x="10298243" y="4796853"/>
            <a:ext cx="1505974" cy="1968487"/>
          </a:xfrm>
          <a:prstGeom prst="rect">
            <a:avLst/>
          </a:prstGeom>
        </p:spPr>
      </p:pic>
      <p:sp>
        <p:nvSpPr>
          <p:cNvPr id="8" name="TextBox 7">
            <a:extLst>
              <a:ext uri="{FF2B5EF4-FFF2-40B4-BE49-F238E27FC236}">
                <a16:creationId xmlns:a16="http://schemas.microsoft.com/office/drawing/2014/main" id="{77719DF3-8DD0-4169-AF16-7528AC19973A}"/>
              </a:ext>
            </a:extLst>
          </p:cNvPr>
          <p:cNvSpPr txBox="1"/>
          <p:nvPr/>
        </p:nvSpPr>
        <p:spPr>
          <a:xfrm>
            <a:off x="9393828" y="5433445"/>
            <a:ext cx="90441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Julia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Grant</a:t>
            </a:r>
          </a:p>
        </p:txBody>
      </p:sp>
      <p:sp>
        <p:nvSpPr>
          <p:cNvPr id="9" name="Rectangle 8">
            <a:extLst>
              <a:ext uri="{FF2B5EF4-FFF2-40B4-BE49-F238E27FC236}">
                <a16:creationId xmlns:a16="http://schemas.microsoft.com/office/drawing/2014/main" id="{2B25C411-442D-4A5C-8020-26C66DE9A049}"/>
              </a:ext>
            </a:extLst>
          </p:cNvPr>
          <p:cNvSpPr/>
          <p:nvPr/>
        </p:nvSpPr>
        <p:spPr>
          <a:xfrm>
            <a:off x="203782" y="405293"/>
            <a:ext cx="875838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During the American Civil War, as a general, he led the Union Army to victory over the Confederacy.</a:t>
            </a:r>
          </a:p>
        </p:txBody>
      </p:sp>
      <p:sp>
        <p:nvSpPr>
          <p:cNvPr id="10" name="Rectangle 9">
            <a:extLst>
              <a:ext uri="{FF2B5EF4-FFF2-40B4-BE49-F238E27FC236}">
                <a16:creationId xmlns:a16="http://schemas.microsoft.com/office/drawing/2014/main" id="{076E8EBF-F8F9-4B7F-AEC4-595BA46A418D}"/>
              </a:ext>
            </a:extLst>
          </p:cNvPr>
          <p:cNvSpPr/>
          <p:nvPr/>
        </p:nvSpPr>
        <p:spPr>
          <a:xfrm>
            <a:off x="222789" y="1574087"/>
            <a:ext cx="737251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was later elected the 18th President of the United States (1869–1877) for two terms, working to implement Congressional Reconstruction and to remove the vestiges of slavery.</a:t>
            </a:r>
          </a:p>
        </p:txBody>
      </p:sp>
      <p:sp>
        <p:nvSpPr>
          <p:cNvPr id="11" name="Rectangle 10">
            <a:extLst>
              <a:ext uri="{FF2B5EF4-FFF2-40B4-BE49-F238E27FC236}">
                <a16:creationId xmlns:a16="http://schemas.microsoft.com/office/drawing/2014/main" id="{3D27E244-7307-4FD5-AF5A-35219FC2F8E8}"/>
              </a:ext>
            </a:extLst>
          </p:cNvPr>
          <p:cNvSpPr/>
          <p:nvPr/>
        </p:nvSpPr>
        <p:spPr>
          <a:xfrm>
            <a:off x="203782" y="3718352"/>
            <a:ext cx="8552436"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During two terms in office, Grant worked hard to bring the North and the South together again, contending with an emerging white supremacist group called the Ku Klux Klan, and violent uprisings against blacks and Republicans. He met with Native American leaders, including Red Cloud, trying to develop a peace policy in the West. He also took steps to repair the damaged economy. But his two terms as president are best remembered for financial scandals among members of his party and his administration.</a:t>
            </a:r>
          </a:p>
        </p:txBody>
      </p:sp>
      <p:sp>
        <p:nvSpPr>
          <p:cNvPr id="12" name="Rectangle 11">
            <a:extLst>
              <a:ext uri="{FF2B5EF4-FFF2-40B4-BE49-F238E27FC236}">
                <a16:creationId xmlns:a16="http://schemas.microsoft.com/office/drawing/2014/main" id="{69EF5F2C-A42C-47EE-894C-164B2337B784}"/>
              </a:ext>
            </a:extLst>
          </p:cNvPr>
          <p:cNvSpPr/>
          <p:nvPr/>
        </p:nvSpPr>
        <p:spPr>
          <a:xfrm>
            <a:off x="3512988" y="2829149"/>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April 27, 1822, Point Pleasant, OH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July 23, 1885, Wilton, NY</a:t>
            </a:r>
          </a:p>
        </p:txBody>
      </p:sp>
    </p:spTree>
    <p:extLst>
      <p:ext uri="{BB962C8B-B14F-4D97-AF65-F5344CB8AC3E}">
        <p14:creationId xmlns:p14="http://schemas.microsoft.com/office/powerpoint/2010/main" val="1806109206"/>
      </p:ext>
    </p:extLst>
  </p:cSld>
  <p:clrMapOvr>
    <a:masterClrMapping/>
  </p:clrMapOvr>
  <mc:AlternateContent xmlns:mc="http://schemas.openxmlformats.org/markup-compatibility/2006" xmlns:p14="http://schemas.microsoft.com/office/powerpoint/2010/main">
    <mc:Choice Requires="p14">
      <p:transition spd="slow" p14:dur="1500" advTm="35000">
        <p14:shred/>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700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par>
                          <p:cTn id="8" fill="hold">
                            <p:stCondLst>
                              <p:cond delay="11000"/>
                            </p:stCondLst>
                            <p:childTnLst>
                              <p:par>
                                <p:cTn id="9" presetID="9" presetClass="entr" presetSubtype="0" fill="hold" grpId="0" nodeType="afterEffect">
                                  <p:stCondLst>
                                    <p:cond delay="500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1000"/>
                                        <p:tgtEl>
                                          <p:spTgt spid="11"/>
                                        </p:tgtEl>
                                      </p:cBhvr>
                                    </p:animEffect>
                                  </p:childTnLst>
                                </p:cTn>
                              </p:par>
                            </p:childTnLst>
                          </p:cTn>
                        </p:par>
                        <p:par>
                          <p:cTn id="12" fill="hold">
                            <p:stCondLst>
                              <p:cond delay="17000"/>
                            </p:stCondLst>
                            <p:childTnLst>
                              <p:par>
                                <p:cTn id="13" presetID="26" presetClass="entr" presetSubtype="0" fill="hold" grpId="0" nodeType="afterEffect">
                                  <p:stCondLst>
                                    <p:cond delay="90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290">
                                          <p:stCondLst>
                                            <p:cond delay="0"/>
                                          </p:stCondLst>
                                        </p:cTn>
                                        <p:tgtEl>
                                          <p:spTgt spid="8"/>
                                        </p:tgtEl>
                                      </p:cBhvr>
                                    </p:animEffect>
                                    <p:anim calcmode="lin" valueType="num">
                                      <p:cBhvr>
                                        <p:cTn id="1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1" dur="13">
                                          <p:stCondLst>
                                            <p:cond delay="325"/>
                                          </p:stCondLst>
                                        </p:cTn>
                                        <p:tgtEl>
                                          <p:spTgt spid="8"/>
                                        </p:tgtEl>
                                      </p:cBhvr>
                                      <p:to x="100000" y="60000"/>
                                    </p:animScale>
                                    <p:animScale>
                                      <p:cBhvr>
                                        <p:cTn id="22" dur="83" decel="50000">
                                          <p:stCondLst>
                                            <p:cond delay="338"/>
                                          </p:stCondLst>
                                        </p:cTn>
                                        <p:tgtEl>
                                          <p:spTgt spid="8"/>
                                        </p:tgtEl>
                                      </p:cBhvr>
                                      <p:to x="100000" y="100000"/>
                                    </p:animScale>
                                    <p:animScale>
                                      <p:cBhvr>
                                        <p:cTn id="23" dur="13">
                                          <p:stCondLst>
                                            <p:cond delay="656"/>
                                          </p:stCondLst>
                                        </p:cTn>
                                        <p:tgtEl>
                                          <p:spTgt spid="8"/>
                                        </p:tgtEl>
                                      </p:cBhvr>
                                      <p:to x="100000" y="80000"/>
                                    </p:animScale>
                                    <p:animScale>
                                      <p:cBhvr>
                                        <p:cTn id="24" dur="83" decel="50000">
                                          <p:stCondLst>
                                            <p:cond delay="669"/>
                                          </p:stCondLst>
                                        </p:cTn>
                                        <p:tgtEl>
                                          <p:spTgt spid="8"/>
                                        </p:tgtEl>
                                      </p:cBhvr>
                                      <p:to x="100000" y="100000"/>
                                    </p:animScale>
                                    <p:animScale>
                                      <p:cBhvr>
                                        <p:cTn id="25" dur="13">
                                          <p:stCondLst>
                                            <p:cond delay="821"/>
                                          </p:stCondLst>
                                        </p:cTn>
                                        <p:tgtEl>
                                          <p:spTgt spid="8"/>
                                        </p:tgtEl>
                                      </p:cBhvr>
                                      <p:to x="100000" y="90000"/>
                                    </p:animScale>
                                    <p:animScale>
                                      <p:cBhvr>
                                        <p:cTn id="26" dur="83" decel="50000">
                                          <p:stCondLst>
                                            <p:cond delay="834"/>
                                          </p:stCondLst>
                                        </p:cTn>
                                        <p:tgtEl>
                                          <p:spTgt spid="8"/>
                                        </p:tgtEl>
                                      </p:cBhvr>
                                      <p:to x="100000" y="100000"/>
                                    </p:animScale>
                                    <p:animScale>
                                      <p:cBhvr>
                                        <p:cTn id="27" dur="13">
                                          <p:stCondLst>
                                            <p:cond delay="904"/>
                                          </p:stCondLst>
                                        </p:cTn>
                                        <p:tgtEl>
                                          <p:spTgt spid="8"/>
                                        </p:tgtEl>
                                      </p:cBhvr>
                                      <p:to x="100000" y="95000"/>
                                    </p:animScale>
                                    <p:animScale>
                                      <p:cBhvr>
                                        <p:cTn id="28" dur="83" decel="50000">
                                          <p:stCondLst>
                                            <p:cond delay="917"/>
                                          </p:stCondLst>
                                        </p:cTn>
                                        <p:tgtEl>
                                          <p:spTgt spid="8"/>
                                        </p:tgtEl>
                                      </p:cBhvr>
                                      <p:to x="100000" y="100000"/>
                                    </p:animScale>
                                  </p:childTnLst>
                                </p:cTn>
                              </p:par>
                            </p:childTnLst>
                          </p:cTn>
                        </p:par>
                        <p:par>
                          <p:cTn id="29" fill="hold">
                            <p:stCondLst>
                              <p:cond delay="27000"/>
                            </p:stCondLst>
                            <p:childTnLst>
                              <p:par>
                                <p:cTn id="30" presetID="2" presetClass="entr" presetSubtype="12" fill="hold" grpId="0" nodeType="afterEffect">
                                  <p:stCondLst>
                                    <p:cond delay="1500"/>
                                  </p:stCondLst>
                                  <p:iterate type="wd">
                                    <p:tmPct val="10000"/>
                                  </p:iterate>
                                  <p:childTnLst>
                                    <p:set>
                                      <p:cBhvr>
                                        <p:cTn id="31" dur="1" fill="hold">
                                          <p:stCondLst>
                                            <p:cond delay="0"/>
                                          </p:stCondLst>
                                        </p:cTn>
                                        <p:tgtEl>
                                          <p:spTgt spid="5"/>
                                        </p:tgtEl>
                                        <p:attrNameLst>
                                          <p:attrName>style.visibility</p:attrName>
                                        </p:attrNameLst>
                                      </p:cBhvr>
                                      <p:to>
                                        <p:strVal val="visible"/>
                                      </p:to>
                                    </p:set>
                                    <p:anim calcmode="lin" valueType="num">
                                      <p:cBhvr additive="base">
                                        <p:cTn id="32" dur="1000" fill="hold"/>
                                        <p:tgtEl>
                                          <p:spTgt spid="5"/>
                                        </p:tgtEl>
                                        <p:attrNameLst>
                                          <p:attrName>ppt_x</p:attrName>
                                        </p:attrNameLst>
                                      </p:cBhvr>
                                      <p:tavLst>
                                        <p:tav tm="0">
                                          <p:val>
                                            <p:strVal val="0-#ppt_w/2"/>
                                          </p:val>
                                        </p:tav>
                                        <p:tav tm="100000">
                                          <p:val>
                                            <p:strVal val="#ppt_x"/>
                                          </p:val>
                                        </p:tav>
                                      </p:tavLst>
                                    </p:anim>
                                    <p:anim calcmode="lin" valueType="num">
                                      <p:cBhvr additive="base">
                                        <p:cTn id="3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6D5A37-5901-4454-83CA-27EB539C260C}"/>
              </a:ext>
            </a:extLst>
          </p:cNvPr>
          <p:cNvPicPr>
            <a:picLocks noChangeAspect="1"/>
          </p:cNvPicPr>
          <p:nvPr/>
        </p:nvPicPr>
        <p:blipFill rotWithShape="1">
          <a:blip r:embed="rId2"/>
          <a:srcRect l="18778" r="33653"/>
          <a:stretch/>
        </p:blipFill>
        <p:spPr>
          <a:xfrm>
            <a:off x="9120291" y="164373"/>
            <a:ext cx="2751920" cy="3942932"/>
          </a:xfrm>
          <a:prstGeom prst="rect">
            <a:avLst/>
          </a:prstGeom>
        </p:spPr>
      </p:pic>
      <p:pic>
        <p:nvPicPr>
          <p:cNvPr id="3" name="Picture 2">
            <a:extLst>
              <a:ext uri="{FF2B5EF4-FFF2-40B4-BE49-F238E27FC236}">
                <a16:creationId xmlns:a16="http://schemas.microsoft.com/office/drawing/2014/main" id="{06CF32F2-E363-41F1-82F5-52BB0594CA51}"/>
              </a:ext>
            </a:extLst>
          </p:cNvPr>
          <p:cNvPicPr>
            <a:picLocks noChangeAspect="1"/>
          </p:cNvPicPr>
          <p:nvPr/>
        </p:nvPicPr>
        <p:blipFill rotWithShape="1">
          <a:blip r:embed="rId3"/>
          <a:srcRect l="27721" r="22055" b="8571"/>
          <a:stretch/>
        </p:blipFill>
        <p:spPr>
          <a:xfrm>
            <a:off x="9653666" y="4261500"/>
            <a:ext cx="2218545" cy="2495339"/>
          </a:xfrm>
          <a:prstGeom prst="rect">
            <a:avLst/>
          </a:prstGeom>
        </p:spPr>
      </p:pic>
      <p:sp>
        <p:nvSpPr>
          <p:cNvPr id="4" name="TextBox 3">
            <a:extLst>
              <a:ext uri="{FF2B5EF4-FFF2-40B4-BE49-F238E27FC236}">
                <a16:creationId xmlns:a16="http://schemas.microsoft.com/office/drawing/2014/main" id="{FFD08895-BA84-4BA2-8BAE-62DB7CBA0E8B}"/>
              </a:ext>
            </a:extLst>
          </p:cNvPr>
          <p:cNvSpPr txBox="1"/>
          <p:nvPr/>
        </p:nvSpPr>
        <p:spPr>
          <a:xfrm>
            <a:off x="7341984" y="2045786"/>
            <a:ext cx="1778307" cy="954107"/>
          </a:xfrm>
          <a:prstGeom prst="rect">
            <a:avLst/>
          </a:prstGeom>
          <a:noFill/>
        </p:spPr>
        <p:txBody>
          <a:bodyPr wrap="none" rtlCol="0">
            <a:spAutoFit/>
          </a:bodyPr>
          <a:lstStyle/>
          <a:p>
            <a:r>
              <a:rPr lang="en-US" sz="2800" b="1" dirty="0"/>
              <a:t>Franklin D.</a:t>
            </a:r>
          </a:p>
          <a:p>
            <a:r>
              <a:rPr lang="en-US" sz="2800" b="1" dirty="0"/>
              <a:t>Roosevelt</a:t>
            </a:r>
          </a:p>
        </p:txBody>
      </p:sp>
      <p:sp>
        <p:nvSpPr>
          <p:cNvPr id="5" name="TextBox 4">
            <a:extLst>
              <a:ext uri="{FF2B5EF4-FFF2-40B4-BE49-F238E27FC236}">
                <a16:creationId xmlns:a16="http://schemas.microsoft.com/office/drawing/2014/main" id="{EDB914D9-5F79-4AFF-9708-5CE43AEBCDEE}"/>
              </a:ext>
            </a:extLst>
          </p:cNvPr>
          <p:cNvSpPr txBox="1"/>
          <p:nvPr/>
        </p:nvSpPr>
        <p:spPr>
          <a:xfrm>
            <a:off x="7341984" y="6345083"/>
            <a:ext cx="2327753" cy="461665"/>
          </a:xfrm>
          <a:prstGeom prst="rect">
            <a:avLst/>
          </a:prstGeom>
          <a:noFill/>
        </p:spPr>
        <p:txBody>
          <a:bodyPr wrap="none" rtlCol="0">
            <a:spAutoFit/>
          </a:bodyPr>
          <a:lstStyle/>
          <a:p>
            <a:r>
              <a:rPr lang="en-US" sz="2400" b="1" dirty="0"/>
              <a:t>Elanor Roosevelt</a:t>
            </a:r>
          </a:p>
        </p:txBody>
      </p:sp>
      <p:pic>
        <p:nvPicPr>
          <p:cNvPr id="6" name="Picture 5">
            <a:extLst>
              <a:ext uri="{FF2B5EF4-FFF2-40B4-BE49-F238E27FC236}">
                <a16:creationId xmlns:a16="http://schemas.microsoft.com/office/drawing/2014/main" id="{79841B5B-20A5-430F-B194-9255773C5887}"/>
              </a:ext>
            </a:extLst>
          </p:cNvPr>
          <p:cNvPicPr>
            <a:picLocks noChangeAspect="1"/>
          </p:cNvPicPr>
          <p:nvPr/>
        </p:nvPicPr>
        <p:blipFill rotWithShape="1">
          <a:blip r:embed="rId4"/>
          <a:srcRect l="26325" r="24989" b="56536"/>
          <a:stretch/>
        </p:blipFill>
        <p:spPr>
          <a:xfrm>
            <a:off x="195413" y="4659362"/>
            <a:ext cx="1844153" cy="2029467"/>
          </a:xfrm>
          <a:prstGeom prst="rect">
            <a:avLst/>
          </a:prstGeom>
        </p:spPr>
      </p:pic>
      <p:sp>
        <p:nvSpPr>
          <p:cNvPr id="7" name="Rectangle 6">
            <a:extLst>
              <a:ext uri="{FF2B5EF4-FFF2-40B4-BE49-F238E27FC236}">
                <a16:creationId xmlns:a16="http://schemas.microsoft.com/office/drawing/2014/main" id="{DB51AD07-3C6E-44CF-B48E-A55952825039}"/>
              </a:ext>
            </a:extLst>
          </p:cNvPr>
          <p:cNvSpPr/>
          <p:nvPr/>
        </p:nvSpPr>
        <p:spPr>
          <a:xfrm>
            <a:off x="2113374" y="5741176"/>
            <a:ext cx="3352071" cy="1015663"/>
          </a:xfrm>
          <a:prstGeom prst="rect">
            <a:avLst/>
          </a:prstGeom>
        </p:spPr>
        <p:txBody>
          <a:bodyPr wrap="none">
            <a:spAutoFit/>
          </a:bodyPr>
          <a:lstStyle/>
          <a:p>
            <a:r>
              <a:rPr lang="en-US" sz="2000" b="1" dirty="0"/>
              <a:t>Lucy Page Mercer </a:t>
            </a:r>
            <a:r>
              <a:rPr lang="en-US" sz="2000" b="1" dirty="0" err="1"/>
              <a:t>Rutherfurd</a:t>
            </a:r>
            <a:r>
              <a:rPr lang="en-US" sz="2000" b="1" dirty="0"/>
              <a:t>,</a:t>
            </a:r>
          </a:p>
          <a:p>
            <a:r>
              <a:rPr lang="en-US" sz="2000" b="1" dirty="0"/>
              <a:t>evidence indicates she was</a:t>
            </a:r>
          </a:p>
          <a:p>
            <a:r>
              <a:rPr lang="en-US" sz="2000" b="1" dirty="0"/>
              <a:t>a mistress of FDR.</a:t>
            </a:r>
          </a:p>
        </p:txBody>
      </p:sp>
      <p:sp>
        <p:nvSpPr>
          <p:cNvPr id="8" name="Rectangle 7">
            <a:extLst>
              <a:ext uri="{FF2B5EF4-FFF2-40B4-BE49-F238E27FC236}">
                <a16:creationId xmlns:a16="http://schemas.microsoft.com/office/drawing/2014/main" id="{01C0884B-9987-4DC0-AE71-D3F9B11795B4}"/>
              </a:ext>
            </a:extLst>
          </p:cNvPr>
          <p:cNvSpPr/>
          <p:nvPr/>
        </p:nvSpPr>
        <p:spPr>
          <a:xfrm>
            <a:off x="139908" y="89628"/>
            <a:ext cx="8509417" cy="2308324"/>
          </a:xfrm>
          <a:prstGeom prst="rect">
            <a:avLst/>
          </a:prstGeom>
        </p:spPr>
        <p:txBody>
          <a:bodyPr wrap="square">
            <a:spAutoFit/>
          </a:bodyPr>
          <a:lstStyle/>
          <a:p>
            <a:r>
              <a:rPr lang="en-US" sz="2400" b="1" dirty="0"/>
              <a:t>Assuming the Presidency as the 32</a:t>
            </a:r>
            <a:r>
              <a:rPr lang="en-US" sz="2400" b="1" baseline="30000" dirty="0"/>
              <a:t>nd</a:t>
            </a:r>
            <a:r>
              <a:rPr lang="en-US" sz="2400" b="1" dirty="0"/>
              <a:t> President at the depth of the Great Depression, he helped the American people regain faith in themselves. He brought hope as he promised prompt, vigorous action.  He was the fifth cousin of the 26</a:t>
            </a:r>
            <a:r>
              <a:rPr lang="en-US" sz="2400" b="1" baseline="30000" dirty="0"/>
              <a:t>th</a:t>
            </a:r>
            <a:r>
              <a:rPr lang="en-US" sz="2400" b="1" dirty="0"/>
              <a:t> President and the only person elected for 4 terms as President despite suffering the consequences of polio.</a:t>
            </a:r>
          </a:p>
        </p:txBody>
      </p:sp>
      <p:sp>
        <p:nvSpPr>
          <p:cNvPr id="9" name="Rectangle 8">
            <a:extLst>
              <a:ext uri="{FF2B5EF4-FFF2-40B4-BE49-F238E27FC236}">
                <a16:creationId xmlns:a16="http://schemas.microsoft.com/office/drawing/2014/main" id="{85DF8EB6-AEDF-4F98-A583-9AF255BA15B7}"/>
              </a:ext>
            </a:extLst>
          </p:cNvPr>
          <p:cNvSpPr/>
          <p:nvPr/>
        </p:nvSpPr>
        <p:spPr>
          <a:xfrm>
            <a:off x="139908" y="2377608"/>
            <a:ext cx="7202076" cy="830997"/>
          </a:xfrm>
          <a:prstGeom prst="rect">
            <a:avLst/>
          </a:prstGeom>
        </p:spPr>
        <p:txBody>
          <a:bodyPr wrap="square">
            <a:spAutoFit/>
          </a:bodyPr>
          <a:lstStyle/>
          <a:p>
            <a:r>
              <a:rPr lang="en-US" sz="2400" b="1" dirty="0"/>
              <a:t>He asserted in his Inaugural Address, “the only thing we have to fear is fear itself.”</a:t>
            </a:r>
          </a:p>
        </p:txBody>
      </p:sp>
      <p:sp>
        <p:nvSpPr>
          <p:cNvPr id="10" name="Rectangle 9">
            <a:extLst>
              <a:ext uri="{FF2B5EF4-FFF2-40B4-BE49-F238E27FC236}">
                <a16:creationId xmlns:a16="http://schemas.microsoft.com/office/drawing/2014/main" id="{75808A48-F672-4FCE-9EDA-0C90DCA2E944}"/>
              </a:ext>
            </a:extLst>
          </p:cNvPr>
          <p:cNvSpPr/>
          <p:nvPr/>
        </p:nvSpPr>
        <p:spPr>
          <a:xfrm>
            <a:off x="2857498" y="4408934"/>
            <a:ext cx="6740577" cy="1200329"/>
          </a:xfrm>
          <a:prstGeom prst="rect">
            <a:avLst/>
          </a:prstGeom>
        </p:spPr>
        <p:txBody>
          <a:bodyPr wrap="square">
            <a:spAutoFit/>
          </a:bodyPr>
          <a:lstStyle/>
          <a:p>
            <a:r>
              <a:rPr lang="en-US" sz="2400" b="1" dirty="0"/>
              <a:t>Born: January 30, 1882, Hyde Park, NY</a:t>
            </a:r>
          </a:p>
          <a:p>
            <a:r>
              <a:rPr lang="en-US" sz="2400" b="1" dirty="0"/>
              <a:t>Died: April 12, 1945, GA</a:t>
            </a:r>
          </a:p>
          <a:p>
            <a:r>
              <a:rPr lang="en-US" sz="2400" b="1" dirty="0"/>
              <a:t>Presidential term: March 4, 1933 – April 12, 1945</a:t>
            </a:r>
          </a:p>
        </p:txBody>
      </p:sp>
      <p:sp>
        <p:nvSpPr>
          <p:cNvPr id="11" name="Rectangle 10">
            <a:extLst>
              <a:ext uri="{FF2B5EF4-FFF2-40B4-BE49-F238E27FC236}">
                <a16:creationId xmlns:a16="http://schemas.microsoft.com/office/drawing/2014/main" id="{62132107-1D52-4BAA-8AB8-F566CDEECFCF}"/>
              </a:ext>
            </a:extLst>
          </p:cNvPr>
          <p:cNvSpPr/>
          <p:nvPr/>
        </p:nvSpPr>
        <p:spPr>
          <a:xfrm>
            <a:off x="139908" y="3208605"/>
            <a:ext cx="9112750" cy="1200329"/>
          </a:xfrm>
          <a:prstGeom prst="rect">
            <a:avLst/>
          </a:prstGeom>
        </p:spPr>
        <p:txBody>
          <a:bodyPr wrap="square">
            <a:spAutoFit/>
          </a:bodyPr>
          <a:lstStyle/>
          <a:p>
            <a:r>
              <a:rPr lang="en-US" sz="2400" b="1" dirty="0"/>
              <a:t>He initiated new programs of reform: Social Security, heavier taxes on the wealthy, new controls over banks and public utilities, and an enormous work relief program for the unemployed.</a:t>
            </a:r>
          </a:p>
        </p:txBody>
      </p:sp>
    </p:spTree>
    <p:extLst>
      <p:ext uri="{BB962C8B-B14F-4D97-AF65-F5344CB8AC3E}">
        <p14:creationId xmlns:p14="http://schemas.microsoft.com/office/powerpoint/2010/main" val="2016472716"/>
      </p:ext>
    </p:extLst>
  </p:cSld>
  <p:clrMapOvr>
    <a:masterClrMapping/>
  </p:clrMapOvr>
  <mc:AlternateContent xmlns:mc="http://schemas.openxmlformats.org/markup-compatibility/2006" xmlns:p14="http://schemas.microsoft.com/office/powerpoint/2010/main">
    <mc:Choice Requires="p14">
      <p:transition spd="slow" p14:dur="1500" advTm="35000">
        <p14:shred/>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800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800"/>
                            </p:stCondLst>
                            <p:childTnLst>
                              <p:par>
                                <p:cTn id="11" presetID="3" presetClass="entr" presetSubtype="10" fill="hold" grpId="0" nodeType="afterEffect">
                                  <p:stCondLst>
                                    <p:cond delay="400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1000"/>
                                        <p:tgtEl>
                                          <p:spTgt spid="11"/>
                                        </p:tgtEl>
                                      </p:cBhvr>
                                    </p:animEffect>
                                  </p:childTnLst>
                                </p:cTn>
                              </p:par>
                            </p:childTnLst>
                          </p:cTn>
                        </p:par>
                        <p:par>
                          <p:cTn id="14" fill="hold">
                            <p:stCondLst>
                              <p:cond delay="15800"/>
                            </p:stCondLst>
                            <p:childTnLst>
                              <p:par>
                                <p:cTn id="15" presetID="2" presetClass="entr" presetSubtype="9" fill="hold" nodeType="afterEffect">
                                  <p:stCondLst>
                                    <p:cond delay="5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0-#ppt_w/2"/>
                                          </p:val>
                                        </p:tav>
                                        <p:tav tm="100000">
                                          <p:val>
                                            <p:strVal val="#ppt_x"/>
                                          </p:val>
                                        </p:tav>
                                      </p:tavLst>
                                    </p:anim>
                                    <p:anim calcmode="lin" valueType="num">
                                      <p:cBhvr additive="base">
                                        <p:cTn id="18" dur="100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21800"/>
                            </p:stCondLst>
                            <p:childTnLst>
                              <p:par>
                                <p:cTn id="20" presetID="26" presetClass="entr" presetSubtype="0" fill="hold" nodeType="afterEffect">
                                  <p:stCondLst>
                                    <p:cond delay="300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290">
                                          <p:stCondLst>
                                            <p:cond delay="0"/>
                                          </p:stCondLst>
                                        </p:cTn>
                                        <p:tgtEl>
                                          <p:spTgt spid="2"/>
                                        </p:tgtEl>
                                      </p:cBhvr>
                                    </p:animEffect>
                                    <p:anim calcmode="lin" valueType="num">
                                      <p:cBhvr>
                                        <p:cTn id="23"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26"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7"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28" dur="13">
                                          <p:stCondLst>
                                            <p:cond delay="325"/>
                                          </p:stCondLst>
                                        </p:cTn>
                                        <p:tgtEl>
                                          <p:spTgt spid="2"/>
                                        </p:tgtEl>
                                      </p:cBhvr>
                                      <p:to x="100000" y="60000"/>
                                    </p:animScale>
                                    <p:animScale>
                                      <p:cBhvr>
                                        <p:cTn id="29" dur="83" decel="50000">
                                          <p:stCondLst>
                                            <p:cond delay="338"/>
                                          </p:stCondLst>
                                        </p:cTn>
                                        <p:tgtEl>
                                          <p:spTgt spid="2"/>
                                        </p:tgtEl>
                                      </p:cBhvr>
                                      <p:to x="100000" y="100000"/>
                                    </p:animScale>
                                    <p:animScale>
                                      <p:cBhvr>
                                        <p:cTn id="30" dur="13">
                                          <p:stCondLst>
                                            <p:cond delay="656"/>
                                          </p:stCondLst>
                                        </p:cTn>
                                        <p:tgtEl>
                                          <p:spTgt spid="2"/>
                                        </p:tgtEl>
                                      </p:cBhvr>
                                      <p:to x="100000" y="80000"/>
                                    </p:animScale>
                                    <p:animScale>
                                      <p:cBhvr>
                                        <p:cTn id="31" dur="83" decel="50000">
                                          <p:stCondLst>
                                            <p:cond delay="669"/>
                                          </p:stCondLst>
                                        </p:cTn>
                                        <p:tgtEl>
                                          <p:spTgt spid="2"/>
                                        </p:tgtEl>
                                      </p:cBhvr>
                                      <p:to x="100000" y="100000"/>
                                    </p:animScale>
                                    <p:animScale>
                                      <p:cBhvr>
                                        <p:cTn id="32" dur="13">
                                          <p:stCondLst>
                                            <p:cond delay="821"/>
                                          </p:stCondLst>
                                        </p:cTn>
                                        <p:tgtEl>
                                          <p:spTgt spid="2"/>
                                        </p:tgtEl>
                                      </p:cBhvr>
                                      <p:to x="100000" y="90000"/>
                                    </p:animScale>
                                    <p:animScale>
                                      <p:cBhvr>
                                        <p:cTn id="33" dur="83" decel="50000">
                                          <p:stCondLst>
                                            <p:cond delay="834"/>
                                          </p:stCondLst>
                                        </p:cTn>
                                        <p:tgtEl>
                                          <p:spTgt spid="2"/>
                                        </p:tgtEl>
                                      </p:cBhvr>
                                      <p:to x="100000" y="100000"/>
                                    </p:animScale>
                                    <p:animScale>
                                      <p:cBhvr>
                                        <p:cTn id="34" dur="13">
                                          <p:stCondLst>
                                            <p:cond delay="904"/>
                                          </p:stCondLst>
                                        </p:cTn>
                                        <p:tgtEl>
                                          <p:spTgt spid="2"/>
                                        </p:tgtEl>
                                      </p:cBhvr>
                                      <p:to x="100000" y="95000"/>
                                    </p:animScale>
                                    <p:animScale>
                                      <p:cBhvr>
                                        <p:cTn id="35" dur="83" decel="50000">
                                          <p:stCondLst>
                                            <p:cond delay="917"/>
                                          </p:stCondLst>
                                        </p:cTn>
                                        <p:tgtEl>
                                          <p:spTgt spid="2"/>
                                        </p:tgtEl>
                                      </p:cBhvr>
                                      <p:to x="100000" y="100000"/>
                                    </p:animScale>
                                  </p:childTnLst>
                                </p:cTn>
                              </p:par>
                            </p:childTnLst>
                          </p:cTn>
                        </p:par>
                        <p:par>
                          <p:cTn id="36" fill="hold">
                            <p:stCondLst>
                              <p:cond delay="25800"/>
                            </p:stCondLst>
                            <p:childTnLst>
                              <p:par>
                                <p:cTn id="37" presetID="6" presetClass="entr" presetSubtype="16" fill="hold" grpId="0" nodeType="afterEffect">
                                  <p:stCondLst>
                                    <p:cond delay="3000"/>
                                  </p:stCondLst>
                                  <p:childTnLst>
                                    <p:set>
                                      <p:cBhvr>
                                        <p:cTn id="38" dur="1" fill="hold">
                                          <p:stCondLst>
                                            <p:cond delay="0"/>
                                          </p:stCondLst>
                                        </p:cTn>
                                        <p:tgtEl>
                                          <p:spTgt spid="7"/>
                                        </p:tgtEl>
                                        <p:attrNameLst>
                                          <p:attrName>style.visibility</p:attrName>
                                        </p:attrNameLst>
                                      </p:cBhvr>
                                      <p:to>
                                        <p:strVal val="visible"/>
                                      </p:to>
                                    </p:set>
                                    <p:animEffect transition="in" filter="circle(in)">
                                      <p:cBhvr>
                                        <p:cTn id="39" dur="1000"/>
                                        <p:tgtEl>
                                          <p:spTgt spid="7"/>
                                        </p:tgtEl>
                                      </p:cBhvr>
                                    </p:animEffect>
                                  </p:childTnLst>
                                </p:cTn>
                              </p:par>
                            </p:childTnLst>
                          </p:cTn>
                        </p:par>
                        <p:par>
                          <p:cTn id="40" fill="hold">
                            <p:stCondLst>
                              <p:cond delay="29800"/>
                            </p:stCondLst>
                            <p:childTnLst>
                              <p:par>
                                <p:cTn id="41" presetID="31" presetClass="entr" presetSubtype="0" fill="hold" nodeType="afterEffect">
                                  <p:stCondLst>
                                    <p:cond delay="2000"/>
                                  </p:stCondLst>
                                  <p:childTnLst>
                                    <p:set>
                                      <p:cBhvr>
                                        <p:cTn id="42" dur="1" fill="hold">
                                          <p:stCondLst>
                                            <p:cond delay="0"/>
                                          </p:stCondLst>
                                        </p:cTn>
                                        <p:tgtEl>
                                          <p:spTgt spid="5">
                                            <p:txEl>
                                              <p:pRg st="0" end="0"/>
                                            </p:txEl>
                                          </p:spTgt>
                                        </p:tgtEl>
                                        <p:attrNameLst>
                                          <p:attrName>style.visibility</p:attrName>
                                        </p:attrNameLst>
                                      </p:cBhvr>
                                      <p:to>
                                        <p:strVal val="visible"/>
                                      </p:to>
                                    </p:set>
                                    <p:anim calcmode="lin" valueType="num">
                                      <p:cBhvr>
                                        <p:cTn id="43"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45"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46" dur="1000"/>
                                        <p:tgtEl>
                                          <p:spTgt spid="5">
                                            <p:txEl>
                                              <p:pRg st="0" end="0"/>
                                            </p:txEl>
                                          </p:spTgt>
                                        </p:tgtEl>
                                      </p:cBhvr>
                                    </p:animEffect>
                                  </p:childTnLst>
                                </p:cTn>
                              </p:par>
                            </p:childTnLst>
                          </p:cTn>
                        </p:par>
                        <p:par>
                          <p:cTn id="47" fill="hold">
                            <p:stCondLst>
                              <p:cond delay="32800"/>
                            </p:stCondLst>
                            <p:childTnLst>
                              <p:par>
                                <p:cTn id="48" presetID="9" presetClass="entr" presetSubtype="0" fill="hold" grpId="0" nodeType="afterEffect">
                                  <p:stCondLst>
                                    <p:cond delay="1500"/>
                                  </p:stCondLst>
                                  <p:childTnLst>
                                    <p:set>
                                      <p:cBhvr>
                                        <p:cTn id="49" dur="1" fill="hold">
                                          <p:stCondLst>
                                            <p:cond delay="0"/>
                                          </p:stCondLst>
                                        </p:cTn>
                                        <p:tgtEl>
                                          <p:spTgt spid="4"/>
                                        </p:tgtEl>
                                        <p:attrNameLst>
                                          <p:attrName>style.visibility</p:attrName>
                                        </p:attrNameLst>
                                      </p:cBhvr>
                                      <p:to>
                                        <p:strVal val="visible"/>
                                      </p:to>
                                    </p:set>
                                    <p:animEffect transition="in" filter="dissolve">
                                      <p:cBhvr>
                                        <p:cTn id="5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F35660-FCC9-4F47-88F1-C9D5AA169CA5}"/>
              </a:ext>
            </a:extLst>
          </p:cNvPr>
          <p:cNvPicPr>
            <a:picLocks noChangeAspect="1"/>
          </p:cNvPicPr>
          <p:nvPr/>
        </p:nvPicPr>
        <p:blipFill rotWithShape="1">
          <a:blip r:embed="rId2"/>
          <a:srcRect l="9697" r="16001" b="6139"/>
          <a:stretch/>
        </p:blipFill>
        <p:spPr>
          <a:xfrm>
            <a:off x="244840" y="26233"/>
            <a:ext cx="3117954" cy="4384157"/>
          </a:xfrm>
          <a:prstGeom prst="rect">
            <a:avLst/>
          </a:prstGeom>
        </p:spPr>
      </p:pic>
      <p:sp>
        <p:nvSpPr>
          <p:cNvPr id="3" name="Rectangle 2">
            <a:extLst>
              <a:ext uri="{FF2B5EF4-FFF2-40B4-BE49-F238E27FC236}">
                <a16:creationId xmlns:a16="http://schemas.microsoft.com/office/drawing/2014/main" id="{6665C73C-FDEB-4B71-8C56-522586EAA394}"/>
              </a:ext>
            </a:extLst>
          </p:cNvPr>
          <p:cNvSpPr/>
          <p:nvPr/>
        </p:nvSpPr>
        <p:spPr>
          <a:xfrm>
            <a:off x="3477717" y="538928"/>
            <a:ext cx="8469443" cy="1200329"/>
          </a:xfrm>
          <a:prstGeom prst="rect">
            <a:avLst/>
          </a:prstGeom>
        </p:spPr>
        <p:txBody>
          <a:bodyPr wrap="square">
            <a:spAutoFit/>
          </a:bodyPr>
          <a:lstStyle/>
          <a:p>
            <a:r>
              <a:rPr lang="en-US" sz="2400" b="1" dirty="0"/>
              <a:t>A Republican lawyer from New England, he worked his way up the ladder of Massachusetts state politics, eventually becoming governor and later the 30</a:t>
            </a:r>
            <a:r>
              <a:rPr lang="en-US" sz="2400" b="1" baseline="30000" dirty="0"/>
              <a:t>th</a:t>
            </a:r>
            <a:r>
              <a:rPr lang="en-US" sz="2400" b="1" dirty="0"/>
              <a:t> President.</a:t>
            </a:r>
          </a:p>
        </p:txBody>
      </p:sp>
      <p:sp>
        <p:nvSpPr>
          <p:cNvPr id="4" name="Rectangle 3">
            <a:extLst>
              <a:ext uri="{FF2B5EF4-FFF2-40B4-BE49-F238E27FC236}">
                <a16:creationId xmlns:a16="http://schemas.microsoft.com/office/drawing/2014/main" id="{DD7CDDB8-E9F6-450A-B252-16DB5FA29104}"/>
              </a:ext>
            </a:extLst>
          </p:cNvPr>
          <p:cNvSpPr/>
          <p:nvPr/>
        </p:nvSpPr>
        <p:spPr>
          <a:xfrm>
            <a:off x="3477717" y="1998826"/>
            <a:ext cx="8184630" cy="1200329"/>
          </a:xfrm>
          <a:prstGeom prst="rect">
            <a:avLst/>
          </a:prstGeom>
        </p:spPr>
        <p:txBody>
          <a:bodyPr wrap="square">
            <a:spAutoFit/>
          </a:bodyPr>
          <a:lstStyle/>
          <a:p>
            <a:r>
              <a:rPr lang="en-US" sz="2400" b="1" dirty="0"/>
              <a:t>Born: July 4, 1872, Plymouth Notch, Plymouth, VT</a:t>
            </a:r>
          </a:p>
          <a:p>
            <a:r>
              <a:rPr lang="en-US" sz="2400" b="1" dirty="0"/>
              <a:t>Died: January 5, 1933, Northampton, MA</a:t>
            </a:r>
          </a:p>
          <a:p>
            <a:r>
              <a:rPr lang="en-US" sz="2400" b="1" dirty="0"/>
              <a:t>Presidential term: August 2, 1923 – March 4, 1929</a:t>
            </a:r>
          </a:p>
        </p:txBody>
      </p:sp>
      <p:sp>
        <p:nvSpPr>
          <p:cNvPr id="5" name="Rectangle 4">
            <a:extLst>
              <a:ext uri="{FF2B5EF4-FFF2-40B4-BE49-F238E27FC236}">
                <a16:creationId xmlns:a16="http://schemas.microsoft.com/office/drawing/2014/main" id="{2DB20D98-2D3E-4DA9-8EB1-A582FD088005}"/>
              </a:ext>
            </a:extLst>
          </p:cNvPr>
          <p:cNvSpPr/>
          <p:nvPr/>
        </p:nvSpPr>
        <p:spPr>
          <a:xfrm>
            <a:off x="3322820" y="4099398"/>
            <a:ext cx="8869180" cy="1938992"/>
          </a:xfrm>
          <a:prstGeom prst="rect">
            <a:avLst/>
          </a:prstGeom>
        </p:spPr>
        <p:txBody>
          <a:bodyPr wrap="square">
            <a:spAutoFit/>
          </a:bodyPr>
          <a:lstStyle/>
          <a:p>
            <a:r>
              <a:rPr lang="en-US" sz="2400" b="1" dirty="0"/>
              <a:t>During his presidency, the U. S. experienced a period of rapid economic growth that characterized the "Roaring Twenties." Although he favored tariffs, he disdained regulation. Some contemporaries and historians have blamed his laissez-faire ideology for the Great Depression. He did speak out in favor of civil rights.</a:t>
            </a:r>
          </a:p>
        </p:txBody>
      </p:sp>
      <p:pic>
        <p:nvPicPr>
          <p:cNvPr id="6" name="Picture 5">
            <a:extLst>
              <a:ext uri="{FF2B5EF4-FFF2-40B4-BE49-F238E27FC236}">
                <a16:creationId xmlns:a16="http://schemas.microsoft.com/office/drawing/2014/main" id="{9458F5CB-4D41-40FD-BDCC-4DD5600B9CDD}"/>
              </a:ext>
            </a:extLst>
          </p:cNvPr>
          <p:cNvPicPr>
            <a:picLocks noChangeAspect="1"/>
          </p:cNvPicPr>
          <p:nvPr/>
        </p:nvPicPr>
        <p:blipFill>
          <a:blip r:embed="rId3"/>
          <a:stretch>
            <a:fillRect/>
          </a:stretch>
        </p:blipFill>
        <p:spPr>
          <a:xfrm>
            <a:off x="245802" y="4590403"/>
            <a:ext cx="2077673" cy="2077673"/>
          </a:xfrm>
          <a:prstGeom prst="rect">
            <a:avLst/>
          </a:prstGeom>
        </p:spPr>
      </p:pic>
      <p:sp>
        <p:nvSpPr>
          <p:cNvPr id="7" name="TextBox 6">
            <a:extLst>
              <a:ext uri="{FF2B5EF4-FFF2-40B4-BE49-F238E27FC236}">
                <a16:creationId xmlns:a16="http://schemas.microsoft.com/office/drawing/2014/main" id="{EBC27EB3-CC9B-4C19-8B96-DCFF97FB746D}"/>
              </a:ext>
            </a:extLst>
          </p:cNvPr>
          <p:cNvSpPr txBox="1"/>
          <p:nvPr/>
        </p:nvSpPr>
        <p:spPr>
          <a:xfrm>
            <a:off x="2373443" y="6000770"/>
            <a:ext cx="1292213" cy="830997"/>
          </a:xfrm>
          <a:prstGeom prst="rect">
            <a:avLst/>
          </a:prstGeom>
          <a:noFill/>
        </p:spPr>
        <p:txBody>
          <a:bodyPr wrap="none" rtlCol="0">
            <a:spAutoFit/>
          </a:bodyPr>
          <a:lstStyle/>
          <a:p>
            <a:r>
              <a:rPr lang="en-US" sz="2400" b="1" dirty="0"/>
              <a:t>Grace</a:t>
            </a:r>
          </a:p>
          <a:p>
            <a:r>
              <a:rPr lang="en-US" sz="2400" b="1" dirty="0"/>
              <a:t>Coolidge</a:t>
            </a:r>
          </a:p>
        </p:txBody>
      </p:sp>
      <p:sp>
        <p:nvSpPr>
          <p:cNvPr id="8" name="TextBox 7">
            <a:extLst>
              <a:ext uri="{FF2B5EF4-FFF2-40B4-BE49-F238E27FC236}">
                <a16:creationId xmlns:a16="http://schemas.microsoft.com/office/drawing/2014/main" id="{A67D8E93-597C-4893-BD37-ED75DE46EEB6}"/>
              </a:ext>
            </a:extLst>
          </p:cNvPr>
          <p:cNvSpPr txBox="1"/>
          <p:nvPr/>
        </p:nvSpPr>
        <p:spPr>
          <a:xfrm>
            <a:off x="2728210" y="3355870"/>
            <a:ext cx="2138599" cy="461665"/>
          </a:xfrm>
          <a:prstGeom prst="rect">
            <a:avLst/>
          </a:prstGeom>
          <a:noFill/>
        </p:spPr>
        <p:txBody>
          <a:bodyPr wrap="none" rtlCol="0">
            <a:spAutoFit/>
          </a:bodyPr>
          <a:lstStyle/>
          <a:p>
            <a:r>
              <a:rPr lang="en-US" sz="2400" b="1" dirty="0"/>
              <a:t>Calvin Coolidge</a:t>
            </a:r>
          </a:p>
        </p:txBody>
      </p:sp>
    </p:spTree>
    <p:extLst>
      <p:ext uri="{BB962C8B-B14F-4D97-AF65-F5344CB8AC3E}">
        <p14:creationId xmlns:p14="http://schemas.microsoft.com/office/powerpoint/2010/main" val="1653449510"/>
      </p:ext>
    </p:extLst>
  </p:cSld>
  <p:clrMapOvr>
    <a:masterClrMapping/>
  </p:clrMapOvr>
  <mc:AlternateContent xmlns:mc="http://schemas.openxmlformats.org/markup-compatibility/2006" xmlns:p14="http://schemas.microsoft.com/office/powerpoint/2010/main">
    <mc:Choice Requires="p14">
      <p:transition spd="slow" p14:dur="1500" advTm="31000">
        <p:comb/>
      </p:transition>
    </mc:Choice>
    <mc:Fallback xmlns="">
      <p:transition spd="slow" advTm="3100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6000"/>
                            </p:stCondLst>
                            <p:childTnLst>
                              <p:par>
                                <p:cTn id="12" presetID="2" presetClass="entr" presetSubtype="1" fill="hold" grpId="0" nodeType="afterEffect">
                                  <p:stCondLst>
                                    <p:cond delay="5000"/>
                                  </p:stCondLst>
                                  <p:iterate type="wd">
                                    <p:tmPct val="1000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childTnLst>
                          </p:cTn>
                        </p:par>
                        <p:par>
                          <p:cTn id="16" fill="hold">
                            <p:stCondLst>
                              <p:cond delay="14250"/>
                            </p:stCondLst>
                            <p:childTnLst>
                              <p:par>
                                <p:cTn id="17" presetID="42" presetClass="entr" presetSubtype="0" fill="hold" grpId="0" nodeType="afterEffect">
                                  <p:stCondLst>
                                    <p:cond delay="6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1250"/>
                            </p:stCondLst>
                            <p:childTnLst>
                              <p:par>
                                <p:cTn id="23" presetID="2" presetClass="entr" presetSubtype="2" fill="hold" grpId="0" nodeType="afterEffect">
                                  <p:stCondLst>
                                    <p:cond delay="15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F49CB7-90F3-489B-8ED7-D5D9B6CE558F}"/>
              </a:ext>
            </a:extLst>
          </p:cNvPr>
          <p:cNvPicPr>
            <a:picLocks noChangeAspect="1"/>
          </p:cNvPicPr>
          <p:nvPr/>
        </p:nvPicPr>
        <p:blipFill rotWithShape="1">
          <a:blip r:embed="rId2"/>
          <a:srcRect l="5876" t="2557" r="2430" b="47083"/>
          <a:stretch/>
        </p:blipFill>
        <p:spPr>
          <a:xfrm>
            <a:off x="542926" y="200026"/>
            <a:ext cx="5659797" cy="5100637"/>
          </a:xfrm>
          <a:prstGeom prst="rect">
            <a:avLst/>
          </a:prstGeom>
        </p:spPr>
      </p:pic>
      <p:pic>
        <p:nvPicPr>
          <p:cNvPr id="4" name="Picture 3">
            <a:extLst>
              <a:ext uri="{FF2B5EF4-FFF2-40B4-BE49-F238E27FC236}">
                <a16:creationId xmlns:a16="http://schemas.microsoft.com/office/drawing/2014/main" id="{FD059198-7637-45DD-BE10-320DFC2060E9}"/>
              </a:ext>
            </a:extLst>
          </p:cNvPr>
          <p:cNvPicPr>
            <a:picLocks noChangeAspect="1"/>
          </p:cNvPicPr>
          <p:nvPr/>
        </p:nvPicPr>
        <p:blipFill rotWithShape="1">
          <a:blip r:embed="rId2"/>
          <a:srcRect l="4988" t="52500" r="2367"/>
          <a:stretch/>
        </p:blipFill>
        <p:spPr>
          <a:xfrm>
            <a:off x="6357939" y="807115"/>
            <a:ext cx="5476873" cy="4607848"/>
          </a:xfrm>
          <a:prstGeom prst="rect">
            <a:avLst/>
          </a:prstGeom>
        </p:spPr>
      </p:pic>
      <p:sp>
        <p:nvSpPr>
          <p:cNvPr id="5" name="Rectangle 4">
            <a:extLst>
              <a:ext uri="{FF2B5EF4-FFF2-40B4-BE49-F238E27FC236}">
                <a16:creationId xmlns:a16="http://schemas.microsoft.com/office/drawing/2014/main" id="{C278C781-F205-48F2-B606-8998BB3202FF}"/>
              </a:ext>
            </a:extLst>
          </p:cNvPr>
          <p:cNvSpPr/>
          <p:nvPr/>
        </p:nvSpPr>
        <p:spPr>
          <a:xfrm>
            <a:off x="3182165" y="5820052"/>
            <a:ext cx="6351547" cy="461665"/>
          </a:xfrm>
          <a:prstGeom prst="rect">
            <a:avLst/>
          </a:prstGeom>
        </p:spPr>
        <p:txBody>
          <a:bodyPr wrap="none">
            <a:spAutoFit/>
          </a:bodyPr>
          <a:lstStyle/>
          <a:p>
            <a:r>
              <a:rPr lang="en-US" sz="2400" b="1" dirty="0">
                <a:hlinkClick r:id="rId3"/>
              </a:rPr>
              <a:t>https://www.presidentsusa.net/presvplist.html</a:t>
            </a:r>
            <a:r>
              <a:rPr lang="en-US" sz="2400" b="1" dirty="0"/>
              <a:t> </a:t>
            </a:r>
          </a:p>
        </p:txBody>
      </p:sp>
    </p:spTree>
    <p:extLst>
      <p:ext uri="{BB962C8B-B14F-4D97-AF65-F5344CB8AC3E}">
        <p14:creationId xmlns:p14="http://schemas.microsoft.com/office/powerpoint/2010/main" val="3467831756"/>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A63836-95FD-40C3-999A-9CE3023EA9DF}"/>
              </a:ext>
            </a:extLst>
          </p:cNvPr>
          <p:cNvSpPr txBox="1"/>
          <p:nvPr/>
        </p:nvSpPr>
        <p:spPr>
          <a:xfrm>
            <a:off x="199223" y="155487"/>
            <a:ext cx="8369407" cy="6740307"/>
          </a:xfrm>
          <a:prstGeom prst="rect">
            <a:avLst/>
          </a:prstGeom>
          <a:noFill/>
        </p:spPr>
        <p:txBody>
          <a:bodyPr wrap="none" rtlCol="0">
            <a:spAutoFit/>
          </a:bodyPr>
          <a:lstStyle/>
          <a:p>
            <a:r>
              <a:rPr lang="en-US" sz="2400" b="1" dirty="0"/>
              <a:t>Final exam on the Presidents? (or were you paying attention?)</a:t>
            </a:r>
          </a:p>
          <a:p>
            <a:endParaRPr lang="en-US" sz="2400" b="1" dirty="0"/>
          </a:p>
          <a:p>
            <a:pPr marL="342900" indent="-342900">
              <a:buAutoNum type="arabicPeriod"/>
            </a:pPr>
            <a:r>
              <a:rPr lang="en-US" sz="2400" b="1" dirty="0"/>
              <a:t>Which President never married?</a:t>
            </a:r>
          </a:p>
          <a:p>
            <a:pPr marL="342900" indent="-342900">
              <a:buAutoNum type="arabicPeriod"/>
            </a:pPr>
            <a:endParaRPr lang="en-US" sz="2400" b="1" dirty="0"/>
          </a:p>
          <a:p>
            <a:pPr marL="342900" indent="-342900">
              <a:buAutoNum type="arabicPeriod"/>
            </a:pPr>
            <a:r>
              <a:rPr lang="en-US" sz="2400" b="1" dirty="0"/>
              <a:t>Which President had the most children?</a:t>
            </a:r>
          </a:p>
          <a:p>
            <a:pPr marL="342900" indent="-342900">
              <a:buAutoNum type="arabicPeriod"/>
            </a:pPr>
            <a:endParaRPr lang="en-US" sz="2400" b="1" dirty="0"/>
          </a:p>
          <a:p>
            <a:pPr marL="342900" indent="-342900">
              <a:buAutoNum type="arabicPeriod"/>
            </a:pPr>
            <a:r>
              <a:rPr lang="en-US" sz="2400" b="1" dirty="0"/>
              <a:t>How many Presidents were assassinated and who were they?</a:t>
            </a:r>
          </a:p>
          <a:p>
            <a:pPr marL="342900" indent="-342900">
              <a:buAutoNum type="arabicPeriod"/>
            </a:pPr>
            <a:endParaRPr lang="en-US" sz="2400" b="1" dirty="0"/>
          </a:p>
          <a:p>
            <a:pPr marL="342900" indent="-342900">
              <a:buAutoNum type="arabicPeriod"/>
            </a:pPr>
            <a:r>
              <a:rPr lang="en-US" sz="2400" b="1" dirty="0"/>
              <a:t>Who were (see photos)?</a:t>
            </a:r>
          </a:p>
          <a:p>
            <a:pPr marL="342900" indent="-342900">
              <a:buAutoNum type="arabicPeriod"/>
            </a:pPr>
            <a:endParaRPr lang="en-US" sz="2400" b="1" dirty="0"/>
          </a:p>
          <a:p>
            <a:pPr marL="342900" indent="-342900">
              <a:buAutoNum type="arabicPeriod"/>
            </a:pPr>
            <a:endParaRPr lang="en-US" sz="2400" b="1" dirty="0"/>
          </a:p>
          <a:p>
            <a:pPr marL="342900" indent="-342900">
              <a:buAutoNum type="arabicPeriod"/>
            </a:pPr>
            <a:endParaRPr lang="en-US" sz="2400" b="1" dirty="0"/>
          </a:p>
          <a:p>
            <a:pPr marL="342900" indent="-342900">
              <a:buAutoNum type="arabicPeriod"/>
            </a:pPr>
            <a:r>
              <a:rPr lang="en-US" sz="2400" b="1" dirty="0"/>
              <a:t>Who became chief Justice after his Presidency?</a:t>
            </a:r>
          </a:p>
          <a:p>
            <a:pPr marL="342900" indent="-342900">
              <a:buAutoNum type="arabicPeriod"/>
            </a:pPr>
            <a:endParaRPr lang="en-US" sz="2400" b="1" dirty="0"/>
          </a:p>
          <a:p>
            <a:pPr marL="342900" indent="-342900">
              <a:buAutoNum type="arabicPeriod"/>
            </a:pPr>
            <a:r>
              <a:rPr lang="en-US" sz="2400" b="1" dirty="0"/>
              <a:t>Who is the only President to serve 2 non-consecutive terms?</a:t>
            </a:r>
          </a:p>
          <a:p>
            <a:pPr marL="342900" indent="-342900">
              <a:buAutoNum type="arabicPeriod"/>
            </a:pPr>
            <a:endParaRPr lang="en-US" sz="2400" b="1" dirty="0"/>
          </a:p>
          <a:p>
            <a:pPr marL="342900" indent="-342900">
              <a:buAutoNum type="arabicPeriod"/>
            </a:pPr>
            <a:r>
              <a:rPr lang="en-US" sz="2400" b="1" dirty="0"/>
              <a:t>Who was called </a:t>
            </a:r>
            <a:r>
              <a:rPr lang="en-US" sz="2400" b="1" i="1" dirty="0"/>
              <a:t>Old Rough and Ready</a:t>
            </a:r>
            <a:r>
              <a:rPr lang="en-US" sz="2400" b="1" dirty="0"/>
              <a:t>?</a:t>
            </a:r>
          </a:p>
          <a:p>
            <a:endParaRPr lang="en-US" sz="2400" b="1" dirty="0"/>
          </a:p>
        </p:txBody>
      </p:sp>
      <p:sp>
        <p:nvSpPr>
          <p:cNvPr id="3" name="TextBox 2">
            <a:extLst>
              <a:ext uri="{FF2B5EF4-FFF2-40B4-BE49-F238E27FC236}">
                <a16:creationId xmlns:a16="http://schemas.microsoft.com/office/drawing/2014/main" id="{B37C2B40-F314-4C8A-B5AA-BDB351163CCB}"/>
              </a:ext>
            </a:extLst>
          </p:cNvPr>
          <p:cNvSpPr txBox="1"/>
          <p:nvPr/>
        </p:nvSpPr>
        <p:spPr>
          <a:xfrm>
            <a:off x="4891962" y="802928"/>
            <a:ext cx="2656496" cy="523220"/>
          </a:xfrm>
          <a:prstGeom prst="rect">
            <a:avLst/>
          </a:prstGeom>
          <a:noFill/>
        </p:spPr>
        <p:txBody>
          <a:bodyPr wrap="none" rtlCol="0">
            <a:spAutoFit/>
          </a:bodyPr>
          <a:lstStyle/>
          <a:p>
            <a:r>
              <a:rPr lang="en-US" sz="2800" b="1" dirty="0">
                <a:solidFill>
                  <a:srgbClr val="FF0000"/>
                </a:solidFill>
              </a:rPr>
              <a:t>James Buchanan</a:t>
            </a:r>
          </a:p>
        </p:txBody>
      </p:sp>
      <p:sp>
        <p:nvSpPr>
          <p:cNvPr id="4" name="TextBox 3">
            <a:extLst>
              <a:ext uri="{FF2B5EF4-FFF2-40B4-BE49-F238E27FC236}">
                <a16:creationId xmlns:a16="http://schemas.microsoft.com/office/drawing/2014/main" id="{3FDF5EAD-EBFB-42AF-9F08-DA891F3C9C53}"/>
              </a:ext>
            </a:extLst>
          </p:cNvPr>
          <p:cNvSpPr txBox="1"/>
          <p:nvPr/>
        </p:nvSpPr>
        <p:spPr>
          <a:xfrm>
            <a:off x="5852160" y="1518865"/>
            <a:ext cx="1696298" cy="523220"/>
          </a:xfrm>
          <a:prstGeom prst="rect">
            <a:avLst/>
          </a:prstGeom>
          <a:noFill/>
        </p:spPr>
        <p:txBody>
          <a:bodyPr wrap="none" rtlCol="0">
            <a:spAutoFit/>
          </a:bodyPr>
          <a:lstStyle/>
          <a:p>
            <a:r>
              <a:rPr lang="en-US" sz="2800" b="1" dirty="0">
                <a:solidFill>
                  <a:srgbClr val="FF0000"/>
                </a:solidFill>
              </a:rPr>
              <a:t>John Tyler</a:t>
            </a:r>
          </a:p>
        </p:txBody>
      </p:sp>
      <p:sp>
        <p:nvSpPr>
          <p:cNvPr id="5" name="TextBox 4">
            <a:extLst>
              <a:ext uri="{FF2B5EF4-FFF2-40B4-BE49-F238E27FC236}">
                <a16:creationId xmlns:a16="http://schemas.microsoft.com/office/drawing/2014/main" id="{1A8DB80C-3C9D-4FB1-A466-E8921485A8A3}"/>
              </a:ext>
            </a:extLst>
          </p:cNvPr>
          <p:cNvSpPr txBox="1"/>
          <p:nvPr/>
        </p:nvSpPr>
        <p:spPr>
          <a:xfrm>
            <a:off x="265563" y="2717348"/>
            <a:ext cx="8587736" cy="400110"/>
          </a:xfrm>
          <a:prstGeom prst="rect">
            <a:avLst/>
          </a:prstGeom>
          <a:noFill/>
        </p:spPr>
        <p:txBody>
          <a:bodyPr wrap="none" rtlCol="0">
            <a:spAutoFit/>
          </a:bodyPr>
          <a:lstStyle/>
          <a:p>
            <a:r>
              <a:rPr lang="en-US" sz="2000" b="1" dirty="0">
                <a:solidFill>
                  <a:srgbClr val="FF0000"/>
                </a:solidFill>
              </a:rPr>
              <a:t>4 - Abraham Lincoln, James Garfield, William McKinley, and John F. Kennedy. </a:t>
            </a:r>
          </a:p>
        </p:txBody>
      </p:sp>
      <p:pic>
        <p:nvPicPr>
          <p:cNvPr id="6" name="Picture 5">
            <a:extLst>
              <a:ext uri="{FF2B5EF4-FFF2-40B4-BE49-F238E27FC236}">
                <a16:creationId xmlns:a16="http://schemas.microsoft.com/office/drawing/2014/main" id="{895216A9-F6E5-4BD9-9F6C-7EF5FB81DC97}"/>
              </a:ext>
            </a:extLst>
          </p:cNvPr>
          <p:cNvPicPr>
            <a:picLocks noChangeAspect="1"/>
          </p:cNvPicPr>
          <p:nvPr/>
        </p:nvPicPr>
        <p:blipFill>
          <a:blip r:embed="rId2"/>
          <a:stretch>
            <a:fillRect/>
          </a:stretch>
        </p:blipFill>
        <p:spPr>
          <a:xfrm>
            <a:off x="7110688" y="3226105"/>
            <a:ext cx="937694" cy="1518942"/>
          </a:xfrm>
          <a:prstGeom prst="rect">
            <a:avLst/>
          </a:prstGeom>
        </p:spPr>
      </p:pic>
      <p:sp>
        <p:nvSpPr>
          <p:cNvPr id="8" name="TextBox 7">
            <a:extLst>
              <a:ext uri="{FF2B5EF4-FFF2-40B4-BE49-F238E27FC236}">
                <a16:creationId xmlns:a16="http://schemas.microsoft.com/office/drawing/2014/main" id="{DF45A747-6F28-4E58-97F9-F675736C0B24}"/>
              </a:ext>
            </a:extLst>
          </p:cNvPr>
          <p:cNvSpPr txBox="1"/>
          <p:nvPr/>
        </p:nvSpPr>
        <p:spPr>
          <a:xfrm>
            <a:off x="420545" y="3695398"/>
            <a:ext cx="6468822" cy="523220"/>
          </a:xfrm>
          <a:prstGeom prst="rect">
            <a:avLst/>
          </a:prstGeom>
          <a:noFill/>
        </p:spPr>
        <p:txBody>
          <a:bodyPr wrap="none" rtlCol="0">
            <a:spAutoFit/>
          </a:bodyPr>
          <a:lstStyle/>
          <a:p>
            <a:r>
              <a:rPr lang="en-US" sz="2800" b="1" dirty="0">
                <a:solidFill>
                  <a:srgbClr val="FF0000"/>
                </a:solidFill>
              </a:rPr>
              <a:t>Grant, Jefferson, F. Roosevelt, T. Roosevelt</a:t>
            </a:r>
          </a:p>
        </p:txBody>
      </p:sp>
      <p:pic>
        <p:nvPicPr>
          <p:cNvPr id="9" name="Picture 8">
            <a:extLst>
              <a:ext uri="{FF2B5EF4-FFF2-40B4-BE49-F238E27FC236}">
                <a16:creationId xmlns:a16="http://schemas.microsoft.com/office/drawing/2014/main" id="{C471DF5C-1119-49D2-9183-3DEC083D4F64}"/>
              </a:ext>
            </a:extLst>
          </p:cNvPr>
          <p:cNvPicPr>
            <a:picLocks noChangeAspect="1"/>
          </p:cNvPicPr>
          <p:nvPr/>
        </p:nvPicPr>
        <p:blipFill>
          <a:blip r:embed="rId3"/>
          <a:stretch>
            <a:fillRect/>
          </a:stretch>
        </p:blipFill>
        <p:spPr>
          <a:xfrm>
            <a:off x="9658217" y="3226105"/>
            <a:ext cx="1021233" cy="1461808"/>
          </a:xfrm>
          <a:prstGeom prst="rect">
            <a:avLst/>
          </a:prstGeom>
        </p:spPr>
      </p:pic>
      <p:pic>
        <p:nvPicPr>
          <p:cNvPr id="10" name="Picture 9">
            <a:extLst>
              <a:ext uri="{FF2B5EF4-FFF2-40B4-BE49-F238E27FC236}">
                <a16:creationId xmlns:a16="http://schemas.microsoft.com/office/drawing/2014/main" id="{35B65999-471A-4D63-9119-734AAF38047E}"/>
              </a:ext>
            </a:extLst>
          </p:cNvPr>
          <p:cNvPicPr>
            <a:picLocks noChangeAspect="1"/>
          </p:cNvPicPr>
          <p:nvPr/>
        </p:nvPicPr>
        <p:blipFill>
          <a:blip r:embed="rId4"/>
          <a:stretch>
            <a:fillRect/>
          </a:stretch>
        </p:blipFill>
        <p:spPr>
          <a:xfrm>
            <a:off x="10792225" y="3211025"/>
            <a:ext cx="1200552" cy="1491967"/>
          </a:xfrm>
          <a:prstGeom prst="rect">
            <a:avLst/>
          </a:prstGeom>
        </p:spPr>
      </p:pic>
      <p:pic>
        <p:nvPicPr>
          <p:cNvPr id="11" name="Picture 10">
            <a:extLst>
              <a:ext uri="{FF2B5EF4-FFF2-40B4-BE49-F238E27FC236}">
                <a16:creationId xmlns:a16="http://schemas.microsoft.com/office/drawing/2014/main" id="{96EA5AC5-D64F-4112-84E6-6E72793ED3FE}"/>
              </a:ext>
            </a:extLst>
          </p:cNvPr>
          <p:cNvPicPr>
            <a:picLocks noChangeAspect="1"/>
          </p:cNvPicPr>
          <p:nvPr/>
        </p:nvPicPr>
        <p:blipFill>
          <a:blip r:embed="rId5"/>
          <a:stretch>
            <a:fillRect/>
          </a:stretch>
        </p:blipFill>
        <p:spPr>
          <a:xfrm>
            <a:off x="8200275" y="3231115"/>
            <a:ext cx="1306049" cy="1513932"/>
          </a:xfrm>
          <a:prstGeom prst="rect">
            <a:avLst/>
          </a:prstGeom>
        </p:spPr>
      </p:pic>
      <p:sp>
        <p:nvSpPr>
          <p:cNvPr id="12" name="TextBox 11">
            <a:extLst>
              <a:ext uri="{FF2B5EF4-FFF2-40B4-BE49-F238E27FC236}">
                <a16:creationId xmlns:a16="http://schemas.microsoft.com/office/drawing/2014/main" id="{A2DDA09D-649E-4E71-B865-2977151D39CF}"/>
              </a:ext>
            </a:extLst>
          </p:cNvPr>
          <p:cNvSpPr txBox="1"/>
          <p:nvPr/>
        </p:nvSpPr>
        <p:spPr>
          <a:xfrm>
            <a:off x="594360" y="4796558"/>
            <a:ext cx="1979773" cy="523220"/>
          </a:xfrm>
          <a:prstGeom prst="rect">
            <a:avLst/>
          </a:prstGeom>
          <a:noFill/>
        </p:spPr>
        <p:txBody>
          <a:bodyPr wrap="none" rtlCol="0">
            <a:spAutoFit/>
          </a:bodyPr>
          <a:lstStyle/>
          <a:p>
            <a:r>
              <a:rPr lang="en-US" sz="2800" b="1" dirty="0">
                <a:solidFill>
                  <a:srgbClr val="FF0000"/>
                </a:solidFill>
              </a:rPr>
              <a:t>William Taft</a:t>
            </a:r>
          </a:p>
        </p:txBody>
      </p:sp>
      <p:sp>
        <p:nvSpPr>
          <p:cNvPr id="13" name="TextBox 12">
            <a:extLst>
              <a:ext uri="{FF2B5EF4-FFF2-40B4-BE49-F238E27FC236}">
                <a16:creationId xmlns:a16="http://schemas.microsoft.com/office/drawing/2014/main" id="{A54C1589-C4D3-4CD8-8587-72E1D44839F3}"/>
              </a:ext>
            </a:extLst>
          </p:cNvPr>
          <p:cNvSpPr txBox="1"/>
          <p:nvPr/>
        </p:nvSpPr>
        <p:spPr>
          <a:xfrm>
            <a:off x="8446710" y="5255145"/>
            <a:ext cx="2743700" cy="523220"/>
          </a:xfrm>
          <a:prstGeom prst="rect">
            <a:avLst/>
          </a:prstGeom>
          <a:noFill/>
        </p:spPr>
        <p:txBody>
          <a:bodyPr wrap="none" rtlCol="0">
            <a:spAutoFit/>
          </a:bodyPr>
          <a:lstStyle/>
          <a:p>
            <a:r>
              <a:rPr lang="en-US" sz="2800" b="1" dirty="0">
                <a:solidFill>
                  <a:srgbClr val="FF0000"/>
                </a:solidFill>
              </a:rPr>
              <a:t>Grover Cleveland</a:t>
            </a:r>
          </a:p>
        </p:txBody>
      </p:sp>
      <p:sp>
        <p:nvSpPr>
          <p:cNvPr id="14" name="TextBox 13">
            <a:extLst>
              <a:ext uri="{FF2B5EF4-FFF2-40B4-BE49-F238E27FC236}">
                <a16:creationId xmlns:a16="http://schemas.microsoft.com/office/drawing/2014/main" id="{21FCA9D6-4672-4CDC-A92A-A7BBFEF2284D}"/>
              </a:ext>
            </a:extLst>
          </p:cNvPr>
          <p:cNvSpPr txBox="1"/>
          <p:nvPr/>
        </p:nvSpPr>
        <p:spPr>
          <a:xfrm>
            <a:off x="5609772" y="6055072"/>
            <a:ext cx="2335768" cy="523220"/>
          </a:xfrm>
          <a:prstGeom prst="rect">
            <a:avLst/>
          </a:prstGeom>
          <a:noFill/>
        </p:spPr>
        <p:txBody>
          <a:bodyPr wrap="none" rtlCol="0">
            <a:spAutoFit/>
          </a:bodyPr>
          <a:lstStyle/>
          <a:p>
            <a:r>
              <a:rPr lang="en-US" sz="2800" b="1" dirty="0">
                <a:solidFill>
                  <a:srgbClr val="FF0000"/>
                </a:solidFill>
              </a:rPr>
              <a:t>Zachary Taylor</a:t>
            </a:r>
          </a:p>
        </p:txBody>
      </p:sp>
    </p:spTree>
    <p:extLst>
      <p:ext uri="{BB962C8B-B14F-4D97-AF65-F5344CB8AC3E}">
        <p14:creationId xmlns:p14="http://schemas.microsoft.com/office/powerpoint/2010/main" val="3755897131"/>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6000"/>
                            </p:stCondLst>
                            <p:childTnLst>
                              <p:par>
                                <p:cTn id="11" presetID="2" presetClass="entr" presetSubtype="4" fill="hold" grpId="0" nodeType="afterEffect">
                                  <p:stCondLst>
                                    <p:cond delay="3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9500"/>
                            </p:stCondLst>
                            <p:childTnLst>
                              <p:par>
                                <p:cTn id="16" presetID="42" presetClass="entr" presetSubtype="0" fill="hold" grpId="0" nodeType="afterEffect">
                                  <p:stCondLst>
                                    <p:cond delay="3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3500"/>
                            </p:stCondLst>
                            <p:childTnLst>
                              <p:par>
                                <p:cTn id="22" presetID="26" presetClass="entr" presetSubtype="0" fill="hold" nodeType="afterEffect">
                                  <p:stCondLst>
                                    <p:cond delay="50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down)">
                                      <p:cBhvr>
                                        <p:cTn id="24" dur="290">
                                          <p:stCondLst>
                                            <p:cond delay="0"/>
                                          </p:stCondLst>
                                        </p:cTn>
                                        <p:tgtEl>
                                          <p:spTgt spid="8">
                                            <p:txEl>
                                              <p:pRg st="0" end="0"/>
                                            </p:txEl>
                                          </p:spTgt>
                                        </p:tgtEl>
                                      </p:cBhvr>
                                    </p:animEffect>
                                    <p:anim calcmode="lin" valueType="num">
                                      <p:cBhvr>
                                        <p:cTn id="25" dur="911"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
                                            <p:txEl>
                                              <p:pRg st="0" end="0"/>
                                            </p:txEl>
                                          </p:spTgt>
                                        </p:tgtEl>
                                        <p:attrNameLst>
                                          <p:attrName>ppt_y</p:attrName>
                                        </p:attrNameLst>
                                      </p:cBhvr>
                                      <p:tavLst>
                                        <p:tav tm="0" fmla="#ppt_y-sin(pi*$)/81">
                                          <p:val>
                                            <p:fltVal val="0"/>
                                          </p:val>
                                        </p:tav>
                                        <p:tav tm="100000">
                                          <p:val>
                                            <p:fltVal val="1"/>
                                          </p:val>
                                        </p:tav>
                                      </p:tavLst>
                                    </p:anim>
                                    <p:animScale>
                                      <p:cBhvr>
                                        <p:cTn id="30" dur="13">
                                          <p:stCondLst>
                                            <p:cond delay="325"/>
                                          </p:stCondLst>
                                        </p:cTn>
                                        <p:tgtEl>
                                          <p:spTgt spid="8">
                                            <p:txEl>
                                              <p:pRg st="0" end="0"/>
                                            </p:txEl>
                                          </p:spTgt>
                                        </p:tgtEl>
                                      </p:cBhvr>
                                      <p:to x="100000" y="60000"/>
                                    </p:animScale>
                                    <p:animScale>
                                      <p:cBhvr>
                                        <p:cTn id="31" dur="83" decel="50000">
                                          <p:stCondLst>
                                            <p:cond delay="338"/>
                                          </p:stCondLst>
                                        </p:cTn>
                                        <p:tgtEl>
                                          <p:spTgt spid="8">
                                            <p:txEl>
                                              <p:pRg st="0" end="0"/>
                                            </p:txEl>
                                          </p:spTgt>
                                        </p:tgtEl>
                                      </p:cBhvr>
                                      <p:to x="100000" y="100000"/>
                                    </p:animScale>
                                    <p:animScale>
                                      <p:cBhvr>
                                        <p:cTn id="32" dur="13">
                                          <p:stCondLst>
                                            <p:cond delay="656"/>
                                          </p:stCondLst>
                                        </p:cTn>
                                        <p:tgtEl>
                                          <p:spTgt spid="8">
                                            <p:txEl>
                                              <p:pRg st="0" end="0"/>
                                            </p:txEl>
                                          </p:spTgt>
                                        </p:tgtEl>
                                      </p:cBhvr>
                                      <p:to x="100000" y="80000"/>
                                    </p:animScale>
                                    <p:animScale>
                                      <p:cBhvr>
                                        <p:cTn id="33" dur="83" decel="50000">
                                          <p:stCondLst>
                                            <p:cond delay="669"/>
                                          </p:stCondLst>
                                        </p:cTn>
                                        <p:tgtEl>
                                          <p:spTgt spid="8">
                                            <p:txEl>
                                              <p:pRg st="0" end="0"/>
                                            </p:txEl>
                                          </p:spTgt>
                                        </p:tgtEl>
                                      </p:cBhvr>
                                      <p:to x="100000" y="100000"/>
                                    </p:animScale>
                                    <p:animScale>
                                      <p:cBhvr>
                                        <p:cTn id="34" dur="13">
                                          <p:stCondLst>
                                            <p:cond delay="821"/>
                                          </p:stCondLst>
                                        </p:cTn>
                                        <p:tgtEl>
                                          <p:spTgt spid="8">
                                            <p:txEl>
                                              <p:pRg st="0" end="0"/>
                                            </p:txEl>
                                          </p:spTgt>
                                        </p:tgtEl>
                                      </p:cBhvr>
                                      <p:to x="100000" y="90000"/>
                                    </p:animScale>
                                    <p:animScale>
                                      <p:cBhvr>
                                        <p:cTn id="35" dur="83" decel="50000">
                                          <p:stCondLst>
                                            <p:cond delay="834"/>
                                          </p:stCondLst>
                                        </p:cTn>
                                        <p:tgtEl>
                                          <p:spTgt spid="8">
                                            <p:txEl>
                                              <p:pRg st="0" end="0"/>
                                            </p:txEl>
                                          </p:spTgt>
                                        </p:tgtEl>
                                      </p:cBhvr>
                                      <p:to x="100000" y="100000"/>
                                    </p:animScale>
                                    <p:animScale>
                                      <p:cBhvr>
                                        <p:cTn id="36" dur="13">
                                          <p:stCondLst>
                                            <p:cond delay="904"/>
                                          </p:stCondLst>
                                        </p:cTn>
                                        <p:tgtEl>
                                          <p:spTgt spid="8">
                                            <p:txEl>
                                              <p:pRg st="0" end="0"/>
                                            </p:txEl>
                                          </p:spTgt>
                                        </p:tgtEl>
                                      </p:cBhvr>
                                      <p:to x="100000" y="95000"/>
                                    </p:animScale>
                                    <p:animScale>
                                      <p:cBhvr>
                                        <p:cTn id="37" dur="83" decel="50000">
                                          <p:stCondLst>
                                            <p:cond delay="917"/>
                                          </p:stCondLst>
                                        </p:cTn>
                                        <p:tgtEl>
                                          <p:spTgt spid="8">
                                            <p:txEl>
                                              <p:pRg st="0" end="0"/>
                                            </p:txEl>
                                          </p:spTgt>
                                        </p:tgtEl>
                                      </p:cBhvr>
                                      <p:to x="100000" y="100000"/>
                                    </p:animScale>
                                  </p:childTnLst>
                                </p:cTn>
                              </p:par>
                            </p:childTnLst>
                          </p:cTn>
                        </p:par>
                        <p:par>
                          <p:cTn id="38" fill="hold">
                            <p:stCondLst>
                              <p:cond delay="19500"/>
                            </p:stCondLst>
                            <p:childTnLst>
                              <p:par>
                                <p:cTn id="39" presetID="42" presetClass="entr" presetSubtype="0" fill="hold" grpId="0" nodeType="afterEffect">
                                  <p:stCondLst>
                                    <p:cond delay="300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par>
                          <p:cTn id="44" fill="hold">
                            <p:stCondLst>
                              <p:cond delay="23500"/>
                            </p:stCondLst>
                            <p:childTnLst>
                              <p:par>
                                <p:cTn id="45" presetID="21" presetClass="entr" presetSubtype="1" fill="hold" grpId="0" nodeType="afterEffect">
                                  <p:stCondLst>
                                    <p:cond delay="300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1000"/>
                                        <p:tgtEl>
                                          <p:spTgt spid="13"/>
                                        </p:tgtEl>
                                      </p:cBhvr>
                                    </p:animEffect>
                                  </p:childTnLst>
                                </p:cTn>
                              </p:par>
                            </p:childTnLst>
                          </p:cTn>
                        </p:par>
                        <p:par>
                          <p:cTn id="48" fill="hold">
                            <p:stCondLst>
                              <p:cond delay="27500"/>
                            </p:stCondLst>
                            <p:childTnLst>
                              <p:par>
                                <p:cTn id="49" presetID="31" presetClass="entr" presetSubtype="0" fill="hold" grpId="0" nodeType="afterEffect">
                                  <p:stCondLst>
                                    <p:cond delay="3000"/>
                                  </p:stCondLst>
                                  <p:childTnLst>
                                    <p:set>
                                      <p:cBhvr>
                                        <p:cTn id="50" dur="1" fill="hold">
                                          <p:stCondLst>
                                            <p:cond delay="0"/>
                                          </p:stCondLst>
                                        </p:cTn>
                                        <p:tgtEl>
                                          <p:spTgt spid="14"/>
                                        </p:tgtEl>
                                        <p:attrNameLst>
                                          <p:attrName>style.visibility</p:attrName>
                                        </p:attrNameLst>
                                      </p:cBhvr>
                                      <p:to>
                                        <p:strVal val="visible"/>
                                      </p:to>
                                    </p:set>
                                    <p:anim calcmode="lin" valueType="num">
                                      <p:cBhvr>
                                        <p:cTn id="51" dur="1000" fill="hold"/>
                                        <p:tgtEl>
                                          <p:spTgt spid="14"/>
                                        </p:tgtEl>
                                        <p:attrNameLst>
                                          <p:attrName>ppt_w</p:attrName>
                                        </p:attrNameLst>
                                      </p:cBhvr>
                                      <p:tavLst>
                                        <p:tav tm="0">
                                          <p:val>
                                            <p:fltVal val="0"/>
                                          </p:val>
                                        </p:tav>
                                        <p:tav tm="100000">
                                          <p:val>
                                            <p:strVal val="#ppt_w"/>
                                          </p:val>
                                        </p:tav>
                                      </p:tavLst>
                                    </p:anim>
                                    <p:anim calcmode="lin" valueType="num">
                                      <p:cBhvr>
                                        <p:cTn id="52" dur="1000" fill="hold"/>
                                        <p:tgtEl>
                                          <p:spTgt spid="14"/>
                                        </p:tgtEl>
                                        <p:attrNameLst>
                                          <p:attrName>ppt_h</p:attrName>
                                        </p:attrNameLst>
                                      </p:cBhvr>
                                      <p:tavLst>
                                        <p:tav tm="0">
                                          <p:val>
                                            <p:fltVal val="0"/>
                                          </p:val>
                                        </p:tav>
                                        <p:tav tm="100000">
                                          <p:val>
                                            <p:strVal val="#ppt_h"/>
                                          </p:val>
                                        </p:tav>
                                      </p:tavLst>
                                    </p:anim>
                                    <p:anim calcmode="lin" valueType="num">
                                      <p:cBhvr>
                                        <p:cTn id="53" dur="1000" fill="hold"/>
                                        <p:tgtEl>
                                          <p:spTgt spid="14"/>
                                        </p:tgtEl>
                                        <p:attrNameLst>
                                          <p:attrName>style.rotation</p:attrName>
                                        </p:attrNameLst>
                                      </p:cBhvr>
                                      <p:tavLst>
                                        <p:tav tm="0">
                                          <p:val>
                                            <p:fltVal val="90"/>
                                          </p:val>
                                        </p:tav>
                                        <p:tav tm="100000">
                                          <p:val>
                                            <p:fltVal val="0"/>
                                          </p:val>
                                        </p:tav>
                                      </p:tavLst>
                                    </p:anim>
                                    <p:animEffect transition="in" filter="fade">
                                      <p:cBhvr>
                                        <p:cTn id="5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32CBA4-7D4E-488E-B1A2-9FDC853944DC}"/>
              </a:ext>
            </a:extLst>
          </p:cNvPr>
          <p:cNvSpPr/>
          <p:nvPr/>
        </p:nvSpPr>
        <p:spPr>
          <a:xfrm>
            <a:off x="361950" y="499944"/>
            <a:ext cx="11753850" cy="4893647"/>
          </a:xfrm>
          <a:prstGeom prst="rect">
            <a:avLst/>
          </a:prstGeom>
        </p:spPr>
        <p:txBody>
          <a:bodyPr wrap="square">
            <a:spAutoFit/>
          </a:bodyPr>
          <a:lstStyle/>
          <a:p>
            <a:r>
              <a:rPr lang="en-US" sz="2400" b="1" dirty="0"/>
              <a:t>8.  Who said, “Speak softly and carry a big stick, you will go far.”</a:t>
            </a:r>
          </a:p>
          <a:p>
            <a:endParaRPr lang="en-US" sz="2400" b="1" dirty="0"/>
          </a:p>
          <a:p>
            <a:r>
              <a:rPr lang="en-US" sz="2400" b="1" dirty="0"/>
              <a:t>9.  Current law allows the President to be elected to the Presidency a maximum of 2 times.</a:t>
            </a:r>
          </a:p>
          <a:p>
            <a:r>
              <a:rPr lang="en-US" sz="2400" b="1" dirty="0"/>
              <a:t>      Before this law was passed, who was elected 4 times.</a:t>
            </a:r>
          </a:p>
          <a:p>
            <a:pPr marL="457200" indent="-457200">
              <a:buAutoNum type="arabicPeriod" startAt="10"/>
            </a:pPr>
            <a:endParaRPr lang="en-US" sz="2400" b="1" dirty="0"/>
          </a:p>
          <a:p>
            <a:r>
              <a:rPr lang="en-US" sz="2400" b="1" dirty="0"/>
              <a:t>10.  How many of the President’s wives had the same first name?</a:t>
            </a:r>
          </a:p>
          <a:p>
            <a:r>
              <a:rPr lang="en-US" sz="2400" b="1" dirty="0"/>
              <a:t>   </a:t>
            </a:r>
            <a:endParaRPr lang="en-US" sz="2800" b="1" dirty="0">
              <a:solidFill>
                <a:srgbClr val="FF0000"/>
              </a:solidFill>
            </a:endParaRPr>
          </a:p>
          <a:p>
            <a:pPr marL="457200" indent="-457200">
              <a:buAutoNum type="arabicPeriod" startAt="11"/>
            </a:pPr>
            <a:r>
              <a:rPr lang="en-US" sz="2400" b="1" dirty="0"/>
              <a:t>What was the most common first name of a President?</a:t>
            </a:r>
          </a:p>
          <a:p>
            <a:pPr marL="457200" indent="-457200">
              <a:buAutoNum type="arabicPeriod" startAt="11"/>
            </a:pPr>
            <a:endParaRPr lang="en-US" sz="2400" b="1" dirty="0"/>
          </a:p>
          <a:p>
            <a:pPr marL="457200" indent="-457200">
              <a:buAutoNum type="arabicPeriod" startAt="13"/>
            </a:pPr>
            <a:r>
              <a:rPr lang="en-US" sz="2400" b="1" dirty="0"/>
              <a:t>How many groups of relatives have served in the Presidency?</a:t>
            </a:r>
          </a:p>
          <a:p>
            <a:pPr marL="457200" indent="-457200">
              <a:buAutoNum type="arabicPeriod" startAt="13"/>
            </a:pPr>
            <a:endParaRPr lang="en-US" sz="2400" b="1" dirty="0"/>
          </a:p>
          <a:p>
            <a:endParaRPr lang="en-US" sz="2400" b="1" dirty="0"/>
          </a:p>
          <a:p>
            <a:r>
              <a:rPr lang="en-US" sz="2400" b="1" dirty="0"/>
              <a:t>14.  Who was President during WWI?</a:t>
            </a:r>
          </a:p>
        </p:txBody>
      </p:sp>
      <p:sp>
        <p:nvSpPr>
          <p:cNvPr id="5" name="TextBox 4">
            <a:extLst>
              <a:ext uri="{FF2B5EF4-FFF2-40B4-BE49-F238E27FC236}">
                <a16:creationId xmlns:a16="http://schemas.microsoft.com/office/drawing/2014/main" id="{A1879898-CD13-46EE-8D1B-7B4F6A6E8147}"/>
              </a:ext>
            </a:extLst>
          </p:cNvPr>
          <p:cNvSpPr txBox="1"/>
          <p:nvPr/>
        </p:nvSpPr>
        <p:spPr>
          <a:xfrm>
            <a:off x="854242" y="4442253"/>
            <a:ext cx="5645969" cy="523220"/>
          </a:xfrm>
          <a:prstGeom prst="rect">
            <a:avLst/>
          </a:prstGeom>
          <a:noFill/>
        </p:spPr>
        <p:txBody>
          <a:bodyPr wrap="none" rtlCol="0">
            <a:spAutoFit/>
          </a:bodyPr>
          <a:lstStyle/>
          <a:p>
            <a:r>
              <a:rPr lang="en-US" sz="2800" b="1" dirty="0">
                <a:solidFill>
                  <a:srgbClr val="FF0000"/>
                </a:solidFill>
              </a:rPr>
              <a:t>4:  Adams, Harrison, Roosevelt, Bush</a:t>
            </a:r>
          </a:p>
        </p:txBody>
      </p:sp>
      <p:sp>
        <p:nvSpPr>
          <p:cNvPr id="2" name="TextBox 1">
            <a:extLst>
              <a:ext uri="{FF2B5EF4-FFF2-40B4-BE49-F238E27FC236}">
                <a16:creationId xmlns:a16="http://schemas.microsoft.com/office/drawing/2014/main" id="{2715AFFD-1C41-4793-BE4B-381DBA989604}"/>
              </a:ext>
            </a:extLst>
          </p:cNvPr>
          <p:cNvSpPr txBox="1"/>
          <p:nvPr/>
        </p:nvSpPr>
        <p:spPr>
          <a:xfrm>
            <a:off x="8519160" y="499944"/>
            <a:ext cx="3163687" cy="523220"/>
          </a:xfrm>
          <a:prstGeom prst="rect">
            <a:avLst/>
          </a:prstGeom>
          <a:noFill/>
        </p:spPr>
        <p:txBody>
          <a:bodyPr wrap="none" rtlCol="0">
            <a:spAutoFit/>
          </a:bodyPr>
          <a:lstStyle/>
          <a:p>
            <a:r>
              <a:rPr lang="en-US" sz="2800" b="1" dirty="0">
                <a:solidFill>
                  <a:srgbClr val="FF0000"/>
                </a:solidFill>
              </a:rPr>
              <a:t>Theodore Roosevelt</a:t>
            </a:r>
          </a:p>
        </p:txBody>
      </p:sp>
      <p:sp>
        <p:nvSpPr>
          <p:cNvPr id="3" name="TextBox 2">
            <a:extLst>
              <a:ext uri="{FF2B5EF4-FFF2-40B4-BE49-F238E27FC236}">
                <a16:creationId xmlns:a16="http://schemas.microsoft.com/office/drawing/2014/main" id="{05FC630C-D574-46A6-9D3D-96E328520FA7}"/>
              </a:ext>
            </a:extLst>
          </p:cNvPr>
          <p:cNvSpPr txBox="1"/>
          <p:nvPr/>
        </p:nvSpPr>
        <p:spPr>
          <a:xfrm>
            <a:off x="7680960" y="1600200"/>
            <a:ext cx="2927404" cy="523220"/>
          </a:xfrm>
          <a:prstGeom prst="rect">
            <a:avLst/>
          </a:prstGeom>
          <a:noFill/>
        </p:spPr>
        <p:txBody>
          <a:bodyPr wrap="none" rtlCol="0">
            <a:spAutoFit/>
          </a:bodyPr>
          <a:lstStyle/>
          <a:p>
            <a:r>
              <a:rPr lang="en-US" sz="2800" b="1" dirty="0">
                <a:solidFill>
                  <a:srgbClr val="FF0000"/>
                </a:solidFill>
              </a:rPr>
              <a:t>Franklin Roosevelt</a:t>
            </a:r>
          </a:p>
        </p:txBody>
      </p:sp>
      <p:sp>
        <p:nvSpPr>
          <p:cNvPr id="6" name="TextBox 5">
            <a:extLst>
              <a:ext uri="{FF2B5EF4-FFF2-40B4-BE49-F238E27FC236}">
                <a16:creationId xmlns:a16="http://schemas.microsoft.com/office/drawing/2014/main" id="{E01C0380-53F5-4AD4-B134-2A38D06E8D41}"/>
              </a:ext>
            </a:extLst>
          </p:cNvPr>
          <p:cNvSpPr txBox="1"/>
          <p:nvPr/>
        </p:nvSpPr>
        <p:spPr>
          <a:xfrm>
            <a:off x="854242" y="2728839"/>
            <a:ext cx="10685810" cy="523220"/>
          </a:xfrm>
          <a:prstGeom prst="rect">
            <a:avLst/>
          </a:prstGeom>
          <a:noFill/>
        </p:spPr>
        <p:txBody>
          <a:bodyPr wrap="none" rtlCol="0">
            <a:spAutoFit/>
          </a:bodyPr>
          <a:lstStyle/>
          <a:p>
            <a:r>
              <a:rPr lang="en-US" sz="2800" b="1" dirty="0">
                <a:solidFill>
                  <a:srgbClr val="FF0000"/>
                </a:solidFill>
              </a:rPr>
              <a:t>5 – two of each of the following:  Martha, Edith, Mary, Caroline, Abigail</a:t>
            </a:r>
            <a:endParaRPr lang="en-US" dirty="0"/>
          </a:p>
        </p:txBody>
      </p:sp>
      <p:sp>
        <p:nvSpPr>
          <p:cNvPr id="7" name="TextBox 6">
            <a:extLst>
              <a:ext uri="{FF2B5EF4-FFF2-40B4-BE49-F238E27FC236}">
                <a16:creationId xmlns:a16="http://schemas.microsoft.com/office/drawing/2014/main" id="{8C689890-91F0-4F4A-AD16-712CBB960E6C}"/>
              </a:ext>
            </a:extLst>
          </p:cNvPr>
          <p:cNvSpPr txBox="1"/>
          <p:nvPr/>
        </p:nvSpPr>
        <p:spPr>
          <a:xfrm>
            <a:off x="5442824" y="4903918"/>
            <a:ext cx="2767232" cy="523220"/>
          </a:xfrm>
          <a:prstGeom prst="rect">
            <a:avLst/>
          </a:prstGeom>
          <a:noFill/>
        </p:spPr>
        <p:txBody>
          <a:bodyPr wrap="none" rtlCol="0">
            <a:spAutoFit/>
          </a:bodyPr>
          <a:lstStyle/>
          <a:p>
            <a:r>
              <a:rPr lang="en-US" sz="2800" b="1" dirty="0">
                <a:solidFill>
                  <a:srgbClr val="FF0000"/>
                </a:solidFill>
              </a:rPr>
              <a:t>Woodrow Wilson</a:t>
            </a:r>
          </a:p>
        </p:txBody>
      </p:sp>
      <p:sp>
        <p:nvSpPr>
          <p:cNvPr id="10" name="TextBox 9">
            <a:extLst>
              <a:ext uri="{FF2B5EF4-FFF2-40B4-BE49-F238E27FC236}">
                <a16:creationId xmlns:a16="http://schemas.microsoft.com/office/drawing/2014/main" id="{A1D24804-CFA4-45D7-9997-2A47D8994A9E}"/>
              </a:ext>
            </a:extLst>
          </p:cNvPr>
          <p:cNvSpPr txBox="1"/>
          <p:nvPr/>
        </p:nvSpPr>
        <p:spPr>
          <a:xfrm>
            <a:off x="655320" y="3426591"/>
            <a:ext cx="10391563" cy="461665"/>
          </a:xfrm>
          <a:prstGeom prst="rect">
            <a:avLst/>
          </a:prstGeom>
          <a:noFill/>
        </p:spPr>
        <p:txBody>
          <a:bodyPr wrap="none" rtlCol="0">
            <a:spAutoFit/>
          </a:bodyPr>
          <a:lstStyle/>
          <a:p>
            <a:r>
              <a:rPr lang="en-US" dirty="0"/>
              <a:t> </a:t>
            </a:r>
            <a:r>
              <a:rPr lang="en-US" sz="2400" b="1" dirty="0">
                <a:solidFill>
                  <a:srgbClr val="FF0000"/>
                </a:solidFill>
              </a:rPr>
              <a:t>James over John and William, 5 – 4, 4.  (Note:  Jimmy Carter was named James).</a:t>
            </a:r>
          </a:p>
        </p:txBody>
      </p:sp>
    </p:spTree>
    <p:extLst>
      <p:ext uri="{BB962C8B-B14F-4D97-AF65-F5344CB8AC3E}">
        <p14:creationId xmlns:p14="http://schemas.microsoft.com/office/powerpoint/2010/main" val="3810562257"/>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3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4000"/>
                            </p:stCondLst>
                            <p:childTnLst>
                              <p:par>
                                <p:cTn id="11" presetID="21" presetClass="entr" presetSubtype="1" fill="hold" grpId="0" nodeType="afterEffect">
                                  <p:stCondLst>
                                    <p:cond delay="500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1000"/>
                                        <p:tgtEl>
                                          <p:spTgt spid="3"/>
                                        </p:tgtEl>
                                      </p:cBhvr>
                                    </p:animEffect>
                                  </p:childTnLst>
                                </p:cTn>
                              </p:par>
                            </p:childTnLst>
                          </p:cTn>
                        </p:par>
                        <p:par>
                          <p:cTn id="14" fill="hold">
                            <p:stCondLst>
                              <p:cond delay="10000"/>
                            </p:stCondLst>
                            <p:childTnLst>
                              <p:par>
                                <p:cTn id="15" presetID="21" presetClass="entr" presetSubtype="1" fill="hold" grpId="0" nodeType="afterEffect">
                                  <p:stCondLst>
                                    <p:cond delay="500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1000"/>
                                        <p:tgtEl>
                                          <p:spTgt spid="6"/>
                                        </p:tgtEl>
                                      </p:cBhvr>
                                    </p:animEffect>
                                  </p:childTnLst>
                                </p:cTn>
                              </p:par>
                            </p:childTnLst>
                          </p:cTn>
                        </p:par>
                        <p:par>
                          <p:cTn id="18" fill="hold">
                            <p:stCondLst>
                              <p:cond delay="16000"/>
                            </p:stCondLst>
                            <p:childTnLst>
                              <p:par>
                                <p:cTn id="19" presetID="31" presetClass="entr" presetSubtype="0" fill="hold" grpId="0" nodeType="afterEffect">
                                  <p:stCondLst>
                                    <p:cond delay="3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childTnLst>
                          </p:cTn>
                        </p:par>
                        <p:par>
                          <p:cTn id="25" fill="hold">
                            <p:stCondLst>
                              <p:cond delay="20000"/>
                            </p:stCondLst>
                            <p:childTnLst>
                              <p:par>
                                <p:cTn id="26" presetID="42" presetClass="entr" presetSubtype="0" fill="hold" grpId="0" nodeType="afterEffect">
                                  <p:stCondLst>
                                    <p:cond delay="30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4000"/>
                            </p:stCondLst>
                            <p:childTnLst>
                              <p:par>
                                <p:cTn id="32" presetID="26" presetClass="entr" presetSubtype="0" fill="hold" grpId="0" nodeType="afterEffect">
                                  <p:stCondLst>
                                    <p:cond delay="300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290">
                                          <p:stCondLst>
                                            <p:cond delay="0"/>
                                          </p:stCondLst>
                                        </p:cTn>
                                        <p:tgtEl>
                                          <p:spTgt spid="7"/>
                                        </p:tgtEl>
                                      </p:cBhvr>
                                    </p:animEffect>
                                    <p:anim calcmode="lin" valueType="num">
                                      <p:cBhvr>
                                        <p:cTn id="35"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40" dur="13">
                                          <p:stCondLst>
                                            <p:cond delay="325"/>
                                          </p:stCondLst>
                                        </p:cTn>
                                        <p:tgtEl>
                                          <p:spTgt spid="7"/>
                                        </p:tgtEl>
                                      </p:cBhvr>
                                      <p:to x="100000" y="60000"/>
                                    </p:animScale>
                                    <p:animScale>
                                      <p:cBhvr>
                                        <p:cTn id="41" dur="83" decel="50000">
                                          <p:stCondLst>
                                            <p:cond delay="338"/>
                                          </p:stCondLst>
                                        </p:cTn>
                                        <p:tgtEl>
                                          <p:spTgt spid="7"/>
                                        </p:tgtEl>
                                      </p:cBhvr>
                                      <p:to x="100000" y="100000"/>
                                    </p:animScale>
                                    <p:animScale>
                                      <p:cBhvr>
                                        <p:cTn id="42" dur="13">
                                          <p:stCondLst>
                                            <p:cond delay="656"/>
                                          </p:stCondLst>
                                        </p:cTn>
                                        <p:tgtEl>
                                          <p:spTgt spid="7"/>
                                        </p:tgtEl>
                                      </p:cBhvr>
                                      <p:to x="100000" y="80000"/>
                                    </p:animScale>
                                    <p:animScale>
                                      <p:cBhvr>
                                        <p:cTn id="43" dur="83" decel="50000">
                                          <p:stCondLst>
                                            <p:cond delay="669"/>
                                          </p:stCondLst>
                                        </p:cTn>
                                        <p:tgtEl>
                                          <p:spTgt spid="7"/>
                                        </p:tgtEl>
                                      </p:cBhvr>
                                      <p:to x="100000" y="100000"/>
                                    </p:animScale>
                                    <p:animScale>
                                      <p:cBhvr>
                                        <p:cTn id="44" dur="13">
                                          <p:stCondLst>
                                            <p:cond delay="821"/>
                                          </p:stCondLst>
                                        </p:cTn>
                                        <p:tgtEl>
                                          <p:spTgt spid="7"/>
                                        </p:tgtEl>
                                      </p:cBhvr>
                                      <p:to x="100000" y="90000"/>
                                    </p:animScale>
                                    <p:animScale>
                                      <p:cBhvr>
                                        <p:cTn id="45" dur="83" decel="50000">
                                          <p:stCondLst>
                                            <p:cond delay="834"/>
                                          </p:stCondLst>
                                        </p:cTn>
                                        <p:tgtEl>
                                          <p:spTgt spid="7"/>
                                        </p:tgtEl>
                                      </p:cBhvr>
                                      <p:to x="100000" y="100000"/>
                                    </p:animScale>
                                    <p:animScale>
                                      <p:cBhvr>
                                        <p:cTn id="46" dur="13">
                                          <p:stCondLst>
                                            <p:cond delay="904"/>
                                          </p:stCondLst>
                                        </p:cTn>
                                        <p:tgtEl>
                                          <p:spTgt spid="7"/>
                                        </p:tgtEl>
                                      </p:cBhvr>
                                      <p:to x="100000" y="95000"/>
                                    </p:animScale>
                                    <p:animScale>
                                      <p:cBhvr>
                                        <p:cTn id="47"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6" grpId="0"/>
      <p:bldP spid="7"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4A923E-D232-4BA0-B97C-9DCBBCC1453E}"/>
              </a:ext>
            </a:extLst>
          </p:cNvPr>
          <p:cNvPicPr>
            <a:picLocks noChangeAspect="1"/>
          </p:cNvPicPr>
          <p:nvPr/>
        </p:nvPicPr>
        <p:blipFill>
          <a:blip r:embed="rId2"/>
          <a:stretch>
            <a:fillRect/>
          </a:stretch>
        </p:blipFill>
        <p:spPr>
          <a:xfrm>
            <a:off x="650266" y="165317"/>
            <a:ext cx="5715000" cy="3457575"/>
          </a:xfrm>
          <a:prstGeom prst="rect">
            <a:avLst/>
          </a:prstGeom>
        </p:spPr>
      </p:pic>
      <p:pic>
        <p:nvPicPr>
          <p:cNvPr id="3" name="Picture 2">
            <a:extLst>
              <a:ext uri="{FF2B5EF4-FFF2-40B4-BE49-F238E27FC236}">
                <a16:creationId xmlns:a16="http://schemas.microsoft.com/office/drawing/2014/main" id="{E3C72879-CB3E-4591-AB3A-9BE712FC9162}"/>
              </a:ext>
            </a:extLst>
          </p:cNvPr>
          <p:cNvPicPr>
            <a:picLocks noChangeAspect="1"/>
          </p:cNvPicPr>
          <p:nvPr/>
        </p:nvPicPr>
        <p:blipFill rotWithShape="1">
          <a:blip r:embed="rId3"/>
          <a:srcRect l="44229"/>
          <a:stretch/>
        </p:blipFill>
        <p:spPr>
          <a:xfrm>
            <a:off x="7486984" y="1981199"/>
            <a:ext cx="4506895" cy="4617721"/>
          </a:xfrm>
          <a:prstGeom prst="rect">
            <a:avLst/>
          </a:prstGeom>
        </p:spPr>
      </p:pic>
      <p:sp>
        <p:nvSpPr>
          <p:cNvPr id="4" name="TextBox 3">
            <a:extLst>
              <a:ext uri="{FF2B5EF4-FFF2-40B4-BE49-F238E27FC236}">
                <a16:creationId xmlns:a16="http://schemas.microsoft.com/office/drawing/2014/main" id="{20B1662B-21CD-43FE-8164-286A94F31B62}"/>
              </a:ext>
            </a:extLst>
          </p:cNvPr>
          <p:cNvSpPr txBox="1"/>
          <p:nvPr/>
        </p:nvSpPr>
        <p:spPr>
          <a:xfrm>
            <a:off x="8684235" y="165317"/>
            <a:ext cx="2900730" cy="1815882"/>
          </a:xfrm>
          <a:prstGeom prst="rect">
            <a:avLst/>
          </a:prstGeom>
          <a:noFill/>
        </p:spPr>
        <p:txBody>
          <a:bodyPr wrap="none" rtlCol="0">
            <a:spAutoFit/>
          </a:bodyPr>
          <a:lstStyle/>
          <a:p>
            <a:r>
              <a:rPr lang="en-US" sz="2800" b="1" dirty="0"/>
              <a:t>“A person without</a:t>
            </a:r>
          </a:p>
          <a:p>
            <a:r>
              <a:rPr lang="en-US" sz="2800" b="1" dirty="0"/>
              <a:t>education is like a</a:t>
            </a:r>
          </a:p>
          <a:p>
            <a:r>
              <a:rPr lang="en-US" sz="2800" b="1" dirty="0"/>
              <a:t>building without</a:t>
            </a:r>
          </a:p>
          <a:p>
            <a:r>
              <a:rPr lang="en-US" sz="2800" b="1" dirty="0"/>
              <a:t>foundation.”</a:t>
            </a:r>
          </a:p>
        </p:txBody>
      </p:sp>
      <p:pic>
        <p:nvPicPr>
          <p:cNvPr id="5" name="Picture 4">
            <a:extLst>
              <a:ext uri="{FF2B5EF4-FFF2-40B4-BE49-F238E27FC236}">
                <a16:creationId xmlns:a16="http://schemas.microsoft.com/office/drawing/2014/main" id="{08597AF1-C6A5-4E0B-AB14-6BEC02065C19}"/>
              </a:ext>
            </a:extLst>
          </p:cNvPr>
          <p:cNvPicPr>
            <a:picLocks noChangeAspect="1"/>
          </p:cNvPicPr>
          <p:nvPr/>
        </p:nvPicPr>
        <p:blipFill rotWithShape="1">
          <a:blip r:embed="rId4"/>
          <a:srcRect l="12775" t="17379" r="12122" b="33690"/>
          <a:stretch/>
        </p:blipFill>
        <p:spPr>
          <a:xfrm>
            <a:off x="826483" y="3962399"/>
            <a:ext cx="4812692" cy="2636521"/>
          </a:xfrm>
          <a:prstGeom prst="rect">
            <a:avLst/>
          </a:prstGeom>
        </p:spPr>
      </p:pic>
    </p:spTree>
    <p:extLst>
      <p:ext uri="{BB962C8B-B14F-4D97-AF65-F5344CB8AC3E}">
        <p14:creationId xmlns:p14="http://schemas.microsoft.com/office/powerpoint/2010/main" val="1461013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2E20BC-7DFA-4FFD-B385-A9674D986BC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l="38698" r="25227" b="17916"/>
          <a:stretch/>
        </p:blipFill>
        <p:spPr>
          <a:xfrm>
            <a:off x="8989547" y="125194"/>
            <a:ext cx="3032564" cy="3877180"/>
          </a:xfrm>
          <a:prstGeom prst="rect">
            <a:avLst/>
          </a:prstGeom>
        </p:spPr>
      </p:pic>
      <p:pic>
        <p:nvPicPr>
          <p:cNvPr id="3" name="Picture 2">
            <a:extLst>
              <a:ext uri="{FF2B5EF4-FFF2-40B4-BE49-F238E27FC236}">
                <a16:creationId xmlns:a16="http://schemas.microsoft.com/office/drawing/2014/main" id="{76FF72E1-1B67-4925-A910-E940572B3B2B}"/>
              </a:ext>
            </a:extLst>
          </p:cNvPr>
          <p:cNvPicPr>
            <a:picLocks noChangeAspect="1"/>
          </p:cNvPicPr>
          <p:nvPr/>
        </p:nvPicPr>
        <p:blipFill rotWithShape="1">
          <a:blip r:embed="rId4"/>
          <a:srcRect l="17661" t="2945" r="13375" b="13894"/>
          <a:stretch/>
        </p:blipFill>
        <p:spPr>
          <a:xfrm>
            <a:off x="10657716" y="4251933"/>
            <a:ext cx="1364395" cy="2480873"/>
          </a:xfrm>
          <a:prstGeom prst="rect">
            <a:avLst/>
          </a:prstGeom>
        </p:spPr>
      </p:pic>
      <p:sp>
        <p:nvSpPr>
          <p:cNvPr id="4" name="TextBox 3">
            <a:extLst>
              <a:ext uri="{FF2B5EF4-FFF2-40B4-BE49-F238E27FC236}">
                <a16:creationId xmlns:a16="http://schemas.microsoft.com/office/drawing/2014/main" id="{73F59B3B-A7FB-4609-971A-939B8311EAAE}"/>
              </a:ext>
            </a:extLst>
          </p:cNvPr>
          <p:cNvSpPr txBox="1"/>
          <p:nvPr/>
        </p:nvSpPr>
        <p:spPr>
          <a:xfrm>
            <a:off x="7396162" y="1109677"/>
            <a:ext cx="159338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JAMES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MONROE</a:t>
            </a:r>
          </a:p>
        </p:txBody>
      </p:sp>
      <p:sp>
        <p:nvSpPr>
          <p:cNvPr id="5" name="TextBox 4">
            <a:extLst>
              <a:ext uri="{FF2B5EF4-FFF2-40B4-BE49-F238E27FC236}">
                <a16:creationId xmlns:a16="http://schemas.microsoft.com/office/drawing/2014/main" id="{D69BC1A4-9D7E-4AED-BE07-6D59D4C89C0E}"/>
              </a:ext>
            </a:extLst>
          </p:cNvPr>
          <p:cNvSpPr txBox="1"/>
          <p:nvPr/>
        </p:nvSpPr>
        <p:spPr>
          <a:xfrm>
            <a:off x="9310488" y="4984915"/>
            <a:ext cx="134722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Elizabeth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Monroe</a:t>
            </a:r>
          </a:p>
        </p:txBody>
      </p:sp>
      <p:sp>
        <p:nvSpPr>
          <p:cNvPr id="6" name="Rectangle 5">
            <a:extLst>
              <a:ext uri="{FF2B5EF4-FFF2-40B4-BE49-F238E27FC236}">
                <a16:creationId xmlns:a16="http://schemas.microsoft.com/office/drawing/2014/main" id="{5173FD95-3D18-4E32-8648-689E44F4E41E}"/>
              </a:ext>
            </a:extLst>
          </p:cNvPr>
          <p:cNvSpPr/>
          <p:nvPr/>
        </p:nvSpPr>
        <p:spPr>
          <a:xfrm>
            <a:off x="332864" y="5705472"/>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"We must support our rights or lose our character, and with it, perhaps, our liberties."</a:t>
            </a:r>
          </a:p>
        </p:txBody>
      </p:sp>
      <p:sp>
        <p:nvSpPr>
          <p:cNvPr id="7" name="Rectangle 6">
            <a:extLst>
              <a:ext uri="{FF2B5EF4-FFF2-40B4-BE49-F238E27FC236}">
                <a16:creationId xmlns:a16="http://schemas.microsoft.com/office/drawing/2014/main" id="{331E165B-D025-420C-92F5-89084DE6ED64}"/>
              </a:ext>
            </a:extLst>
          </p:cNvPr>
          <p:cNvSpPr/>
          <p:nvPr/>
        </p:nvSpPr>
        <p:spPr>
          <a:xfrm>
            <a:off x="332864" y="3086803"/>
            <a:ext cx="799975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is perhaps best known for issuing his Doctrine, a policy of opposing European colonialism in the Americas. He also served as the governor of Virginia, a member of the United States Senate, the U.S. ambassador to France and Britain, the seventh Secretary of State, and the eighth Secretary of War.</a:t>
            </a:r>
          </a:p>
        </p:txBody>
      </p:sp>
      <p:sp>
        <p:nvSpPr>
          <p:cNvPr id="8" name="Rectangle 7">
            <a:extLst>
              <a:ext uri="{FF2B5EF4-FFF2-40B4-BE49-F238E27FC236}">
                <a16:creationId xmlns:a16="http://schemas.microsoft.com/office/drawing/2014/main" id="{551B924E-568C-4AA9-AA47-C41ACA0B7543}"/>
              </a:ext>
            </a:extLst>
          </p:cNvPr>
          <p:cNvSpPr/>
          <p:nvPr/>
        </p:nvSpPr>
        <p:spPr>
          <a:xfrm>
            <a:off x="261209" y="191135"/>
            <a:ext cx="6574306"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American statesman, lawyer, diplomat and Founding Father who served as the fifth president of the United States from 1817 to 1825. A member of the Democratic-Republican Party, he was the last president of the Virginia dynasty.</a:t>
            </a:r>
          </a:p>
        </p:txBody>
      </p:sp>
      <p:sp>
        <p:nvSpPr>
          <p:cNvPr id="9" name="Rectangle 8">
            <a:extLst>
              <a:ext uri="{FF2B5EF4-FFF2-40B4-BE49-F238E27FC236}">
                <a16:creationId xmlns:a16="http://schemas.microsoft.com/office/drawing/2014/main" id="{879F7C73-4DD8-4C70-84E3-E6C8FE47A124}"/>
              </a:ext>
            </a:extLst>
          </p:cNvPr>
          <p:cNvSpPr/>
          <p:nvPr/>
        </p:nvSpPr>
        <p:spPr>
          <a:xfrm>
            <a:off x="261209" y="2340037"/>
            <a:ext cx="352211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Apr 28, 1758 - Jul 04, 1831</a:t>
            </a:r>
          </a:p>
        </p:txBody>
      </p:sp>
    </p:spTree>
    <p:extLst>
      <p:ext uri="{BB962C8B-B14F-4D97-AF65-F5344CB8AC3E}">
        <p14:creationId xmlns:p14="http://schemas.microsoft.com/office/powerpoint/2010/main" val="3156266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prestig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6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0"/>
                            </p:stCondLst>
                            <p:childTnLst>
                              <p:par>
                                <p:cTn id="11" presetID="26" presetClass="entr" presetSubtype="0" fill="hold" nodeType="afterEffect">
                                  <p:stCondLst>
                                    <p:cond delay="300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290">
                                          <p:stCondLst>
                                            <p:cond delay="0"/>
                                          </p:stCondLst>
                                        </p:cTn>
                                        <p:tgtEl>
                                          <p:spTgt spid="2"/>
                                        </p:tgtEl>
                                      </p:cBhvr>
                                    </p:animEffect>
                                    <p:anim calcmode="lin" valueType="num">
                                      <p:cBhvr>
                                        <p:cTn id="14"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9" dur="13">
                                          <p:stCondLst>
                                            <p:cond delay="325"/>
                                          </p:stCondLst>
                                        </p:cTn>
                                        <p:tgtEl>
                                          <p:spTgt spid="2"/>
                                        </p:tgtEl>
                                      </p:cBhvr>
                                      <p:to x="100000" y="60000"/>
                                    </p:animScale>
                                    <p:animScale>
                                      <p:cBhvr>
                                        <p:cTn id="20" dur="83" decel="50000">
                                          <p:stCondLst>
                                            <p:cond delay="338"/>
                                          </p:stCondLst>
                                        </p:cTn>
                                        <p:tgtEl>
                                          <p:spTgt spid="2"/>
                                        </p:tgtEl>
                                      </p:cBhvr>
                                      <p:to x="100000" y="100000"/>
                                    </p:animScale>
                                    <p:animScale>
                                      <p:cBhvr>
                                        <p:cTn id="21" dur="13">
                                          <p:stCondLst>
                                            <p:cond delay="656"/>
                                          </p:stCondLst>
                                        </p:cTn>
                                        <p:tgtEl>
                                          <p:spTgt spid="2"/>
                                        </p:tgtEl>
                                      </p:cBhvr>
                                      <p:to x="100000" y="80000"/>
                                    </p:animScale>
                                    <p:animScale>
                                      <p:cBhvr>
                                        <p:cTn id="22" dur="83" decel="50000">
                                          <p:stCondLst>
                                            <p:cond delay="669"/>
                                          </p:stCondLst>
                                        </p:cTn>
                                        <p:tgtEl>
                                          <p:spTgt spid="2"/>
                                        </p:tgtEl>
                                      </p:cBhvr>
                                      <p:to x="100000" y="100000"/>
                                    </p:animScale>
                                    <p:animScale>
                                      <p:cBhvr>
                                        <p:cTn id="23" dur="13">
                                          <p:stCondLst>
                                            <p:cond delay="821"/>
                                          </p:stCondLst>
                                        </p:cTn>
                                        <p:tgtEl>
                                          <p:spTgt spid="2"/>
                                        </p:tgtEl>
                                      </p:cBhvr>
                                      <p:to x="100000" y="90000"/>
                                    </p:animScale>
                                    <p:animScale>
                                      <p:cBhvr>
                                        <p:cTn id="24" dur="83" decel="50000">
                                          <p:stCondLst>
                                            <p:cond delay="834"/>
                                          </p:stCondLst>
                                        </p:cTn>
                                        <p:tgtEl>
                                          <p:spTgt spid="2"/>
                                        </p:tgtEl>
                                      </p:cBhvr>
                                      <p:to x="100000" y="100000"/>
                                    </p:animScale>
                                    <p:animScale>
                                      <p:cBhvr>
                                        <p:cTn id="25" dur="13">
                                          <p:stCondLst>
                                            <p:cond delay="904"/>
                                          </p:stCondLst>
                                        </p:cTn>
                                        <p:tgtEl>
                                          <p:spTgt spid="2"/>
                                        </p:tgtEl>
                                      </p:cBhvr>
                                      <p:to x="100000" y="95000"/>
                                    </p:animScale>
                                    <p:animScale>
                                      <p:cBhvr>
                                        <p:cTn id="26" dur="83" decel="50000">
                                          <p:stCondLst>
                                            <p:cond delay="917"/>
                                          </p:stCondLst>
                                        </p:cTn>
                                        <p:tgtEl>
                                          <p:spTgt spid="2"/>
                                        </p:tgtEl>
                                      </p:cBhvr>
                                      <p:to x="100000" y="100000"/>
                                    </p:animScale>
                                  </p:childTnLst>
                                </p:cTn>
                              </p:par>
                            </p:childTnLst>
                          </p:cTn>
                        </p:par>
                        <p:par>
                          <p:cTn id="27" fill="hold">
                            <p:stCondLst>
                              <p:cond delay="11500"/>
                            </p:stCondLst>
                            <p:childTnLst>
                              <p:par>
                                <p:cTn id="28" presetID="6" presetClass="entr" presetSubtype="16" fill="hold" grpId="0" nodeType="afterEffect">
                                  <p:stCondLst>
                                    <p:cond delay="500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1000"/>
                                        <p:tgtEl>
                                          <p:spTgt spid="7"/>
                                        </p:tgtEl>
                                      </p:cBhvr>
                                    </p:animEffect>
                                  </p:childTnLst>
                                </p:cTn>
                              </p:par>
                            </p:childTnLst>
                          </p:cTn>
                        </p:par>
                        <p:par>
                          <p:cTn id="31" fill="hold">
                            <p:stCondLst>
                              <p:cond delay="17500"/>
                            </p:stCondLst>
                            <p:childTnLst>
                              <p:par>
                                <p:cTn id="32" presetID="2" presetClass="entr" presetSubtype="3" fill="hold" grpId="0" nodeType="afterEffect">
                                  <p:stCondLst>
                                    <p:cond delay="3000"/>
                                  </p:stCondLst>
                                  <p:iterate type="wd">
                                    <p:tmPct val="10000"/>
                                  </p:iterate>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1+#ppt_w/2"/>
                                          </p:val>
                                        </p:tav>
                                        <p:tav tm="100000">
                                          <p:val>
                                            <p:strVal val="#ppt_x"/>
                                          </p:val>
                                        </p:tav>
                                      </p:tavLst>
                                    </p:anim>
                                    <p:anim calcmode="lin" valueType="num">
                                      <p:cBhvr additive="base">
                                        <p:cTn id="35" dur="1000" fill="hold"/>
                                        <p:tgtEl>
                                          <p:spTgt spid="6"/>
                                        </p:tgtEl>
                                        <p:attrNameLst>
                                          <p:attrName>ppt_y</p:attrName>
                                        </p:attrNameLst>
                                      </p:cBhvr>
                                      <p:tavLst>
                                        <p:tav tm="0">
                                          <p:val>
                                            <p:strVal val="0-#ppt_h/2"/>
                                          </p:val>
                                        </p:tav>
                                        <p:tav tm="100000">
                                          <p:val>
                                            <p:strVal val="#ppt_y"/>
                                          </p:val>
                                        </p:tav>
                                      </p:tavLst>
                                    </p:anim>
                                  </p:childTnLst>
                                </p:cTn>
                              </p:par>
                            </p:childTnLst>
                          </p:cTn>
                        </p:par>
                        <p:par>
                          <p:cTn id="36" fill="hold">
                            <p:stCondLst>
                              <p:cond delay="23400"/>
                            </p:stCondLst>
                            <p:childTnLst>
                              <p:par>
                                <p:cTn id="37" presetID="37" presetClass="entr" presetSubtype="0" fill="hold" grpId="0" nodeType="afterEffect">
                                  <p:stCondLst>
                                    <p:cond delay="3000"/>
                                  </p:stCondLst>
                                  <p:iterate type="wd">
                                    <p:tmPct val="10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900" decel="100000" fill="hold"/>
                                        <p:tgtEl>
                                          <p:spTgt spid="5"/>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43" fill="hold">
                            <p:stCondLst>
                              <p:cond delay="27500"/>
                            </p:stCondLst>
                            <p:childTnLst>
                              <p:par>
                                <p:cTn id="44" presetID="21" presetClass="entr" presetSubtype="1" fill="hold" grpId="0" nodeType="afterEffect">
                                  <p:stCondLst>
                                    <p:cond delay="2000"/>
                                  </p:stCondLst>
                                  <p:iterate type="wd">
                                    <p:tmPct val="10000"/>
                                  </p:iterate>
                                  <p:childTnLst>
                                    <p:set>
                                      <p:cBhvr>
                                        <p:cTn id="45" dur="1" fill="hold">
                                          <p:stCondLst>
                                            <p:cond delay="0"/>
                                          </p:stCondLst>
                                        </p:cTn>
                                        <p:tgtEl>
                                          <p:spTgt spid="4"/>
                                        </p:tgtEl>
                                        <p:attrNameLst>
                                          <p:attrName>style.visibility</p:attrName>
                                        </p:attrNameLst>
                                      </p:cBhvr>
                                      <p:to>
                                        <p:strVal val="visible"/>
                                      </p:to>
                                    </p:set>
                                    <p:animEffect transition="in" filter="wheel(1)">
                                      <p:cBhvr>
                                        <p:cTn id="4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6C4A4F-02E0-4903-9111-D2C03F3E4989}"/>
              </a:ext>
            </a:extLst>
          </p:cNvPr>
          <p:cNvSpPr/>
          <p:nvPr/>
        </p:nvSpPr>
        <p:spPr>
          <a:xfrm>
            <a:off x="3873027" y="878837"/>
            <a:ext cx="7742561" cy="1200329"/>
          </a:xfrm>
          <a:prstGeom prst="rect">
            <a:avLst/>
          </a:prstGeom>
        </p:spPr>
        <p:txBody>
          <a:bodyPr wrap="square">
            <a:spAutoFit/>
          </a:bodyPr>
          <a:lstStyle/>
          <a:p>
            <a:r>
              <a:rPr lang="en-US" sz="2400" b="1" dirty="0">
                <a:solidFill>
                  <a:srgbClr val="C00000"/>
                </a:solidFill>
              </a:rPr>
              <a:t>American statesman, diplomat, lawyer, architect, and Founding Father who served as the third President of the United States from 1801 to 1809. </a:t>
            </a:r>
          </a:p>
        </p:txBody>
      </p:sp>
      <p:sp>
        <p:nvSpPr>
          <p:cNvPr id="4" name="Rectangle 3">
            <a:extLst>
              <a:ext uri="{FF2B5EF4-FFF2-40B4-BE49-F238E27FC236}">
                <a16:creationId xmlns:a16="http://schemas.microsoft.com/office/drawing/2014/main" id="{C5A7D8A4-FFAA-41D3-AC18-9540E2815A66}"/>
              </a:ext>
            </a:extLst>
          </p:cNvPr>
          <p:cNvSpPr/>
          <p:nvPr/>
        </p:nvSpPr>
        <p:spPr>
          <a:xfrm>
            <a:off x="3873027" y="99980"/>
            <a:ext cx="5844056" cy="830997"/>
          </a:xfrm>
          <a:prstGeom prst="rect">
            <a:avLst/>
          </a:prstGeom>
        </p:spPr>
        <p:txBody>
          <a:bodyPr wrap="square">
            <a:spAutoFit/>
          </a:bodyPr>
          <a:lstStyle/>
          <a:p>
            <a:r>
              <a:rPr lang="en-US" sz="2400" b="1" dirty="0">
                <a:solidFill>
                  <a:srgbClr val="7030A0"/>
                </a:solidFill>
              </a:rPr>
              <a:t>He had served as the second vice president of the United States from 1797 to 1801.</a:t>
            </a:r>
          </a:p>
        </p:txBody>
      </p:sp>
      <p:sp>
        <p:nvSpPr>
          <p:cNvPr id="5" name="Rectangle 4">
            <a:extLst>
              <a:ext uri="{FF2B5EF4-FFF2-40B4-BE49-F238E27FC236}">
                <a16:creationId xmlns:a16="http://schemas.microsoft.com/office/drawing/2014/main" id="{DA993182-EC40-441C-82D3-62B696A92488}"/>
              </a:ext>
            </a:extLst>
          </p:cNvPr>
          <p:cNvSpPr/>
          <p:nvPr/>
        </p:nvSpPr>
        <p:spPr>
          <a:xfrm>
            <a:off x="3858395" y="2097793"/>
            <a:ext cx="4829644" cy="830997"/>
          </a:xfrm>
          <a:prstGeom prst="rect">
            <a:avLst/>
          </a:prstGeom>
        </p:spPr>
        <p:txBody>
          <a:bodyPr wrap="square">
            <a:spAutoFit/>
          </a:bodyPr>
          <a:lstStyle/>
          <a:p>
            <a:r>
              <a:rPr lang="en-US" sz="2400" b="1" dirty="0">
                <a:solidFill>
                  <a:srgbClr val="7030A0"/>
                </a:solidFill>
              </a:rPr>
              <a:t>Born: April 13, 1743, Shadwell, VA</a:t>
            </a:r>
          </a:p>
          <a:p>
            <a:r>
              <a:rPr lang="en-US" sz="2400" b="1" dirty="0">
                <a:solidFill>
                  <a:srgbClr val="7030A0"/>
                </a:solidFill>
              </a:rPr>
              <a:t>Died: July 4, 1826, Monticello, VA</a:t>
            </a:r>
          </a:p>
        </p:txBody>
      </p:sp>
      <p:pic>
        <p:nvPicPr>
          <p:cNvPr id="6" name="Picture 5">
            <a:extLst>
              <a:ext uri="{FF2B5EF4-FFF2-40B4-BE49-F238E27FC236}">
                <a16:creationId xmlns:a16="http://schemas.microsoft.com/office/drawing/2014/main" id="{2C1AB85E-1C61-4B3B-9EC9-95B2FCAA2934}"/>
              </a:ext>
            </a:extLst>
          </p:cNvPr>
          <p:cNvPicPr>
            <a:picLocks noChangeAspect="1"/>
          </p:cNvPicPr>
          <p:nvPr/>
        </p:nvPicPr>
        <p:blipFill rotWithShape="1">
          <a:blip r:embed="rId2"/>
          <a:srcRect l="15709" t="10048" r="27960" b="38171"/>
          <a:stretch/>
        </p:blipFill>
        <p:spPr>
          <a:xfrm>
            <a:off x="289035" y="99980"/>
            <a:ext cx="3518034" cy="4082975"/>
          </a:xfrm>
          <a:prstGeom prst="rect">
            <a:avLst/>
          </a:prstGeom>
        </p:spPr>
      </p:pic>
      <p:pic>
        <p:nvPicPr>
          <p:cNvPr id="7" name="Picture 6">
            <a:extLst>
              <a:ext uri="{FF2B5EF4-FFF2-40B4-BE49-F238E27FC236}">
                <a16:creationId xmlns:a16="http://schemas.microsoft.com/office/drawing/2014/main" id="{5586C314-899D-4EE4-A6B2-3016C1464575}"/>
              </a:ext>
            </a:extLst>
          </p:cNvPr>
          <p:cNvPicPr>
            <a:picLocks noChangeAspect="1"/>
          </p:cNvPicPr>
          <p:nvPr/>
        </p:nvPicPr>
        <p:blipFill rotWithShape="1">
          <a:blip r:embed="rId3"/>
          <a:srcRect l="14795" r="7566"/>
          <a:stretch/>
        </p:blipFill>
        <p:spPr>
          <a:xfrm>
            <a:off x="240465" y="4404766"/>
            <a:ext cx="1859797" cy="2395431"/>
          </a:xfrm>
          <a:prstGeom prst="rect">
            <a:avLst/>
          </a:prstGeom>
        </p:spPr>
      </p:pic>
      <p:sp>
        <p:nvSpPr>
          <p:cNvPr id="8" name="Rectangle 7">
            <a:extLst>
              <a:ext uri="{FF2B5EF4-FFF2-40B4-BE49-F238E27FC236}">
                <a16:creationId xmlns:a16="http://schemas.microsoft.com/office/drawing/2014/main" id="{95BDDE39-A94B-4C38-AD23-15CDCB76F041}"/>
              </a:ext>
            </a:extLst>
          </p:cNvPr>
          <p:cNvSpPr/>
          <p:nvPr/>
        </p:nvSpPr>
        <p:spPr>
          <a:xfrm>
            <a:off x="3830692" y="3019962"/>
            <a:ext cx="4949354" cy="2616101"/>
          </a:xfrm>
          <a:prstGeom prst="rect">
            <a:avLst/>
          </a:prstGeom>
        </p:spPr>
        <p:txBody>
          <a:bodyPr wrap="square">
            <a:spAutoFit/>
          </a:bodyPr>
          <a:lstStyle/>
          <a:p>
            <a:r>
              <a:rPr lang="en-US" sz="2400" b="1" i="1" dirty="0">
                <a:solidFill>
                  <a:srgbClr val="C00000"/>
                </a:solidFill>
              </a:rPr>
              <a:t>We hold these truths to be self-evident, that all men are created equal, that they are endowed by their Creator with certain unalienable Rights, that among these are Life, Liberty and the pursuit of Happiness.  </a:t>
            </a:r>
            <a:r>
              <a:rPr lang="en-US" sz="2000" b="1" dirty="0"/>
              <a:t>From the Declaration of Independence.</a:t>
            </a:r>
          </a:p>
        </p:txBody>
      </p:sp>
      <p:pic>
        <p:nvPicPr>
          <p:cNvPr id="9" name="Picture 8">
            <a:extLst>
              <a:ext uri="{FF2B5EF4-FFF2-40B4-BE49-F238E27FC236}">
                <a16:creationId xmlns:a16="http://schemas.microsoft.com/office/drawing/2014/main" id="{9787A466-2B03-49F8-9050-65B9ABF2E00A}"/>
              </a:ext>
            </a:extLst>
          </p:cNvPr>
          <p:cNvPicPr>
            <a:picLocks noChangeAspect="1"/>
          </p:cNvPicPr>
          <p:nvPr/>
        </p:nvPicPr>
        <p:blipFill>
          <a:blip r:embed="rId4"/>
          <a:stretch>
            <a:fillRect/>
          </a:stretch>
        </p:blipFill>
        <p:spPr>
          <a:xfrm>
            <a:off x="8666273" y="4584672"/>
            <a:ext cx="3380998" cy="2035618"/>
          </a:xfrm>
          <a:prstGeom prst="rect">
            <a:avLst/>
          </a:prstGeom>
        </p:spPr>
      </p:pic>
      <p:pic>
        <p:nvPicPr>
          <p:cNvPr id="10" name="Picture 9">
            <a:extLst>
              <a:ext uri="{FF2B5EF4-FFF2-40B4-BE49-F238E27FC236}">
                <a16:creationId xmlns:a16="http://schemas.microsoft.com/office/drawing/2014/main" id="{C5A0FA3D-6B42-4C93-B47D-6F1531AF7851}"/>
              </a:ext>
            </a:extLst>
          </p:cNvPr>
          <p:cNvPicPr>
            <a:picLocks noChangeAspect="1"/>
          </p:cNvPicPr>
          <p:nvPr/>
        </p:nvPicPr>
        <p:blipFill rotWithShape="1">
          <a:blip r:embed="rId5"/>
          <a:srcRect t="16624" b="21762"/>
          <a:stretch/>
        </p:blipFill>
        <p:spPr>
          <a:xfrm>
            <a:off x="8679885" y="2027026"/>
            <a:ext cx="3223080" cy="1985873"/>
          </a:xfrm>
          <a:prstGeom prst="rect">
            <a:avLst/>
          </a:prstGeom>
        </p:spPr>
      </p:pic>
      <p:sp>
        <p:nvSpPr>
          <p:cNvPr id="11" name="TextBox 10">
            <a:extLst>
              <a:ext uri="{FF2B5EF4-FFF2-40B4-BE49-F238E27FC236}">
                <a16:creationId xmlns:a16="http://schemas.microsoft.com/office/drawing/2014/main" id="{E3405142-D55A-4AC5-BBD9-495BFDB00271}"/>
              </a:ext>
            </a:extLst>
          </p:cNvPr>
          <p:cNvSpPr txBox="1"/>
          <p:nvPr/>
        </p:nvSpPr>
        <p:spPr>
          <a:xfrm>
            <a:off x="1051229" y="3796010"/>
            <a:ext cx="2821798" cy="461665"/>
          </a:xfrm>
          <a:prstGeom prst="rect">
            <a:avLst/>
          </a:prstGeom>
          <a:noFill/>
        </p:spPr>
        <p:txBody>
          <a:bodyPr wrap="none" rtlCol="0">
            <a:spAutoFit/>
          </a:bodyPr>
          <a:lstStyle/>
          <a:p>
            <a:r>
              <a:rPr lang="en-US" sz="2400" b="1" dirty="0">
                <a:solidFill>
                  <a:srgbClr val="FFFF00"/>
                </a:solidFill>
              </a:rPr>
              <a:t>THOMAS JEFFERSON</a:t>
            </a:r>
          </a:p>
        </p:txBody>
      </p:sp>
      <p:sp>
        <p:nvSpPr>
          <p:cNvPr id="12" name="Rectangle 11">
            <a:extLst>
              <a:ext uri="{FF2B5EF4-FFF2-40B4-BE49-F238E27FC236}">
                <a16:creationId xmlns:a16="http://schemas.microsoft.com/office/drawing/2014/main" id="{54675A17-9AAC-4DC2-B9C4-992BDD6F2799}"/>
              </a:ext>
            </a:extLst>
          </p:cNvPr>
          <p:cNvSpPr/>
          <p:nvPr/>
        </p:nvSpPr>
        <p:spPr>
          <a:xfrm>
            <a:off x="2163524" y="5742357"/>
            <a:ext cx="6474847" cy="1015663"/>
          </a:xfrm>
          <a:prstGeom prst="rect">
            <a:avLst/>
          </a:prstGeom>
        </p:spPr>
        <p:txBody>
          <a:bodyPr wrap="square">
            <a:spAutoFit/>
          </a:bodyPr>
          <a:lstStyle/>
          <a:p>
            <a:r>
              <a:rPr lang="en-US" sz="2000" b="1" dirty="0"/>
              <a:t>Wrote that “all men are created equal,” and yet enslaved</a:t>
            </a:r>
          </a:p>
          <a:p>
            <a:r>
              <a:rPr lang="en-US" sz="2000" b="1" dirty="0"/>
              <a:t>more than six-hundred people over the course of his life and fathered a child with Sally Hemings, one of his slaves.</a:t>
            </a:r>
          </a:p>
        </p:txBody>
      </p:sp>
      <p:sp>
        <p:nvSpPr>
          <p:cNvPr id="13" name="TextBox 12">
            <a:extLst>
              <a:ext uri="{FF2B5EF4-FFF2-40B4-BE49-F238E27FC236}">
                <a16:creationId xmlns:a16="http://schemas.microsoft.com/office/drawing/2014/main" id="{AADCF6E2-B32A-4D85-A7DE-B3368BF8EEB4}"/>
              </a:ext>
            </a:extLst>
          </p:cNvPr>
          <p:cNvSpPr txBox="1"/>
          <p:nvPr/>
        </p:nvSpPr>
        <p:spPr>
          <a:xfrm>
            <a:off x="2100262" y="4646073"/>
            <a:ext cx="1153008" cy="707886"/>
          </a:xfrm>
          <a:prstGeom prst="rect">
            <a:avLst/>
          </a:prstGeom>
          <a:noFill/>
        </p:spPr>
        <p:txBody>
          <a:bodyPr wrap="none" rtlCol="0">
            <a:spAutoFit/>
          </a:bodyPr>
          <a:lstStyle/>
          <a:p>
            <a:r>
              <a:rPr lang="en-US" sz="2000" b="1" dirty="0"/>
              <a:t>Martha</a:t>
            </a:r>
          </a:p>
          <a:p>
            <a:r>
              <a:rPr lang="en-US" sz="2000" b="1" dirty="0"/>
              <a:t>Jefferson</a:t>
            </a:r>
          </a:p>
        </p:txBody>
      </p:sp>
    </p:spTree>
    <p:extLst>
      <p:ext uri="{BB962C8B-B14F-4D97-AF65-F5344CB8AC3E}">
        <p14:creationId xmlns:p14="http://schemas.microsoft.com/office/powerpoint/2010/main" val="458566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7000">
        <p15:prstTrans prst="prestige"/>
      </p:transition>
    </mc:Choice>
    <mc:Fallback xmlns="">
      <p:transition spd="slow" advTm="3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1000"/>
                                        <p:tgtEl>
                                          <p:spTgt spid="3"/>
                                        </p:tgtEl>
                                      </p:cBhvr>
                                    </p:animEffect>
                                  </p:childTnLst>
                                </p:cTn>
                              </p:par>
                            </p:childTnLst>
                          </p:cTn>
                        </p:par>
                        <p:par>
                          <p:cTn id="8" fill="hold">
                            <p:stCondLst>
                              <p:cond delay="4000"/>
                            </p:stCondLst>
                            <p:childTnLst>
                              <p:par>
                                <p:cTn id="9" presetID="31" presetClass="entr" presetSubtype="0" fill="hold" grpId="0" nodeType="afterEffect">
                                  <p:stCondLst>
                                    <p:cond delay="250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7500"/>
                            </p:stCondLst>
                            <p:childTnLst>
                              <p:par>
                                <p:cTn id="16" presetID="26" presetClass="entr" presetSubtype="0" fill="hold" nodeType="afterEffect">
                                  <p:stCondLst>
                                    <p:cond delay="150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290">
                                          <p:stCondLst>
                                            <p:cond delay="0"/>
                                          </p:stCondLst>
                                        </p:cTn>
                                        <p:tgtEl>
                                          <p:spTgt spid="10"/>
                                        </p:tgtEl>
                                      </p:cBhvr>
                                    </p:animEffect>
                                    <p:anim calcmode="lin" valueType="num">
                                      <p:cBhvr>
                                        <p:cTn id="19"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24" dur="13">
                                          <p:stCondLst>
                                            <p:cond delay="325"/>
                                          </p:stCondLst>
                                        </p:cTn>
                                        <p:tgtEl>
                                          <p:spTgt spid="10"/>
                                        </p:tgtEl>
                                      </p:cBhvr>
                                      <p:to x="100000" y="60000"/>
                                    </p:animScale>
                                    <p:animScale>
                                      <p:cBhvr>
                                        <p:cTn id="25" dur="83" decel="50000">
                                          <p:stCondLst>
                                            <p:cond delay="338"/>
                                          </p:stCondLst>
                                        </p:cTn>
                                        <p:tgtEl>
                                          <p:spTgt spid="10"/>
                                        </p:tgtEl>
                                      </p:cBhvr>
                                      <p:to x="100000" y="100000"/>
                                    </p:animScale>
                                    <p:animScale>
                                      <p:cBhvr>
                                        <p:cTn id="26" dur="13">
                                          <p:stCondLst>
                                            <p:cond delay="656"/>
                                          </p:stCondLst>
                                        </p:cTn>
                                        <p:tgtEl>
                                          <p:spTgt spid="10"/>
                                        </p:tgtEl>
                                      </p:cBhvr>
                                      <p:to x="100000" y="80000"/>
                                    </p:animScale>
                                    <p:animScale>
                                      <p:cBhvr>
                                        <p:cTn id="27" dur="83" decel="50000">
                                          <p:stCondLst>
                                            <p:cond delay="669"/>
                                          </p:stCondLst>
                                        </p:cTn>
                                        <p:tgtEl>
                                          <p:spTgt spid="10"/>
                                        </p:tgtEl>
                                      </p:cBhvr>
                                      <p:to x="100000" y="100000"/>
                                    </p:animScale>
                                    <p:animScale>
                                      <p:cBhvr>
                                        <p:cTn id="28" dur="13">
                                          <p:stCondLst>
                                            <p:cond delay="821"/>
                                          </p:stCondLst>
                                        </p:cTn>
                                        <p:tgtEl>
                                          <p:spTgt spid="10"/>
                                        </p:tgtEl>
                                      </p:cBhvr>
                                      <p:to x="100000" y="90000"/>
                                    </p:animScale>
                                    <p:animScale>
                                      <p:cBhvr>
                                        <p:cTn id="29" dur="83" decel="50000">
                                          <p:stCondLst>
                                            <p:cond delay="834"/>
                                          </p:stCondLst>
                                        </p:cTn>
                                        <p:tgtEl>
                                          <p:spTgt spid="10"/>
                                        </p:tgtEl>
                                      </p:cBhvr>
                                      <p:to x="100000" y="100000"/>
                                    </p:animScale>
                                    <p:animScale>
                                      <p:cBhvr>
                                        <p:cTn id="30" dur="13">
                                          <p:stCondLst>
                                            <p:cond delay="904"/>
                                          </p:stCondLst>
                                        </p:cTn>
                                        <p:tgtEl>
                                          <p:spTgt spid="10"/>
                                        </p:tgtEl>
                                      </p:cBhvr>
                                      <p:to x="100000" y="95000"/>
                                    </p:animScale>
                                    <p:animScale>
                                      <p:cBhvr>
                                        <p:cTn id="31" dur="83" decel="50000">
                                          <p:stCondLst>
                                            <p:cond delay="917"/>
                                          </p:stCondLst>
                                        </p:cTn>
                                        <p:tgtEl>
                                          <p:spTgt spid="10"/>
                                        </p:tgtEl>
                                      </p:cBhvr>
                                      <p:to x="100000" y="100000"/>
                                    </p:animScale>
                                  </p:childTnLst>
                                </p:cTn>
                              </p:par>
                            </p:childTnLst>
                          </p:cTn>
                        </p:par>
                        <p:par>
                          <p:cTn id="32" fill="hold">
                            <p:stCondLst>
                              <p:cond delay="10000"/>
                            </p:stCondLst>
                            <p:childTnLst>
                              <p:par>
                                <p:cTn id="33" presetID="45" presetClass="entr" presetSubtype="0" fill="hold" nodeType="afterEffect">
                                  <p:stCondLst>
                                    <p:cond delay="250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ppt_w</p:attrName>
                                        </p:attrNameLst>
                                      </p:cBhvr>
                                      <p:tavLst>
                                        <p:tav tm="0" fmla="#ppt_w*sin(2.5*pi*$)">
                                          <p:val>
                                            <p:fltVal val="0"/>
                                          </p:val>
                                        </p:tav>
                                        <p:tav tm="100000">
                                          <p:val>
                                            <p:fltVal val="1"/>
                                          </p:val>
                                        </p:tav>
                                      </p:tavLst>
                                    </p:anim>
                                    <p:anim calcmode="lin" valueType="num">
                                      <p:cBhvr>
                                        <p:cTn id="37" dur="1000" fill="hold"/>
                                        <p:tgtEl>
                                          <p:spTgt spid="6"/>
                                        </p:tgtEl>
                                        <p:attrNameLst>
                                          <p:attrName>ppt_h</p:attrName>
                                        </p:attrNameLst>
                                      </p:cBhvr>
                                      <p:tavLst>
                                        <p:tav tm="0">
                                          <p:val>
                                            <p:strVal val="#ppt_h"/>
                                          </p:val>
                                        </p:tav>
                                        <p:tav tm="100000">
                                          <p:val>
                                            <p:strVal val="#ppt_h"/>
                                          </p:val>
                                        </p:tav>
                                      </p:tavLst>
                                    </p:anim>
                                  </p:childTnLst>
                                </p:cTn>
                              </p:par>
                            </p:childTnLst>
                          </p:cTn>
                        </p:par>
                        <p:par>
                          <p:cTn id="38" fill="hold">
                            <p:stCondLst>
                              <p:cond delay="13500"/>
                            </p:stCondLst>
                            <p:childTnLst>
                              <p:par>
                                <p:cTn id="39" presetID="45" presetClass="entr" presetSubtype="0" fill="hold" grpId="0" nodeType="afterEffect">
                                  <p:stCondLst>
                                    <p:cond delay="250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ppt_w</p:attrName>
                                        </p:attrNameLst>
                                      </p:cBhvr>
                                      <p:tavLst>
                                        <p:tav tm="0" fmla="#ppt_w*sin(2.5*pi*$)">
                                          <p:val>
                                            <p:fltVal val="0"/>
                                          </p:val>
                                        </p:tav>
                                        <p:tav tm="100000">
                                          <p:val>
                                            <p:fltVal val="1"/>
                                          </p:val>
                                        </p:tav>
                                      </p:tavLst>
                                    </p:anim>
                                    <p:anim calcmode="lin" valueType="num">
                                      <p:cBhvr>
                                        <p:cTn id="43" dur="1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17000"/>
                            </p:stCondLst>
                            <p:childTnLst>
                              <p:par>
                                <p:cTn id="45" presetID="42" presetClass="entr" presetSubtype="0" fill="hold" nodeType="afterEffect">
                                  <p:stCondLst>
                                    <p:cond delay="30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21000"/>
                            </p:stCondLst>
                            <p:childTnLst>
                              <p:par>
                                <p:cTn id="51" presetID="2" presetClass="entr" presetSubtype="1" fill="hold" grpId="0" nodeType="afterEffect">
                                  <p:stCondLst>
                                    <p:cond delay="500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1000" fill="hold"/>
                                        <p:tgtEl>
                                          <p:spTgt spid="12"/>
                                        </p:tgtEl>
                                        <p:attrNameLst>
                                          <p:attrName>ppt_x</p:attrName>
                                        </p:attrNameLst>
                                      </p:cBhvr>
                                      <p:tavLst>
                                        <p:tav tm="0">
                                          <p:val>
                                            <p:strVal val="#ppt_x"/>
                                          </p:val>
                                        </p:tav>
                                        <p:tav tm="100000">
                                          <p:val>
                                            <p:strVal val="#ppt_x"/>
                                          </p:val>
                                        </p:tav>
                                      </p:tavLst>
                                    </p:anim>
                                    <p:anim calcmode="lin" valueType="num">
                                      <p:cBhvr additive="base">
                                        <p:cTn id="54" dur="1000" fill="hold"/>
                                        <p:tgtEl>
                                          <p:spTgt spid="12"/>
                                        </p:tgtEl>
                                        <p:attrNameLst>
                                          <p:attrName>ppt_y</p:attrName>
                                        </p:attrNameLst>
                                      </p:cBhvr>
                                      <p:tavLst>
                                        <p:tav tm="0">
                                          <p:val>
                                            <p:strVal val="0-#ppt_h/2"/>
                                          </p:val>
                                        </p:tav>
                                        <p:tav tm="100000">
                                          <p:val>
                                            <p:strVal val="#ppt_y"/>
                                          </p:val>
                                        </p:tav>
                                      </p:tavLst>
                                    </p:anim>
                                  </p:childTnLst>
                                </p:cTn>
                              </p:par>
                            </p:childTnLst>
                          </p:cTn>
                        </p:par>
                        <p:par>
                          <p:cTn id="55" fill="hold">
                            <p:stCondLst>
                              <p:cond delay="27000"/>
                            </p:stCondLst>
                            <p:childTnLst>
                              <p:par>
                                <p:cTn id="56" presetID="16" presetClass="entr" presetSubtype="21" fill="hold" grpId="0" nodeType="afterEffect">
                                  <p:stCondLst>
                                    <p:cond delay="450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1000"/>
                                        <p:tgtEl>
                                          <p:spTgt spid="13"/>
                                        </p:tgtEl>
                                      </p:cBhvr>
                                    </p:animEffect>
                                  </p:childTnLst>
                                </p:cTn>
                              </p:par>
                            </p:childTnLst>
                          </p:cTn>
                        </p:par>
                        <p:par>
                          <p:cTn id="59" fill="hold">
                            <p:stCondLst>
                              <p:cond delay="32500"/>
                            </p:stCondLst>
                            <p:childTnLst>
                              <p:par>
                                <p:cTn id="60" presetID="43" presetClass="entr" presetSubtype="0" fill="hold" grpId="0" nodeType="afterEffect">
                                  <p:stCondLst>
                                    <p:cond delay="250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
                                        <p:tgtEl>
                                          <p:spTgt spid="11"/>
                                        </p:tgtEl>
                                      </p:cBhvr>
                                    </p:animEffect>
                                    <p:anim calcmode="lin" valueType="num">
                                      <p:cBhvr>
                                        <p:cTn id="63" dur="400" fill="hold"/>
                                        <p:tgtEl>
                                          <p:spTgt spid="11"/>
                                        </p:tgtEl>
                                        <p:attrNameLst>
                                          <p:attrName>ppt_x</p:attrName>
                                        </p:attrNameLst>
                                      </p:cBhvr>
                                      <p:tavLst>
                                        <p:tav tm="0">
                                          <p:val>
                                            <p:strVal val="#ppt_x"/>
                                          </p:val>
                                        </p:tav>
                                        <p:tav tm="100000">
                                          <p:val>
                                            <p:strVal val="#ppt_x"/>
                                          </p:val>
                                        </p:tav>
                                      </p:tavLst>
                                    </p:anim>
                                    <p:anim calcmode="lin" valueType="num">
                                      <p:cBhvr>
                                        <p:cTn id="64" dur="400" fill="hold"/>
                                        <p:tgtEl>
                                          <p:spTgt spid="11"/>
                                        </p:tgtEl>
                                        <p:attrNameLst>
                                          <p:attrName>ppt_y</p:attrName>
                                        </p:attrNameLst>
                                      </p:cBhvr>
                                      <p:tavLst>
                                        <p:tav tm="0">
                                          <p:val>
                                            <p:strVal val="#ppt_y+0.31"/>
                                          </p:val>
                                        </p:tav>
                                        <p:tav tm="100000">
                                          <p:val>
                                            <p:strVal val="#ppt_y+0.31"/>
                                          </p:val>
                                        </p:tav>
                                      </p:tavLst>
                                    </p:anim>
                                    <p:anim calcmode="lin" valueType="num">
                                      <p:cBhvr>
                                        <p:cTn id="65"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6"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A6EB9C-1395-4997-94C2-59ADAC309317}"/>
              </a:ext>
            </a:extLst>
          </p:cNvPr>
          <p:cNvSpPr txBox="1"/>
          <p:nvPr/>
        </p:nvSpPr>
        <p:spPr>
          <a:xfrm>
            <a:off x="6459048" y="1650433"/>
            <a:ext cx="239514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Ronald Reagan</a:t>
            </a:r>
          </a:p>
        </p:txBody>
      </p:sp>
      <p:pic>
        <p:nvPicPr>
          <p:cNvPr id="3" name="Picture 2">
            <a:extLst>
              <a:ext uri="{FF2B5EF4-FFF2-40B4-BE49-F238E27FC236}">
                <a16:creationId xmlns:a16="http://schemas.microsoft.com/office/drawing/2014/main" id="{3D977EEF-4FBE-427B-A3A2-FBA061129CA9}"/>
              </a:ext>
            </a:extLst>
          </p:cNvPr>
          <p:cNvPicPr>
            <a:picLocks noChangeAspect="1"/>
          </p:cNvPicPr>
          <p:nvPr/>
        </p:nvPicPr>
        <p:blipFill rotWithShape="1">
          <a:blip r:embed="rId2"/>
          <a:srcRect l="28505" r="13114" b="6465"/>
          <a:stretch/>
        </p:blipFill>
        <p:spPr>
          <a:xfrm>
            <a:off x="8854191" y="38848"/>
            <a:ext cx="3147934" cy="4269610"/>
          </a:xfrm>
          <a:prstGeom prst="rect">
            <a:avLst/>
          </a:prstGeom>
        </p:spPr>
      </p:pic>
      <p:pic>
        <p:nvPicPr>
          <p:cNvPr id="4" name="Picture 3">
            <a:extLst>
              <a:ext uri="{FF2B5EF4-FFF2-40B4-BE49-F238E27FC236}">
                <a16:creationId xmlns:a16="http://schemas.microsoft.com/office/drawing/2014/main" id="{7C2E7DDB-5B77-4873-8F32-BDD922FE75EB}"/>
              </a:ext>
            </a:extLst>
          </p:cNvPr>
          <p:cNvPicPr>
            <a:picLocks noChangeAspect="1"/>
          </p:cNvPicPr>
          <p:nvPr/>
        </p:nvPicPr>
        <p:blipFill rotWithShape="1">
          <a:blip r:embed="rId3"/>
          <a:srcRect l="25618" r="28343" b="42462"/>
          <a:stretch/>
        </p:blipFill>
        <p:spPr>
          <a:xfrm>
            <a:off x="10089125" y="4484469"/>
            <a:ext cx="1913000" cy="2334683"/>
          </a:xfrm>
          <a:prstGeom prst="rect">
            <a:avLst/>
          </a:prstGeom>
        </p:spPr>
      </p:pic>
      <p:sp>
        <p:nvSpPr>
          <p:cNvPr id="5" name="TextBox 4">
            <a:extLst>
              <a:ext uri="{FF2B5EF4-FFF2-40B4-BE49-F238E27FC236}">
                <a16:creationId xmlns:a16="http://schemas.microsoft.com/office/drawing/2014/main" id="{3F4E947E-2538-4F4D-9B7E-D5824F411528}"/>
              </a:ext>
            </a:extLst>
          </p:cNvPr>
          <p:cNvSpPr txBox="1"/>
          <p:nvPr/>
        </p:nvSpPr>
        <p:spPr>
          <a:xfrm>
            <a:off x="8107621" y="5181135"/>
            <a:ext cx="198150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Nancy Reagan</a:t>
            </a:r>
          </a:p>
        </p:txBody>
      </p:sp>
      <p:sp>
        <p:nvSpPr>
          <p:cNvPr id="6" name="Rectangle 5">
            <a:extLst>
              <a:ext uri="{FF2B5EF4-FFF2-40B4-BE49-F238E27FC236}">
                <a16:creationId xmlns:a16="http://schemas.microsoft.com/office/drawing/2014/main" id="{595EC65B-900C-4374-942E-90FB9C5A2579}"/>
              </a:ext>
            </a:extLst>
          </p:cNvPr>
          <p:cNvSpPr/>
          <p:nvPr/>
        </p:nvSpPr>
        <p:spPr>
          <a:xfrm>
            <a:off x="263115" y="363381"/>
            <a:ext cx="799646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Prior to his presidency, he was a Hollywood actor and union leader before serving as the 33rd governor of California from 1967 to 1975.</a:t>
            </a:r>
          </a:p>
        </p:txBody>
      </p:sp>
      <p:sp>
        <p:nvSpPr>
          <p:cNvPr id="7" name="Rectangle 6">
            <a:extLst>
              <a:ext uri="{FF2B5EF4-FFF2-40B4-BE49-F238E27FC236}">
                <a16:creationId xmlns:a16="http://schemas.microsoft.com/office/drawing/2014/main" id="{F69481BC-0E1C-482D-97C0-5397C4FFAAC4}"/>
              </a:ext>
            </a:extLst>
          </p:cNvPr>
          <p:cNvSpPr/>
          <p:nvPr/>
        </p:nvSpPr>
        <p:spPr>
          <a:xfrm>
            <a:off x="263115" y="2173653"/>
            <a:ext cx="784450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February 6, 1911, Tampico, 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June 5, 2004, Bel Air, Los Angeles,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Presidential term (#40): January 20, 1981 – January 20, 1989</a:t>
            </a:r>
          </a:p>
        </p:txBody>
      </p:sp>
      <p:sp>
        <p:nvSpPr>
          <p:cNvPr id="8" name="Rectangle 7">
            <a:extLst>
              <a:ext uri="{FF2B5EF4-FFF2-40B4-BE49-F238E27FC236}">
                <a16:creationId xmlns:a16="http://schemas.microsoft.com/office/drawing/2014/main" id="{C542BF22-8248-4FEC-84E3-169A11D1A4C1}"/>
              </a:ext>
            </a:extLst>
          </p:cNvPr>
          <p:cNvSpPr/>
          <p:nvPr/>
        </p:nvSpPr>
        <p:spPr>
          <a:xfrm>
            <a:off x="263115" y="3708293"/>
            <a:ext cx="8591076"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only movie actor ever to become president, he had a remarkable skill as an orator that earned him the title “the Great Communicator.” His policies have been credited with contributing to the demise of Soviet communism. </a:t>
            </a:r>
          </a:p>
        </p:txBody>
      </p:sp>
      <p:sp>
        <p:nvSpPr>
          <p:cNvPr id="9" name="Rectangle 8">
            <a:extLst>
              <a:ext uri="{FF2B5EF4-FFF2-40B4-BE49-F238E27FC236}">
                <a16:creationId xmlns:a16="http://schemas.microsoft.com/office/drawing/2014/main" id="{E92AA548-FD84-47CC-A2EE-11B9F1D0DB95}"/>
              </a:ext>
            </a:extLst>
          </p:cNvPr>
          <p:cNvSpPr/>
          <p:nvPr/>
        </p:nvSpPr>
        <p:spPr>
          <a:xfrm>
            <a:off x="263115" y="5568367"/>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On June 5, 2004, he</a:t>
            </a:r>
            <a:r>
              <a:rPr lang="en-US" sz="2400" b="1" dirty="0">
                <a:solidFill>
                  <a:prstClr val="black"/>
                </a:solidFill>
                <a:latin typeface="Calibri" panose="020F0502020204030204"/>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after having suffered from Alzheimer's disease for nearly a decade.</a:t>
            </a:r>
          </a:p>
        </p:txBody>
      </p:sp>
    </p:spTree>
    <p:extLst>
      <p:ext uri="{BB962C8B-B14F-4D97-AF65-F5344CB8AC3E}">
        <p14:creationId xmlns:p14="http://schemas.microsoft.com/office/powerpoint/2010/main" val="49863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35000">
        <p15:prstTrans prst="fractur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5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par>
                          <p:cTn id="8" fill="hold">
                            <p:stCondLst>
                              <p:cond delay="6500"/>
                            </p:stCondLst>
                            <p:childTnLst>
                              <p:par>
                                <p:cTn id="9" presetID="31" presetClass="entr" presetSubtype="0" fill="hold" grpId="0" nodeType="afterEffect">
                                  <p:stCondLst>
                                    <p:cond delay="400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par>
                          <p:cTn id="15" fill="hold">
                            <p:stCondLst>
                              <p:cond delay="11500"/>
                            </p:stCondLst>
                            <p:childTnLst>
                              <p:par>
                                <p:cTn id="16" presetID="42" presetClass="entr" presetSubtype="0" fill="hold" nodeType="afterEffect">
                                  <p:stCondLst>
                                    <p:cond delay="4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6500"/>
                            </p:stCondLst>
                            <p:childTnLst>
                              <p:par>
                                <p:cTn id="22" presetID="2" presetClass="entr" presetSubtype="12" fill="hold" nodeType="afterEffect">
                                  <p:stCondLst>
                                    <p:cond delay="400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1000" fill="hold"/>
                                        <p:tgtEl>
                                          <p:spTgt spid="3"/>
                                        </p:tgtEl>
                                        <p:attrNameLst>
                                          <p:attrName>ppt_x</p:attrName>
                                        </p:attrNameLst>
                                      </p:cBhvr>
                                      <p:tavLst>
                                        <p:tav tm="0">
                                          <p:val>
                                            <p:strVal val="0-#ppt_w/2"/>
                                          </p:val>
                                        </p:tav>
                                        <p:tav tm="100000">
                                          <p:val>
                                            <p:strVal val="#ppt_x"/>
                                          </p:val>
                                        </p:tav>
                                      </p:tavLst>
                                    </p:anim>
                                    <p:anim calcmode="lin" valueType="num">
                                      <p:cBhvr additive="base">
                                        <p:cTn id="25" dur="1000" fill="hold"/>
                                        <p:tgtEl>
                                          <p:spTgt spid="3"/>
                                        </p:tgtEl>
                                        <p:attrNameLst>
                                          <p:attrName>ppt_y</p:attrName>
                                        </p:attrNameLst>
                                      </p:cBhvr>
                                      <p:tavLst>
                                        <p:tav tm="0">
                                          <p:val>
                                            <p:strVal val="1+#ppt_h/2"/>
                                          </p:val>
                                        </p:tav>
                                        <p:tav tm="100000">
                                          <p:val>
                                            <p:strVal val="#ppt_y"/>
                                          </p:val>
                                        </p:tav>
                                      </p:tavLst>
                                    </p:anim>
                                  </p:childTnLst>
                                </p:cTn>
                              </p:par>
                            </p:childTnLst>
                          </p:cTn>
                        </p:par>
                        <p:par>
                          <p:cTn id="26" fill="hold">
                            <p:stCondLst>
                              <p:cond delay="21500"/>
                            </p:stCondLst>
                            <p:childTnLst>
                              <p:par>
                                <p:cTn id="27" presetID="21" presetClass="entr" presetSubtype="1" fill="hold" grpId="0" nodeType="afterEffect">
                                  <p:stCondLst>
                                    <p:cond delay="3000"/>
                                  </p:stCondLst>
                                  <p:iterate type="lt">
                                    <p:tmPct val="10000"/>
                                  </p:iterate>
                                  <p:childTnLst>
                                    <p:set>
                                      <p:cBhvr>
                                        <p:cTn id="28" dur="1" fill="hold">
                                          <p:stCondLst>
                                            <p:cond delay="0"/>
                                          </p:stCondLst>
                                        </p:cTn>
                                        <p:tgtEl>
                                          <p:spTgt spid="5"/>
                                        </p:tgtEl>
                                        <p:attrNameLst>
                                          <p:attrName>style.visibility</p:attrName>
                                        </p:attrNameLst>
                                      </p:cBhvr>
                                      <p:to>
                                        <p:strVal val="visible"/>
                                      </p:to>
                                    </p:set>
                                    <p:animEffect transition="in" filter="wheel(1)">
                                      <p:cBhvr>
                                        <p:cTn id="29" dur="1000"/>
                                        <p:tgtEl>
                                          <p:spTgt spid="5"/>
                                        </p:tgtEl>
                                      </p:cBhvr>
                                    </p:animEffect>
                                  </p:childTnLst>
                                </p:cTn>
                              </p:par>
                            </p:childTnLst>
                          </p:cTn>
                        </p:par>
                        <p:par>
                          <p:cTn id="30" fill="hold">
                            <p:stCondLst>
                              <p:cond delay="26500"/>
                            </p:stCondLst>
                            <p:childTnLst>
                              <p:par>
                                <p:cTn id="31" presetID="26" presetClass="entr" presetSubtype="0" fill="hold" grpId="0" nodeType="afterEffect">
                                  <p:stCondLst>
                                    <p:cond delay="3000"/>
                                  </p:stCondLst>
                                  <p:iterate type="lt">
                                    <p:tmPct val="10000"/>
                                  </p:iterate>
                                  <p:childTnLst>
                                    <p:set>
                                      <p:cBhvr>
                                        <p:cTn id="32" dur="1" fill="hold">
                                          <p:stCondLst>
                                            <p:cond delay="0"/>
                                          </p:stCondLst>
                                        </p:cTn>
                                        <p:tgtEl>
                                          <p:spTgt spid="2"/>
                                        </p:tgtEl>
                                        <p:attrNameLst>
                                          <p:attrName>style.visibility</p:attrName>
                                        </p:attrNameLst>
                                      </p:cBhvr>
                                      <p:to>
                                        <p:strVal val="visible"/>
                                      </p:to>
                                    </p:set>
                                    <p:animEffect transition="in" filter="wipe(down)">
                                      <p:cBhvr>
                                        <p:cTn id="33" dur="290">
                                          <p:stCondLst>
                                            <p:cond delay="0"/>
                                          </p:stCondLst>
                                        </p:cTn>
                                        <p:tgtEl>
                                          <p:spTgt spid="2"/>
                                        </p:tgtEl>
                                      </p:cBhvr>
                                    </p:animEffect>
                                    <p:anim calcmode="lin" valueType="num">
                                      <p:cBhvr>
                                        <p:cTn id="34"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5"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6"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37"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38"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39" dur="13">
                                          <p:stCondLst>
                                            <p:cond delay="325"/>
                                          </p:stCondLst>
                                        </p:cTn>
                                        <p:tgtEl>
                                          <p:spTgt spid="2"/>
                                        </p:tgtEl>
                                      </p:cBhvr>
                                      <p:to x="100000" y="60000"/>
                                    </p:animScale>
                                    <p:animScale>
                                      <p:cBhvr>
                                        <p:cTn id="40" dur="83" decel="50000">
                                          <p:stCondLst>
                                            <p:cond delay="338"/>
                                          </p:stCondLst>
                                        </p:cTn>
                                        <p:tgtEl>
                                          <p:spTgt spid="2"/>
                                        </p:tgtEl>
                                      </p:cBhvr>
                                      <p:to x="100000" y="100000"/>
                                    </p:animScale>
                                    <p:animScale>
                                      <p:cBhvr>
                                        <p:cTn id="41" dur="13">
                                          <p:stCondLst>
                                            <p:cond delay="656"/>
                                          </p:stCondLst>
                                        </p:cTn>
                                        <p:tgtEl>
                                          <p:spTgt spid="2"/>
                                        </p:tgtEl>
                                      </p:cBhvr>
                                      <p:to x="100000" y="80000"/>
                                    </p:animScale>
                                    <p:animScale>
                                      <p:cBhvr>
                                        <p:cTn id="42" dur="83" decel="50000">
                                          <p:stCondLst>
                                            <p:cond delay="669"/>
                                          </p:stCondLst>
                                        </p:cTn>
                                        <p:tgtEl>
                                          <p:spTgt spid="2"/>
                                        </p:tgtEl>
                                      </p:cBhvr>
                                      <p:to x="100000" y="100000"/>
                                    </p:animScale>
                                    <p:animScale>
                                      <p:cBhvr>
                                        <p:cTn id="43" dur="13">
                                          <p:stCondLst>
                                            <p:cond delay="821"/>
                                          </p:stCondLst>
                                        </p:cTn>
                                        <p:tgtEl>
                                          <p:spTgt spid="2"/>
                                        </p:tgtEl>
                                      </p:cBhvr>
                                      <p:to x="100000" y="90000"/>
                                    </p:animScale>
                                    <p:animScale>
                                      <p:cBhvr>
                                        <p:cTn id="44" dur="83" decel="50000">
                                          <p:stCondLst>
                                            <p:cond delay="834"/>
                                          </p:stCondLst>
                                        </p:cTn>
                                        <p:tgtEl>
                                          <p:spTgt spid="2"/>
                                        </p:tgtEl>
                                      </p:cBhvr>
                                      <p:to x="100000" y="100000"/>
                                    </p:animScale>
                                    <p:animScale>
                                      <p:cBhvr>
                                        <p:cTn id="45" dur="13">
                                          <p:stCondLst>
                                            <p:cond delay="904"/>
                                          </p:stCondLst>
                                        </p:cTn>
                                        <p:tgtEl>
                                          <p:spTgt spid="2"/>
                                        </p:tgtEl>
                                      </p:cBhvr>
                                      <p:to x="100000" y="95000"/>
                                    </p:animScale>
                                    <p:animScale>
                                      <p:cBhvr>
                                        <p:cTn id="46" dur="83" decel="50000">
                                          <p:stCondLst>
                                            <p:cond delay="917"/>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B1E61E-D8EB-4677-A13B-4C01B22FDEB6}"/>
              </a:ext>
            </a:extLst>
          </p:cNvPr>
          <p:cNvPicPr>
            <a:picLocks noChangeAspect="1"/>
          </p:cNvPicPr>
          <p:nvPr/>
        </p:nvPicPr>
        <p:blipFill rotWithShape="1">
          <a:blip r:embed="rId2"/>
          <a:srcRect l="28711" r="30507" b="29429"/>
          <a:stretch/>
        </p:blipFill>
        <p:spPr>
          <a:xfrm>
            <a:off x="8709285" y="195184"/>
            <a:ext cx="3252866" cy="4319265"/>
          </a:xfrm>
          <a:prstGeom prst="rect">
            <a:avLst/>
          </a:prstGeom>
        </p:spPr>
      </p:pic>
      <p:pic>
        <p:nvPicPr>
          <p:cNvPr id="4" name="Picture 3">
            <a:extLst>
              <a:ext uri="{FF2B5EF4-FFF2-40B4-BE49-F238E27FC236}">
                <a16:creationId xmlns:a16="http://schemas.microsoft.com/office/drawing/2014/main" id="{C739CD2E-9D6A-4B94-9A18-923D56AEE395}"/>
              </a:ext>
            </a:extLst>
          </p:cNvPr>
          <p:cNvPicPr>
            <a:picLocks noChangeAspect="1"/>
          </p:cNvPicPr>
          <p:nvPr/>
        </p:nvPicPr>
        <p:blipFill rotWithShape="1">
          <a:blip r:embed="rId3"/>
          <a:srcRect l="3583" r="6327" b="7380"/>
          <a:stretch/>
        </p:blipFill>
        <p:spPr>
          <a:xfrm>
            <a:off x="9923489" y="4628212"/>
            <a:ext cx="2038662" cy="2095915"/>
          </a:xfrm>
          <a:prstGeom prst="rect">
            <a:avLst/>
          </a:prstGeom>
        </p:spPr>
      </p:pic>
      <p:sp>
        <p:nvSpPr>
          <p:cNvPr id="5" name="Rectangle 4">
            <a:extLst>
              <a:ext uri="{FF2B5EF4-FFF2-40B4-BE49-F238E27FC236}">
                <a16:creationId xmlns:a16="http://schemas.microsoft.com/office/drawing/2014/main" id="{F22680C6-67F6-4F39-87A7-A584FE050372}"/>
              </a:ext>
            </a:extLst>
          </p:cNvPr>
          <p:cNvSpPr/>
          <p:nvPr/>
        </p:nvSpPr>
        <p:spPr>
          <a:xfrm>
            <a:off x="229848" y="332654"/>
            <a:ext cx="835951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served as a Georgia State Senator from 1963 to 1967 and as the 76th Governor of Georgia from 1971 to 1975.</a:t>
            </a:r>
          </a:p>
        </p:txBody>
      </p:sp>
      <p:sp>
        <p:nvSpPr>
          <p:cNvPr id="6" name="Rectangle 5">
            <a:extLst>
              <a:ext uri="{FF2B5EF4-FFF2-40B4-BE49-F238E27FC236}">
                <a16:creationId xmlns:a16="http://schemas.microsoft.com/office/drawing/2014/main" id="{387228D7-8C32-4957-ACA2-F8AE1AE60A1F}"/>
              </a:ext>
            </a:extLst>
          </p:cNvPr>
          <p:cNvSpPr/>
          <p:nvPr/>
        </p:nvSpPr>
        <p:spPr>
          <a:xfrm>
            <a:off x="229848" y="1333488"/>
            <a:ext cx="784920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October 1, 1924 (currently age 95 years), Plains, 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Presidential term (#39): January 20, 1977 – January 20, 1981</a:t>
            </a:r>
          </a:p>
        </p:txBody>
      </p:sp>
      <p:sp>
        <p:nvSpPr>
          <p:cNvPr id="7" name="Rectangle 6">
            <a:extLst>
              <a:ext uri="{FF2B5EF4-FFF2-40B4-BE49-F238E27FC236}">
                <a16:creationId xmlns:a16="http://schemas.microsoft.com/office/drawing/2014/main" id="{2912A13A-241D-409C-B3D0-3350132C51E7}"/>
              </a:ext>
            </a:extLst>
          </p:cNvPr>
          <p:cNvSpPr/>
          <p:nvPr/>
        </p:nvSpPr>
        <p:spPr>
          <a:xfrm>
            <a:off x="229848" y="4924347"/>
            <a:ext cx="902408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was awarded the 2002 Nobel Peace Prize for work to find peaceful solutions to international conflicts, to advance democracy and human rights, and to promote economic and social development.</a:t>
            </a:r>
          </a:p>
        </p:txBody>
      </p:sp>
      <p:sp>
        <p:nvSpPr>
          <p:cNvPr id="8" name="Rectangle 7">
            <a:extLst>
              <a:ext uri="{FF2B5EF4-FFF2-40B4-BE49-F238E27FC236}">
                <a16:creationId xmlns:a16="http://schemas.microsoft.com/office/drawing/2014/main" id="{E6A273E2-72AB-43C5-AF46-8FF0A62AC32B}"/>
              </a:ext>
            </a:extLst>
          </p:cNvPr>
          <p:cNvSpPr/>
          <p:nvPr/>
        </p:nvSpPr>
        <p:spPr>
          <a:xfrm>
            <a:off x="229848" y="2723185"/>
            <a:ext cx="8154647"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On November 4, 1979, a group of Iranian students stormed the U.S. Embassy in Tehran, taking more than 60 American hostages. ... Many historians believe that hostage crisis cost the President a second term as president.</a:t>
            </a:r>
          </a:p>
        </p:txBody>
      </p:sp>
      <p:sp>
        <p:nvSpPr>
          <p:cNvPr id="3" name="TextBox 2">
            <a:extLst>
              <a:ext uri="{FF2B5EF4-FFF2-40B4-BE49-F238E27FC236}">
                <a16:creationId xmlns:a16="http://schemas.microsoft.com/office/drawing/2014/main" id="{2AFD6F77-C1DD-4F37-93E5-155F815556C8}"/>
              </a:ext>
            </a:extLst>
          </p:cNvPr>
          <p:cNvSpPr txBox="1"/>
          <p:nvPr/>
        </p:nvSpPr>
        <p:spPr>
          <a:xfrm>
            <a:off x="6562159" y="2182225"/>
            <a:ext cx="21471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Jimmy Carter</a:t>
            </a:r>
          </a:p>
        </p:txBody>
      </p:sp>
      <p:sp>
        <p:nvSpPr>
          <p:cNvPr id="9" name="TextBox 8">
            <a:extLst>
              <a:ext uri="{FF2B5EF4-FFF2-40B4-BE49-F238E27FC236}">
                <a16:creationId xmlns:a16="http://schemas.microsoft.com/office/drawing/2014/main" id="{40D2692E-06BF-4675-8558-4E160320FA66}"/>
              </a:ext>
            </a:extLst>
          </p:cNvPr>
          <p:cNvSpPr txBox="1"/>
          <p:nvPr/>
        </p:nvSpPr>
        <p:spPr>
          <a:xfrm>
            <a:off x="7701997" y="6072909"/>
            <a:ext cx="22065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Rosalynn Carter</a:t>
            </a:r>
          </a:p>
        </p:txBody>
      </p:sp>
    </p:spTree>
    <p:extLst>
      <p:ext uri="{BB962C8B-B14F-4D97-AF65-F5344CB8AC3E}">
        <p14:creationId xmlns:p14="http://schemas.microsoft.com/office/powerpoint/2010/main" val="1039776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35000">
        <p15:prstTrans prst="crush"/>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ppt_w</p:attrName>
                                        </p:attrNameLst>
                                      </p:cBhvr>
                                      <p:tavLst>
                                        <p:tav tm="0" fmla="#ppt_w*sin(2.5*pi*$)">
                                          <p:val>
                                            <p:fltVal val="0"/>
                                          </p:val>
                                        </p:tav>
                                        <p:tav tm="100000">
                                          <p:val>
                                            <p:fltVal val="1"/>
                                          </p:val>
                                        </p:tav>
                                      </p:tavLst>
                                    </p:anim>
                                    <p:anim calcmode="lin" valueType="num">
                                      <p:cBhvr>
                                        <p:cTn id="9" dur="1000" fill="hold"/>
                                        <p:tgtEl>
                                          <p:spTgt spid="6"/>
                                        </p:tgtEl>
                                        <p:attrNameLst>
                                          <p:attrName>ppt_h</p:attrName>
                                        </p:attrNameLst>
                                      </p:cBhvr>
                                      <p:tavLst>
                                        <p:tav tm="0">
                                          <p:val>
                                            <p:strVal val="#ppt_h"/>
                                          </p:val>
                                        </p:tav>
                                        <p:tav tm="100000">
                                          <p:val>
                                            <p:strVal val="#ppt_h"/>
                                          </p:val>
                                        </p:tav>
                                      </p:tavLst>
                                    </p:anim>
                                  </p:childTnLst>
                                </p:cTn>
                              </p:par>
                            </p:childTnLst>
                          </p:cTn>
                        </p:par>
                        <p:par>
                          <p:cTn id="10" fill="hold">
                            <p:stCondLst>
                              <p:cond delay="5000"/>
                            </p:stCondLst>
                            <p:childTnLst>
                              <p:par>
                                <p:cTn id="11" presetID="26" presetClass="entr" presetSubtype="0" fill="hold" grpId="0" nodeType="afterEffect">
                                  <p:stCondLst>
                                    <p:cond delay="350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290">
                                          <p:stCondLst>
                                            <p:cond delay="0"/>
                                          </p:stCondLst>
                                        </p:cTn>
                                        <p:tgtEl>
                                          <p:spTgt spid="8"/>
                                        </p:tgtEl>
                                      </p:cBhvr>
                                    </p:animEffect>
                                    <p:anim calcmode="lin" valueType="num">
                                      <p:cBhvr>
                                        <p:cTn id="14"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9" dur="13">
                                          <p:stCondLst>
                                            <p:cond delay="325"/>
                                          </p:stCondLst>
                                        </p:cTn>
                                        <p:tgtEl>
                                          <p:spTgt spid="8"/>
                                        </p:tgtEl>
                                      </p:cBhvr>
                                      <p:to x="100000" y="60000"/>
                                    </p:animScale>
                                    <p:animScale>
                                      <p:cBhvr>
                                        <p:cTn id="20" dur="83" decel="50000">
                                          <p:stCondLst>
                                            <p:cond delay="338"/>
                                          </p:stCondLst>
                                        </p:cTn>
                                        <p:tgtEl>
                                          <p:spTgt spid="8"/>
                                        </p:tgtEl>
                                      </p:cBhvr>
                                      <p:to x="100000" y="100000"/>
                                    </p:animScale>
                                    <p:animScale>
                                      <p:cBhvr>
                                        <p:cTn id="21" dur="13">
                                          <p:stCondLst>
                                            <p:cond delay="656"/>
                                          </p:stCondLst>
                                        </p:cTn>
                                        <p:tgtEl>
                                          <p:spTgt spid="8"/>
                                        </p:tgtEl>
                                      </p:cBhvr>
                                      <p:to x="100000" y="80000"/>
                                    </p:animScale>
                                    <p:animScale>
                                      <p:cBhvr>
                                        <p:cTn id="22" dur="83" decel="50000">
                                          <p:stCondLst>
                                            <p:cond delay="669"/>
                                          </p:stCondLst>
                                        </p:cTn>
                                        <p:tgtEl>
                                          <p:spTgt spid="8"/>
                                        </p:tgtEl>
                                      </p:cBhvr>
                                      <p:to x="100000" y="100000"/>
                                    </p:animScale>
                                    <p:animScale>
                                      <p:cBhvr>
                                        <p:cTn id="23" dur="13">
                                          <p:stCondLst>
                                            <p:cond delay="821"/>
                                          </p:stCondLst>
                                        </p:cTn>
                                        <p:tgtEl>
                                          <p:spTgt spid="8"/>
                                        </p:tgtEl>
                                      </p:cBhvr>
                                      <p:to x="100000" y="90000"/>
                                    </p:animScale>
                                    <p:animScale>
                                      <p:cBhvr>
                                        <p:cTn id="24" dur="83" decel="50000">
                                          <p:stCondLst>
                                            <p:cond delay="834"/>
                                          </p:stCondLst>
                                        </p:cTn>
                                        <p:tgtEl>
                                          <p:spTgt spid="8"/>
                                        </p:tgtEl>
                                      </p:cBhvr>
                                      <p:to x="100000" y="100000"/>
                                    </p:animScale>
                                    <p:animScale>
                                      <p:cBhvr>
                                        <p:cTn id="25" dur="13">
                                          <p:stCondLst>
                                            <p:cond delay="904"/>
                                          </p:stCondLst>
                                        </p:cTn>
                                        <p:tgtEl>
                                          <p:spTgt spid="8"/>
                                        </p:tgtEl>
                                      </p:cBhvr>
                                      <p:to x="100000" y="95000"/>
                                    </p:animScale>
                                    <p:animScale>
                                      <p:cBhvr>
                                        <p:cTn id="26" dur="83" decel="50000">
                                          <p:stCondLst>
                                            <p:cond delay="917"/>
                                          </p:stCondLst>
                                        </p:cTn>
                                        <p:tgtEl>
                                          <p:spTgt spid="8"/>
                                        </p:tgtEl>
                                      </p:cBhvr>
                                      <p:to x="100000" y="100000"/>
                                    </p:animScale>
                                  </p:childTnLst>
                                </p:cTn>
                              </p:par>
                            </p:childTnLst>
                          </p:cTn>
                        </p:par>
                        <p:par>
                          <p:cTn id="27" fill="hold">
                            <p:stCondLst>
                              <p:cond delay="9500"/>
                            </p:stCondLst>
                            <p:childTnLst>
                              <p:par>
                                <p:cTn id="28" presetID="42" presetClass="entr" presetSubtype="0" fill="hold" grpId="0" nodeType="afterEffect">
                                  <p:stCondLst>
                                    <p:cond delay="60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16500"/>
                            </p:stCondLst>
                            <p:childTnLst>
                              <p:par>
                                <p:cTn id="34" presetID="2" presetClass="entr" presetSubtype="9" fill="hold" nodeType="afterEffect">
                                  <p:stCondLst>
                                    <p:cond delay="300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000" fill="hold"/>
                                        <p:tgtEl>
                                          <p:spTgt spid="4"/>
                                        </p:tgtEl>
                                        <p:attrNameLst>
                                          <p:attrName>ppt_x</p:attrName>
                                        </p:attrNameLst>
                                      </p:cBhvr>
                                      <p:tavLst>
                                        <p:tav tm="0">
                                          <p:val>
                                            <p:strVal val="0-#ppt_w/2"/>
                                          </p:val>
                                        </p:tav>
                                        <p:tav tm="100000">
                                          <p:val>
                                            <p:strVal val="#ppt_x"/>
                                          </p:val>
                                        </p:tav>
                                      </p:tavLst>
                                    </p:anim>
                                    <p:anim calcmode="lin" valueType="num">
                                      <p:cBhvr additive="base">
                                        <p:cTn id="37" dur="1000" fill="hold"/>
                                        <p:tgtEl>
                                          <p:spTgt spid="4"/>
                                        </p:tgtEl>
                                        <p:attrNameLst>
                                          <p:attrName>ppt_y</p:attrName>
                                        </p:attrNameLst>
                                      </p:cBhvr>
                                      <p:tavLst>
                                        <p:tav tm="0">
                                          <p:val>
                                            <p:strVal val="0-#ppt_h/2"/>
                                          </p:val>
                                        </p:tav>
                                        <p:tav tm="100000">
                                          <p:val>
                                            <p:strVal val="#ppt_y"/>
                                          </p:val>
                                        </p:tav>
                                      </p:tavLst>
                                    </p:anim>
                                  </p:childTnLst>
                                </p:cTn>
                              </p:par>
                            </p:childTnLst>
                          </p:cTn>
                        </p:par>
                        <p:par>
                          <p:cTn id="38" fill="hold">
                            <p:stCondLst>
                              <p:cond delay="20500"/>
                            </p:stCondLst>
                            <p:childTnLst>
                              <p:par>
                                <p:cTn id="39" presetID="31" presetClass="entr" presetSubtype="0" fill="hold" nodeType="afterEffect">
                                  <p:stCondLst>
                                    <p:cond delay="2000"/>
                                  </p:stCondLst>
                                  <p:childTnLst>
                                    <p:set>
                                      <p:cBhvr>
                                        <p:cTn id="40" dur="1" fill="hold">
                                          <p:stCondLst>
                                            <p:cond delay="0"/>
                                          </p:stCondLst>
                                        </p:cTn>
                                        <p:tgtEl>
                                          <p:spTgt spid="2"/>
                                        </p:tgtEl>
                                        <p:attrNameLst>
                                          <p:attrName>style.visibility</p:attrName>
                                        </p:attrNameLst>
                                      </p:cBhvr>
                                      <p:to>
                                        <p:strVal val="visible"/>
                                      </p:to>
                                    </p:set>
                                    <p:anim calcmode="lin" valueType="num">
                                      <p:cBhvr>
                                        <p:cTn id="41" dur="1000" fill="hold"/>
                                        <p:tgtEl>
                                          <p:spTgt spid="2"/>
                                        </p:tgtEl>
                                        <p:attrNameLst>
                                          <p:attrName>ppt_w</p:attrName>
                                        </p:attrNameLst>
                                      </p:cBhvr>
                                      <p:tavLst>
                                        <p:tav tm="0">
                                          <p:val>
                                            <p:fltVal val="0"/>
                                          </p:val>
                                        </p:tav>
                                        <p:tav tm="100000">
                                          <p:val>
                                            <p:strVal val="#ppt_w"/>
                                          </p:val>
                                        </p:tav>
                                      </p:tavLst>
                                    </p:anim>
                                    <p:anim calcmode="lin" valueType="num">
                                      <p:cBhvr>
                                        <p:cTn id="42" dur="1000" fill="hold"/>
                                        <p:tgtEl>
                                          <p:spTgt spid="2"/>
                                        </p:tgtEl>
                                        <p:attrNameLst>
                                          <p:attrName>ppt_h</p:attrName>
                                        </p:attrNameLst>
                                      </p:cBhvr>
                                      <p:tavLst>
                                        <p:tav tm="0">
                                          <p:val>
                                            <p:fltVal val="0"/>
                                          </p:val>
                                        </p:tav>
                                        <p:tav tm="100000">
                                          <p:val>
                                            <p:strVal val="#ppt_h"/>
                                          </p:val>
                                        </p:tav>
                                      </p:tavLst>
                                    </p:anim>
                                    <p:anim calcmode="lin" valueType="num">
                                      <p:cBhvr>
                                        <p:cTn id="43" dur="1000" fill="hold"/>
                                        <p:tgtEl>
                                          <p:spTgt spid="2"/>
                                        </p:tgtEl>
                                        <p:attrNameLst>
                                          <p:attrName>style.rotation</p:attrName>
                                        </p:attrNameLst>
                                      </p:cBhvr>
                                      <p:tavLst>
                                        <p:tav tm="0">
                                          <p:val>
                                            <p:fltVal val="90"/>
                                          </p:val>
                                        </p:tav>
                                        <p:tav tm="100000">
                                          <p:val>
                                            <p:fltVal val="0"/>
                                          </p:val>
                                        </p:tav>
                                      </p:tavLst>
                                    </p:anim>
                                    <p:animEffect transition="in" filter="fade">
                                      <p:cBhvr>
                                        <p:cTn id="44" dur="1000"/>
                                        <p:tgtEl>
                                          <p:spTgt spid="2"/>
                                        </p:tgtEl>
                                      </p:cBhvr>
                                    </p:animEffect>
                                  </p:childTnLst>
                                </p:cTn>
                              </p:par>
                            </p:childTnLst>
                          </p:cTn>
                        </p:par>
                        <p:par>
                          <p:cTn id="45" fill="hold">
                            <p:stCondLst>
                              <p:cond delay="23500"/>
                            </p:stCondLst>
                            <p:childTnLst>
                              <p:par>
                                <p:cTn id="46" presetID="31" presetClass="entr" presetSubtype="0" fill="hold" grpId="0" nodeType="afterEffect">
                                  <p:stCondLst>
                                    <p:cond delay="3500"/>
                                  </p:stCondLst>
                                  <p:childTnLst>
                                    <p:set>
                                      <p:cBhvr>
                                        <p:cTn id="47" dur="1" fill="hold">
                                          <p:stCondLst>
                                            <p:cond delay="0"/>
                                          </p:stCondLst>
                                        </p:cTn>
                                        <p:tgtEl>
                                          <p:spTgt spid="9"/>
                                        </p:tgtEl>
                                        <p:attrNameLst>
                                          <p:attrName>style.visibility</p:attrName>
                                        </p:attrNameLst>
                                      </p:cBhvr>
                                      <p:to>
                                        <p:strVal val="visible"/>
                                      </p:to>
                                    </p:set>
                                    <p:anim calcmode="lin" valueType="num">
                                      <p:cBhvr>
                                        <p:cTn id="48" dur="1000" fill="hold"/>
                                        <p:tgtEl>
                                          <p:spTgt spid="9"/>
                                        </p:tgtEl>
                                        <p:attrNameLst>
                                          <p:attrName>ppt_w</p:attrName>
                                        </p:attrNameLst>
                                      </p:cBhvr>
                                      <p:tavLst>
                                        <p:tav tm="0">
                                          <p:val>
                                            <p:fltVal val="0"/>
                                          </p:val>
                                        </p:tav>
                                        <p:tav tm="100000">
                                          <p:val>
                                            <p:strVal val="#ppt_w"/>
                                          </p:val>
                                        </p:tav>
                                      </p:tavLst>
                                    </p:anim>
                                    <p:anim calcmode="lin" valueType="num">
                                      <p:cBhvr>
                                        <p:cTn id="49" dur="1000" fill="hold"/>
                                        <p:tgtEl>
                                          <p:spTgt spid="9"/>
                                        </p:tgtEl>
                                        <p:attrNameLst>
                                          <p:attrName>ppt_h</p:attrName>
                                        </p:attrNameLst>
                                      </p:cBhvr>
                                      <p:tavLst>
                                        <p:tav tm="0">
                                          <p:val>
                                            <p:fltVal val="0"/>
                                          </p:val>
                                        </p:tav>
                                        <p:tav tm="100000">
                                          <p:val>
                                            <p:strVal val="#ppt_h"/>
                                          </p:val>
                                        </p:tav>
                                      </p:tavLst>
                                    </p:anim>
                                    <p:anim calcmode="lin" valueType="num">
                                      <p:cBhvr>
                                        <p:cTn id="50" dur="1000" fill="hold"/>
                                        <p:tgtEl>
                                          <p:spTgt spid="9"/>
                                        </p:tgtEl>
                                        <p:attrNameLst>
                                          <p:attrName>style.rotation</p:attrName>
                                        </p:attrNameLst>
                                      </p:cBhvr>
                                      <p:tavLst>
                                        <p:tav tm="0">
                                          <p:val>
                                            <p:fltVal val="90"/>
                                          </p:val>
                                        </p:tav>
                                        <p:tav tm="100000">
                                          <p:val>
                                            <p:fltVal val="0"/>
                                          </p:val>
                                        </p:tav>
                                      </p:tavLst>
                                    </p:anim>
                                    <p:animEffect transition="in" filter="fade">
                                      <p:cBhvr>
                                        <p:cTn id="51" dur="1000"/>
                                        <p:tgtEl>
                                          <p:spTgt spid="9"/>
                                        </p:tgtEl>
                                      </p:cBhvr>
                                    </p:animEffect>
                                  </p:childTnLst>
                                </p:cTn>
                              </p:par>
                            </p:childTnLst>
                          </p:cTn>
                        </p:par>
                        <p:par>
                          <p:cTn id="52" fill="hold">
                            <p:stCondLst>
                              <p:cond delay="28000"/>
                            </p:stCondLst>
                            <p:childTnLst>
                              <p:par>
                                <p:cTn id="53" presetID="43" presetClass="entr" presetSubtype="0" fill="hold" grpId="0" nodeType="afterEffect">
                                  <p:stCondLst>
                                    <p:cond delay="250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
                                        <p:tgtEl>
                                          <p:spTgt spid="3"/>
                                        </p:tgtEl>
                                      </p:cBhvr>
                                    </p:animEffect>
                                    <p:anim calcmode="lin" valueType="num">
                                      <p:cBhvr>
                                        <p:cTn id="56" dur="400" fill="hold"/>
                                        <p:tgtEl>
                                          <p:spTgt spid="3"/>
                                        </p:tgtEl>
                                        <p:attrNameLst>
                                          <p:attrName>ppt_x</p:attrName>
                                        </p:attrNameLst>
                                      </p:cBhvr>
                                      <p:tavLst>
                                        <p:tav tm="0">
                                          <p:val>
                                            <p:strVal val="#ppt_x"/>
                                          </p:val>
                                        </p:tav>
                                        <p:tav tm="100000">
                                          <p:val>
                                            <p:strVal val="#ppt_x"/>
                                          </p:val>
                                        </p:tav>
                                      </p:tavLst>
                                    </p:anim>
                                    <p:anim calcmode="lin" valueType="num">
                                      <p:cBhvr>
                                        <p:cTn id="57" dur="400" fill="hold"/>
                                        <p:tgtEl>
                                          <p:spTgt spid="3"/>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091A25-DC5F-4240-92E3-3FE062621E91}"/>
              </a:ext>
            </a:extLst>
          </p:cNvPr>
          <p:cNvSpPr/>
          <p:nvPr/>
        </p:nvSpPr>
        <p:spPr>
          <a:xfrm>
            <a:off x="304797" y="210422"/>
            <a:ext cx="7325193"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He served as the 28th president of the United States from 1913 to 1921 and was the leading architect of the League of Nations.   The U.S. never joined the League.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Born: December 28, 1856, Staunton, 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Died: February 3, 1924, Washington, D.C.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Presidential term: March 4, 1913 – March 4, 1921</a:t>
            </a:r>
          </a:p>
        </p:txBody>
      </p:sp>
      <p:pic>
        <p:nvPicPr>
          <p:cNvPr id="4" name="Picture 3">
            <a:extLst>
              <a:ext uri="{FF2B5EF4-FFF2-40B4-BE49-F238E27FC236}">
                <a16:creationId xmlns:a16="http://schemas.microsoft.com/office/drawing/2014/main" id="{CEDB5606-50CB-40E2-B5C7-1F59B25A39E4}"/>
              </a:ext>
            </a:extLst>
          </p:cNvPr>
          <p:cNvPicPr>
            <a:picLocks noChangeAspect="1"/>
          </p:cNvPicPr>
          <p:nvPr/>
        </p:nvPicPr>
        <p:blipFill rotWithShape="1">
          <a:blip r:embed="rId2"/>
          <a:srcRect l="24447" r="26286" b="9876"/>
          <a:stretch/>
        </p:blipFill>
        <p:spPr>
          <a:xfrm>
            <a:off x="9099030" y="131164"/>
            <a:ext cx="2788173" cy="4261200"/>
          </a:xfrm>
          <a:prstGeom prst="rect">
            <a:avLst/>
          </a:prstGeom>
        </p:spPr>
      </p:pic>
      <p:sp>
        <p:nvSpPr>
          <p:cNvPr id="5" name="Rectangle 4">
            <a:extLst>
              <a:ext uri="{FF2B5EF4-FFF2-40B4-BE49-F238E27FC236}">
                <a16:creationId xmlns:a16="http://schemas.microsoft.com/office/drawing/2014/main" id="{AC9052E4-A947-437F-A11D-239D54284AD0}"/>
              </a:ext>
            </a:extLst>
          </p:cNvPr>
          <p:cNvSpPr/>
          <p:nvPr/>
        </p:nvSpPr>
        <p:spPr>
          <a:xfrm>
            <a:off x="8010760" y="2675232"/>
            <a:ext cx="1656351" cy="9541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Woodrow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Wilson</a:t>
            </a:r>
          </a:p>
        </p:txBody>
      </p:sp>
      <p:sp>
        <p:nvSpPr>
          <p:cNvPr id="6" name="Rectangle 5">
            <a:extLst>
              <a:ext uri="{FF2B5EF4-FFF2-40B4-BE49-F238E27FC236}">
                <a16:creationId xmlns:a16="http://schemas.microsoft.com/office/drawing/2014/main" id="{8716A809-13FE-4B45-840A-BA358ED2B071}"/>
              </a:ext>
            </a:extLst>
          </p:cNvPr>
          <p:cNvSpPr/>
          <p:nvPr/>
        </p:nvSpPr>
        <p:spPr>
          <a:xfrm>
            <a:off x="3147987" y="5546121"/>
            <a:ext cx="505965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1.  Ellen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Axson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Wilson, died 1914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  Edith Wilson, married W.W. in 1915</a:t>
            </a:r>
          </a:p>
        </p:txBody>
      </p:sp>
      <p:pic>
        <p:nvPicPr>
          <p:cNvPr id="7" name="Picture 6">
            <a:extLst>
              <a:ext uri="{FF2B5EF4-FFF2-40B4-BE49-F238E27FC236}">
                <a16:creationId xmlns:a16="http://schemas.microsoft.com/office/drawing/2014/main" id="{C8DB2F39-89F1-4CD6-B082-7DAAEEE4765F}"/>
              </a:ext>
            </a:extLst>
          </p:cNvPr>
          <p:cNvPicPr>
            <a:picLocks noChangeAspect="1"/>
          </p:cNvPicPr>
          <p:nvPr/>
        </p:nvPicPr>
        <p:blipFill rotWithShape="1">
          <a:blip r:embed="rId3"/>
          <a:srcRect l="14232" t="4742" r="16750" b="12717"/>
          <a:stretch/>
        </p:blipFill>
        <p:spPr>
          <a:xfrm>
            <a:off x="8207642" y="4594734"/>
            <a:ext cx="1782775" cy="2132102"/>
          </a:xfrm>
          <a:prstGeom prst="rect">
            <a:avLst/>
          </a:prstGeom>
        </p:spPr>
      </p:pic>
      <p:pic>
        <p:nvPicPr>
          <p:cNvPr id="8" name="Picture 7">
            <a:extLst>
              <a:ext uri="{FF2B5EF4-FFF2-40B4-BE49-F238E27FC236}">
                <a16:creationId xmlns:a16="http://schemas.microsoft.com/office/drawing/2014/main" id="{93BA3FE7-07E1-4115-859F-2B08575F0ADB}"/>
              </a:ext>
            </a:extLst>
          </p:cNvPr>
          <p:cNvPicPr>
            <a:picLocks noChangeAspect="1"/>
          </p:cNvPicPr>
          <p:nvPr/>
        </p:nvPicPr>
        <p:blipFill rotWithShape="1">
          <a:blip r:embed="rId4"/>
          <a:srcRect l="14403" r="20330" b="20413"/>
          <a:stretch/>
        </p:blipFill>
        <p:spPr>
          <a:xfrm>
            <a:off x="10194138" y="4582086"/>
            <a:ext cx="1748445" cy="2132102"/>
          </a:xfrm>
          <a:prstGeom prst="rect">
            <a:avLst/>
          </a:prstGeom>
        </p:spPr>
      </p:pic>
      <p:sp>
        <p:nvSpPr>
          <p:cNvPr id="3" name="Rectangle 2">
            <a:extLst>
              <a:ext uri="{FF2B5EF4-FFF2-40B4-BE49-F238E27FC236}">
                <a16:creationId xmlns:a16="http://schemas.microsoft.com/office/drawing/2014/main" id="{965BA0DD-57FB-4653-94D5-A03462F64DB8}"/>
              </a:ext>
            </a:extLst>
          </p:cNvPr>
          <p:cNvSpPr/>
          <p:nvPr/>
        </p:nvSpPr>
        <p:spPr>
          <a:xfrm>
            <a:off x="304797" y="3448276"/>
            <a:ext cx="6096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After a policy of neutrality at the outbreak of World War I, he led America into war in order to “make the world safe for democracy.”</a:t>
            </a:r>
          </a:p>
        </p:txBody>
      </p:sp>
      <p:sp>
        <p:nvSpPr>
          <p:cNvPr id="9" name="TextBox 8">
            <a:extLst>
              <a:ext uri="{FF2B5EF4-FFF2-40B4-BE49-F238E27FC236}">
                <a16:creationId xmlns:a16="http://schemas.microsoft.com/office/drawing/2014/main" id="{30589DB1-D38E-4DFF-8FE9-95C16CD21E4E}"/>
              </a:ext>
            </a:extLst>
          </p:cNvPr>
          <p:cNvSpPr txBox="1"/>
          <p:nvPr/>
        </p:nvSpPr>
        <p:spPr>
          <a:xfrm>
            <a:off x="8212190" y="4582086"/>
            <a:ext cx="2428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1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a:t>
            </a:r>
          </a:p>
        </p:txBody>
      </p:sp>
    </p:spTree>
    <p:extLst>
      <p:ext uri="{BB962C8B-B14F-4D97-AF65-F5344CB8AC3E}">
        <p14:creationId xmlns:p14="http://schemas.microsoft.com/office/powerpoint/2010/main" val="772975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3000">
        <p15:prstTrans prst="peelOff"/>
      </p:transition>
    </mc:Choice>
    <mc:Fallback xmlns="">
      <p:transition spd="slow" advTm="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5000"/>
                                  </p:stCondLst>
                                  <p:iterate type="wd">
                                    <p:tmPct val="4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8760"/>
                            </p:stCondLst>
                            <p:childTnLst>
                              <p:par>
                                <p:cTn id="13" presetID="2" presetClass="entr" presetSubtype="12" fill="hold" nodeType="afterEffect">
                                  <p:stCondLst>
                                    <p:cond delay="5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4760"/>
                            </p:stCondLst>
                            <p:childTnLst>
                              <p:par>
                                <p:cTn id="18" presetID="21" presetClass="entr" presetSubtype="1" fill="hold" grpId="0" nodeType="afterEffect">
                                  <p:stCondLst>
                                    <p:cond delay="700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1000"/>
                                        <p:tgtEl>
                                          <p:spTgt spid="6"/>
                                        </p:tgtEl>
                                      </p:cBhvr>
                                    </p:animEffect>
                                  </p:childTnLst>
                                </p:cTn>
                              </p:par>
                            </p:childTnLst>
                          </p:cTn>
                        </p:par>
                        <p:par>
                          <p:cTn id="21" fill="hold">
                            <p:stCondLst>
                              <p:cond delay="22760"/>
                            </p:stCondLst>
                            <p:childTnLst>
                              <p:par>
                                <p:cTn id="22" presetID="42" presetClass="entr" presetSubtype="0" fill="hold" grpId="0" nodeType="afterEffect">
                                  <p:stCondLst>
                                    <p:cond delay="2000"/>
                                  </p:stCondLst>
                                  <p:iterate type="lt">
                                    <p:tmPct val="6000"/>
                                  </p:iterate>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1978</TotalTime>
  <Words>7078</Words>
  <Application>Microsoft Office PowerPoint</Application>
  <PresentationFormat>Widescreen</PresentationFormat>
  <Paragraphs>448</Paragraphs>
  <Slides>49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the President</dc:title>
  <dc:creator>Steven Murov</dc:creator>
  <cp:keywords>Presidents naming</cp:keywords>
  <cp:lastModifiedBy>Steven Murov</cp:lastModifiedBy>
  <cp:revision>247</cp:revision>
  <cp:lastPrinted>2019-11-05T22:40:13Z</cp:lastPrinted>
  <dcterms:created xsi:type="dcterms:W3CDTF">2019-09-11T20:31:50Z</dcterms:created>
  <dcterms:modified xsi:type="dcterms:W3CDTF">2019-11-12T20:35:16Z</dcterms:modified>
  <cp:category>Presidents naming</cp:category>
</cp:coreProperties>
</file>