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61" r:id="rId4"/>
    <p:sldId id="263" r:id="rId5"/>
    <p:sldId id="264" r:id="rId6"/>
    <p:sldId id="284" r:id="rId7"/>
    <p:sldId id="275" r:id="rId8"/>
    <p:sldId id="265" r:id="rId9"/>
    <p:sldId id="266" r:id="rId10"/>
    <p:sldId id="267" r:id="rId11"/>
    <p:sldId id="268" r:id="rId12"/>
    <p:sldId id="269" r:id="rId13"/>
    <p:sldId id="270" r:id="rId14"/>
    <p:sldId id="273" r:id="rId15"/>
    <p:sldId id="292" r:id="rId16"/>
    <p:sldId id="276" r:id="rId17"/>
    <p:sldId id="293" r:id="rId18"/>
    <p:sldId id="294" r:id="rId19"/>
    <p:sldId id="295" r:id="rId20"/>
    <p:sldId id="279" r:id="rId21"/>
    <p:sldId id="277" r:id="rId22"/>
    <p:sldId id="278" r:id="rId23"/>
    <p:sldId id="281" r:id="rId24"/>
    <p:sldId id="282" r:id="rId25"/>
    <p:sldId id="283" r:id="rId26"/>
    <p:sldId id="262" r:id="rId27"/>
    <p:sldId id="298"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7" d="100"/>
          <a:sy n="67" d="100"/>
        </p:scale>
        <p:origin x="85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D761F-93F6-49B9-92FD-AC4C1BBCCD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A5ED49F-EFC3-4678-88B6-6C4349FF47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DE73BAF-361B-4727-B92E-9F77A6C00F5A}"/>
              </a:ext>
            </a:extLst>
          </p:cNvPr>
          <p:cNvSpPr>
            <a:spLocks noGrp="1"/>
          </p:cNvSpPr>
          <p:nvPr>
            <p:ph type="dt" sz="half" idx="10"/>
          </p:nvPr>
        </p:nvSpPr>
        <p:spPr/>
        <p:txBody>
          <a:bodyPr/>
          <a:lstStyle/>
          <a:p>
            <a:fld id="{D33CB710-5520-482D-9B3F-D3666AE1CA8A}" type="datetimeFigureOut">
              <a:rPr lang="en-US" smtClean="0"/>
              <a:t>11/3/2021</a:t>
            </a:fld>
            <a:endParaRPr lang="en-US"/>
          </a:p>
        </p:txBody>
      </p:sp>
      <p:sp>
        <p:nvSpPr>
          <p:cNvPr id="5" name="Footer Placeholder 4">
            <a:extLst>
              <a:ext uri="{FF2B5EF4-FFF2-40B4-BE49-F238E27FC236}">
                <a16:creationId xmlns:a16="http://schemas.microsoft.com/office/drawing/2014/main" id="{7D50D895-2B97-4055-8190-0FF54489BD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6F928C-F54F-4736-8657-BFDC6FE8E8C3}"/>
              </a:ext>
            </a:extLst>
          </p:cNvPr>
          <p:cNvSpPr>
            <a:spLocks noGrp="1"/>
          </p:cNvSpPr>
          <p:nvPr>
            <p:ph type="sldNum" sz="quarter" idx="12"/>
          </p:nvPr>
        </p:nvSpPr>
        <p:spPr/>
        <p:txBody>
          <a:bodyPr/>
          <a:lstStyle/>
          <a:p>
            <a:fld id="{77B95513-9317-4C2E-8A1C-9895F2A05A46}" type="slidenum">
              <a:rPr lang="en-US" smtClean="0"/>
              <a:t>‹#›</a:t>
            </a:fld>
            <a:endParaRPr lang="en-US"/>
          </a:p>
        </p:txBody>
      </p:sp>
    </p:spTree>
    <p:extLst>
      <p:ext uri="{BB962C8B-B14F-4D97-AF65-F5344CB8AC3E}">
        <p14:creationId xmlns:p14="http://schemas.microsoft.com/office/powerpoint/2010/main" val="4033937286"/>
      </p:ext>
    </p:extLst>
  </p:cSld>
  <p:clrMapOvr>
    <a:masterClrMapping/>
  </p:clrMapOvr>
  <mc:AlternateContent xmlns:mc="http://schemas.openxmlformats.org/markup-compatibility/2006" xmlns:p14="http://schemas.microsoft.com/office/powerpoint/2010/main">
    <mc:Choice Requires="p14">
      <p:transition spd="slow" p14:dur="2000" advTm="28000"/>
    </mc:Choice>
    <mc:Fallback xmlns="">
      <p:transition spd="slow" advTm="28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78BAC-F251-4534-A233-22E6F42C3DD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B6D1E62-29F4-4F64-9DF3-23379F87C32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920103-72BC-4658-9123-52BA7E84F4C4}"/>
              </a:ext>
            </a:extLst>
          </p:cNvPr>
          <p:cNvSpPr>
            <a:spLocks noGrp="1"/>
          </p:cNvSpPr>
          <p:nvPr>
            <p:ph type="dt" sz="half" idx="10"/>
          </p:nvPr>
        </p:nvSpPr>
        <p:spPr/>
        <p:txBody>
          <a:bodyPr/>
          <a:lstStyle/>
          <a:p>
            <a:fld id="{D33CB710-5520-482D-9B3F-D3666AE1CA8A}" type="datetimeFigureOut">
              <a:rPr lang="en-US" smtClean="0"/>
              <a:t>11/3/2021</a:t>
            </a:fld>
            <a:endParaRPr lang="en-US"/>
          </a:p>
        </p:txBody>
      </p:sp>
      <p:sp>
        <p:nvSpPr>
          <p:cNvPr id="5" name="Footer Placeholder 4">
            <a:extLst>
              <a:ext uri="{FF2B5EF4-FFF2-40B4-BE49-F238E27FC236}">
                <a16:creationId xmlns:a16="http://schemas.microsoft.com/office/drawing/2014/main" id="{DE9008A7-3B11-473C-B2A2-99FB11A3F9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5ECEC6-2AFC-4525-B364-F9B478D9A9F8}"/>
              </a:ext>
            </a:extLst>
          </p:cNvPr>
          <p:cNvSpPr>
            <a:spLocks noGrp="1"/>
          </p:cNvSpPr>
          <p:nvPr>
            <p:ph type="sldNum" sz="quarter" idx="12"/>
          </p:nvPr>
        </p:nvSpPr>
        <p:spPr/>
        <p:txBody>
          <a:bodyPr/>
          <a:lstStyle/>
          <a:p>
            <a:fld id="{77B95513-9317-4C2E-8A1C-9895F2A05A46}" type="slidenum">
              <a:rPr lang="en-US" smtClean="0"/>
              <a:t>‹#›</a:t>
            </a:fld>
            <a:endParaRPr lang="en-US"/>
          </a:p>
        </p:txBody>
      </p:sp>
    </p:spTree>
    <p:extLst>
      <p:ext uri="{BB962C8B-B14F-4D97-AF65-F5344CB8AC3E}">
        <p14:creationId xmlns:p14="http://schemas.microsoft.com/office/powerpoint/2010/main" val="1354456536"/>
      </p:ext>
    </p:extLst>
  </p:cSld>
  <p:clrMapOvr>
    <a:masterClrMapping/>
  </p:clrMapOvr>
  <mc:AlternateContent xmlns:mc="http://schemas.openxmlformats.org/markup-compatibility/2006" xmlns:p14="http://schemas.microsoft.com/office/powerpoint/2010/main">
    <mc:Choice Requires="p14">
      <p:transition spd="slow" p14:dur="2000" advTm="28000"/>
    </mc:Choice>
    <mc:Fallback xmlns="">
      <p:transition spd="slow" advTm="28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0E7954-1D7A-44BC-8DC9-3B8E0EDC90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9C8AAFE-00F7-4368-A816-EA84B492A4D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510785-D920-47B5-9770-06024C3E4C0F}"/>
              </a:ext>
            </a:extLst>
          </p:cNvPr>
          <p:cNvSpPr>
            <a:spLocks noGrp="1"/>
          </p:cNvSpPr>
          <p:nvPr>
            <p:ph type="dt" sz="half" idx="10"/>
          </p:nvPr>
        </p:nvSpPr>
        <p:spPr/>
        <p:txBody>
          <a:bodyPr/>
          <a:lstStyle/>
          <a:p>
            <a:fld id="{D33CB710-5520-482D-9B3F-D3666AE1CA8A}" type="datetimeFigureOut">
              <a:rPr lang="en-US" smtClean="0"/>
              <a:t>11/3/2021</a:t>
            </a:fld>
            <a:endParaRPr lang="en-US"/>
          </a:p>
        </p:txBody>
      </p:sp>
      <p:sp>
        <p:nvSpPr>
          <p:cNvPr id="5" name="Footer Placeholder 4">
            <a:extLst>
              <a:ext uri="{FF2B5EF4-FFF2-40B4-BE49-F238E27FC236}">
                <a16:creationId xmlns:a16="http://schemas.microsoft.com/office/drawing/2014/main" id="{29CB403A-8306-4814-B344-C69C606239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E02F57-AC3A-4875-9646-93D22AD17C45}"/>
              </a:ext>
            </a:extLst>
          </p:cNvPr>
          <p:cNvSpPr>
            <a:spLocks noGrp="1"/>
          </p:cNvSpPr>
          <p:nvPr>
            <p:ph type="sldNum" sz="quarter" idx="12"/>
          </p:nvPr>
        </p:nvSpPr>
        <p:spPr/>
        <p:txBody>
          <a:bodyPr/>
          <a:lstStyle/>
          <a:p>
            <a:fld id="{77B95513-9317-4C2E-8A1C-9895F2A05A46}" type="slidenum">
              <a:rPr lang="en-US" smtClean="0"/>
              <a:t>‹#›</a:t>
            </a:fld>
            <a:endParaRPr lang="en-US"/>
          </a:p>
        </p:txBody>
      </p:sp>
    </p:spTree>
    <p:extLst>
      <p:ext uri="{BB962C8B-B14F-4D97-AF65-F5344CB8AC3E}">
        <p14:creationId xmlns:p14="http://schemas.microsoft.com/office/powerpoint/2010/main" val="3102903660"/>
      </p:ext>
    </p:extLst>
  </p:cSld>
  <p:clrMapOvr>
    <a:masterClrMapping/>
  </p:clrMapOvr>
  <mc:AlternateContent xmlns:mc="http://schemas.openxmlformats.org/markup-compatibility/2006" xmlns:p14="http://schemas.microsoft.com/office/powerpoint/2010/main">
    <mc:Choice Requires="p14">
      <p:transition spd="slow" p14:dur="2000" advTm="28000"/>
    </mc:Choice>
    <mc:Fallback xmlns="">
      <p:transition spd="slow" advTm="28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1F94E6B-8A6A-439C-A9E1-27CBB5C42EAD}" type="datetimeFigureOut">
              <a:rPr lang="en-US" smtClean="0"/>
              <a:t>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02044-6DE5-432B-897E-EA2B823E265A}" type="slidenum">
              <a:rPr lang="en-US" smtClean="0"/>
              <a:t>‹#›</a:t>
            </a:fld>
            <a:endParaRPr lang="en-US"/>
          </a:p>
        </p:txBody>
      </p:sp>
    </p:spTree>
    <p:extLst>
      <p:ext uri="{BB962C8B-B14F-4D97-AF65-F5344CB8AC3E}">
        <p14:creationId xmlns:p14="http://schemas.microsoft.com/office/powerpoint/2010/main" val="2310803025"/>
      </p:ext>
    </p:extLst>
  </p:cSld>
  <p:clrMapOvr>
    <a:masterClrMapping/>
  </p:clrMapOvr>
  <mc:AlternateContent xmlns:mc="http://schemas.openxmlformats.org/markup-compatibility/2006" xmlns:p14="http://schemas.microsoft.com/office/powerpoint/2010/main">
    <mc:Choice Requires="p14">
      <p:transition spd="slow" p14:dur="2000" advTm="28000"/>
    </mc:Choice>
    <mc:Fallback xmlns="">
      <p:transition spd="slow" advTm="28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F94E6B-8A6A-439C-A9E1-27CBB5C42EAD}" type="datetimeFigureOut">
              <a:rPr lang="en-US" smtClean="0"/>
              <a:t>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02044-6DE5-432B-897E-EA2B823E265A}" type="slidenum">
              <a:rPr lang="en-US" smtClean="0"/>
              <a:t>‹#›</a:t>
            </a:fld>
            <a:endParaRPr lang="en-US"/>
          </a:p>
        </p:txBody>
      </p:sp>
    </p:spTree>
    <p:extLst>
      <p:ext uri="{BB962C8B-B14F-4D97-AF65-F5344CB8AC3E}">
        <p14:creationId xmlns:p14="http://schemas.microsoft.com/office/powerpoint/2010/main" val="3911608305"/>
      </p:ext>
    </p:extLst>
  </p:cSld>
  <p:clrMapOvr>
    <a:masterClrMapping/>
  </p:clrMapOvr>
  <mc:AlternateContent xmlns:mc="http://schemas.openxmlformats.org/markup-compatibility/2006" xmlns:p14="http://schemas.microsoft.com/office/powerpoint/2010/main">
    <mc:Choice Requires="p14">
      <p:transition spd="slow" p14:dur="2000" advTm="28000"/>
    </mc:Choice>
    <mc:Fallback xmlns="">
      <p:transition spd="slow" advTm="28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1F94E6B-8A6A-439C-A9E1-27CBB5C42EAD}" type="datetimeFigureOut">
              <a:rPr lang="en-US" smtClean="0"/>
              <a:t>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02044-6DE5-432B-897E-EA2B823E265A}" type="slidenum">
              <a:rPr lang="en-US" smtClean="0"/>
              <a:t>‹#›</a:t>
            </a:fld>
            <a:endParaRPr lang="en-US"/>
          </a:p>
        </p:txBody>
      </p:sp>
    </p:spTree>
    <p:extLst>
      <p:ext uri="{BB962C8B-B14F-4D97-AF65-F5344CB8AC3E}">
        <p14:creationId xmlns:p14="http://schemas.microsoft.com/office/powerpoint/2010/main" val="677232482"/>
      </p:ext>
    </p:extLst>
  </p:cSld>
  <p:clrMapOvr>
    <a:masterClrMapping/>
  </p:clrMapOvr>
  <mc:AlternateContent xmlns:mc="http://schemas.openxmlformats.org/markup-compatibility/2006" xmlns:p14="http://schemas.microsoft.com/office/powerpoint/2010/main">
    <mc:Choice Requires="p14">
      <p:transition spd="slow" p14:dur="2000" advTm="28000"/>
    </mc:Choice>
    <mc:Fallback xmlns="">
      <p:transition spd="slow" advTm="28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1F94E6B-8A6A-439C-A9E1-27CBB5C42EAD}" type="datetimeFigureOut">
              <a:rPr lang="en-US" smtClean="0"/>
              <a:t>11/3/2021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602044-6DE5-432B-897E-EA2B823E265A}" type="slidenum">
              <a:rPr lang="en-US" smtClean="0"/>
              <a:t>‹#›</a:t>
            </a:fld>
            <a:endParaRPr lang="en-US"/>
          </a:p>
        </p:txBody>
      </p:sp>
    </p:spTree>
    <p:extLst>
      <p:ext uri="{BB962C8B-B14F-4D97-AF65-F5344CB8AC3E}">
        <p14:creationId xmlns:p14="http://schemas.microsoft.com/office/powerpoint/2010/main" val="3532319522"/>
      </p:ext>
    </p:extLst>
  </p:cSld>
  <p:clrMapOvr>
    <a:masterClrMapping/>
  </p:clrMapOvr>
  <mc:AlternateContent xmlns:mc="http://schemas.openxmlformats.org/markup-compatibility/2006" xmlns:p14="http://schemas.microsoft.com/office/powerpoint/2010/main">
    <mc:Choice Requires="p14">
      <p:transition spd="slow" p14:dur="2000" advTm="28000"/>
    </mc:Choice>
    <mc:Fallback xmlns="">
      <p:transition spd="slow" advTm="28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1F94E6B-8A6A-439C-A9E1-27CBB5C42EAD}" type="datetimeFigureOut">
              <a:rPr lang="en-US" smtClean="0"/>
              <a:t>11/3/2021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C602044-6DE5-432B-897E-EA2B823E265A}" type="slidenum">
              <a:rPr lang="en-US" smtClean="0"/>
              <a:t>‹#›</a:t>
            </a:fld>
            <a:endParaRPr lang="en-US"/>
          </a:p>
        </p:txBody>
      </p:sp>
    </p:spTree>
    <p:extLst>
      <p:ext uri="{BB962C8B-B14F-4D97-AF65-F5344CB8AC3E}">
        <p14:creationId xmlns:p14="http://schemas.microsoft.com/office/powerpoint/2010/main" val="4215355564"/>
      </p:ext>
    </p:extLst>
  </p:cSld>
  <p:clrMapOvr>
    <a:masterClrMapping/>
  </p:clrMapOvr>
  <mc:AlternateContent xmlns:mc="http://schemas.openxmlformats.org/markup-compatibility/2006" xmlns:p14="http://schemas.microsoft.com/office/powerpoint/2010/main">
    <mc:Choice Requires="p14">
      <p:transition spd="slow" p14:dur="2000" advTm="28000"/>
    </mc:Choice>
    <mc:Fallback xmlns="">
      <p:transition spd="slow" advTm="28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1F94E6B-8A6A-439C-A9E1-27CBB5C42EAD}" type="datetimeFigureOut">
              <a:rPr lang="en-US" smtClean="0"/>
              <a:t>11/3/2021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C602044-6DE5-432B-897E-EA2B823E265A}" type="slidenum">
              <a:rPr lang="en-US" smtClean="0"/>
              <a:t>‹#›</a:t>
            </a:fld>
            <a:endParaRPr lang="en-US"/>
          </a:p>
        </p:txBody>
      </p:sp>
    </p:spTree>
    <p:extLst>
      <p:ext uri="{BB962C8B-B14F-4D97-AF65-F5344CB8AC3E}">
        <p14:creationId xmlns:p14="http://schemas.microsoft.com/office/powerpoint/2010/main" val="325993265"/>
      </p:ext>
    </p:extLst>
  </p:cSld>
  <p:clrMapOvr>
    <a:masterClrMapping/>
  </p:clrMapOvr>
  <mc:AlternateContent xmlns:mc="http://schemas.openxmlformats.org/markup-compatibility/2006" xmlns:p14="http://schemas.microsoft.com/office/powerpoint/2010/main">
    <mc:Choice Requires="p14">
      <p:transition spd="slow" p14:dur="2000" advTm="28000"/>
    </mc:Choice>
    <mc:Fallback xmlns="">
      <p:transition spd="slow" advTm="28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F94E6B-8A6A-439C-A9E1-27CBB5C42EAD}" type="datetimeFigureOut">
              <a:rPr lang="en-US" smtClean="0"/>
              <a:t>11/3/2021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C602044-6DE5-432B-897E-EA2B823E265A}" type="slidenum">
              <a:rPr lang="en-US" smtClean="0"/>
              <a:t>‹#›</a:t>
            </a:fld>
            <a:endParaRPr lang="en-US"/>
          </a:p>
        </p:txBody>
      </p:sp>
    </p:spTree>
    <p:extLst>
      <p:ext uri="{BB962C8B-B14F-4D97-AF65-F5344CB8AC3E}">
        <p14:creationId xmlns:p14="http://schemas.microsoft.com/office/powerpoint/2010/main" val="2696528766"/>
      </p:ext>
    </p:extLst>
  </p:cSld>
  <p:clrMapOvr>
    <a:masterClrMapping/>
  </p:clrMapOvr>
  <mc:AlternateContent xmlns:mc="http://schemas.openxmlformats.org/markup-compatibility/2006" xmlns:p14="http://schemas.microsoft.com/office/powerpoint/2010/main">
    <mc:Choice Requires="p14">
      <p:transition spd="slow" p14:dur="2000" advTm="28000"/>
    </mc:Choice>
    <mc:Fallback xmlns="">
      <p:transition spd="slow" advTm="28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F94E6B-8A6A-439C-A9E1-27CBB5C42EAD}" type="datetimeFigureOut">
              <a:rPr lang="en-US" smtClean="0"/>
              <a:t>11/3/2021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602044-6DE5-432B-897E-EA2B823E265A}" type="slidenum">
              <a:rPr lang="en-US" smtClean="0"/>
              <a:t>‹#›</a:t>
            </a:fld>
            <a:endParaRPr lang="en-US"/>
          </a:p>
        </p:txBody>
      </p:sp>
    </p:spTree>
    <p:extLst>
      <p:ext uri="{BB962C8B-B14F-4D97-AF65-F5344CB8AC3E}">
        <p14:creationId xmlns:p14="http://schemas.microsoft.com/office/powerpoint/2010/main" val="290689651"/>
      </p:ext>
    </p:extLst>
  </p:cSld>
  <p:clrMapOvr>
    <a:masterClrMapping/>
  </p:clrMapOvr>
  <mc:AlternateContent xmlns:mc="http://schemas.openxmlformats.org/markup-compatibility/2006" xmlns:p14="http://schemas.microsoft.com/office/powerpoint/2010/main">
    <mc:Choice Requires="p14">
      <p:transition spd="slow" p14:dur="2000" advTm="28000"/>
    </mc:Choice>
    <mc:Fallback xmlns="">
      <p:transition spd="slow" advTm="28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4D509-8DD1-4370-A44E-05AFE5292D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AD630B-CB14-4DB3-8C97-FD53EDF4E68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DE3A5A-1EEC-4117-A746-260A8980D178}"/>
              </a:ext>
            </a:extLst>
          </p:cNvPr>
          <p:cNvSpPr>
            <a:spLocks noGrp="1"/>
          </p:cNvSpPr>
          <p:nvPr>
            <p:ph type="dt" sz="half" idx="10"/>
          </p:nvPr>
        </p:nvSpPr>
        <p:spPr/>
        <p:txBody>
          <a:bodyPr/>
          <a:lstStyle/>
          <a:p>
            <a:fld id="{D33CB710-5520-482D-9B3F-D3666AE1CA8A}" type="datetimeFigureOut">
              <a:rPr lang="en-US" smtClean="0"/>
              <a:t>11/3/2021</a:t>
            </a:fld>
            <a:endParaRPr lang="en-US"/>
          </a:p>
        </p:txBody>
      </p:sp>
      <p:sp>
        <p:nvSpPr>
          <p:cNvPr id="5" name="Footer Placeholder 4">
            <a:extLst>
              <a:ext uri="{FF2B5EF4-FFF2-40B4-BE49-F238E27FC236}">
                <a16:creationId xmlns:a16="http://schemas.microsoft.com/office/drawing/2014/main" id="{5820FDED-6308-4086-84D6-54184FCE48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66454A-1CB1-482D-9F3B-84026F833B98}"/>
              </a:ext>
            </a:extLst>
          </p:cNvPr>
          <p:cNvSpPr>
            <a:spLocks noGrp="1"/>
          </p:cNvSpPr>
          <p:nvPr>
            <p:ph type="sldNum" sz="quarter" idx="12"/>
          </p:nvPr>
        </p:nvSpPr>
        <p:spPr/>
        <p:txBody>
          <a:bodyPr/>
          <a:lstStyle/>
          <a:p>
            <a:fld id="{77B95513-9317-4C2E-8A1C-9895F2A05A46}" type="slidenum">
              <a:rPr lang="en-US" smtClean="0"/>
              <a:t>‹#›</a:t>
            </a:fld>
            <a:endParaRPr lang="en-US"/>
          </a:p>
        </p:txBody>
      </p:sp>
    </p:spTree>
    <p:extLst>
      <p:ext uri="{BB962C8B-B14F-4D97-AF65-F5344CB8AC3E}">
        <p14:creationId xmlns:p14="http://schemas.microsoft.com/office/powerpoint/2010/main" val="80009631"/>
      </p:ext>
    </p:extLst>
  </p:cSld>
  <p:clrMapOvr>
    <a:masterClrMapping/>
  </p:clrMapOvr>
  <mc:AlternateContent xmlns:mc="http://schemas.openxmlformats.org/markup-compatibility/2006" xmlns:p14="http://schemas.microsoft.com/office/powerpoint/2010/main">
    <mc:Choice Requires="p14">
      <p:transition spd="slow" p14:dur="2000" advTm="28000"/>
    </mc:Choice>
    <mc:Fallback xmlns="">
      <p:transition spd="slow" advTm="28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F94E6B-8A6A-439C-A9E1-27CBB5C42EAD}" type="datetimeFigureOut">
              <a:rPr lang="en-US" smtClean="0"/>
              <a:t>11/3/2021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602044-6DE5-432B-897E-EA2B823E265A}" type="slidenum">
              <a:rPr lang="en-US" smtClean="0"/>
              <a:t>‹#›</a:t>
            </a:fld>
            <a:endParaRPr lang="en-US"/>
          </a:p>
        </p:txBody>
      </p:sp>
    </p:spTree>
    <p:extLst>
      <p:ext uri="{BB962C8B-B14F-4D97-AF65-F5344CB8AC3E}">
        <p14:creationId xmlns:p14="http://schemas.microsoft.com/office/powerpoint/2010/main" val="3754986429"/>
      </p:ext>
    </p:extLst>
  </p:cSld>
  <p:clrMapOvr>
    <a:masterClrMapping/>
  </p:clrMapOvr>
  <mc:AlternateContent xmlns:mc="http://schemas.openxmlformats.org/markup-compatibility/2006" xmlns:p14="http://schemas.microsoft.com/office/powerpoint/2010/main">
    <mc:Choice Requires="p14">
      <p:transition spd="slow" p14:dur="2000" advTm="28000"/>
    </mc:Choice>
    <mc:Fallback xmlns="">
      <p:transition spd="slow" advTm="28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F94E6B-8A6A-439C-A9E1-27CBB5C42EAD}" type="datetimeFigureOut">
              <a:rPr lang="en-US" smtClean="0"/>
              <a:t>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02044-6DE5-432B-897E-EA2B823E265A}" type="slidenum">
              <a:rPr lang="en-US" smtClean="0"/>
              <a:t>‹#›</a:t>
            </a:fld>
            <a:endParaRPr lang="en-US"/>
          </a:p>
        </p:txBody>
      </p:sp>
    </p:spTree>
    <p:extLst>
      <p:ext uri="{BB962C8B-B14F-4D97-AF65-F5344CB8AC3E}">
        <p14:creationId xmlns:p14="http://schemas.microsoft.com/office/powerpoint/2010/main" val="4161726794"/>
      </p:ext>
    </p:extLst>
  </p:cSld>
  <p:clrMapOvr>
    <a:masterClrMapping/>
  </p:clrMapOvr>
  <mc:AlternateContent xmlns:mc="http://schemas.openxmlformats.org/markup-compatibility/2006" xmlns:p14="http://schemas.microsoft.com/office/powerpoint/2010/main">
    <mc:Choice Requires="p14">
      <p:transition spd="slow" p14:dur="2000" advTm="28000"/>
    </mc:Choice>
    <mc:Fallback xmlns="">
      <p:transition spd="slow" advTm="28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F94E6B-8A6A-439C-A9E1-27CBB5C42EAD}" type="datetimeFigureOut">
              <a:rPr lang="en-US" smtClean="0"/>
              <a:t>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02044-6DE5-432B-897E-EA2B823E265A}" type="slidenum">
              <a:rPr lang="en-US" smtClean="0"/>
              <a:t>‹#›</a:t>
            </a:fld>
            <a:endParaRPr lang="en-US"/>
          </a:p>
        </p:txBody>
      </p:sp>
    </p:spTree>
    <p:extLst>
      <p:ext uri="{BB962C8B-B14F-4D97-AF65-F5344CB8AC3E}">
        <p14:creationId xmlns:p14="http://schemas.microsoft.com/office/powerpoint/2010/main" val="3433420969"/>
      </p:ext>
    </p:extLst>
  </p:cSld>
  <p:clrMapOvr>
    <a:masterClrMapping/>
  </p:clrMapOvr>
  <mc:AlternateContent xmlns:mc="http://schemas.openxmlformats.org/markup-compatibility/2006" xmlns:p14="http://schemas.microsoft.com/office/powerpoint/2010/main">
    <mc:Choice Requires="p14">
      <p:transition spd="slow" p14:dur="2000" advTm="28000"/>
    </mc:Choice>
    <mc:Fallback xmlns="">
      <p:transition spd="slow" advTm="28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02CA7-1CE7-4BD2-AE0A-09B5A5BFCBD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1F512CE-8065-4708-A19E-456866235DD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DA0123F-9ACB-45CB-BCC2-46665151FEF1}"/>
              </a:ext>
            </a:extLst>
          </p:cNvPr>
          <p:cNvSpPr>
            <a:spLocks noGrp="1"/>
          </p:cNvSpPr>
          <p:nvPr>
            <p:ph type="dt" sz="half" idx="10"/>
          </p:nvPr>
        </p:nvSpPr>
        <p:spPr/>
        <p:txBody>
          <a:bodyPr/>
          <a:lstStyle/>
          <a:p>
            <a:fld id="{D33CB710-5520-482D-9B3F-D3666AE1CA8A}" type="datetimeFigureOut">
              <a:rPr lang="en-US" smtClean="0"/>
              <a:t>11/3/2021</a:t>
            </a:fld>
            <a:endParaRPr lang="en-US"/>
          </a:p>
        </p:txBody>
      </p:sp>
      <p:sp>
        <p:nvSpPr>
          <p:cNvPr id="5" name="Footer Placeholder 4">
            <a:extLst>
              <a:ext uri="{FF2B5EF4-FFF2-40B4-BE49-F238E27FC236}">
                <a16:creationId xmlns:a16="http://schemas.microsoft.com/office/drawing/2014/main" id="{E16381A0-6BA8-4378-B7E8-70F799E8A3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46DD09-3AC4-4DE7-A42D-515707CB5929}"/>
              </a:ext>
            </a:extLst>
          </p:cNvPr>
          <p:cNvSpPr>
            <a:spLocks noGrp="1"/>
          </p:cNvSpPr>
          <p:nvPr>
            <p:ph type="sldNum" sz="quarter" idx="12"/>
          </p:nvPr>
        </p:nvSpPr>
        <p:spPr/>
        <p:txBody>
          <a:bodyPr/>
          <a:lstStyle/>
          <a:p>
            <a:fld id="{77B95513-9317-4C2E-8A1C-9895F2A05A46}" type="slidenum">
              <a:rPr lang="en-US" smtClean="0"/>
              <a:t>‹#›</a:t>
            </a:fld>
            <a:endParaRPr lang="en-US"/>
          </a:p>
        </p:txBody>
      </p:sp>
    </p:spTree>
    <p:extLst>
      <p:ext uri="{BB962C8B-B14F-4D97-AF65-F5344CB8AC3E}">
        <p14:creationId xmlns:p14="http://schemas.microsoft.com/office/powerpoint/2010/main" val="2557447378"/>
      </p:ext>
    </p:extLst>
  </p:cSld>
  <p:clrMapOvr>
    <a:masterClrMapping/>
  </p:clrMapOvr>
  <mc:AlternateContent xmlns:mc="http://schemas.openxmlformats.org/markup-compatibility/2006" xmlns:p14="http://schemas.microsoft.com/office/powerpoint/2010/main">
    <mc:Choice Requires="p14">
      <p:transition spd="slow" p14:dur="2000" advTm="28000"/>
    </mc:Choice>
    <mc:Fallback xmlns="">
      <p:transition spd="slow" advTm="28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5ADC8-1385-4BB3-8026-EB4F08BE9D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7911DB-1CAD-464D-A6F2-5502770C94A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B61F090-4C68-48C7-BF2E-858FB3DBB68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3F6D80-C125-445B-B8DD-295E8A72EB02}"/>
              </a:ext>
            </a:extLst>
          </p:cNvPr>
          <p:cNvSpPr>
            <a:spLocks noGrp="1"/>
          </p:cNvSpPr>
          <p:nvPr>
            <p:ph type="dt" sz="half" idx="10"/>
          </p:nvPr>
        </p:nvSpPr>
        <p:spPr/>
        <p:txBody>
          <a:bodyPr/>
          <a:lstStyle/>
          <a:p>
            <a:fld id="{D33CB710-5520-482D-9B3F-D3666AE1CA8A}" type="datetimeFigureOut">
              <a:rPr lang="en-US" smtClean="0"/>
              <a:t>11/3/2021</a:t>
            </a:fld>
            <a:endParaRPr lang="en-US"/>
          </a:p>
        </p:txBody>
      </p:sp>
      <p:sp>
        <p:nvSpPr>
          <p:cNvPr id="6" name="Footer Placeholder 5">
            <a:extLst>
              <a:ext uri="{FF2B5EF4-FFF2-40B4-BE49-F238E27FC236}">
                <a16:creationId xmlns:a16="http://schemas.microsoft.com/office/drawing/2014/main" id="{3696890A-9E7C-4943-A976-7C9A240BD7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45FAE1-13DA-4DF6-9AA5-C579B16B2ECD}"/>
              </a:ext>
            </a:extLst>
          </p:cNvPr>
          <p:cNvSpPr>
            <a:spLocks noGrp="1"/>
          </p:cNvSpPr>
          <p:nvPr>
            <p:ph type="sldNum" sz="quarter" idx="12"/>
          </p:nvPr>
        </p:nvSpPr>
        <p:spPr/>
        <p:txBody>
          <a:bodyPr/>
          <a:lstStyle/>
          <a:p>
            <a:fld id="{77B95513-9317-4C2E-8A1C-9895F2A05A46}" type="slidenum">
              <a:rPr lang="en-US" smtClean="0"/>
              <a:t>‹#›</a:t>
            </a:fld>
            <a:endParaRPr lang="en-US"/>
          </a:p>
        </p:txBody>
      </p:sp>
    </p:spTree>
    <p:extLst>
      <p:ext uri="{BB962C8B-B14F-4D97-AF65-F5344CB8AC3E}">
        <p14:creationId xmlns:p14="http://schemas.microsoft.com/office/powerpoint/2010/main" val="1413795945"/>
      </p:ext>
    </p:extLst>
  </p:cSld>
  <p:clrMapOvr>
    <a:masterClrMapping/>
  </p:clrMapOvr>
  <mc:AlternateContent xmlns:mc="http://schemas.openxmlformats.org/markup-compatibility/2006" xmlns:p14="http://schemas.microsoft.com/office/powerpoint/2010/main">
    <mc:Choice Requires="p14">
      <p:transition spd="slow" p14:dur="2000" advTm="28000"/>
    </mc:Choice>
    <mc:Fallback xmlns="">
      <p:transition spd="slow" advTm="28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6224A-564F-4620-B3E0-53211AAB298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6F48278-A745-4D8B-8772-400D1AC9E6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6703511-B00B-4573-929E-B97F9AF002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5FFA1A-497F-4CDB-B925-5249509A17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26680DE-60A7-4781-976F-33C6741FE0E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C7A2BCF-6339-478C-8CAA-32BD46036D7E}"/>
              </a:ext>
            </a:extLst>
          </p:cNvPr>
          <p:cNvSpPr>
            <a:spLocks noGrp="1"/>
          </p:cNvSpPr>
          <p:nvPr>
            <p:ph type="dt" sz="half" idx="10"/>
          </p:nvPr>
        </p:nvSpPr>
        <p:spPr/>
        <p:txBody>
          <a:bodyPr/>
          <a:lstStyle/>
          <a:p>
            <a:fld id="{D33CB710-5520-482D-9B3F-D3666AE1CA8A}" type="datetimeFigureOut">
              <a:rPr lang="en-US" smtClean="0"/>
              <a:t>11/3/2021</a:t>
            </a:fld>
            <a:endParaRPr lang="en-US"/>
          </a:p>
        </p:txBody>
      </p:sp>
      <p:sp>
        <p:nvSpPr>
          <p:cNvPr id="8" name="Footer Placeholder 7">
            <a:extLst>
              <a:ext uri="{FF2B5EF4-FFF2-40B4-BE49-F238E27FC236}">
                <a16:creationId xmlns:a16="http://schemas.microsoft.com/office/drawing/2014/main" id="{6AEE2E04-0249-4E79-BE78-2F02137A6D1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CC8C38E-775E-46F5-A8A3-23C04A8AD0A6}"/>
              </a:ext>
            </a:extLst>
          </p:cNvPr>
          <p:cNvSpPr>
            <a:spLocks noGrp="1"/>
          </p:cNvSpPr>
          <p:nvPr>
            <p:ph type="sldNum" sz="quarter" idx="12"/>
          </p:nvPr>
        </p:nvSpPr>
        <p:spPr/>
        <p:txBody>
          <a:bodyPr/>
          <a:lstStyle/>
          <a:p>
            <a:fld id="{77B95513-9317-4C2E-8A1C-9895F2A05A46}" type="slidenum">
              <a:rPr lang="en-US" smtClean="0"/>
              <a:t>‹#›</a:t>
            </a:fld>
            <a:endParaRPr lang="en-US"/>
          </a:p>
        </p:txBody>
      </p:sp>
    </p:spTree>
    <p:extLst>
      <p:ext uri="{BB962C8B-B14F-4D97-AF65-F5344CB8AC3E}">
        <p14:creationId xmlns:p14="http://schemas.microsoft.com/office/powerpoint/2010/main" val="2668374815"/>
      </p:ext>
    </p:extLst>
  </p:cSld>
  <p:clrMapOvr>
    <a:masterClrMapping/>
  </p:clrMapOvr>
  <mc:AlternateContent xmlns:mc="http://schemas.openxmlformats.org/markup-compatibility/2006" xmlns:p14="http://schemas.microsoft.com/office/powerpoint/2010/main">
    <mc:Choice Requires="p14">
      <p:transition spd="slow" p14:dur="2000" advTm="28000"/>
    </mc:Choice>
    <mc:Fallback xmlns="">
      <p:transition spd="slow" advTm="28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0BC4A-5C57-4080-80D5-0F2C2FDEF59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A6A9387-514C-405E-AC26-4B95D7F5AE28}"/>
              </a:ext>
            </a:extLst>
          </p:cNvPr>
          <p:cNvSpPr>
            <a:spLocks noGrp="1"/>
          </p:cNvSpPr>
          <p:nvPr>
            <p:ph type="dt" sz="half" idx="10"/>
          </p:nvPr>
        </p:nvSpPr>
        <p:spPr/>
        <p:txBody>
          <a:bodyPr/>
          <a:lstStyle/>
          <a:p>
            <a:fld id="{D33CB710-5520-482D-9B3F-D3666AE1CA8A}" type="datetimeFigureOut">
              <a:rPr lang="en-US" smtClean="0"/>
              <a:t>11/3/2021</a:t>
            </a:fld>
            <a:endParaRPr lang="en-US"/>
          </a:p>
        </p:txBody>
      </p:sp>
      <p:sp>
        <p:nvSpPr>
          <p:cNvPr id="4" name="Footer Placeholder 3">
            <a:extLst>
              <a:ext uri="{FF2B5EF4-FFF2-40B4-BE49-F238E27FC236}">
                <a16:creationId xmlns:a16="http://schemas.microsoft.com/office/drawing/2014/main" id="{531D0398-C7BD-4D81-8288-21885641F98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221D7CC-F988-4DEC-9005-4417961378C0}"/>
              </a:ext>
            </a:extLst>
          </p:cNvPr>
          <p:cNvSpPr>
            <a:spLocks noGrp="1"/>
          </p:cNvSpPr>
          <p:nvPr>
            <p:ph type="sldNum" sz="quarter" idx="12"/>
          </p:nvPr>
        </p:nvSpPr>
        <p:spPr/>
        <p:txBody>
          <a:bodyPr/>
          <a:lstStyle/>
          <a:p>
            <a:fld id="{77B95513-9317-4C2E-8A1C-9895F2A05A46}" type="slidenum">
              <a:rPr lang="en-US" smtClean="0"/>
              <a:t>‹#›</a:t>
            </a:fld>
            <a:endParaRPr lang="en-US"/>
          </a:p>
        </p:txBody>
      </p:sp>
    </p:spTree>
    <p:extLst>
      <p:ext uri="{BB962C8B-B14F-4D97-AF65-F5344CB8AC3E}">
        <p14:creationId xmlns:p14="http://schemas.microsoft.com/office/powerpoint/2010/main" val="1728412389"/>
      </p:ext>
    </p:extLst>
  </p:cSld>
  <p:clrMapOvr>
    <a:masterClrMapping/>
  </p:clrMapOvr>
  <mc:AlternateContent xmlns:mc="http://schemas.openxmlformats.org/markup-compatibility/2006" xmlns:p14="http://schemas.microsoft.com/office/powerpoint/2010/main">
    <mc:Choice Requires="p14">
      <p:transition spd="slow" p14:dur="2000" advTm="28000"/>
    </mc:Choice>
    <mc:Fallback xmlns="">
      <p:transition spd="slow" advTm="28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084F983-F2B2-443D-AB73-09A4C19EED86}"/>
              </a:ext>
            </a:extLst>
          </p:cNvPr>
          <p:cNvSpPr>
            <a:spLocks noGrp="1"/>
          </p:cNvSpPr>
          <p:nvPr>
            <p:ph type="dt" sz="half" idx="10"/>
          </p:nvPr>
        </p:nvSpPr>
        <p:spPr/>
        <p:txBody>
          <a:bodyPr/>
          <a:lstStyle/>
          <a:p>
            <a:fld id="{D33CB710-5520-482D-9B3F-D3666AE1CA8A}" type="datetimeFigureOut">
              <a:rPr lang="en-US" smtClean="0"/>
              <a:t>11/3/2021</a:t>
            </a:fld>
            <a:endParaRPr lang="en-US"/>
          </a:p>
        </p:txBody>
      </p:sp>
      <p:sp>
        <p:nvSpPr>
          <p:cNvPr id="3" name="Footer Placeholder 2">
            <a:extLst>
              <a:ext uri="{FF2B5EF4-FFF2-40B4-BE49-F238E27FC236}">
                <a16:creationId xmlns:a16="http://schemas.microsoft.com/office/drawing/2014/main" id="{A5D87C62-310D-4F9F-98CE-CCE292D2480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6CC366D-BF69-4A4D-B73E-104F45F98392}"/>
              </a:ext>
            </a:extLst>
          </p:cNvPr>
          <p:cNvSpPr>
            <a:spLocks noGrp="1"/>
          </p:cNvSpPr>
          <p:nvPr>
            <p:ph type="sldNum" sz="quarter" idx="12"/>
          </p:nvPr>
        </p:nvSpPr>
        <p:spPr/>
        <p:txBody>
          <a:bodyPr/>
          <a:lstStyle/>
          <a:p>
            <a:fld id="{77B95513-9317-4C2E-8A1C-9895F2A05A46}" type="slidenum">
              <a:rPr lang="en-US" smtClean="0"/>
              <a:t>‹#›</a:t>
            </a:fld>
            <a:endParaRPr lang="en-US"/>
          </a:p>
        </p:txBody>
      </p:sp>
    </p:spTree>
    <p:extLst>
      <p:ext uri="{BB962C8B-B14F-4D97-AF65-F5344CB8AC3E}">
        <p14:creationId xmlns:p14="http://schemas.microsoft.com/office/powerpoint/2010/main" val="3127943982"/>
      </p:ext>
    </p:extLst>
  </p:cSld>
  <p:clrMapOvr>
    <a:masterClrMapping/>
  </p:clrMapOvr>
  <mc:AlternateContent xmlns:mc="http://schemas.openxmlformats.org/markup-compatibility/2006" xmlns:p14="http://schemas.microsoft.com/office/powerpoint/2010/main">
    <mc:Choice Requires="p14">
      <p:transition spd="slow" p14:dur="2000" advTm="28000"/>
    </mc:Choice>
    <mc:Fallback xmlns="">
      <p:transition spd="slow" advTm="28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7B57A-714B-4799-914D-07D834B1A5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596F963-04A8-4B84-8379-F5C3606C2E5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EDC95F-0990-44DF-8A87-08A756905F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B322E5-99F0-4D6F-AF18-2C647BAF9E0C}"/>
              </a:ext>
            </a:extLst>
          </p:cNvPr>
          <p:cNvSpPr>
            <a:spLocks noGrp="1"/>
          </p:cNvSpPr>
          <p:nvPr>
            <p:ph type="dt" sz="half" idx="10"/>
          </p:nvPr>
        </p:nvSpPr>
        <p:spPr/>
        <p:txBody>
          <a:bodyPr/>
          <a:lstStyle/>
          <a:p>
            <a:fld id="{D33CB710-5520-482D-9B3F-D3666AE1CA8A}" type="datetimeFigureOut">
              <a:rPr lang="en-US" smtClean="0"/>
              <a:t>11/3/2021</a:t>
            </a:fld>
            <a:endParaRPr lang="en-US"/>
          </a:p>
        </p:txBody>
      </p:sp>
      <p:sp>
        <p:nvSpPr>
          <p:cNvPr id="6" name="Footer Placeholder 5">
            <a:extLst>
              <a:ext uri="{FF2B5EF4-FFF2-40B4-BE49-F238E27FC236}">
                <a16:creationId xmlns:a16="http://schemas.microsoft.com/office/drawing/2014/main" id="{14F4E31A-B3B9-43E9-A97D-82E1ECD792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B71081-5AA7-4B43-B6E2-A05A4DACFB47}"/>
              </a:ext>
            </a:extLst>
          </p:cNvPr>
          <p:cNvSpPr>
            <a:spLocks noGrp="1"/>
          </p:cNvSpPr>
          <p:nvPr>
            <p:ph type="sldNum" sz="quarter" idx="12"/>
          </p:nvPr>
        </p:nvSpPr>
        <p:spPr/>
        <p:txBody>
          <a:bodyPr/>
          <a:lstStyle/>
          <a:p>
            <a:fld id="{77B95513-9317-4C2E-8A1C-9895F2A05A46}" type="slidenum">
              <a:rPr lang="en-US" smtClean="0"/>
              <a:t>‹#›</a:t>
            </a:fld>
            <a:endParaRPr lang="en-US"/>
          </a:p>
        </p:txBody>
      </p:sp>
    </p:spTree>
    <p:extLst>
      <p:ext uri="{BB962C8B-B14F-4D97-AF65-F5344CB8AC3E}">
        <p14:creationId xmlns:p14="http://schemas.microsoft.com/office/powerpoint/2010/main" val="546130892"/>
      </p:ext>
    </p:extLst>
  </p:cSld>
  <p:clrMapOvr>
    <a:masterClrMapping/>
  </p:clrMapOvr>
  <mc:AlternateContent xmlns:mc="http://schemas.openxmlformats.org/markup-compatibility/2006" xmlns:p14="http://schemas.microsoft.com/office/powerpoint/2010/main">
    <mc:Choice Requires="p14">
      <p:transition spd="slow" p14:dur="2000" advTm="28000"/>
    </mc:Choice>
    <mc:Fallback xmlns="">
      <p:transition spd="slow" advTm="28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E0D57-25EE-4941-825C-3F0760CADA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518E6F1-791F-4108-AA10-2D3D285CF3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C4167C4-4554-483C-8BF7-6169A63795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9DAF6F-60FB-4B06-8751-20E33AE5E0CE}"/>
              </a:ext>
            </a:extLst>
          </p:cNvPr>
          <p:cNvSpPr>
            <a:spLocks noGrp="1"/>
          </p:cNvSpPr>
          <p:nvPr>
            <p:ph type="dt" sz="half" idx="10"/>
          </p:nvPr>
        </p:nvSpPr>
        <p:spPr/>
        <p:txBody>
          <a:bodyPr/>
          <a:lstStyle/>
          <a:p>
            <a:fld id="{D33CB710-5520-482D-9B3F-D3666AE1CA8A}" type="datetimeFigureOut">
              <a:rPr lang="en-US" smtClean="0"/>
              <a:t>11/3/2021</a:t>
            </a:fld>
            <a:endParaRPr lang="en-US"/>
          </a:p>
        </p:txBody>
      </p:sp>
      <p:sp>
        <p:nvSpPr>
          <p:cNvPr id="6" name="Footer Placeholder 5">
            <a:extLst>
              <a:ext uri="{FF2B5EF4-FFF2-40B4-BE49-F238E27FC236}">
                <a16:creationId xmlns:a16="http://schemas.microsoft.com/office/drawing/2014/main" id="{9210B2B9-490D-45E5-94B0-CE64D21FCC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8EC102-BF1D-46EA-83C2-4AF9F482F82C}"/>
              </a:ext>
            </a:extLst>
          </p:cNvPr>
          <p:cNvSpPr>
            <a:spLocks noGrp="1"/>
          </p:cNvSpPr>
          <p:nvPr>
            <p:ph type="sldNum" sz="quarter" idx="12"/>
          </p:nvPr>
        </p:nvSpPr>
        <p:spPr/>
        <p:txBody>
          <a:bodyPr/>
          <a:lstStyle/>
          <a:p>
            <a:fld id="{77B95513-9317-4C2E-8A1C-9895F2A05A46}" type="slidenum">
              <a:rPr lang="en-US" smtClean="0"/>
              <a:t>‹#›</a:t>
            </a:fld>
            <a:endParaRPr lang="en-US"/>
          </a:p>
        </p:txBody>
      </p:sp>
    </p:spTree>
    <p:extLst>
      <p:ext uri="{BB962C8B-B14F-4D97-AF65-F5344CB8AC3E}">
        <p14:creationId xmlns:p14="http://schemas.microsoft.com/office/powerpoint/2010/main" val="1572446401"/>
      </p:ext>
    </p:extLst>
  </p:cSld>
  <p:clrMapOvr>
    <a:masterClrMapping/>
  </p:clrMapOvr>
  <mc:AlternateContent xmlns:mc="http://schemas.openxmlformats.org/markup-compatibility/2006" xmlns:p14="http://schemas.microsoft.com/office/powerpoint/2010/main">
    <mc:Choice Requires="p14">
      <p:transition spd="slow" p14:dur="2000" advTm="28000"/>
    </mc:Choice>
    <mc:Fallback xmlns="">
      <p:transition spd="slow" advTm="28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E465C3-61EB-4B2C-9E51-F8088BBAB7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441258C-7668-415B-9E13-2278513748E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E01124-67DF-44C6-AC90-CE9E6B7F51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3CB710-5520-482D-9B3F-D3666AE1CA8A}" type="datetimeFigureOut">
              <a:rPr lang="en-US" smtClean="0"/>
              <a:t>11/3/2021</a:t>
            </a:fld>
            <a:endParaRPr lang="en-US"/>
          </a:p>
        </p:txBody>
      </p:sp>
      <p:sp>
        <p:nvSpPr>
          <p:cNvPr id="5" name="Footer Placeholder 4">
            <a:extLst>
              <a:ext uri="{FF2B5EF4-FFF2-40B4-BE49-F238E27FC236}">
                <a16:creationId xmlns:a16="http://schemas.microsoft.com/office/drawing/2014/main" id="{0F9CD4C9-D828-4445-BADE-0B15AB6912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9C14B82-2A20-43BC-9F82-77639F627C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B95513-9317-4C2E-8A1C-9895F2A05A46}" type="slidenum">
              <a:rPr lang="en-US" smtClean="0"/>
              <a:t>‹#›</a:t>
            </a:fld>
            <a:endParaRPr lang="en-US"/>
          </a:p>
        </p:txBody>
      </p:sp>
    </p:spTree>
    <p:extLst>
      <p:ext uri="{BB962C8B-B14F-4D97-AF65-F5344CB8AC3E}">
        <p14:creationId xmlns:p14="http://schemas.microsoft.com/office/powerpoint/2010/main" val="21687531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Tm="28000"/>
    </mc:Choice>
    <mc:Fallback xmlns="">
      <p:transition spd="slow" advTm="28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F94E6B-8A6A-439C-A9E1-27CBB5C42EAD}" type="datetimeFigureOut">
              <a:rPr lang="en-US" smtClean="0"/>
              <a:t>11/3/2021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602044-6DE5-432B-897E-EA2B823E265A}" type="slidenum">
              <a:rPr lang="en-US" smtClean="0"/>
              <a:t>‹#›</a:t>
            </a:fld>
            <a:endParaRPr lang="en-US"/>
          </a:p>
        </p:txBody>
      </p:sp>
    </p:spTree>
    <p:extLst>
      <p:ext uri="{BB962C8B-B14F-4D97-AF65-F5344CB8AC3E}">
        <p14:creationId xmlns:p14="http://schemas.microsoft.com/office/powerpoint/2010/main" val="6617194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advTm="28000"/>
    </mc:Choice>
    <mc:Fallback xmlns="">
      <p:transition spd="slow" advTm="28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8.xml"/><Relationship Id="rId4" Type="http://schemas.openxmlformats.org/officeDocument/2006/relationships/image" Target="../media/image39.jp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4" Type="http://schemas.microsoft.com/office/2007/relationships/hdphoto" Target="../media/hdphoto11.wdp"/></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55.png"/><Relationship Id="rId1" Type="http://schemas.openxmlformats.org/officeDocument/2006/relationships/slideLayout" Target="../slideLayouts/slideLayout7.xml"/><Relationship Id="rId6" Type="http://schemas.microsoft.com/office/2007/relationships/hdphoto" Target="../media/hdphoto14.wdp"/><Relationship Id="rId5" Type="http://schemas.openxmlformats.org/officeDocument/2006/relationships/image" Target="../media/image57.png"/><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hyperlink" Target="http://murov.info/triviachallenges.htm" TargetMode="External"/><Relationship Id="rId2" Type="http://schemas.openxmlformats.org/officeDocument/2006/relationships/hyperlink" Target="http://murov.info/" TargetMode="External"/><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hyperlink" Target="http://murov.info/PPTPreshows.ht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2.png"/><Relationship Id="rId5" Type="http://schemas.microsoft.com/office/2007/relationships/hdphoto" Target="../media/hdphoto3.wdp"/><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1.png"/><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microsoft.com/office/2007/relationships/hdphoto" Target="../media/hdphoto6.wdp"/><Relationship Id="rId7"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B68A62F-5974-44DB-8569-466A1D0EEEEF}"/>
              </a:ext>
            </a:extLst>
          </p:cNvPr>
          <p:cNvSpPr txBox="1"/>
          <p:nvPr/>
        </p:nvSpPr>
        <p:spPr>
          <a:xfrm>
            <a:off x="785813" y="180856"/>
            <a:ext cx="10915650" cy="1692771"/>
          </a:xfrm>
          <a:prstGeom prst="rect">
            <a:avLst/>
          </a:prstGeom>
          <a:noFill/>
        </p:spPr>
        <p:txBody>
          <a:bodyPr wrap="square">
            <a:spAutoFit/>
          </a:bodyPr>
          <a:lstStyle/>
          <a:p>
            <a:r>
              <a:rPr lang="en-US" sz="3600" b="1" dirty="0"/>
              <a:t>Famous Sayings, Quotations and Lines from Speeches</a:t>
            </a:r>
          </a:p>
          <a:p>
            <a:endParaRPr lang="en-US" sz="3600" b="1" dirty="0"/>
          </a:p>
          <a:p>
            <a:r>
              <a:rPr lang="en-US" sz="3200" b="1" dirty="0"/>
              <a:t>Give origin (speaker or author), approx. date and country</a:t>
            </a:r>
          </a:p>
        </p:txBody>
      </p:sp>
      <p:pic>
        <p:nvPicPr>
          <p:cNvPr id="3" name="Picture 2">
            <a:extLst>
              <a:ext uri="{FF2B5EF4-FFF2-40B4-BE49-F238E27FC236}">
                <a16:creationId xmlns:a16="http://schemas.microsoft.com/office/drawing/2014/main" id="{0D68BDBE-BC51-4F3B-85BF-F0DE8A931B2A}"/>
              </a:ext>
            </a:extLst>
          </p:cNvPr>
          <p:cNvPicPr>
            <a:picLocks noChangeAspect="1"/>
          </p:cNvPicPr>
          <p:nvPr/>
        </p:nvPicPr>
        <p:blipFill rotWithShape="1">
          <a:blip r:embed="rId2"/>
          <a:srcRect l="14740" t="23958" r="7292" b="13750"/>
          <a:stretch/>
        </p:blipFill>
        <p:spPr>
          <a:xfrm>
            <a:off x="147637" y="2743585"/>
            <a:ext cx="4310063" cy="2582584"/>
          </a:xfrm>
          <a:prstGeom prst="rect">
            <a:avLst/>
          </a:prstGeom>
        </p:spPr>
      </p:pic>
      <p:pic>
        <p:nvPicPr>
          <p:cNvPr id="7" name="Picture 6">
            <a:extLst>
              <a:ext uri="{FF2B5EF4-FFF2-40B4-BE49-F238E27FC236}">
                <a16:creationId xmlns:a16="http://schemas.microsoft.com/office/drawing/2014/main" id="{E08F5581-F653-4FEE-912A-2AE07C75263B}"/>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l="42239" t="18542" r="3698" b="18958"/>
          <a:stretch/>
        </p:blipFill>
        <p:spPr>
          <a:xfrm>
            <a:off x="8837183" y="2743585"/>
            <a:ext cx="2978580" cy="2582584"/>
          </a:xfrm>
          <a:prstGeom prst="rect">
            <a:avLst/>
          </a:prstGeom>
        </p:spPr>
      </p:pic>
      <p:pic>
        <p:nvPicPr>
          <p:cNvPr id="8" name="Picture 7">
            <a:extLst>
              <a:ext uri="{FF2B5EF4-FFF2-40B4-BE49-F238E27FC236}">
                <a16:creationId xmlns:a16="http://schemas.microsoft.com/office/drawing/2014/main" id="{2B81672C-5B27-4618-AE08-18A419BDDF38}"/>
              </a:ext>
            </a:extLst>
          </p:cNvPr>
          <p:cNvPicPr>
            <a:picLocks noChangeAspect="1"/>
          </p:cNvPicPr>
          <p:nvPr/>
        </p:nvPicPr>
        <p:blipFill rotWithShape="1">
          <a:blip r:embed="rId5">
            <a:biLevel thresh="75000"/>
          </a:blip>
          <a:srcRect l="20364" t="19604" r="15260" b="19167"/>
          <a:stretch/>
        </p:blipFill>
        <p:spPr>
          <a:xfrm>
            <a:off x="4680674" y="2743585"/>
            <a:ext cx="3620363" cy="2582584"/>
          </a:xfrm>
          <a:prstGeom prst="rect">
            <a:avLst/>
          </a:prstGeom>
        </p:spPr>
      </p:pic>
      <p:sp>
        <p:nvSpPr>
          <p:cNvPr id="9" name="TextBox 8">
            <a:extLst>
              <a:ext uri="{FF2B5EF4-FFF2-40B4-BE49-F238E27FC236}">
                <a16:creationId xmlns:a16="http://schemas.microsoft.com/office/drawing/2014/main" id="{B759BDC9-9881-4458-B4AC-7763C61426CB}"/>
              </a:ext>
            </a:extLst>
          </p:cNvPr>
          <p:cNvSpPr txBox="1"/>
          <p:nvPr/>
        </p:nvSpPr>
        <p:spPr>
          <a:xfrm>
            <a:off x="8665501" y="4034877"/>
            <a:ext cx="343364" cy="646331"/>
          </a:xfrm>
          <a:prstGeom prst="rect">
            <a:avLst/>
          </a:prstGeom>
          <a:solidFill>
            <a:schemeClr val="bg1"/>
          </a:solidFill>
        </p:spPr>
        <p:txBody>
          <a:bodyPr wrap="none" rtlCol="0">
            <a:spAutoFit/>
          </a:bodyPr>
          <a:lstStyle/>
          <a:p>
            <a:r>
              <a:rPr lang="en-US" dirty="0"/>
              <a:t>   </a:t>
            </a:r>
          </a:p>
          <a:p>
            <a:endParaRPr lang="en-US" dirty="0"/>
          </a:p>
        </p:txBody>
      </p:sp>
    </p:spTree>
    <p:extLst>
      <p:ext uri="{BB962C8B-B14F-4D97-AF65-F5344CB8AC3E}">
        <p14:creationId xmlns:p14="http://schemas.microsoft.com/office/powerpoint/2010/main" val="1282960800"/>
      </p:ext>
    </p:extLst>
  </p:cSld>
  <p:clrMapOvr>
    <a:masterClrMapping/>
  </p:clrMapOvr>
  <mc:AlternateContent xmlns:mc="http://schemas.openxmlformats.org/markup-compatibility/2006" xmlns:p14="http://schemas.microsoft.com/office/powerpoint/2010/main">
    <mc:Choice Requires="p14">
      <p:transition spd="slow" p14:dur="2000" advTm="28000"/>
    </mc:Choice>
    <mc:Fallback xmlns="">
      <p:transition spd="slow" advTm="28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426B267-8D99-4830-833E-E86809E2CE29}"/>
              </a:ext>
            </a:extLst>
          </p:cNvPr>
          <p:cNvSpPr txBox="1"/>
          <p:nvPr/>
        </p:nvSpPr>
        <p:spPr>
          <a:xfrm>
            <a:off x="7261621" y="126116"/>
            <a:ext cx="3879057" cy="954107"/>
          </a:xfrm>
          <a:prstGeom prst="rect">
            <a:avLst/>
          </a:prstGeom>
          <a:noFill/>
        </p:spPr>
        <p:txBody>
          <a:bodyPr wrap="square">
            <a:spAutoFit/>
          </a:bodyPr>
          <a:lstStyle/>
          <a:p>
            <a:r>
              <a:rPr lang="en-US" sz="2800" b="1" i="1" dirty="0">
                <a:solidFill>
                  <a:srgbClr val="FF0000"/>
                </a:solidFill>
              </a:rPr>
              <a:t>That which does not kill us makes us stronger.</a:t>
            </a:r>
          </a:p>
        </p:txBody>
      </p:sp>
      <p:sp>
        <p:nvSpPr>
          <p:cNvPr id="4" name="TextBox 3">
            <a:extLst>
              <a:ext uri="{FF2B5EF4-FFF2-40B4-BE49-F238E27FC236}">
                <a16:creationId xmlns:a16="http://schemas.microsoft.com/office/drawing/2014/main" id="{96DF1CD6-1EDF-4E24-BF30-66F3E8C55261}"/>
              </a:ext>
            </a:extLst>
          </p:cNvPr>
          <p:cNvSpPr txBox="1"/>
          <p:nvPr/>
        </p:nvSpPr>
        <p:spPr>
          <a:xfrm>
            <a:off x="514351" y="1146096"/>
            <a:ext cx="4968478" cy="1569660"/>
          </a:xfrm>
          <a:prstGeom prst="rect">
            <a:avLst/>
          </a:prstGeom>
          <a:noFill/>
        </p:spPr>
        <p:txBody>
          <a:bodyPr wrap="square">
            <a:spAutoFit/>
          </a:bodyPr>
          <a:lstStyle/>
          <a:p>
            <a:r>
              <a:rPr lang="en-US" sz="2400" b="1" dirty="0"/>
              <a:t>Lao-Tzu (l. c. 500 BCE, also known as Laozi or Lao-</a:t>
            </a:r>
            <a:r>
              <a:rPr lang="en-US" sz="2400" b="1" dirty="0" err="1"/>
              <a:t>Tze</a:t>
            </a:r>
            <a:r>
              <a:rPr lang="en-US" sz="2400" b="1" dirty="0"/>
              <a:t>) was a Chinese philosopher credited with founding the philosophical system of Taoism. </a:t>
            </a:r>
          </a:p>
        </p:txBody>
      </p:sp>
      <p:pic>
        <p:nvPicPr>
          <p:cNvPr id="5" name="Picture 4">
            <a:extLst>
              <a:ext uri="{FF2B5EF4-FFF2-40B4-BE49-F238E27FC236}">
                <a16:creationId xmlns:a16="http://schemas.microsoft.com/office/drawing/2014/main" id="{A3EE08DE-2FA3-4B42-B335-659102AE0019}"/>
              </a:ext>
            </a:extLst>
          </p:cNvPr>
          <p:cNvPicPr>
            <a:picLocks noChangeAspect="1"/>
          </p:cNvPicPr>
          <p:nvPr/>
        </p:nvPicPr>
        <p:blipFill rotWithShape="1">
          <a:blip r:embed="rId2"/>
          <a:srcRect l="9448" t="3287" r="10975" b="6022"/>
          <a:stretch/>
        </p:blipFill>
        <p:spPr>
          <a:xfrm>
            <a:off x="1019807" y="2880510"/>
            <a:ext cx="3123568" cy="3559817"/>
          </a:xfrm>
          <a:prstGeom prst="rect">
            <a:avLst/>
          </a:prstGeom>
        </p:spPr>
      </p:pic>
      <p:sp>
        <p:nvSpPr>
          <p:cNvPr id="7" name="TextBox 6">
            <a:extLst>
              <a:ext uri="{FF2B5EF4-FFF2-40B4-BE49-F238E27FC236}">
                <a16:creationId xmlns:a16="http://schemas.microsoft.com/office/drawing/2014/main" id="{1962CDF5-131C-423C-8F49-825B7F2435EC}"/>
              </a:ext>
            </a:extLst>
          </p:cNvPr>
          <p:cNvSpPr txBox="1"/>
          <p:nvPr/>
        </p:nvSpPr>
        <p:spPr>
          <a:xfrm>
            <a:off x="160735" y="78909"/>
            <a:ext cx="6093618" cy="1231106"/>
          </a:xfrm>
          <a:prstGeom prst="rect">
            <a:avLst/>
          </a:prstGeom>
          <a:noFill/>
        </p:spPr>
        <p:txBody>
          <a:bodyPr wrap="square">
            <a:spAutoFit/>
          </a:bodyPr>
          <a:lstStyle/>
          <a:p>
            <a:r>
              <a:rPr lang="en-US" sz="2800" b="1" i="1" dirty="0">
                <a:solidFill>
                  <a:srgbClr val="FF0000"/>
                </a:solidFill>
              </a:rPr>
              <a:t>The journey of a thousand miles begins with one step</a:t>
            </a:r>
            <a:r>
              <a:rPr lang="en-US" dirty="0"/>
              <a:t>.</a:t>
            </a:r>
          </a:p>
          <a:p>
            <a:endParaRPr lang="en-US" dirty="0"/>
          </a:p>
        </p:txBody>
      </p:sp>
      <p:pic>
        <p:nvPicPr>
          <p:cNvPr id="8" name="Picture 7">
            <a:extLst>
              <a:ext uri="{FF2B5EF4-FFF2-40B4-BE49-F238E27FC236}">
                <a16:creationId xmlns:a16="http://schemas.microsoft.com/office/drawing/2014/main" id="{0393AD07-F37E-4BA7-A12A-0F2356296C2B}"/>
              </a:ext>
            </a:extLst>
          </p:cNvPr>
          <p:cNvPicPr>
            <a:picLocks noChangeAspect="1"/>
          </p:cNvPicPr>
          <p:nvPr/>
        </p:nvPicPr>
        <p:blipFill rotWithShape="1">
          <a:blip r:embed="rId3"/>
          <a:srcRect l="17883" r="5474" b="5547"/>
          <a:stretch/>
        </p:blipFill>
        <p:spPr>
          <a:xfrm>
            <a:off x="7843241" y="2880510"/>
            <a:ext cx="2638211" cy="3559817"/>
          </a:xfrm>
          <a:prstGeom prst="rect">
            <a:avLst/>
          </a:prstGeom>
        </p:spPr>
      </p:pic>
      <p:sp>
        <p:nvSpPr>
          <p:cNvPr id="10" name="TextBox 9">
            <a:extLst>
              <a:ext uri="{FF2B5EF4-FFF2-40B4-BE49-F238E27FC236}">
                <a16:creationId xmlns:a16="http://schemas.microsoft.com/office/drawing/2014/main" id="{8CC1F193-E2CA-4E3D-B0E3-9DD1527F0279}"/>
              </a:ext>
            </a:extLst>
          </p:cNvPr>
          <p:cNvSpPr txBox="1"/>
          <p:nvPr/>
        </p:nvSpPr>
        <p:spPr>
          <a:xfrm>
            <a:off x="7073502" y="1146096"/>
            <a:ext cx="4604147" cy="1569660"/>
          </a:xfrm>
          <a:prstGeom prst="rect">
            <a:avLst/>
          </a:prstGeom>
          <a:noFill/>
        </p:spPr>
        <p:txBody>
          <a:bodyPr wrap="square">
            <a:spAutoFit/>
          </a:bodyPr>
          <a:lstStyle/>
          <a:p>
            <a:r>
              <a:rPr lang="en-US" sz="2400" b="1" dirty="0">
                <a:solidFill>
                  <a:srgbClr val="FF0000"/>
                </a:solidFill>
              </a:rPr>
              <a:t>Friedrich Nietzsche </a:t>
            </a:r>
            <a:r>
              <a:rPr lang="en-US" sz="2400" b="1" dirty="0"/>
              <a:t>(1844–1900) was a German philosopher and cultural critic who published intensively in the 1870s and 1880s.</a:t>
            </a:r>
          </a:p>
        </p:txBody>
      </p:sp>
    </p:spTree>
    <p:extLst>
      <p:ext uri="{BB962C8B-B14F-4D97-AF65-F5344CB8AC3E}">
        <p14:creationId xmlns:p14="http://schemas.microsoft.com/office/powerpoint/2010/main" val="461305080"/>
      </p:ext>
    </p:extLst>
  </p:cSld>
  <p:clrMapOvr>
    <a:masterClrMapping/>
  </p:clrMapOvr>
  <mc:AlternateContent xmlns:mc="http://schemas.openxmlformats.org/markup-compatibility/2006" xmlns:p14="http://schemas.microsoft.com/office/powerpoint/2010/main">
    <mc:Choice Requires="p14">
      <p:transition spd="slow" p14:dur="2000" advTm="28000"/>
    </mc:Choice>
    <mc:Fallback xmlns="">
      <p:transition spd="slow" advTm="2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7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ppt_w</p:attrName>
                                        </p:attrNameLst>
                                      </p:cBhvr>
                                      <p:tavLst>
                                        <p:tav tm="0" fmla="#ppt_w*sin(2.5*pi*$)">
                                          <p:val>
                                            <p:fltVal val="0"/>
                                          </p:val>
                                        </p:tav>
                                        <p:tav tm="100000">
                                          <p:val>
                                            <p:fltVal val="1"/>
                                          </p:val>
                                        </p:tav>
                                      </p:tavLst>
                                    </p:anim>
                                    <p:anim calcmode="lin" valueType="num">
                                      <p:cBhvr>
                                        <p:cTn id="9" dur="1000" fill="hold"/>
                                        <p:tgtEl>
                                          <p:spTgt spid="4"/>
                                        </p:tgtEl>
                                        <p:attrNameLst>
                                          <p:attrName>ppt_h</p:attrName>
                                        </p:attrNameLst>
                                      </p:cBhvr>
                                      <p:tavLst>
                                        <p:tav tm="0">
                                          <p:val>
                                            <p:strVal val="#ppt_h"/>
                                          </p:val>
                                        </p:tav>
                                        <p:tav tm="100000">
                                          <p:val>
                                            <p:strVal val="#ppt_h"/>
                                          </p:val>
                                        </p:tav>
                                      </p:tavLst>
                                    </p:anim>
                                  </p:childTnLst>
                                </p:cTn>
                              </p:par>
                            </p:childTnLst>
                          </p:cTn>
                        </p:par>
                        <p:par>
                          <p:cTn id="10" fill="hold">
                            <p:stCondLst>
                              <p:cond delay="8000"/>
                            </p:stCondLst>
                            <p:childTnLst>
                              <p:par>
                                <p:cTn id="11" presetID="26" presetClass="entr" presetSubtype="0" fill="hold" nodeType="afterEffect">
                                  <p:stCondLst>
                                    <p:cond delay="5000"/>
                                  </p:stCondLst>
                                  <p:iterate type="wd">
                                    <p:tmPct val="3000"/>
                                  </p:iterate>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wipe(down)">
                                      <p:cBhvr>
                                        <p:cTn id="13" dur="290">
                                          <p:stCondLst>
                                            <p:cond delay="0"/>
                                          </p:stCondLst>
                                        </p:cTn>
                                        <p:tgtEl>
                                          <p:spTgt spid="10">
                                            <p:txEl>
                                              <p:pRg st="0" end="0"/>
                                            </p:txEl>
                                          </p:spTgt>
                                        </p:tgtEl>
                                      </p:cBhvr>
                                    </p:animEffect>
                                    <p:anim calcmode="lin" valueType="num">
                                      <p:cBhvr>
                                        <p:cTn id="14" dur="911" tmFilter="0,0; 0.14,0.36; 0.43,0.73; 0.71,0.91; 1.0,1.0">
                                          <p:stCondLst>
                                            <p:cond delay="0"/>
                                          </p:stCondLst>
                                        </p:cTn>
                                        <p:tgtEl>
                                          <p:spTgt spid="10">
                                            <p:txEl>
                                              <p:pRg st="0" end="0"/>
                                            </p:txEl>
                                          </p:spTgt>
                                        </p:tgtEl>
                                        <p:attrNameLst>
                                          <p:attrName>ppt_x</p:attrName>
                                        </p:attrNameLst>
                                      </p:cBhvr>
                                      <p:tavLst>
                                        <p:tav tm="0">
                                          <p:val>
                                            <p:strVal val="#ppt_x-0.25"/>
                                          </p:val>
                                        </p:tav>
                                        <p:tav tm="100000">
                                          <p:val>
                                            <p:strVal val="#ppt_x"/>
                                          </p:val>
                                        </p:tav>
                                      </p:tavLst>
                                    </p:anim>
                                    <p:anim calcmode="lin" valueType="num">
                                      <p:cBhvr>
                                        <p:cTn id="15" dur="332" tmFilter="0.0,0.0; 0.25,0.07; 0.50,0.2; 0.75,0.467; 1.0,1.0">
                                          <p:stCondLst>
                                            <p:cond delay="0"/>
                                          </p:stCondLst>
                                        </p:cTn>
                                        <p:tgtEl>
                                          <p:spTgt spid="10">
                                            <p:txEl>
                                              <p:pRg st="0" end="0"/>
                                            </p:txEl>
                                          </p:spTgt>
                                        </p:tgtEl>
                                        <p:attrNameLst>
                                          <p:attrName>ppt_y</p:attrName>
                                        </p:attrNameLst>
                                      </p:cBhvr>
                                      <p:tavLst>
                                        <p:tav tm="0" fmla="#ppt_y-sin(pi*$)/3">
                                          <p:val>
                                            <p:fltVal val="0.5"/>
                                          </p:val>
                                        </p:tav>
                                        <p:tav tm="100000">
                                          <p:val>
                                            <p:fltVal val="1"/>
                                          </p:val>
                                        </p:tav>
                                      </p:tavLst>
                                    </p:anim>
                                    <p:anim calcmode="lin" valueType="num">
                                      <p:cBhvr>
                                        <p:cTn id="16" dur="332" tmFilter="0, 0; 0.125,0.2665; 0.25,0.4; 0.375,0.465; 0.5,0.5;  0.625,0.535; 0.75,0.6; 0.875,0.7335; 1,1">
                                          <p:stCondLst>
                                            <p:cond delay="332"/>
                                          </p:stCondLst>
                                        </p:cTn>
                                        <p:tgtEl>
                                          <p:spTgt spid="10">
                                            <p:txEl>
                                              <p:pRg st="0" end="0"/>
                                            </p:txEl>
                                          </p:spTgt>
                                        </p:tgtEl>
                                        <p:attrNameLst>
                                          <p:attrName>ppt_y</p:attrName>
                                        </p:attrNameLst>
                                      </p:cBhvr>
                                      <p:tavLst>
                                        <p:tav tm="0" fmla="#ppt_y-sin(pi*$)/9">
                                          <p:val>
                                            <p:fltVal val="0"/>
                                          </p:val>
                                        </p:tav>
                                        <p:tav tm="100000">
                                          <p:val>
                                            <p:fltVal val="1"/>
                                          </p:val>
                                        </p:tav>
                                      </p:tavLst>
                                    </p:anim>
                                    <p:anim calcmode="lin" valueType="num">
                                      <p:cBhvr>
                                        <p:cTn id="17" dur="166" tmFilter="0, 0; 0.125,0.2665; 0.25,0.4; 0.375,0.465; 0.5,0.5;  0.625,0.535; 0.75,0.6; 0.875,0.7335; 1,1">
                                          <p:stCondLst>
                                            <p:cond delay="662"/>
                                          </p:stCondLst>
                                        </p:cTn>
                                        <p:tgtEl>
                                          <p:spTgt spid="10">
                                            <p:txEl>
                                              <p:pRg st="0" end="0"/>
                                            </p:txEl>
                                          </p:spTgt>
                                        </p:tgtEl>
                                        <p:attrNameLst>
                                          <p:attrName>ppt_y</p:attrName>
                                        </p:attrNameLst>
                                      </p:cBhvr>
                                      <p:tavLst>
                                        <p:tav tm="0" fmla="#ppt_y-sin(pi*$)/27">
                                          <p:val>
                                            <p:fltVal val="0"/>
                                          </p:val>
                                        </p:tav>
                                        <p:tav tm="100000">
                                          <p:val>
                                            <p:fltVal val="1"/>
                                          </p:val>
                                        </p:tav>
                                      </p:tavLst>
                                    </p:anim>
                                    <p:anim calcmode="lin" valueType="num">
                                      <p:cBhvr>
                                        <p:cTn id="18" dur="82" tmFilter="0, 0; 0.125,0.2665; 0.25,0.4; 0.375,0.465; 0.5,0.5;  0.625,0.535; 0.75,0.6; 0.875,0.7335; 1,1">
                                          <p:stCondLst>
                                            <p:cond delay="828"/>
                                          </p:stCondLst>
                                        </p:cTn>
                                        <p:tgtEl>
                                          <p:spTgt spid="10">
                                            <p:txEl>
                                              <p:pRg st="0" end="0"/>
                                            </p:txEl>
                                          </p:spTgt>
                                        </p:tgtEl>
                                        <p:attrNameLst>
                                          <p:attrName>ppt_y</p:attrName>
                                        </p:attrNameLst>
                                      </p:cBhvr>
                                      <p:tavLst>
                                        <p:tav tm="0" fmla="#ppt_y-sin(pi*$)/81">
                                          <p:val>
                                            <p:fltVal val="0"/>
                                          </p:val>
                                        </p:tav>
                                        <p:tav tm="100000">
                                          <p:val>
                                            <p:fltVal val="1"/>
                                          </p:val>
                                        </p:tav>
                                      </p:tavLst>
                                    </p:anim>
                                    <p:animScale>
                                      <p:cBhvr>
                                        <p:cTn id="19" dur="13">
                                          <p:stCondLst>
                                            <p:cond delay="325"/>
                                          </p:stCondLst>
                                        </p:cTn>
                                        <p:tgtEl>
                                          <p:spTgt spid="10">
                                            <p:txEl>
                                              <p:pRg st="0" end="0"/>
                                            </p:txEl>
                                          </p:spTgt>
                                        </p:tgtEl>
                                      </p:cBhvr>
                                      <p:to x="100000" y="60000"/>
                                    </p:animScale>
                                    <p:animScale>
                                      <p:cBhvr>
                                        <p:cTn id="20" dur="83" decel="50000">
                                          <p:stCondLst>
                                            <p:cond delay="338"/>
                                          </p:stCondLst>
                                        </p:cTn>
                                        <p:tgtEl>
                                          <p:spTgt spid="10">
                                            <p:txEl>
                                              <p:pRg st="0" end="0"/>
                                            </p:txEl>
                                          </p:spTgt>
                                        </p:tgtEl>
                                      </p:cBhvr>
                                      <p:to x="100000" y="100000"/>
                                    </p:animScale>
                                    <p:animScale>
                                      <p:cBhvr>
                                        <p:cTn id="21" dur="13">
                                          <p:stCondLst>
                                            <p:cond delay="656"/>
                                          </p:stCondLst>
                                        </p:cTn>
                                        <p:tgtEl>
                                          <p:spTgt spid="10">
                                            <p:txEl>
                                              <p:pRg st="0" end="0"/>
                                            </p:txEl>
                                          </p:spTgt>
                                        </p:tgtEl>
                                      </p:cBhvr>
                                      <p:to x="100000" y="80000"/>
                                    </p:animScale>
                                    <p:animScale>
                                      <p:cBhvr>
                                        <p:cTn id="22" dur="83" decel="50000">
                                          <p:stCondLst>
                                            <p:cond delay="669"/>
                                          </p:stCondLst>
                                        </p:cTn>
                                        <p:tgtEl>
                                          <p:spTgt spid="10">
                                            <p:txEl>
                                              <p:pRg st="0" end="0"/>
                                            </p:txEl>
                                          </p:spTgt>
                                        </p:tgtEl>
                                      </p:cBhvr>
                                      <p:to x="100000" y="100000"/>
                                    </p:animScale>
                                    <p:animScale>
                                      <p:cBhvr>
                                        <p:cTn id="23" dur="13">
                                          <p:stCondLst>
                                            <p:cond delay="821"/>
                                          </p:stCondLst>
                                        </p:cTn>
                                        <p:tgtEl>
                                          <p:spTgt spid="10">
                                            <p:txEl>
                                              <p:pRg st="0" end="0"/>
                                            </p:txEl>
                                          </p:spTgt>
                                        </p:tgtEl>
                                      </p:cBhvr>
                                      <p:to x="100000" y="90000"/>
                                    </p:animScale>
                                    <p:animScale>
                                      <p:cBhvr>
                                        <p:cTn id="24" dur="83" decel="50000">
                                          <p:stCondLst>
                                            <p:cond delay="834"/>
                                          </p:stCondLst>
                                        </p:cTn>
                                        <p:tgtEl>
                                          <p:spTgt spid="10">
                                            <p:txEl>
                                              <p:pRg st="0" end="0"/>
                                            </p:txEl>
                                          </p:spTgt>
                                        </p:tgtEl>
                                      </p:cBhvr>
                                      <p:to x="100000" y="100000"/>
                                    </p:animScale>
                                    <p:animScale>
                                      <p:cBhvr>
                                        <p:cTn id="25" dur="13">
                                          <p:stCondLst>
                                            <p:cond delay="904"/>
                                          </p:stCondLst>
                                        </p:cTn>
                                        <p:tgtEl>
                                          <p:spTgt spid="10">
                                            <p:txEl>
                                              <p:pRg st="0" end="0"/>
                                            </p:txEl>
                                          </p:spTgt>
                                        </p:tgtEl>
                                      </p:cBhvr>
                                      <p:to x="100000" y="95000"/>
                                    </p:animScale>
                                    <p:animScale>
                                      <p:cBhvr>
                                        <p:cTn id="26" dur="83" decel="50000">
                                          <p:stCondLst>
                                            <p:cond delay="917"/>
                                          </p:stCondLst>
                                        </p:cTn>
                                        <p:tgtEl>
                                          <p:spTgt spid="10">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DE64150-D524-40BF-9940-B7DBD8E0A810}"/>
              </a:ext>
            </a:extLst>
          </p:cNvPr>
          <p:cNvSpPr txBox="1"/>
          <p:nvPr/>
        </p:nvSpPr>
        <p:spPr>
          <a:xfrm>
            <a:off x="6890148" y="146893"/>
            <a:ext cx="5576886" cy="954107"/>
          </a:xfrm>
          <a:prstGeom prst="rect">
            <a:avLst/>
          </a:prstGeom>
          <a:noFill/>
        </p:spPr>
        <p:txBody>
          <a:bodyPr wrap="square">
            <a:spAutoFit/>
          </a:bodyPr>
          <a:lstStyle/>
          <a:p>
            <a:r>
              <a:rPr lang="en-US" sz="2800" b="1" i="1" dirty="0">
                <a:solidFill>
                  <a:srgbClr val="FF0000"/>
                </a:solidFill>
              </a:rPr>
              <a:t>Those who cannot remember the past are condemned to repeat it.</a:t>
            </a:r>
          </a:p>
        </p:txBody>
      </p:sp>
      <p:sp>
        <p:nvSpPr>
          <p:cNvPr id="6" name="TextBox 5">
            <a:extLst>
              <a:ext uri="{FF2B5EF4-FFF2-40B4-BE49-F238E27FC236}">
                <a16:creationId xmlns:a16="http://schemas.microsoft.com/office/drawing/2014/main" id="{A4848994-3388-417E-B180-E120B8D2EE34}"/>
              </a:ext>
            </a:extLst>
          </p:cNvPr>
          <p:cNvSpPr txBox="1"/>
          <p:nvPr/>
        </p:nvSpPr>
        <p:spPr>
          <a:xfrm>
            <a:off x="239318" y="5163271"/>
            <a:ext cx="6250780" cy="1631216"/>
          </a:xfrm>
          <a:prstGeom prst="rect">
            <a:avLst/>
          </a:prstGeom>
          <a:noFill/>
        </p:spPr>
        <p:txBody>
          <a:bodyPr wrap="square">
            <a:spAutoFit/>
          </a:bodyPr>
          <a:lstStyle/>
          <a:p>
            <a:r>
              <a:rPr lang="en-US" sz="2000" b="1" dirty="0"/>
              <a:t>Joseph Patrick Kennedy Sr. (1888 –1969) was a prominent American businessman, investor and politician. He is known for his own political prominence as well as that of his children and was the patriarch of the Irish-American Kennedy family</a:t>
            </a:r>
            <a:r>
              <a:rPr lang="en-US" dirty="0"/>
              <a:t>.</a:t>
            </a:r>
          </a:p>
        </p:txBody>
      </p:sp>
      <p:pic>
        <p:nvPicPr>
          <p:cNvPr id="7" name="Picture 6">
            <a:extLst>
              <a:ext uri="{FF2B5EF4-FFF2-40B4-BE49-F238E27FC236}">
                <a16:creationId xmlns:a16="http://schemas.microsoft.com/office/drawing/2014/main" id="{4445063E-EC6F-4F2D-9682-336E40A85800}"/>
              </a:ext>
            </a:extLst>
          </p:cNvPr>
          <p:cNvPicPr>
            <a:picLocks noChangeAspect="1"/>
          </p:cNvPicPr>
          <p:nvPr/>
        </p:nvPicPr>
        <p:blipFill>
          <a:blip r:embed="rId2"/>
          <a:stretch>
            <a:fillRect/>
          </a:stretch>
        </p:blipFill>
        <p:spPr>
          <a:xfrm>
            <a:off x="239318" y="1355610"/>
            <a:ext cx="1184000" cy="1603334"/>
          </a:xfrm>
          <a:prstGeom prst="rect">
            <a:avLst/>
          </a:prstGeom>
        </p:spPr>
      </p:pic>
      <p:sp>
        <p:nvSpPr>
          <p:cNvPr id="9" name="TextBox 8">
            <a:extLst>
              <a:ext uri="{FF2B5EF4-FFF2-40B4-BE49-F238E27FC236}">
                <a16:creationId xmlns:a16="http://schemas.microsoft.com/office/drawing/2014/main" id="{5D2951B5-6AFB-4BDA-B0AE-7A3CF6BD76F2}"/>
              </a:ext>
            </a:extLst>
          </p:cNvPr>
          <p:cNvSpPr txBox="1"/>
          <p:nvPr/>
        </p:nvSpPr>
        <p:spPr>
          <a:xfrm>
            <a:off x="1616196" y="1101000"/>
            <a:ext cx="3241692" cy="2677656"/>
          </a:xfrm>
          <a:prstGeom prst="rect">
            <a:avLst/>
          </a:prstGeom>
          <a:noFill/>
        </p:spPr>
        <p:txBody>
          <a:bodyPr wrap="square">
            <a:spAutoFit/>
          </a:bodyPr>
          <a:lstStyle/>
          <a:p>
            <a:r>
              <a:rPr lang="en-US" dirty="0"/>
              <a:t> </a:t>
            </a:r>
            <a:r>
              <a:rPr lang="en-US" sz="2400" b="1" dirty="0"/>
              <a:t>This has been attributed to both Joseph Kennedy, father of President John F. Kennedy, and to American football player </a:t>
            </a:r>
            <a:r>
              <a:rPr lang="en-US" sz="2400" b="1" dirty="0" err="1"/>
              <a:t>Knute</a:t>
            </a:r>
            <a:r>
              <a:rPr lang="en-US" sz="2400" b="1" dirty="0"/>
              <a:t> Rockne. </a:t>
            </a:r>
          </a:p>
        </p:txBody>
      </p:sp>
      <p:sp>
        <p:nvSpPr>
          <p:cNvPr id="11" name="TextBox 10">
            <a:extLst>
              <a:ext uri="{FF2B5EF4-FFF2-40B4-BE49-F238E27FC236}">
                <a16:creationId xmlns:a16="http://schemas.microsoft.com/office/drawing/2014/main" id="{1B0346C5-32A2-4025-9A72-7CB41C9F06DC}"/>
              </a:ext>
            </a:extLst>
          </p:cNvPr>
          <p:cNvSpPr txBox="1"/>
          <p:nvPr/>
        </p:nvSpPr>
        <p:spPr>
          <a:xfrm>
            <a:off x="812007" y="93790"/>
            <a:ext cx="4489846" cy="1231106"/>
          </a:xfrm>
          <a:prstGeom prst="rect">
            <a:avLst/>
          </a:prstGeom>
          <a:noFill/>
        </p:spPr>
        <p:txBody>
          <a:bodyPr wrap="square">
            <a:spAutoFit/>
          </a:bodyPr>
          <a:lstStyle/>
          <a:p>
            <a:r>
              <a:rPr lang="en-US" sz="2800" b="1" i="1" dirty="0">
                <a:solidFill>
                  <a:srgbClr val="FF0000"/>
                </a:solidFill>
              </a:rPr>
              <a:t>When the going gets tough, the tough get going.</a:t>
            </a:r>
          </a:p>
          <a:p>
            <a:endParaRPr lang="en-US" dirty="0">
              <a:solidFill>
                <a:srgbClr val="FF0000"/>
              </a:solidFill>
            </a:endParaRPr>
          </a:p>
        </p:txBody>
      </p:sp>
      <p:pic>
        <p:nvPicPr>
          <p:cNvPr id="12" name="Picture 11">
            <a:extLst>
              <a:ext uri="{FF2B5EF4-FFF2-40B4-BE49-F238E27FC236}">
                <a16:creationId xmlns:a16="http://schemas.microsoft.com/office/drawing/2014/main" id="{AA7F374D-2451-4CBE-A37C-847B70679DF4}"/>
              </a:ext>
            </a:extLst>
          </p:cNvPr>
          <p:cNvPicPr>
            <a:picLocks noChangeAspect="1"/>
          </p:cNvPicPr>
          <p:nvPr/>
        </p:nvPicPr>
        <p:blipFill rotWithShape="1">
          <a:blip r:embed="rId3"/>
          <a:srcRect l="23366" r="22981" b="30456"/>
          <a:stretch/>
        </p:blipFill>
        <p:spPr>
          <a:xfrm>
            <a:off x="4835622" y="1101000"/>
            <a:ext cx="1561587" cy="1790505"/>
          </a:xfrm>
          <a:prstGeom prst="rect">
            <a:avLst/>
          </a:prstGeom>
        </p:spPr>
      </p:pic>
      <p:sp>
        <p:nvSpPr>
          <p:cNvPr id="14" name="TextBox 13">
            <a:extLst>
              <a:ext uri="{FF2B5EF4-FFF2-40B4-BE49-F238E27FC236}">
                <a16:creationId xmlns:a16="http://schemas.microsoft.com/office/drawing/2014/main" id="{F9A38A8A-1A84-4EE2-A7C2-6C4987AC3021}"/>
              </a:ext>
            </a:extLst>
          </p:cNvPr>
          <p:cNvSpPr txBox="1"/>
          <p:nvPr/>
        </p:nvSpPr>
        <p:spPr>
          <a:xfrm>
            <a:off x="232174" y="3721030"/>
            <a:ext cx="6250780" cy="1323439"/>
          </a:xfrm>
          <a:prstGeom prst="rect">
            <a:avLst/>
          </a:prstGeom>
          <a:noFill/>
        </p:spPr>
        <p:txBody>
          <a:bodyPr wrap="square">
            <a:spAutoFit/>
          </a:bodyPr>
          <a:lstStyle/>
          <a:p>
            <a:r>
              <a:rPr lang="en-US" sz="2000" b="1" dirty="0" err="1"/>
              <a:t>Knute</a:t>
            </a:r>
            <a:r>
              <a:rPr lang="en-US" sz="2000" b="1" dirty="0"/>
              <a:t> Kenneth Rockne was a Norwegian-American player and coach of American football at the University of Notre Dame. Rockne is regarded as one of the greatest coaches in college football history.</a:t>
            </a:r>
          </a:p>
        </p:txBody>
      </p:sp>
      <p:sp>
        <p:nvSpPr>
          <p:cNvPr id="10" name="TextBox 9">
            <a:extLst>
              <a:ext uri="{FF2B5EF4-FFF2-40B4-BE49-F238E27FC236}">
                <a16:creationId xmlns:a16="http://schemas.microsoft.com/office/drawing/2014/main" id="{879C6614-6016-4AEB-A021-3BEF9828BBC0}"/>
              </a:ext>
            </a:extLst>
          </p:cNvPr>
          <p:cNvSpPr txBox="1"/>
          <p:nvPr/>
        </p:nvSpPr>
        <p:spPr>
          <a:xfrm>
            <a:off x="6682976" y="4402783"/>
            <a:ext cx="3411140" cy="2308324"/>
          </a:xfrm>
          <a:prstGeom prst="rect">
            <a:avLst/>
          </a:prstGeom>
          <a:noFill/>
        </p:spPr>
        <p:txBody>
          <a:bodyPr wrap="square">
            <a:spAutoFit/>
          </a:bodyPr>
          <a:lstStyle/>
          <a:p>
            <a:r>
              <a:rPr lang="en-US" sz="2400" b="1" dirty="0"/>
              <a:t>George Santayana, was a philosopher, essayist, poet, and novelist. Originally from Spain, Santayana was raised and educated in the US.</a:t>
            </a:r>
          </a:p>
        </p:txBody>
      </p:sp>
      <p:pic>
        <p:nvPicPr>
          <p:cNvPr id="3" name="Picture 2">
            <a:extLst>
              <a:ext uri="{FF2B5EF4-FFF2-40B4-BE49-F238E27FC236}">
                <a16:creationId xmlns:a16="http://schemas.microsoft.com/office/drawing/2014/main" id="{EEE842B7-207E-47E8-AA12-0736B7C0EA5A}"/>
              </a:ext>
            </a:extLst>
          </p:cNvPr>
          <p:cNvPicPr>
            <a:picLocks noChangeAspect="1"/>
          </p:cNvPicPr>
          <p:nvPr/>
        </p:nvPicPr>
        <p:blipFill rotWithShape="1">
          <a:blip r:embed="rId4"/>
          <a:srcRect l="12736" r="8727" b="24064"/>
          <a:stretch/>
        </p:blipFill>
        <p:spPr>
          <a:xfrm>
            <a:off x="10047684" y="4382750"/>
            <a:ext cx="2151460" cy="2943638"/>
          </a:xfrm>
          <a:prstGeom prst="rect">
            <a:avLst/>
          </a:prstGeom>
        </p:spPr>
      </p:pic>
      <p:sp>
        <p:nvSpPr>
          <p:cNvPr id="13" name="TextBox 12">
            <a:extLst>
              <a:ext uri="{FF2B5EF4-FFF2-40B4-BE49-F238E27FC236}">
                <a16:creationId xmlns:a16="http://schemas.microsoft.com/office/drawing/2014/main" id="{8F059BFE-45AF-4E94-B8B3-6DD0CDD00DE7}"/>
              </a:ext>
            </a:extLst>
          </p:cNvPr>
          <p:cNvSpPr txBox="1"/>
          <p:nvPr/>
        </p:nvSpPr>
        <p:spPr>
          <a:xfrm>
            <a:off x="6682976" y="1003431"/>
            <a:ext cx="5516168" cy="3170099"/>
          </a:xfrm>
          <a:prstGeom prst="rect">
            <a:avLst/>
          </a:prstGeom>
          <a:noFill/>
        </p:spPr>
        <p:txBody>
          <a:bodyPr wrap="square">
            <a:spAutoFit/>
          </a:bodyPr>
          <a:lstStyle/>
          <a:p>
            <a:r>
              <a:rPr lang="en-US" sz="2000" b="1" dirty="0"/>
              <a:t>Variations on the repeating-history theme appear alongside debates about attribution. Irish statesman Edmund Burke is often misquoted as having said, “Those who don’t know history are destined to repeat it.” Spanish philosopher George Santayana is credited with the aphorism, “Those who cannot remember the past are condemned to repeat it,” while British statesman Winston Churchill wrote, “Those that fail to learn from history are doomed to repeat it.”</a:t>
            </a:r>
          </a:p>
        </p:txBody>
      </p:sp>
    </p:spTree>
    <p:extLst>
      <p:ext uri="{BB962C8B-B14F-4D97-AF65-F5344CB8AC3E}">
        <p14:creationId xmlns:p14="http://schemas.microsoft.com/office/powerpoint/2010/main" val="927180970"/>
      </p:ext>
    </p:extLst>
  </p:cSld>
  <p:clrMapOvr>
    <a:masterClrMapping/>
  </p:clrMapOvr>
  <mc:AlternateContent xmlns:mc="http://schemas.openxmlformats.org/markup-compatibility/2006" xmlns:p14="http://schemas.microsoft.com/office/powerpoint/2010/main">
    <mc:Choice Requires="p14">
      <p:transition spd="slow" p14:dur="2000" advTm="37000"/>
    </mc:Choice>
    <mc:Fallback xmlns="">
      <p:transition spd="slow" advTm="37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par>
                          <p:cTn id="8" fill="hold">
                            <p:stCondLst>
                              <p:cond delay="2000"/>
                            </p:stCondLst>
                            <p:childTnLst>
                              <p:par>
                                <p:cTn id="9" presetID="26" presetClass="entr" presetSubtype="0" fill="hold" grpId="0" nodeType="afterEffect">
                                  <p:stCondLst>
                                    <p:cond delay="4000"/>
                                  </p:stCondLst>
                                  <p:childTnLst>
                                    <p:set>
                                      <p:cBhvr>
                                        <p:cTn id="10" dur="1" fill="hold">
                                          <p:stCondLst>
                                            <p:cond delay="0"/>
                                          </p:stCondLst>
                                        </p:cTn>
                                        <p:tgtEl>
                                          <p:spTgt spid="14"/>
                                        </p:tgtEl>
                                        <p:attrNameLst>
                                          <p:attrName>style.visibility</p:attrName>
                                        </p:attrNameLst>
                                      </p:cBhvr>
                                      <p:to>
                                        <p:strVal val="visible"/>
                                      </p:to>
                                    </p:set>
                                    <p:animEffect transition="in" filter="wipe(down)">
                                      <p:cBhvr>
                                        <p:cTn id="11" dur="290">
                                          <p:stCondLst>
                                            <p:cond delay="0"/>
                                          </p:stCondLst>
                                        </p:cTn>
                                        <p:tgtEl>
                                          <p:spTgt spid="14"/>
                                        </p:tgtEl>
                                      </p:cBhvr>
                                    </p:animEffect>
                                    <p:anim calcmode="lin" valueType="num">
                                      <p:cBhvr>
                                        <p:cTn id="12" dur="911"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3" dur="332"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4" dur="332" tmFilter="0, 0; 0.125,0.2665; 0.25,0.4; 0.375,0.465; 0.5,0.5;  0.625,0.535; 0.75,0.6; 0.875,0.7335; 1,1">
                                          <p:stCondLst>
                                            <p:cond delay="332"/>
                                          </p:stCondLst>
                                        </p:cTn>
                                        <p:tgtEl>
                                          <p:spTgt spid="14"/>
                                        </p:tgtEl>
                                        <p:attrNameLst>
                                          <p:attrName>ppt_y</p:attrName>
                                        </p:attrNameLst>
                                      </p:cBhvr>
                                      <p:tavLst>
                                        <p:tav tm="0" fmla="#ppt_y-sin(pi*$)/9">
                                          <p:val>
                                            <p:fltVal val="0"/>
                                          </p:val>
                                        </p:tav>
                                        <p:tav tm="100000">
                                          <p:val>
                                            <p:fltVal val="1"/>
                                          </p:val>
                                        </p:tav>
                                      </p:tavLst>
                                    </p:anim>
                                    <p:anim calcmode="lin" valueType="num">
                                      <p:cBhvr>
                                        <p:cTn id="15" dur="166" tmFilter="0, 0; 0.125,0.2665; 0.25,0.4; 0.375,0.465; 0.5,0.5;  0.625,0.535; 0.75,0.6; 0.875,0.7335; 1,1">
                                          <p:stCondLst>
                                            <p:cond delay="662"/>
                                          </p:stCondLst>
                                        </p:cTn>
                                        <p:tgtEl>
                                          <p:spTgt spid="14"/>
                                        </p:tgtEl>
                                        <p:attrNameLst>
                                          <p:attrName>ppt_y</p:attrName>
                                        </p:attrNameLst>
                                      </p:cBhvr>
                                      <p:tavLst>
                                        <p:tav tm="0" fmla="#ppt_y-sin(pi*$)/27">
                                          <p:val>
                                            <p:fltVal val="0"/>
                                          </p:val>
                                        </p:tav>
                                        <p:tav tm="100000">
                                          <p:val>
                                            <p:fltVal val="1"/>
                                          </p:val>
                                        </p:tav>
                                      </p:tavLst>
                                    </p:anim>
                                    <p:anim calcmode="lin" valueType="num">
                                      <p:cBhvr>
                                        <p:cTn id="16" dur="82" tmFilter="0, 0; 0.125,0.2665; 0.25,0.4; 0.375,0.465; 0.5,0.5;  0.625,0.535; 0.75,0.6; 0.875,0.7335; 1,1">
                                          <p:stCondLst>
                                            <p:cond delay="828"/>
                                          </p:stCondLst>
                                        </p:cTn>
                                        <p:tgtEl>
                                          <p:spTgt spid="14"/>
                                        </p:tgtEl>
                                        <p:attrNameLst>
                                          <p:attrName>ppt_y</p:attrName>
                                        </p:attrNameLst>
                                      </p:cBhvr>
                                      <p:tavLst>
                                        <p:tav tm="0" fmla="#ppt_y-sin(pi*$)/81">
                                          <p:val>
                                            <p:fltVal val="0"/>
                                          </p:val>
                                        </p:tav>
                                        <p:tav tm="100000">
                                          <p:val>
                                            <p:fltVal val="1"/>
                                          </p:val>
                                        </p:tav>
                                      </p:tavLst>
                                    </p:anim>
                                    <p:animScale>
                                      <p:cBhvr>
                                        <p:cTn id="17" dur="13">
                                          <p:stCondLst>
                                            <p:cond delay="325"/>
                                          </p:stCondLst>
                                        </p:cTn>
                                        <p:tgtEl>
                                          <p:spTgt spid="14"/>
                                        </p:tgtEl>
                                      </p:cBhvr>
                                      <p:to x="100000" y="60000"/>
                                    </p:animScale>
                                    <p:animScale>
                                      <p:cBhvr>
                                        <p:cTn id="18" dur="83" decel="50000">
                                          <p:stCondLst>
                                            <p:cond delay="338"/>
                                          </p:stCondLst>
                                        </p:cTn>
                                        <p:tgtEl>
                                          <p:spTgt spid="14"/>
                                        </p:tgtEl>
                                      </p:cBhvr>
                                      <p:to x="100000" y="100000"/>
                                    </p:animScale>
                                    <p:animScale>
                                      <p:cBhvr>
                                        <p:cTn id="19" dur="13">
                                          <p:stCondLst>
                                            <p:cond delay="656"/>
                                          </p:stCondLst>
                                        </p:cTn>
                                        <p:tgtEl>
                                          <p:spTgt spid="14"/>
                                        </p:tgtEl>
                                      </p:cBhvr>
                                      <p:to x="100000" y="80000"/>
                                    </p:animScale>
                                    <p:animScale>
                                      <p:cBhvr>
                                        <p:cTn id="20" dur="83" decel="50000">
                                          <p:stCondLst>
                                            <p:cond delay="669"/>
                                          </p:stCondLst>
                                        </p:cTn>
                                        <p:tgtEl>
                                          <p:spTgt spid="14"/>
                                        </p:tgtEl>
                                      </p:cBhvr>
                                      <p:to x="100000" y="100000"/>
                                    </p:animScale>
                                    <p:animScale>
                                      <p:cBhvr>
                                        <p:cTn id="21" dur="13">
                                          <p:stCondLst>
                                            <p:cond delay="821"/>
                                          </p:stCondLst>
                                        </p:cTn>
                                        <p:tgtEl>
                                          <p:spTgt spid="14"/>
                                        </p:tgtEl>
                                      </p:cBhvr>
                                      <p:to x="100000" y="90000"/>
                                    </p:animScale>
                                    <p:animScale>
                                      <p:cBhvr>
                                        <p:cTn id="22" dur="83" decel="50000">
                                          <p:stCondLst>
                                            <p:cond delay="834"/>
                                          </p:stCondLst>
                                        </p:cTn>
                                        <p:tgtEl>
                                          <p:spTgt spid="14"/>
                                        </p:tgtEl>
                                      </p:cBhvr>
                                      <p:to x="100000" y="100000"/>
                                    </p:animScale>
                                    <p:animScale>
                                      <p:cBhvr>
                                        <p:cTn id="23" dur="13">
                                          <p:stCondLst>
                                            <p:cond delay="904"/>
                                          </p:stCondLst>
                                        </p:cTn>
                                        <p:tgtEl>
                                          <p:spTgt spid="14"/>
                                        </p:tgtEl>
                                      </p:cBhvr>
                                      <p:to x="100000" y="95000"/>
                                    </p:animScale>
                                    <p:animScale>
                                      <p:cBhvr>
                                        <p:cTn id="24" dur="83" decel="50000">
                                          <p:stCondLst>
                                            <p:cond delay="917"/>
                                          </p:stCondLst>
                                        </p:cTn>
                                        <p:tgtEl>
                                          <p:spTgt spid="14"/>
                                        </p:tgtEl>
                                      </p:cBhvr>
                                      <p:to x="100000" y="100000"/>
                                    </p:animScale>
                                  </p:childTnLst>
                                </p:cTn>
                              </p:par>
                            </p:childTnLst>
                          </p:cTn>
                        </p:par>
                        <p:par>
                          <p:cTn id="25" fill="hold">
                            <p:stCondLst>
                              <p:cond delay="7000"/>
                            </p:stCondLst>
                            <p:childTnLst>
                              <p:par>
                                <p:cTn id="26" presetID="21" presetClass="entr" presetSubtype="1" fill="hold" grpId="0" nodeType="afterEffect">
                                  <p:stCondLst>
                                    <p:cond delay="3000"/>
                                  </p:stCondLst>
                                  <p:childTnLst>
                                    <p:set>
                                      <p:cBhvr>
                                        <p:cTn id="27" dur="1" fill="hold">
                                          <p:stCondLst>
                                            <p:cond delay="0"/>
                                          </p:stCondLst>
                                        </p:cTn>
                                        <p:tgtEl>
                                          <p:spTgt spid="6"/>
                                        </p:tgtEl>
                                        <p:attrNameLst>
                                          <p:attrName>style.visibility</p:attrName>
                                        </p:attrNameLst>
                                      </p:cBhvr>
                                      <p:to>
                                        <p:strVal val="visible"/>
                                      </p:to>
                                    </p:set>
                                    <p:animEffect transition="in" filter="wheel(1)">
                                      <p:cBhvr>
                                        <p:cTn id="28" dur="1000"/>
                                        <p:tgtEl>
                                          <p:spTgt spid="6"/>
                                        </p:tgtEl>
                                      </p:cBhvr>
                                    </p:animEffect>
                                  </p:childTnLst>
                                </p:cTn>
                              </p:par>
                            </p:childTnLst>
                          </p:cTn>
                        </p:par>
                        <p:par>
                          <p:cTn id="29" fill="hold">
                            <p:stCondLst>
                              <p:cond delay="11000"/>
                            </p:stCondLst>
                            <p:childTnLst>
                              <p:par>
                                <p:cTn id="30" presetID="14" presetClass="entr" presetSubtype="10" fill="hold" grpId="0" nodeType="afterEffect">
                                  <p:stCondLst>
                                    <p:cond delay="3500"/>
                                  </p:stCondLst>
                                  <p:childTnLst>
                                    <p:set>
                                      <p:cBhvr>
                                        <p:cTn id="31" dur="1" fill="hold">
                                          <p:stCondLst>
                                            <p:cond delay="0"/>
                                          </p:stCondLst>
                                        </p:cTn>
                                        <p:tgtEl>
                                          <p:spTgt spid="13"/>
                                        </p:tgtEl>
                                        <p:attrNameLst>
                                          <p:attrName>style.visibility</p:attrName>
                                        </p:attrNameLst>
                                      </p:cBhvr>
                                      <p:to>
                                        <p:strVal val="visible"/>
                                      </p:to>
                                    </p:set>
                                    <p:animEffect transition="in" filter="randombar(horizontal)">
                                      <p:cBhvr>
                                        <p:cTn id="32" dur="1000"/>
                                        <p:tgtEl>
                                          <p:spTgt spid="13"/>
                                        </p:tgtEl>
                                      </p:cBhvr>
                                    </p:animEffect>
                                  </p:childTnLst>
                                </p:cTn>
                              </p:par>
                            </p:childTnLst>
                          </p:cTn>
                        </p:par>
                        <p:par>
                          <p:cTn id="33" fill="hold">
                            <p:stCondLst>
                              <p:cond delay="15500"/>
                            </p:stCondLst>
                            <p:childTnLst>
                              <p:par>
                                <p:cTn id="34" presetID="45" presetClass="entr" presetSubtype="0" fill="hold" nodeType="afterEffect">
                                  <p:stCondLst>
                                    <p:cond delay="4000"/>
                                  </p:stCondLst>
                                  <p:childTnLst>
                                    <p:set>
                                      <p:cBhvr>
                                        <p:cTn id="35" dur="1" fill="hold">
                                          <p:stCondLst>
                                            <p:cond delay="0"/>
                                          </p:stCondLst>
                                        </p:cTn>
                                        <p:tgtEl>
                                          <p:spTgt spid="10">
                                            <p:txEl>
                                              <p:pRg st="0" end="0"/>
                                            </p:txEl>
                                          </p:spTgt>
                                        </p:tgtEl>
                                        <p:attrNameLst>
                                          <p:attrName>style.visibility</p:attrName>
                                        </p:attrNameLst>
                                      </p:cBhvr>
                                      <p:to>
                                        <p:strVal val="visible"/>
                                      </p:to>
                                    </p:set>
                                    <p:animEffect transition="in" filter="fade">
                                      <p:cBhvr>
                                        <p:cTn id="36" dur="1000"/>
                                        <p:tgtEl>
                                          <p:spTgt spid="10">
                                            <p:txEl>
                                              <p:pRg st="0" end="0"/>
                                            </p:txEl>
                                          </p:spTgt>
                                        </p:tgtEl>
                                      </p:cBhvr>
                                    </p:animEffect>
                                    <p:anim calcmode="lin" valueType="num">
                                      <p:cBhvr>
                                        <p:cTn id="37" dur="1000" fill="hold"/>
                                        <p:tgtEl>
                                          <p:spTgt spid="10">
                                            <p:txEl>
                                              <p:pRg st="0" end="0"/>
                                            </p:txEl>
                                          </p:spTgt>
                                        </p:tgtEl>
                                        <p:attrNameLst>
                                          <p:attrName>ppt_w</p:attrName>
                                        </p:attrNameLst>
                                      </p:cBhvr>
                                      <p:tavLst>
                                        <p:tav tm="0" fmla="#ppt_w*sin(2.5*pi*$)">
                                          <p:val>
                                            <p:fltVal val="0"/>
                                          </p:val>
                                        </p:tav>
                                        <p:tav tm="100000">
                                          <p:val>
                                            <p:fltVal val="1"/>
                                          </p:val>
                                        </p:tav>
                                      </p:tavLst>
                                    </p:anim>
                                    <p:anim calcmode="lin" valueType="num">
                                      <p:cBhvr>
                                        <p:cTn id="38" dur="1000" fill="hold"/>
                                        <p:tgtEl>
                                          <p:spTgt spid="10">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4"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2CED3F9-794F-457B-90D0-0BCC8CA1CC38}"/>
              </a:ext>
            </a:extLst>
          </p:cNvPr>
          <p:cNvSpPr txBox="1"/>
          <p:nvPr/>
        </p:nvSpPr>
        <p:spPr>
          <a:xfrm>
            <a:off x="196455" y="185736"/>
            <a:ext cx="5239940" cy="954107"/>
          </a:xfrm>
          <a:prstGeom prst="rect">
            <a:avLst/>
          </a:prstGeom>
          <a:noFill/>
        </p:spPr>
        <p:txBody>
          <a:bodyPr wrap="square">
            <a:spAutoFit/>
          </a:bodyPr>
          <a:lstStyle/>
          <a:p>
            <a:r>
              <a:rPr lang="en-US" sz="2800" b="1" i="1" dirty="0">
                <a:solidFill>
                  <a:srgbClr val="FF0000"/>
                </a:solidFill>
              </a:rPr>
              <a:t>Tis better to have loved and lost than to have never loved at all.</a:t>
            </a:r>
          </a:p>
        </p:txBody>
      </p:sp>
      <p:sp>
        <p:nvSpPr>
          <p:cNvPr id="5" name="TextBox 4">
            <a:extLst>
              <a:ext uri="{FF2B5EF4-FFF2-40B4-BE49-F238E27FC236}">
                <a16:creationId xmlns:a16="http://schemas.microsoft.com/office/drawing/2014/main" id="{3600819D-AE2B-47DD-A29A-E9D3112EB332}"/>
              </a:ext>
            </a:extLst>
          </p:cNvPr>
          <p:cNvSpPr txBox="1"/>
          <p:nvPr/>
        </p:nvSpPr>
        <p:spPr>
          <a:xfrm>
            <a:off x="5938836" y="185736"/>
            <a:ext cx="6253164" cy="1384995"/>
          </a:xfrm>
          <a:prstGeom prst="rect">
            <a:avLst/>
          </a:prstGeom>
          <a:noFill/>
        </p:spPr>
        <p:txBody>
          <a:bodyPr wrap="square">
            <a:spAutoFit/>
          </a:bodyPr>
          <a:lstStyle/>
          <a:p>
            <a:r>
              <a:rPr lang="en-US" sz="2800" b="1" i="1" dirty="0">
                <a:solidFill>
                  <a:srgbClr val="FF0000"/>
                </a:solidFill>
              </a:rPr>
              <a:t>Twenty years from now you will be more disappointed by the things that you didn’t do than by the ones you did do.</a:t>
            </a:r>
          </a:p>
        </p:txBody>
      </p:sp>
      <p:pic>
        <p:nvPicPr>
          <p:cNvPr id="2" name="Picture 1">
            <a:extLst>
              <a:ext uri="{FF2B5EF4-FFF2-40B4-BE49-F238E27FC236}">
                <a16:creationId xmlns:a16="http://schemas.microsoft.com/office/drawing/2014/main" id="{7DEF9CE1-5D1E-421D-9AFB-146E0AA9EBEA}"/>
              </a:ext>
            </a:extLst>
          </p:cNvPr>
          <p:cNvPicPr>
            <a:picLocks noChangeAspect="1"/>
          </p:cNvPicPr>
          <p:nvPr/>
        </p:nvPicPr>
        <p:blipFill rotWithShape="1">
          <a:blip r:embed="rId2"/>
          <a:srcRect l="6994" r="13342" b="18000"/>
          <a:stretch/>
        </p:blipFill>
        <p:spPr>
          <a:xfrm>
            <a:off x="1028700" y="3128963"/>
            <a:ext cx="2928937" cy="3514725"/>
          </a:xfrm>
          <a:prstGeom prst="rect">
            <a:avLst/>
          </a:prstGeom>
        </p:spPr>
      </p:pic>
      <p:sp>
        <p:nvSpPr>
          <p:cNvPr id="6" name="TextBox 5">
            <a:extLst>
              <a:ext uri="{FF2B5EF4-FFF2-40B4-BE49-F238E27FC236}">
                <a16:creationId xmlns:a16="http://schemas.microsoft.com/office/drawing/2014/main" id="{9A0204E1-B6D8-4A58-8EE6-4679958E8672}"/>
              </a:ext>
            </a:extLst>
          </p:cNvPr>
          <p:cNvSpPr txBox="1"/>
          <p:nvPr/>
        </p:nvSpPr>
        <p:spPr>
          <a:xfrm>
            <a:off x="196455" y="1168418"/>
            <a:ext cx="5216129" cy="1938992"/>
          </a:xfrm>
          <a:prstGeom prst="rect">
            <a:avLst/>
          </a:prstGeom>
          <a:noFill/>
        </p:spPr>
        <p:txBody>
          <a:bodyPr wrap="square">
            <a:spAutoFit/>
          </a:bodyPr>
          <a:lstStyle/>
          <a:p>
            <a:r>
              <a:rPr lang="en-US" sz="2400" b="1" dirty="0"/>
              <a:t>Alfred Tennyson, 1st Baron Tennyson FRS (1809 – 1892) was an English poet. He was the Poet Laureate during much of Queen Victoria's reign and remains one of the most popular British poets.</a:t>
            </a:r>
          </a:p>
        </p:txBody>
      </p:sp>
      <p:sp>
        <p:nvSpPr>
          <p:cNvPr id="8" name="TextBox 7">
            <a:extLst>
              <a:ext uri="{FF2B5EF4-FFF2-40B4-BE49-F238E27FC236}">
                <a16:creationId xmlns:a16="http://schemas.microsoft.com/office/drawing/2014/main" id="{F768C421-3742-44D9-AAA5-5B3478A70EA6}"/>
              </a:ext>
            </a:extLst>
          </p:cNvPr>
          <p:cNvSpPr txBox="1"/>
          <p:nvPr/>
        </p:nvSpPr>
        <p:spPr>
          <a:xfrm>
            <a:off x="5509019" y="1531996"/>
            <a:ext cx="6682981" cy="2308324"/>
          </a:xfrm>
          <a:prstGeom prst="rect">
            <a:avLst/>
          </a:prstGeom>
          <a:noFill/>
        </p:spPr>
        <p:txBody>
          <a:bodyPr wrap="square">
            <a:spAutoFit/>
          </a:bodyPr>
          <a:lstStyle/>
          <a:p>
            <a:r>
              <a:rPr lang="en-US" sz="2400" b="1" dirty="0"/>
              <a:t>Samuel Langhorne Clemens, known by his pen name Mark Twain, was an American writer, humorist, entrepreneur, publisher, and lecturer. He was lauded as the "greatest humorist the United States has produced," and William Faulkner called him "the father of American literature".</a:t>
            </a:r>
          </a:p>
        </p:txBody>
      </p:sp>
      <p:pic>
        <p:nvPicPr>
          <p:cNvPr id="9" name="Picture 8">
            <a:extLst>
              <a:ext uri="{FF2B5EF4-FFF2-40B4-BE49-F238E27FC236}">
                <a16:creationId xmlns:a16="http://schemas.microsoft.com/office/drawing/2014/main" id="{59565F64-AD93-4CD5-B1EF-8090E079B62B}"/>
              </a:ext>
            </a:extLst>
          </p:cNvPr>
          <p:cNvPicPr>
            <a:picLocks noChangeAspect="1"/>
          </p:cNvPicPr>
          <p:nvPr/>
        </p:nvPicPr>
        <p:blipFill rotWithShape="1">
          <a:blip r:embed="rId3"/>
          <a:srcRect l="10682" t="9023" r="8863" b="22160"/>
          <a:stretch/>
        </p:blipFill>
        <p:spPr>
          <a:xfrm>
            <a:off x="8062431" y="3927980"/>
            <a:ext cx="2438884" cy="2930019"/>
          </a:xfrm>
          <a:prstGeom prst="rect">
            <a:avLst/>
          </a:prstGeom>
        </p:spPr>
      </p:pic>
    </p:spTree>
    <p:extLst>
      <p:ext uri="{BB962C8B-B14F-4D97-AF65-F5344CB8AC3E}">
        <p14:creationId xmlns:p14="http://schemas.microsoft.com/office/powerpoint/2010/main" val="722860164"/>
      </p:ext>
    </p:extLst>
  </p:cSld>
  <p:clrMapOvr>
    <a:masterClrMapping/>
  </p:clrMapOvr>
  <mc:AlternateContent xmlns:mc="http://schemas.openxmlformats.org/markup-compatibility/2006" xmlns:p14="http://schemas.microsoft.com/office/powerpoint/2010/main">
    <mc:Choice Requires="p14">
      <p:transition spd="slow" p14:dur="2000" advTm="32000"/>
    </mc:Choice>
    <mc:Fallback xmlns="">
      <p:transition spd="slow" advTm="3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70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8000"/>
                            </p:stCondLst>
                            <p:childTnLst>
                              <p:par>
                                <p:cTn id="10" presetID="20" presetClass="entr" presetSubtype="0" fill="hold" grpId="0" nodeType="afterEffect">
                                  <p:stCondLst>
                                    <p:cond delay="5000"/>
                                  </p:stCondLst>
                                  <p:childTnLst>
                                    <p:set>
                                      <p:cBhvr>
                                        <p:cTn id="11" dur="1" fill="hold">
                                          <p:stCondLst>
                                            <p:cond delay="0"/>
                                          </p:stCondLst>
                                        </p:cTn>
                                        <p:tgtEl>
                                          <p:spTgt spid="8"/>
                                        </p:tgtEl>
                                        <p:attrNameLst>
                                          <p:attrName>style.visibility</p:attrName>
                                        </p:attrNameLst>
                                      </p:cBhvr>
                                      <p:to>
                                        <p:strVal val="visible"/>
                                      </p:to>
                                    </p:set>
                                    <p:animEffect transition="in" filter="wedge">
                                      <p:cBhvr>
                                        <p:cTn id="1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BF1D26A-D3CB-4C91-9AD5-1D4025B8E0ED}"/>
              </a:ext>
            </a:extLst>
          </p:cNvPr>
          <p:cNvSpPr txBox="1"/>
          <p:nvPr/>
        </p:nvSpPr>
        <p:spPr>
          <a:xfrm>
            <a:off x="232171" y="40541"/>
            <a:ext cx="6197203" cy="830997"/>
          </a:xfrm>
          <a:prstGeom prst="rect">
            <a:avLst/>
          </a:prstGeom>
          <a:noFill/>
        </p:spPr>
        <p:txBody>
          <a:bodyPr wrap="square">
            <a:spAutoFit/>
          </a:bodyPr>
          <a:lstStyle/>
          <a:p>
            <a:r>
              <a:rPr lang="en-US" sz="2400" b="1" dirty="0">
                <a:solidFill>
                  <a:srgbClr val="FF0000"/>
                </a:solidFill>
              </a:rPr>
              <a:t>Do not go where the path may lead; go instead where there is no path and leave a trail.</a:t>
            </a:r>
          </a:p>
        </p:txBody>
      </p:sp>
      <p:sp>
        <p:nvSpPr>
          <p:cNvPr id="4" name="TextBox 3">
            <a:extLst>
              <a:ext uri="{FF2B5EF4-FFF2-40B4-BE49-F238E27FC236}">
                <a16:creationId xmlns:a16="http://schemas.microsoft.com/office/drawing/2014/main" id="{C142B7A9-D745-4A7C-8034-58AD3401A591}"/>
              </a:ext>
            </a:extLst>
          </p:cNvPr>
          <p:cNvSpPr txBox="1"/>
          <p:nvPr/>
        </p:nvSpPr>
        <p:spPr>
          <a:xfrm>
            <a:off x="7057008" y="102989"/>
            <a:ext cx="4482703" cy="830997"/>
          </a:xfrm>
          <a:prstGeom prst="rect">
            <a:avLst/>
          </a:prstGeom>
          <a:noFill/>
        </p:spPr>
        <p:txBody>
          <a:bodyPr wrap="square">
            <a:spAutoFit/>
          </a:bodyPr>
          <a:lstStyle/>
          <a:p>
            <a:r>
              <a:rPr lang="en-US" sz="2400" b="1" i="1" dirty="0">
                <a:solidFill>
                  <a:srgbClr val="FF0000"/>
                </a:solidFill>
              </a:rPr>
              <a:t>That’s one small step for a man, one giant leap for mankind.</a:t>
            </a:r>
          </a:p>
        </p:txBody>
      </p:sp>
      <p:sp>
        <p:nvSpPr>
          <p:cNvPr id="5" name="TextBox 4">
            <a:extLst>
              <a:ext uri="{FF2B5EF4-FFF2-40B4-BE49-F238E27FC236}">
                <a16:creationId xmlns:a16="http://schemas.microsoft.com/office/drawing/2014/main" id="{3C7E8740-BA92-4568-84EC-31C64784E04B}"/>
              </a:ext>
            </a:extLst>
          </p:cNvPr>
          <p:cNvSpPr txBox="1"/>
          <p:nvPr/>
        </p:nvSpPr>
        <p:spPr>
          <a:xfrm>
            <a:off x="232171" y="938451"/>
            <a:ext cx="6093618" cy="1323439"/>
          </a:xfrm>
          <a:prstGeom prst="rect">
            <a:avLst/>
          </a:prstGeom>
          <a:noFill/>
        </p:spPr>
        <p:txBody>
          <a:bodyPr wrap="square">
            <a:spAutoFit/>
          </a:bodyPr>
          <a:lstStyle/>
          <a:p>
            <a:r>
              <a:rPr lang="en-US" sz="2000" b="1" dirty="0"/>
              <a:t>Ralph Waldo Emerson, who went by his middle name Waldo, was an American essayist, lecturer, philosopher, abolitionist and poet who led the transcendentalist movement of the mid-19th century</a:t>
            </a:r>
          </a:p>
        </p:txBody>
      </p:sp>
      <p:pic>
        <p:nvPicPr>
          <p:cNvPr id="6" name="Picture 5">
            <a:extLst>
              <a:ext uri="{FF2B5EF4-FFF2-40B4-BE49-F238E27FC236}">
                <a16:creationId xmlns:a16="http://schemas.microsoft.com/office/drawing/2014/main" id="{776AE8B6-74CF-48DE-B0DC-DDFB614139E2}"/>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Lst>
          </a:blip>
          <a:srcRect l="7031" t="2845" r="17031" b="32407"/>
          <a:stretch/>
        </p:blipFill>
        <p:spPr>
          <a:xfrm>
            <a:off x="1200150" y="2570010"/>
            <a:ext cx="2928938" cy="3995763"/>
          </a:xfrm>
          <a:prstGeom prst="rect">
            <a:avLst/>
          </a:prstGeom>
        </p:spPr>
      </p:pic>
      <p:pic>
        <p:nvPicPr>
          <p:cNvPr id="7" name="Picture 6">
            <a:extLst>
              <a:ext uri="{FF2B5EF4-FFF2-40B4-BE49-F238E27FC236}">
                <a16:creationId xmlns:a16="http://schemas.microsoft.com/office/drawing/2014/main" id="{4B0F2BE8-305B-4AE1-8140-898F27543066}"/>
              </a:ext>
            </a:extLst>
          </p:cNvPr>
          <p:cNvPicPr>
            <a:picLocks noChangeAspect="1"/>
          </p:cNvPicPr>
          <p:nvPr/>
        </p:nvPicPr>
        <p:blipFill>
          <a:blip r:embed="rId4"/>
          <a:stretch>
            <a:fillRect/>
          </a:stretch>
        </p:blipFill>
        <p:spPr>
          <a:xfrm>
            <a:off x="6632973" y="3584868"/>
            <a:ext cx="5330774" cy="3000464"/>
          </a:xfrm>
          <a:prstGeom prst="rect">
            <a:avLst/>
          </a:prstGeom>
        </p:spPr>
      </p:pic>
      <p:sp>
        <p:nvSpPr>
          <p:cNvPr id="9" name="TextBox 8">
            <a:extLst>
              <a:ext uri="{FF2B5EF4-FFF2-40B4-BE49-F238E27FC236}">
                <a16:creationId xmlns:a16="http://schemas.microsoft.com/office/drawing/2014/main" id="{24F40F1E-D5FF-46A8-8590-1C44267F402F}"/>
              </a:ext>
            </a:extLst>
          </p:cNvPr>
          <p:cNvSpPr txBox="1"/>
          <p:nvPr/>
        </p:nvSpPr>
        <p:spPr>
          <a:xfrm>
            <a:off x="6954442" y="1292394"/>
            <a:ext cx="4161234" cy="1938992"/>
          </a:xfrm>
          <a:prstGeom prst="rect">
            <a:avLst/>
          </a:prstGeom>
          <a:noFill/>
        </p:spPr>
        <p:txBody>
          <a:bodyPr wrap="square">
            <a:spAutoFit/>
          </a:bodyPr>
          <a:lstStyle/>
          <a:p>
            <a:r>
              <a:rPr lang="en-US" sz="2000" b="1" dirty="0"/>
              <a:t>Neil Alden Armstrong was an American astronaut and aeronautical engineer, and the first person to walk on the Moon. He was also a naval aviator, test pilot, and university professor.</a:t>
            </a:r>
          </a:p>
        </p:txBody>
      </p:sp>
    </p:spTree>
    <p:extLst>
      <p:ext uri="{BB962C8B-B14F-4D97-AF65-F5344CB8AC3E}">
        <p14:creationId xmlns:p14="http://schemas.microsoft.com/office/powerpoint/2010/main" val="531639804"/>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p:transition spd="slow" advTm="3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afterEffect">
                                  <p:stCondLst>
                                    <p:cond delay="7000"/>
                                  </p:stCondLst>
                                  <p:childTnLst>
                                    <p:set>
                                      <p:cBhvr>
                                        <p:cTn id="6" dur="1" fill="hold">
                                          <p:stCondLst>
                                            <p:cond delay="0"/>
                                          </p:stCondLst>
                                        </p:cTn>
                                        <p:tgtEl>
                                          <p:spTgt spid="7"/>
                                        </p:tgtEl>
                                        <p:attrNameLst>
                                          <p:attrName>style.visibility</p:attrName>
                                        </p:attrNameLst>
                                      </p:cBhvr>
                                      <p:to>
                                        <p:strVal val="visible"/>
                                      </p:to>
                                    </p:set>
                                    <p:animEffect transition="in" filter="diamond(in)">
                                      <p:cBhvr>
                                        <p:cTn id="7" dur="1000"/>
                                        <p:tgtEl>
                                          <p:spTgt spid="7"/>
                                        </p:tgtEl>
                                      </p:cBhvr>
                                    </p:animEffect>
                                  </p:childTnLst>
                                </p:cTn>
                              </p:par>
                            </p:childTnLst>
                          </p:cTn>
                        </p:par>
                        <p:par>
                          <p:cTn id="8" fill="hold">
                            <p:stCondLst>
                              <p:cond delay="8000"/>
                            </p:stCondLst>
                            <p:childTnLst>
                              <p:par>
                                <p:cTn id="9" presetID="45" presetClass="entr" presetSubtype="0" fill="hold" grpId="0" nodeType="afterEffect">
                                  <p:stCondLst>
                                    <p:cond delay="30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ppt_w</p:attrName>
                                        </p:attrNameLst>
                                      </p:cBhvr>
                                      <p:tavLst>
                                        <p:tav tm="0" fmla="#ppt_w*sin(2.5*pi*$)">
                                          <p:val>
                                            <p:fltVal val="0"/>
                                          </p:val>
                                        </p:tav>
                                        <p:tav tm="100000">
                                          <p:val>
                                            <p:fltVal val="1"/>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childTnLst>
                                </p:cTn>
                              </p:par>
                            </p:childTnLst>
                          </p:cTn>
                        </p:par>
                        <p:par>
                          <p:cTn id="14" fill="hold">
                            <p:stCondLst>
                              <p:cond delay="12000"/>
                            </p:stCondLst>
                            <p:childTnLst>
                              <p:par>
                                <p:cTn id="15" presetID="3" presetClass="entr" presetSubtype="10" fill="hold" grpId="0" nodeType="afterEffect">
                                  <p:stCondLst>
                                    <p:cond delay="500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9313" r="7266"/>
          <a:stretch/>
        </p:blipFill>
        <p:spPr>
          <a:xfrm>
            <a:off x="458052" y="84305"/>
            <a:ext cx="2933955" cy="3179400"/>
          </a:xfrm>
          <a:prstGeom prst="rect">
            <a:avLst/>
          </a:prstGeom>
        </p:spPr>
      </p:pic>
      <p:sp>
        <p:nvSpPr>
          <p:cNvPr id="3" name="Rectangle 2"/>
          <p:cNvSpPr/>
          <p:nvPr/>
        </p:nvSpPr>
        <p:spPr>
          <a:xfrm>
            <a:off x="2982818" y="3716833"/>
            <a:ext cx="236475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Bernard of Chartres</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3481726" y="15819"/>
            <a:ext cx="5354929"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FF0000"/>
                </a:solidFill>
                <a:effectLst/>
                <a:uLnTx/>
                <a:uFillTx/>
                <a:latin typeface="Calibri" panose="020F0502020204030204"/>
                <a:ea typeface="+mn-ea"/>
                <a:cs typeface="+mn-cs"/>
              </a:rPr>
              <a:t>If I have seen further than others, it is by standing upon the shoulders of giants.</a:t>
            </a:r>
          </a:p>
        </p:txBody>
      </p:sp>
      <p:sp>
        <p:nvSpPr>
          <p:cNvPr id="6" name="Rectangle 5"/>
          <p:cNvSpPr/>
          <p:nvPr/>
        </p:nvSpPr>
        <p:spPr>
          <a:xfrm>
            <a:off x="8633726" y="4223223"/>
            <a:ext cx="3558274" cy="163121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This picture is derived from Greek mythology: the blind giant Orion carried his servant </a:t>
            </a:r>
            <a:r>
              <a:rPr kumimoji="0" lang="en-US" sz="2000" b="1" i="0" u="none" strike="noStrike" kern="1200" cap="none" spc="0" normalizeH="0" baseline="0" noProof="0" dirty="0" err="1">
                <a:ln>
                  <a:noFill/>
                </a:ln>
                <a:solidFill>
                  <a:prstClr val="black"/>
                </a:solidFill>
                <a:effectLst/>
                <a:uLnTx/>
                <a:uFillTx/>
                <a:latin typeface="Calibri" panose="020F0502020204030204"/>
                <a:ea typeface="+mn-ea"/>
                <a:cs typeface="+mn-cs"/>
              </a:rPr>
              <a:t>Cedalion</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on his shoulders to act as the giant’s eyes.</a:t>
            </a: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22217" t="16908" r="16425" b="9498"/>
          <a:stretch/>
        </p:blipFill>
        <p:spPr>
          <a:xfrm>
            <a:off x="8926375" y="-35668"/>
            <a:ext cx="3179299" cy="4121833"/>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884" y="4121682"/>
            <a:ext cx="2672934" cy="2672934"/>
          </a:xfrm>
          <a:prstGeom prst="rect">
            <a:avLst/>
          </a:prstGeom>
        </p:spPr>
      </p:pic>
      <p:sp>
        <p:nvSpPr>
          <p:cNvPr id="9" name="Rectangle 8"/>
          <p:cNvSpPr/>
          <p:nvPr/>
        </p:nvSpPr>
        <p:spPr>
          <a:xfrm>
            <a:off x="2992343" y="4035897"/>
            <a:ext cx="5166685" cy="255454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In 1159, John wrote in his </a:t>
            </a:r>
            <a:r>
              <a:rPr kumimoji="0" lang="en-US" sz="2000" b="1" i="0" u="none" strike="noStrike" kern="1200" cap="none" spc="0" normalizeH="0" baseline="0" noProof="0" dirty="0" err="1">
                <a:ln>
                  <a:noFill/>
                </a:ln>
                <a:solidFill>
                  <a:prstClr val="black"/>
                </a:solidFill>
                <a:effectLst/>
                <a:uLnTx/>
                <a:uFillTx/>
                <a:latin typeface="Calibri" panose="020F0502020204030204"/>
                <a:ea typeface="+mn-ea"/>
                <a:cs typeface="+mn-cs"/>
              </a:rPr>
              <a:t>Metalogicon</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"Bernard of Chartres used to compare us to dwarfs perched on the shoulders of giants. He pointed out that we see more and farther than our predecessors, not because we have keener vision or greater height, but because we are lifted up and borne aloft on their gigantic stature."</a:t>
            </a:r>
          </a:p>
        </p:txBody>
      </p:sp>
      <p:sp>
        <p:nvSpPr>
          <p:cNvPr id="11" name="TextBox 10">
            <a:extLst>
              <a:ext uri="{FF2B5EF4-FFF2-40B4-BE49-F238E27FC236}">
                <a16:creationId xmlns:a16="http://schemas.microsoft.com/office/drawing/2014/main" id="{255A38CB-2197-4C26-866B-74227C0E7304}"/>
              </a:ext>
            </a:extLst>
          </p:cNvPr>
          <p:cNvSpPr txBox="1"/>
          <p:nvPr/>
        </p:nvSpPr>
        <p:spPr>
          <a:xfrm>
            <a:off x="3508339" y="1133408"/>
            <a:ext cx="5228549" cy="1200329"/>
          </a:xfrm>
          <a:prstGeom prst="rect">
            <a:avLst/>
          </a:prstGeom>
          <a:noFill/>
        </p:spPr>
        <p:txBody>
          <a:bodyPr wrap="square">
            <a:spAutoFit/>
          </a:bodyPr>
          <a:lstStyle/>
          <a:p>
            <a:r>
              <a:rPr lang="en-US" sz="2400" b="1" dirty="0"/>
              <a:t>Although commonly attributed to Isaac Newton, the ideas as indicated below and to the right preceded Newton.</a:t>
            </a:r>
          </a:p>
        </p:txBody>
      </p:sp>
    </p:spTree>
    <p:extLst>
      <p:ext uri="{BB962C8B-B14F-4D97-AF65-F5344CB8AC3E}">
        <p14:creationId xmlns:p14="http://schemas.microsoft.com/office/powerpoint/2010/main" val="775326136"/>
      </p:ext>
    </p:extLst>
  </p:cSld>
  <p:clrMapOvr>
    <a:masterClrMapping/>
  </p:clrMapOvr>
  <mc:AlternateContent xmlns:mc="http://schemas.openxmlformats.org/markup-compatibility/2006" xmlns:p14="http://schemas.microsoft.com/office/powerpoint/2010/main">
    <mc:Choice Requires="p14">
      <p:transition spd="slow" p14:dur="2000" advTm="31000"/>
    </mc:Choice>
    <mc:Fallback xmlns="">
      <p:transition spd="slow" advTm="3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70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8000"/>
                            </p:stCondLst>
                            <p:childTnLst>
                              <p:par>
                                <p:cTn id="10" presetID="5" presetClass="entr" presetSubtype="10" fill="hold" grpId="0" nodeType="afterEffect">
                                  <p:stCondLst>
                                    <p:cond delay="2500"/>
                                  </p:stCondLst>
                                  <p:childTnLst>
                                    <p:set>
                                      <p:cBhvr>
                                        <p:cTn id="11" dur="1" fill="hold">
                                          <p:stCondLst>
                                            <p:cond delay="0"/>
                                          </p:stCondLst>
                                        </p:cTn>
                                        <p:tgtEl>
                                          <p:spTgt spid="11"/>
                                        </p:tgtEl>
                                        <p:attrNameLst>
                                          <p:attrName>style.visibility</p:attrName>
                                        </p:attrNameLst>
                                      </p:cBhvr>
                                      <p:to>
                                        <p:strVal val="visible"/>
                                      </p:to>
                                    </p:set>
                                    <p:animEffect transition="in" filter="checkerboard(across)">
                                      <p:cBhvr>
                                        <p:cTn id="12" dur="1000"/>
                                        <p:tgtEl>
                                          <p:spTgt spid="11"/>
                                        </p:tgtEl>
                                      </p:cBhvr>
                                    </p:animEffect>
                                  </p:childTnLst>
                                </p:cTn>
                              </p:par>
                            </p:childTnLst>
                          </p:cTn>
                        </p:par>
                        <p:par>
                          <p:cTn id="13" fill="hold">
                            <p:stCondLst>
                              <p:cond delay="11500"/>
                            </p:stCondLst>
                            <p:childTnLst>
                              <p:par>
                                <p:cTn id="14" presetID="2" presetClass="entr" presetSubtype="4" fill="hold" grpId="0" nodeType="afterEffect">
                                  <p:stCondLst>
                                    <p:cond delay="350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1000" fill="hold"/>
                                        <p:tgtEl>
                                          <p:spTgt spid="9"/>
                                        </p:tgtEl>
                                        <p:attrNameLst>
                                          <p:attrName>ppt_x</p:attrName>
                                        </p:attrNameLst>
                                      </p:cBhvr>
                                      <p:tavLst>
                                        <p:tav tm="0">
                                          <p:val>
                                            <p:strVal val="#ppt_x"/>
                                          </p:val>
                                        </p:tav>
                                        <p:tav tm="100000">
                                          <p:val>
                                            <p:strVal val="#ppt_x"/>
                                          </p:val>
                                        </p:tav>
                                      </p:tavLst>
                                    </p:anim>
                                    <p:anim calcmode="lin" valueType="num">
                                      <p:cBhvr additive="base">
                                        <p:cTn id="17" dur="1000" fill="hold"/>
                                        <p:tgtEl>
                                          <p:spTgt spid="9"/>
                                        </p:tgtEl>
                                        <p:attrNameLst>
                                          <p:attrName>ppt_y</p:attrName>
                                        </p:attrNameLst>
                                      </p:cBhvr>
                                      <p:tavLst>
                                        <p:tav tm="0">
                                          <p:val>
                                            <p:strVal val="1+#ppt_h/2"/>
                                          </p:val>
                                        </p:tav>
                                        <p:tav tm="100000">
                                          <p:val>
                                            <p:strVal val="#ppt_y"/>
                                          </p:val>
                                        </p:tav>
                                      </p:tavLst>
                                    </p:anim>
                                  </p:childTnLst>
                                </p:cTn>
                              </p:par>
                            </p:childTnLst>
                          </p:cTn>
                        </p:par>
                        <p:par>
                          <p:cTn id="18" fill="hold">
                            <p:stCondLst>
                              <p:cond delay="16000"/>
                            </p:stCondLst>
                            <p:childTnLst>
                              <p:par>
                                <p:cTn id="19" presetID="20" presetClass="entr" presetSubtype="0" fill="hold" grpId="0" nodeType="afterEffect">
                                  <p:stCondLst>
                                    <p:cond delay="5000"/>
                                  </p:stCondLst>
                                  <p:childTnLst>
                                    <p:set>
                                      <p:cBhvr>
                                        <p:cTn id="20" dur="1" fill="hold">
                                          <p:stCondLst>
                                            <p:cond delay="0"/>
                                          </p:stCondLst>
                                        </p:cTn>
                                        <p:tgtEl>
                                          <p:spTgt spid="6"/>
                                        </p:tgtEl>
                                        <p:attrNameLst>
                                          <p:attrName>style.visibility</p:attrName>
                                        </p:attrNameLst>
                                      </p:cBhvr>
                                      <p:to>
                                        <p:strVal val="visible"/>
                                      </p:to>
                                    </p:set>
                                    <p:animEffect transition="in" filter="wedge">
                                      <p:cBhvr>
                                        <p:cTn id="2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CF576E6-6D96-4586-B16A-BB40EC80A1A9}"/>
              </a:ext>
            </a:extLst>
          </p:cNvPr>
          <p:cNvSpPr txBox="1"/>
          <p:nvPr/>
        </p:nvSpPr>
        <p:spPr>
          <a:xfrm>
            <a:off x="175022" y="115255"/>
            <a:ext cx="4711303" cy="584775"/>
          </a:xfrm>
          <a:prstGeom prst="rect">
            <a:avLst/>
          </a:prstGeom>
          <a:noFill/>
        </p:spPr>
        <p:txBody>
          <a:bodyPr wrap="square">
            <a:spAutoFit/>
          </a:bodyPr>
          <a:lstStyle/>
          <a:p>
            <a:r>
              <a:rPr lang="en-US" sz="3200" b="1" i="1" dirty="0">
                <a:solidFill>
                  <a:srgbClr val="FF0000"/>
                </a:solidFill>
              </a:rPr>
              <a:t>If it </a:t>
            </a:r>
            <a:r>
              <a:rPr lang="en-US" sz="3200" b="1" i="1" dirty="0" err="1">
                <a:solidFill>
                  <a:srgbClr val="FF0000"/>
                </a:solidFill>
              </a:rPr>
              <a:t>ain’t</a:t>
            </a:r>
            <a:r>
              <a:rPr lang="en-US" sz="3200" b="1" i="1" dirty="0">
                <a:solidFill>
                  <a:srgbClr val="FF0000"/>
                </a:solidFill>
              </a:rPr>
              <a:t> broke, don’t fix it.</a:t>
            </a:r>
            <a:endParaRPr lang="en-US" dirty="0"/>
          </a:p>
        </p:txBody>
      </p:sp>
      <p:sp>
        <p:nvSpPr>
          <p:cNvPr id="7" name="TextBox 6">
            <a:extLst>
              <a:ext uri="{FF2B5EF4-FFF2-40B4-BE49-F238E27FC236}">
                <a16:creationId xmlns:a16="http://schemas.microsoft.com/office/drawing/2014/main" id="{ED0A5C93-054C-4CBF-AAC6-902BD8080179}"/>
              </a:ext>
            </a:extLst>
          </p:cNvPr>
          <p:cNvSpPr txBox="1"/>
          <p:nvPr/>
        </p:nvSpPr>
        <p:spPr>
          <a:xfrm>
            <a:off x="5461397" y="115255"/>
            <a:ext cx="4711303" cy="1077218"/>
          </a:xfrm>
          <a:prstGeom prst="rect">
            <a:avLst/>
          </a:prstGeom>
          <a:noFill/>
        </p:spPr>
        <p:txBody>
          <a:bodyPr wrap="square">
            <a:spAutoFit/>
          </a:bodyPr>
          <a:lstStyle/>
          <a:p>
            <a:r>
              <a:rPr lang="en-US" sz="3200" b="1" i="1" dirty="0">
                <a:solidFill>
                  <a:srgbClr val="FF0000"/>
                </a:solidFill>
              </a:rPr>
              <a:t>Don’t count your chickens before they hatch.</a:t>
            </a:r>
          </a:p>
        </p:txBody>
      </p:sp>
      <p:sp>
        <p:nvSpPr>
          <p:cNvPr id="8" name="TextBox 7">
            <a:extLst>
              <a:ext uri="{FF2B5EF4-FFF2-40B4-BE49-F238E27FC236}">
                <a16:creationId xmlns:a16="http://schemas.microsoft.com/office/drawing/2014/main" id="{CF318EF0-0832-4F57-B306-58A0D28E9F9E}"/>
              </a:ext>
            </a:extLst>
          </p:cNvPr>
          <p:cNvSpPr txBox="1"/>
          <p:nvPr/>
        </p:nvSpPr>
        <p:spPr>
          <a:xfrm>
            <a:off x="175022" y="3695757"/>
            <a:ext cx="5740003" cy="3046988"/>
          </a:xfrm>
          <a:prstGeom prst="rect">
            <a:avLst/>
          </a:prstGeom>
          <a:noFill/>
        </p:spPr>
        <p:txBody>
          <a:bodyPr wrap="square">
            <a:spAutoFit/>
          </a:bodyPr>
          <a:lstStyle/>
          <a:p>
            <a:r>
              <a:rPr lang="en-US" sz="2400" b="1" dirty="0"/>
              <a:t>Thomas Bertram "Bert" Lance was an American businessman who served as director of the Office of Management and Budget under President Jimmy Carter in 1977. He is known mainly for resigning from the Carter administration because of a scandal during his first year in office. However, he was later cleared of all charges</a:t>
            </a:r>
          </a:p>
        </p:txBody>
      </p:sp>
      <p:pic>
        <p:nvPicPr>
          <p:cNvPr id="6" name="Picture 5">
            <a:extLst>
              <a:ext uri="{FF2B5EF4-FFF2-40B4-BE49-F238E27FC236}">
                <a16:creationId xmlns:a16="http://schemas.microsoft.com/office/drawing/2014/main" id="{71C1EF29-6F76-4376-8B5C-3606A014E58C}"/>
              </a:ext>
            </a:extLst>
          </p:cNvPr>
          <p:cNvPicPr>
            <a:picLocks noChangeAspect="1"/>
          </p:cNvPicPr>
          <p:nvPr/>
        </p:nvPicPr>
        <p:blipFill rotWithShape="1">
          <a:blip r:embed="rId2"/>
          <a:srcRect b="18386"/>
          <a:stretch/>
        </p:blipFill>
        <p:spPr>
          <a:xfrm>
            <a:off x="1423393" y="700030"/>
            <a:ext cx="2381250" cy="2666408"/>
          </a:xfrm>
          <a:prstGeom prst="rect">
            <a:avLst/>
          </a:prstGeom>
        </p:spPr>
      </p:pic>
      <p:sp>
        <p:nvSpPr>
          <p:cNvPr id="10" name="TextBox 9">
            <a:extLst>
              <a:ext uri="{FF2B5EF4-FFF2-40B4-BE49-F238E27FC236}">
                <a16:creationId xmlns:a16="http://schemas.microsoft.com/office/drawing/2014/main" id="{4C0F9F58-F147-483C-B2E5-CEB358068384}"/>
              </a:ext>
            </a:extLst>
          </p:cNvPr>
          <p:cNvSpPr txBox="1"/>
          <p:nvPr/>
        </p:nvSpPr>
        <p:spPr>
          <a:xfrm>
            <a:off x="5950373" y="1672084"/>
            <a:ext cx="6093618" cy="3046988"/>
          </a:xfrm>
          <a:prstGeom prst="rect">
            <a:avLst/>
          </a:prstGeom>
          <a:noFill/>
        </p:spPr>
        <p:txBody>
          <a:bodyPr wrap="square">
            <a:spAutoFit/>
          </a:bodyPr>
          <a:lstStyle/>
          <a:p>
            <a:r>
              <a:rPr lang="en-US" sz="2400" b="1" dirty="0"/>
              <a:t>Many of the proverbial words of advice that have lasted the test of time begin with 'don't'. 'look a gift horse in the mouth', 'change horses in mid-stream' etc. 'Don't count your chickens' is one of the oldest, and possibly the wisest, of these. The thought was recorded in print by Thomas Howell in New Sonnets and pretty Pamphlets, 1570</a:t>
            </a:r>
          </a:p>
        </p:txBody>
      </p:sp>
      <p:sp>
        <p:nvSpPr>
          <p:cNvPr id="12" name="TextBox 11">
            <a:extLst>
              <a:ext uri="{FF2B5EF4-FFF2-40B4-BE49-F238E27FC236}">
                <a16:creationId xmlns:a16="http://schemas.microsoft.com/office/drawing/2014/main" id="{4CBDC960-2894-4D3A-8400-8192A176CC93}"/>
              </a:ext>
            </a:extLst>
          </p:cNvPr>
          <p:cNvSpPr txBox="1"/>
          <p:nvPr/>
        </p:nvSpPr>
        <p:spPr>
          <a:xfrm>
            <a:off x="6096000" y="4966275"/>
            <a:ext cx="5434013" cy="1631216"/>
          </a:xfrm>
          <a:prstGeom prst="rect">
            <a:avLst/>
          </a:prstGeom>
          <a:noFill/>
        </p:spPr>
        <p:txBody>
          <a:bodyPr wrap="square">
            <a:spAutoFit/>
          </a:bodyPr>
          <a:lstStyle/>
          <a:p>
            <a:r>
              <a:rPr lang="en-US" sz="2000" b="1" dirty="0"/>
              <a:t>English poet, Thomas Howell published a book in 1570 containing New Sonnets and Pretty Pamphlets with a poem that had this couplet:</a:t>
            </a:r>
          </a:p>
          <a:p>
            <a:r>
              <a:rPr lang="en-US" sz="2000" b="1" i="1" dirty="0" err="1"/>
              <a:t>Counte</a:t>
            </a:r>
            <a:r>
              <a:rPr lang="en-US" sz="2000" b="1" i="1" dirty="0"/>
              <a:t> not thy Chickens that </a:t>
            </a:r>
            <a:r>
              <a:rPr lang="en-US" sz="2000" b="1" i="1" dirty="0" err="1"/>
              <a:t>vnhatched</a:t>
            </a:r>
            <a:r>
              <a:rPr lang="en-US" sz="2000" b="1" i="1" dirty="0"/>
              <a:t> be,</a:t>
            </a:r>
          </a:p>
          <a:p>
            <a:r>
              <a:rPr lang="en-US" sz="2000" b="1" i="1" dirty="0" err="1"/>
              <a:t>Waye</a:t>
            </a:r>
            <a:r>
              <a:rPr lang="en-US" sz="2000" b="1" i="1" dirty="0"/>
              <a:t> </a:t>
            </a:r>
            <a:r>
              <a:rPr lang="en-US" sz="2000" b="1" i="1" dirty="0" err="1"/>
              <a:t>wordes</a:t>
            </a:r>
            <a:r>
              <a:rPr lang="en-US" sz="2000" b="1" i="1" dirty="0"/>
              <a:t> as </a:t>
            </a:r>
            <a:r>
              <a:rPr lang="en-US" sz="2000" b="1" i="1" dirty="0" err="1"/>
              <a:t>winde</a:t>
            </a:r>
            <a:r>
              <a:rPr lang="en-US" sz="2000" b="1" i="1" dirty="0"/>
              <a:t>, till thou </a:t>
            </a:r>
            <a:r>
              <a:rPr lang="en-US" sz="2000" b="1" i="1" dirty="0" err="1"/>
              <a:t>finde</a:t>
            </a:r>
            <a:r>
              <a:rPr lang="en-US" sz="2000" b="1" i="1" dirty="0"/>
              <a:t> </a:t>
            </a:r>
            <a:r>
              <a:rPr lang="en-US" sz="2000" b="1" i="1" dirty="0" err="1"/>
              <a:t>certaintee</a:t>
            </a:r>
            <a:r>
              <a:rPr lang="en-US" sz="2000" b="1" i="1" dirty="0"/>
              <a:t>.</a:t>
            </a:r>
          </a:p>
        </p:txBody>
      </p:sp>
      <p:pic>
        <p:nvPicPr>
          <p:cNvPr id="13" name="Picture 12">
            <a:extLst>
              <a:ext uri="{FF2B5EF4-FFF2-40B4-BE49-F238E27FC236}">
                <a16:creationId xmlns:a16="http://schemas.microsoft.com/office/drawing/2014/main" id="{53B75163-A4B0-4EDF-A6FC-6CBD2E4B88A0}"/>
              </a:ext>
            </a:extLst>
          </p:cNvPr>
          <p:cNvPicPr>
            <a:picLocks noChangeAspect="1"/>
          </p:cNvPicPr>
          <p:nvPr/>
        </p:nvPicPr>
        <p:blipFill rotWithShape="1">
          <a:blip r:embed="rId3"/>
          <a:srcRect l="8807" r="12358"/>
          <a:stretch/>
        </p:blipFill>
        <p:spPr>
          <a:xfrm>
            <a:off x="9968958" y="58551"/>
            <a:ext cx="1860496" cy="1381125"/>
          </a:xfrm>
          <a:prstGeom prst="rect">
            <a:avLst/>
          </a:prstGeom>
        </p:spPr>
      </p:pic>
    </p:spTree>
    <p:extLst>
      <p:ext uri="{BB962C8B-B14F-4D97-AF65-F5344CB8AC3E}">
        <p14:creationId xmlns:p14="http://schemas.microsoft.com/office/powerpoint/2010/main" val="1556283124"/>
      </p:ext>
    </p:extLst>
  </p:cSld>
  <p:clrMapOvr>
    <a:masterClrMapping/>
  </p:clrMapOvr>
  <mc:AlternateContent xmlns:mc="http://schemas.openxmlformats.org/markup-compatibility/2006" xmlns:p14="http://schemas.microsoft.com/office/powerpoint/2010/main">
    <mc:Choice Requires="p14">
      <p:transition spd="slow" p14:dur="2000" advTm="32000"/>
    </mc:Choice>
    <mc:Fallback xmlns="">
      <p:transition spd="slow" advTm="3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7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8000"/>
                            </p:stCondLst>
                            <p:childTnLst>
                              <p:par>
                                <p:cTn id="11" presetID="14" presetClass="entr" presetSubtype="10" fill="hold" grpId="0" nodeType="afterEffect">
                                  <p:stCondLst>
                                    <p:cond delay="500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1000"/>
                                        <p:tgtEl>
                                          <p:spTgt spid="10"/>
                                        </p:tgtEl>
                                      </p:cBhvr>
                                    </p:animEffect>
                                  </p:childTnLst>
                                </p:cTn>
                              </p:par>
                            </p:childTnLst>
                          </p:cTn>
                        </p:par>
                        <p:par>
                          <p:cTn id="14" fill="hold">
                            <p:stCondLst>
                              <p:cond delay="14000"/>
                            </p:stCondLst>
                            <p:childTnLst>
                              <p:par>
                                <p:cTn id="15" presetID="50" presetClass="entr" presetSubtype="0" decel="100000" fill="hold" grpId="0" nodeType="afterEffect">
                                  <p:stCondLst>
                                    <p:cond delay="4500"/>
                                  </p:stCondLst>
                                  <p:childTnLst>
                                    <p:set>
                                      <p:cBhvr>
                                        <p:cTn id="16" dur="1" fill="hold">
                                          <p:stCondLst>
                                            <p:cond delay="0"/>
                                          </p:stCondLst>
                                        </p:cTn>
                                        <p:tgtEl>
                                          <p:spTgt spid="12"/>
                                        </p:tgtEl>
                                        <p:attrNameLst>
                                          <p:attrName>style.visibility</p:attrName>
                                        </p:attrNameLst>
                                      </p:cBhvr>
                                      <p:to>
                                        <p:strVal val="visible"/>
                                      </p:to>
                                    </p:set>
                                    <p:anim calcmode="lin" valueType="num">
                                      <p:cBhvr>
                                        <p:cTn id="17" dur="1000" fill="hold"/>
                                        <p:tgtEl>
                                          <p:spTgt spid="12"/>
                                        </p:tgtEl>
                                        <p:attrNameLst>
                                          <p:attrName>ppt_w</p:attrName>
                                        </p:attrNameLst>
                                      </p:cBhvr>
                                      <p:tavLst>
                                        <p:tav tm="0">
                                          <p:val>
                                            <p:strVal val="#ppt_w+.3"/>
                                          </p:val>
                                        </p:tav>
                                        <p:tav tm="100000">
                                          <p:val>
                                            <p:strVal val="#ppt_w"/>
                                          </p:val>
                                        </p:tav>
                                      </p:tavLst>
                                    </p:anim>
                                    <p:anim calcmode="lin" valueType="num">
                                      <p:cBhvr>
                                        <p:cTn id="18" dur="1000" fill="hold"/>
                                        <p:tgtEl>
                                          <p:spTgt spid="12"/>
                                        </p:tgtEl>
                                        <p:attrNameLst>
                                          <p:attrName>ppt_h</p:attrName>
                                        </p:attrNameLst>
                                      </p:cBhvr>
                                      <p:tavLst>
                                        <p:tav tm="0">
                                          <p:val>
                                            <p:strVal val="#ppt_h"/>
                                          </p:val>
                                        </p:tav>
                                        <p:tav tm="100000">
                                          <p:val>
                                            <p:strVal val="#ppt_h"/>
                                          </p:val>
                                        </p:tav>
                                      </p:tavLst>
                                    </p:anim>
                                    <p:animEffect transition="in" filter="fade">
                                      <p:cBhvr>
                                        <p:cTn id="1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EAD4045-390B-4877-8FF8-618F8C8EC635}"/>
              </a:ext>
            </a:extLst>
          </p:cNvPr>
          <p:cNvSpPr txBox="1"/>
          <p:nvPr/>
        </p:nvSpPr>
        <p:spPr>
          <a:xfrm>
            <a:off x="240507" y="677420"/>
            <a:ext cx="8146256" cy="2677656"/>
          </a:xfrm>
          <a:prstGeom prst="rect">
            <a:avLst/>
          </a:prstGeom>
          <a:noFill/>
        </p:spPr>
        <p:txBody>
          <a:bodyPr wrap="square">
            <a:spAutoFit/>
          </a:bodyPr>
          <a:lstStyle/>
          <a:p>
            <a:r>
              <a:rPr lang="en-US" sz="2400" b="1" dirty="0"/>
              <a:t>The person who is widely credited with coining the saying in its current form is Margaret Wolfe Hungerford (née Hamilton), who wrote many books, often under the pseudonym of 'The Duchess'. In Molly Bawn, 1878. Hungerford was an Irish novelist whose light romantic fiction was popular throughout the English-speaking world in the late 19th century.</a:t>
            </a:r>
          </a:p>
          <a:p>
            <a:r>
              <a:rPr lang="en-US" sz="2400" b="1" dirty="0"/>
              <a:t> </a:t>
            </a:r>
          </a:p>
        </p:txBody>
      </p:sp>
      <p:sp>
        <p:nvSpPr>
          <p:cNvPr id="9" name="TextBox 8">
            <a:extLst>
              <a:ext uri="{FF2B5EF4-FFF2-40B4-BE49-F238E27FC236}">
                <a16:creationId xmlns:a16="http://schemas.microsoft.com/office/drawing/2014/main" id="{4E0F256E-9034-4DAC-9A4B-E80B60F3AE77}"/>
              </a:ext>
            </a:extLst>
          </p:cNvPr>
          <p:cNvSpPr txBox="1"/>
          <p:nvPr/>
        </p:nvSpPr>
        <p:spPr>
          <a:xfrm>
            <a:off x="240507" y="3203514"/>
            <a:ext cx="6407944" cy="3139321"/>
          </a:xfrm>
          <a:prstGeom prst="rect">
            <a:avLst/>
          </a:prstGeom>
          <a:noFill/>
        </p:spPr>
        <p:txBody>
          <a:bodyPr wrap="square">
            <a:spAutoFit/>
          </a:bodyPr>
          <a:lstStyle/>
          <a:p>
            <a:r>
              <a:rPr lang="en-US" sz="2000" b="1" dirty="0"/>
              <a:t>This saying first appeared in the 3rd century BC in Greek. It didn't appear in English and in its current form in print until the 19th century, but in the mean-time there were various written forms that expressed much the same thought.</a:t>
            </a:r>
          </a:p>
          <a:p>
            <a:r>
              <a:rPr lang="en-US" sz="2000" b="1" dirty="0"/>
              <a:t>John Lyly (1588)</a:t>
            </a:r>
          </a:p>
          <a:p>
            <a:r>
              <a:rPr lang="en-US" sz="2000" b="1" dirty="0"/>
              <a:t>Shakespeare (1588)</a:t>
            </a:r>
          </a:p>
          <a:p>
            <a:r>
              <a:rPr lang="en-US" sz="2000" b="1" dirty="0"/>
              <a:t>David Hume (1742)</a:t>
            </a:r>
          </a:p>
          <a:p>
            <a:r>
              <a:rPr lang="en-US" sz="2000" b="1" dirty="0"/>
              <a:t>Benjamin Franklin (1741)</a:t>
            </a:r>
          </a:p>
          <a:p>
            <a:r>
              <a:rPr lang="en-US" dirty="0"/>
              <a:t> </a:t>
            </a:r>
          </a:p>
        </p:txBody>
      </p:sp>
      <p:sp>
        <p:nvSpPr>
          <p:cNvPr id="11" name="TextBox 10">
            <a:extLst>
              <a:ext uri="{FF2B5EF4-FFF2-40B4-BE49-F238E27FC236}">
                <a16:creationId xmlns:a16="http://schemas.microsoft.com/office/drawing/2014/main" id="{491B0725-49A1-46B6-9AD8-CD208DF7B7AD}"/>
              </a:ext>
            </a:extLst>
          </p:cNvPr>
          <p:cNvSpPr txBox="1"/>
          <p:nvPr/>
        </p:nvSpPr>
        <p:spPr>
          <a:xfrm>
            <a:off x="310753" y="83312"/>
            <a:ext cx="6407944" cy="523220"/>
          </a:xfrm>
          <a:prstGeom prst="rect">
            <a:avLst/>
          </a:prstGeom>
          <a:noFill/>
        </p:spPr>
        <p:txBody>
          <a:bodyPr wrap="square">
            <a:spAutoFit/>
          </a:bodyPr>
          <a:lstStyle/>
          <a:p>
            <a:r>
              <a:rPr lang="en-US" sz="2800" b="1" i="1" dirty="0">
                <a:solidFill>
                  <a:srgbClr val="FF0000"/>
                </a:solidFill>
              </a:rPr>
              <a:t>Beauty is in the eye of the beholder.</a:t>
            </a:r>
          </a:p>
        </p:txBody>
      </p:sp>
      <p:pic>
        <p:nvPicPr>
          <p:cNvPr id="12" name="Picture 11">
            <a:extLst>
              <a:ext uri="{FF2B5EF4-FFF2-40B4-BE49-F238E27FC236}">
                <a16:creationId xmlns:a16="http://schemas.microsoft.com/office/drawing/2014/main" id="{6792844F-1177-4326-A686-2019D469DF67}"/>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Lst>
          </a:blip>
          <a:srcRect l="26207" t="11284" r="19267" b="27145"/>
          <a:stretch/>
        </p:blipFill>
        <p:spPr>
          <a:xfrm>
            <a:off x="8601075" y="163414"/>
            <a:ext cx="3400425" cy="4769819"/>
          </a:xfrm>
          <a:prstGeom prst="rect">
            <a:avLst/>
          </a:prstGeom>
        </p:spPr>
      </p:pic>
    </p:spTree>
    <p:extLst>
      <p:ext uri="{BB962C8B-B14F-4D97-AF65-F5344CB8AC3E}">
        <p14:creationId xmlns:p14="http://schemas.microsoft.com/office/powerpoint/2010/main" val="2421143006"/>
      </p:ext>
    </p:extLst>
  </p:cSld>
  <p:clrMapOvr>
    <a:masterClrMapping/>
  </p:clrMapOvr>
  <mc:AlternateContent xmlns:mc="http://schemas.openxmlformats.org/markup-compatibility/2006" xmlns:p14="http://schemas.microsoft.com/office/powerpoint/2010/main">
    <mc:Choice Requires="p14">
      <p:transition spd="slow" p14:dur="2000" advTm="28000"/>
    </mc:Choice>
    <mc:Fallback xmlns="">
      <p:transition spd="slow" advTm="2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7000"/>
                                  </p:stCondLst>
                                  <p:iterate type="wd">
                                    <p:tmPct val="3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ppt_w</p:attrName>
                                        </p:attrNameLst>
                                      </p:cBhvr>
                                      <p:tavLst>
                                        <p:tav tm="0" fmla="#ppt_w*sin(2.5*pi*$)">
                                          <p:val>
                                            <p:fltVal val="0"/>
                                          </p:val>
                                        </p:tav>
                                        <p:tav tm="100000">
                                          <p:val>
                                            <p:fltVal val="1"/>
                                          </p:val>
                                        </p:tav>
                                      </p:tavLst>
                                    </p:anim>
                                    <p:anim calcmode="lin" valueType="num">
                                      <p:cBhvr>
                                        <p:cTn id="9" dur="1000" fill="hold"/>
                                        <p:tgtEl>
                                          <p:spTgt spid="7"/>
                                        </p:tgtEl>
                                        <p:attrNameLst>
                                          <p:attrName>ppt_h</p:attrName>
                                        </p:attrNameLst>
                                      </p:cBhvr>
                                      <p:tavLst>
                                        <p:tav tm="0">
                                          <p:val>
                                            <p:strVal val="#ppt_h"/>
                                          </p:val>
                                        </p:tav>
                                        <p:tav tm="100000">
                                          <p:val>
                                            <p:strVal val="#ppt_h"/>
                                          </p:val>
                                        </p:tav>
                                      </p:tavLst>
                                    </p:anim>
                                  </p:childTnLst>
                                </p:cTn>
                              </p:par>
                            </p:childTnLst>
                          </p:cTn>
                        </p:par>
                        <p:par>
                          <p:cTn id="10" fill="hold">
                            <p:stCondLst>
                              <p:cond delay="9860"/>
                            </p:stCondLst>
                            <p:childTnLst>
                              <p:par>
                                <p:cTn id="11" presetID="21" presetClass="entr" presetSubtype="1" fill="hold" grpId="0" nodeType="afterEffect">
                                  <p:stCondLst>
                                    <p:cond delay="5000"/>
                                  </p:stCondLst>
                                  <p:childTnLst>
                                    <p:set>
                                      <p:cBhvr>
                                        <p:cTn id="12" dur="1" fill="hold">
                                          <p:stCondLst>
                                            <p:cond delay="0"/>
                                          </p:stCondLst>
                                        </p:cTn>
                                        <p:tgtEl>
                                          <p:spTgt spid="9"/>
                                        </p:tgtEl>
                                        <p:attrNameLst>
                                          <p:attrName>style.visibility</p:attrName>
                                        </p:attrNameLst>
                                      </p:cBhvr>
                                      <p:to>
                                        <p:strVal val="visible"/>
                                      </p:to>
                                    </p:set>
                                    <p:animEffect transition="in" filter="wheel(1)">
                                      <p:cBhvr>
                                        <p:cTn id="13"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4F8846A-3C93-47F0-AB92-F95D62A3D91F}"/>
              </a:ext>
            </a:extLst>
          </p:cNvPr>
          <p:cNvSpPr txBox="1"/>
          <p:nvPr/>
        </p:nvSpPr>
        <p:spPr>
          <a:xfrm>
            <a:off x="2271713" y="871538"/>
            <a:ext cx="184731" cy="369332"/>
          </a:xfrm>
          <a:prstGeom prst="rect">
            <a:avLst/>
          </a:prstGeom>
          <a:noFill/>
        </p:spPr>
        <p:txBody>
          <a:bodyPr wrap="none" rtlCol="0">
            <a:spAutoFit/>
          </a:bodyPr>
          <a:lstStyle/>
          <a:p>
            <a:endParaRPr lang="en-US" dirty="0"/>
          </a:p>
        </p:txBody>
      </p:sp>
      <p:sp>
        <p:nvSpPr>
          <p:cNvPr id="5" name="TextBox 4">
            <a:extLst>
              <a:ext uri="{FF2B5EF4-FFF2-40B4-BE49-F238E27FC236}">
                <a16:creationId xmlns:a16="http://schemas.microsoft.com/office/drawing/2014/main" id="{1A50C2C2-0795-403F-B51A-334B541C3E52}"/>
              </a:ext>
            </a:extLst>
          </p:cNvPr>
          <p:cNvSpPr txBox="1"/>
          <p:nvPr/>
        </p:nvSpPr>
        <p:spPr>
          <a:xfrm>
            <a:off x="5198123" y="142787"/>
            <a:ext cx="6093618" cy="461665"/>
          </a:xfrm>
          <a:prstGeom prst="rect">
            <a:avLst/>
          </a:prstGeom>
          <a:noFill/>
        </p:spPr>
        <p:txBody>
          <a:bodyPr wrap="square">
            <a:spAutoFit/>
          </a:bodyPr>
          <a:lstStyle/>
          <a:p>
            <a:r>
              <a:rPr lang="en-US" sz="2400" b="1" i="1" dirty="0">
                <a:solidFill>
                  <a:srgbClr val="FF0000"/>
                </a:solidFill>
              </a:rPr>
              <a:t>The early bird catches the worm</a:t>
            </a:r>
            <a:r>
              <a:rPr lang="en-US" b="1" dirty="0"/>
              <a:t>.</a:t>
            </a:r>
          </a:p>
        </p:txBody>
      </p:sp>
      <p:pic>
        <p:nvPicPr>
          <p:cNvPr id="7" name="Picture 6">
            <a:extLst>
              <a:ext uri="{FF2B5EF4-FFF2-40B4-BE49-F238E27FC236}">
                <a16:creationId xmlns:a16="http://schemas.microsoft.com/office/drawing/2014/main" id="{D453CF77-5D7F-49FE-BAE9-6A97A51DDC3A}"/>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Lst>
          </a:blip>
          <a:srcRect l="7792" r="10958" b="15844"/>
          <a:stretch/>
        </p:blipFill>
        <p:spPr>
          <a:xfrm>
            <a:off x="374145" y="2414588"/>
            <a:ext cx="4928983" cy="2671762"/>
          </a:xfrm>
          <a:prstGeom prst="rect">
            <a:avLst/>
          </a:prstGeom>
        </p:spPr>
      </p:pic>
      <p:sp>
        <p:nvSpPr>
          <p:cNvPr id="9" name="TextBox 8">
            <a:extLst>
              <a:ext uri="{FF2B5EF4-FFF2-40B4-BE49-F238E27FC236}">
                <a16:creationId xmlns:a16="http://schemas.microsoft.com/office/drawing/2014/main" id="{3BF1E2ED-870F-4DC3-AC2F-248394CC9195}"/>
              </a:ext>
            </a:extLst>
          </p:cNvPr>
          <p:cNvSpPr txBox="1"/>
          <p:nvPr/>
        </p:nvSpPr>
        <p:spPr>
          <a:xfrm>
            <a:off x="227473" y="142787"/>
            <a:ext cx="4944602" cy="830997"/>
          </a:xfrm>
          <a:prstGeom prst="rect">
            <a:avLst/>
          </a:prstGeom>
          <a:noFill/>
        </p:spPr>
        <p:txBody>
          <a:bodyPr wrap="square">
            <a:spAutoFit/>
          </a:bodyPr>
          <a:lstStyle/>
          <a:p>
            <a:r>
              <a:rPr lang="en-US" sz="2400" b="1" i="1" dirty="0">
                <a:solidFill>
                  <a:srgbClr val="FF0000"/>
                </a:solidFill>
              </a:rPr>
              <a:t>In the fields of observation, chance </a:t>
            </a:r>
            <a:r>
              <a:rPr lang="en-US" sz="2400" b="1" i="1" dirty="0" err="1">
                <a:solidFill>
                  <a:srgbClr val="FF0000"/>
                </a:solidFill>
              </a:rPr>
              <a:t>favours</a:t>
            </a:r>
            <a:r>
              <a:rPr lang="en-US" sz="2400" b="1" i="1" dirty="0">
                <a:solidFill>
                  <a:srgbClr val="FF0000"/>
                </a:solidFill>
              </a:rPr>
              <a:t> only the prepared mind.</a:t>
            </a:r>
          </a:p>
        </p:txBody>
      </p:sp>
      <p:sp>
        <p:nvSpPr>
          <p:cNvPr id="11" name="TextBox 10">
            <a:extLst>
              <a:ext uri="{FF2B5EF4-FFF2-40B4-BE49-F238E27FC236}">
                <a16:creationId xmlns:a16="http://schemas.microsoft.com/office/drawing/2014/main" id="{E21DDACD-096E-40B3-84C3-BA460790BCD3}"/>
              </a:ext>
            </a:extLst>
          </p:cNvPr>
          <p:cNvSpPr txBox="1"/>
          <p:nvPr/>
        </p:nvSpPr>
        <p:spPr>
          <a:xfrm>
            <a:off x="201425" y="978560"/>
            <a:ext cx="4944602" cy="1323439"/>
          </a:xfrm>
          <a:prstGeom prst="rect">
            <a:avLst/>
          </a:prstGeom>
          <a:noFill/>
        </p:spPr>
        <p:txBody>
          <a:bodyPr wrap="square">
            <a:spAutoFit/>
          </a:bodyPr>
          <a:lstStyle/>
          <a:p>
            <a:r>
              <a:rPr lang="en-US" sz="2000" b="1" dirty="0"/>
              <a:t>Louis Pasteur (1822 – 1895) was a French chemist and microbiologist renowned for his discoveries of the principles of vaccination, microbial fermentation, and pasteurization.</a:t>
            </a:r>
          </a:p>
        </p:txBody>
      </p:sp>
      <p:sp>
        <p:nvSpPr>
          <p:cNvPr id="13" name="TextBox 12">
            <a:extLst>
              <a:ext uri="{FF2B5EF4-FFF2-40B4-BE49-F238E27FC236}">
                <a16:creationId xmlns:a16="http://schemas.microsoft.com/office/drawing/2014/main" id="{6200E4A0-88B4-4801-B72E-97DCFFC9EF55}"/>
              </a:ext>
            </a:extLst>
          </p:cNvPr>
          <p:cNvSpPr txBox="1"/>
          <p:nvPr/>
        </p:nvSpPr>
        <p:spPr>
          <a:xfrm>
            <a:off x="5529335" y="809766"/>
            <a:ext cx="3451558" cy="1015663"/>
          </a:xfrm>
          <a:prstGeom prst="rect">
            <a:avLst/>
          </a:prstGeom>
          <a:noFill/>
        </p:spPr>
        <p:txBody>
          <a:bodyPr wrap="square">
            <a:spAutoFit/>
          </a:bodyPr>
          <a:lstStyle/>
          <a:p>
            <a:r>
              <a:rPr lang="en-US" sz="2000" b="1" dirty="0"/>
              <a:t>This proverb has been attributed to William Camden (1605) and John Ray (1670).</a:t>
            </a:r>
          </a:p>
        </p:txBody>
      </p:sp>
      <p:sp>
        <p:nvSpPr>
          <p:cNvPr id="15" name="TextBox 14">
            <a:extLst>
              <a:ext uri="{FF2B5EF4-FFF2-40B4-BE49-F238E27FC236}">
                <a16:creationId xmlns:a16="http://schemas.microsoft.com/office/drawing/2014/main" id="{04DA91CE-7A00-4D0D-BA75-F7D7E99DBF0B}"/>
              </a:ext>
            </a:extLst>
          </p:cNvPr>
          <p:cNvSpPr txBox="1"/>
          <p:nvPr/>
        </p:nvSpPr>
        <p:spPr>
          <a:xfrm>
            <a:off x="3175397" y="3244334"/>
            <a:ext cx="6350794" cy="369332"/>
          </a:xfrm>
          <a:prstGeom prst="rect">
            <a:avLst/>
          </a:prstGeom>
          <a:noFill/>
        </p:spPr>
        <p:txBody>
          <a:bodyPr wrap="square">
            <a:spAutoFit/>
          </a:bodyPr>
          <a:lstStyle/>
          <a:p>
            <a:r>
              <a:rPr lang="en-US" dirty="0"/>
              <a:t>– </a:t>
            </a:r>
          </a:p>
        </p:txBody>
      </p:sp>
      <p:pic>
        <p:nvPicPr>
          <p:cNvPr id="16" name="Picture 15">
            <a:extLst>
              <a:ext uri="{FF2B5EF4-FFF2-40B4-BE49-F238E27FC236}">
                <a16:creationId xmlns:a16="http://schemas.microsoft.com/office/drawing/2014/main" id="{219CB8D1-6153-47DD-9306-65802BEEE177}"/>
              </a:ext>
            </a:extLst>
          </p:cNvPr>
          <p:cNvPicPr>
            <a:picLocks noChangeAspect="1"/>
          </p:cNvPicPr>
          <p:nvPr/>
        </p:nvPicPr>
        <p:blipFill rotWithShape="1">
          <a:blip r:embed="rId4"/>
          <a:srcRect l="619" t="15357" r="37616" b="18928"/>
          <a:stretch/>
        </p:blipFill>
        <p:spPr>
          <a:xfrm>
            <a:off x="9364202" y="72828"/>
            <a:ext cx="2600325" cy="1752601"/>
          </a:xfrm>
          <a:prstGeom prst="rect">
            <a:avLst/>
          </a:prstGeom>
        </p:spPr>
      </p:pic>
      <p:sp>
        <p:nvSpPr>
          <p:cNvPr id="18" name="TextBox 17">
            <a:extLst>
              <a:ext uri="{FF2B5EF4-FFF2-40B4-BE49-F238E27FC236}">
                <a16:creationId xmlns:a16="http://schemas.microsoft.com/office/drawing/2014/main" id="{AC5282B2-AD56-4745-81EC-97A44E9A9C96}"/>
              </a:ext>
            </a:extLst>
          </p:cNvPr>
          <p:cNvSpPr txBox="1"/>
          <p:nvPr/>
        </p:nvSpPr>
        <p:spPr>
          <a:xfrm>
            <a:off x="5702539" y="3240852"/>
            <a:ext cx="3105150" cy="2862322"/>
          </a:xfrm>
          <a:prstGeom prst="rect">
            <a:avLst/>
          </a:prstGeom>
          <a:noFill/>
        </p:spPr>
        <p:txBody>
          <a:bodyPr wrap="square">
            <a:spAutoFit/>
          </a:bodyPr>
          <a:lstStyle/>
          <a:p>
            <a:r>
              <a:rPr lang="en-US" sz="2000" b="1" dirty="0"/>
              <a:t>Derived from the classic Aesop fable of "The Tortoise and the Hare," in which the titular tortoise is able to beat the hare in a race because the hare, overconfident in his superior speed, decides to take a nap along the way.</a:t>
            </a:r>
          </a:p>
        </p:txBody>
      </p:sp>
      <p:sp>
        <p:nvSpPr>
          <p:cNvPr id="19" name="TextBox 18">
            <a:extLst>
              <a:ext uri="{FF2B5EF4-FFF2-40B4-BE49-F238E27FC236}">
                <a16:creationId xmlns:a16="http://schemas.microsoft.com/office/drawing/2014/main" id="{B12C9202-9413-46CB-B264-B7A47362A4E5}"/>
              </a:ext>
            </a:extLst>
          </p:cNvPr>
          <p:cNvSpPr txBox="1"/>
          <p:nvPr/>
        </p:nvSpPr>
        <p:spPr>
          <a:xfrm>
            <a:off x="7397819" y="2500020"/>
            <a:ext cx="4256743" cy="461665"/>
          </a:xfrm>
          <a:prstGeom prst="rect">
            <a:avLst/>
          </a:prstGeom>
          <a:noFill/>
        </p:spPr>
        <p:txBody>
          <a:bodyPr wrap="none" rtlCol="0">
            <a:spAutoFit/>
          </a:bodyPr>
          <a:lstStyle/>
          <a:p>
            <a:r>
              <a:rPr lang="en-US" sz="2400" b="1" i="1" dirty="0">
                <a:solidFill>
                  <a:srgbClr val="FF0000"/>
                </a:solidFill>
              </a:rPr>
              <a:t>Slow and Steady Wins the Race.</a:t>
            </a:r>
          </a:p>
        </p:txBody>
      </p:sp>
      <p:pic>
        <p:nvPicPr>
          <p:cNvPr id="20" name="Picture 19">
            <a:extLst>
              <a:ext uri="{FF2B5EF4-FFF2-40B4-BE49-F238E27FC236}">
                <a16:creationId xmlns:a16="http://schemas.microsoft.com/office/drawing/2014/main" id="{14879303-2049-4CED-80F0-753353656C8C}"/>
              </a:ext>
            </a:extLst>
          </p:cNvPr>
          <p:cNvPicPr>
            <a:picLocks noChangeAspect="1"/>
          </p:cNvPicPr>
          <p:nvPr/>
        </p:nvPicPr>
        <p:blipFill rotWithShape="1">
          <a:blip r:embed="rId5"/>
          <a:srcRect t="25778"/>
          <a:stretch/>
        </p:blipFill>
        <p:spPr>
          <a:xfrm>
            <a:off x="8917759" y="3244334"/>
            <a:ext cx="3105150" cy="3244974"/>
          </a:xfrm>
          <a:prstGeom prst="rect">
            <a:avLst/>
          </a:prstGeom>
        </p:spPr>
      </p:pic>
    </p:spTree>
    <p:extLst>
      <p:ext uri="{BB962C8B-B14F-4D97-AF65-F5344CB8AC3E}">
        <p14:creationId xmlns:p14="http://schemas.microsoft.com/office/powerpoint/2010/main" val="3784864937"/>
      </p:ext>
    </p:extLst>
  </p:cSld>
  <p:clrMapOvr>
    <a:masterClrMapping/>
  </p:clrMapOvr>
  <mc:AlternateContent xmlns:mc="http://schemas.openxmlformats.org/markup-compatibility/2006" xmlns:p14="http://schemas.microsoft.com/office/powerpoint/2010/main">
    <mc:Choice Requires="p14">
      <p:transition spd="slow" p14:dur="2000" advTm="32000"/>
    </mc:Choice>
    <mc:Fallback xmlns="">
      <p:transition spd="slow" advTm="3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7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8000"/>
                            </p:stCondLst>
                            <p:childTnLst>
                              <p:par>
                                <p:cTn id="11" presetID="43" presetClass="entr" presetSubtype="0" fill="hold" grpId="0" nodeType="afterEffect">
                                  <p:stCondLst>
                                    <p:cond delay="300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
                                        <p:tgtEl>
                                          <p:spTgt spid="11"/>
                                        </p:tgtEl>
                                      </p:cBhvr>
                                    </p:animEffect>
                                    <p:anim calcmode="lin" valueType="num">
                                      <p:cBhvr>
                                        <p:cTn id="14" dur="400" fill="hold"/>
                                        <p:tgtEl>
                                          <p:spTgt spid="11"/>
                                        </p:tgtEl>
                                        <p:attrNameLst>
                                          <p:attrName>ppt_x</p:attrName>
                                        </p:attrNameLst>
                                      </p:cBhvr>
                                      <p:tavLst>
                                        <p:tav tm="0">
                                          <p:val>
                                            <p:strVal val="#ppt_x"/>
                                          </p:val>
                                        </p:tav>
                                        <p:tav tm="100000">
                                          <p:val>
                                            <p:strVal val="#ppt_x"/>
                                          </p:val>
                                        </p:tav>
                                      </p:tavLst>
                                    </p:anim>
                                    <p:anim calcmode="lin" valueType="num">
                                      <p:cBhvr>
                                        <p:cTn id="15" dur="400" fill="hold"/>
                                        <p:tgtEl>
                                          <p:spTgt spid="11"/>
                                        </p:tgtEl>
                                        <p:attrNameLst>
                                          <p:attrName>ppt_y</p:attrName>
                                        </p:attrNameLst>
                                      </p:cBhvr>
                                      <p:tavLst>
                                        <p:tav tm="0">
                                          <p:val>
                                            <p:strVal val="#ppt_y+0.31"/>
                                          </p:val>
                                        </p:tav>
                                        <p:tav tm="100000">
                                          <p:val>
                                            <p:strVal val="#ppt_y+0.31"/>
                                          </p:val>
                                        </p:tav>
                                      </p:tavLst>
                                    </p:anim>
                                    <p:anim calcmode="lin" valueType="num">
                                      <p:cBhvr>
                                        <p:cTn id="16" dur="600" decel="50000" fill="hold">
                                          <p:stCondLst>
                                            <p:cond delay="400"/>
                                          </p:stCondLst>
                                        </p:cTn>
                                        <p:tgtEl>
                                          <p:spTgt spid="1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7" dur="600" decel="50000" fill="hold">
                                          <p:stCondLst>
                                            <p:cond delay="400"/>
                                          </p:stCondLst>
                                        </p:cTn>
                                        <p:tgtEl>
                                          <p:spTgt spid="1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8" fill="hold">
                            <p:stCondLst>
                              <p:cond delay="12000"/>
                            </p:stCondLst>
                            <p:childTnLst>
                              <p:par>
                                <p:cTn id="19" presetID="55" presetClass="entr" presetSubtype="0" fill="hold" nodeType="afterEffect">
                                  <p:stCondLst>
                                    <p:cond delay="4000"/>
                                  </p:stCondLst>
                                  <p:childTnLst>
                                    <p:set>
                                      <p:cBhvr>
                                        <p:cTn id="20" dur="1" fill="hold">
                                          <p:stCondLst>
                                            <p:cond delay="0"/>
                                          </p:stCondLst>
                                        </p:cTn>
                                        <p:tgtEl>
                                          <p:spTgt spid="13">
                                            <p:txEl>
                                              <p:pRg st="0" end="0"/>
                                            </p:txEl>
                                          </p:spTgt>
                                        </p:tgtEl>
                                        <p:attrNameLst>
                                          <p:attrName>style.visibility</p:attrName>
                                        </p:attrNameLst>
                                      </p:cBhvr>
                                      <p:to>
                                        <p:strVal val="visible"/>
                                      </p:to>
                                    </p:set>
                                    <p:anim calcmode="lin" valueType="num">
                                      <p:cBhvr>
                                        <p:cTn id="21" dur="1000" fill="hold"/>
                                        <p:tgtEl>
                                          <p:spTgt spid="13">
                                            <p:txEl>
                                              <p:pRg st="0" end="0"/>
                                            </p:txEl>
                                          </p:spTgt>
                                        </p:tgtEl>
                                        <p:attrNameLst>
                                          <p:attrName>ppt_w</p:attrName>
                                        </p:attrNameLst>
                                      </p:cBhvr>
                                      <p:tavLst>
                                        <p:tav tm="0">
                                          <p:val>
                                            <p:strVal val="#ppt_w*0.70"/>
                                          </p:val>
                                        </p:tav>
                                        <p:tav tm="100000">
                                          <p:val>
                                            <p:strVal val="#ppt_w"/>
                                          </p:val>
                                        </p:tav>
                                      </p:tavLst>
                                    </p:anim>
                                    <p:anim calcmode="lin" valueType="num">
                                      <p:cBhvr>
                                        <p:cTn id="22" dur="1000" fill="hold"/>
                                        <p:tgtEl>
                                          <p:spTgt spid="13">
                                            <p:txEl>
                                              <p:pRg st="0" end="0"/>
                                            </p:txEl>
                                          </p:spTgt>
                                        </p:tgtEl>
                                        <p:attrNameLst>
                                          <p:attrName>ppt_h</p:attrName>
                                        </p:attrNameLst>
                                      </p:cBhvr>
                                      <p:tavLst>
                                        <p:tav tm="0">
                                          <p:val>
                                            <p:strVal val="#ppt_h"/>
                                          </p:val>
                                        </p:tav>
                                        <p:tav tm="100000">
                                          <p:val>
                                            <p:strVal val="#ppt_h"/>
                                          </p:val>
                                        </p:tav>
                                      </p:tavLst>
                                    </p:anim>
                                    <p:animEffect transition="in" filter="fade">
                                      <p:cBhvr>
                                        <p:cTn id="23" dur="1000"/>
                                        <p:tgtEl>
                                          <p:spTgt spid="13">
                                            <p:txEl>
                                              <p:pRg st="0" end="0"/>
                                            </p:txEl>
                                          </p:spTgt>
                                        </p:tgtEl>
                                      </p:cBhvr>
                                    </p:animEffect>
                                  </p:childTnLst>
                                </p:cTn>
                              </p:par>
                            </p:childTnLst>
                          </p:cTn>
                        </p:par>
                        <p:par>
                          <p:cTn id="24" fill="hold">
                            <p:stCondLst>
                              <p:cond delay="17000"/>
                            </p:stCondLst>
                            <p:childTnLst>
                              <p:par>
                                <p:cTn id="25" presetID="37" presetClass="entr" presetSubtype="0" fill="hold" grpId="0" nodeType="afterEffect">
                                  <p:stCondLst>
                                    <p:cond delay="300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anim calcmode="lin" valueType="num">
                                      <p:cBhvr>
                                        <p:cTn id="28" dur="1000" fill="hold"/>
                                        <p:tgtEl>
                                          <p:spTgt spid="18"/>
                                        </p:tgtEl>
                                        <p:attrNameLst>
                                          <p:attrName>ppt_x</p:attrName>
                                        </p:attrNameLst>
                                      </p:cBhvr>
                                      <p:tavLst>
                                        <p:tav tm="0">
                                          <p:val>
                                            <p:strVal val="#ppt_x"/>
                                          </p:val>
                                        </p:tav>
                                        <p:tav tm="100000">
                                          <p:val>
                                            <p:strVal val="#ppt_x"/>
                                          </p:val>
                                        </p:tav>
                                      </p:tavLst>
                                    </p:anim>
                                    <p:anim calcmode="lin" valueType="num">
                                      <p:cBhvr>
                                        <p:cTn id="29" dur="900" decel="100000" fill="hold"/>
                                        <p:tgtEl>
                                          <p:spTgt spid="18"/>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03FB82-2CE6-4C00-9094-99D52AF3342F}"/>
              </a:ext>
            </a:extLst>
          </p:cNvPr>
          <p:cNvSpPr txBox="1"/>
          <p:nvPr/>
        </p:nvSpPr>
        <p:spPr>
          <a:xfrm>
            <a:off x="189310" y="289857"/>
            <a:ext cx="6093618" cy="800219"/>
          </a:xfrm>
          <a:prstGeom prst="rect">
            <a:avLst/>
          </a:prstGeom>
          <a:noFill/>
        </p:spPr>
        <p:txBody>
          <a:bodyPr wrap="square">
            <a:spAutoFit/>
          </a:bodyPr>
          <a:lstStyle/>
          <a:p>
            <a:r>
              <a:rPr lang="en-US" sz="2800" b="1" i="1" dirty="0">
                <a:solidFill>
                  <a:srgbClr val="FF0000"/>
                </a:solidFill>
              </a:rPr>
              <a:t>All good things must come to an end.</a:t>
            </a:r>
          </a:p>
          <a:p>
            <a:endParaRPr lang="en-US" dirty="0"/>
          </a:p>
        </p:txBody>
      </p:sp>
      <p:sp>
        <p:nvSpPr>
          <p:cNvPr id="5" name="TextBox 4">
            <a:extLst>
              <a:ext uri="{FF2B5EF4-FFF2-40B4-BE49-F238E27FC236}">
                <a16:creationId xmlns:a16="http://schemas.microsoft.com/office/drawing/2014/main" id="{995088C3-3306-43F9-BF51-79C4AA9C7B14}"/>
              </a:ext>
            </a:extLst>
          </p:cNvPr>
          <p:cNvSpPr txBox="1"/>
          <p:nvPr/>
        </p:nvSpPr>
        <p:spPr>
          <a:xfrm>
            <a:off x="189310" y="1414104"/>
            <a:ext cx="6093618" cy="1015663"/>
          </a:xfrm>
          <a:prstGeom prst="rect">
            <a:avLst/>
          </a:prstGeom>
          <a:noFill/>
        </p:spPr>
        <p:txBody>
          <a:bodyPr wrap="square">
            <a:spAutoFit/>
          </a:bodyPr>
          <a:lstStyle/>
          <a:p>
            <a:r>
              <a:rPr lang="en-US" sz="2000" b="1" dirty="0"/>
              <a:t>Geoffrey Chaucer, who wrote in his poem, Troilus and Criseyde: “But at the </a:t>
            </a:r>
            <a:r>
              <a:rPr lang="en-US" sz="2000" b="1" dirty="0" err="1"/>
              <a:t>laste</a:t>
            </a:r>
            <a:r>
              <a:rPr lang="en-US" sz="2000" b="1" dirty="0"/>
              <a:t>, as every thing hath </a:t>
            </a:r>
            <a:r>
              <a:rPr lang="en-US" sz="2000" b="1" dirty="0" err="1"/>
              <a:t>ende</a:t>
            </a:r>
            <a:r>
              <a:rPr lang="en-US" sz="2000" b="1" dirty="0"/>
              <a:t>, She took </a:t>
            </a:r>
            <a:r>
              <a:rPr lang="en-US" sz="2000" b="1" dirty="0" err="1"/>
              <a:t>hir</a:t>
            </a:r>
            <a:r>
              <a:rPr lang="en-US" sz="2000" b="1" dirty="0"/>
              <a:t> </a:t>
            </a:r>
            <a:r>
              <a:rPr lang="en-US" sz="2000" b="1" dirty="0" err="1"/>
              <a:t>leve</a:t>
            </a:r>
            <a:r>
              <a:rPr lang="en-US" sz="2000" b="1" dirty="0"/>
              <a:t>, and </a:t>
            </a:r>
            <a:r>
              <a:rPr lang="en-US" sz="2000" b="1" dirty="0" err="1"/>
              <a:t>nedes</a:t>
            </a:r>
            <a:r>
              <a:rPr lang="en-US" sz="2000" b="1" dirty="0"/>
              <a:t> </a:t>
            </a:r>
            <a:r>
              <a:rPr lang="en-US" sz="2000" b="1" dirty="0" err="1"/>
              <a:t>wolde</a:t>
            </a:r>
            <a:r>
              <a:rPr lang="en-US" sz="2000" b="1" dirty="0"/>
              <a:t> </a:t>
            </a:r>
            <a:r>
              <a:rPr lang="en-US" sz="2000" b="1" dirty="0" err="1"/>
              <a:t>wende</a:t>
            </a:r>
            <a:r>
              <a:rPr lang="en-US" sz="2000" b="1" dirty="0"/>
              <a:t>.”</a:t>
            </a:r>
          </a:p>
        </p:txBody>
      </p:sp>
      <p:sp>
        <p:nvSpPr>
          <p:cNvPr id="7" name="TextBox 6">
            <a:extLst>
              <a:ext uri="{FF2B5EF4-FFF2-40B4-BE49-F238E27FC236}">
                <a16:creationId xmlns:a16="http://schemas.microsoft.com/office/drawing/2014/main" id="{56C71C7D-2F36-49B0-A29F-6772B587E7E8}"/>
              </a:ext>
            </a:extLst>
          </p:cNvPr>
          <p:cNvSpPr txBox="1"/>
          <p:nvPr/>
        </p:nvSpPr>
        <p:spPr>
          <a:xfrm>
            <a:off x="6930627" y="241010"/>
            <a:ext cx="4725590" cy="523220"/>
          </a:xfrm>
          <a:prstGeom prst="rect">
            <a:avLst/>
          </a:prstGeom>
          <a:noFill/>
        </p:spPr>
        <p:txBody>
          <a:bodyPr wrap="square">
            <a:spAutoFit/>
          </a:bodyPr>
          <a:lstStyle/>
          <a:p>
            <a:r>
              <a:rPr lang="en-US" sz="2800" b="1" i="1" dirty="0">
                <a:solidFill>
                  <a:srgbClr val="FF0000"/>
                </a:solidFill>
              </a:rPr>
              <a:t>Familiarity breeds contempt.</a:t>
            </a:r>
          </a:p>
        </p:txBody>
      </p:sp>
      <p:sp>
        <p:nvSpPr>
          <p:cNvPr id="9" name="TextBox 8">
            <a:extLst>
              <a:ext uri="{FF2B5EF4-FFF2-40B4-BE49-F238E27FC236}">
                <a16:creationId xmlns:a16="http://schemas.microsoft.com/office/drawing/2014/main" id="{92EF175E-D28E-42BD-910D-6ECD109B7A2A}"/>
              </a:ext>
            </a:extLst>
          </p:cNvPr>
          <p:cNvSpPr txBox="1"/>
          <p:nvPr/>
        </p:nvSpPr>
        <p:spPr>
          <a:xfrm>
            <a:off x="189310" y="2643098"/>
            <a:ext cx="4511278" cy="3416320"/>
          </a:xfrm>
          <a:prstGeom prst="rect">
            <a:avLst/>
          </a:prstGeom>
          <a:noFill/>
        </p:spPr>
        <p:txBody>
          <a:bodyPr wrap="square">
            <a:spAutoFit/>
          </a:bodyPr>
          <a:lstStyle/>
          <a:p>
            <a:r>
              <a:rPr lang="en-US" sz="2400" b="1" dirty="0"/>
              <a:t>Geoffrey Chaucer (1342 – 1400) was an English poet and author. Widely considered the greatest English poet of the Middle Ages, he is best known for The Canterbury Tales. He has been called the "father of English literature", or, alternatively, the "father of English poetry". </a:t>
            </a:r>
          </a:p>
        </p:txBody>
      </p:sp>
      <p:pic>
        <p:nvPicPr>
          <p:cNvPr id="10" name="Picture 9">
            <a:extLst>
              <a:ext uri="{FF2B5EF4-FFF2-40B4-BE49-F238E27FC236}">
                <a16:creationId xmlns:a16="http://schemas.microsoft.com/office/drawing/2014/main" id="{69E55AF7-4B5C-4CC7-93E2-470C52AE8A80}"/>
              </a:ext>
            </a:extLst>
          </p:cNvPr>
          <p:cNvPicPr>
            <a:picLocks noChangeAspect="1"/>
          </p:cNvPicPr>
          <p:nvPr/>
        </p:nvPicPr>
        <p:blipFill rotWithShape="1">
          <a:blip r:embed="rId2"/>
          <a:srcRect l="6667" r="14193" b="5930"/>
          <a:stretch/>
        </p:blipFill>
        <p:spPr>
          <a:xfrm>
            <a:off x="8384381" y="2337434"/>
            <a:ext cx="3618309" cy="4300896"/>
          </a:xfrm>
          <a:prstGeom prst="rect">
            <a:avLst/>
          </a:prstGeom>
        </p:spPr>
      </p:pic>
      <p:pic>
        <p:nvPicPr>
          <p:cNvPr id="11" name="Picture 10">
            <a:extLst>
              <a:ext uri="{FF2B5EF4-FFF2-40B4-BE49-F238E27FC236}">
                <a16:creationId xmlns:a16="http://schemas.microsoft.com/office/drawing/2014/main" id="{E3EC6C96-EC05-42EF-9345-B2663F2A8F2B}"/>
              </a:ext>
            </a:extLst>
          </p:cNvPr>
          <p:cNvPicPr>
            <a:picLocks noChangeAspect="1"/>
          </p:cNvPicPr>
          <p:nvPr/>
        </p:nvPicPr>
        <p:blipFill>
          <a:blip r:embed="rId3"/>
          <a:stretch>
            <a:fillRect/>
          </a:stretch>
        </p:blipFill>
        <p:spPr>
          <a:xfrm>
            <a:off x="4921212" y="2337434"/>
            <a:ext cx="3242544" cy="4308381"/>
          </a:xfrm>
          <a:prstGeom prst="rect">
            <a:avLst/>
          </a:prstGeom>
        </p:spPr>
      </p:pic>
      <p:sp>
        <p:nvSpPr>
          <p:cNvPr id="13" name="TextBox 12">
            <a:extLst>
              <a:ext uri="{FF2B5EF4-FFF2-40B4-BE49-F238E27FC236}">
                <a16:creationId xmlns:a16="http://schemas.microsoft.com/office/drawing/2014/main" id="{F6A61BF6-DAD1-46E5-B1B6-D6CA7B1F9F68}"/>
              </a:ext>
            </a:extLst>
          </p:cNvPr>
          <p:cNvSpPr txBox="1"/>
          <p:nvPr/>
        </p:nvSpPr>
        <p:spPr>
          <a:xfrm>
            <a:off x="6698455" y="847485"/>
            <a:ext cx="5189935" cy="1323439"/>
          </a:xfrm>
          <a:prstGeom prst="rect">
            <a:avLst/>
          </a:prstGeom>
          <a:noFill/>
        </p:spPr>
        <p:txBody>
          <a:bodyPr wrap="square">
            <a:spAutoFit/>
          </a:bodyPr>
          <a:lstStyle/>
          <a:p>
            <a:r>
              <a:rPr lang="en-US" sz="2000" b="1" dirty="0"/>
              <a:t>The origination of the phrase comes from the 1386 in the work titled “Tale of </a:t>
            </a:r>
            <a:r>
              <a:rPr lang="en-US" sz="2000" b="1" dirty="0" err="1"/>
              <a:t>Melibee</a:t>
            </a:r>
            <a:r>
              <a:rPr lang="en-US" sz="2000" b="1" dirty="0"/>
              <a:t>” by Chaucer. Although it is believed that the idea expressed in the phrase is older.</a:t>
            </a:r>
          </a:p>
        </p:txBody>
      </p:sp>
    </p:spTree>
    <p:extLst>
      <p:ext uri="{BB962C8B-B14F-4D97-AF65-F5344CB8AC3E}">
        <p14:creationId xmlns:p14="http://schemas.microsoft.com/office/powerpoint/2010/main" val="1662693554"/>
      </p:ext>
    </p:extLst>
  </p:cSld>
  <p:clrMapOvr>
    <a:masterClrMapping/>
  </p:clrMapOvr>
  <mc:AlternateContent xmlns:mc="http://schemas.openxmlformats.org/markup-compatibility/2006" xmlns:p14="http://schemas.microsoft.com/office/powerpoint/2010/main">
    <mc:Choice Requires="p14">
      <p:transition spd="slow" p14:dur="2000" advTm="33000"/>
    </mc:Choice>
    <mc:Fallback xmlns="">
      <p:transition spd="slow" advTm="3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700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8000"/>
                            </p:stCondLst>
                            <p:childTnLst>
                              <p:par>
                                <p:cTn id="10" presetID="26" presetClass="entr" presetSubtype="0" fill="hold" grpId="0" nodeType="afterEffect">
                                  <p:stCondLst>
                                    <p:cond delay="250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80">
                                          <p:stCondLst>
                                            <p:cond delay="0"/>
                                          </p:stCondLst>
                                        </p:cTn>
                                        <p:tgtEl>
                                          <p:spTgt spid="5"/>
                                        </p:tgtEl>
                                      </p:cBhvr>
                                    </p:animEffect>
                                    <p:anim calcmode="lin" valueType="num">
                                      <p:cBhvr>
                                        <p:cTn id="13"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8" dur="26">
                                          <p:stCondLst>
                                            <p:cond delay="650"/>
                                          </p:stCondLst>
                                        </p:cTn>
                                        <p:tgtEl>
                                          <p:spTgt spid="5"/>
                                        </p:tgtEl>
                                      </p:cBhvr>
                                      <p:to x="100000" y="60000"/>
                                    </p:animScale>
                                    <p:animScale>
                                      <p:cBhvr>
                                        <p:cTn id="19" dur="166" decel="50000">
                                          <p:stCondLst>
                                            <p:cond delay="676"/>
                                          </p:stCondLst>
                                        </p:cTn>
                                        <p:tgtEl>
                                          <p:spTgt spid="5"/>
                                        </p:tgtEl>
                                      </p:cBhvr>
                                      <p:to x="100000" y="100000"/>
                                    </p:animScale>
                                    <p:animScale>
                                      <p:cBhvr>
                                        <p:cTn id="20" dur="26">
                                          <p:stCondLst>
                                            <p:cond delay="1312"/>
                                          </p:stCondLst>
                                        </p:cTn>
                                        <p:tgtEl>
                                          <p:spTgt spid="5"/>
                                        </p:tgtEl>
                                      </p:cBhvr>
                                      <p:to x="100000" y="80000"/>
                                    </p:animScale>
                                    <p:animScale>
                                      <p:cBhvr>
                                        <p:cTn id="21" dur="166" decel="50000">
                                          <p:stCondLst>
                                            <p:cond delay="1338"/>
                                          </p:stCondLst>
                                        </p:cTn>
                                        <p:tgtEl>
                                          <p:spTgt spid="5"/>
                                        </p:tgtEl>
                                      </p:cBhvr>
                                      <p:to x="100000" y="100000"/>
                                    </p:animScale>
                                    <p:animScale>
                                      <p:cBhvr>
                                        <p:cTn id="22" dur="26">
                                          <p:stCondLst>
                                            <p:cond delay="1642"/>
                                          </p:stCondLst>
                                        </p:cTn>
                                        <p:tgtEl>
                                          <p:spTgt spid="5"/>
                                        </p:tgtEl>
                                      </p:cBhvr>
                                      <p:to x="100000" y="90000"/>
                                    </p:animScale>
                                    <p:animScale>
                                      <p:cBhvr>
                                        <p:cTn id="23" dur="166" decel="50000">
                                          <p:stCondLst>
                                            <p:cond delay="1668"/>
                                          </p:stCondLst>
                                        </p:cTn>
                                        <p:tgtEl>
                                          <p:spTgt spid="5"/>
                                        </p:tgtEl>
                                      </p:cBhvr>
                                      <p:to x="100000" y="100000"/>
                                    </p:animScale>
                                    <p:animScale>
                                      <p:cBhvr>
                                        <p:cTn id="24" dur="26">
                                          <p:stCondLst>
                                            <p:cond delay="1808"/>
                                          </p:stCondLst>
                                        </p:cTn>
                                        <p:tgtEl>
                                          <p:spTgt spid="5"/>
                                        </p:tgtEl>
                                      </p:cBhvr>
                                      <p:to x="100000" y="95000"/>
                                    </p:animScale>
                                    <p:animScale>
                                      <p:cBhvr>
                                        <p:cTn id="25" dur="166" decel="50000">
                                          <p:stCondLst>
                                            <p:cond delay="1834"/>
                                          </p:stCondLst>
                                        </p:cTn>
                                        <p:tgtEl>
                                          <p:spTgt spid="5"/>
                                        </p:tgtEl>
                                      </p:cBhvr>
                                      <p:to x="100000" y="100000"/>
                                    </p:animScale>
                                  </p:childTnLst>
                                </p:cTn>
                              </p:par>
                            </p:childTnLst>
                          </p:cTn>
                        </p:par>
                        <p:par>
                          <p:cTn id="26" fill="hold">
                            <p:stCondLst>
                              <p:cond delay="12500"/>
                            </p:stCondLst>
                            <p:childTnLst>
                              <p:par>
                                <p:cTn id="27" presetID="16" presetClass="entr" presetSubtype="21" fill="hold" grpId="0" nodeType="afterEffect">
                                  <p:stCondLst>
                                    <p:cond delay="400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1000"/>
                                        <p:tgtEl>
                                          <p:spTgt spid="9"/>
                                        </p:tgtEl>
                                      </p:cBhvr>
                                    </p:animEffect>
                                  </p:childTnLst>
                                </p:cTn>
                              </p:par>
                            </p:childTnLst>
                          </p:cTn>
                        </p:par>
                        <p:par>
                          <p:cTn id="30" fill="hold">
                            <p:stCondLst>
                              <p:cond delay="17500"/>
                            </p:stCondLst>
                            <p:childTnLst>
                              <p:par>
                                <p:cTn id="31" presetID="53" presetClass="entr" presetSubtype="16" fill="hold" nodeType="afterEffect">
                                  <p:stCondLst>
                                    <p:cond delay="4000"/>
                                  </p:stCondLst>
                                  <p:childTnLst>
                                    <p:set>
                                      <p:cBhvr>
                                        <p:cTn id="32" dur="1" fill="hold">
                                          <p:stCondLst>
                                            <p:cond delay="0"/>
                                          </p:stCondLst>
                                        </p:cTn>
                                        <p:tgtEl>
                                          <p:spTgt spid="13">
                                            <p:txEl>
                                              <p:pRg st="0" end="0"/>
                                            </p:txEl>
                                          </p:spTgt>
                                        </p:tgtEl>
                                        <p:attrNameLst>
                                          <p:attrName>style.visibility</p:attrName>
                                        </p:attrNameLst>
                                      </p:cBhvr>
                                      <p:to>
                                        <p:strVal val="visible"/>
                                      </p:to>
                                    </p:set>
                                    <p:anim calcmode="lin" valueType="num">
                                      <p:cBhvr>
                                        <p:cTn id="33" dur="10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34" dur="10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35" dur="10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F07D06E-1308-4DB2-8636-7FC30E71BB2E}"/>
              </a:ext>
            </a:extLst>
          </p:cNvPr>
          <p:cNvSpPr txBox="1"/>
          <p:nvPr/>
        </p:nvSpPr>
        <p:spPr>
          <a:xfrm>
            <a:off x="7815263" y="258901"/>
            <a:ext cx="4376736" cy="6555641"/>
          </a:xfrm>
          <a:prstGeom prst="rect">
            <a:avLst/>
          </a:prstGeom>
          <a:noFill/>
        </p:spPr>
        <p:txBody>
          <a:bodyPr wrap="square">
            <a:spAutoFit/>
          </a:bodyPr>
          <a:lstStyle/>
          <a:p>
            <a:r>
              <a:rPr lang="en-US" sz="2800" b="1" i="1" dirty="0">
                <a:solidFill>
                  <a:srgbClr val="FF0000"/>
                </a:solidFill>
              </a:rPr>
              <a:t>(Sept., 1962) We choose to go to the moon in this decade and do the other things, not because they are easy, but because they are hard, because that goal will serve to organize and measure the best of our energies and skills, because that challenge is one that we are willing to accept, one we are unwilling to postpone, and one which we intend to win, and the others, too.  </a:t>
            </a:r>
          </a:p>
        </p:txBody>
      </p:sp>
      <p:sp>
        <p:nvSpPr>
          <p:cNvPr id="7" name="TextBox 6">
            <a:extLst>
              <a:ext uri="{FF2B5EF4-FFF2-40B4-BE49-F238E27FC236}">
                <a16:creationId xmlns:a16="http://schemas.microsoft.com/office/drawing/2014/main" id="{6F8616D0-1BF4-4DEE-BEEB-D12A302196D0}"/>
              </a:ext>
            </a:extLst>
          </p:cNvPr>
          <p:cNvSpPr txBox="1"/>
          <p:nvPr/>
        </p:nvSpPr>
        <p:spPr>
          <a:xfrm>
            <a:off x="206573" y="293638"/>
            <a:ext cx="6525815" cy="954107"/>
          </a:xfrm>
          <a:prstGeom prst="rect">
            <a:avLst/>
          </a:prstGeom>
          <a:noFill/>
        </p:spPr>
        <p:txBody>
          <a:bodyPr wrap="square">
            <a:spAutoFit/>
          </a:bodyPr>
          <a:lstStyle/>
          <a:p>
            <a:r>
              <a:rPr lang="en-US" sz="2800" b="1" i="1" dirty="0">
                <a:solidFill>
                  <a:srgbClr val="FF0000"/>
                </a:solidFill>
              </a:rPr>
              <a:t>Ask not what your country can do for you – ask what you can do for your country.</a:t>
            </a:r>
          </a:p>
        </p:txBody>
      </p:sp>
      <p:sp>
        <p:nvSpPr>
          <p:cNvPr id="9" name="TextBox 8">
            <a:extLst>
              <a:ext uri="{FF2B5EF4-FFF2-40B4-BE49-F238E27FC236}">
                <a16:creationId xmlns:a16="http://schemas.microsoft.com/office/drawing/2014/main" id="{2B57D767-8741-4786-BD38-76E3DF29BB96}"/>
              </a:ext>
            </a:extLst>
          </p:cNvPr>
          <p:cNvSpPr txBox="1"/>
          <p:nvPr/>
        </p:nvSpPr>
        <p:spPr>
          <a:xfrm>
            <a:off x="206573" y="1247745"/>
            <a:ext cx="6008490" cy="1938992"/>
          </a:xfrm>
          <a:prstGeom prst="rect">
            <a:avLst/>
          </a:prstGeom>
          <a:noFill/>
        </p:spPr>
        <p:txBody>
          <a:bodyPr wrap="square">
            <a:spAutoFit/>
          </a:bodyPr>
          <a:lstStyle/>
          <a:p>
            <a:r>
              <a:rPr lang="en-US" sz="2400" b="1" dirty="0"/>
              <a:t>John F. Kennedy’s inaugural address (1961) inspired children and adults to see the importance of civic action and public service. His historic words, challenged every American to contribute in some way to the public good. </a:t>
            </a:r>
          </a:p>
        </p:txBody>
      </p:sp>
      <p:pic>
        <p:nvPicPr>
          <p:cNvPr id="10" name="Picture 9">
            <a:extLst>
              <a:ext uri="{FF2B5EF4-FFF2-40B4-BE49-F238E27FC236}">
                <a16:creationId xmlns:a16="http://schemas.microsoft.com/office/drawing/2014/main" id="{FFAFF585-10A6-4C89-A6D3-9CFE0C0506FB}"/>
              </a:ext>
            </a:extLst>
          </p:cNvPr>
          <p:cNvPicPr>
            <a:picLocks noChangeAspect="1"/>
          </p:cNvPicPr>
          <p:nvPr/>
        </p:nvPicPr>
        <p:blipFill rotWithShape="1">
          <a:blip r:embed="rId2"/>
          <a:srcRect l="22974" r="23867" b="5059"/>
          <a:stretch/>
        </p:blipFill>
        <p:spPr>
          <a:xfrm>
            <a:off x="206573" y="3300413"/>
            <a:ext cx="2383246" cy="3484631"/>
          </a:xfrm>
          <a:prstGeom prst="rect">
            <a:avLst/>
          </a:prstGeom>
        </p:spPr>
      </p:pic>
      <p:pic>
        <p:nvPicPr>
          <p:cNvPr id="11" name="Picture 10">
            <a:extLst>
              <a:ext uri="{FF2B5EF4-FFF2-40B4-BE49-F238E27FC236}">
                <a16:creationId xmlns:a16="http://schemas.microsoft.com/office/drawing/2014/main" id="{58C0F70A-CA33-4858-AAC3-D712BB40AD63}"/>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Lst>
          </a:blip>
          <a:srcRect t="4909" r="26032" b="5906"/>
          <a:stretch/>
        </p:blipFill>
        <p:spPr>
          <a:xfrm>
            <a:off x="2631089" y="3300412"/>
            <a:ext cx="5142904" cy="3484631"/>
          </a:xfrm>
          <a:prstGeom prst="rect">
            <a:avLst/>
          </a:prstGeom>
        </p:spPr>
      </p:pic>
      <p:sp>
        <p:nvSpPr>
          <p:cNvPr id="12" name="TextBox 11">
            <a:extLst>
              <a:ext uri="{FF2B5EF4-FFF2-40B4-BE49-F238E27FC236}">
                <a16:creationId xmlns:a16="http://schemas.microsoft.com/office/drawing/2014/main" id="{C6080B60-05DF-45D2-892F-502C64F7C480}"/>
              </a:ext>
            </a:extLst>
          </p:cNvPr>
          <p:cNvSpPr txBox="1"/>
          <p:nvPr/>
        </p:nvSpPr>
        <p:spPr>
          <a:xfrm>
            <a:off x="5721798" y="3686175"/>
            <a:ext cx="1552028" cy="400110"/>
          </a:xfrm>
          <a:prstGeom prst="rect">
            <a:avLst/>
          </a:prstGeom>
          <a:noFill/>
        </p:spPr>
        <p:txBody>
          <a:bodyPr wrap="none" rtlCol="0">
            <a:spAutoFit/>
          </a:bodyPr>
          <a:lstStyle/>
          <a:p>
            <a:r>
              <a:rPr lang="en-US" sz="2000" b="1" dirty="0">
                <a:solidFill>
                  <a:srgbClr val="FFFF00"/>
                </a:solidFill>
              </a:rPr>
              <a:t>July 20, 1969</a:t>
            </a:r>
          </a:p>
        </p:txBody>
      </p:sp>
    </p:spTree>
    <p:extLst>
      <p:ext uri="{BB962C8B-B14F-4D97-AF65-F5344CB8AC3E}">
        <p14:creationId xmlns:p14="http://schemas.microsoft.com/office/powerpoint/2010/main" val="3180063688"/>
      </p:ext>
    </p:extLst>
  </p:cSld>
  <p:clrMapOvr>
    <a:masterClrMapping/>
  </p:clrMapOvr>
  <mc:AlternateContent xmlns:mc="http://schemas.openxmlformats.org/markup-compatibility/2006" xmlns:p14="http://schemas.microsoft.com/office/powerpoint/2010/main">
    <mc:Choice Requires="p14">
      <p:transition spd="slow" p14:dur="2000" advTm="34000"/>
    </mc:Choice>
    <mc:Fallback xmlns="">
      <p:transition spd="slow" advTm="3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700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1000"/>
                                        <p:tgtEl>
                                          <p:spTgt spid="10"/>
                                        </p:tgtEl>
                                      </p:cBhvr>
                                    </p:animEffect>
                                  </p:childTnLst>
                                </p:cTn>
                              </p:par>
                            </p:childTnLst>
                          </p:cTn>
                        </p:par>
                        <p:par>
                          <p:cTn id="8" fill="hold">
                            <p:stCondLst>
                              <p:cond delay="8000"/>
                            </p:stCondLst>
                            <p:childTnLst>
                              <p:par>
                                <p:cTn id="9" presetID="22" presetClass="entr" presetSubtype="4" fill="hold" nodeType="afterEffect">
                                  <p:stCondLst>
                                    <p:cond delay="300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1000"/>
                                        <p:tgtEl>
                                          <p:spTgt spid="11"/>
                                        </p:tgtEl>
                                      </p:cBhvr>
                                    </p:animEffect>
                                  </p:childTnLst>
                                </p:cTn>
                              </p:par>
                            </p:childTnLst>
                          </p:cTn>
                        </p:par>
                        <p:par>
                          <p:cTn id="12" fill="hold">
                            <p:stCondLst>
                              <p:cond delay="12000"/>
                            </p:stCondLst>
                            <p:childTnLst>
                              <p:par>
                                <p:cTn id="13" presetID="13" presetClass="entr" presetSubtype="16" fill="hold" grpId="0" nodeType="afterEffect">
                                  <p:stCondLst>
                                    <p:cond delay="3000"/>
                                  </p:stCondLst>
                                  <p:childTnLst>
                                    <p:set>
                                      <p:cBhvr>
                                        <p:cTn id="14" dur="1" fill="hold">
                                          <p:stCondLst>
                                            <p:cond delay="0"/>
                                          </p:stCondLst>
                                        </p:cTn>
                                        <p:tgtEl>
                                          <p:spTgt spid="9"/>
                                        </p:tgtEl>
                                        <p:attrNameLst>
                                          <p:attrName>style.visibility</p:attrName>
                                        </p:attrNameLst>
                                      </p:cBhvr>
                                      <p:to>
                                        <p:strVal val="visible"/>
                                      </p:to>
                                    </p:set>
                                    <p:animEffect transition="in" filter="plus(in)">
                                      <p:cBhvr>
                                        <p:cTn id="15" dur="1000"/>
                                        <p:tgtEl>
                                          <p:spTgt spid="9"/>
                                        </p:tgtEl>
                                      </p:cBhvr>
                                    </p:animEffect>
                                  </p:childTnLst>
                                </p:cTn>
                              </p:par>
                            </p:childTnLst>
                          </p:cTn>
                        </p:par>
                        <p:par>
                          <p:cTn id="16" fill="hold">
                            <p:stCondLst>
                              <p:cond delay="16000"/>
                            </p:stCondLst>
                            <p:childTnLst>
                              <p:par>
                                <p:cTn id="17" presetID="47" presetClass="entr" presetSubtype="0" fill="hold" grpId="0" nodeType="afterEffect">
                                  <p:stCondLst>
                                    <p:cond delay="450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C97BAC9-884B-40FD-B6ED-AD459A069D8A}"/>
              </a:ext>
            </a:extLst>
          </p:cNvPr>
          <p:cNvSpPr txBox="1"/>
          <p:nvPr/>
        </p:nvSpPr>
        <p:spPr>
          <a:xfrm>
            <a:off x="3506290" y="241397"/>
            <a:ext cx="3839764" cy="1446550"/>
          </a:xfrm>
          <a:prstGeom prst="rect">
            <a:avLst/>
          </a:prstGeom>
          <a:noFill/>
        </p:spPr>
        <p:txBody>
          <a:bodyPr wrap="square">
            <a:spAutoFit/>
          </a:bodyPr>
          <a:lstStyle/>
          <a:p>
            <a:r>
              <a:rPr lang="en-US" sz="4400" b="1" i="1" dirty="0">
                <a:solidFill>
                  <a:srgbClr val="FF0000"/>
                </a:solidFill>
              </a:rPr>
              <a:t>I think,</a:t>
            </a:r>
          </a:p>
          <a:p>
            <a:r>
              <a:rPr lang="en-US" sz="4400" b="1" i="1" dirty="0">
                <a:solidFill>
                  <a:srgbClr val="FF0000"/>
                </a:solidFill>
              </a:rPr>
              <a:t>therefore I am. </a:t>
            </a:r>
          </a:p>
        </p:txBody>
      </p:sp>
      <p:sp>
        <p:nvSpPr>
          <p:cNvPr id="5" name="TextBox 4">
            <a:extLst>
              <a:ext uri="{FF2B5EF4-FFF2-40B4-BE49-F238E27FC236}">
                <a16:creationId xmlns:a16="http://schemas.microsoft.com/office/drawing/2014/main" id="{D82256BE-AFCC-483D-8DC8-C03986531E51}"/>
              </a:ext>
            </a:extLst>
          </p:cNvPr>
          <p:cNvSpPr txBox="1"/>
          <p:nvPr/>
        </p:nvSpPr>
        <p:spPr>
          <a:xfrm>
            <a:off x="185737" y="4035794"/>
            <a:ext cx="6972301" cy="2677656"/>
          </a:xfrm>
          <a:prstGeom prst="rect">
            <a:avLst/>
          </a:prstGeom>
          <a:noFill/>
        </p:spPr>
        <p:txBody>
          <a:bodyPr wrap="square">
            <a:spAutoFit/>
          </a:bodyPr>
          <a:lstStyle/>
          <a:p>
            <a:r>
              <a:rPr lang="en-US" sz="2400" b="1" dirty="0"/>
              <a:t>I think; therefore I am” (1637) was the end of the search Rene Descartes (1596 – 1650) conducted for a statement that could not be doubted. He found that he could not doubt that he himself existed, as he was the one doing the doubting in the first place. In Latin (the language in which Descartes wrote), the phrase is “Cogito, ergo sum.”</a:t>
            </a:r>
          </a:p>
        </p:txBody>
      </p:sp>
      <p:pic>
        <p:nvPicPr>
          <p:cNvPr id="6" name="Picture 5">
            <a:extLst>
              <a:ext uri="{FF2B5EF4-FFF2-40B4-BE49-F238E27FC236}">
                <a16:creationId xmlns:a16="http://schemas.microsoft.com/office/drawing/2014/main" id="{C71EC8FC-96A4-40E6-AB87-2595176C501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Lst>
          </a:blip>
          <a:srcRect l="15625" r="21000"/>
          <a:stretch/>
        </p:blipFill>
        <p:spPr>
          <a:xfrm>
            <a:off x="185738" y="197614"/>
            <a:ext cx="3243263" cy="3838180"/>
          </a:xfrm>
          <a:prstGeom prst="rect">
            <a:avLst/>
          </a:prstGeom>
        </p:spPr>
      </p:pic>
      <p:pic>
        <p:nvPicPr>
          <p:cNvPr id="7" name="Picture 6">
            <a:extLst>
              <a:ext uri="{FF2B5EF4-FFF2-40B4-BE49-F238E27FC236}">
                <a16:creationId xmlns:a16="http://schemas.microsoft.com/office/drawing/2014/main" id="{7E67556B-5F27-46DF-97B6-3C7CA00CB076}"/>
              </a:ext>
            </a:extLst>
          </p:cNvPr>
          <p:cNvPicPr>
            <a:picLocks noChangeAspect="1"/>
          </p:cNvPicPr>
          <p:nvPr/>
        </p:nvPicPr>
        <p:blipFill rotWithShape="1">
          <a:blip r:embed="rId4"/>
          <a:srcRect b="8952"/>
          <a:stretch/>
        </p:blipFill>
        <p:spPr>
          <a:xfrm>
            <a:off x="7235327" y="197614"/>
            <a:ext cx="4776925" cy="6515836"/>
          </a:xfrm>
          <a:prstGeom prst="rect">
            <a:avLst/>
          </a:prstGeom>
        </p:spPr>
      </p:pic>
      <p:sp>
        <p:nvSpPr>
          <p:cNvPr id="8" name="TextBox 7">
            <a:extLst>
              <a:ext uri="{FF2B5EF4-FFF2-40B4-BE49-F238E27FC236}">
                <a16:creationId xmlns:a16="http://schemas.microsoft.com/office/drawing/2014/main" id="{49BE0BF0-509C-461A-BAEC-EC46DEB9B1A2}"/>
              </a:ext>
            </a:extLst>
          </p:cNvPr>
          <p:cNvSpPr txBox="1"/>
          <p:nvPr/>
        </p:nvSpPr>
        <p:spPr>
          <a:xfrm>
            <a:off x="3506290" y="2167637"/>
            <a:ext cx="3381969" cy="646331"/>
          </a:xfrm>
          <a:prstGeom prst="rect">
            <a:avLst/>
          </a:prstGeom>
          <a:noFill/>
        </p:spPr>
        <p:txBody>
          <a:bodyPr wrap="square">
            <a:spAutoFit/>
          </a:bodyPr>
          <a:lstStyle/>
          <a:p>
            <a:r>
              <a:rPr lang="en-US" b="1" dirty="0"/>
              <a:t>I am, therefore I think.</a:t>
            </a:r>
          </a:p>
          <a:p>
            <a:r>
              <a:rPr lang="en-US" b="1" dirty="0"/>
              <a:t>Ayn Rand (writer 1905 – 1982)</a:t>
            </a:r>
          </a:p>
        </p:txBody>
      </p:sp>
      <p:pic>
        <p:nvPicPr>
          <p:cNvPr id="2" name="Picture 1">
            <a:extLst>
              <a:ext uri="{FF2B5EF4-FFF2-40B4-BE49-F238E27FC236}">
                <a16:creationId xmlns:a16="http://schemas.microsoft.com/office/drawing/2014/main" id="{91C1B324-06B5-473C-B0DD-A2EB91FCABD6}"/>
              </a:ext>
            </a:extLst>
          </p:cNvPr>
          <p:cNvPicPr>
            <a:picLocks noChangeAspect="1"/>
          </p:cNvPicPr>
          <p:nvPr/>
        </p:nvPicPr>
        <p:blipFill rotWithShape="1">
          <a:blip r:embed="rId5"/>
          <a:srcRect l="29599" r="21189" b="17257"/>
          <a:stretch/>
        </p:blipFill>
        <p:spPr>
          <a:xfrm>
            <a:off x="4807865" y="2822206"/>
            <a:ext cx="978338" cy="1271574"/>
          </a:xfrm>
          <a:prstGeom prst="rect">
            <a:avLst/>
          </a:prstGeom>
        </p:spPr>
      </p:pic>
    </p:spTree>
    <p:extLst>
      <p:ext uri="{BB962C8B-B14F-4D97-AF65-F5344CB8AC3E}">
        <p14:creationId xmlns:p14="http://schemas.microsoft.com/office/powerpoint/2010/main" val="1984585371"/>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p:transition spd="slow" advTm="3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800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1000"/>
                                        <p:tgtEl>
                                          <p:spTgt spid="6"/>
                                        </p:tgtEl>
                                      </p:cBhvr>
                                    </p:animEffect>
                                  </p:childTnLst>
                                </p:cTn>
                              </p:par>
                            </p:childTnLst>
                          </p:cTn>
                        </p:par>
                        <p:par>
                          <p:cTn id="8" fill="hold">
                            <p:stCondLst>
                              <p:cond delay="9000"/>
                            </p:stCondLst>
                            <p:childTnLst>
                              <p:par>
                                <p:cTn id="9" presetID="45" presetClass="entr" presetSubtype="0" fill="hold" nodeType="afterEffect">
                                  <p:stCondLst>
                                    <p:cond delay="300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anim calcmode="lin" valueType="num">
                                      <p:cBhvr>
                                        <p:cTn id="12" dur="2000" fill="hold"/>
                                        <p:tgtEl>
                                          <p:spTgt spid="7"/>
                                        </p:tgtEl>
                                        <p:attrNameLst>
                                          <p:attrName>ppt_w</p:attrName>
                                        </p:attrNameLst>
                                      </p:cBhvr>
                                      <p:tavLst>
                                        <p:tav tm="0" fmla="#ppt_w*sin(2.5*pi*$)">
                                          <p:val>
                                            <p:fltVal val="0"/>
                                          </p:val>
                                        </p:tav>
                                        <p:tav tm="100000">
                                          <p:val>
                                            <p:fltVal val="1"/>
                                          </p:val>
                                        </p:tav>
                                      </p:tavLst>
                                    </p:anim>
                                    <p:anim calcmode="lin" valueType="num">
                                      <p:cBhvr>
                                        <p:cTn id="13" dur="2000" fill="hold"/>
                                        <p:tgtEl>
                                          <p:spTgt spid="7"/>
                                        </p:tgtEl>
                                        <p:attrNameLst>
                                          <p:attrName>ppt_h</p:attrName>
                                        </p:attrNameLst>
                                      </p:cBhvr>
                                      <p:tavLst>
                                        <p:tav tm="0">
                                          <p:val>
                                            <p:strVal val="#ppt_h"/>
                                          </p:val>
                                        </p:tav>
                                        <p:tav tm="100000">
                                          <p:val>
                                            <p:strVal val="#ppt_h"/>
                                          </p:val>
                                        </p:tav>
                                      </p:tavLst>
                                    </p:anim>
                                  </p:childTnLst>
                                </p:cTn>
                              </p:par>
                            </p:childTnLst>
                          </p:cTn>
                        </p:par>
                        <p:par>
                          <p:cTn id="14" fill="hold">
                            <p:stCondLst>
                              <p:cond delay="14000"/>
                            </p:stCondLst>
                            <p:childTnLst>
                              <p:par>
                                <p:cTn id="15" presetID="14" presetClass="entr" presetSubtype="10" fill="hold" grpId="0" nodeType="afterEffect">
                                  <p:stCondLst>
                                    <p:cond delay="300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900153D-69E8-4A94-9389-1EBEE5818799}"/>
              </a:ext>
            </a:extLst>
          </p:cNvPr>
          <p:cNvSpPr txBox="1"/>
          <p:nvPr/>
        </p:nvSpPr>
        <p:spPr>
          <a:xfrm>
            <a:off x="5373884" y="102059"/>
            <a:ext cx="6984804" cy="1815882"/>
          </a:xfrm>
          <a:prstGeom prst="rect">
            <a:avLst/>
          </a:prstGeom>
          <a:noFill/>
        </p:spPr>
        <p:txBody>
          <a:bodyPr wrap="square">
            <a:spAutoFit/>
          </a:bodyPr>
          <a:lstStyle/>
          <a:p>
            <a:r>
              <a:rPr lang="en-US" sz="2800" b="1" i="1" dirty="0">
                <a:solidFill>
                  <a:srgbClr val="FF0000"/>
                </a:solidFill>
              </a:rPr>
              <a:t>"Four score and seven years ago our fathers brought forth on this continent a new nation, conceived in Liberty, and dedicated to the proposition that all men are created equal.</a:t>
            </a:r>
          </a:p>
        </p:txBody>
      </p:sp>
      <p:sp>
        <p:nvSpPr>
          <p:cNvPr id="4" name="TextBox 3">
            <a:extLst>
              <a:ext uri="{FF2B5EF4-FFF2-40B4-BE49-F238E27FC236}">
                <a16:creationId xmlns:a16="http://schemas.microsoft.com/office/drawing/2014/main" id="{4E44E07D-EE7B-4C93-94BA-29F0F1DF27F1}"/>
              </a:ext>
            </a:extLst>
          </p:cNvPr>
          <p:cNvSpPr txBox="1"/>
          <p:nvPr/>
        </p:nvSpPr>
        <p:spPr>
          <a:xfrm>
            <a:off x="4321968" y="2084993"/>
            <a:ext cx="3224222" cy="4524315"/>
          </a:xfrm>
          <a:prstGeom prst="rect">
            <a:avLst/>
          </a:prstGeom>
          <a:noFill/>
        </p:spPr>
        <p:txBody>
          <a:bodyPr wrap="square">
            <a:spAutoFit/>
          </a:bodyPr>
          <a:lstStyle/>
          <a:p>
            <a:r>
              <a:rPr lang="en-US" sz="2400" b="1" dirty="0"/>
              <a:t>The Gettysburg Address is a speech that U.S. President Abraham Lincoln delivered during the American Civil War at the dedication of the Soldiers' National Cemetery in Gettysburg, Pennsylvania.  Originally published: November 19, 1863.</a:t>
            </a:r>
          </a:p>
        </p:txBody>
      </p:sp>
      <p:pic>
        <p:nvPicPr>
          <p:cNvPr id="5" name="Picture 4">
            <a:extLst>
              <a:ext uri="{FF2B5EF4-FFF2-40B4-BE49-F238E27FC236}">
                <a16:creationId xmlns:a16="http://schemas.microsoft.com/office/drawing/2014/main" id="{94809270-1FA4-461A-8272-813BA1021BD9}"/>
              </a:ext>
            </a:extLst>
          </p:cNvPr>
          <p:cNvPicPr>
            <a:picLocks noChangeAspect="1"/>
          </p:cNvPicPr>
          <p:nvPr/>
        </p:nvPicPr>
        <p:blipFill>
          <a:blip r:embed="rId2"/>
          <a:stretch>
            <a:fillRect/>
          </a:stretch>
        </p:blipFill>
        <p:spPr>
          <a:xfrm>
            <a:off x="7546190" y="1917941"/>
            <a:ext cx="4507791" cy="3069768"/>
          </a:xfrm>
          <a:prstGeom prst="rect">
            <a:avLst/>
          </a:prstGeom>
        </p:spPr>
      </p:pic>
      <p:pic>
        <p:nvPicPr>
          <p:cNvPr id="6" name="Picture 5">
            <a:extLst>
              <a:ext uri="{FF2B5EF4-FFF2-40B4-BE49-F238E27FC236}">
                <a16:creationId xmlns:a16="http://schemas.microsoft.com/office/drawing/2014/main" id="{A332566A-72B8-498E-95BA-39F50ACC824D}"/>
              </a:ext>
            </a:extLst>
          </p:cNvPr>
          <p:cNvPicPr>
            <a:picLocks noChangeAspect="1"/>
          </p:cNvPicPr>
          <p:nvPr/>
        </p:nvPicPr>
        <p:blipFill>
          <a:blip r:embed="rId3"/>
          <a:stretch>
            <a:fillRect/>
          </a:stretch>
        </p:blipFill>
        <p:spPr>
          <a:xfrm>
            <a:off x="171451" y="102059"/>
            <a:ext cx="4012498" cy="6799674"/>
          </a:xfrm>
          <a:prstGeom prst="rect">
            <a:avLst/>
          </a:prstGeom>
        </p:spPr>
      </p:pic>
    </p:spTree>
    <p:extLst>
      <p:ext uri="{BB962C8B-B14F-4D97-AF65-F5344CB8AC3E}">
        <p14:creationId xmlns:p14="http://schemas.microsoft.com/office/powerpoint/2010/main" val="917853164"/>
      </p:ext>
    </p:extLst>
  </p:cSld>
  <p:clrMapOvr>
    <a:masterClrMapping/>
  </p:clrMapOvr>
  <mc:AlternateContent xmlns:mc="http://schemas.openxmlformats.org/markup-compatibility/2006" xmlns:p14="http://schemas.microsoft.com/office/powerpoint/2010/main">
    <mc:Choice Requires="p14">
      <p:transition spd="slow" p14:dur="2000" advTm="28000"/>
    </mc:Choice>
    <mc:Fallback xmlns="">
      <p:transition spd="slow" advTm="2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7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8000"/>
                            </p:stCondLst>
                            <p:childTnLst>
                              <p:par>
                                <p:cTn id="11" presetID="8" presetClass="entr" presetSubtype="16" fill="hold" grpId="0" nodeType="afterEffect">
                                  <p:stCondLst>
                                    <p:cond delay="3000"/>
                                  </p:stCondLst>
                                  <p:childTnLst>
                                    <p:set>
                                      <p:cBhvr>
                                        <p:cTn id="12" dur="1" fill="hold">
                                          <p:stCondLst>
                                            <p:cond delay="0"/>
                                          </p:stCondLst>
                                        </p:cTn>
                                        <p:tgtEl>
                                          <p:spTgt spid="4"/>
                                        </p:tgtEl>
                                        <p:attrNameLst>
                                          <p:attrName>style.visibility</p:attrName>
                                        </p:attrNameLst>
                                      </p:cBhvr>
                                      <p:to>
                                        <p:strVal val="visible"/>
                                      </p:to>
                                    </p:set>
                                    <p:animEffect transition="in" filter="diamond(in)">
                                      <p:cBhvr>
                                        <p:cTn id="13" dur="1000"/>
                                        <p:tgtEl>
                                          <p:spTgt spid="4"/>
                                        </p:tgtEl>
                                      </p:cBhvr>
                                    </p:animEffect>
                                  </p:childTnLst>
                                </p:cTn>
                              </p:par>
                            </p:childTnLst>
                          </p:cTn>
                        </p:par>
                        <p:par>
                          <p:cTn id="14" fill="hold">
                            <p:stCondLst>
                              <p:cond delay="12000"/>
                            </p:stCondLst>
                            <p:childTnLst>
                              <p:par>
                                <p:cTn id="15" presetID="2" presetClass="entr" presetSubtype="2" fill="hold" nodeType="afterEffect">
                                  <p:stCondLst>
                                    <p:cond delay="500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1000" fill="hold"/>
                                        <p:tgtEl>
                                          <p:spTgt spid="6"/>
                                        </p:tgtEl>
                                        <p:attrNameLst>
                                          <p:attrName>ppt_x</p:attrName>
                                        </p:attrNameLst>
                                      </p:cBhvr>
                                      <p:tavLst>
                                        <p:tav tm="0">
                                          <p:val>
                                            <p:strVal val="1+#ppt_w/2"/>
                                          </p:val>
                                        </p:tav>
                                        <p:tav tm="100000">
                                          <p:val>
                                            <p:strVal val="#ppt_x"/>
                                          </p:val>
                                        </p:tav>
                                      </p:tavLst>
                                    </p:anim>
                                    <p:anim calcmode="lin" valueType="num">
                                      <p:cBhvr additive="base">
                                        <p:cTn id="18"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A258130-45BF-4D24-91C2-D0C98BA52B61}"/>
              </a:ext>
            </a:extLst>
          </p:cNvPr>
          <p:cNvSpPr txBox="1"/>
          <p:nvPr/>
        </p:nvSpPr>
        <p:spPr>
          <a:xfrm>
            <a:off x="175022" y="80099"/>
            <a:ext cx="6825853" cy="3970318"/>
          </a:xfrm>
          <a:prstGeom prst="rect">
            <a:avLst/>
          </a:prstGeom>
          <a:noFill/>
        </p:spPr>
        <p:txBody>
          <a:bodyPr wrap="square">
            <a:spAutoFit/>
          </a:bodyPr>
          <a:lstStyle/>
          <a:p>
            <a:r>
              <a:rPr lang="en-US" sz="2800" b="1" i="1" dirty="0">
                <a:solidFill>
                  <a:srgbClr val="FF0000"/>
                </a:solidFill>
              </a:rPr>
              <a:t>“With malice toward none, with charity for all, with firmness in the right as God gives us to see the right, let us strive on to finish the work we are in, to bind up the nation’s wounds, to care for him who shall have borne the battle and for his widow and orphan, to do all which may achieve and cherish a just and lasting peace among ourselves and with all nations.”</a:t>
            </a:r>
          </a:p>
        </p:txBody>
      </p:sp>
      <p:sp>
        <p:nvSpPr>
          <p:cNvPr id="6" name="TextBox 5">
            <a:extLst>
              <a:ext uri="{FF2B5EF4-FFF2-40B4-BE49-F238E27FC236}">
                <a16:creationId xmlns:a16="http://schemas.microsoft.com/office/drawing/2014/main" id="{8D5D3294-9EBC-4770-93F3-7011A016F8EA}"/>
              </a:ext>
            </a:extLst>
          </p:cNvPr>
          <p:cNvSpPr txBox="1"/>
          <p:nvPr/>
        </p:nvSpPr>
        <p:spPr>
          <a:xfrm>
            <a:off x="175022" y="4577446"/>
            <a:ext cx="6093618" cy="830997"/>
          </a:xfrm>
          <a:prstGeom prst="rect">
            <a:avLst/>
          </a:prstGeom>
          <a:noFill/>
        </p:spPr>
        <p:txBody>
          <a:bodyPr wrap="square">
            <a:spAutoFit/>
          </a:bodyPr>
          <a:lstStyle/>
          <a:p>
            <a:r>
              <a:rPr lang="en-US" sz="2400" b="1" dirty="0"/>
              <a:t>President Abraham Lincoln’s second inaugural address, presented on March 4, 1865.</a:t>
            </a:r>
          </a:p>
        </p:txBody>
      </p:sp>
      <p:pic>
        <p:nvPicPr>
          <p:cNvPr id="7" name="Picture 6">
            <a:extLst>
              <a:ext uri="{FF2B5EF4-FFF2-40B4-BE49-F238E27FC236}">
                <a16:creationId xmlns:a16="http://schemas.microsoft.com/office/drawing/2014/main" id="{0FE5FD74-BD90-477A-845F-E9E0E4731F1F}"/>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Lst>
          </a:blip>
          <a:srcRect l="23669" r="27418" b="12069"/>
          <a:stretch/>
        </p:blipFill>
        <p:spPr>
          <a:xfrm>
            <a:off x="7186613" y="80099"/>
            <a:ext cx="4830365" cy="6569293"/>
          </a:xfrm>
          <a:prstGeom prst="rect">
            <a:avLst/>
          </a:prstGeom>
        </p:spPr>
      </p:pic>
    </p:spTree>
    <p:extLst>
      <p:ext uri="{BB962C8B-B14F-4D97-AF65-F5344CB8AC3E}">
        <p14:creationId xmlns:p14="http://schemas.microsoft.com/office/powerpoint/2010/main" val="2296256226"/>
      </p:ext>
    </p:extLst>
  </p:cSld>
  <p:clrMapOvr>
    <a:masterClrMapping/>
  </p:clrMapOvr>
  <mc:AlternateContent xmlns:mc="http://schemas.openxmlformats.org/markup-compatibility/2006" xmlns:p14="http://schemas.microsoft.com/office/powerpoint/2010/main">
    <mc:Choice Requires="p14">
      <p:transition spd="slow" p14:dur="2000" advTm="28000"/>
    </mc:Choice>
    <mc:Fallback xmlns="">
      <p:transition spd="slow" advTm="2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700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290">
                                          <p:stCondLst>
                                            <p:cond delay="0"/>
                                          </p:stCondLst>
                                        </p:cTn>
                                        <p:tgtEl>
                                          <p:spTgt spid="7"/>
                                        </p:tgtEl>
                                      </p:cBhvr>
                                    </p:animEffect>
                                    <p:anim calcmode="lin" valueType="num">
                                      <p:cBhvr>
                                        <p:cTn id="8" dur="911"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7"/>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7"/>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7"/>
                                        </p:tgtEl>
                                        <p:attrNameLst>
                                          <p:attrName>ppt_y</p:attrName>
                                        </p:attrNameLst>
                                      </p:cBhvr>
                                      <p:tavLst>
                                        <p:tav tm="0" fmla="#ppt_y-sin(pi*$)/81">
                                          <p:val>
                                            <p:fltVal val="0"/>
                                          </p:val>
                                        </p:tav>
                                        <p:tav tm="100000">
                                          <p:val>
                                            <p:fltVal val="1"/>
                                          </p:val>
                                        </p:tav>
                                      </p:tavLst>
                                    </p:anim>
                                    <p:animScale>
                                      <p:cBhvr>
                                        <p:cTn id="13" dur="13">
                                          <p:stCondLst>
                                            <p:cond delay="325"/>
                                          </p:stCondLst>
                                        </p:cTn>
                                        <p:tgtEl>
                                          <p:spTgt spid="7"/>
                                        </p:tgtEl>
                                      </p:cBhvr>
                                      <p:to x="100000" y="60000"/>
                                    </p:animScale>
                                    <p:animScale>
                                      <p:cBhvr>
                                        <p:cTn id="14" dur="83" decel="50000">
                                          <p:stCondLst>
                                            <p:cond delay="338"/>
                                          </p:stCondLst>
                                        </p:cTn>
                                        <p:tgtEl>
                                          <p:spTgt spid="7"/>
                                        </p:tgtEl>
                                      </p:cBhvr>
                                      <p:to x="100000" y="100000"/>
                                    </p:animScale>
                                    <p:animScale>
                                      <p:cBhvr>
                                        <p:cTn id="15" dur="13">
                                          <p:stCondLst>
                                            <p:cond delay="656"/>
                                          </p:stCondLst>
                                        </p:cTn>
                                        <p:tgtEl>
                                          <p:spTgt spid="7"/>
                                        </p:tgtEl>
                                      </p:cBhvr>
                                      <p:to x="100000" y="80000"/>
                                    </p:animScale>
                                    <p:animScale>
                                      <p:cBhvr>
                                        <p:cTn id="16" dur="83" decel="50000">
                                          <p:stCondLst>
                                            <p:cond delay="669"/>
                                          </p:stCondLst>
                                        </p:cTn>
                                        <p:tgtEl>
                                          <p:spTgt spid="7"/>
                                        </p:tgtEl>
                                      </p:cBhvr>
                                      <p:to x="100000" y="100000"/>
                                    </p:animScale>
                                    <p:animScale>
                                      <p:cBhvr>
                                        <p:cTn id="17" dur="13">
                                          <p:stCondLst>
                                            <p:cond delay="821"/>
                                          </p:stCondLst>
                                        </p:cTn>
                                        <p:tgtEl>
                                          <p:spTgt spid="7"/>
                                        </p:tgtEl>
                                      </p:cBhvr>
                                      <p:to x="100000" y="90000"/>
                                    </p:animScale>
                                    <p:animScale>
                                      <p:cBhvr>
                                        <p:cTn id="18" dur="83" decel="50000">
                                          <p:stCondLst>
                                            <p:cond delay="834"/>
                                          </p:stCondLst>
                                        </p:cTn>
                                        <p:tgtEl>
                                          <p:spTgt spid="7"/>
                                        </p:tgtEl>
                                      </p:cBhvr>
                                      <p:to x="100000" y="100000"/>
                                    </p:animScale>
                                    <p:animScale>
                                      <p:cBhvr>
                                        <p:cTn id="19" dur="13">
                                          <p:stCondLst>
                                            <p:cond delay="904"/>
                                          </p:stCondLst>
                                        </p:cTn>
                                        <p:tgtEl>
                                          <p:spTgt spid="7"/>
                                        </p:tgtEl>
                                      </p:cBhvr>
                                      <p:to x="100000" y="95000"/>
                                    </p:animScale>
                                    <p:animScale>
                                      <p:cBhvr>
                                        <p:cTn id="20" dur="83" decel="50000">
                                          <p:stCondLst>
                                            <p:cond delay="917"/>
                                          </p:stCondLst>
                                        </p:cTn>
                                        <p:tgtEl>
                                          <p:spTgt spid="7"/>
                                        </p:tgtEl>
                                      </p:cBhvr>
                                      <p:to x="100000" y="100000"/>
                                    </p:animScale>
                                  </p:childTnLst>
                                </p:cTn>
                              </p:par>
                            </p:childTnLst>
                          </p:cTn>
                        </p:par>
                        <p:par>
                          <p:cTn id="21" fill="hold">
                            <p:stCondLst>
                              <p:cond delay="8000"/>
                            </p:stCondLst>
                            <p:childTnLst>
                              <p:par>
                                <p:cTn id="22" presetID="26" presetClass="entr" presetSubtype="0" fill="hold" grpId="0" nodeType="afterEffect">
                                  <p:stCondLst>
                                    <p:cond delay="5500"/>
                                  </p:stCondLst>
                                  <p:iterate type="lt">
                                    <p:tmPct val="2000"/>
                                  </p:iterate>
                                  <p:childTnLst>
                                    <p:set>
                                      <p:cBhvr>
                                        <p:cTn id="23" dur="1" fill="hold">
                                          <p:stCondLst>
                                            <p:cond delay="0"/>
                                          </p:stCondLst>
                                        </p:cTn>
                                        <p:tgtEl>
                                          <p:spTgt spid="6"/>
                                        </p:tgtEl>
                                        <p:attrNameLst>
                                          <p:attrName>style.visibility</p:attrName>
                                        </p:attrNameLst>
                                      </p:cBhvr>
                                      <p:to>
                                        <p:strVal val="visible"/>
                                      </p:to>
                                    </p:set>
                                    <p:animEffect transition="in" filter="wipe(down)">
                                      <p:cBhvr>
                                        <p:cTn id="24" dur="290">
                                          <p:stCondLst>
                                            <p:cond delay="0"/>
                                          </p:stCondLst>
                                        </p:cTn>
                                        <p:tgtEl>
                                          <p:spTgt spid="6"/>
                                        </p:tgtEl>
                                      </p:cBhvr>
                                    </p:animEffect>
                                    <p:anim calcmode="lin" valueType="num">
                                      <p:cBhvr>
                                        <p:cTn id="25" dur="911"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6" dur="332"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7" dur="332" tmFilter="0, 0; 0.125,0.2665; 0.25,0.4; 0.375,0.465; 0.5,0.5;  0.625,0.535; 0.75,0.6; 0.875,0.7335; 1,1">
                                          <p:stCondLst>
                                            <p:cond delay="332"/>
                                          </p:stCondLst>
                                        </p:cTn>
                                        <p:tgtEl>
                                          <p:spTgt spid="6"/>
                                        </p:tgtEl>
                                        <p:attrNameLst>
                                          <p:attrName>ppt_y</p:attrName>
                                        </p:attrNameLst>
                                      </p:cBhvr>
                                      <p:tavLst>
                                        <p:tav tm="0" fmla="#ppt_y-sin(pi*$)/9">
                                          <p:val>
                                            <p:fltVal val="0"/>
                                          </p:val>
                                        </p:tav>
                                        <p:tav tm="100000">
                                          <p:val>
                                            <p:fltVal val="1"/>
                                          </p:val>
                                        </p:tav>
                                      </p:tavLst>
                                    </p:anim>
                                    <p:anim calcmode="lin" valueType="num">
                                      <p:cBhvr>
                                        <p:cTn id="28" dur="166" tmFilter="0, 0; 0.125,0.2665; 0.25,0.4; 0.375,0.465; 0.5,0.5;  0.625,0.535; 0.75,0.6; 0.875,0.7335; 1,1">
                                          <p:stCondLst>
                                            <p:cond delay="662"/>
                                          </p:stCondLst>
                                        </p:cTn>
                                        <p:tgtEl>
                                          <p:spTgt spid="6"/>
                                        </p:tgtEl>
                                        <p:attrNameLst>
                                          <p:attrName>ppt_y</p:attrName>
                                        </p:attrNameLst>
                                      </p:cBhvr>
                                      <p:tavLst>
                                        <p:tav tm="0" fmla="#ppt_y-sin(pi*$)/27">
                                          <p:val>
                                            <p:fltVal val="0"/>
                                          </p:val>
                                        </p:tav>
                                        <p:tav tm="100000">
                                          <p:val>
                                            <p:fltVal val="1"/>
                                          </p:val>
                                        </p:tav>
                                      </p:tavLst>
                                    </p:anim>
                                    <p:anim calcmode="lin" valueType="num">
                                      <p:cBhvr>
                                        <p:cTn id="29" dur="82" tmFilter="0, 0; 0.125,0.2665; 0.25,0.4; 0.375,0.465; 0.5,0.5;  0.625,0.535; 0.75,0.6; 0.875,0.7335; 1,1">
                                          <p:stCondLst>
                                            <p:cond delay="828"/>
                                          </p:stCondLst>
                                        </p:cTn>
                                        <p:tgtEl>
                                          <p:spTgt spid="6"/>
                                        </p:tgtEl>
                                        <p:attrNameLst>
                                          <p:attrName>ppt_y</p:attrName>
                                        </p:attrNameLst>
                                      </p:cBhvr>
                                      <p:tavLst>
                                        <p:tav tm="0" fmla="#ppt_y-sin(pi*$)/81">
                                          <p:val>
                                            <p:fltVal val="0"/>
                                          </p:val>
                                        </p:tav>
                                        <p:tav tm="100000">
                                          <p:val>
                                            <p:fltVal val="1"/>
                                          </p:val>
                                        </p:tav>
                                      </p:tavLst>
                                    </p:anim>
                                    <p:animScale>
                                      <p:cBhvr>
                                        <p:cTn id="30" dur="13">
                                          <p:stCondLst>
                                            <p:cond delay="325"/>
                                          </p:stCondLst>
                                        </p:cTn>
                                        <p:tgtEl>
                                          <p:spTgt spid="6"/>
                                        </p:tgtEl>
                                      </p:cBhvr>
                                      <p:to x="100000" y="60000"/>
                                    </p:animScale>
                                    <p:animScale>
                                      <p:cBhvr>
                                        <p:cTn id="31" dur="83" decel="50000">
                                          <p:stCondLst>
                                            <p:cond delay="338"/>
                                          </p:stCondLst>
                                        </p:cTn>
                                        <p:tgtEl>
                                          <p:spTgt spid="6"/>
                                        </p:tgtEl>
                                      </p:cBhvr>
                                      <p:to x="100000" y="100000"/>
                                    </p:animScale>
                                    <p:animScale>
                                      <p:cBhvr>
                                        <p:cTn id="32" dur="13">
                                          <p:stCondLst>
                                            <p:cond delay="656"/>
                                          </p:stCondLst>
                                        </p:cTn>
                                        <p:tgtEl>
                                          <p:spTgt spid="6"/>
                                        </p:tgtEl>
                                      </p:cBhvr>
                                      <p:to x="100000" y="80000"/>
                                    </p:animScale>
                                    <p:animScale>
                                      <p:cBhvr>
                                        <p:cTn id="33" dur="83" decel="50000">
                                          <p:stCondLst>
                                            <p:cond delay="669"/>
                                          </p:stCondLst>
                                        </p:cTn>
                                        <p:tgtEl>
                                          <p:spTgt spid="6"/>
                                        </p:tgtEl>
                                      </p:cBhvr>
                                      <p:to x="100000" y="100000"/>
                                    </p:animScale>
                                    <p:animScale>
                                      <p:cBhvr>
                                        <p:cTn id="34" dur="13">
                                          <p:stCondLst>
                                            <p:cond delay="821"/>
                                          </p:stCondLst>
                                        </p:cTn>
                                        <p:tgtEl>
                                          <p:spTgt spid="6"/>
                                        </p:tgtEl>
                                      </p:cBhvr>
                                      <p:to x="100000" y="90000"/>
                                    </p:animScale>
                                    <p:animScale>
                                      <p:cBhvr>
                                        <p:cTn id="35" dur="83" decel="50000">
                                          <p:stCondLst>
                                            <p:cond delay="834"/>
                                          </p:stCondLst>
                                        </p:cTn>
                                        <p:tgtEl>
                                          <p:spTgt spid="6"/>
                                        </p:tgtEl>
                                      </p:cBhvr>
                                      <p:to x="100000" y="100000"/>
                                    </p:animScale>
                                    <p:animScale>
                                      <p:cBhvr>
                                        <p:cTn id="36" dur="13">
                                          <p:stCondLst>
                                            <p:cond delay="904"/>
                                          </p:stCondLst>
                                        </p:cTn>
                                        <p:tgtEl>
                                          <p:spTgt spid="6"/>
                                        </p:tgtEl>
                                      </p:cBhvr>
                                      <p:to x="100000" y="95000"/>
                                    </p:animScale>
                                    <p:animScale>
                                      <p:cBhvr>
                                        <p:cTn id="37" dur="83" decel="50000">
                                          <p:stCondLst>
                                            <p:cond delay="917"/>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C90ABF2-0DBB-4205-8E1D-86ECEB028807}"/>
              </a:ext>
            </a:extLst>
          </p:cNvPr>
          <p:cNvSpPr txBox="1"/>
          <p:nvPr/>
        </p:nvSpPr>
        <p:spPr>
          <a:xfrm>
            <a:off x="3046810" y="3244334"/>
            <a:ext cx="6093618" cy="369332"/>
          </a:xfrm>
          <a:prstGeom prst="rect">
            <a:avLst/>
          </a:prstGeom>
          <a:noFill/>
        </p:spPr>
        <p:txBody>
          <a:bodyPr wrap="square">
            <a:spAutoFit/>
          </a:bodyPr>
          <a:lstStyle/>
          <a:p>
            <a:endParaRPr lang="en-US" dirty="0"/>
          </a:p>
        </p:txBody>
      </p:sp>
      <p:pic>
        <p:nvPicPr>
          <p:cNvPr id="2" name="Picture 1">
            <a:extLst>
              <a:ext uri="{FF2B5EF4-FFF2-40B4-BE49-F238E27FC236}">
                <a16:creationId xmlns:a16="http://schemas.microsoft.com/office/drawing/2014/main" id="{CBE5072C-2F0F-475E-B3B5-408739E95E44}"/>
              </a:ext>
            </a:extLst>
          </p:cNvPr>
          <p:cNvPicPr>
            <a:picLocks noChangeAspect="1"/>
          </p:cNvPicPr>
          <p:nvPr/>
        </p:nvPicPr>
        <p:blipFill>
          <a:blip r:embed="rId2"/>
          <a:stretch>
            <a:fillRect/>
          </a:stretch>
        </p:blipFill>
        <p:spPr>
          <a:xfrm>
            <a:off x="8315324" y="128589"/>
            <a:ext cx="3643312" cy="3643312"/>
          </a:xfrm>
          <a:prstGeom prst="rect">
            <a:avLst/>
          </a:prstGeom>
        </p:spPr>
      </p:pic>
      <p:sp>
        <p:nvSpPr>
          <p:cNvPr id="5" name="TextBox 4">
            <a:extLst>
              <a:ext uri="{FF2B5EF4-FFF2-40B4-BE49-F238E27FC236}">
                <a16:creationId xmlns:a16="http://schemas.microsoft.com/office/drawing/2014/main" id="{E44A90E9-D9D4-4941-BAF9-6F819AD84B09}"/>
              </a:ext>
            </a:extLst>
          </p:cNvPr>
          <p:cNvSpPr txBox="1"/>
          <p:nvPr/>
        </p:nvSpPr>
        <p:spPr>
          <a:xfrm>
            <a:off x="6659166" y="5014913"/>
            <a:ext cx="6093618" cy="369332"/>
          </a:xfrm>
          <a:prstGeom prst="rect">
            <a:avLst/>
          </a:prstGeom>
          <a:noFill/>
        </p:spPr>
        <p:txBody>
          <a:bodyPr wrap="square">
            <a:spAutoFit/>
          </a:bodyPr>
          <a:lstStyle/>
          <a:p>
            <a:endParaRPr lang="en-US" dirty="0"/>
          </a:p>
        </p:txBody>
      </p:sp>
      <p:sp>
        <p:nvSpPr>
          <p:cNvPr id="7" name="TextBox 6">
            <a:extLst>
              <a:ext uri="{FF2B5EF4-FFF2-40B4-BE49-F238E27FC236}">
                <a16:creationId xmlns:a16="http://schemas.microsoft.com/office/drawing/2014/main" id="{51597C06-4C80-4706-95E6-BAFA0E09BE7E}"/>
              </a:ext>
            </a:extLst>
          </p:cNvPr>
          <p:cNvSpPr txBox="1"/>
          <p:nvPr/>
        </p:nvSpPr>
        <p:spPr>
          <a:xfrm>
            <a:off x="103584" y="0"/>
            <a:ext cx="8211740" cy="6863417"/>
          </a:xfrm>
          <a:prstGeom prst="rect">
            <a:avLst/>
          </a:prstGeom>
          <a:noFill/>
        </p:spPr>
        <p:txBody>
          <a:bodyPr wrap="square">
            <a:spAutoFit/>
          </a:bodyPr>
          <a:lstStyle/>
          <a:p>
            <a:r>
              <a:rPr lang="en-US" sz="2000" b="1" i="1" dirty="0"/>
              <a:t>So even though we face the difficulties of today and tomorrow</a:t>
            </a:r>
            <a:r>
              <a:rPr lang="en-US" sz="2000" b="1" i="1" u="sng" dirty="0"/>
              <a:t>, </a:t>
            </a:r>
            <a:r>
              <a:rPr lang="en-US" sz="2400" b="1" i="1" u="sng" dirty="0">
                <a:solidFill>
                  <a:srgbClr val="FF0000"/>
                </a:solidFill>
              </a:rPr>
              <a:t>I still have a dream.</a:t>
            </a:r>
            <a:r>
              <a:rPr lang="en-US" sz="2000" b="1" i="1" u="sng" dirty="0"/>
              <a:t> </a:t>
            </a:r>
            <a:r>
              <a:rPr lang="en-US" sz="2400" b="1" i="1" u="sng" dirty="0">
                <a:solidFill>
                  <a:srgbClr val="FF0000"/>
                </a:solidFill>
              </a:rPr>
              <a:t>It is a dream deeply rooted in the American dream. I have a dream that one day this nation will rise up and live out the true meaning of its creed: We hold these truths to be self-evident, that all men are created equal.</a:t>
            </a:r>
            <a:r>
              <a:rPr lang="en-US" sz="2400" b="1" i="1" dirty="0">
                <a:solidFill>
                  <a:srgbClr val="FF0000"/>
                </a:solidFill>
              </a:rPr>
              <a:t>  </a:t>
            </a:r>
            <a:r>
              <a:rPr lang="en-US" sz="2000" b="1" i="1" dirty="0"/>
              <a:t>I have a dream that one day on the red hills of Georgia, the sons of former slaves and the sons of former slave owners will be able to sit down together at the table of brotherhood. I have a dream that one day even the state of Mississippi, a state sweltering with the heat of injustice, sweltering with the heat of oppression will be transformed into an oasis of freedom and justice.  I have a dream that my four little children will one day live in a nation where they will not be judged by the color of their skin but by the content of their character. I have a dream today.  I have a dream that one day down in Alabama with its vicious racists, with its governor having his lips dripping with the words of interposition and nullification, one day right down in Alabama little black boys and black girls will be able to join hands with little white boys and white girls as sisters and brothers. I have a dream today.  I have a dream that one day every valley shall be exalted, every hill and mountain shall be made low, the rough places will be made plain, and the crooked places will be made straight, and the glory of the Lord shall be revealed, and all flesh shall see it together.</a:t>
            </a:r>
          </a:p>
        </p:txBody>
      </p:sp>
      <p:sp>
        <p:nvSpPr>
          <p:cNvPr id="8" name="TextBox 7">
            <a:extLst>
              <a:ext uri="{FF2B5EF4-FFF2-40B4-BE49-F238E27FC236}">
                <a16:creationId xmlns:a16="http://schemas.microsoft.com/office/drawing/2014/main" id="{CF14256D-3F29-4C7E-88E6-1A5B02D56250}"/>
              </a:ext>
            </a:extLst>
          </p:cNvPr>
          <p:cNvSpPr txBox="1"/>
          <p:nvPr/>
        </p:nvSpPr>
        <p:spPr>
          <a:xfrm>
            <a:off x="8445697" y="4183916"/>
            <a:ext cx="3512939" cy="1938992"/>
          </a:xfrm>
          <a:prstGeom prst="rect">
            <a:avLst/>
          </a:prstGeom>
          <a:noFill/>
        </p:spPr>
        <p:txBody>
          <a:bodyPr wrap="square">
            <a:spAutoFit/>
          </a:bodyPr>
          <a:lstStyle/>
          <a:p>
            <a:r>
              <a:rPr lang="en-US" sz="2400" b="1" dirty="0"/>
              <a:t>Dr. Martin Luther King, Jr., delivered this iconic 'I Have a Dream' speech at the March on Washington on August 28, 1963.</a:t>
            </a:r>
          </a:p>
        </p:txBody>
      </p:sp>
    </p:spTree>
    <p:extLst>
      <p:ext uri="{BB962C8B-B14F-4D97-AF65-F5344CB8AC3E}">
        <p14:creationId xmlns:p14="http://schemas.microsoft.com/office/powerpoint/2010/main" val="4083674653"/>
      </p:ext>
    </p:extLst>
  </p:cSld>
  <p:clrMapOvr>
    <a:masterClrMapping/>
  </p:clrMapOvr>
  <mc:AlternateContent xmlns:mc="http://schemas.openxmlformats.org/markup-compatibility/2006" xmlns:p14="http://schemas.microsoft.com/office/powerpoint/2010/main">
    <mc:Choice Requires="p14">
      <p:transition spd="slow" p14:dur="2000" advTm="35000"/>
    </mc:Choice>
    <mc:Fallback xmlns="">
      <p:transition spd="slow" advTm="3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7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ppt_w</p:attrName>
                                        </p:attrNameLst>
                                      </p:cBhvr>
                                      <p:tavLst>
                                        <p:tav tm="0" fmla="#ppt_w*sin(2.5*pi*$)">
                                          <p:val>
                                            <p:fltVal val="0"/>
                                          </p:val>
                                        </p:tav>
                                        <p:tav tm="100000">
                                          <p:val>
                                            <p:fltVal val="1"/>
                                          </p:val>
                                        </p:tav>
                                      </p:tavLst>
                                    </p:anim>
                                    <p:anim calcmode="lin" valueType="num">
                                      <p:cBhvr>
                                        <p:cTn id="9" dur="100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8000"/>
                            </p:stCondLst>
                            <p:childTnLst>
                              <p:par>
                                <p:cTn id="11" presetID="50" presetClass="entr" presetSubtype="0" decel="100000" fill="hold" grpId="0" nodeType="afterEffect">
                                  <p:stCondLst>
                                    <p:cond delay="650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strVal val="#ppt_w+.3"/>
                                          </p:val>
                                        </p:tav>
                                        <p:tav tm="100000">
                                          <p:val>
                                            <p:strVal val="#ppt_w"/>
                                          </p:val>
                                        </p:tav>
                                      </p:tavLst>
                                    </p:anim>
                                    <p:anim calcmode="lin" valueType="num">
                                      <p:cBhvr>
                                        <p:cTn id="14" dur="1000" fill="hold"/>
                                        <p:tgtEl>
                                          <p:spTgt spid="8"/>
                                        </p:tgtEl>
                                        <p:attrNameLst>
                                          <p:attrName>ppt_h</p:attrName>
                                        </p:attrNameLst>
                                      </p:cBhvr>
                                      <p:tavLst>
                                        <p:tav tm="0">
                                          <p:val>
                                            <p:strVal val="#ppt_h"/>
                                          </p:val>
                                        </p:tav>
                                        <p:tav tm="100000">
                                          <p:val>
                                            <p:strVal val="#ppt_h"/>
                                          </p:val>
                                        </p:tav>
                                      </p:tavLst>
                                    </p:anim>
                                    <p:animEffect transition="in" filter="fade">
                                      <p:cBhvr>
                                        <p:cTn id="15"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AFCC1EE-D615-484B-8880-FD331E50A165}"/>
              </a:ext>
            </a:extLst>
          </p:cNvPr>
          <p:cNvSpPr txBox="1"/>
          <p:nvPr/>
        </p:nvSpPr>
        <p:spPr>
          <a:xfrm>
            <a:off x="199870" y="150548"/>
            <a:ext cx="6500731" cy="2862322"/>
          </a:xfrm>
          <a:prstGeom prst="rect">
            <a:avLst/>
          </a:prstGeom>
          <a:noFill/>
        </p:spPr>
        <p:txBody>
          <a:bodyPr wrap="square">
            <a:spAutoFit/>
          </a:bodyPr>
          <a:lstStyle/>
          <a:p>
            <a:r>
              <a:rPr lang="en-US" sz="3000" b="1" i="1" dirty="0">
                <a:solidFill>
                  <a:srgbClr val="FF0000"/>
                </a:solidFill>
              </a:rPr>
              <a:t>We hold these Truths to be self-evident, that all Men are created equal, that they are endowed by their Creator with certain unalienable Rights, that among these are Life, Liberty and the Pursuit of Happiness.</a:t>
            </a:r>
          </a:p>
        </p:txBody>
      </p:sp>
      <p:sp>
        <p:nvSpPr>
          <p:cNvPr id="8" name="TextBox 7">
            <a:extLst>
              <a:ext uri="{FF2B5EF4-FFF2-40B4-BE49-F238E27FC236}">
                <a16:creationId xmlns:a16="http://schemas.microsoft.com/office/drawing/2014/main" id="{98502A9F-1792-4A13-8278-B904D0E9CB5F}"/>
              </a:ext>
            </a:extLst>
          </p:cNvPr>
          <p:cNvSpPr txBox="1"/>
          <p:nvPr/>
        </p:nvSpPr>
        <p:spPr>
          <a:xfrm>
            <a:off x="579622" y="3195769"/>
            <a:ext cx="10663001" cy="3539430"/>
          </a:xfrm>
          <a:prstGeom prst="rect">
            <a:avLst/>
          </a:prstGeom>
          <a:noFill/>
        </p:spPr>
        <p:txBody>
          <a:bodyPr wrap="square">
            <a:spAutoFit/>
          </a:bodyPr>
          <a:lstStyle/>
          <a:p>
            <a:r>
              <a:rPr lang="en-US" sz="2400" b="1" dirty="0"/>
              <a:t>At the Second Continental Congress during the summer of 1776, Thomas Jefferson of Virginia was charged with drafting a formal statement justifying the 13 North American colonies’ break with Great Britain. A member of a committee of five that also included John Adams of Massachusetts, Benjamin Franklin of Pennsylvania, Robert Livingston of New York and Roger Sherman of Connecticut, Jefferson drew up a draft and included Franklin’s and Adams’ corrections. At the time, the </a:t>
            </a:r>
            <a:r>
              <a:rPr lang="en-US" sz="3200" b="1" u="sng" dirty="0"/>
              <a:t>Declaration of Independence </a:t>
            </a:r>
            <a:r>
              <a:rPr lang="en-US" sz="2400" b="1" dirty="0"/>
              <a:t>was regarded as a collective effort of the Continental Congress; Jefferson was not recognized as its principal author until the 1790s.</a:t>
            </a:r>
          </a:p>
        </p:txBody>
      </p:sp>
      <p:pic>
        <p:nvPicPr>
          <p:cNvPr id="9" name="Picture 8">
            <a:extLst>
              <a:ext uri="{FF2B5EF4-FFF2-40B4-BE49-F238E27FC236}">
                <a16:creationId xmlns:a16="http://schemas.microsoft.com/office/drawing/2014/main" id="{C741A907-02AE-416C-8E9F-F0D62A6D89E6}"/>
              </a:ext>
            </a:extLst>
          </p:cNvPr>
          <p:cNvPicPr>
            <a:picLocks noChangeAspect="1"/>
          </p:cNvPicPr>
          <p:nvPr/>
        </p:nvPicPr>
        <p:blipFill rotWithShape="1">
          <a:blip r:embed="rId2"/>
          <a:srcRect l="8294" r="9695" b="15040"/>
          <a:stretch/>
        </p:blipFill>
        <p:spPr>
          <a:xfrm>
            <a:off x="6700601" y="107497"/>
            <a:ext cx="5291527" cy="2905373"/>
          </a:xfrm>
          <a:prstGeom prst="rect">
            <a:avLst/>
          </a:prstGeom>
        </p:spPr>
      </p:pic>
    </p:spTree>
    <p:extLst>
      <p:ext uri="{BB962C8B-B14F-4D97-AF65-F5344CB8AC3E}">
        <p14:creationId xmlns:p14="http://schemas.microsoft.com/office/powerpoint/2010/main" val="1230428257"/>
      </p:ext>
    </p:extLst>
  </p:cSld>
  <p:clrMapOvr>
    <a:masterClrMapping/>
  </p:clrMapOvr>
  <mc:AlternateContent xmlns:mc="http://schemas.openxmlformats.org/markup-compatibility/2006" xmlns:p14="http://schemas.microsoft.com/office/powerpoint/2010/main">
    <mc:Choice Requires="p14">
      <p:transition spd="slow" p14:dur="2000" advTm="28000"/>
    </mc:Choice>
    <mc:Fallback xmlns="">
      <p:transition spd="slow" advTm="2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80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5B0169-7EC9-4957-815A-988C59D6ED8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7139" t="6739" r="8399" b="5909"/>
          <a:stretch/>
        </p:blipFill>
        <p:spPr>
          <a:xfrm>
            <a:off x="7779799" y="3092679"/>
            <a:ext cx="3616306" cy="3740048"/>
          </a:xfrm>
          <a:prstGeom prst="rect">
            <a:avLst/>
          </a:prstGeom>
        </p:spPr>
      </p:pic>
      <p:pic>
        <p:nvPicPr>
          <p:cNvPr id="4" name="Picture 3">
            <a:extLst>
              <a:ext uri="{FF2B5EF4-FFF2-40B4-BE49-F238E27FC236}">
                <a16:creationId xmlns:a16="http://schemas.microsoft.com/office/drawing/2014/main" id="{6994156B-FBEC-4949-B403-667D6DD8566F}"/>
              </a:ext>
            </a:extLst>
          </p:cNvPr>
          <p:cNvPicPr>
            <a:picLocks noChangeAspect="1"/>
          </p:cNvPicPr>
          <p:nvPr/>
        </p:nvPicPr>
        <p:blipFill>
          <a:blip r:embed="rId4"/>
          <a:stretch>
            <a:fillRect/>
          </a:stretch>
        </p:blipFill>
        <p:spPr>
          <a:xfrm>
            <a:off x="7059220" y="60344"/>
            <a:ext cx="5057464" cy="3032335"/>
          </a:xfrm>
          <a:prstGeom prst="rect">
            <a:avLst/>
          </a:prstGeom>
        </p:spPr>
      </p:pic>
      <p:pic>
        <p:nvPicPr>
          <p:cNvPr id="5" name="Picture 4">
            <a:extLst>
              <a:ext uri="{FF2B5EF4-FFF2-40B4-BE49-F238E27FC236}">
                <a16:creationId xmlns:a16="http://schemas.microsoft.com/office/drawing/2014/main" id="{4F0948AF-CE00-451F-A175-E652CE9F66F1}"/>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Lst>
          </a:blip>
          <a:srcRect l="15848" r="16546"/>
          <a:stretch/>
        </p:blipFill>
        <p:spPr>
          <a:xfrm>
            <a:off x="0" y="504015"/>
            <a:ext cx="7024575" cy="5107186"/>
          </a:xfrm>
          <a:prstGeom prst="rect">
            <a:avLst/>
          </a:prstGeom>
        </p:spPr>
      </p:pic>
      <p:sp>
        <p:nvSpPr>
          <p:cNvPr id="6" name="TextBox 5">
            <a:extLst>
              <a:ext uri="{FF2B5EF4-FFF2-40B4-BE49-F238E27FC236}">
                <a16:creationId xmlns:a16="http://schemas.microsoft.com/office/drawing/2014/main" id="{6776DC19-D2B8-4415-928E-E70AE0FE9097}"/>
              </a:ext>
            </a:extLst>
          </p:cNvPr>
          <p:cNvSpPr txBox="1"/>
          <p:nvPr/>
        </p:nvSpPr>
        <p:spPr>
          <a:xfrm>
            <a:off x="103470" y="646634"/>
            <a:ext cx="6955750" cy="1200329"/>
          </a:xfrm>
          <a:prstGeom prst="rect">
            <a:avLst/>
          </a:prstGeom>
          <a:solidFill>
            <a:schemeClr val="bg1"/>
          </a:solidFill>
        </p:spPr>
        <p:txBody>
          <a:bodyPr wrap="none" rtlCol="0">
            <a:spAutoFit/>
          </a:bodyPr>
          <a:lstStyle/>
          <a:p>
            <a:r>
              <a:rPr lang="en-US" dirty="0"/>
              <a:t>                                                                                                              </a:t>
            </a:r>
          </a:p>
          <a:p>
            <a:r>
              <a:rPr lang="en-US" dirty="0"/>
              <a:t>                                                                                                                                </a:t>
            </a:r>
          </a:p>
          <a:p>
            <a:endParaRPr lang="en-US" dirty="0"/>
          </a:p>
          <a:p>
            <a:endParaRPr lang="en-US" dirty="0"/>
          </a:p>
        </p:txBody>
      </p:sp>
      <p:sp>
        <p:nvSpPr>
          <p:cNvPr id="7" name="TextBox 6">
            <a:extLst>
              <a:ext uri="{FF2B5EF4-FFF2-40B4-BE49-F238E27FC236}">
                <a16:creationId xmlns:a16="http://schemas.microsoft.com/office/drawing/2014/main" id="{19C93532-8019-4DF5-9D79-8CA9C1D133C4}"/>
              </a:ext>
            </a:extLst>
          </p:cNvPr>
          <p:cNvSpPr txBox="1"/>
          <p:nvPr/>
        </p:nvSpPr>
        <p:spPr>
          <a:xfrm>
            <a:off x="2460525" y="5430654"/>
            <a:ext cx="1120820" cy="646331"/>
          </a:xfrm>
          <a:prstGeom prst="rect">
            <a:avLst/>
          </a:prstGeom>
          <a:noFill/>
        </p:spPr>
        <p:txBody>
          <a:bodyPr wrap="none" rtlCol="0">
            <a:spAutoFit/>
          </a:bodyPr>
          <a:lstStyle/>
          <a:p>
            <a:r>
              <a:rPr lang="en-US" sz="3600" b="1" dirty="0"/>
              <a:t>1787</a:t>
            </a:r>
          </a:p>
        </p:txBody>
      </p:sp>
    </p:spTree>
    <p:extLst>
      <p:ext uri="{BB962C8B-B14F-4D97-AF65-F5344CB8AC3E}">
        <p14:creationId xmlns:p14="http://schemas.microsoft.com/office/powerpoint/2010/main" val="790681901"/>
      </p:ext>
    </p:extLst>
  </p:cSld>
  <p:clrMapOvr>
    <a:masterClrMapping/>
  </p:clrMapOvr>
  <mc:AlternateContent xmlns:mc="http://schemas.openxmlformats.org/markup-compatibility/2006" xmlns:p14="http://schemas.microsoft.com/office/powerpoint/2010/main">
    <mc:Choice Requires="p14">
      <p:transition spd="slow" p14:dur="2000" advTm="28000"/>
    </mc:Choice>
    <mc:Fallback xmlns="">
      <p:transition spd="slow" advTm="2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600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000"/>
                                        <p:tgtEl>
                                          <p:spTgt spid="4"/>
                                        </p:tgtEl>
                                      </p:cBhvr>
                                    </p:animEffect>
                                  </p:childTnLst>
                                </p:cTn>
                              </p:par>
                            </p:childTnLst>
                          </p:cTn>
                        </p:par>
                        <p:par>
                          <p:cTn id="8" fill="hold">
                            <p:stCondLst>
                              <p:cond delay="7000"/>
                            </p:stCondLst>
                            <p:childTnLst>
                              <p:par>
                                <p:cTn id="9" presetID="31" presetClass="entr" presetSubtype="0" fill="hold" grpId="0" nodeType="afterEffect">
                                  <p:stCondLst>
                                    <p:cond delay="2000"/>
                                  </p:stCondLst>
                                  <p:childTnLst>
                                    <p:set>
                                      <p:cBhvr>
                                        <p:cTn id="10" dur="1" fill="hold">
                                          <p:stCondLst>
                                            <p:cond delay="0"/>
                                          </p:stCondLst>
                                        </p:cTn>
                                        <p:tgtEl>
                                          <p:spTgt spid="7"/>
                                        </p:tgtEl>
                                        <p:attrNameLst>
                                          <p:attrName>style.visibility</p:attrName>
                                        </p:attrNameLst>
                                      </p:cBhvr>
                                      <p:to>
                                        <p:strVal val="visible"/>
                                      </p:to>
                                    </p:set>
                                    <p:anim calcmode="lin" valueType="num">
                                      <p:cBhvr>
                                        <p:cTn id="11" dur="1000" fill="hold"/>
                                        <p:tgtEl>
                                          <p:spTgt spid="7"/>
                                        </p:tgtEl>
                                        <p:attrNameLst>
                                          <p:attrName>ppt_w</p:attrName>
                                        </p:attrNameLst>
                                      </p:cBhvr>
                                      <p:tavLst>
                                        <p:tav tm="0">
                                          <p:val>
                                            <p:fltVal val="0"/>
                                          </p:val>
                                        </p:tav>
                                        <p:tav tm="100000">
                                          <p:val>
                                            <p:strVal val="#ppt_w"/>
                                          </p:val>
                                        </p:tav>
                                      </p:tavLst>
                                    </p:anim>
                                    <p:anim calcmode="lin" valueType="num">
                                      <p:cBhvr>
                                        <p:cTn id="12" dur="1000" fill="hold"/>
                                        <p:tgtEl>
                                          <p:spTgt spid="7"/>
                                        </p:tgtEl>
                                        <p:attrNameLst>
                                          <p:attrName>ppt_h</p:attrName>
                                        </p:attrNameLst>
                                      </p:cBhvr>
                                      <p:tavLst>
                                        <p:tav tm="0">
                                          <p:val>
                                            <p:fltVal val="0"/>
                                          </p:val>
                                        </p:tav>
                                        <p:tav tm="100000">
                                          <p:val>
                                            <p:strVal val="#ppt_h"/>
                                          </p:val>
                                        </p:tav>
                                      </p:tavLst>
                                    </p:anim>
                                    <p:anim calcmode="lin" valueType="num">
                                      <p:cBhvr>
                                        <p:cTn id="13" dur="1000" fill="hold"/>
                                        <p:tgtEl>
                                          <p:spTgt spid="7"/>
                                        </p:tgtEl>
                                        <p:attrNameLst>
                                          <p:attrName>style.rotation</p:attrName>
                                        </p:attrNameLst>
                                      </p:cBhvr>
                                      <p:tavLst>
                                        <p:tav tm="0">
                                          <p:val>
                                            <p:fltVal val="90"/>
                                          </p:val>
                                        </p:tav>
                                        <p:tav tm="100000">
                                          <p:val>
                                            <p:fltVal val="0"/>
                                          </p:val>
                                        </p:tav>
                                      </p:tavLst>
                                    </p:anim>
                                    <p:animEffect transition="in" filter="fade">
                                      <p:cBhvr>
                                        <p:cTn id="14" dur="1000"/>
                                        <p:tgtEl>
                                          <p:spTgt spid="7"/>
                                        </p:tgtEl>
                                      </p:cBhvr>
                                    </p:animEffect>
                                  </p:childTnLst>
                                </p:cTn>
                              </p:par>
                            </p:childTnLst>
                          </p:cTn>
                        </p:par>
                        <p:par>
                          <p:cTn id="15" fill="hold">
                            <p:stCondLst>
                              <p:cond delay="10000"/>
                            </p:stCondLst>
                            <p:childTnLst>
                              <p:par>
                                <p:cTn id="16" presetID="26" presetClass="entr" presetSubtype="0" fill="hold" nodeType="afterEffect">
                                  <p:stCondLst>
                                    <p:cond delay="300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290">
                                          <p:stCondLst>
                                            <p:cond delay="0"/>
                                          </p:stCondLst>
                                        </p:cTn>
                                        <p:tgtEl>
                                          <p:spTgt spid="2"/>
                                        </p:tgtEl>
                                      </p:cBhvr>
                                    </p:animEffect>
                                    <p:anim calcmode="lin" valueType="num">
                                      <p:cBhvr>
                                        <p:cTn id="19" dur="911"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0" dur="332"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1" dur="332" tmFilter="0, 0; 0.125,0.2665; 0.25,0.4; 0.375,0.465; 0.5,0.5;  0.625,0.535; 0.75,0.6; 0.875,0.7335; 1,1">
                                          <p:stCondLst>
                                            <p:cond delay="332"/>
                                          </p:stCondLst>
                                        </p:cTn>
                                        <p:tgtEl>
                                          <p:spTgt spid="2"/>
                                        </p:tgtEl>
                                        <p:attrNameLst>
                                          <p:attrName>ppt_y</p:attrName>
                                        </p:attrNameLst>
                                      </p:cBhvr>
                                      <p:tavLst>
                                        <p:tav tm="0" fmla="#ppt_y-sin(pi*$)/9">
                                          <p:val>
                                            <p:fltVal val="0"/>
                                          </p:val>
                                        </p:tav>
                                        <p:tav tm="100000">
                                          <p:val>
                                            <p:fltVal val="1"/>
                                          </p:val>
                                        </p:tav>
                                      </p:tavLst>
                                    </p:anim>
                                    <p:anim calcmode="lin" valueType="num">
                                      <p:cBhvr>
                                        <p:cTn id="22" dur="166" tmFilter="0, 0; 0.125,0.2665; 0.25,0.4; 0.375,0.465; 0.5,0.5;  0.625,0.535; 0.75,0.6; 0.875,0.7335; 1,1">
                                          <p:stCondLst>
                                            <p:cond delay="662"/>
                                          </p:stCondLst>
                                        </p:cTn>
                                        <p:tgtEl>
                                          <p:spTgt spid="2"/>
                                        </p:tgtEl>
                                        <p:attrNameLst>
                                          <p:attrName>ppt_y</p:attrName>
                                        </p:attrNameLst>
                                      </p:cBhvr>
                                      <p:tavLst>
                                        <p:tav tm="0" fmla="#ppt_y-sin(pi*$)/27">
                                          <p:val>
                                            <p:fltVal val="0"/>
                                          </p:val>
                                        </p:tav>
                                        <p:tav tm="100000">
                                          <p:val>
                                            <p:fltVal val="1"/>
                                          </p:val>
                                        </p:tav>
                                      </p:tavLst>
                                    </p:anim>
                                    <p:anim calcmode="lin" valueType="num">
                                      <p:cBhvr>
                                        <p:cTn id="23" dur="82" tmFilter="0, 0; 0.125,0.2665; 0.25,0.4; 0.375,0.465; 0.5,0.5;  0.625,0.535; 0.75,0.6; 0.875,0.7335; 1,1">
                                          <p:stCondLst>
                                            <p:cond delay="828"/>
                                          </p:stCondLst>
                                        </p:cTn>
                                        <p:tgtEl>
                                          <p:spTgt spid="2"/>
                                        </p:tgtEl>
                                        <p:attrNameLst>
                                          <p:attrName>ppt_y</p:attrName>
                                        </p:attrNameLst>
                                      </p:cBhvr>
                                      <p:tavLst>
                                        <p:tav tm="0" fmla="#ppt_y-sin(pi*$)/81">
                                          <p:val>
                                            <p:fltVal val="0"/>
                                          </p:val>
                                        </p:tav>
                                        <p:tav tm="100000">
                                          <p:val>
                                            <p:fltVal val="1"/>
                                          </p:val>
                                        </p:tav>
                                      </p:tavLst>
                                    </p:anim>
                                    <p:animScale>
                                      <p:cBhvr>
                                        <p:cTn id="24" dur="13">
                                          <p:stCondLst>
                                            <p:cond delay="325"/>
                                          </p:stCondLst>
                                        </p:cTn>
                                        <p:tgtEl>
                                          <p:spTgt spid="2"/>
                                        </p:tgtEl>
                                      </p:cBhvr>
                                      <p:to x="100000" y="60000"/>
                                    </p:animScale>
                                    <p:animScale>
                                      <p:cBhvr>
                                        <p:cTn id="25" dur="83" decel="50000">
                                          <p:stCondLst>
                                            <p:cond delay="338"/>
                                          </p:stCondLst>
                                        </p:cTn>
                                        <p:tgtEl>
                                          <p:spTgt spid="2"/>
                                        </p:tgtEl>
                                      </p:cBhvr>
                                      <p:to x="100000" y="100000"/>
                                    </p:animScale>
                                    <p:animScale>
                                      <p:cBhvr>
                                        <p:cTn id="26" dur="13">
                                          <p:stCondLst>
                                            <p:cond delay="656"/>
                                          </p:stCondLst>
                                        </p:cTn>
                                        <p:tgtEl>
                                          <p:spTgt spid="2"/>
                                        </p:tgtEl>
                                      </p:cBhvr>
                                      <p:to x="100000" y="80000"/>
                                    </p:animScale>
                                    <p:animScale>
                                      <p:cBhvr>
                                        <p:cTn id="27" dur="83" decel="50000">
                                          <p:stCondLst>
                                            <p:cond delay="669"/>
                                          </p:stCondLst>
                                        </p:cTn>
                                        <p:tgtEl>
                                          <p:spTgt spid="2"/>
                                        </p:tgtEl>
                                      </p:cBhvr>
                                      <p:to x="100000" y="100000"/>
                                    </p:animScale>
                                    <p:animScale>
                                      <p:cBhvr>
                                        <p:cTn id="28" dur="13">
                                          <p:stCondLst>
                                            <p:cond delay="821"/>
                                          </p:stCondLst>
                                        </p:cTn>
                                        <p:tgtEl>
                                          <p:spTgt spid="2"/>
                                        </p:tgtEl>
                                      </p:cBhvr>
                                      <p:to x="100000" y="90000"/>
                                    </p:animScale>
                                    <p:animScale>
                                      <p:cBhvr>
                                        <p:cTn id="29" dur="83" decel="50000">
                                          <p:stCondLst>
                                            <p:cond delay="834"/>
                                          </p:stCondLst>
                                        </p:cTn>
                                        <p:tgtEl>
                                          <p:spTgt spid="2"/>
                                        </p:tgtEl>
                                      </p:cBhvr>
                                      <p:to x="100000" y="100000"/>
                                    </p:animScale>
                                    <p:animScale>
                                      <p:cBhvr>
                                        <p:cTn id="30" dur="13">
                                          <p:stCondLst>
                                            <p:cond delay="904"/>
                                          </p:stCondLst>
                                        </p:cTn>
                                        <p:tgtEl>
                                          <p:spTgt spid="2"/>
                                        </p:tgtEl>
                                      </p:cBhvr>
                                      <p:to x="100000" y="95000"/>
                                    </p:animScale>
                                    <p:animScale>
                                      <p:cBhvr>
                                        <p:cTn id="31" dur="83" decel="50000">
                                          <p:stCondLst>
                                            <p:cond delay="917"/>
                                          </p:stCondLst>
                                        </p:cTn>
                                        <p:tgtEl>
                                          <p:spTgt spid="2"/>
                                        </p:tgtEl>
                                      </p:cBhvr>
                                      <p:to x="100000" y="100000"/>
                                    </p:animScale>
                                  </p:childTnLst>
                                </p:cTn>
                              </p:par>
                            </p:childTnLst>
                          </p:cTn>
                        </p:par>
                        <p:par>
                          <p:cTn id="32" fill="hold">
                            <p:stCondLst>
                              <p:cond delay="14000"/>
                            </p:stCondLst>
                            <p:childTnLst>
                              <p:par>
                                <p:cTn id="33" presetID="2" presetClass="exit" presetSubtype="4" fill="hold" grpId="0" nodeType="afterEffect">
                                  <p:stCondLst>
                                    <p:cond delay="3000"/>
                                  </p:stCondLst>
                                  <p:childTnLst>
                                    <p:anim calcmode="lin" valueType="num">
                                      <p:cBhvr additive="base">
                                        <p:cTn id="34" dur="1000"/>
                                        <p:tgtEl>
                                          <p:spTgt spid="6"/>
                                        </p:tgtEl>
                                        <p:attrNameLst>
                                          <p:attrName>ppt_x</p:attrName>
                                        </p:attrNameLst>
                                      </p:cBhvr>
                                      <p:tavLst>
                                        <p:tav tm="0">
                                          <p:val>
                                            <p:strVal val="ppt_x"/>
                                          </p:val>
                                        </p:tav>
                                        <p:tav tm="100000">
                                          <p:val>
                                            <p:strVal val="ppt_x"/>
                                          </p:val>
                                        </p:tav>
                                      </p:tavLst>
                                    </p:anim>
                                    <p:anim calcmode="lin" valueType="num">
                                      <p:cBhvr additive="base">
                                        <p:cTn id="35" dur="1000"/>
                                        <p:tgtEl>
                                          <p:spTgt spid="6"/>
                                        </p:tgtEl>
                                        <p:attrNameLst>
                                          <p:attrName>ppt_y</p:attrName>
                                        </p:attrNameLst>
                                      </p:cBhvr>
                                      <p:tavLst>
                                        <p:tav tm="0">
                                          <p:val>
                                            <p:strVal val="ppt_y"/>
                                          </p:val>
                                        </p:tav>
                                        <p:tav tm="100000">
                                          <p:val>
                                            <p:strVal val="1+ppt_h/2"/>
                                          </p:val>
                                        </p:tav>
                                      </p:tavLst>
                                    </p:anim>
                                    <p:set>
                                      <p:cBhvr>
                                        <p:cTn id="36"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D4E09C2-F4FB-4389-96AB-CCAF14162E39}"/>
              </a:ext>
            </a:extLst>
          </p:cNvPr>
          <p:cNvSpPr txBox="1"/>
          <p:nvPr/>
        </p:nvSpPr>
        <p:spPr>
          <a:xfrm>
            <a:off x="289321" y="419785"/>
            <a:ext cx="11054952" cy="646331"/>
          </a:xfrm>
          <a:prstGeom prst="rect">
            <a:avLst/>
          </a:prstGeom>
          <a:noFill/>
        </p:spPr>
        <p:txBody>
          <a:bodyPr wrap="square">
            <a:spAutoFit/>
          </a:bodyPr>
          <a:lstStyle/>
          <a:p>
            <a:r>
              <a:rPr lang="en-US" sz="3600" b="1" dirty="0">
                <a:solidFill>
                  <a:srgbClr val="FF0000"/>
                </a:solidFill>
              </a:rPr>
              <a:t>Don’t cry because it’s over, smile because it happened.”</a:t>
            </a:r>
          </a:p>
        </p:txBody>
      </p:sp>
      <p:sp>
        <p:nvSpPr>
          <p:cNvPr id="5" name="TextBox 4">
            <a:extLst>
              <a:ext uri="{FF2B5EF4-FFF2-40B4-BE49-F238E27FC236}">
                <a16:creationId xmlns:a16="http://schemas.microsoft.com/office/drawing/2014/main" id="{9AEF0B8B-93BC-4B9F-B393-83B620BDA316}"/>
              </a:ext>
            </a:extLst>
          </p:cNvPr>
          <p:cNvSpPr txBox="1"/>
          <p:nvPr/>
        </p:nvSpPr>
        <p:spPr>
          <a:xfrm>
            <a:off x="368498" y="1180684"/>
            <a:ext cx="5546528" cy="5632311"/>
          </a:xfrm>
          <a:prstGeom prst="rect">
            <a:avLst/>
          </a:prstGeom>
          <a:noFill/>
        </p:spPr>
        <p:txBody>
          <a:bodyPr wrap="square">
            <a:spAutoFit/>
          </a:bodyPr>
          <a:lstStyle/>
          <a:p>
            <a:r>
              <a:rPr lang="en-US" sz="2400" b="1" dirty="0"/>
              <a:t>Don't cry because it's over—smile because it happened” has been cited in print since at least 1998 and is of unknown authorship. These words have been attributed to Theodor Geisel who was better known as Dr. Seuss, the famous author of children’s literature.   However, researchers have been unable to locate any substantive evidence that Dr. Seuss employed this saying. He died in 1991, and it was assigned to him by 2002.  The saying appears to be a German proverb that was used by German poet Ludwig </a:t>
            </a:r>
            <a:r>
              <a:rPr lang="en-US" sz="2400" b="1" dirty="0" err="1"/>
              <a:t>Jacobowski</a:t>
            </a:r>
            <a:r>
              <a:rPr lang="en-US" sz="2400" b="1" dirty="0"/>
              <a:t> (1868-1900) in his poem “</a:t>
            </a:r>
            <a:r>
              <a:rPr lang="en-US" sz="2400" b="1" dirty="0" err="1"/>
              <a:t>Leuchtende</a:t>
            </a:r>
            <a:r>
              <a:rPr lang="en-US" sz="2400" b="1" dirty="0"/>
              <a:t> </a:t>
            </a:r>
            <a:r>
              <a:rPr lang="en-US" sz="2400" b="1" dirty="0" err="1"/>
              <a:t>Tage</a:t>
            </a:r>
            <a:r>
              <a:rPr lang="en-US" sz="2400" b="1" dirty="0"/>
              <a:t>” ("Bright Days").</a:t>
            </a:r>
          </a:p>
        </p:txBody>
      </p:sp>
      <p:pic>
        <p:nvPicPr>
          <p:cNvPr id="6" name="Picture 5">
            <a:extLst>
              <a:ext uri="{FF2B5EF4-FFF2-40B4-BE49-F238E27FC236}">
                <a16:creationId xmlns:a16="http://schemas.microsoft.com/office/drawing/2014/main" id="{64C5986B-BE6E-4A78-8D4C-7F9D0B85E9A2}"/>
              </a:ext>
            </a:extLst>
          </p:cNvPr>
          <p:cNvPicPr>
            <a:picLocks noChangeAspect="1"/>
          </p:cNvPicPr>
          <p:nvPr/>
        </p:nvPicPr>
        <p:blipFill>
          <a:blip r:embed="rId2"/>
          <a:stretch>
            <a:fillRect/>
          </a:stretch>
        </p:blipFill>
        <p:spPr>
          <a:xfrm>
            <a:off x="9405939" y="1180684"/>
            <a:ext cx="2676524" cy="4018804"/>
          </a:xfrm>
          <a:prstGeom prst="rect">
            <a:avLst/>
          </a:prstGeom>
        </p:spPr>
      </p:pic>
      <p:pic>
        <p:nvPicPr>
          <p:cNvPr id="2" name="Picture 1">
            <a:extLst>
              <a:ext uri="{FF2B5EF4-FFF2-40B4-BE49-F238E27FC236}">
                <a16:creationId xmlns:a16="http://schemas.microsoft.com/office/drawing/2014/main" id="{CD9331A1-75E7-4FB4-BC05-E679B0A86297}"/>
              </a:ext>
            </a:extLst>
          </p:cNvPr>
          <p:cNvPicPr>
            <a:picLocks noChangeAspect="1"/>
          </p:cNvPicPr>
          <p:nvPr/>
        </p:nvPicPr>
        <p:blipFill>
          <a:blip r:embed="rId3"/>
          <a:stretch>
            <a:fillRect/>
          </a:stretch>
        </p:blipFill>
        <p:spPr>
          <a:xfrm>
            <a:off x="6045154" y="1180684"/>
            <a:ext cx="2908345" cy="4018804"/>
          </a:xfrm>
          <a:prstGeom prst="rect">
            <a:avLst/>
          </a:prstGeom>
        </p:spPr>
      </p:pic>
      <p:sp>
        <p:nvSpPr>
          <p:cNvPr id="7" name="TextBox 6">
            <a:extLst>
              <a:ext uri="{FF2B5EF4-FFF2-40B4-BE49-F238E27FC236}">
                <a16:creationId xmlns:a16="http://schemas.microsoft.com/office/drawing/2014/main" id="{A0ABA1C9-6604-4CD4-869F-90028CDFE918}"/>
              </a:ext>
            </a:extLst>
          </p:cNvPr>
          <p:cNvSpPr txBox="1"/>
          <p:nvPr/>
        </p:nvSpPr>
        <p:spPr>
          <a:xfrm>
            <a:off x="6391276" y="5314056"/>
            <a:ext cx="6997303" cy="400110"/>
          </a:xfrm>
          <a:prstGeom prst="rect">
            <a:avLst/>
          </a:prstGeom>
          <a:noFill/>
        </p:spPr>
        <p:txBody>
          <a:bodyPr wrap="square">
            <a:spAutoFit/>
          </a:bodyPr>
          <a:lstStyle/>
          <a:p>
            <a:r>
              <a:rPr lang="en-US" sz="2000" b="1" dirty="0"/>
              <a:t>Ludwig </a:t>
            </a:r>
            <a:r>
              <a:rPr lang="en-US" sz="2000" b="1" dirty="0" err="1"/>
              <a:t>Jacobowski</a:t>
            </a:r>
            <a:r>
              <a:rPr lang="en-US" sz="2000" b="1" dirty="0"/>
              <a:t>    or      Dr. Seuss (Theodor Geisel)</a:t>
            </a:r>
          </a:p>
        </p:txBody>
      </p:sp>
    </p:spTree>
    <p:extLst>
      <p:ext uri="{BB962C8B-B14F-4D97-AF65-F5344CB8AC3E}">
        <p14:creationId xmlns:p14="http://schemas.microsoft.com/office/powerpoint/2010/main" val="3711893522"/>
      </p:ext>
    </p:extLst>
  </p:cSld>
  <p:clrMapOvr>
    <a:masterClrMapping/>
  </p:clrMapOvr>
  <mc:AlternateContent xmlns:mc="http://schemas.openxmlformats.org/markup-compatibility/2006" xmlns:p14="http://schemas.microsoft.com/office/powerpoint/2010/main">
    <mc:Choice Requires="p14">
      <p:transition spd="slow" p14:dur="2000" advTm="34000"/>
    </mc:Choice>
    <mc:Fallback xmlns="">
      <p:transition spd="slow" advTm="3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700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par>
                          <p:cTn id="11" fill="hold">
                            <p:stCondLst>
                              <p:cond delay="8000"/>
                            </p:stCondLst>
                            <p:childTnLst>
                              <p:par>
                                <p:cTn id="12" presetID="42" presetClass="entr" presetSubtype="0" fill="hold" grpId="0" nodeType="afterEffect">
                                  <p:stCondLst>
                                    <p:cond delay="3000"/>
                                  </p:stCondLst>
                                  <p:iterate type="wd">
                                    <p:tmPct val="3000"/>
                                  </p:iterate>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par>
                          <p:cTn id="17" fill="hold">
                            <p:stCondLst>
                              <p:cond delay="12270"/>
                            </p:stCondLst>
                            <p:childTnLst>
                              <p:par>
                                <p:cTn id="18" presetID="9" presetClass="entr" presetSubtype="0" fill="hold" grpId="0" nodeType="afterEffect">
                                  <p:stCondLst>
                                    <p:cond delay="3500"/>
                                  </p:stCondLst>
                                  <p:childTnLst>
                                    <p:set>
                                      <p:cBhvr>
                                        <p:cTn id="19" dur="1" fill="hold">
                                          <p:stCondLst>
                                            <p:cond delay="0"/>
                                          </p:stCondLst>
                                        </p:cTn>
                                        <p:tgtEl>
                                          <p:spTgt spid="5"/>
                                        </p:tgtEl>
                                        <p:attrNameLst>
                                          <p:attrName>style.visibility</p:attrName>
                                        </p:attrNameLst>
                                      </p:cBhvr>
                                      <p:to>
                                        <p:strVal val="visible"/>
                                      </p:to>
                                    </p:set>
                                    <p:animEffect transition="in" filter="dissolve">
                                      <p:cBhvr>
                                        <p:cTn id="2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AA5F316-DA65-402B-BF02-383F8AB6300A}"/>
              </a:ext>
            </a:extLst>
          </p:cNvPr>
          <p:cNvSpPr txBox="1"/>
          <p:nvPr/>
        </p:nvSpPr>
        <p:spPr>
          <a:xfrm>
            <a:off x="4973260" y="1593674"/>
            <a:ext cx="6969067"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For a plethora of online quizzes and challenges appropriate for individuals or groups,  please visit: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30A0"/>
                </a:solidFill>
                <a:effectLst/>
                <a:uLnTx/>
                <a:uFillTx/>
                <a:latin typeface="Calibri" panose="020F0502020204030204"/>
                <a:ea typeface="+mn-ea"/>
                <a:cs typeface="+mn-cs"/>
                <a:hlinkClick r:id="rId2">
                  <a:extLst>
                    <a:ext uri="{A12FA001-AC4F-418D-AE19-62706E023703}">
                      <ahyp:hlinkClr xmlns:ahyp="http://schemas.microsoft.com/office/drawing/2018/hyperlinkcolor" val="tx"/>
                    </a:ext>
                  </a:extLst>
                </a:hlinkClick>
              </a:rPr>
              <a:t>http://murov.info</a:t>
            </a:r>
            <a:endParaRPr kumimoji="0" lang="en-US" sz="3200" b="1" i="0" u="none" strike="noStrike" kern="1200" cap="none" spc="0" normalizeH="0" baseline="0" noProof="0" dirty="0">
              <a:ln>
                <a:noFill/>
              </a:ln>
              <a:solidFill>
                <a:srgbClr val="7030A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30A0"/>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http://murov.info/triviachallenges.htm</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30A0"/>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http://murov.info/PPTPreshows.htm</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3" name="TextBox 2">
            <a:extLst>
              <a:ext uri="{FF2B5EF4-FFF2-40B4-BE49-F238E27FC236}">
                <a16:creationId xmlns:a16="http://schemas.microsoft.com/office/drawing/2014/main" id="{8E75FC43-D428-4E46-BA76-7DE162EBE334}"/>
              </a:ext>
            </a:extLst>
          </p:cNvPr>
          <p:cNvSpPr txBox="1"/>
          <p:nvPr/>
        </p:nvSpPr>
        <p:spPr>
          <a:xfrm>
            <a:off x="3867851" y="384720"/>
            <a:ext cx="8478411" cy="769441"/>
          </a:xfrm>
          <a:prstGeom prst="rect">
            <a:avLst/>
          </a:prstGeom>
          <a:noFill/>
        </p:spPr>
        <p:txBody>
          <a:bodyPr wrap="none" rtlCol="0">
            <a:spAutoFit/>
            <a:scene3d>
              <a:camera prst="perspectiveHeroicExtremeLeftFacing"/>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22225">
                  <a:solidFill>
                    <a:srgbClr val="ED7D31"/>
                  </a:solidFill>
                  <a:prstDash val="solid"/>
                </a:ln>
                <a:solidFill>
                  <a:srgbClr val="FF0000"/>
                </a:solidFill>
                <a:effectLst>
                  <a:outerShdw blurRad="50800" dist="38100" dir="16200000" rotWithShape="0">
                    <a:prstClr val="black">
                      <a:alpha val="40000"/>
                    </a:prstClr>
                  </a:outerShdw>
                </a:effectLst>
                <a:uLnTx/>
                <a:uFillTx/>
                <a:latin typeface="Calibri" panose="020F0502020204030204"/>
                <a:ea typeface="+mn-ea"/>
                <a:cs typeface="+mn-cs"/>
              </a:rPr>
              <a:t>HOPE TO SEE YOU AGAIN SOON</a:t>
            </a:r>
          </a:p>
        </p:txBody>
      </p:sp>
      <p:sp>
        <p:nvSpPr>
          <p:cNvPr id="4" name="TextBox 3">
            <a:extLst>
              <a:ext uri="{FF2B5EF4-FFF2-40B4-BE49-F238E27FC236}">
                <a16:creationId xmlns:a16="http://schemas.microsoft.com/office/drawing/2014/main" id="{2D892AB0-BBE9-4626-9124-4D762AD3EED6}"/>
              </a:ext>
            </a:extLst>
          </p:cNvPr>
          <p:cNvSpPr txBox="1"/>
          <p:nvPr/>
        </p:nvSpPr>
        <p:spPr>
          <a:xfrm>
            <a:off x="3504343" y="5933323"/>
            <a:ext cx="2375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5" name="Picture 4">
            <a:extLst>
              <a:ext uri="{FF2B5EF4-FFF2-40B4-BE49-F238E27FC236}">
                <a16:creationId xmlns:a16="http://schemas.microsoft.com/office/drawing/2014/main" id="{66F0EE93-45D6-4CA8-87F7-D614718A5E1A}"/>
              </a:ext>
            </a:extLst>
          </p:cNvPr>
          <p:cNvPicPr>
            <a:picLocks noChangeAspect="1"/>
          </p:cNvPicPr>
          <p:nvPr/>
        </p:nvPicPr>
        <p:blipFill rotWithShape="1">
          <a:blip r:embed="rId5"/>
          <a:srcRect l="12788" t="25563" r="13600" b="21581"/>
          <a:stretch/>
        </p:blipFill>
        <p:spPr>
          <a:xfrm>
            <a:off x="445151" y="2173574"/>
            <a:ext cx="3912433" cy="3624838"/>
          </a:xfrm>
          <a:prstGeom prst="rect">
            <a:avLst/>
          </a:prstGeom>
        </p:spPr>
      </p:pic>
    </p:spTree>
    <p:extLst>
      <p:ext uri="{BB962C8B-B14F-4D97-AF65-F5344CB8AC3E}">
        <p14:creationId xmlns:p14="http://schemas.microsoft.com/office/powerpoint/2010/main" val="2837561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BD1273E-4837-4D65-8782-DC711ACF8E63}"/>
              </a:ext>
            </a:extLst>
          </p:cNvPr>
          <p:cNvPicPr>
            <a:picLocks noChangeAspect="1"/>
          </p:cNvPicPr>
          <p:nvPr/>
        </p:nvPicPr>
        <p:blipFill>
          <a:blip r:embed="rId2"/>
          <a:stretch>
            <a:fillRect/>
          </a:stretch>
        </p:blipFill>
        <p:spPr>
          <a:xfrm>
            <a:off x="346472" y="1642586"/>
            <a:ext cx="3454003" cy="2594146"/>
          </a:xfrm>
          <a:prstGeom prst="rect">
            <a:avLst/>
          </a:prstGeom>
        </p:spPr>
      </p:pic>
      <p:sp>
        <p:nvSpPr>
          <p:cNvPr id="5" name="TextBox 4">
            <a:extLst>
              <a:ext uri="{FF2B5EF4-FFF2-40B4-BE49-F238E27FC236}">
                <a16:creationId xmlns:a16="http://schemas.microsoft.com/office/drawing/2014/main" id="{2DC55D25-6170-4D45-AAB5-0CFA37CD0D4B}"/>
              </a:ext>
            </a:extLst>
          </p:cNvPr>
          <p:cNvSpPr txBox="1"/>
          <p:nvPr/>
        </p:nvSpPr>
        <p:spPr>
          <a:xfrm>
            <a:off x="247340" y="4414195"/>
            <a:ext cx="4874086" cy="2308324"/>
          </a:xfrm>
          <a:prstGeom prst="rect">
            <a:avLst/>
          </a:prstGeom>
          <a:noFill/>
        </p:spPr>
        <p:txBody>
          <a:bodyPr wrap="square">
            <a:spAutoFit/>
          </a:bodyPr>
          <a:lstStyle/>
          <a:p>
            <a:r>
              <a:rPr lang="en-US" sz="2400" b="1" dirty="0"/>
              <a:t>Elbert Green Hubbard (1856 – 1915) was an American writer, publisher, artist, and philosopher. Raised in Hudson, Illinois, he had early success as a traveling salesman for the Larkin Soap Company. </a:t>
            </a:r>
          </a:p>
        </p:txBody>
      </p:sp>
      <p:sp>
        <p:nvSpPr>
          <p:cNvPr id="6" name="Rectangle 5">
            <a:extLst>
              <a:ext uri="{FF2B5EF4-FFF2-40B4-BE49-F238E27FC236}">
                <a16:creationId xmlns:a16="http://schemas.microsoft.com/office/drawing/2014/main" id="{67840D58-872E-4718-BE6D-8359D59E58BB}"/>
              </a:ext>
            </a:extLst>
          </p:cNvPr>
          <p:cNvSpPr/>
          <p:nvPr/>
        </p:nvSpPr>
        <p:spPr>
          <a:xfrm>
            <a:off x="113132" y="193833"/>
            <a:ext cx="5008294" cy="1200329"/>
          </a:xfrm>
          <a:prstGeom prst="rect">
            <a:avLst/>
          </a:prstGeom>
          <a:noFill/>
        </p:spPr>
        <p:txBody>
          <a:bodyPr wrap="none" lIns="91440" tIns="45720" rIns="91440" bIns="45720">
            <a:spAutoFit/>
          </a:bodyPr>
          <a:lstStyle/>
          <a:p>
            <a:pPr algn="ctr"/>
            <a:r>
              <a:rPr lang="en-US" sz="3600" b="1" i="1" cap="none" spc="0" dirty="0">
                <a:ln w="6600">
                  <a:solidFill>
                    <a:schemeClr val="accent2"/>
                  </a:solidFill>
                  <a:prstDash val="solid"/>
                </a:ln>
                <a:solidFill>
                  <a:srgbClr val="FFFFFF"/>
                </a:solidFill>
                <a:effectLst>
                  <a:outerShdw dist="38100" dir="2700000" algn="tl" rotWithShape="0">
                    <a:schemeClr val="accent2"/>
                  </a:outerShdw>
                </a:effectLst>
              </a:rPr>
              <a:t>When life gives you</a:t>
            </a:r>
          </a:p>
          <a:p>
            <a:pPr algn="ctr"/>
            <a:r>
              <a:rPr lang="en-US" sz="3600" b="1" i="1" cap="none" spc="0" dirty="0">
                <a:ln w="6600">
                  <a:solidFill>
                    <a:schemeClr val="accent2"/>
                  </a:solidFill>
                  <a:prstDash val="solid"/>
                </a:ln>
                <a:solidFill>
                  <a:srgbClr val="FFFFFF"/>
                </a:solidFill>
                <a:effectLst>
                  <a:outerShdw dist="38100" dir="2700000" algn="tl" rotWithShape="0">
                    <a:schemeClr val="accent2"/>
                  </a:outerShdw>
                </a:effectLst>
              </a:rPr>
              <a:t>lemons, make lemonade.</a:t>
            </a:r>
          </a:p>
        </p:txBody>
      </p:sp>
      <p:sp>
        <p:nvSpPr>
          <p:cNvPr id="8" name="TextBox 7">
            <a:extLst>
              <a:ext uri="{FF2B5EF4-FFF2-40B4-BE49-F238E27FC236}">
                <a16:creationId xmlns:a16="http://schemas.microsoft.com/office/drawing/2014/main" id="{ED0D8392-849F-4F05-AE05-491E3C94D6FF}"/>
              </a:ext>
            </a:extLst>
          </p:cNvPr>
          <p:cNvSpPr txBox="1"/>
          <p:nvPr/>
        </p:nvSpPr>
        <p:spPr>
          <a:xfrm>
            <a:off x="6789160" y="4331477"/>
            <a:ext cx="4874086" cy="2308324"/>
          </a:xfrm>
          <a:prstGeom prst="rect">
            <a:avLst/>
          </a:prstGeom>
          <a:noFill/>
        </p:spPr>
        <p:txBody>
          <a:bodyPr wrap="square">
            <a:spAutoFit/>
          </a:bodyPr>
          <a:lstStyle/>
          <a:p>
            <a:r>
              <a:rPr lang="en-US" sz="2400" b="1" dirty="0"/>
              <a:t>Phineas Taylor (P. T.) Barnum was an American showman, businessman, and politician, remembered for promoting celebrated hoaxes and founding the Barnum &amp; Bailey Circus with James Anthony Bailey.</a:t>
            </a:r>
          </a:p>
        </p:txBody>
      </p:sp>
      <p:pic>
        <p:nvPicPr>
          <p:cNvPr id="9" name="Picture 8">
            <a:extLst>
              <a:ext uri="{FF2B5EF4-FFF2-40B4-BE49-F238E27FC236}">
                <a16:creationId xmlns:a16="http://schemas.microsoft.com/office/drawing/2014/main" id="{82E23B91-CB02-4814-9579-8FAEB8AFA4B4}"/>
              </a:ext>
            </a:extLst>
          </p:cNvPr>
          <p:cNvPicPr>
            <a:picLocks noChangeAspect="1"/>
          </p:cNvPicPr>
          <p:nvPr/>
        </p:nvPicPr>
        <p:blipFill>
          <a:blip r:embed="rId3"/>
          <a:stretch>
            <a:fillRect/>
          </a:stretch>
        </p:blipFill>
        <p:spPr>
          <a:xfrm>
            <a:off x="7070576" y="1372361"/>
            <a:ext cx="4311254" cy="2767825"/>
          </a:xfrm>
          <a:prstGeom prst="rect">
            <a:avLst/>
          </a:prstGeom>
        </p:spPr>
      </p:pic>
      <p:sp>
        <p:nvSpPr>
          <p:cNvPr id="11" name="TextBox 10">
            <a:extLst>
              <a:ext uri="{FF2B5EF4-FFF2-40B4-BE49-F238E27FC236}">
                <a16:creationId xmlns:a16="http://schemas.microsoft.com/office/drawing/2014/main" id="{5BB2A5ED-2241-43E4-A4B4-850A15539169}"/>
              </a:ext>
            </a:extLst>
          </p:cNvPr>
          <p:cNvSpPr txBox="1"/>
          <p:nvPr/>
        </p:nvSpPr>
        <p:spPr>
          <a:xfrm>
            <a:off x="7070576" y="172032"/>
            <a:ext cx="4762500" cy="1200329"/>
          </a:xfrm>
          <a:prstGeom prst="rect">
            <a:avLst/>
          </a:prstGeom>
          <a:noFill/>
        </p:spPr>
        <p:txBody>
          <a:bodyPr wrap="square">
            <a:spAutoFit/>
          </a:bodyPr>
          <a:lstStyle/>
          <a:p>
            <a:r>
              <a:rPr lang="en-US" sz="3600" i="1" dirty="0">
                <a:latin typeface="Jokerman" panose="04090605060D06020702" pitchFamily="82" charset="0"/>
              </a:rPr>
              <a:t>There’s a sucker born every minute.</a:t>
            </a:r>
          </a:p>
        </p:txBody>
      </p:sp>
    </p:spTree>
    <p:extLst>
      <p:ext uri="{BB962C8B-B14F-4D97-AF65-F5344CB8AC3E}">
        <p14:creationId xmlns:p14="http://schemas.microsoft.com/office/powerpoint/2010/main" val="1424634532"/>
      </p:ext>
    </p:extLst>
  </p:cSld>
  <p:clrMapOvr>
    <a:masterClrMapping/>
  </p:clrMapOvr>
  <mc:AlternateContent xmlns:mc="http://schemas.openxmlformats.org/markup-compatibility/2006" xmlns:p14="http://schemas.microsoft.com/office/powerpoint/2010/main">
    <mc:Choice Requires="p14">
      <p:transition spd="slow" p14:dur="2000" advTm="28000"/>
    </mc:Choice>
    <mc:Fallback xmlns="">
      <p:transition spd="slow" advTm="2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700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1000"/>
                                        <p:tgtEl>
                                          <p:spTgt spid="2"/>
                                        </p:tgtEl>
                                      </p:cBhvr>
                                    </p:animEffect>
                                  </p:childTnLst>
                                </p:cTn>
                              </p:par>
                            </p:childTnLst>
                          </p:cTn>
                        </p:par>
                        <p:par>
                          <p:cTn id="8" fill="hold">
                            <p:stCondLst>
                              <p:cond delay="8000"/>
                            </p:stCondLst>
                            <p:childTnLst>
                              <p:par>
                                <p:cTn id="9" presetID="2" presetClass="entr" presetSubtype="12" fill="hold" nodeType="afterEffect">
                                  <p:stCondLst>
                                    <p:cond delay="200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0-#ppt_w/2"/>
                                          </p:val>
                                        </p:tav>
                                        <p:tav tm="100000">
                                          <p:val>
                                            <p:strVal val="#ppt_x"/>
                                          </p:val>
                                        </p:tav>
                                      </p:tavLst>
                                    </p:anim>
                                    <p:anim calcmode="lin" valueType="num">
                                      <p:cBhvr additive="base">
                                        <p:cTn id="12" dur="1000" fill="hold"/>
                                        <p:tgtEl>
                                          <p:spTgt spid="9"/>
                                        </p:tgtEl>
                                        <p:attrNameLst>
                                          <p:attrName>ppt_y</p:attrName>
                                        </p:attrNameLst>
                                      </p:cBhvr>
                                      <p:tavLst>
                                        <p:tav tm="0">
                                          <p:val>
                                            <p:strVal val="1+#ppt_h/2"/>
                                          </p:val>
                                        </p:tav>
                                        <p:tav tm="100000">
                                          <p:val>
                                            <p:strVal val="#ppt_y"/>
                                          </p:val>
                                        </p:tav>
                                      </p:tavLst>
                                    </p:anim>
                                  </p:childTnLst>
                                </p:cTn>
                              </p:par>
                            </p:childTnLst>
                          </p:cTn>
                        </p:par>
                        <p:par>
                          <p:cTn id="13" fill="hold">
                            <p:stCondLst>
                              <p:cond delay="11000"/>
                            </p:stCondLst>
                            <p:childTnLst>
                              <p:par>
                                <p:cTn id="14" presetID="20" presetClass="entr" presetSubtype="0" fill="hold" grpId="0" nodeType="afterEffect">
                                  <p:stCondLst>
                                    <p:cond delay="2000"/>
                                  </p:stCondLst>
                                  <p:childTnLst>
                                    <p:set>
                                      <p:cBhvr>
                                        <p:cTn id="15" dur="1" fill="hold">
                                          <p:stCondLst>
                                            <p:cond delay="0"/>
                                          </p:stCondLst>
                                        </p:cTn>
                                        <p:tgtEl>
                                          <p:spTgt spid="5"/>
                                        </p:tgtEl>
                                        <p:attrNameLst>
                                          <p:attrName>style.visibility</p:attrName>
                                        </p:attrNameLst>
                                      </p:cBhvr>
                                      <p:to>
                                        <p:strVal val="visible"/>
                                      </p:to>
                                    </p:set>
                                    <p:animEffect transition="in" filter="wedge">
                                      <p:cBhvr>
                                        <p:cTn id="16" dur="1000"/>
                                        <p:tgtEl>
                                          <p:spTgt spid="5"/>
                                        </p:tgtEl>
                                      </p:cBhvr>
                                    </p:animEffect>
                                  </p:childTnLst>
                                </p:cTn>
                              </p:par>
                            </p:childTnLst>
                          </p:cTn>
                        </p:par>
                        <p:par>
                          <p:cTn id="17" fill="hold">
                            <p:stCondLst>
                              <p:cond delay="14000"/>
                            </p:stCondLst>
                            <p:childTnLst>
                              <p:par>
                                <p:cTn id="18" presetID="53" presetClass="entr" presetSubtype="16" fill="hold" grpId="0" nodeType="afterEffect">
                                  <p:stCondLst>
                                    <p:cond delay="2000"/>
                                  </p:stCondLst>
                                  <p:childTnLst>
                                    <p:set>
                                      <p:cBhvr>
                                        <p:cTn id="19" dur="1" fill="hold">
                                          <p:stCondLst>
                                            <p:cond delay="0"/>
                                          </p:stCondLst>
                                        </p:cTn>
                                        <p:tgtEl>
                                          <p:spTgt spid="8"/>
                                        </p:tgtEl>
                                        <p:attrNameLst>
                                          <p:attrName>style.visibility</p:attrName>
                                        </p:attrNameLst>
                                      </p:cBhvr>
                                      <p:to>
                                        <p:strVal val="visible"/>
                                      </p:to>
                                    </p:set>
                                    <p:anim calcmode="lin" valueType="num">
                                      <p:cBhvr>
                                        <p:cTn id="20" dur="1000" fill="hold"/>
                                        <p:tgtEl>
                                          <p:spTgt spid="8"/>
                                        </p:tgtEl>
                                        <p:attrNameLst>
                                          <p:attrName>ppt_w</p:attrName>
                                        </p:attrNameLst>
                                      </p:cBhvr>
                                      <p:tavLst>
                                        <p:tav tm="0">
                                          <p:val>
                                            <p:fltVal val="0"/>
                                          </p:val>
                                        </p:tav>
                                        <p:tav tm="100000">
                                          <p:val>
                                            <p:strVal val="#ppt_w"/>
                                          </p:val>
                                        </p:tav>
                                      </p:tavLst>
                                    </p:anim>
                                    <p:anim calcmode="lin" valueType="num">
                                      <p:cBhvr>
                                        <p:cTn id="21" dur="1000" fill="hold"/>
                                        <p:tgtEl>
                                          <p:spTgt spid="8"/>
                                        </p:tgtEl>
                                        <p:attrNameLst>
                                          <p:attrName>ppt_h</p:attrName>
                                        </p:attrNameLst>
                                      </p:cBhvr>
                                      <p:tavLst>
                                        <p:tav tm="0">
                                          <p:val>
                                            <p:fltVal val="0"/>
                                          </p:val>
                                        </p:tav>
                                        <p:tav tm="100000">
                                          <p:val>
                                            <p:strVal val="#ppt_h"/>
                                          </p:val>
                                        </p:tav>
                                      </p:tavLst>
                                    </p:anim>
                                    <p:animEffect transition="in" filter="fade">
                                      <p:cBhvr>
                                        <p:cTn id="2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E36B74F-EA2D-40E3-8C28-17670EE1E4BC}"/>
              </a:ext>
            </a:extLst>
          </p:cNvPr>
          <p:cNvSpPr txBox="1"/>
          <p:nvPr/>
        </p:nvSpPr>
        <p:spPr>
          <a:xfrm>
            <a:off x="7814668" y="2577406"/>
            <a:ext cx="4371977" cy="1200329"/>
          </a:xfrm>
          <a:prstGeom prst="rect">
            <a:avLst/>
          </a:prstGeom>
          <a:noFill/>
        </p:spPr>
        <p:txBody>
          <a:bodyPr wrap="square">
            <a:spAutoFit/>
          </a:bodyPr>
          <a:lstStyle/>
          <a:p>
            <a:r>
              <a:rPr lang="en-US" sz="2400" b="1" dirty="0"/>
              <a:t>Franklin Delano Roosevelt </a:t>
            </a:r>
          </a:p>
          <a:p>
            <a:r>
              <a:rPr lang="en-US" sz="2400" b="1" dirty="0"/>
              <a:t>(1882 - 1945)</a:t>
            </a:r>
          </a:p>
          <a:p>
            <a:r>
              <a:rPr lang="en-US" sz="2400" b="1" dirty="0"/>
              <a:t>First inauguration address, 1933</a:t>
            </a:r>
          </a:p>
        </p:txBody>
      </p:sp>
      <p:sp>
        <p:nvSpPr>
          <p:cNvPr id="8" name="TextBox 7">
            <a:extLst>
              <a:ext uri="{FF2B5EF4-FFF2-40B4-BE49-F238E27FC236}">
                <a16:creationId xmlns:a16="http://schemas.microsoft.com/office/drawing/2014/main" id="{1BC07C64-E251-44E6-9CF9-BD43F6BA378F}"/>
              </a:ext>
            </a:extLst>
          </p:cNvPr>
          <p:cNvSpPr txBox="1"/>
          <p:nvPr/>
        </p:nvSpPr>
        <p:spPr>
          <a:xfrm>
            <a:off x="7658100" y="127338"/>
            <a:ext cx="4371976" cy="2431435"/>
          </a:xfrm>
          <a:prstGeom prst="rect">
            <a:avLst/>
          </a:prstGeom>
          <a:noFill/>
        </p:spPr>
        <p:txBody>
          <a:bodyPr wrap="square">
            <a:spAutoFit/>
          </a:bodyPr>
          <a:lstStyle/>
          <a:p>
            <a:r>
              <a:rPr lang="en-US" sz="2400" b="1" i="1" dirty="0">
                <a:solidFill>
                  <a:srgbClr val="FF0000"/>
                </a:solidFill>
              </a:rPr>
              <a:t>Let me assert my firm belief that </a:t>
            </a:r>
            <a:r>
              <a:rPr lang="en-US" sz="2800" b="1" i="1" u="sng" dirty="0">
                <a:solidFill>
                  <a:srgbClr val="FF0000"/>
                </a:solidFill>
              </a:rPr>
              <a:t>the only thing we have to fear is fear itself</a:t>
            </a:r>
            <a:r>
              <a:rPr lang="en-US" sz="2400" b="1" i="1" dirty="0">
                <a:solidFill>
                  <a:srgbClr val="FF0000"/>
                </a:solidFill>
              </a:rPr>
              <a:t>—nameless, unreasoning, unjustified terror which paralyzes needed efforts to convert retreat into advance.</a:t>
            </a:r>
          </a:p>
        </p:txBody>
      </p:sp>
      <p:pic>
        <p:nvPicPr>
          <p:cNvPr id="4" name="Picture 3">
            <a:extLst>
              <a:ext uri="{FF2B5EF4-FFF2-40B4-BE49-F238E27FC236}">
                <a16:creationId xmlns:a16="http://schemas.microsoft.com/office/drawing/2014/main" id="{7B7716CF-FF2E-43CA-96A5-B396C123804F}"/>
              </a:ext>
            </a:extLst>
          </p:cNvPr>
          <p:cNvPicPr>
            <a:picLocks noChangeAspect="1"/>
          </p:cNvPicPr>
          <p:nvPr/>
        </p:nvPicPr>
        <p:blipFill rotWithShape="1">
          <a:blip r:embed="rId2"/>
          <a:srcRect l="31174" t="9657" r="28887" b="46686"/>
          <a:stretch/>
        </p:blipFill>
        <p:spPr>
          <a:xfrm>
            <a:off x="8725155" y="3776008"/>
            <a:ext cx="1958620" cy="2954654"/>
          </a:xfrm>
          <a:prstGeom prst="rect">
            <a:avLst/>
          </a:prstGeom>
        </p:spPr>
      </p:pic>
      <p:sp>
        <p:nvSpPr>
          <p:cNvPr id="12" name="TextBox 11">
            <a:extLst>
              <a:ext uri="{FF2B5EF4-FFF2-40B4-BE49-F238E27FC236}">
                <a16:creationId xmlns:a16="http://schemas.microsoft.com/office/drawing/2014/main" id="{A90E6735-9B68-4E2C-A478-49336F676924}"/>
              </a:ext>
            </a:extLst>
          </p:cNvPr>
          <p:cNvSpPr txBox="1"/>
          <p:nvPr/>
        </p:nvSpPr>
        <p:spPr>
          <a:xfrm>
            <a:off x="420037" y="790342"/>
            <a:ext cx="5076301" cy="1323439"/>
          </a:xfrm>
          <a:prstGeom prst="rect">
            <a:avLst/>
          </a:prstGeom>
          <a:noFill/>
        </p:spPr>
        <p:txBody>
          <a:bodyPr wrap="square">
            <a:spAutoFit/>
          </a:bodyPr>
          <a:lstStyle/>
          <a:p>
            <a:r>
              <a:rPr lang="en-US" sz="2000" b="1" dirty="0"/>
              <a:t>It has been reported that this phrase dates back as far as the 1550s, when the French writer Michel de Montaigne (1533-1592) said, </a:t>
            </a:r>
            <a:r>
              <a:rPr lang="en-US" sz="2000" b="1" i="1" dirty="0"/>
              <a:t>“Saying is one thing and doing is another.”</a:t>
            </a:r>
          </a:p>
        </p:txBody>
      </p:sp>
      <p:sp>
        <p:nvSpPr>
          <p:cNvPr id="14" name="TextBox 13">
            <a:extLst>
              <a:ext uri="{FF2B5EF4-FFF2-40B4-BE49-F238E27FC236}">
                <a16:creationId xmlns:a16="http://schemas.microsoft.com/office/drawing/2014/main" id="{FB87F2ED-A99B-40A6-B661-94FC3B8CD473}"/>
              </a:ext>
            </a:extLst>
          </p:cNvPr>
          <p:cNvSpPr txBox="1"/>
          <p:nvPr/>
        </p:nvSpPr>
        <p:spPr>
          <a:xfrm>
            <a:off x="420036" y="2113781"/>
            <a:ext cx="5076301" cy="2246769"/>
          </a:xfrm>
          <a:prstGeom prst="rect">
            <a:avLst/>
          </a:prstGeom>
          <a:noFill/>
        </p:spPr>
        <p:txBody>
          <a:bodyPr wrap="square">
            <a:spAutoFit/>
          </a:bodyPr>
          <a:lstStyle/>
          <a:p>
            <a:r>
              <a:rPr lang="en-US" sz="2000" b="1" dirty="0"/>
              <a:t>This proverb was voiced, at the time of the English Civil War, by John Pym, the English parliamentarian. It was recorded in 1628 in Hansard, the record of the proceedings of the UK parliament: </a:t>
            </a:r>
            <a:r>
              <a:rPr lang="en-US" sz="2000" b="1" i="1" dirty="0"/>
              <a:t>‘A word spoken in season is like an Apple of Gold set in Pictures of Silver,’ </a:t>
            </a:r>
            <a:r>
              <a:rPr lang="en-US" sz="2000" b="1" dirty="0"/>
              <a:t>and actions are more precious than words</a:t>
            </a:r>
            <a:r>
              <a:rPr lang="en-US" sz="2000" b="1" i="1" dirty="0"/>
              <a:t>.</a:t>
            </a:r>
          </a:p>
        </p:txBody>
      </p:sp>
      <p:sp>
        <p:nvSpPr>
          <p:cNvPr id="16" name="TextBox 15">
            <a:extLst>
              <a:ext uri="{FF2B5EF4-FFF2-40B4-BE49-F238E27FC236}">
                <a16:creationId xmlns:a16="http://schemas.microsoft.com/office/drawing/2014/main" id="{435CC35A-DC43-4A2D-899B-A41372E1BC6E}"/>
              </a:ext>
            </a:extLst>
          </p:cNvPr>
          <p:cNvSpPr txBox="1"/>
          <p:nvPr/>
        </p:nvSpPr>
        <p:spPr>
          <a:xfrm>
            <a:off x="420036" y="4404896"/>
            <a:ext cx="5290056" cy="2246769"/>
          </a:xfrm>
          <a:prstGeom prst="rect">
            <a:avLst/>
          </a:prstGeom>
          <a:noFill/>
        </p:spPr>
        <p:txBody>
          <a:bodyPr wrap="square">
            <a:spAutoFit/>
          </a:bodyPr>
          <a:lstStyle/>
          <a:p>
            <a:r>
              <a:rPr lang="en-US" sz="2000" b="1" dirty="0"/>
              <a:t>Actions speak louder than words, and are more to be regarded. President Abraham Lincoln confirms the phrase is in the vernacular by 1856 writing</a:t>
            </a:r>
            <a:r>
              <a:rPr lang="en-US" sz="2000" b="1" i="1" dirty="0"/>
              <a:t>, “Actions speak louder than words is the maxim; and, if true, the South now distinctly says to the North, “Give us the measures, and you take the men.”</a:t>
            </a:r>
          </a:p>
        </p:txBody>
      </p:sp>
      <p:sp>
        <p:nvSpPr>
          <p:cNvPr id="18" name="TextBox 17">
            <a:extLst>
              <a:ext uri="{FF2B5EF4-FFF2-40B4-BE49-F238E27FC236}">
                <a16:creationId xmlns:a16="http://schemas.microsoft.com/office/drawing/2014/main" id="{E507AA81-E862-4948-846D-D15EEE3CFE88}"/>
              </a:ext>
            </a:extLst>
          </p:cNvPr>
          <p:cNvSpPr txBox="1"/>
          <p:nvPr/>
        </p:nvSpPr>
        <p:spPr>
          <a:xfrm>
            <a:off x="161924" y="183394"/>
            <a:ext cx="5944454" cy="584775"/>
          </a:xfrm>
          <a:prstGeom prst="rect">
            <a:avLst/>
          </a:prstGeom>
          <a:noFill/>
        </p:spPr>
        <p:txBody>
          <a:bodyPr wrap="square">
            <a:spAutoFit/>
          </a:bodyPr>
          <a:lstStyle/>
          <a:p>
            <a:r>
              <a:rPr lang="en-US" sz="3200" b="1" i="1" dirty="0">
                <a:solidFill>
                  <a:srgbClr val="FF0000"/>
                </a:solidFill>
              </a:rPr>
              <a:t>Actions speak louder than words</a:t>
            </a:r>
            <a:r>
              <a:rPr lang="en-US" i="1" dirty="0">
                <a:solidFill>
                  <a:srgbClr val="FF0000"/>
                </a:solidFill>
              </a:rPr>
              <a:t>.</a:t>
            </a:r>
          </a:p>
        </p:txBody>
      </p:sp>
      <p:pic>
        <p:nvPicPr>
          <p:cNvPr id="19" name="Picture 18">
            <a:extLst>
              <a:ext uri="{FF2B5EF4-FFF2-40B4-BE49-F238E27FC236}">
                <a16:creationId xmlns:a16="http://schemas.microsoft.com/office/drawing/2014/main" id="{79EF26E3-8BF7-419E-9E83-6E79B5456B06}"/>
              </a:ext>
            </a:extLst>
          </p:cNvPr>
          <p:cNvPicPr>
            <a:picLocks noChangeAspect="1"/>
          </p:cNvPicPr>
          <p:nvPr/>
        </p:nvPicPr>
        <p:blipFill rotWithShape="1">
          <a:blip r:embed="rId3"/>
          <a:srcRect l="11821" r="13898" b="20665"/>
          <a:stretch/>
        </p:blipFill>
        <p:spPr>
          <a:xfrm>
            <a:off x="5632441" y="733375"/>
            <a:ext cx="1487829" cy="1985052"/>
          </a:xfrm>
          <a:prstGeom prst="rect">
            <a:avLst/>
          </a:prstGeom>
        </p:spPr>
      </p:pic>
      <p:pic>
        <p:nvPicPr>
          <p:cNvPr id="20" name="Picture 19">
            <a:extLst>
              <a:ext uri="{FF2B5EF4-FFF2-40B4-BE49-F238E27FC236}">
                <a16:creationId xmlns:a16="http://schemas.microsoft.com/office/drawing/2014/main" id="{37A7C23B-3BDF-407F-8EED-9CC597802B15}"/>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a14:imgEffect>
                  </a14:imgLayer>
                </a14:imgProps>
              </a:ext>
            </a:extLst>
          </a:blip>
          <a:srcRect b="23892"/>
          <a:stretch/>
        </p:blipFill>
        <p:spPr>
          <a:xfrm>
            <a:off x="5632441" y="2832054"/>
            <a:ext cx="1478304" cy="1701724"/>
          </a:xfrm>
          <a:prstGeom prst="rect">
            <a:avLst/>
          </a:prstGeom>
        </p:spPr>
      </p:pic>
      <p:pic>
        <p:nvPicPr>
          <p:cNvPr id="21" name="Picture 20">
            <a:extLst>
              <a:ext uri="{FF2B5EF4-FFF2-40B4-BE49-F238E27FC236}">
                <a16:creationId xmlns:a16="http://schemas.microsoft.com/office/drawing/2014/main" id="{8F19CACF-E9B6-4F29-A244-83B7FF5457CF}"/>
              </a:ext>
            </a:extLst>
          </p:cNvPr>
          <p:cNvPicPr>
            <a:picLocks noChangeAspect="1"/>
          </p:cNvPicPr>
          <p:nvPr/>
        </p:nvPicPr>
        <p:blipFill rotWithShape="1">
          <a:blip r:embed="rId6"/>
          <a:srcRect l="35761" r="30500" b="19584"/>
          <a:stretch/>
        </p:blipFill>
        <p:spPr>
          <a:xfrm>
            <a:off x="5632441" y="4647405"/>
            <a:ext cx="1478305" cy="1983828"/>
          </a:xfrm>
          <a:prstGeom prst="rect">
            <a:avLst/>
          </a:prstGeom>
        </p:spPr>
      </p:pic>
    </p:spTree>
    <p:extLst>
      <p:ext uri="{BB962C8B-B14F-4D97-AF65-F5344CB8AC3E}">
        <p14:creationId xmlns:p14="http://schemas.microsoft.com/office/powerpoint/2010/main" val="2896353283"/>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p:transition spd="slow" advTm="3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3" presetClass="entr" presetSubtype="16" fill="hold" nodeType="afterEffect">
                                  <p:stCondLst>
                                    <p:cond delay="2000"/>
                                  </p:stCondLst>
                                  <p:childTnLst>
                                    <p:set>
                                      <p:cBhvr>
                                        <p:cTn id="11" dur="1" fill="hold">
                                          <p:stCondLst>
                                            <p:cond delay="0"/>
                                          </p:stCondLst>
                                        </p:cTn>
                                        <p:tgtEl>
                                          <p:spTgt spid="4"/>
                                        </p:tgtEl>
                                        <p:attrNameLst>
                                          <p:attrName>style.visibility</p:attrName>
                                        </p:attrNameLst>
                                      </p:cBhvr>
                                      <p:to>
                                        <p:strVal val="visible"/>
                                      </p:to>
                                    </p:set>
                                    <p:animEffect transition="in" filter="plus(in)">
                                      <p:cBhvr>
                                        <p:cTn id="12" dur="1000"/>
                                        <p:tgtEl>
                                          <p:spTgt spid="4"/>
                                        </p:tgtEl>
                                      </p:cBhvr>
                                    </p:animEffect>
                                  </p:childTnLst>
                                </p:cTn>
                              </p:par>
                            </p:childTnLst>
                          </p:cTn>
                        </p:par>
                        <p:par>
                          <p:cTn id="13" fill="hold">
                            <p:stCondLst>
                              <p:cond delay="3500"/>
                            </p:stCondLst>
                            <p:childTnLst>
                              <p:par>
                                <p:cTn id="14" presetID="1" presetClass="entr" presetSubtype="0" fill="hold" grpId="0" nodeType="afterEffect">
                                  <p:stCondLst>
                                    <p:cond delay="1000"/>
                                  </p:stCondLst>
                                  <p:childTnLst>
                                    <p:set>
                                      <p:cBhvr>
                                        <p:cTn id="15" dur="1" fill="hold">
                                          <p:stCondLst>
                                            <p:cond delay="0"/>
                                          </p:stCondLst>
                                        </p:cTn>
                                        <p:tgtEl>
                                          <p:spTgt spid="12"/>
                                        </p:tgtEl>
                                        <p:attrNameLst>
                                          <p:attrName>style.visibility</p:attrName>
                                        </p:attrNameLst>
                                      </p:cBhvr>
                                      <p:to>
                                        <p:strVal val="visible"/>
                                      </p:to>
                                    </p:set>
                                  </p:childTnLst>
                                </p:cTn>
                              </p:par>
                            </p:childTnLst>
                          </p:cTn>
                        </p:par>
                        <p:par>
                          <p:cTn id="16" fill="hold">
                            <p:stCondLst>
                              <p:cond delay="4500"/>
                            </p:stCondLst>
                            <p:childTnLst>
                              <p:par>
                                <p:cTn id="17" presetID="22" presetClass="entr" presetSubtype="4" fill="hold" grpId="0" nodeType="afterEffect">
                                  <p:stCondLst>
                                    <p:cond delay="300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childTnLst>
                          </p:cTn>
                        </p:par>
                        <p:par>
                          <p:cTn id="20" fill="hold">
                            <p:stCondLst>
                              <p:cond delay="8000"/>
                            </p:stCondLst>
                            <p:childTnLst>
                              <p:par>
                                <p:cTn id="21" presetID="31" presetClass="entr" presetSubtype="0" fill="hold" nodeType="afterEffect">
                                  <p:stCondLst>
                                    <p:cond delay="3000"/>
                                  </p:stCondLst>
                                  <p:childTnLst>
                                    <p:set>
                                      <p:cBhvr>
                                        <p:cTn id="22" dur="1" fill="hold">
                                          <p:stCondLst>
                                            <p:cond delay="0"/>
                                          </p:stCondLst>
                                        </p:cTn>
                                        <p:tgtEl>
                                          <p:spTgt spid="16">
                                            <p:txEl>
                                              <p:pRg st="0" end="0"/>
                                            </p:txEl>
                                          </p:spTgt>
                                        </p:tgtEl>
                                        <p:attrNameLst>
                                          <p:attrName>style.visibility</p:attrName>
                                        </p:attrNameLst>
                                      </p:cBhvr>
                                      <p:to>
                                        <p:strVal val="visible"/>
                                      </p:to>
                                    </p:set>
                                    <p:anim calcmode="lin" valueType="num">
                                      <p:cBhvr>
                                        <p:cTn id="23" dur="1000" fill="hold"/>
                                        <p:tgtEl>
                                          <p:spTgt spid="16">
                                            <p:txEl>
                                              <p:pRg st="0" end="0"/>
                                            </p:txEl>
                                          </p:spTgt>
                                        </p:tgtEl>
                                        <p:attrNameLst>
                                          <p:attrName>ppt_w</p:attrName>
                                        </p:attrNameLst>
                                      </p:cBhvr>
                                      <p:tavLst>
                                        <p:tav tm="0">
                                          <p:val>
                                            <p:fltVal val="0"/>
                                          </p:val>
                                        </p:tav>
                                        <p:tav tm="100000">
                                          <p:val>
                                            <p:strVal val="#ppt_w"/>
                                          </p:val>
                                        </p:tav>
                                      </p:tavLst>
                                    </p:anim>
                                    <p:anim calcmode="lin" valueType="num">
                                      <p:cBhvr>
                                        <p:cTn id="24" dur="1000" fill="hold"/>
                                        <p:tgtEl>
                                          <p:spTgt spid="16">
                                            <p:txEl>
                                              <p:pRg st="0" end="0"/>
                                            </p:txEl>
                                          </p:spTgt>
                                        </p:tgtEl>
                                        <p:attrNameLst>
                                          <p:attrName>ppt_h</p:attrName>
                                        </p:attrNameLst>
                                      </p:cBhvr>
                                      <p:tavLst>
                                        <p:tav tm="0">
                                          <p:val>
                                            <p:fltVal val="0"/>
                                          </p:val>
                                        </p:tav>
                                        <p:tav tm="100000">
                                          <p:val>
                                            <p:strVal val="#ppt_h"/>
                                          </p:val>
                                        </p:tav>
                                      </p:tavLst>
                                    </p:anim>
                                    <p:anim calcmode="lin" valueType="num">
                                      <p:cBhvr>
                                        <p:cTn id="25" dur="1000" fill="hold"/>
                                        <p:tgtEl>
                                          <p:spTgt spid="16">
                                            <p:txEl>
                                              <p:pRg st="0" end="0"/>
                                            </p:txEl>
                                          </p:spTgt>
                                        </p:tgtEl>
                                        <p:attrNameLst>
                                          <p:attrName>style.rotation</p:attrName>
                                        </p:attrNameLst>
                                      </p:cBhvr>
                                      <p:tavLst>
                                        <p:tav tm="0">
                                          <p:val>
                                            <p:fltVal val="90"/>
                                          </p:val>
                                        </p:tav>
                                        <p:tav tm="100000">
                                          <p:val>
                                            <p:fltVal val="0"/>
                                          </p:val>
                                        </p:tav>
                                      </p:tavLst>
                                    </p:anim>
                                    <p:animEffect transition="in" filter="fade">
                                      <p:cBhvr>
                                        <p:cTn id="26" dur="1000"/>
                                        <p:tgtEl>
                                          <p:spTgt spid="16">
                                            <p:txEl>
                                              <p:pRg st="0" end="0"/>
                                            </p:txEl>
                                          </p:spTgt>
                                        </p:tgtEl>
                                      </p:cBhvr>
                                    </p:animEffect>
                                  </p:childTnLst>
                                </p:cTn>
                              </p:par>
                            </p:childTnLst>
                          </p:cTn>
                        </p:par>
                        <p:par>
                          <p:cTn id="27" fill="hold">
                            <p:stCondLst>
                              <p:cond delay="12000"/>
                            </p:stCondLst>
                            <p:childTnLst>
                              <p:par>
                                <p:cTn id="28" presetID="21" presetClass="entr" presetSubtype="1" fill="hold" grpId="0" nodeType="afterEffect">
                                  <p:stCondLst>
                                    <p:cond delay="3000"/>
                                  </p:stCondLst>
                                  <p:childTnLst>
                                    <p:set>
                                      <p:cBhvr>
                                        <p:cTn id="29" dur="1" fill="hold">
                                          <p:stCondLst>
                                            <p:cond delay="0"/>
                                          </p:stCondLst>
                                        </p:cTn>
                                        <p:tgtEl>
                                          <p:spTgt spid="3"/>
                                        </p:tgtEl>
                                        <p:attrNameLst>
                                          <p:attrName>style.visibility</p:attrName>
                                        </p:attrNameLst>
                                      </p:cBhvr>
                                      <p:to>
                                        <p:strVal val="visible"/>
                                      </p:to>
                                    </p:set>
                                    <p:animEffect transition="in" filter="wheel(1)">
                                      <p:cBhvr>
                                        <p:cTn id="3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3BD3D1D-8718-4E17-B6DE-3E0F13053B66}"/>
              </a:ext>
            </a:extLst>
          </p:cNvPr>
          <p:cNvSpPr txBox="1"/>
          <p:nvPr/>
        </p:nvSpPr>
        <p:spPr>
          <a:xfrm>
            <a:off x="235744" y="56137"/>
            <a:ext cx="609361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“I came, I saw, I conquered.” </a:t>
            </a:r>
          </a:p>
        </p:txBody>
      </p:sp>
      <p:sp>
        <p:nvSpPr>
          <p:cNvPr id="6" name="TextBox 5">
            <a:extLst>
              <a:ext uri="{FF2B5EF4-FFF2-40B4-BE49-F238E27FC236}">
                <a16:creationId xmlns:a16="http://schemas.microsoft.com/office/drawing/2014/main" id="{3A7476F1-09F4-4E8F-AEDD-506BB67CEA68}"/>
              </a:ext>
            </a:extLst>
          </p:cNvPr>
          <p:cNvSpPr txBox="1"/>
          <p:nvPr/>
        </p:nvSpPr>
        <p:spPr>
          <a:xfrm>
            <a:off x="217884" y="697347"/>
            <a:ext cx="5393533" cy="2677656"/>
          </a:xfrm>
          <a:prstGeom prst="rect">
            <a:avLst/>
          </a:prstGeom>
          <a:noFill/>
        </p:spPr>
        <p:txBody>
          <a:bodyPr wrap="square">
            <a:spAutoFit/>
          </a:bodyPr>
          <a:lstStyle/>
          <a:p>
            <a:r>
              <a:rPr lang="en-US" sz="2400" b="1" dirty="0" err="1"/>
              <a:t>Veni</a:t>
            </a:r>
            <a:r>
              <a:rPr lang="en-US" sz="2400" b="1" dirty="0"/>
              <a:t>, </a:t>
            </a:r>
            <a:r>
              <a:rPr lang="en-US" sz="2400" b="1" dirty="0" err="1"/>
              <a:t>vidi</a:t>
            </a:r>
            <a:r>
              <a:rPr lang="en-US" sz="2400" b="1" dirty="0"/>
              <a:t>, vici is a Latin phrase popularly attributed to Julius Caesar who, according to Appian, used the phrase in a letter to the Roman Senate around 47 BC after he had achieved a quick victory in his short war against </a:t>
            </a:r>
            <a:r>
              <a:rPr lang="en-US" sz="2400" b="1" dirty="0" err="1"/>
              <a:t>Pharnaces</a:t>
            </a:r>
            <a:r>
              <a:rPr lang="en-US" sz="2400" b="1" dirty="0"/>
              <a:t> II of Pontus at the Battle of </a:t>
            </a:r>
            <a:r>
              <a:rPr lang="en-US" sz="2400" b="1" dirty="0" err="1"/>
              <a:t>Zela</a:t>
            </a:r>
            <a:r>
              <a:rPr lang="en-US" sz="2400" b="1" dirty="0"/>
              <a:t>.</a:t>
            </a:r>
          </a:p>
        </p:txBody>
      </p:sp>
      <p:pic>
        <p:nvPicPr>
          <p:cNvPr id="3" name="Picture 2">
            <a:extLst>
              <a:ext uri="{FF2B5EF4-FFF2-40B4-BE49-F238E27FC236}">
                <a16:creationId xmlns:a16="http://schemas.microsoft.com/office/drawing/2014/main" id="{5FF2C313-8001-4524-B51D-920E8E58D2F0}"/>
              </a:ext>
            </a:extLst>
          </p:cNvPr>
          <p:cNvPicPr>
            <a:picLocks noChangeAspect="1"/>
          </p:cNvPicPr>
          <p:nvPr/>
        </p:nvPicPr>
        <p:blipFill rotWithShape="1">
          <a:blip r:embed="rId2"/>
          <a:srcRect l="31140" t="-3824" r="22281" b="3824"/>
          <a:stretch/>
        </p:blipFill>
        <p:spPr>
          <a:xfrm>
            <a:off x="1378744" y="3429000"/>
            <a:ext cx="2528887" cy="3209925"/>
          </a:xfrm>
          <a:prstGeom prst="rect">
            <a:avLst/>
          </a:prstGeom>
        </p:spPr>
      </p:pic>
      <p:sp>
        <p:nvSpPr>
          <p:cNvPr id="8" name="TextBox 7">
            <a:extLst>
              <a:ext uri="{FF2B5EF4-FFF2-40B4-BE49-F238E27FC236}">
                <a16:creationId xmlns:a16="http://schemas.microsoft.com/office/drawing/2014/main" id="{04C4A339-ADC8-443C-963D-99BA4E6A2EDB}"/>
              </a:ext>
            </a:extLst>
          </p:cNvPr>
          <p:cNvSpPr txBox="1"/>
          <p:nvPr/>
        </p:nvSpPr>
        <p:spPr>
          <a:xfrm>
            <a:off x="6580584" y="270450"/>
            <a:ext cx="5611416" cy="523220"/>
          </a:xfrm>
          <a:prstGeom prst="rect">
            <a:avLst/>
          </a:prstGeom>
          <a:noFill/>
        </p:spPr>
        <p:txBody>
          <a:bodyPr wrap="square">
            <a:spAutoFit/>
          </a:bodyPr>
          <a:lstStyle/>
          <a:p>
            <a:r>
              <a:rPr lang="en-US" sz="2800" b="1" i="1" dirty="0">
                <a:solidFill>
                  <a:srgbClr val="FF0000"/>
                </a:solidFill>
              </a:rPr>
              <a:t>Mr. Gorbachev, tear down this wall!</a:t>
            </a:r>
          </a:p>
        </p:txBody>
      </p:sp>
      <p:pic>
        <p:nvPicPr>
          <p:cNvPr id="7" name="Picture 6">
            <a:extLst>
              <a:ext uri="{FF2B5EF4-FFF2-40B4-BE49-F238E27FC236}">
                <a16:creationId xmlns:a16="http://schemas.microsoft.com/office/drawing/2014/main" id="{2C6E7450-1625-4E4A-B39C-084B9B518776}"/>
              </a:ext>
            </a:extLst>
          </p:cNvPr>
          <p:cNvPicPr>
            <a:picLocks noChangeAspect="1"/>
          </p:cNvPicPr>
          <p:nvPr/>
        </p:nvPicPr>
        <p:blipFill rotWithShape="1">
          <a:blip r:embed="rId3"/>
          <a:srcRect l="23111" r="35815"/>
          <a:stretch/>
        </p:blipFill>
        <p:spPr>
          <a:xfrm>
            <a:off x="7900989" y="697347"/>
            <a:ext cx="3200400" cy="4225009"/>
          </a:xfrm>
          <a:prstGeom prst="rect">
            <a:avLst/>
          </a:prstGeom>
        </p:spPr>
      </p:pic>
      <p:sp>
        <p:nvSpPr>
          <p:cNvPr id="11" name="TextBox 10">
            <a:extLst>
              <a:ext uri="{FF2B5EF4-FFF2-40B4-BE49-F238E27FC236}">
                <a16:creationId xmlns:a16="http://schemas.microsoft.com/office/drawing/2014/main" id="{9740741B-0727-420E-841A-B15CA81EBADE}"/>
              </a:ext>
            </a:extLst>
          </p:cNvPr>
          <p:cNvSpPr txBox="1"/>
          <p:nvPr/>
        </p:nvSpPr>
        <p:spPr>
          <a:xfrm>
            <a:off x="7043738" y="4915566"/>
            <a:ext cx="5148262" cy="1938992"/>
          </a:xfrm>
          <a:prstGeom prst="rect">
            <a:avLst/>
          </a:prstGeom>
          <a:noFill/>
        </p:spPr>
        <p:txBody>
          <a:bodyPr wrap="square">
            <a:spAutoFit/>
          </a:bodyPr>
          <a:lstStyle/>
          <a:p>
            <a:r>
              <a:rPr lang="en-US" sz="2400" b="1" dirty="0"/>
              <a:t>"Mr. Gorbachev, tear down this wall", also known as the Berlin Wall Speech, was a speech delivered by United States President Ronald Reagan in West Berlin on June 12, 1987.</a:t>
            </a:r>
          </a:p>
        </p:txBody>
      </p:sp>
    </p:spTree>
    <p:extLst>
      <p:ext uri="{BB962C8B-B14F-4D97-AF65-F5344CB8AC3E}">
        <p14:creationId xmlns:p14="http://schemas.microsoft.com/office/powerpoint/2010/main" val="206930012"/>
      </p:ext>
    </p:extLst>
  </p:cSld>
  <p:clrMapOvr>
    <a:masterClrMapping/>
  </p:clrMapOvr>
  <mc:AlternateContent xmlns:mc="http://schemas.openxmlformats.org/markup-compatibility/2006" xmlns:p14="http://schemas.microsoft.com/office/powerpoint/2010/main">
    <mc:Choice Requires="p14">
      <p:transition spd="slow" p14:dur="2000" advTm="28000"/>
    </mc:Choice>
    <mc:Fallback xmlns="">
      <p:transition spd="slow" advTm="2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700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1000"/>
                                        <p:tgtEl>
                                          <p:spTgt spid="7"/>
                                        </p:tgtEl>
                                      </p:cBhvr>
                                    </p:animEffect>
                                  </p:childTnLst>
                                </p:cTn>
                              </p:par>
                            </p:childTnLst>
                          </p:cTn>
                        </p:par>
                        <p:par>
                          <p:cTn id="8" fill="hold">
                            <p:stCondLst>
                              <p:cond delay="8000"/>
                            </p:stCondLst>
                            <p:childTnLst>
                              <p:par>
                                <p:cTn id="9" presetID="26" presetClass="entr" presetSubtype="0" fill="hold" grpId="0" nodeType="afterEffect">
                                  <p:stCondLst>
                                    <p:cond delay="200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290">
                                          <p:stCondLst>
                                            <p:cond delay="0"/>
                                          </p:stCondLst>
                                        </p:cTn>
                                        <p:tgtEl>
                                          <p:spTgt spid="6"/>
                                        </p:tgtEl>
                                      </p:cBhvr>
                                    </p:animEffect>
                                    <p:anim calcmode="lin" valueType="num">
                                      <p:cBhvr>
                                        <p:cTn id="12" dur="911"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3" dur="332"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4" dur="332" tmFilter="0, 0; 0.125,0.2665; 0.25,0.4; 0.375,0.465; 0.5,0.5;  0.625,0.535; 0.75,0.6; 0.875,0.7335; 1,1">
                                          <p:stCondLst>
                                            <p:cond delay="332"/>
                                          </p:stCondLst>
                                        </p:cTn>
                                        <p:tgtEl>
                                          <p:spTgt spid="6"/>
                                        </p:tgtEl>
                                        <p:attrNameLst>
                                          <p:attrName>ppt_y</p:attrName>
                                        </p:attrNameLst>
                                      </p:cBhvr>
                                      <p:tavLst>
                                        <p:tav tm="0" fmla="#ppt_y-sin(pi*$)/9">
                                          <p:val>
                                            <p:fltVal val="0"/>
                                          </p:val>
                                        </p:tav>
                                        <p:tav tm="100000">
                                          <p:val>
                                            <p:fltVal val="1"/>
                                          </p:val>
                                        </p:tav>
                                      </p:tavLst>
                                    </p:anim>
                                    <p:anim calcmode="lin" valueType="num">
                                      <p:cBhvr>
                                        <p:cTn id="15" dur="166" tmFilter="0, 0; 0.125,0.2665; 0.25,0.4; 0.375,0.465; 0.5,0.5;  0.625,0.535; 0.75,0.6; 0.875,0.7335; 1,1">
                                          <p:stCondLst>
                                            <p:cond delay="662"/>
                                          </p:stCondLst>
                                        </p:cTn>
                                        <p:tgtEl>
                                          <p:spTgt spid="6"/>
                                        </p:tgtEl>
                                        <p:attrNameLst>
                                          <p:attrName>ppt_y</p:attrName>
                                        </p:attrNameLst>
                                      </p:cBhvr>
                                      <p:tavLst>
                                        <p:tav tm="0" fmla="#ppt_y-sin(pi*$)/27">
                                          <p:val>
                                            <p:fltVal val="0"/>
                                          </p:val>
                                        </p:tav>
                                        <p:tav tm="100000">
                                          <p:val>
                                            <p:fltVal val="1"/>
                                          </p:val>
                                        </p:tav>
                                      </p:tavLst>
                                    </p:anim>
                                    <p:anim calcmode="lin" valueType="num">
                                      <p:cBhvr>
                                        <p:cTn id="16" dur="82" tmFilter="0, 0; 0.125,0.2665; 0.25,0.4; 0.375,0.465; 0.5,0.5;  0.625,0.535; 0.75,0.6; 0.875,0.7335; 1,1">
                                          <p:stCondLst>
                                            <p:cond delay="828"/>
                                          </p:stCondLst>
                                        </p:cTn>
                                        <p:tgtEl>
                                          <p:spTgt spid="6"/>
                                        </p:tgtEl>
                                        <p:attrNameLst>
                                          <p:attrName>ppt_y</p:attrName>
                                        </p:attrNameLst>
                                      </p:cBhvr>
                                      <p:tavLst>
                                        <p:tav tm="0" fmla="#ppt_y-sin(pi*$)/81">
                                          <p:val>
                                            <p:fltVal val="0"/>
                                          </p:val>
                                        </p:tav>
                                        <p:tav tm="100000">
                                          <p:val>
                                            <p:fltVal val="1"/>
                                          </p:val>
                                        </p:tav>
                                      </p:tavLst>
                                    </p:anim>
                                    <p:animScale>
                                      <p:cBhvr>
                                        <p:cTn id="17" dur="13">
                                          <p:stCondLst>
                                            <p:cond delay="325"/>
                                          </p:stCondLst>
                                        </p:cTn>
                                        <p:tgtEl>
                                          <p:spTgt spid="6"/>
                                        </p:tgtEl>
                                      </p:cBhvr>
                                      <p:to x="100000" y="60000"/>
                                    </p:animScale>
                                    <p:animScale>
                                      <p:cBhvr>
                                        <p:cTn id="18" dur="83" decel="50000">
                                          <p:stCondLst>
                                            <p:cond delay="338"/>
                                          </p:stCondLst>
                                        </p:cTn>
                                        <p:tgtEl>
                                          <p:spTgt spid="6"/>
                                        </p:tgtEl>
                                      </p:cBhvr>
                                      <p:to x="100000" y="100000"/>
                                    </p:animScale>
                                    <p:animScale>
                                      <p:cBhvr>
                                        <p:cTn id="19" dur="13">
                                          <p:stCondLst>
                                            <p:cond delay="656"/>
                                          </p:stCondLst>
                                        </p:cTn>
                                        <p:tgtEl>
                                          <p:spTgt spid="6"/>
                                        </p:tgtEl>
                                      </p:cBhvr>
                                      <p:to x="100000" y="80000"/>
                                    </p:animScale>
                                    <p:animScale>
                                      <p:cBhvr>
                                        <p:cTn id="20" dur="83" decel="50000">
                                          <p:stCondLst>
                                            <p:cond delay="669"/>
                                          </p:stCondLst>
                                        </p:cTn>
                                        <p:tgtEl>
                                          <p:spTgt spid="6"/>
                                        </p:tgtEl>
                                      </p:cBhvr>
                                      <p:to x="100000" y="100000"/>
                                    </p:animScale>
                                    <p:animScale>
                                      <p:cBhvr>
                                        <p:cTn id="21" dur="13">
                                          <p:stCondLst>
                                            <p:cond delay="821"/>
                                          </p:stCondLst>
                                        </p:cTn>
                                        <p:tgtEl>
                                          <p:spTgt spid="6"/>
                                        </p:tgtEl>
                                      </p:cBhvr>
                                      <p:to x="100000" y="90000"/>
                                    </p:animScale>
                                    <p:animScale>
                                      <p:cBhvr>
                                        <p:cTn id="22" dur="83" decel="50000">
                                          <p:stCondLst>
                                            <p:cond delay="834"/>
                                          </p:stCondLst>
                                        </p:cTn>
                                        <p:tgtEl>
                                          <p:spTgt spid="6"/>
                                        </p:tgtEl>
                                      </p:cBhvr>
                                      <p:to x="100000" y="100000"/>
                                    </p:animScale>
                                    <p:animScale>
                                      <p:cBhvr>
                                        <p:cTn id="23" dur="13">
                                          <p:stCondLst>
                                            <p:cond delay="904"/>
                                          </p:stCondLst>
                                        </p:cTn>
                                        <p:tgtEl>
                                          <p:spTgt spid="6"/>
                                        </p:tgtEl>
                                      </p:cBhvr>
                                      <p:to x="100000" y="95000"/>
                                    </p:animScale>
                                    <p:animScale>
                                      <p:cBhvr>
                                        <p:cTn id="24" dur="83" decel="50000">
                                          <p:stCondLst>
                                            <p:cond delay="917"/>
                                          </p:stCondLst>
                                        </p:cTn>
                                        <p:tgtEl>
                                          <p:spTgt spid="6"/>
                                        </p:tgtEl>
                                      </p:cBhvr>
                                      <p:to x="100000" y="100000"/>
                                    </p:animScale>
                                  </p:childTnLst>
                                </p:cTn>
                              </p:par>
                            </p:childTnLst>
                          </p:cTn>
                        </p:par>
                        <p:par>
                          <p:cTn id="25" fill="hold">
                            <p:stCondLst>
                              <p:cond delay="11000"/>
                            </p:stCondLst>
                            <p:childTnLst>
                              <p:par>
                                <p:cTn id="26" presetID="20" presetClass="entr" presetSubtype="0" fill="hold" grpId="0" nodeType="afterEffect">
                                  <p:stCondLst>
                                    <p:cond delay="7000"/>
                                  </p:stCondLst>
                                  <p:childTnLst>
                                    <p:set>
                                      <p:cBhvr>
                                        <p:cTn id="27" dur="1" fill="hold">
                                          <p:stCondLst>
                                            <p:cond delay="0"/>
                                          </p:stCondLst>
                                        </p:cTn>
                                        <p:tgtEl>
                                          <p:spTgt spid="11"/>
                                        </p:tgtEl>
                                        <p:attrNameLst>
                                          <p:attrName>style.visibility</p:attrName>
                                        </p:attrNameLst>
                                      </p:cBhvr>
                                      <p:to>
                                        <p:strVal val="visible"/>
                                      </p:to>
                                    </p:set>
                                    <p:animEffect transition="in" filter="wedge">
                                      <p:cBhvr>
                                        <p:cTn id="28"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9705D44-247A-477A-81FC-6CB3030ED835}"/>
              </a:ext>
            </a:extLst>
          </p:cNvPr>
          <p:cNvSpPr txBox="1"/>
          <p:nvPr/>
        </p:nvSpPr>
        <p:spPr>
          <a:xfrm>
            <a:off x="3512942" y="4629329"/>
            <a:ext cx="6093618" cy="923330"/>
          </a:xfrm>
          <a:prstGeom prst="rect">
            <a:avLst/>
          </a:prstGeom>
          <a:noFill/>
        </p:spPr>
        <p:txBody>
          <a:bodyPr wrap="square">
            <a:spAutoFit/>
          </a:bodyPr>
          <a:lstStyle/>
          <a:p>
            <a:r>
              <a:rPr lang="en-US" dirty="0"/>
              <a:t>.</a:t>
            </a:r>
          </a:p>
          <a:p>
            <a:endParaRPr lang="en-US" dirty="0"/>
          </a:p>
          <a:p>
            <a:endParaRPr lang="en-US" dirty="0"/>
          </a:p>
        </p:txBody>
      </p:sp>
      <p:sp>
        <p:nvSpPr>
          <p:cNvPr id="6" name="TextBox 5">
            <a:extLst>
              <a:ext uri="{FF2B5EF4-FFF2-40B4-BE49-F238E27FC236}">
                <a16:creationId xmlns:a16="http://schemas.microsoft.com/office/drawing/2014/main" id="{B40D48F3-D6A8-43A5-814E-E09DBD7D32D4}"/>
              </a:ext>
            </a:extLst>
          </p:cNvPr>
          <p:cNvSpPr txBox="1"/>
          <p:nvPr/>
        </p:nvSpPr>
        <p:spPr>
          <a:xfrm>
            <a:off x="194357" y="267711"/>
            <a:ext cx="5411390" cy="954107"/>
          </a:xfrm>
          <a:prstGeom prst="rect">
            <a:avLst/>
          </a:prstGeom>
          <a:noFill/>
        </p:spPr>
        <p:txBody>
          <a:bodyPr wrap="square">
            <a:spAutoFit/>
          </a:bodyPr>
          <a:lstStyle/>
          <a:p>
            <a:r>
              <a:rPr lang="en-US" sz="2800" b="1" i="1" dirty="0">
                <a:solidFill>
                  <a:srgbClr val="FF0000"/>
                </a:solidFill>
              </a:rPr>
              <a:t>Two wrongs don't make one right:</a:t>
            </a:r>
          </a:p>
          <a:p>
            <a:r>
              <a:rPr lang="en-US" sz="2800" b="1" i="1" dirty="0">
                <a:solidFill>
                  <a:srgbClr val="FF0000"/>
                </a:solidFill>
              </a:rPr>
              <a:t>Two wrongs won't right a wrong.</a:t>
            </a:r>
          </a:p>
        </p:txBody>
      </p:sp>
      <p:sp>
        <p:nvSpPr>
          <p:cNvPr id="10" name="TextBox 9">
            <a:extLst>
              <a:ext uri="{FF2B5EF4-FFF2-40B4-BE49-F238E27FC236}">
                <a16:creationId xmlns:a16="http://schemas.microsoft.com/office/drawing/2014/main" id="{90CD951B-F652-4804-8842-67AA92582EDD}"/>
              </a:ext>
            </a:extLst>
          </p:cNvPr>
          <p:cNvSpPr txBox="1"/>
          <p:nvPr/>
        </p:nvSpPr>
        <p:spPr>
          <a:xfrm>
            <a:off x="280081" y="1302753"/>
            <a:ext cx="5037057" cy="3693319"/>
          </a:xfrm>
          <a:prstGeom prst="rect">
            <a:avLst/>
          </a:prstGeom>
          <a:noFill/>
        </p:spPr>
        <p:txBody>
          <a:bodyPr wrap="square">
            <a:spAutoFit/>
          </a:bodyPr>
          <a:lstStyle/>
          <a:p>
            <a:r>
              <a:rPr lang="en-US" sz="2400" b="1" dirty="0"/>
              <a:t>The first known citation in the USA is in a 1783 letter by Benjamin Rush.  Benjamin Rush (1746 - 1813) was a signer of the United States Declaration of Independence and a civic leader in Philadelphia, where he was a physician, politician, social reformer, humanitarian, and educator and the founder of Dickinson College.</a:t>
            </a:r>
          </a:p>
          <a:p>
            <a:endParaRPr lang="en-US" dirty="0"/>
          </a:p>
        </p:txBody>
      </p:sp>
      <p:pic>
        <p:nvPicPr>
          <p:cNvPr id="11" name="Picture 10">
            <a:extLst>
              <a:ext uri="{FF2B5EF4-FFF2-40B4-BE49-F238E27FC236}">
                <a16:creationId xmlns:a16="http://schemas.microsoft.com/office/drawing/2014/main" id="{5EED91C1-BD9C-4373-9FE1-AB8EB052D0EB}"/>
              </a:ext>
            </a:extLst>
          </p:cNvPr>
          <p:cNvPicPr>
            <a:picLocks noChangeAspect="1"/>
          </p:cNvPicPr>
          <p:nvPr/>
        </p:nvPicPr>
        <p:blipFill rotWithShape="1">
          <a:blip r:embed="rId2"/>
          <a:srcRect l="21083" t="5516" r="29166" b="36031"/>
          <a:stretch/>
        </p:blipFill>
        <p:spPr>
          <a:xfrm>
            <a:off x="2050761" y="4736887"/>
            <a:ext cx="1380742" cy="1887245"/>
          </a:xfrm>
          <a:prstGeom prst="rect">
            <a:avLst/>
          </a:prstGeom>
        </p:spPr>
      </p:pic>
      <p:sp>
        <p:nvSpPr>
          <p:cNvPr id="12" name="TextBox 11">
            <a:extLst>
              <a:ext uri="{FF2B5EF4-FFF2-40B4-BE49-F238E27FC236}">
                <a16:creationId xmlns:a16="http://schemas.microsoft.com/office/drawing/2014/main" id="{0F5DC734-CEDA-4EBC-A8AE-98A89D3A9B71}"/>
              </a:ext>
            </a:extLst>
          </p:cNvPr>
          <p:cNvSpPr txBox="1"/>
          <p:nvPr/>
        </p:nvSpPr>
        <p:spPr>
          <a:xfrm>
            <a:off x="6232536" y="4764256"/>
            <a:ext cx="4096941" cy="2123658"/>
          </a:xfrm>
          <a:prstGeom prst="rect">
            <a:avLst/>
          </a:prstGeom>
          <a:noFill/>
        </p:spPr>
        <p:txBody>
          <a:bodyPr wrap="square">
            <a:spAutoFit/>
          </a:bodyPr>
          <a:lstStyle/>
          <a:p>
            <a:r>
              <a:rPr lang="en-US" sz="2200" b="1" dirty="0"/>
              <a:t>Charlotte Brontë was an English novelist and poet, the eldest of the three Brontë sisters who survived into adulthood and whose novels became classics of English literature.</a:t>
            </a:r>
          </a:p>
        </p:txBody>
      </p:sp>
      <p:pic>
        <p:nvPicPr>
          <p:cNvPr id="4" name="Picture 3">
            <a:extLst>
              <a:ext uri="{FF2B5EF4-FFF2-40B4-BE49-F238E27FC236}">
                <a16:creationId xmlns:a16="http://schemas.microsoft.com/office/drawing/2014/main" id="{97AD732D-2C97-44A1-805F-631AB4F66A51}"/>
              </a:ext>
            </a:extLst>
          </p:cNvPr>
          <p:cNvPicPr>
            <a:picLocks noChangeAspect="1"/>
          </p:cNvPicPr>
          <p:nvPr/>
        </p:nvPicPr>
        <p:blipFill rotWithShape="1">
          <a:blip r:embed="rId3"/>
          <a:srcRect l="20941" r="26335" b="56837"/>
          <a:stretch/>
        </p:blipFill>
        <p:spPr>
          <a:xfrm>
            <a:off x="10164388" y="4736887"/>
            <a:ext cx="1905161" cy="2019002"/>
          </a:xfrm>
          <a:prstGeom prst="rect">
            <a:avLst/>
          </a:prstGeom>
        </p:spPr>
      </p:pic>
      <p:sp>
        <p:nvSpPr>
          <p:cNvPr id="15" name="TextBox 14">
            <a:extLst>
              <a:ext uri="{FF2B5EF4-FFF2-40B4-BE49-F238E27FC236}">
                <a16:creationId xmlns:a16="http://schemas.microsoft.com/office/drawing/2014/main" id="{6935149A-A217-4850-8EFF-F07A797AAA4F}"/>
              </a:ext>
            </a:extLst>
          </p:cNvPr>
          <p:cNvSpPr txBox="1"/>
          <p:nvPr/>
        </p:nvSpPr>
        <p:spPr>
          <a:xfrm>
            <a:off x="6908012" y="920458"/>
            <a:ext cx="5029596" cy="3816429"/>
          </a:xfrm>
          <a:prstGeom prst="rect">
            <a:avLst/>
          </a:prstGeom>
          <a:noFill/>
        </p:spPr>
        <p:txBody>
          <a:bodyPr wrap="square">
            <a:spAutoFit/>
          </a:bodyPr>
          <a:lstStyle/>
          <a:p>
            <a:r>
              <a:rPr lang="en-US" sz="2200" b="1" dirty="0"/>
              <a:t>This ancient adage, like so many others, has its roots in one of Aesop’s fables and in print in the </a:t>
            </a:r>
            <a:r>
              <a:rPr lang="en-US" sz="2200" b="1" dirty="0" err="1"/>
              <a:t>Douce</a:t>
            </a:r>
            <a:r>
              <a:rPr lang="en-US" sz="2200" b="1" dirty="0"/>
              <a:t> MS of about 1350. The fox, unable to climb out of a well into which he fell, persuades the goat to jump in, too. He then climbs out by standing on the goat’s shoulders, leaving the goat in the well. Charlotte Brontë used it ironically in Shirley (1849): “When you feel tempted to marry . . . look twice before you leap.”</a:t>
            </a:r>
          </a:p>
        </p:txBody>
      </p:sp>
      <p:sp>
        <p:nvSpPr>
          <p:cNvPr id="17" name="TextBox 16">
            <a:extLst>
              <a:ext uri="{FF2B5EF4-FFF2-40B4-BE49-F238E27FC236}">
                <a16:creationId xmlns:a16="http://schemas.microsoft.com/office/drawing/2014/main" id="{2D029F22-13C0-49E6-A138-BA636C6A5FDE}"/>
              </a:ext>
            </a:extLst>
          </p:cNvPr>
          <p:cNvSpPr txBox="1"/>
          <p:nvPr/>
        </p:nvSpPr>
        <p:spPr>
          <a:xfrm>
            <a:off x="7261622" y="267711"/>
            <a:ext cx="4366219" cy="523220"/>
          </a:xfrm>
          <a:prstGeom prst="rect">
            <a:avLst/>
          </a:prstGeom>
          <a:noFill/>
        </p:spPr>
        <p:txBody>
          <a:bodyPr wrap="square">
            <a:spAutoFit/>
          </a:bodyPr>
          <a:lstStyle/>
          <a:p>
            <a:r>
              <a:rPr lang="en-US" sz="2800" b="1" i="1" dirty="0">
                <a:solidFill>
                  <a:srgbClr val="FF0000"/>
                </a:solidFill>
              </a:rPr>
              <a:t>Look twice before you leap.</a:t>
            </a:r>
          </a:p>
        </p:txBody>
      </p:sp>
    </p:spTree>
    <p:extLst>
      <p:ext uri="{BB962C8B-B14F-4D97-AF65-F5344CB8AC3E}">
        <p14:creationId xmlns:p14="http://schemas.microsoft.com/office/powerpoint/2010/main" val="1028954165"/>
      </p:ext>
    </p:extLst>
  </p:cSld>
  <p:clrMapOvr>
    <a:masterClrMapping/>
  </p:clrMapOvr>
  <mc:AlternateContent xmlns:mc="http://schemas.openxmlformats.org/markup-compatibility/2006" xmlns:p14="http://schemas.microsoft.com/office/powerpoint/2010/main">
    <mc:Choice Requires="p14">
      <p:transition spd="slow" p14:dur="2000" advTm="33000"/>
    </mc:Choice>
    <mc:Fallback xmlns="">
      <p:transition spd="slow" advTm="3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600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1000"/>
                                        <p:tgtEl>
                                          <p:spTgt spid="10"/>
                                        </p:tgtEl>
                                      </p:cBhvr>
                                    </p:animEffect>
                                  </p:childTnLst>
                                </p:cTn>
                              </p:par>
                            </p:childTnLst>
                          </p:cTn>
                        </p:par>
                        <p:par>
                          <p:cTn id="8" fill="hold">
                            <p:stCondLst>
                              <p:cond delay="7000"/>
                            </p:stCondLst>
                            <p:childTnLst>
                              <p:par>
                                <p:cTn id="9" presetID="18" presetClass="entr" presetSubtype="12" fill="hold" grpId="0" nodeType="afterEffect">
                                  <p:stCondLst>
                                    <p:cond delay="6000"/>
                                  </p:stCondLst>
                                  <p:childTnLst>
                                    <p:set>
                                      <p:cBhvr>
                                        <p:cTn id="10" dur="1" fill="hold">
                                          <p:stCondLst>
                                            <p:cond delay="0"/>
                                          </p:stCondLst>
                                        </p:cTn>
                                        <p:tgtEl>
                                          <p:spTgt spid="15"/>
                                        </p:tgtEl>
                                        <p:attrNameLst>
                                          <p:attrName>style.visibility</p:attrName>
                                        </p:attrNameLst>
                                      </p:cBhvr>
                                      <p:to>
                                        <p:strVal val="visible"/>
                                      </p:to>
                                    </p:set>
                                    <p:animEffect transition="in" filter="strips(downLeft)">
                                      <p:cBhvr>
                                        <p:cTn id="11" dur="1000"/>
                                        <p:tgtEl>
                                          <p:spTgt spid="15"/>
                                        </p:tgtEl>
                                      </p:cBhvr>
                                    </p:animEffect>
                                  </p:childTnLst>
                                </p:cTn>
                              </p:par>
                            </p:childTnLst>
                          </p:cTn>
                        </p:par>
                        <p:par>
                          <p:cTn id="12" fill="hold">
                            <p:stCondLst>
                              <p:cond delay="14000"/>
                            </p:stCondLst>
                            <p:childTnLst>
                              <p:par>
                                <p:cTn id="13" presetID="8" presetClass="entr" presetSubtype="16" fill="hold" nodeType="afterEffect">
                                  <p:stCondLst>
                                    <p:cond delay="4000"/>
                                  </p:stCondLst>
                                  <p:childTnLst>
                                    <p:set>
                                      <p:cBhvr>
                                        <p:cTn id="14" dur="1" fill="hold">
                                          <p:stCondLst>
                                            <p:cond delay="0"/>
                                          </p:stCondLst>
                                        </p:cTn>
                                        <p:tgtEl>
                                          <p:spTgt spid="12">
                                            <p:txEl>
                                              <p:pRg st="0" end="0"/>
                                            </p:txEl>
                                          </p:spTgt>
                                        </p:tgtEl>
                                        <p:attrNameLst>
                                          <p:attrName>style.visibility</p:attrName>
                                        </p:attrNameLst>
                                      </p:cBhvr>
                                      <p:to>
                                        <p:strVal val="visible"/>
                                      </p:to>
                                    </p:set>
                                    <p:animEffect transition="in" filter="diamond(in)">
                                      <p:cBhvr>
                                        <p:cTn id="15" dur="10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CF8CEFC-CB5E-49DC-AA4A-44E77D9001B5}"/>
              </a:ext>
            </a:extLst>
          </p:cNvPr>
          <p:cNvSpPr txBox="1"/>
          <p:nvPr/>
        </p:nvSpPr>
        <p:spPr>
          <a:xfrm>
            <a:off x="197264" y="1600875"/>
            <a:ext cx="3420519" cy="830997"/>
          </a:xfrm>
          <a:prstGeom prst="rect">
            <a:avLst/>
          </a:prstGeom>
          <a:noFill/>
        </p:spPr>
        <p:txBody>
          <a:bodyPr wrap="square">
            <a:spAutoFit/>
          </a:bodyPr>
          <a:lstStyle/>
          <a:p>
            <a:r>
              <a:rPr lang="en-US" sz="2400" b="1" dirty="0"/>
              <a:t>King Richard, Act V, </a:t>
            </a:r>
          </a:p>
          <a:p>
            <a:r>
              <a:rPr lang="en-US" sz="2400" b="1" dirty="0"/>
              <a:t>Scene IV, "Richard III”</a:t>
            </a:r>
          </a:p>
        </p:txBody>
      </p:sp>
      <p:sp>
        <p:nvSpPr>
          <p:cNvPr id="5" name="TextBox 4">
            <a:extLst>
              <a:ext uri="{FF2B5EF4-FFF2-40B4-BE49-F238E27FC236}">
                <a16:creationId xmlns:a16="http://schemas.microsoft.com/office/drawing/2014/main" id="{A5005CA1-C9AD-419C-A863-A61CF1298825}"/>
              </a:ext>
            </a:extLst>
          </p:cNvPr>
          <p:cNvSpPr txBox="1"/>
          <p:nvPr/>
        </p:nvSpPr>
        <p:spPr>
          <a:xfrm>
            <a:off x="8444576" y="158885"/>
            <a:ext cx="3550160" cy="830997"/>
          </a:xfrm>
          <a:prstGeom prst="rect">
            <a:avLst/>
          </a:prstGeom>
          <a:noFill/>
        </p:spPr>
        <p:txBody>
          <a:bodyPr wrap="square">
            <a:spAutoFit/>
          </a:bodyPr>
          <a:lstStyle/>
          <a:p>
            <a:r>
              <a:rPr lang="en-US" sz="2400" b="1" dirty="0">
                <a:solidFill>
                  <a:srgbClr val="FF0000"/>
                </a:solidFill>
              </a:rPr>
              <a:t>A rose by any other name</a:t>
            </a:r>
          </a:p>
          <a:p>
            <a:r>
              <a:rPr lang="en-US" sz="2400" b="1" dirty="0">
                <a:solidFill>
                  <a:srgbClr val="FF0000"/>
                </a:solidFill>
              </a:rPr>
              <a:t>would smell as sweet.</a:t>
            </a:r>
          </a:p>
        </p:txBody>
      </p:sp>
      <p:sp>
        <p:nvSpPr>
          <p:cNvPr id="7" name="TextBox 6">
            <a:extLst>
              <a:ext uri="{FF2B5EF4-FFF2-40B4-BE49-F238E27FC236}">
                <a16:creationId xmlns:a16="http://schemas.microsoft.com/office/drawing/2014/main" id="{733FD727-4DCD-4F35-9848-FFDAE4E33B98}"/>
              </a:ext>
            </a:extLst>
          </p:cNvPr>
          <p:cNvSpPr txBox="1"/>
          <p:nvPr/>
        </p:nvSpPr>
        <p:spPr>
          <a:xfrm>
            <a:off x="8247660" y="4452458"/>
            <a:ext cx="4305300" cy="2308324"/>
          </a:xfrm>
          <a:prstGeom prst="rect">
            <a:avLst/>
          </a:prstGeom>
          <a:noFill/>
        </p:spPr>
        <p:txBody>
          <a:bodyPr wrap="square">
            <a:spAutoFit/>
          </a:bodyPr>
          <a:lstStyle/>
          <a:p>
            <a:r>
              <a:rPr lang="en-US" sz="2400" b="1" dirty="0"/>
              <a:t>William Shakespeare was an English playwright, poet, and actor, widely regarded as the greatest writer in the English language and the world's greatest dramatist. </a:t>
            </a:r>
            <a:r>
              <a:rPr lang="en-US" sz="1600" b="1" dirty="0"/>
              <a:t>(1564 – 1616)</a:t>
            </a:r>
          </a:p>
        </p:txBody>
      </p:sp>
      <p:sp>
        <p:nvSpPr>
          <p:cNvPr id="8" name="TextBox 7">
            <a:extLst>
              <a:ext uri="{FF2B5EF4-FFF2-40B4-BE49-F238E27FC236}">
                <a16:creationId xmlns:a16="http://schemas.microsoft.com/office/drawing/2014/main" id="{84A25C75-6B71-489F-AA29-3C637B4D59E0}"/>
              </a:ext>
            </a:extLst>
          </p:cNvPr>
          <p:cNvSpPr txBox="1"/>
          <p:nvPr/>
        </p:nvSpPr>
        <p:spPr>
          <a:xfrm>
            <a:off x="2176627" y="2853321"/>
            <a:ext cx="5970224" cy="1938992"/>
          </a:xfrm>
          <a:prstGeom prst="rect">
            <a:avLst/>
          </a:prstGeom>
          <a:noFill/>
        </p:spPr>
        <p:txBody>
          <a:bodyPr wrap="square">
            <a:spAutoFit/>
          </a:bodyPr>
          <a:lstStyle/>
          <a:p>
            <a:r>
              <a:rPr lang="en-US" sz="2400" b="1" u="sng" dirty="0">
                <a:solidFill>
                  <a:srgbClr val="FF0000"/>
                </a:solidFill>
              </a:rPr>
              <a:t>To be, or not to be, that is the question:</a:t>
            </a:r>
          </a:p>
          <a:p>
            <a:r>
              <a:rPr lang="en-US" sz="2400" b="1" dirty="0">
                <a:solidFill>
                  <a:srgbClr val="FF0000"/>
                </a:solidFill>
              </a:rPr>
              <a:t>Whether 'tis nobler in the mind to suffer</a:t>
            </a:r>
          </a:p>
          <a:p>
            <a:r>
              <a:rPr lang="en-US" sz="2400" b="1" dirty="0">
                <a:solidFill>
                  <a:srgbClr val="FF0000"/>
                </a:solidFill>
              </a:rPr>
              <a:t>The slings and arrows of outrageous fortune,</a:t>
            </a:r>
          </a:p>
          <a:p>
            <a:r>
              <a:rPr lang="en-US" sz="2400" b="1" dirty="0">
                <a:solidFill>
                  <a:srgbClr val="FF0000"/>
                </a:solidFill>
              </a:rPr>
              <a:t>Or to take Arms against a Sea of troubles,</a:t>
            </a:r>
          </a:p>
          <a:p>
            <a:r>
              <a:rPr lang="en-US" sz="2400" b="1" dirty="0">
                <a:solidFill>
                  <a:srgbClr val="FF0000"/>
                </a:solidFill>
              </a:rPr>
              <a:t>And by opposing end them: to die, to sleep;</a:t>
            </a:r>
          </a:p>
        </p:txBody>
      </p:sp>
      <p:sp>
        <p:nvSpPr>
          <p:cNvPr id="9" name="TextBox 8">
            <a:extLst>
              <a:ext uri="{FF2B5EF4-FFF2-40B4-BE49-F238E27FC236}">
                <a16:creationId xmlns:a16="http://schemas.microsoft.com/office/drawing/2014/main" id="{B854EBDA-6E7E-4DD2-982E-A812B9118987}"/>
              </a:ext>
            </a:extLst>
          </p:cNvPr>
          <p:cNvSpPr txBox="1"/>
          <p:nvPr/>
        </p:nvSpPr>
        <p:spPr>
          <a:xfrm>
            <a:off x="197264" y="167671"/>
            <a:ext cx="3488911" cy="830997"/>
          </a:xfrm>
          <a:prstGeom prst="rect">
            <a:avLst/>
          </a:prstGeom>
          <a:noFill/>
        </p:spPr>
        <p:txBody>
          <a:bodyPr wrap="square">
            <a:spAutoFit/>
          </a:bodyPr>
          <a:lstStyle/>
          <a:p>
            <a:r>
              <a:rPr lang="en-US" sz="2400" b="1" dirty="0">
                <a:solidFill>
                  <a:srgbClr val="FF0000"/>
                </a:solidFill>
              </a:rPr>
              <a:t>A horse! A horse!  My</a:t>
            </a:r>
          </a:p>
          <a:p>
            <a:r>
              <a:rPr lang="en-US" sz="2400" b="1" dirty="0">
                <a:solidFill>
                  <a:srgbClr val="FF0000"/>
                </a:solidFill>
              </a:rPr>
              <a:t>Kingdom for a horse!</a:t>
            </a:r>
          </a:p>
        </p:txBody>
      </p:sp>
      <p:sp>
        <p:nvSpPr>
          <p:cNvPr id="11" name="TextBox 10">
            <a:extLst>
              <a:ext uri="{FF2B5EF4-FFF2-40B4-BE49-F238E27FC236}">
                <a16:creationId xmlns:a16="http://schemas.microsoft.com/office/drawing/2014/main" id="{13C90BC3-B93B-4192-9E51-6BC318209436}"/>
              </a:ext>
            </a:extLst>
          </p:cNvPr>
          <p:cNvSpPr txBox="1"/>
          <p:nvPr/>
        </p:nvSpPr>
        <p:spPr>
          <a:xfrm>
            <a:off x="8444576" y="1163707"/>
            <a:ext cx="2953657" cy="830997"/>
          </a:xfrm>
          <a:prstGeom prst="rect">
            <a:avLst/>
          </a:prstGeom>
          <a:noFill/>
        </p:spPr>
        <p:txBody>
          <a:bodyPr wrap="square">
            <a:spAutoFit/>
          </a:bodyPr>
          <a:lstStyle/>
          <a:p>
            <a:r>
              <a:rPr lang="en-US" sz="2400" b="1" dirty="0"/>
              <a:t>Juliet, Act II, Scene II,</a:t>
            </a:r>
          </a:p>
          <a:p>
            <a:r>
              <a:rPr lang="en-US" sz="2400" b="1" dirty="0"/>
              <a:t>"Romeo and Juliet"</a:t>
            </a:r>
          </a:p>
        </p:txBody>
      </p:sp>
      <p:sp>
        <p:nvSpPr>
          <p:cNvPr id="13" name="TextBox 12">
            <a:extLst>
              <a:ext uri="{FF2B5EF4-FFF2-40B4-BE49-F238E27FC236}">
                <a16:creationId xmlns:a16="http://schemas.microsoft.com/office/drawing/2014/main" id="{651E5D71-29CF-4AAD-9C92-A8F3CD51449B}"/>
              </a:ext>
            </a:extLst>
          </p:cNvPr>
          <p:cNvSpPr txBox="1"/>
          <p:nvPr/>
        </p:nvSpPr>
        <p:spPr>
          <a:xfrm>
            <a:off x="2176627" y="4906929"/>
            <a:ext cx="5374861" cy="1200329"/>
          </a:xfrm>
          <a:prstGeom prst="rect">
            <a:avLst/>
          </a:prstGeom>
          <a:noFill/>
        </p:spPr>
        <p:txBody>
          <a:bodyPr wrap="square">
            <a:spAutoFit/>
          </a:bodyPr>
          <a:lstStyle/>
          <a:p>
            <a:r>
              <a:rPr lang="en-US" sz="2400" b="1" dirty="0"/>
              <a:t>Prince Hamlet in the so-called "nunnery scene" of William Shakespeare's play Hamlet, Act 3, Scene 1.</a:t>
            </a:r>
          </a:p>
        </p:txBody>
      </p:sp>
      <p:pic>
        <p:nvPicPr>
          <p:cNvPr id="15" name="Picture 14">
            <a:extLst>
              <a:ext uri="{FF2B5EF4-FFF2-40B4-BE49-F238E27FC236}">
                <a16:creationId xmlns:a16="http://schemas.microsoft.com/office/drawing/2014/main" id="{B84DAEF9-C5F1-48C5-A519-C960D330196A}"/>
              </a:ext>
            </a:extLst>
          </p:cNvPr>
          <p:cNvPicPr>
            <a:picLocks noChangeAspect="1"/>
          </p:cNvPicPr>
          <p:nvPr/>
        </p:nvPicPr>
        <p:blipFill>
          <a:blip r:embed="rId2"/>
          <a:stretch>
            <a:fillRect/>
          </a:stretch>
        </p:blipFill>
        <p:spPr>
          <a:xfrm>
            <a:off x="6538993" y="130684"/>
            <a:ext cx="1708667" cy="2460481"/>
          </a:xfrm>
          <a:prstGeom prst="rect">
            <a:avLst/>
          </a:prstGeom>
        </p:spPr>
      </p:pic>
      <p:pic>
        <p:nvPicPr>
          <p:cNvPr id="16" name="Picture 15">
            <a:extLst>
              <a:ext uri="{FF2B5EF4-FFF2-40B4-BE49-F238E27FC236}">
                <a16:creationId xmlns:a16="http://schemas.microsoft.com/office/drawing/2014/main" id="{63B025BC-28E7-4DA2-81E8-D2D9E1D52F45}"/>
              </a:ext>
            </a:extLst>
          </p:cNvPr>
          <p:cNvPicPr>
            <a:picLocks noChangeAspect="1"/>
          </p:cNvPicPr>
          <p:nvPr/>
        </p:nvPicPr>
        <p:blipFill rotWithShape="1">
          <a:blip r:embed="rId3"/>
          <a:srcRect t="16469"/>
          <a:stretch/>
        </p:blipFill>
        <p:spPr>
          <a:xfrm>
            <a:off x="3317344" y="128383"/>
            <a:ext cx="1810236" cy="2407804"/>
          </a:xfrm>
          <a:prstGeom prst="rect">
            <a:avLst/>
          </a:prstGeom>
        </p:spPr>
      </p:pic>
      <p:pic>
        <p:nvPicPr>
          <p:cNvPr id="17" name="Picture 16">
            <a:extLst>
              <a:ext uri="{FF2B5EF4-FFF2-40B4-BE49-F238E27FC236}">
                <a16:creationId xmlns:a16="http://schemas.microsoft.com/office/drawing/2014/main" id="{66E28087-5F32-4E07-A52C-3BD162C131A5}"/>
              </a:ext>
            </a:extLst>
          </p:cNvPr>
          <p:cNvPicPr>
            <a:picLocks noChangeAspect="1"/>
          </p:cNvPicPr>
          <p:nvPr/>
        </p:nvPicPr>
        <p:blipFill rotWithShape="1">
          <a:blip r:embed="rId4"/>
          <a:srcRect t="16389"/>
          <a:stretch/>
        </p:blipFill>
        <p:spPr>
          <a:xfrm>
            <a:off x="74857" y="2829805"/>
            <a:ext cx="2025889" cy="2776815"/>
          </a:xfrm>
          <a:prstGeom prst="rect">
            <a:avLst/>
          </a:prstGeom>
        </p:spPr>
      </p:pic>
      <p:pic>
        <p:nvPicPr>
          <p:cNvPr id="18" name="Picture 17">
            <a:extLst>
              <a:ext uri="{FF2B5EF4-FFF2-40B4-BE49-F238E27FC236}">
                <a16:creationId xmlns:a16="http://schemas.microsoft.com/office/drawing/2014/main" id="{9D8B1094-8FBE-42DC-A8A2-2E5BCFCB01FC}"/>
              </a:ext>
            </a:extLst>
          </p:cNvPr>
          <p:cNvPicPr>
            <a:picLocks noChangeAspect="1"/>
          </p:cNvPicPr>
          <p:nvPr/>
        </p:nvPicPr>
        <p:blipFill rotWithShape="1">
          <a:blip r:embed="rId5"/>
          <a:srcRect l="25804" t="5778" r="2312" b="8307"/>
          <a:stretch/>
        </p:blipFill>
        <p:spPr>
          <a:xfrm>
            <a:off x="9375052" y="2016374"/>
            <a:ext cx="2742091" cy="2460481"/>
          </a:xfrm>
          <a:prstGeom prst="rect">
            <a:avLst/>
          </a:prstGeom>
        </p:spPr>
      </p:pic>
    </p:spTree>
    <p:extLst>
      <p:ext uri="{BB962C8B-B14F-4D97-AF65-F5344CB8AC3E}">
        <p14:creationId xmlns:p14="http://schemas.microsoft.com/office/powerpoint/2010/main" val="848467778"/>
      </p:ext>
    </p:extLst>
  </p:cSld>
  <p:clrMapOvr>
    <a:masterClrMapping/>
  </p:clrMapOvr>
  <mc:AlternateContent xmlns:mc="http://schemas.openxmlformats.org/markup-compatibility/2006" xmlns:p14="http://schemas.microsoft.com/office/powerpoint/2010/main">
    <mc:Choice Requires="p14">
      <p:transition spd="slow" p14:dur="2000" advTm="37000"/>
    </mc:Choice>
    <mc:Fallback xmlns="">
      <p:transition spd="slow" advTm="3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800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p:tgtEl>
                                          <p:spTgt spid="16"/>
                                        </p:tgtEl>
                                        <p:attrNameLst>
                                          <p:attrName>ppt_y</p:attrName>
                                        </p:attrNameLst>
                                      </p:cBhvr>
                                      <p:tavLst>
                                        <p:tav tm="0">
                                          <p:val>
                                            <p:strVal val="#ppt_y+#ppt_h*1.125000"/>
                                          </p:val>
                                        </p:tav>
                                        <p:tav tm="100000">
                                          <p:val>
                                            <p:strVal val="#ppt_y"/>
                                          </p:val>
                                        </p:tav>
                                      </p:tavLst>
                                    </p:anim>
                                    <p:animEffect transition="in" filter="wipe(up)">
                                      <p:cBhvr>
                                        <p:cTn id="8" dur="1000"/>
                                        <p:tgtEl>
                                          <p:spTgt spid="16"/>
                                        </p:tgtEl>
                                      </p:cBhvr>
                                    </p:animEffect>
                                  </p:childTnLst>
                                </p:cTn>
                              </p:par>
                            </p:childTnLst>
                          </p:cTn>
                        </p:par>
                        <p:par>
                          <p:cTn id="9" fill="hold">
                            <p:stCondLst>
                              <p:cond delay="9000"/>
                            </p:stCondLst>
                            <p:childTnLst>
                              <p:par>
                                <p:cTn id="10" presetID="31" presetClass="entr" presetSubtype="0" fill="hold" grpId="0" nodeType="afterEffect">
                                  <p:stCondLst>
                                    <p:cond delay="100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style.rotation</p:attrName>
                                        </p:attrNameLst>
                                      </p:cBhvr>
                                      <p:tavLst>
                                        <p:tav tm="0">
                                          <p:val>
                                            <p:fltVal val="90"/>
                                          </p:val>
                                        </p:tav>
                                        <p:tav tm="100000">
                                          <p:val>
                                            <p:fltVal val="0"/>
                                          </p:val>
                                        </p:tav>
                                      </p:tavLst>
                                    </p:anim>
                                    <p:animEffect transition="in" filter="fade">
                                      <p:cBhvr>
                                        <p:cTn id="15" dur="1000"/>
                                        <p:tgtEl>
                                          <p:spTgt spid="3"/>
                                        </p:tgtEl>
                                      </p:cBhvr>
                                    </p:animEffect>
                                  </p:childTnLst>
                                </p:cTn>
                              </p:par>
                            </p:childTnLst>
                          </p:cTn>
                        </p:par>
                        <p:par>
                          <p:cTn id="16" fill="hold">
                            <p:stCondLst>
                              <p:cond delay="11000"/>
                            </p:stCondLst>
                            <p:childTnLst>
                              <p:par>
                                <p:cTn id="17" presetID="21" presetClass="entr" presetSubtype="1" fill="hold" nodeType="afterEffect">
                                  <p:stCondLst>
                                    <p:cond delay="500"/>
                                  </p:stCondLst>
                                  <p:childTnLst>
                                    <p:set>
                                      <p:cBhvr>
                                        <p:cTn id="18" dur="1" fill="hold">
                                          <p:stCondLst>
                                            <p:cond delay="0"/>
                                          </p:stCondLst>
                                        </p:cTn>
                                        <p:tgtEl>
                                          <p:spTgt spid="11">
                                            <p:txEl>
                                              <p:pRg st="0" end="0"/>
                                            </p:txEl>
                                          </p:spTgt>
                                        </p:tgtEl>
                                        <p:attrNameLst>
                                          <p:attrName>style.visibility</p:attrName>
                                        </p:attrNameLst>
                                      </p:cBhvr>
                                      <p:to>
                                        <p:strVal val="visible"/>
                                      </p:to>
                                    </p:set>
                                    <p:animEffect transition="in" filter="wheel(1)">
                                      <p:cBhvr>
                                        <p:cTn id="19" dur="1000"/>
                                        <p:tgtEl>
                                          <p:spTgt spid="11">
                                            <p:txEl>
                                              <p:pRg st="0" end="0"/>
                                            </p:txEl>
                                          </p:spTgt>
                                        </p:tgtEl>
                                      </p:cBhvr>
                                    </p:animEffect>
                                  </p:childTnLst>
                                </p:cTn>
                              </p:par>
                            </p:childTnLst>
                          </p:cTn>
                        </p:par>
                        <p:par>
                          <p:cTn id="20" fill="hold">
                            <p:stCondLst>
                              <p:cond delay="12500"/>
                            </p:stCondLst>
                            <p:childTnLst>
                              <p:par>
                                <p:cTn id="21" presetID="21" presetClass="entr" presetSubtype="1" fill="hold" nodeType="afterEffect">
                                  <p:stCondLst>
                                    <p:cond delay="500"/>
                                  </p:stCondLst>
                                  <p:childTnLst>
                                    <p:set>
                                      <p:cBhvr>
                                        <p:cTn id="22" dur="1" fill="hold">
                                          <p:stCondLst>
                                            <p:cond delay="0"/>
                                          </p:stCondLst>
                                        </p:cTn>
                                        <p:tgtEl>
                                          <p:spTgt spid="11">
                                            <p:txEl>
                                              <p:pRg st="1" end="1"/>
                                            </p:txEl>
                                          </p:spTgt>
                                        </p:tgtEl>
                                        <p:attrNameLst>
                                          <p:attrName>style.visibility</p:attrName>
                                        </p:attrNameLst>
                                      </p:cBhvr>
                                      <p:to>
                                        <p:strVal val="visible"/>
                                      </p:to>
                                    </p:set>
                                    <p:animEffect transition="in" filter="wheel(1)">
                                      <p:cBhvr>
                                        <p:cTn id="23" dur="1000"/>
                                        <p:tgtEl>
                                          <p:spTgt spid="11">
                                            <p:txEl>
                                              <p:pRg st="1" end="1"/>
                                            </p:txEl>
                                          </p:spTgt>
                                        </p:tgtEl>
                                      </p:cBhvr>
                                    </p:animEffect>
                                  </p:childTnLst>
                                </p:cTn>
                              </p:par>
                            </p:childTnLst>
                          </p:cTn>
                        </p:par>
                        <p:par>
                          <p:cTn id="24" fill="hold">
                            <p:stCondLst>
                              <p:cond delay="14000"/>
                            </p:stCondLst>
                            <p:childTnLst>
                              <p:par>
                                <p:cTn id="25" presetID="26" presetClass="entr" presetSubtype="0" fill="hold" nodeType="afterEffect">
                                  <p:stCondLst>
                                    <p:cond delay="200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290">
                                          <p:stCondLst>
                                            <p:cond delay="0"/>
                                          </p:stCondLst>
                                        </p:cTn>
                                        <p:tgtEl>
                                          <p:spTgt spid="15"/>
                                        </p:tgtEl>
                                      </p:cBhvr>
                                    </p:animEffect>
                                    <p:anim calcmode="lin" valueType="num">
                                      <p:cBhvr>
                                        <p:cTn id="28" dur="911"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29" dur="332"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30" dur="332" tmFilter="0, 0; 0.125,0.2665; 0.25,0.4; 0.375,0.465; 0.5,0.5;  0.625,0.535; 0.75,0.6; 0.875,0.7335; 1,1">
                                          <p:stCondLst>
                                            <p:cond delay="332"/>
                                          </p:stCondLst>
                                        </p:cTn>
                                        <p:tgtEl>
                                          <p:spTgt spid="15"/>
                                        </p:tgtEl>
                                        <p:attrNameLst>
                                          <p:attrName>ppt_y</p:attrName>
                                        </p:attrNameLst>
                                      </p:cBhvr>
                                      <p:tavLst>
                                        <p:tav tm="0" fmla="#ppt_y-sin(pi*$)/9">
                                          <p:val>
                                            <p:fltVal val="0"/>
                                          </p:val>
                                        </p:tav>
                                        <p:tav tm="100000">
                                          <p:val>
                                            <p:fltVal val="1"/>
                                          </p:val>
                                        </p:tav>
                                      </p:tavLst>
                                    </p:anim>
                                    <p:anim calcmode="lin" valueType="num">
                                      <p:cBhvr>
                                        <p:cTn id="31" dur="166" tmFilter="0, 0; 0.125,0.2665; 0.25,0.4; 0.375,0.465; 0.5,0.5;  0.625,0.535; 0.75,0.6; 0.875,0.7335; 1,1">
                                          <p:stCondLst>
                                            <p:cond delay="662"/>
                                          </p:stCondLst>
                                        </p:cTn>
                                        <p:tgtEl>
                                          <p:spTgt spid="15"/>
                                        </p:tgtEl>
                                        <p:attrNameLst>
                                          <p:attrName>ppt_y</p:attrName>
                                        </p:attrNameLst>
                                      </p:cBhvr>
                                      <p:tavLst>
                                        <p:tav tm="0" fmla="#ppt_y-sin(pi*$)/27">
                                          <p:val>
                                            <p:fltVal val="0"/>
                                          </p:val>
                                        </p:tav>
                                        <p:tav tm="100000">
                                          <p:val>
                                            <p:fltVal val="1"/>
                                          </p:val>
                                        </p:tav>
                                      </p:tavLst>
                                    </p:anim>
                                    <p:anim calcmode="lin" valueType="num">
                                      <p:cBhvr>
                                        <p:cTn id="32" dur="82" tmFilter="0, 0; 0.125,0.2665; 0.25,0.4; 0.375,0.465; 0.5,0.5;  0.625,0.535; 0.75,0.6; 0.875,0.7335; 1,1">
                                          <p:stCondLst>
                                            <p:cond delay="828"/>
                                          </p:stCondLst>
                                        </p:cTn>
                                        <p:tgtEl>
                                          <p:spTgt spid="15"/>
                                        </p:tgtEl>
                                        <p:attrNameLst>
                                          <p:attrName>ppt_y</p:attrName>
                                        </p:attrNameLst>
                                      </p:cBhvr>
                                      <p:tavLst>
                                        <p:tav tm="0" fmla="#ppt_y-sin(pi*$)/81">
                                          <p:val>
                                            <p:fltVal val="0"/>
                                          </p:val>
                                        </p:tav>
                                        <p:tav tm="100000">
                                          <p:val>
                                            <p:fltVal val="1"/>
                                          </p:val>
                                        </p:tav>
                                      </p:tavLst>
                                    </p:anim>
                                    <p:animScale>
                                      <p:cBhvr>
                                        <p:cTn id="33" dur="13">
                                          <p:stCondLst>
                                            <p:cond delay="325"/>
                                          </p:stCondLst>
                                        </p:cTn>
                                        <p:tgtEl>
                                          <p:spTgt spid="15"/>
                                        </p:tgtEl>
                                      </p:cBhvr>
                                      <p:to x="100000" y="60000"/>
                                    </p:animScale>
                                    <p:animScale>
                                      <p:cBhvr>
                                        <p:cTn id="34" dur="83" decel="50000">
                                          <p:stCondLst>
                                            <p:cond delay="338"/>
                                          </p:stCondLst>
                                        </p:cTn>
                                        <p:tgtEl>
                                          <p:spTgt spid="15"/>
                                        </p:tgtEl>
                                      </p:cBhvr>
                                      <p:to x="100000" y="100000"/>
                                    </p:animScale>
                                    <p:animScale>
                                      <p:cBhvr>
                                        <p:cTn id="35" dur="13">
                                          <p:stCondLst>
                                            <p:cond delay="656"/>
                                          </p:stCondLst>
                                        </p:cTn>
                                        <p:tgtEl>
                                          <p:spTgt spid="15"/>
                                        </p:tgtEl>
                                      </p:cBhvr>
                                      <p:to x="100000" y="80000"/>
                                    </p:animScale>
                                    <p:animScale>
                                      <p:cBhvr>
                                        <p:cTn id="36" dur="83" decel="50000">
                                          <p:stCondLst>
                                            <p:cond delay="669"/>
                                          </p:stCondLst>
                                        </p:cTn>
                                        <p:tgtEl>
                                          <p:spTgt spid="15"/>
                                        </p:tgtEl>
                                      </p:cBhvr>
                                      <p:to x="100000" y="100000"/>
                                    </p:animScale>
                                    <p:animScale>
                                      <p:cBhvr>
                                        <p:cTn id="37" dur="13">
                                          <p:stCondLst>
                                            <p:cond delay="821"/>
                                          </p:stCondLst>
                                        </p:cTn>
                                        <p:tgtEl>
                                          <p:spTgt spid="15"/>
                                        </p:tgtEl>
                                      </p:cBhvr>
                                      <p:to x="100000" y="90000"/>
                                    </p:animScale>
                                    <p:animScale>
                                      <p:cBhvr>
                                        <p:cTn id="38" dur="83" decel="50000">
                                          <p:stCondLst>
                                            <p:cond delay="834"/>
                                          </p:stCondLst>
                                        </p:cTn>
                                        <p:tgtEl>
                                          <p:spTgt spid="15"/>
                                        </p:tgtEl>
                                      </p:cBhvr>
                                      <p:to x="100000" y="100000"/>
                                    </p:animScale>
                                    <p:animScale>
                                      <p:cBhvr>
                                        <p:cTn id="39" dur="13">
                                          <p:stCondLst>
                                            <p:cond delay="904"/>
                                          </p:stCondLst>
                                        </p:cTn>
                                        <p:tgtEl>
                                          <p:spTgt spid="15"/>
                                        </p:tgtEl>
                                      </p:cBhvr>
                                      <p:to x="100000" y="95000"/>
                                    </p:animScale>
                                    <p:animScale>
                                      <p:cBhvr>
                                        <p:cTn id="40" dur="83" decel="50000">
                                          <p:stCondLst>
                                            <p:cond delay="917"/>
                                          </p:stCondLst>
                                        </p:cTn>
                                        <p:tgtEl>
                                          <p:spTgt spid="15"/>
                                        </p:tgtEl>
                                      </p:cBhvr>
                                      <p:to x="100000" y="100000"/>
                                    </p:animScale>
                                  </p:childTnLst>
                                </p:cTn>
                              </p:par>
                            </p:childTnLst>
                          </p:cTn>
                        </p:par>
                        <p:par>
                          <p:cTn id="41" fill="hold">
                            <p:stCondLst>
                              <p:cond delay="17000"/>
                            </p:stCondLst>
                            <p:childTnLst>
                              <p:par>
                                <p:cTn id="42" presetID="45" presetClass="entr" presetSubtype="0" fill="hold" nodeType="afterEffect">
                                  <p:stCondLst>
                                    <p:cond delay="200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1000"/>
                                        <p:tgtEl>
                                          <p:spTgt spid="17"/>
                                        </p:tgtEl>
                                      </p:cBhvr>
                                    </p:animEffect>
                                    <p:anim calcmode="lin" valueType="num">
                                      <p:cBhvr>
                                        <p:cTn id="45" dur="1000" fill="hold"/>
                                        <p:tgtEl>
                                          <p:spTgt spid="17"/>
                                        </p:tgtEl>
                                        <p:attrNameLst>
                                          <p:attrName>ppt_w</p:attrName>
                                        </p:attrNameLst>
                                      </p:cBhvr>
                                      <p:tavLst>
                                        <p:tav tm="0" fmla="#ppt_w*sin(2.5*pi*$)">
                                          <p:val>
                                            <p:fltVal val="0"/>
                                          </p:val>
                                        </p:tav>
                                        <p:tav tm="100000">
                                          <p:val>
                                            <p:fltVal val="1"/>
                                          </p:val>
                                        </p:tav>
                                      </p:tavLst>
                                    </p:anim>
                                    <p:anim calcmode="lin" valueType="num">
                                      <p:cBhvr>
                                        <p:cTn id="46" dur="1000" fill="hold"/>
                                        <p:tgtEl>
                                          <p:spTgt spid="17"/>
                                        </p:tgtEl>
                                        <p:attrNameLst>
                                          <p:attrName>ppt_h</p:attrName>
                                        </p:attrNameLst>
                                      </p:cBhvr>
                                      <p:tavLst>
                                        <p:tav tm="0">
                                          <p:val>
                                            <p:strVal val="#ppt_h"/>
                                          </p:val>
                                        </p:tav>
                                        <p:tav tm="100000">
                                          <p:val>
                                            <p:strVal val="#ppt_h"/>
                                          </p:val>
                                        </p:tav>
                                      </p:tavLst>
                                    </p:anim>
                                  </p:childTnLst>
                                </p:cTn>
                              </p:par>
                            </p:childTnLst>
                          </p:cTn>
                        </p:par>
                        <p:par>
                          <p:cTn id="47" fill="hold">
                            <p:stCondLst>
                              <p:cond delay="20000"/>
                            </p:stCondLst>
                            <p:childTnLst>
                              <p:par>
                                <p:cTn id="48" presetID="43" presetClass="entr" presetSubtype="0" fill="hold" grpId="0" nodeType="afterEffect">
                                  <p:stCondLst>
                                    <p:cond delay="250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100"/>
                                        <p:tgtEl>
                                          <p:spTgt spid="13"/>
                                        </p:tgtEl>
                                      </p:cBhvr>
                                    </p:animEffect>
                                    <p:anim calcmode="lin" valueType="num">
                                      <p:cBhvr>
                                        <p:cTn id="51" dur="400" fill="hold"/>
                                        <p:tgtEl>
                                          <p:spTgt spid="13"/>
                                        </p:tgtEl>
                                        <p:attrNameLst>
                                          <p:attrName>ppt_x</p:attrName>
                                        </p:attrNameLst>
                                      </p:cBhvr>
                                      <p:tavLst>
                                        <p:tav tm="0">
                                          <p:val>
                                            <p:strVal val="#ppt_x"/>
                                          </p:val>
                                        </p:tav>
                                        <p:tav tm="100000">
                                          <p:val>
                                            <p:strVal val="#ppt_x"/>
                                          </p:val>
                                        </p:tav>
                                      </p:tavLst>
                                    </p:anim>
                                    <p:anim calcmode="lin" valueType="num">
                                      <p:cBhvr>
                                        <p:cTn id="52" dur="400" fill="hold"/>
                                        <p:tgtEl>
                                          <p:spTgt spid="13"/>
                                        </p:tgtEl>
                                        <p:attrNameLst>
                                          <p:attrName>ppt_y</p:attrName>
                                        </p:attrNameLst>
                                      </p:cBhvr>
                                      <p:tavLst>
                                        <p:tav tm="0">
                                          <p:val>
                                            <p:strVal val="#ppt_y+0.31"/>
                                          </p:val>
                                        </p:tav>
                                        <p:tav tm="100000">
                                          <p:val>
                                            <p:strVal val="#ppt_y+0.31"/>
                                          </p:val>
                                        </p:tav>
                                      </p:tavLst>
                                    </p:anim>
                                    <p:anim calcmode="lin" valueType="num">
                                      <p:cBhvr>
                                        <p:cTn id="53" dur="600" decel="50000" fill="hold">
                                          <p:stCondLst>
                                            <p:cond delay="400"/>
                                          </p:stCondLst>
                                        </p:cTn>
                                        <p:tgtEl>
                                          <p:spTgt spid="1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4" dur="600" decel="50000" fill="hold">
                                          <p:stCondLst>
                                            <p:cond delay="400"/>
                                          </p:stCondLst>
                                        </p:cTn>
                                        <p:tgtEl>
                                          <p:spTgt spid="1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55" fill="hold">
                            <p:stCondLst>
                              <p:cond delay="23500"/>
                            </p:stCondLst>
                            <p:childTnLst>
                              <p:par>
                                <p:cTn id="56" presetID="17" presetClass="entr" presetSubtype="10" fill="hold" nodeType="afterEffect">
                                  <p:stCondLst>
                                    <p:cond delay="2500"/>
                                  </p:stCondLst>
                                  <p:childTnLst>
                                    <p:set>
                                      <p:cBhvr>
                                        <p:cTn id="57" dur="1" fill="hold">
                                          <p:stCondLst>
                                            <p:cond delay="0"/>
                                          </p:stCondLst>
                                        </p:cTn>
                                        <p:tgtEl>
                                          <p:spTgt spid="18"/>
                                        </p:tgtEl>
                                        <p:attrNameLst>
                                          <p:attrName>style.visibility</p:attrName>
                                        </p:attrNameLst>
                                      </p:cBhvr>
                                      <p:to>
                                        <p:strVal val="visible"/>
                                      </p:to>
                                    </p:set>
                                    <p:anim calcmode="lin" valueType="num">
                                      <p:cBhvr>
                                        <p:cTn id="58" dur="1000" fill="hold"/>
                                        <p:tgtEl>
                                          <p:spTgt spid="18"/>
                                        </p:tgtEl>
                                        <p:attrNameLst>
                                          <p:attrName>ppt_w</p:attrName>
                                        </p:attrNameLst>
                                      </p:cBhvr>
                                      <p:tavLst>
                                        <p:tav tm="0">
                                          <p:val>
                                            <p:fltVal val="0"/>
                                          </p:val>
                                        </p:tav>
                                        <p:tav tm="100000">
                                          <p:val>
                                            <p:strVal val="#ppt_w"/>
                                          </p:val>
                                        </p:tav>
                                      </p:tavLst>
                                    </p:anim>
                                    <p:anim calcmode="lin" valueType="num">
                                      <p:cBhvr>
                                        <p:cTn id="59" dur="1000" fill="hold"/>
                                        <p:tgtEl>
                                          <p:spTgt spid="18"/>
                                        </p:tgtEl>
                                        <p:attrNameLst>
                                          <p:attrName>ppt_h</p:attrName>
                                        </p:attrNameLst>
                                      </p:cBhvr>
                                      <p:tavLst>
                                        <p:tav tm="0">
                                          <p:val>
                                            <p:strVal val="#ppt_h"/>
                                          </p:val>
                                        </p:tav>
                                        <p:tav tm="100000">
                                          <p:val>
                                            <p:strVal val="#ppt_h"/>
                                          </p:val>
                                        </p:tav>
                                      </p:tavLst>
                                    </p:anim>
                                  </p:childTnLst>
                                </p:cTn>
                              </p:par>
                            </p:childTnLst>
                          </p:cTn>
                        </p:par>
                        <p:par>
                          <p:cTn id="60" fill="hold">
                            <p:stCondLst>
                              <p:cond delay="27000"/>
                            </p:stCondLst>
                            <p:childTnLst>
                              <p:par>
                                <p:cTn id="61" presetID="20" presetClass="entr" presetSubtype="0" fill="hold" grpId="0" nodeType="afterEffect">
                                  <p:stCondLst>
                                    <p:cond delay="3000"/>
                                  </p:stCondLst>
                                  <p:childTnLst>
                                    <p:set>
                                      <p:cBhvr>
                                        <p:cTn id="62" dur="1" fill="hold">
                                          <p:stCondLst>
                                            <p:cond delay="0"/>
                                          </p:stCondLst>
                                        </p:cTn>
                                        <p:tgtEl>
                                          <p:spTgt spid="7"/>
                                        </p:tgtEl>
                                        <p:attrNameLst>
                                          <p:attrName>style.visibility</p:attrName>
                                        </p:attrNameLst>
                                      </p:cBhvr>
                                      <p:to>
                                        <p:strVal val="visible"/>
                                      </p:to>
                                    </p:set>
                                    <p:animEffect transition="in" filter="wedge">
                                      <p:cBhvr>
                                        <p:cTn id="6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1985684-EE01-4BB5-9C77-9D3F6F9D2A68}"/>
              </a:ext>
            </a:extLst>
          </p:cNvPr>
          <p:cNvSpPr txBox="1"/>
          <p:nvPr/>
        </p:nvSpPr>
        <p:spPr>
          <a:xfrm>
            <a:off x="332185" y="181272"/>
            <a:ext cx="4396978" cy="523220"/>
          </a:xfrm>
          <a:prstGeom prst="rect">
            <a:avLst/>
          </a:prstGeom>
          <a:noFill/>
        </p:spPr>
        <p:txBody>
          <a:bodyPr wrap="square">
            <a:spAutoFit/>
          </a:bodyPr>
          <a:lstStyle/>
          <a:p>
            <a:r>
              <a:rPr lang="en-US" sz="2800" b="1" i="1" dirty="0">
                <a:solidFill>
                  <a:srgbClr val="FF0000"/>
                </a:solidFill>
              </a:rPr>
              <a:t>One if by land, two if by sea</a:t>
            </a:r>
            <a:r>
              <a:rPr lang="en-US" b="1" i="1" dirty="0">
                <a:solidFill>
                  <a:srgbClr val="FF0000"/>
                </a:solidFill>
              </a:rPr>
              <a:t>.</a:t>
            </a:r>
          </a:p>
        </p:txBody>
      </p:sp>
      <p:sp>
        <p:nvSpPr>
          <p:cNvPr id="4" name="TextBox 3">
            <a:extLst>
              <a:ext uri="{FF2B5EF4-FFF2-40B4-BE49-F238E27FC236}">
                <a16:creationId xmlns:a16="http://schemas.microsoft.com/office/drawing/2014/main" id="{2C5AB757-C8BA-42A8-9E1D-95581327A2B6}"/>
              </a:ext>
            </a:extLst>
          </p:cNvPr>
          <p:cNvSpPr txBox="1"/>
          <p:nvPr/>
        </p:nvSpPr>
        <p:spPr>
          <a:xfrm>
            <a:off x="7060467" y="181272"/>
            <a:ext cx="5131533" cy="523220"/>
          </a:xfrm>
          <a:prstGeom prst="rect">
            <a:avLst/>
          </a:prstGeom>
          <a:noFill/>
        </p:spPr>
        <p:txBody>
          <a:bodyPr wrap="none" rtlCol="0">
            <a:spAutoFit/>
          </a:bodyPr>
          <a:lstStyle/>
          <a:p>
            <a:r>
              <a:rPr lang="en-US" sz="2800" b="1" i="1" dirty="0">
                <a:solidFill>
                  <a:srgbClr val="FF0000"/>
                </a:solidFill>
              </a:rPr>
              <a:t>Give me liberty or give me death.</a:t>
            </a:r>
          </a:p>
        </p:txBody>
      </p:sp>
      <p:sp>
        <p:nvSpPr>
          <p:cNvPr id="5" name="TextBox 4">
            <a:extLst>
              <a:ext uri="{FF2B5EF4-FFF2-40B4-BE49-F238E27FC236}">
                <a16:creationId xmlns:a16="http://schemas.microsoft.com/office/drawing/2014/main" id="{08972E6A-421A-43DC-86E0-47FBB373943D}"/>
              </a:ext>
            </a:extLst>
          </p:cNvPr>
          <p:cNvSpPr txBox="1"/>
          <p:nvPr/>
        </p:nvSpPr>
        <p:spPr>
          <a:xfrm>
            <a:off x="217885" y="3072348"/>
            <a:ext cx="5297090" cy="3785652"/>
          </a:xfrm>
          <a:prstGeom prst="rect">
            <a:avLst/>
          </a:prstGeom>
          <a:noFill/>
        </p:spPr>
        <p:txBody>
          <a:bodyPr wrap="square">
            <a:spAutoFit/>
          </a:bodyPr>
          <a:lstStyle/>
          <a:p>
            <a:r>
              <a:rPr lang="en-US" sz="2400" b="1" dirty="0"/>
              <a:t>The phrase was coined by the American poet, Henry Wadsworth Longfellow (1807 – 1882) in his poem, </a:t>
            </a:r>
            <a:r>
              <a:rPr lang="en-US" sz="2400" b="1" i="1" dirty="0"/>
              <a:t>Paul Revere’s Ride</a:t>
            </a:r>
            <a:r>
              <a:rPr lang="en-US" sz="2400" b="1" dirty="0"/>
              <a:t>. It was a reference to the secret signal orchestrated by Revere during his historic ride from Boston to Concord on the verge of American Revolutionary War. The signal was meant to alert patriots about the route the British troops chose to advance to Concord.</a:t>
            </a:r>
          </a:p>
        </p:txBody>
      </p:sp>
      <p:pic>
        <p:nvPicPr>
          <p:cNvPr id="6" name="Picture 5">
            <a:extLst>
              <a:ext uri="{FF2B5EF4-FFF2-40B4-BE49-F238E27FC236}">
                <a16:creationId xmlns:a16="http://schemas.microsoft.com/office/drawing/2014/main" id="{0757C220-4BF5-4043-B169-8090E58D2AB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Lst>
          </a:blip>
          <a:srcRect l="16750" r="10875"/>
          <a:stretch/>
        </p:blipFill>
        <p:spPr>
          <a:xfrm>
            <a:off x="1109066" y="697884"/>
            <a:ext cx="2291359" cy="2374464"/>
          </a:xfrm>
          <a:prstGeom prst="rect">
            <a:avLst/>
          </a:prstGeom>
        </p:spPr>
      </p:pic>
      <p:sp>
        <p:nvSpPr>
          <p:cNvPr id="8" name="TextBox 7">
            <a:extLst>
              <a:ext uri="{FF2B5EF4-FFF2-40B4-BE49-F238E27FC236}">
                <a16:creationId xmlns:a16="http://schemas.microsoft.com/office/drawing/2014/main" id="{94F640C4-A495-477C-98B8-CBC39BDF9EA6}"/>
              </a:ext>
            </a:extLst>
          </p:cNvPr>
          <p:cNvSpPr txBox="1"/>
          <p:nvPr/>
        </p:nvSpPr>
        <p:spPr>
          <a:xfrm>
            <a:off x="6930511" y="4425554"/>
            <a:ext cx="4904155" cy="1938992"/>
          </a:xfrm>
          <a:prstGeom prst="rect">
            <a:avLst/>
          </a:prstGeom>
          <a:noFill/>
        </p:spPr>
        <p:txBody>
          <a:bodyPr wrap="square">
            <a:spAutoFit/>
          </a:bodyPr>
          <a:lstStyle/>
          <a:p>
            <a:r>
              <a:rPr lang="en-US" sz="2400" b="1" dirty="0"/>
              <a:t>It is a quotation attributed to Patrick Henry from a speech he made to the Second Virginia Convention on March 23, 1775, at St. John's Church in Richmond, Virginia.</a:t>
            </a:r>
          </a:p>
        </p:txBody>
      </p:sp>
      <p:pic>
        <p:nvPicPr>
          <p:cNvPr id="9" name="Picture 8">
            <a:extLst>
              <a:ext uri="{FF2B5EF4-FFF2-40B4-BE49-F238E27FC236}">
                <a16:creationId xmlns:a16="http://schemas.microsoft.com/office/drawing/2014/main" id="{3B22C8D0-F5CC-40A1-A643-BD5C8B562AC6}"/>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a14:imgEffect>
                  </a14:imgLayer>
                </a14:imgProps>
              </a:ext>
            </a:extLst>
          </a:blip>
          <a:srcRect l="21048" r="22097"/>
          <a:stretch/>
        </p:blipFill>
        <p:spPr>
          <a:xfrm>
            <a:off x="7858124" y="759706"/>
            <a:ext cx="3048931" cy="3459779"/>
          </a:xfrm>
          <a:prstGeom prst="rect">
            <a:avLst/>
          </a:prstGeom>
        </p:spPr>
      </p:pic>
    </p:spTree>
    <p:extLst>
      <p:ext uri="{BB962C8B-B14F-4D97-AF65-F5344CB8AC3E}">
        <p14:creationId xmlns:p14="http://schemas.microsoft.com/office/powerpoint/2010/main" val="623331852"/>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p:transition spd="slow" advTm="3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700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1000"/>
                                        <p:tgtEl>
                                          <p:spTgt spid="5"/>
                                        </p:tgtEl>
                                      </p:cBhvr>
                                    </p:animEffect>
                                  </p:childTnLst>
                                </p:cTn>
                              </p:par>
                            </p:childTnLst>
                          </p:cTn>
                        </p:par>
                        <p:par>
                          <p:cTn id="8" fill="hold">
                            <p:stCondLst>
                              <p:cond delay="8000"/>
                            </p:stCondLst>
                            <p:childTnLst>
                              <p:par>
                                <p:cTn id="9" presetID="17" presetClass="entr" presetSubtype="10" fill="hold" grpId="0" nodeType="afterEffect">
                                  <p:stCondLst>
                                    <p:cond delay="6500"/>
                                  </p:stCondLst>
                                  <p:childTnLst>
                                    <p:set>
                                      <p:cBhvr>
                                        <p:cTn id="10" dur="1" fill="hold">
                                          <p:stCondLst>
                                            <p:cond delay="0"/>
                                          </p:stCondLst>
                                        </p:cTn>
                                        <p:tgtEl>
                                          <p:spTgt spid="8"/>
                                        </p:tgtEl>
                                        <p:attrNameLst>
                                          <p:attrName>style.visibility</p:attrName>
                                        </p:attrNameLst>
                                      </p:cBhvr>
                                      <p:to>
                                        <p:strVal val="visible"/>
                                      </p:to>
                                    </p:set>
                                    <p:anim calcmode="lin" valueType="num">
                                      <p:cBhvr>
                                        <p:cTn id="11" dur="1000" fill="hold"/>
                                        <p:tgtEl>
                                          <p:spTgt spid="8"/>
                                        </p:tgtEl>
                                        <p:attrNameLst>
                                          <p:attrName>ppt_w</p:attrName>
                                        </p:attrNameLst>
                                      </p:cBhvr>
                                      <p:tavLst>
                                        <p:tav tm="0">
                                          <p:val>
                                            <p:fltVal val="0"/>
                                          </p:val>
                                        </p:tav>
                                        <p:tav tm="100000">
                                          <p:val>
                                            <p:strVal val="#ppt_w"/>
                                          </p:val>
                                        </p:tav>
                                      </p:tavLst>
                                    </p:anim>
                                    <p:anim calcmode="lin" valueType="num">
                                      <p:cBhvr>
                                        <p:cTn id="12" dur="1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C87DFE1-D701-4238-B920-76D4B3B338A6}"/>
              </a:ext>
            </a:extLst>
          </p:cNvPr>
          <p:cNvSpPr txBox="1"/>
          <p:nvPr/>
        </p:nvSpPr>
        <p:spPr>
          <a:xfrm>
            <a:off x="275035" y="58847"/>
            <a:ext cx="3725465" cy="954107"/>
          </a:xfrm>
          <a:prstGeom prst="rect">
            <a:avLst/>
          </a:prstGeom>
          <a:noFill/>
        </p:spPr>
        <p:txBody>
          <a:bodyPr wrap="square">
            <a:spAutoFit/>
          </a:bodyPr>
          <a:lstStyle/>
          <a:p>
            <a:r>
              <a:rPr lang="en-US" sz="2800" b="1" i="1" dirty="0">
                <a:solidFill>
                  <a:srgbClr val="FF0000"/>
                </a:solidFill>
              </a:rPr>
              <a:t>Everyone will be famous for 15 minutes.</a:t>
            </a:r>
          </a:p>
        </p:txBody>
      </p:sp>
      <p:sp>
        <p:nvSpPr>
          <p:cNvPr id="5" name="TextBox 4">
            <a:extLst>
              <a:ext uri="{FF2B5EF4-FFF2-40B4-BE49-F238E27FC236}">
                <a16:creationId xmlns:a16="http://schemas.microsoft.com/office/drawing/2014/main" id="{B84AB9BC-7B7A-4DDC-BD89-9B9EB8559DC4}"/>
              </a:ext>
            </a:extLst>
          </p:cNvPr>
          <p:cNvSpPr txBox="1"/>
          <p:nvPr/>
        </p:nvSpPr>
        <p:spPr>
          <a:xfrm>
            <a:off x="275035" y="2274838"/>
            <a:ext cx="6154340" cy="4524315"/>
          </a:xfrm>
          <a:prstGeom prst="rect">
            <a:avLst/>
          </a:prstGeom>
          <a:noFill/>
        </p:spPr>
        <p:txBody>
          <a:bodyPr wrap="square">
            <a:spAutoFit/>
          </a:bodyPr>
          <a:lstStyle/>
          <a:p>
            <a:r>
              <a:rPr lang="en-US" sz="2400" b="1" dirty="0"/>
              <a:t>The original quote seems to trace back to a 1968 brochure Andy Warhol distributed at one of his exhibitions in Sweden. But, according to art critic Blake Gopnik, it could have been Pontus </a:t>
            </a:r>
            <a:r>
              <a:rPr lang="en-US" sz="2400" b="1" dirty="0" err="1"/>
              <a:t>Hultén</a:t>
            </a:r>
            <a:r>
              <a:rPr lang="en-US" sz="2400" b="1" dirty="0"/>
              <a:t> (1), a famous curator in Europe, who coined the phrase. There are other claimants, too, including painter Larry Rivers and photographer Nat Finkelstein (2). </a:t>
            </a:r>
            <a:r>
              <a:rPr lang="en-US" sz="2400" b="1" dirty="0" err="1"/>
              <a:t>Finkelstien</a:t>
            </a:r>
            <a:r>
              <a:rPr lang="en-US" sz="2400" b="1" dirty="0"/>
              <a:t> insisted that he made the remark in reply to a comment that Warhol (3) made about everyone wanting to be famous, quipping, "Yeah, for about 15 minutes, Andy." </a:t>
            </a:r>
          </a:p>
        </p:txBody>
      </p:sp>
      <p:pic>
        <p:nvPicPr>
          <p:cNvPr id="6" name="Picture 5">
            <a:extLst>
              <a:ext uri="{FF2B5EF4-FFF2-40B4-BE49-F238E27FC236}">
                <a16:creationId xmlns:a16="http://schemas.microsoft.com/office/drawing/2014/main" id="{CD5675BC-03A6-47DC-96C0-CC6124DC8E13}"/>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Lst>
          </a:blip>
          <a:stretch>
            <a:fillRect/>
          </a:stretch>
        </p:blipFill>
        <p:spPr>
          <a:xfrm>
            <a:off x="3857137" y="228431"/>
            <a:ext cx="1507603" cy="1970653"/>
          </a:xfrm>
          <a:prstGeom prst="rect">
            <a:avLst/>
          </a:prstGeom>
        </p:spPr>
      </p:pic>
      <p:pic>
        <p:nvPicPr>
          <p:cNvPr id="7" name="Picture 6">
            <a:extLst>
              <a:ext uri="{FF2B5EF4-FFF2-40B4-BE49-F238E27FC236}">
                <a16:creationId xmlns:a16="http://schemas.microsoft.com/office/drawing/2014/main" id="{3A1E5BE1-5BEE-4C71-A125-66DE3F7E4CFA}"/>
              </a:ext>
            </a:extLst>
          </p:cNvPr>
          <p:cNvPicPr>
            <a:picLocks noChangeAspect="1"/>
          </p:cNvPicPr>
          <p:nvPr/>
        </p:nvPicPr>
        <p:blipFill rotWithShape="1">
          <a:blip r:embed="rId4"/>
          <a:srcRect l="17946" r="16044" b="51531"/>
          <a:stretch/>
        </p:blipFill>
        <p:spPr>
          <a:xfrm>
            <a:off x="507470" y="985326"/>
            <a:ext cx="1342103" cy="1296652"/>
          </a:xfrm>
          <a:prstGeom prst="rect">
            <a:avLst/>
          </a:prstGeom>
        </p:spPr>
      </p:pic>
      <p:pic>
        <p:nvPicPr>
          <p:cNvPr id="8" name="Picture 7">
            <a:extLst>
              <a:ext uri="{FF2B5EF4-FFF2-40B4-BE49-F238E27FC236}">
                <a16:creationId xmlns:a16="http://schemas.microsoft.com/office/drawing/2014/main" id="{D6214C2C-7809-4473-B216-56D1352918A2}"/>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0000"/>
                    </a14:imgEffect>
                  </a14:imgLayer>
                </a14:imgProps>
              </a:ext>
            </a:extLst>
          </a:blip>
          <a:srcRect l="27055" t="4968" r="31398" b="44627"/>
          <a:stretch/>
        </p:blipFill>
        <p:spPr>
          <a:xfrm>
            <a:off x="1999354" y="985326"/>
            <a:ext cx="1062943" cy="1289512"/>
          </a:xfrm>
          <a:prstGeom prst="rect">
            <a:avLst/>
          </a:prstGeom>
        </p:spPr>
      </p:pic>
      <p:sp>
        <p:nvSpPr>
          <p:cNvPr id="9" name="TextBox 8">
            <a:extLst>
              <a:ext uri="{FF2B5EF4-FFF2-40B4-BE49-F238E27FC236}">
                <a16:creationId xmlns:a16="http://schemas.microsoft.com/office/drawing/2014/main" id="{3F6945AA-287C-413C-81D2-31A8A949CBDE}"/>
              </a:ext>
            </a:extLst>
          </p:cNvPr>
          <p:cNvSpPr txBox="1"/>
          <p:nvPr/>
        </p:nvSpPr>
        <p:spPr>
          <a:xfrm>
            <a:off x="1622778" y="1421353"/>
            <a:ext cx="301686" cy="369332"/>
          </a:xfrm>
          <a:prstGeom prst="rect">
            <a:avLst/>
          </a:prstGeom>
          <a:noFill/>
        </p:spPr>
        <p:txBody>
          <a:bodyPr wrap="none" rtlCol="0">
            <a:spAutoFit/>
          </a:bodyPr>
          <a:lstStyle/>
          <a:p>
            <a:r>
              <a:rPr lang="en-US" b="1" dirty="0"/>
              <a:t>1</a:t>
            </a:r>
          </a:p>
        </p:txBody>
      </p:sp>
      <p:sp>
        <p:nvSpPr>
          <p:cNvPr id="10" name="TextBox 9">
            <a:extLst>
              <a:ext uri="{FF2B5EF4-FFF2-40B4-BE49-F238E27FC236}">
                <a16:creationId xmlns:a16="http://schemas.microsoft.com/office/drawing/2014/main" id="{B2547E0A-7E56-42C8-91F7-800B80FD8503}"/>
              </a:ext>
            </a:extLst>
          </p:cNvPr>
          <p:cNvSpPr txBox="1"/>
          <p:nvPr/>
        </p:nvSpPr>
        <p:spPr>
          <a:xfrm>
            <a:off x="2082008" y="1848096"/>
            <a:ext cx="301686" cy="369332"/>
          </a:xfrm>
          <a:prstGeom prst="rect">
            <a:avLst/>
          </a:prstGeom>
          <a:noFill/>
        </p:spPr>
        <p:txBody>
          <a:bodyPr wrap="none" rtlCol="0">
            <a:spAutoFit/>
          </a:bodyPr>
          <a:lstStyle/>
          <a:p>
            <a:r>
              <a:rPr lang="en-US" b="1" dirty="0">
                <a:solidFill>
                  <a:srgbClr val="FFFF00"/>
                </a:solidFill>
              </a:rPr>
              <a:t>2</a:t>
            </a:r>
          </a:p>
        </p:txBody>
      </p:sp>
      <p:sp>
        <p:nvSpPr>
          <p:cNvPr id="11" name="TextBox 10">
            <a:extLst>
              <a:ext uri="{FF2B5EF4-FFF2-40B4-BE49-F238E27FC236}">
                <a16:creationId xmlns:a16="http://schemas.microsoft.com/office/drawing/2014/main" id="{580CAE67-BBD3-41EB-BE38-220D292EE498}"/>
              </a:ext>
            </a:extLst>
          </p:cNvPr>
          <p:cNvSpPr txBox="1"/>
          <p:nvPr/>
        </p:nvSpPr>
        <p:spPr>
          <a:xfrm>
            <a:off x="3837788" y="1274564"/>
            <a:ext cx="301686" cy="369332"/>
          </a:xfrm>
          <a:prstGeom prst="rect">
            <a:avLst/>
          </a:prstGeom>
          <a:noFill/>
        </p:spPr>
        <p:txBody>
          <a:bodyPr wrap="none" rtlCol="0">
            <a:spAutoFit/>
          </a:bodyPr>
          <a:lstStyle/>
          <a:p>
            <a:r>
              <a:rPr lang="en-US" b="1" dirty="0"/>
              <a:t>3</a:t>
            </a:r>
          </a:p>
        </p:txBody>
      </p:sp>
      <p:sp>
        <p:nvSpPr>
          <p:cNvPr id="13" name="TextBox 12">
            <a:extLst>
              <a:ext uri="{FF2B5EF4-FFF2-40B4-BE49-F238E27FC236}">
                <a16:creationId xmlns:a16="http://schemas.microsoft.com/office/drawing/2014/main" id="{0532F62D-24BC-4593-A052-91C89143A347}"/>
              </a:ext>
            </a:extLst>
          </p:cNvPr>
          <p:cNvSpPr txBox="1"/>
          <p:nvPr/>
        </p:nvSpPr>
        <p:spPr>
          <a:xfrm>
            <a:off x="7143377" y="4440112"/>
            <a:ext cx="4815354" cy="2308324"/>
          </a:xfrm>
          <a:prstGeom prst="rect">
            <a:avLst/>
          </a:prstGeom>
          <a:noFill/>
        </p:spPr>
        <p:txBody>
          <a:bodyPr wrap="square">
            <a:spAutoFit/>
          </a:bodyPr>
          <a:lstStyle/>
          <a:p>
            <a:r>
              <a:rPr lang="en-US" sz="2400" b="1" dirty="0"/>
              <a:t>Benjamin Franklin never actually said this, one of the adages most often attributed to him. He did, however, write in the 1737 Poor Richard’s Almanack: </a:t>
            </a:r>
            <a:r>
              <a:rPr lang="en-US" sz="2400" b="1" i="1" dirty="0"/>
              <a:t>“A penny saved is two pence clear.”</a:t>
            </a:r>
          </a:p>
        </p:txBody>
      </p:sp>
      <p:sp>
        <p:nvSpPr>
          <p:cNvPr id="14" name="TextBox 13">
            <a:extLst>
              <a:ext uri="{FF2B5EF4-FFF2-40B4-BE49-F238E27FC236}">
                <a16:creationId xmlns:a16="http://schemas.microsoft.com/office/drawing/2014/main" id="{6D7FA31A-E0A7-4ACD-BB03-030B92CD8530}"/>
              </a:ext>
            </a:extLst>
          </p:cNvPr>
          <p:cNvSpPr txBox="1"/>
          <p:nvPr/>
        </p:nvSpPr>
        <p:spPr>
          <a:xfrm>
            <a:off x="6827262" y="228431"/>
            <a:ext cx="5131469" cy="523220"/>
          </a:xfrm>
          <a:prstGeom prst="rect">
            <a:avLst/>
          </a:prstGeom>
          <a:noFill/>
        </p:spPr>
        <p:txBody>
          <a:bodyPr wrap="none" rtlCol="0">
            <a:spAutoFit/>
          </a:bodyPr>
          <a:lstStyle/>
          <a:p>
            <a:r>
              <a:rPr lang="en-US" sz="2800" b="1" i="1" dirty="0">
                <a:solidFill>
                  <a:srgbClr val="FF0000"/>
                </a:solidFill>
              </a:rPr>
              <a:t>A penny saved is a penny earned.</a:t>
            </a:r>
          </a:p>
        </p:txBody>
      </p:sp>
      <p:sp>
        <p:nvSpPr>
          <p:cNvPr id="16" name="TextBox 15">
            <a:extLst>
              <a:ext uri="{FF2B5EF4-FFF2-40B4-BE49-F238E27FC236}">
                <a16:creationId xmlns:a16="http://schemas.microsoft.com/office/drawing/2014/main" id="{4812C2AF-C69E-46A8-864D-40336E546ABB}"/>
              </a:ext>
            </a:extLst>
          </p:cNvPr>
          <p:cNvSpPr txBox="1"/>
          <p:nvPr/>
        </p:nvSpPr>
        <p:spPr>
          <a:xfrm>
            <a:off x="7204866" y="698915"/>
            <a:ext cx="4857268" cy="2308324"/>
          </a:xfrm>
          <a:prstGeom prst="rect">
            <a:avLst/>
          </a:prstGeom>
          <a:noFill/>
        </p:spPr>
        <p:txBody>
          <a:bodyPr wrap="square">
            <a:spAutoFit/>
          </a:bodyPr>
          <a:lstStyle/>
          <a:p>
            <a:r>
              <a:rPr lang="en-US" sz="2400" b="1" dirty="0"/>
              <a:t>The original form of this proverb used 'got' or 'gained' instead of 'earned'. That is recorded as early as the 17th century, in George Herbert's Outlandish Proverbs, circa 1633:  </a:t>
            </a:r>
            <a:r>
              <a:rPr lang="en-US" sz="2400" b="1" i="1" dirty="0"/>
              <a:t>A penny </a:t>
            </a:r>
            <a:r>
              <a:rPr lang="en-US" sz="2400" b="1" i="1" dirty="0" err="1"/>
              <a:t>spar'd</a:t>
            </a:r>
            <a:r>
              <a:rPr lang="en-US" sz="2400" b="1" i="1" dirty="0"/>
              <a:t> is twice got.</a:t>
            </a:r>
          </a:p>
        </p:txBody>
      </p:sp>
      <p:pic>
        <p:nvPicPr>
          <p:cNvPr id="17" name="Picture 16">
            <a:extLst>
              <a:ext uri="{FF2B5EF4-FFF2-40B4-BE49-F238E27FC236}">
                <a16:creationId xmlns:a16="http://schemas.microsoft.com/office/drawing/2014/main" id="{5640F283-A314-4CE5-91ED-980DAA8570DE}"/>
              </a:ext>
            </a:extLst>
          </p:cNvPr>
          <p:cNvPicPr>
            <a:picLocks noChangeAspect="1"/>
          </p:cNvPicPr>
          <p:nvPr/>
        </p:nvPicPr>
        <p:blipFill rotWithShape="1">
          <a:blip r:embed="rId7"/>
          <a:srcRect l="30454" t="7421" r="15103" b="30171"/>
          <a:stretch/>
        </p:blipFill>
        <p:spPr>
          <a:xfrm>
            <a:off x="7334732" y="2990448"/>
            <a:ext cx="1325298" cy="1519191"/>
          </a:xfrm>
          <a:prstGeom prst="rect">
            <a:avLst/>
          </a:prstGeom>
        </p:spPr>
      </p:pic>
      <p:pic>
        <p:nvPicPr>
          <p:cNvPr id="18" name="Picture 17">
            <a:extLst>
              <a:ext uri="{FF2B5EF4-FFF2-40B4-BE49-F238E27FC236}">
                <a16:creationId xmlns:a16="http://schemas.microsoft.com/office/drawing/2014/main" id="{DEE5AED3-146E-4F8C-96CF-FA48CED2CFDA}"/>
              </a:ext>
            </a:extLst>
          </p:cNvPr>
          <p:cNvPicPr>
            <a:picLocks noChangeAspect="1"/>
          </p:cNvPicPr>
          <p:nvPr/>
        </p:nvPicPr>
        <p:blipFill rotWithShape="1">
          <a:blip r:embed="rId8"/>
          <a:srcRect l="12774" r="12752" b="17074"/>
          <a:stretch/>
        </p:blipFill>
        <p:spPr>
          <a:xfrm>
            <a:off x="10431606" y="3084279"/>
            <a:ext cx="1325297" cy="1475703"/>
          </a:xfrm>
          <a:prstGeom prst="rect">
            <a:avLst/>
          </a:prstGeom>
        </p:spPr>
      </p:pic>
    </p:spTree>
    <p:extLst>
      <p:ext uri="{BB962C8B-B14F-4D97-AF65-F5344CB8AC3E}">
        <p14:creationId xmlns:p14="http://schemas.microsoft.com/office/powerpoint/2010/main" val="1618795646"/>
      </p:ext>
    </p:extLst>
  </p:cSld>
  <p:clrMapOvr>
    <a:masterClrMapping/>
  </p:clrMapOvr>
  <mc:AlternateContent xmlns:mc="http://schemas.openxmlformats.org/markup-compatibility/2006" xmlns:p14="http://schemas.microsoft.com/office/powerpoint/2010/main">
    <mc:Choice Requires="p14">
      <p:transition spd="slow" p14:dur="2000" advTm="35000"/>
    </mc:Choice>
    <mc:Fallback xmlns="">
      <p:transition spd="slow" advTm="3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70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8000"/>
                            </p:stCondLst>
                            <p:childTnLst>
                              <p:par>
                                <p:cTn id="10" presetID="6" presetClass="entr" presetSubtype="16" fill="hold" nodeType="afterEffect">
                                  <p:stCondLst>
                                    <p:cond delay="1500"/>
                                  </p:stCondLst>
                                  <p:childTnLst>
                                    <p:set>
                                      <p:cBhvr>
                                        <p:cTn id="11" dur="1" fill="hold">
                                          <p:stCondLst>
                                            <p:cond delay="0"/>
                                          </p:stCondLst>
                                        </p:cTn>
                                        <p:tgtEl>
                                          <p:spTgt spid="18"/>
                                        </p:tgtEl>
                                        <p:attrNameLst>
                                          <p:attrName>style.visibility</p:attrName>
                                        </p:attrNameLst>
                                      </p:cBhvr>
                                      <p:to>
                                        <p:strVal val="visible"/>
                                      </p:to>
                                    </p:set>
                                    <p:animEffect transition="in" filter="circle(in)">
                                      <p:cBhvr>
                                        <p:cTn id="12" dur="1000"/>
                                        <p:tgtEl>
                                          <p:spTgt spid="18"/>
                                        </p:tgtEl>
                                      </p:cBhvr>
                                    </p:animEffect>
                                  </p:childTnLst>
                                </p:cTn>
                              </p:par>
                            </p:childTnLst>
                          </p:cTn>
                        </p:par>
                        <p:par>
                          <p:cTn id="13" fill="hold">
                            <p:stCondLst>
                              <p:cond delay="10500"/>
                            </p:stCondLst>
                            <p:childTnLst>
                              <p:par>
                                <p:cTn id="14" presetID="18" presetClass="entr" presetSubtype="12" fill="hold" grpId="0" nodeType="afterEffect">
                                  <p:stCondLst>
                                    <p:cond delay="2000"/>
                                  </p:stCondLst>
                                  <p:childTnLst>
                                    <p:set>
                                      <p:cBhvr>
                                        <p:cTn id="15" dur="1" fill="hold">
                                          <p:stCondLst>
                                            <p:cond delay="0"/>
                                          </p:stCondLst>
                                        </p:cTn>
                                        <p:tgtEl>
                                          <p:spTgt spid="5"/>
                                        </p:tgtEl>
                                        <p:attrNameLst>
                                          <p:attrName>style.visibility</p:attrName>
                                        </p:attrNameLst>
                                      </p:cBhvr>
                                      <p:to>
                                        <p:strVal val="visible"/>
                                      </p:to>
                                    </p:set>
                                    <p:animEffect transition="in" filter="strips(downLeft)">
                                      <p:cBhvr>
                                        <p:cTn id="16" dur="1000"/>
                                        <p:tgtEl>
                                          <p:spTgt spid="5"/>
                                        </p:tgtEl>
                                      </p:cBhvr>
                                    </p:animEffect>
                                  </p:childTnLst>
                                </p:cTn>
                              </p:par>
                            </p:childTnLst>
                          </p:cTn>
                        </p:par>
                        <p:par>
                          <p:cTn id="17" fill="hold">
                            <p:stCondLst>
                              <p:cond delay="13500"/>
                            </p:stCondLst>
                            <p:childTnLst>
                              <p:par>
                                <p:cTn id="18" presetID="42" presetClass="entr" presetSubtype="0" fill="hold" grpId="0" nodeType="afterEffect">
                                  <p:stCondLst>
                                    <p:cond delay="500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1000" fill="hold"/>
                                        <p:tgtEl>
                                          <p:spTgt spid="16"/>
                                        </p:tgtEl>
                                        <p:attrNameLst>
                                          <p:attrName>ppt_y</p:attrName>
                                        </p:attrNameLst>
                                      </p:cBhvr>
                                      <p:tavLst>
                                        <p:tav tm="0">
                                          <p:val>
                                            <p:strVal val="#ppt_y+.1"/>
                                          </p:val>
                                        </p:tav>
                                        <p:tav tm="100000">
                                          <p:val>
                                            <p:strVal val="#ppt_y"/>
                                          </p:val>
                                        </p:tav>
                                      </p:tavLst>
                                    </p:anim>
                                  </p:childTnLst>
                                </p:cTn>
                              </p:par>
                            </p:childTnLst>
                          </p:cTn>
                        </p:par>
                        <p:par>
                          <p:cTn id="23" fill="hold">
                            <p:stCondLst>
                              <p:cond delay="19500"/>
                            </p:stCondLst>
                            <p:childTnLst>
                              <p:par>
                                <p:cTn id="24" presetID="50" presetClass="entr" presetSubtype="0" decel="100000" fill="hold" grpId="0" nodeType="afterEffect">
                                  <p:stCondLst>
                                    <p:cond delay="7000"/>
                                  </p:stCondLst>
                                  <p:childTnLst>
                                    <p:set>
                                      <p:cBhvr>
                                        <p:cTn id="25" dur="1" fill="hold">
                                          <p:stCondLst>
                                            <p:cond delay="0"/>
                                          </p:stCondLst>
                                        </p:cTn>
                                        <p:tgtEl>
                                          <p:spTgt spid="13"/>
                                        </p:tgtEl>
                                        <p:attrNameLst>
                                          <p:attrName>style.visibility</p:attrName>
                                        </p:attrNameLst>
                                      </p:cBhvr>
                                      <p:to>
                                        <p:strVal val="visible"/>
                                      </p:to>
                                    </p:set>
                                    <p:anim calcmode="lin" valueType="num">
                                      <p:cBhvr>
                                        <p:cTn id="26" dur="1000" fill="hold"/>
                                        <p:tgtEl>
                                          <p:spTgt spid="13"/>
                                        </p:tgtEl>
                                        <p:attrNameLst>
                                          <p:attrName>ppt_w</p:attrName>
                                        </p:attrNameLst>
                                      </p:cBhvr>
                                      <p:tavLst>
                                        <p:tav tm="0">
                                          <p:val>
                                            <p:strVal val="#ppt_w+.3"/>
                                          </p:val>
                                        </p:tav>
                                        <p:tav tm="100000">
                                          <p:val>
                                            <p:strVal val="#ppt_w"/>
                                          </p:val>
                                        </p:tav>
                                      </p:tavLst>
                                    </p:anim>
                                    <p:anim calcmode="lin" valueType="num">
                                      <p:cBhvr>
                                        <p:cTn id="27" dur="1000" fill="hold"/>
                                        <p:tgtEl>
                                          <p:spTgt spid="13"/>
                                        </p:tgtEl>
                                        <p:attrNameLst>
                                          <p:attrName>ppt_h</p:attrName>
                                        </p:attrNameLst>
                                      </p:cBhvr>
                                      <p:tavLst>
                                        <p:tav tm="0">
                                          <p:val>
                                            <p:strVal val="#ppt_h"/>
                                          </p:val>
                                        </p:tav>
                                        <p:tav tm="100000">
                                          <p:val>
                                            <p:strVal val="#ppt_h"/>
                                          </p:val>
                                        </p:tav>
                                      </p:tavLst>
                                    </p:anim>
                                    <p:animEffect transition="in" filter="fade">
                                      <p:cBhvr>
                                        <p:cTn id="28"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702</TotalTime>
  <Words>3469</Words>
  <Application>Microsoft Office PowerPoint</Application>
  <PresentationFormat>Widescreen</PresentationFormat>
  <Paragraphs>139</Paragraphs>
  <Slides>26</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26</vt:i4>
      </vt:variant>
    </vt:vector>
  </HeadingPairs>
  <TitlesOfParts>
    <vt:vector size="32" baseType="lpstr">
      <vt:lpstr>Arial</vt:lpstr>
      <vt:lpstr>Calibri</vt:lpstr>
      <vt:lpstr>Calibri Light</vt:lpstr>
      <vt:lpstr>Jokerman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Famous Sayings, Quotes, Lines from Speeches</dc:title>
  <dc:creator>Steven Murov</dc:creator>
  <cp:keywords>trivia challneges, sayings, quotes. speeches, proverbs</cp:keywords>
  <cp:lastModifiedBy>Steven Murov</cp:lastModifiedBy>
  <cp:revision>96</cp:revision>
  <dcterms:created xsi:type="dcterms:W3CDTF">2021-10-06T18:23:04Z</dcterms:created>
  <dcterms:modified xsi:type="dcterms:W3CDTF">2021-11-03T21:11:33Z</dcterms:modified>
  <cp:category>trivia challneges, sayings, quotes. speeches, proverbs</cp:category>
</cp:coreProperties>
</file>