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377" r:id="rId4"/>
    <p:sldId id="258" r:id="rId5"/>
    <p:sldId id="376" r:id="rId6"/>
    <p:sldId id="387" r:id="rId7"/>
    <p:sldId id="392" r:id="rId8"/>
    <p:sldId id="386" r:id="rId9"/>
    <p:sldId id="399" r:id="rId10"/>
    <p:sldId id="402" r:id="rId11"/>
    <p:sldId id="400" r:id="rId12"/>
    <p:sldId id="401" r:id="rId13"/>
    <p:sldId id="379" r:id="rId14"/>
    <p:sldId id="381" r:id="rId15"/>
    <p:sldId id="382" r:id="rId16"/>
    <p:sldId id="385" r:id="rId17"/>
    <p:sldId id="398" r:id="rId18"/>
    <p:sldId id="390" r:id="rId19"/>
    <p:sldId id="391" r:id="rId20"/>
    <p:sldId id="393" r:id="rId21"/>
    <p:sldId id="394" r:id="rId22"/>
    <p:sldId id="395" r:id="rId23"/>
    <p:sldId id="396" r:id="rId24"/>
    <p:sldId id="397" r:id="rId25"/>
    <p:sldId id="26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564" autoAdjust="0"/>
    <p:restoredTop sz="94660"/>
  </p:normalViewPr>
  <p:slideViewPr>
    <p:cSldViewPr snapToGrid="0">
      <p:cViewPr varScale="1">
        <p:scale>
          <a:sx n="80" d="100"/>
          <a:sy n="80" d="100"/>
        </p:scale>
        <p:origin x="276"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9B5D9-14DA-447F-AEAE-0E13A50C537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2DDCB98-D681-4F32-B452-E70DE2E3E17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8E6379C-7E50-43BF-B1B4-461906F652C1}"/>
              </a:ext>
            </a:extLst>
          </p:cNvPr>
          <p:cNvSpPr>
            <a:spLocks noGrp="1"/>
          </p:cNvSpPr>
          <p:nvPr>
            <p:ph type="dt" sz="half" idx="10"/>
          </p:nvPr>
        </p:nvSpPr>
        <p:spPr/>
        <p:txBody>
          <a:bodyPr/>
          <a:lstStyle/>
          <a:p>
            <a:fld id="{4BD8CE4C-9224-4F4C-B65F-3A1694A1E3FA}" type="datetimeFigureOut">
              <a:rPr lang="en-US" smtClean="0"/>
              <a:t>12/23/2022</a:t>
            </a:fld>
            <a:endParaRPr lang="en-US"/>
          </a:p>
        </p:txBody>
      </p:sp>
      <p:sp>
        <p:nvSpPr>
          <p:cNvPr id="5" name="Footer Placeholder 4">
            <a:extLst>
              <a:ext uri="{FF2B5EF4-FFF2-40B4-BE49-F238E27FC236}">
                <a16:creationId xmlns:a16="http://schemas.microsoft.com/office/drawing/2014/main" id="{74206E1A-7192-4F91-972C-0BBAA5A3C0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424657-704E-4A5B-A777-B755D53CC785}"/>
              </a:ext>
            </a:extLst>
          </p:cNvPr>
          <p:cNvSpPr>
            <a:spLocks noGrp="1"/>
          </p:cNvSpPr>
          <p:nvPr>
            <p:ph type="sldNum" sz="quarter" idx="12"/>
          </p:nvPr>
        </p:nvSpPr>
        <p:spPr/>
        <p:txBody>
          <a:bodyPr/>
          <a:lstStyle/>
          <a:p>
            <a:fld id="{AFB609F4-20F1-42D2-AC09-0D065CF4166C}" type="slidenum">
              <a:rPr lang="en-US" smtClean="0"/>
              <a:t>‹#›</a:t>
            </a:fld>
            <a:endParaRPr lang="en-US"/>
          </a:p>
        </p:txBody>
      </p:sp>
    </p:spTree>
    <p:extLst>
      <p:ext uri="{BB962C8B-B14F-4D97-AF65-F5344CB8AC3E}">
        <p14:creationId xmlns:p14="http://schemas.microsoft.com/office/powerpoint/2010/main" val="1528228832"/>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3B650-1399-4653-BBC4-B4C219AC5DC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A4FE59-36E9-4058-8972-E47C9312CA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94A5C-DEF8-4943-A3AF-5151F09224EC}"/>
              </a:ext>
            </a:extLst>
          </p:cNvPr>
          <p:cNvSpPr>
            <a:spLocks noGrp="1"/>
          </p:cNvSpPr>
          <p:nvPr>
            <p:ph type="dt" sz="half" idx="10"/>
          </p:nvPr>
        </p:nvSpPr>
        <p:spPr/>
        <p:txBody>
          <a:bodyPr/>
          <a:lstStyle/>
          <a:p>
            <a:fld id="{4BD8CE4C-9224-4F4C-B65F-3A1694A1E3FA}" type="datetimeFigureOut">
              <a:rPr lang="en-US" smtClean="0"/>
              <a:t>12/23/2022</a:t>
            </a:fld>
            <a:endParaRPr lang="en-US"/>
          </a:p>
        </p:txBody>
      </p:sp>
      <p:sp>
        <p:nvSpPr>
          <p:cNvPr id="5" name="Footer Placeholder 4">
            <a:extLst>
              <a:ext uri="{FF2B5EF4-FFF2-40B4-BE49-F238E27FC236}">
                <a16:creationId xmlns:a16="http://schemas.microsoft.com/office/drawing/2014/main" id="{C4D5997B-3EFC-4184-8398-517CE7EF2B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19120D-4FD0-4CF7-8092-3A7E4EDB696A}"/>
              </a:ext>
            </a:extLst>
          </p:cNvPr>
          <p:cNvSpPr>
            <a:spLocks noGrp="1"/>
          </p:cNvSpPr>
          <p:nvPr>
            <p:ph type="sldNum" sz="quarter" idx="12"/>
          </p:nvPr>
        </p:nvSpPr>
        <p:spPr/>
        <p:txBody>
          <a:bodyPr/>
          <a:lstStyle/>
          <a:p>
            <a:fld id="{AFB609F4-20F1-42D2-AC09-0D065CF4166C}" type="slidenum">
              <a:rPr lang="en-US" smtClean="0"/>
              <a:t>‹#›</a:t>
            </a:fld>
            <a:endParaRPr lang="en-US"/>
          </a:p>
        </p:txBody>
      </p:sp>
    </p:spTree>
    <p:extLst>
      <p:ext uri="{BB962C8B-B14F-4D97-AF65-F5344CB8AC3E}">
        <p14:creationId xmlns:p14="http://schemas.microsoft.com/office/powerpoint/2010/main" val="4058473426"/>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4FD91B4-2298-4184-8D4A-BEDBC77644E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658FB2D-CBE7-4440-873A-9403DA126FA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F9C954-30D2-43FB-A4E0-28BDA41C8A97}"/>
              </a:ext>
            </a:extLst>
          </p:cNvPr>
          <p:cNvSpPr>
            <a:spLocks noGrp="1"/>
          </p:cNvSpPr>
          <p:nvPr>
            <p:ph type="dt" sz="half" idx="10"/>
          </p:nvPr>
        </p:nvSpPr>
        <p:spPr/>
        <p:txBody>
          <a:bodyPr/>
          <a:lstStyle/>
          <a:p>
            <a:fld id="{4BD8CE4C-9224-4F4C-B65F-3A1694A1E3FA}" type="datetimeFigureOut">
              <a:rPr lang="en-US" smtClean="0"/>
              <a:t>12/23/2022</a:t>
            </a:fld>
            <a:endParaRPr lang="en-US"/>
          </a:p>
        </p:txBody>
      </p:sp>
      <p:sp>
        <p:nvSpPr>
          <p:cNvPr id="5" name="Footer Placeholder 4">
            <a:extLst>
              <a:ext uri="{FF2B5EF4-FFF2-40B4-BE49-F238E27FC236}">
                <a16:creationId xmlns:a16="http://schemas.microsoft.com/office/drawing/2014/main" id="{B09EF326-1882-42FF-8AA8-ED25660603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A7713C-58E5-449A-8F3D-8FA0548710CD}"/>
              </a:ext>
            </a:extLst>
          </p:cNvPr>
          <p:cNvSpPr>
            <a:spLocks noGrp="1"/>
          </p:cNvSpPr>
          <p:nvPr>
            <p:ph type="sldNum" sz="quarter" idx="12"/>
          </p:nvPr>
        </p:nvSpPr>
        <p:spPr/>
        <p:txBody>
          <a:bodyPr/>
          <a:lstStyle/>
          <a:p>
            <a:fld id="{AFB609F4-20F1-42D2-AC09-0D065CF4166C}" type="slidenum">
              <a:rPr lang="en-US" smtClean="0"/>
              <a:t>‹#›</a:t>
            </a:fld>
            <a:endParaRPr lang="en-US"/>
          </a:p>
        </p:txBody>
      </p:sp>
    </p:spTree>
    <p:extLst>
      <p:ext uri="{BB962C8B-B14F-4D97-AF65-F5344CB8AC3E}">
        <p14:creationId xmlns:p14="http://schemas.microsoft.com/office/powerpoint/2010/main" val="3075440327"/>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EE109D1F-50EA-4C1F-A575-538FF35AFA4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A78A676-0AEB-43D2-97A2-04DDD194941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7183BF9-1B27-448E-B2DB-236F93DA14E8}"/>
              </a:ext>
            </a:extLst>
          </p:cNvPr>
          <p:cNvSpPr>
            <a:spLocks noGrp="1" noChangeArrowheads="1"/>
          </p:cNvSpPr>
          <p:nvPr>
            <p:ph type="sldNum" sz="quarter" idx="12"/>
          </p:nvPr>
        </p:nvSpPr>
        <p:spPr>
          <a:ln/>
        </p:spPr>
        <p:txBody>
          <a:bodyPr/>
          <a:lstStyle>
            <a:lvl1pPr>
              <a:defRPr/>
            </a:lvl1pPr>
          </a:lstStyle>
          <a:p>
            <a:pPr>
              <a:defRPr/>
            </a:pPr>
            <a:fld id="{AB07C49C-53B2-412C-B1C7-7CDA22D471AC}" type="slidenum">
              <a:rPr lang="en-US" altLang="en-US"/>
              <a:pPr>
                <a:defRPr/>
              </a:pPr>
              <a:t>‹#›</a:t>
            </a:fld>
            <a:endParaRPr lang="en-US" altLang="en-US"/>
          </a:p>
        </p:txBody>
      </p:sp>
    </p:spTree>
    <p:extLst>
      <p:ext uri="{BB962C8B-B14F-4D97-AF65-F5344CB8AC3E}">
        <p14:creationId xmlns:p14="http://schemas.microsoft.com/office/powerpoint/2010/main" val="1647946932"/>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830A838-D2CC-421E-AC34-6961FB490F5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CC1376A-66D6-4019-BA73-C450F324941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211BFB0-44F2-4391-9F79-606E8BFFF172}"/>
              </a:ext>
            </a:extLst>
          </p:cNvPr>
          <p:cNvSpPr>
            <a:spLocks noGrp="1" noChangeArrowheads="1"/>
          </p:cNvSpPr>
          <p:nvPr>
            <p:ph type="sldNum" sz="quarter" idx="12"/>
          </p:nvPr>
        </p:nvSpPr>
        <p:spPr>
          <a:ln/>
        </p:spPr>
        <p:txBody>
          <a:bodyPr/>
          <a:lstStyle>
            <a:lvl1pPr>
              <a:defRPr/>
            </a:lvl1pPr>
          </a:lstStyle>
          <a:p>
            <a:pPr>
              <a:defRPr/>
            </a:pPr>
            <a:fld id="{AA6B62B4-9CEA-47E0-9066-4B0A5041BFDB}" type="slidenum">
              <a:rPr lang="en-US" altLang="en-US"/>
              <a:pPr>
                <a:defRPr/>
              </a:pPr>
              <a:t>‹#›</a:t>
            </a:fld>
            <a:endParaRPr lang="en-US" altLang="en-US"/>
          </a:p>
        </p:txBody>
      </p:sp>
    </p:spTree>
    <p:extLst>
      <p:ext uri="{BB962C8B-B14F-4D97-AF65-F5344CB8AC3E}">
        <p14:creationId xmlns:p14="http://schemas.microsoft.com/office/powerpoint/2010/main" val="1596121465"/>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FD473A6C-49D3-46E8-AF7F-0EF0F8C445B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DDD66A4-8625-4AEA-974F-F5C9F7BFB89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29BC040-B96B-47DA-91A5-56203672FB35}"/>
              </a:ext>
            </a:extLst>
          </p:cNvPr>
          <p:cNvSpPr>
            <a:spLocks noGrp="1" noChangeArrowheads="1"/>
          </p:cNvSpPr>
          <p:nvPr>
            <p:ph type="sldNum" sz="quarter" idx="12"/>
          </p:nvPr>
        </p:nvSpPr>
        <p:spPr>
          <a:ln/>
        </p:spPr>
        <p:txBody>
          <a:bodyPr/>
          <a:lstStyle>
            <a:lvl1pPr>
              <a:defRPr/>
            </a:lvl1pPr>
          </a:lstStyle>
          <a:p>
            <a:pPr>
              <a:defRPr/>
            </a:pPr>
            <a:fld id="{C699026B-5D28-426F-80DF-53182637CA93}" type="slidenum">
              <a:rPr lang="en-US" altLang="en-US"/>
              <a:pPr>
                <a:defRPr/>
              </a:pPr>
              <a:t>‹#›</a:t>
            </a:fld>
            <a:endParaRPr lang="en-US" altLang="en-US"/>
          </a:p>
        </p:txBody>
      </p:sp>
    </p:spTree>
    <p:extLst>
      <p:ext uri="{BB962C8B-B14F-4D97-AF65-F5344CB8AC3E}">
        <p14:creationId xmlns:p14="http://schemas.microsoft.com/office/powerpoint/2010/main" val="2824664207"/>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190FCAD-2989-4975-92E0-36B24E9C695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5116FF5-BDCC-40AE-9E3E-440AB1D0D6B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883CE29-8993-4636-89A9-F593D8855A97}"/>
              </a:ext>
            </a:extLst>
          </p:cNvPr>
          <p:cNvSpPr>
            <a:spLocks noGrp="1" noChangeArrowheads="1"/>
          </p:cNvSpPr>
          <p:nvPr>
            <p:ph type="sldNum" sz="quarter" idx="12"/>
          </p:nvPr>
        </p:nvSpPr>
        <p:spPr>
          <a:ln/>
        </p:spPr>
        <p:txBody>
          <a:bodyPr/>
          <a:lstStyle>
            <a:lvl1pPr>
              <a:defRPr/>
            </a:lvl1pPr>
          </a:lstStyle>
          <a:p>
            <a:pPr>
              <a:defRPr/>
            </a:pPr>
            <a:fld id="{0D49B1B3-74C8-4648-A38C-7BB3448D84A7}" type="slidenum">
              <a:rPr lang="en-US" altLang="en-US"/>
              <a:pPr>
                <a:defRPr/>
              </a:pPr>
              <a:t>‹#›</a:t>
            </a:fld>
            <a:endParaRPr lang="en-US" altLang="en-US"/>
          </a:p>
        </p:txBody>
      </p:sp>
    </p:spTree>
    <p:extLst>
      <p:ext uri="{BB962C8B-B14F-4D97-AF65-F5344CB8AC3E}">
        <p14:creationId xmlns:p14="http://schemas.microsoft.com/office/powerpoint/2010/main" val="2552902982"/>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70AACBB-03C4-403D-B196-FC5F7F59F4D6}"/>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ABF4CABF-208B-4322-B6EC-CE96DDF6221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62F9AD3F-244B-4855-88B1-6111EE136CAF}"/>
              </a:ext>
            </a:extLst>
          </p:cNvPr>
          <p:cNvSpPr>
            <a:spLocks noGrp="1" noChangeArrowheads="1"/>
          </p:cNvSpPr>
          <p:nvPr>
            <p:ph type="sldNum" sz="quarter" idx="12"/>
          </p:nvPr>
        </p:nvSpPr>
        <p:spPr>
          <a:ln/>
        </p:spPr>
        <p:txBody>
          <a:bodyPr/>
          <a:lstStyle>
            <a:lvl1pPr>
              <a:defRPr/>
            </a:lvl1pPr>
          </a:lstStyle>
          <a:p>
            <a:pPr>
              <a:defRPr/>
            </a:pPr>
            <a:fld id="{6FC4F04D-5DA9-4D90-A50E-0379F605FF87}" type="slidenum">
              <a:rPr lang="en-US" altLang="en-US"/>
              <a:pPr>
                <a:defRPr/>
              </a:pPr>
              <a:t>‹#›</a:t>
            </a:fld>
            <a:endParaRPr lang="en-US" altLang="en-US"/>
          </a:p>
        </p:txBody>
      </p:sp>
    </p:spTree>
    <p:extLst>
      <p:ext uri="{BB962C8B-B14F-4D97-AF65-F5344CB8AC3E}">
        <p14:creationId xmlns:p14="http://schemas.microsoft.com/office/powerpoint/2010/main" val="2196110966"/>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1A10D1A-DD4B-4F22-90E1-715DFBC167B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A70AC07E-C7AD-4633-8D03-54394878455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B56A55AE-95A2-4C97-BE38-5C84CE63476C}"/>
              </a:ext>
            </a:extLst>
          </p:cNvPr>
          <p:cNvSpPr>
            <a:spLocks noGrp="1" noChangeArrowheads="1"/>
          </p:cNvSpPr>
          <p:nvPr>
            <p:ph type="sldNum" sz="quarter" idx="12"/>
          </p:nvPr>
        </p:nvSpPr>
        <p:spPr>
          <a:ln/>
        </p:spPr>
        <p:txBody>
          <a:bodyPr/>
          <a:lstStyle>
            <a:lvl1pPr>
              <a:defRPr/>
            </a:lvl1pPr>
          </a:lstStyle>
          <a:p>
            <a:pPr>
              <a:defRPr/>
            </a:pPr>
            <a:fld id="{2CE08CE6-F8E6-48C7-BF6A-F941066C6865}" type="slidenum">
              <a:rPr lang="en-US" altLang="en-US"/>
              <a:pPr>
                <a:defRPr/>
              </a:pPr>
              <a:t>‹#›</a:t>
            </a:fld>
            <a:endParaRPr lang="en-US" altLang="en-US"/>
          </a:p>
        </p:txBody>
      </p:sp>
    </p:spTree>
    <p:extLst>
      <p:ext uri="{BB962C8B-B14F-4D97-AF65-F5344CB8AC3E}">
        <p14:creationId xmlns:p14="http://schemas.microsoft.com/office/powerpoint/2010/main" val="1817287346"/>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BDB8307-5B6F-458E-8481-6DA04AA3C85F}"/>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59F30659-C534-4B9A-BCCE-F444FD69425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1AC3F5E5-91FD-486E-B4E9-87B452487124}"/>
              </a:ext>
            </a:extLst>
          </p:cNvPr>
          <p:cNvSpPr>
            <a:spLocks noGrp="1" noChangeArrowheads="1"/>
          </p:cNvSpPr>
          <p:nvPr>
            <p:ph type="sldNum" sz="quarter" idx="12"/>
          </p:nvPr>
        </p:nvSpPr>
        <p:spPr>
          <a:ln/>
        </p:spPr>
        <p:txBody>
          <a:bodyPr/>
          <a:lstStyle>
            <a:lvl1pPr>
              <a:defRPr/>
            </a:lvl1pPr>
          </a:lstStyle>
          <a:p>
            <a:pPr>
              <a:defRPr/>
            </a:pPr>
            <a:fld id="{C3C30DD1-0171-4F91-8343-BDB82C7CA4A2}" type="slidenum">
              <a:rPr lang="en-US" altLang="en-US"/>
              <a:pPr>
                <a:defRPr/>
              </a:pPr>
              <a:t>‹#›</a:t>
            </a:fld>
            <a:endParaRPr lang="en-US" altLang="en-US"/>
          </a:p>
        </p:txBody>
      </p:sp>
    </p:spTree>
    <p:extLst>
      <p:ext uri="{BB962C8B-B14F-4D97-AF65-F5344CB8AC3E}">
        <p14:creationId xmlns:p14="http://schemas.microsoft.com/office/powerpoint/2010/main" val="4247035872"/>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6101E43-4FD5-4E29-B7EB-F3C857E6B48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F780748-B050-4797-BB68-60D2FA97A48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53DAC6B-28CE-48A8-876B-8A89B5075AEF}"/>
              </a:ext>
            </a:extLst>
          </p:cNvPr>
          <p:cNvSpPr>
            <a:spLocks noGrp="1" noChangeArrowheads="1"/>
          </p:cNvSpPr>
          <p:nvPr>
            <p:ph type="sldNum" sz="quarter" idx="12"/>
          </p:nvPr>
        </p:nvSpPr>
        <p:spPr>
          <a:ln/>
        </p:spPr>
        <p:txBody>
          <a:bodyPr/>
          <a:lstStyle>
            <a:lvl1pPr>
              <a:defRPr/>
            </a:lvl1pPr>
          </a:lstStyle>
          <a:p>
            <a:pPr>
              <a:defRPr/>
            </a:pPr>
            <a:fld id="{7D42468C-0E23-478A-B665-5E0971335FBC}" type="slidenum">
              <a:rPr lang="en-US" altLang="en-US"/>
              <a:pPr>
                <a:defRPr/>
              </a:pPr>
              <a:t>‹#›</a:t>
            </a:fld>
            <a:endParaRPr lang="en-US" altLang="en-US"/>
          </a:p>
        </p:txBody>
      </p:sp>
    </p:spTree>
    <p:extLst>
      <p:ext uri="{BB962C8B-B14F-4D97-AF65-F5344CB8AC3E}">
        <p14:creationId xmlns:p14="http://schemas.microsoft.com/office/powerpoint/2010/main" val="3207138810"/>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E561B-B150-4EC6-ACDE-7CB3451F5D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D513B2-8FC6-480C-ADAF-04D7169D37E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E93634-4110-4104-B174-2C5010E3CA43}"/>
              </a:ext>
            </a:extLst>
          </p:cNvPr>
          <p:cNvSpPr>
            <a:spLocks noGrp="1"/>
          </p:cNvSpPr>
          <p:nvPr>
            <p:ph type="dt" sz="half" idx="10"/>
          </p:nvPr>
        </p:nvSpPr>
        <p:spPr/>
        <p:txBody>
          <a:bodyPr/>
          <a:lstStyle/>
          <a:p>
            <a:fld id="{4BD8CE4C-9224-4F4C-B65F-3A1694A1E3FA}" type="datetimeFigureOut">
              <a:rPr lang="en-US" smtClean="0"/>
              <a:t>12/23/2022</a:t>
            </a:fld>
            <a:endParaRPr lang="en-US"/>
          </a:p>
        </p:txBody>
      </p:sp>
      <p:sp>
        <p:nvSpPr>
          <p:cNvPr id="5" name="Footer Placeholder 4">
            <a:extLst>
              <a:ext uri="{FF2B5EF4-FFF2-40B4-BE49-F238E27FC236}">
                <a16:creationId xmlns:a16="http://schemas.microsoft.com/office/drawing/2014/main" id="{4E346980-4C46-479E-B658-239344BD19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33F517-DA4F-4642-849D-BC0D3C1FEAB1}"/>
              </a:ext>
            </a:extLst>
          </p:cNvPr>
          <p:cNvSpPr>
            <a:spLocks noGrp="1"/>
          </p:cNvSpPr>
          <p:nvPr>
            <p:ph type="sldNum" sz="quarter" idx="12"/>
          </p:nvPr>
        </p:nvSpPr>
        <p:spPr/>
        <p:txBody>
          <a:bodyPr/>
          <a:lstStyle/>
          <a:p>
            <a:fld id="{AFB609F4-20F1-42D2-AC09-0D065CF4166C}" type="slidenum">
              <a:rPr lang="en-US" smtClean="0"/>
              <a:t>‹#›</a:t>
            </a:fld>
            <a:endParaRPr lang="en-US"/>
          </a:p>
        </p:txBody>
      </p:sp>
    </p:spTree>
    <p:extLst>
      <p:ext uri="{BB962C8B-B14F-4D97-AF65-F5344CB8AC3E}">
        <p14:creationId xmlns:p14="http://schemas.microsoft.com/office/powerpoint/2010/main" val="1223737010"/>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D12C35D-B00D-4DCC-A6C5-5DC62F0C567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AE087F9-0E07-41A8-896F-EA17FAA4E2B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F851828-3F8D-414E-BDF9-F84BB11DBE24}"/>
              </a:ext>
            </a:extLst>
          </p:cNvPr>
          <p:cNvSpPr>
            <a:spLocks noGrp="1" noChangeArrowheads="1"/>
          </p:cNvSpPr>
          <p:nvPr>
            <p:ph type="sldNum" sz="quarter" idx="12"/>
          </p:nvPr>
        </p:nvSpPr>
        <p:spPr>
          <a:ln/>
        </p:spPr>
        <p:txBody>
          <a:bodyPr/>
          <a:lstStyle>
            <a:lvl1pPr>
              <a:defRPr/>
            </a:lvl1pPr>
          </a:lstStyle>
          <a:p>
            <a:pPr>
              <a:defRPr/>
            </a:pPr>
            <a:fld id="{5F06AE4E-E0A6-4347-8F94-5EEAB1134ACA}" type="slidenum">
              <a:rPr lang="en-US" altLang="en-US"/>
              <a:pPr>
                <a:defRPr/>
              </a:pPr>
              <a:t>‹#›</a:t>
            </a:fld>
            <a:endParaRPr lang="en-US" altLang="en-US"/>
          </a:p>
        </p:txBody>
      </p:sp>
    </p:spTree>
    <p:extLst>
      <p:ext uri="{BB962C8B-B14F-4D97-AF65-F5344CB8AC3E}">
        <p14:creationId xmlns:p14="http://schemas.microsoft.com/office/powerpoint/2010/main" val="4125240014"/>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91DC126-583A-4295-85E9-953CACEB5C3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0CD1FA7-8F1C-436B-9CAD-C50047F762E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E6F58E5-9584-4759-99CD-5E10780F6E22}"/>
              </a:ext>
            </a:extLst>
          </p:cNvPr>
          <p:cNvSpPr>
            <a:spLocks noGrp="1" noChangeArrowheads="1"/>
          </p:cNvSpPr>
          <p:nvPr>
            <p:ph type="sldNum" sz="quarter" idx="12"/>
          </p:nvPr>
        </p:nvSpPr>
        <p:spPr>
          <a:ln/>
        </p:spPr>
        <p:txBody>
          <a:bodyPr/>
          <a:lstStyle>
            <a:lvl1pPr>
              <a:defRPr/>
            </a:lvl1pPr>
          </a:lstStyle>
          <a:p>
            <a:pPr>
              <a:defRPr/>
            </a:pPr>
            <a:fld id="{2658A70C-6D7C-401C-9B69-AFD0764C24B6}" type="slidenum">
              <a:rPr lang="en-US" altLang="en-US"/>
              <a:pPr>
                <a:defRPr/>
              </a:pPr>
              <a:t>‹#›</a:t>
            </a:fld>
            <a:endParaRPr lang="en-US" altLang="en-US"/>
          </a:p>
        </p:txBody>
      </p:sp>
    </p:spTree>
    <p:extLst>
      <p:ext uri="{BB962C8B-B14F-4D97-AF65-F5344CB8AC3E}">
        <p14:creationId xmlns:p14="http://schemas.microsoft.com/office/powerpoint/2010/main" val="4252667827"/>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30871B2-E0A1-47FD-BE1A-287F0C0BC37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D453A71-341D-41A2-8EC9-4D13A9066B5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ABEF6BA-4AF5-4C3B-8761-2B63A169295A}"/>
              </a:ext>
            </a:extLst>
          </p:cNvPr>
          <p:cNvSpPr>
            <a:spLocks noGrp="1" noChangeArrowheads="1"/>
          </p:cNvSpPr>
          <p:nvPr>
            <p:ph type="sldNum" sz="quarter" idx="12"/>
          </p:nvPr>
        </p:nvSpPr>
        <p:spPr>
          <a:ln/>
        </p:spPr>
        <p:txBody>
          <a:bodyPr/>
          <a:lstStyle>
            <a:lvl1pPr>
              <a:defRPr/>
            </a:lvl1pPr>
          </a:lstStyle>
          <a:p>
            <a:pPr>
              <a:defRPr/>
            </a:pPr>
            <a:fld id="{03A5E6B6-F283-4F66-90D0-6B339C15BF41}" type="slidenum">
              <a:rPr lang="en-US" altLang="en-US"/>
              <a:pPr>
                <a:defRPr/>
              </a:pPr>
              <a:t>‹#›</a:t>
            </a:fld>
            <a:endParaRPr lang="en-US" altLang="en-US"/>
          </a:p>
        </p:txBody>
      </p:sp>
    </p:spTree>
    <p:extLst>
      <p:ext uri="{BB962C8B-B14F-4D97-AF65-F5344CB8AC3E}">
        <p14:creationId xmlns:p14="http://schemas.microsoft.com/office/powerpoint/2010/main" val="1626490082"/>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2AD23-15D6-4071-ABB4-1D4FE24A971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E082577-8B20-4EDB-B7A4-F9F335093F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6999F4-7C70-462C-9DC6-163532B8861B}"/>
              </a:ext>
            </a:extLst>
          </p:cNvPr>
          <p:cNvSpPr>
            <a:spLocks noGrp="1"/>
          </p:cNvSpPr>
          <p:nvPr>
            <p:ph type="dt" sz="half" idx="10"/>
          </p:nvPr>
        </p:nvSpPr>
        <p:spPr/>
        <p:txBody>
          <a:bodyPr/>
          <a:lstStyle/>
          <a:p>
            <a:fld id="{4BD8CE4C-9224-4F4C-B65F-3A1694A1E3FA}" type="datetimeFigureOut">
              <a:rPr lang="en-US" smtClean="0"/>
              <a:t>12/23/2022</a:t>
            </a:fld>
            <a:endParaRPr lang="en-US"/>
          </a:p>
        </p:txBody>
      </p:sp>
      <p:sp>
        <p:nvSpPr>
          <p:cNvPr id="5" name="Footer Placeholder 4">
            <a:extLst>
              <a:ext uri="{FF2B5EF4-FFF2-40B4-BE49-F238E27FC236}">
                <a16:creationId xmlns:a16="http://schemas.microsoft.com/office/drawing/2014/main" id="{655A4E5A-BAC6-442C-99D7-898155BBFB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BCC7CF-CF12-4E07-8851-C94B412CD047}"/>
              </a:ext>
            </a:extLst>
          </p:cNvPr>
          <p:cNvSpPr>
            <a:spLocks noGrp="1"/>
          </p:cNvSpPr>
          <p:nvPr>
            <p:ph type="sldNum" sz="quarter" idx="12"/>
          </p:nvPr>
        </p:nvSpPr>
        <p:spPr/>
        <p:txBody>
          <a:bodyPr/>
          <a:lstStyle/>
          <a:p>
            <a:fld id="{AFB609F4-20F1-42D2-AC09-0D065CF4166C}" type="slidenum">
              <a:rPr lang="en-US" smtClean="0"/>
              <a:t>‹#›</a:t>
            </a:fld>
            <a:endParaRPr lang="en-US"/>
          </a:p>
        </p:txBody>
      </p:sp>
    </p:spTree>
    <p:extLst>
      <p:ext uri="{BB962C8B-B14F-4D97-AF65-F5344CB8AC3E}">
        <p14:creationId xmlns:p14="http://schemas.microsoft.com/office/powerpoint/2010/main" val="2544073490"/>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13223-754A-4523-80D4-91CC107FFA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66E21D-9314-4960-B21E-CE6A7B2730C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03CAC9-5D78-420D-97B6-6EEA7197CF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3F63BEF-D530-4C3F-9D7B-975503C0030E}"/>
              </a:ext>
            </a:extLst>
          </p:cNvPr>
          <p:cNvSpPr>
            <a:spLocks noGrp="1"/>
          </p:cNvSpPr>
          <p:nvPr>
            <p:ph type="dt" sz="half" idx="10"/>
          </p:nvPr>
        </p:nvSpPr>
        <p:spPr/>
        <p:txBody>
          <a:bodyPr/>
          <a:lstStyle/>
          <a:p>
            <a:fld id="{4BD8CE4C-9224-4F4C-B65F-3A1694A1E3FA}" type="datetimeFigureOut">
              <a:rPr lang="en-US" smtClean="0"/>
              <a:t>12/23/2022</a:t>
            </a:fld>
            <a:endParaRPr lang="en-US"/>
          </a:p>
        </p:txBody>
      </p:sp>
      <p:sp>
        <p:nvSpPr>
          <p:cNvPr id="6" name="Footer Placeholder 5">
            <a:extLst>
              <a:ext uri="{FF2B5EF4-FFF2-40B4-BE49-F238E27FC236}">
                <a16:creationId xmlns:a16="http://schemas.microsoft.com/office/drawing/2014/main" id="{2A7BD82F-C389-4C37-A3F2-80D7264D78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4948CC-C4DD-4155-BF00-DF6802CE1B7C}"/>
              </a:ext>
            </a:extLst>
          </p:cNvPr>
          <p:cNvSpPr>
            <a:spLocks noGrp="1"/>
          </p:cNvSpPr>
          <p:nvPr>
            <p:ph type="sldNum" sz="quarter" idx="12"/>
          </p:nvPr>
        </p:nvSpPr>
        <p:spPr/>
        <p:txBody>
          <a:bodyPr/>
          <a:lstStyle/>
          <a:p>
            <a:fld id="{AFB609F4-20F1-42D2-AC09-0D065CF4166C}" type="slidenum">
              <a:rPr lang="en-US" smtClean="0"/>
              <a:t>‹#›</a:t>
            </a:fld>
            <a:endParaRPr lang="en-US"/>
          </a:p>
        </p:txBody>
      </p:sp>
    </p:spTree>
    <p:extLst>
      <p:ext uri="{BB962C8B-B14F-4D97-AF65-F5344CB8AC3E}">
        <p14:creationId xmlns:p14="http://schemas.microsoft.com/office/powerpoint/2010/main" val="3676588487"/>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11288-9AE6-4988-9081-C443B3D307E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8EA075E-33DB-40F9-B52A-C05CA740B4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7B0FB6B-57CF-4C7F-8898-A70D1E92934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CF1EF36-643F-48BD-9175-F6B2A1A5FCF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80F4A9-F230-4979-AB00-039468539DF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C42666-0F4B-457C-B74B-8DC757411EED}"/>
              </a:ext>
            </a:extLst>
          </p:cNvPr>
          <p:cNvSpPr>
            <a:spLocks noGrp="1"/>
          </p:cNvSpPr>
          <p:nvPr>
            <p:ph type="dt" sz="half" idx="10"/>
          </p:nvPr>
        </p:nvSpPr>
        <p:spPr/>
        <p:txBody>
          <a:bodyPr/>
          <a:lstStyle/>
          <a:p>
            <a:fld id="{4BD8CE4C-9224-4F4C-B65F-3A1694A1E3FA}" type="datetimeFigureOut">
              <a:rPr lang="en-US" smtClean="0"/>
              <a:t>12/23/2022</a:t>
            </a:fld>
            <a:endParaRPr lang="en-US"/>
          </a:p>
        </p:txBody>
      </p:sp>
      <p:sp>
        <p:nvSpPr>
          <p:cNvPr id="8" name="Footer Placeholder 7">
            <a:extLst>
              <a:ext uri="{FF2B5EF4-FFF2-40B4-BE49-F238E27FC236}">
                <a16:creationId xmlns:a16="http://schemas.microsoft.com/office/drawing/2014/main" id="{463039D9-F61C-4749-B4F9-8A2278EB3B7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EDA88AB-50CD-404C-A26D-F9CF60763306}"/>
              </a:ext>
            </a:extLst>
          </p:cNvPr>
          <p:cNvSpPr>
            <a:spLocks noGrp="1"/>
          </p:cNvSpPr>
          <p:nvPr>
            <p:ph type="sldNum" sz="quarter" idx="12"/>
          </p:nvPr>
        </p:nvSpPr>
        <p:spPr/>
        <p:txBody>
          <a:bodyPr/>
          <a:lstStyle/>
          <a:p>
            <a:fld id="{AFB609F4-20F1-42D2-AC09-0D065CF4166C}" type="slidenum">
              <a:rPr lang="en-US" smtClean="0"/>
              <a:t>‹#›</a:t>
            </a:fld>
            <a:endParaRPr lang="en-US"/>
          </a:p>
        </p:txBody>
      </p:sp>
    </p:spTree>
    <p:extLst>
      <p:ext uri="{BB962C8B-B14F-4D97-AF65-F5344CB8AC3E}">
        <p14:creationId xmlns:p14="http://schemas.microsoft.com/office/powerpoint/2010/main" val="374222706"/>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EA44F-DF8C-4C2D-8387-73601912298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1DC7010-BB09-4607-8AC7-1289D37BB35F}"/>
              </a:ext>
            </a:extLst>
          </p:cNvPr>
          <p:cNvSpPr>
            <a:spLocks noGrp="1"/>
          </p:cNvSpPr>
          <p:nvPr>
            <p:ph type="dt" sz="half" idx="10"/>
          </p:nvPr>
        </p:nvSpPr>
        <p:spPr/>
        <p:txBody>
          <a:bodyPr/>
          <a:lstStyle/>
          <a:p>
            <a:fld id="{4BD8CE4C-9224-4F4C-B65F-3A1694A1E3FA}" type="datetimeFigureOut">
              <a:rPr lang="en-US" smtClean="0"/>
              <a:t>12/23/2022</a:t>
            </a:fld>
            <a:endParaRPr lang="en-US"/>
          </a:p>
        </p:txBody>
      </p:sp>
      <p:sp>
        <p:nvSpPr>
          <p:cNvPr id="4" name="Footer Placeholder 3">
            <a:extLst>
              <a:ext uri="{FF2B5EF4-FFF2-40B4-BE49-F238E27FC236}">
                <a16:creationId xmlns:a16="http://schemas.microsoft.com/office/drawing/2014/main" id="{2B1D0364-36DE-45C8-8B57-90145A76D2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F15CED4-8EC7-455C-93AE-8091EA228F57}"/>
              </a:ext>
            </a:extLst>
          </p:cNvPr>
          <p:cNvSpPr>
            <a:spLocks noGrp="1"/>
          </p:cNvSpPr>
          <p:nvPr>
            <p:ph type="sldNum" sz="quarter" idx="12"/>
          </p:nvPr>
        </p:nvSpPr>
        <p:spPr/>
        <p:txBody>
          <a:bodyPr/>
          <a:lstStyle/>
          <a:p>
            <a:fld id="{AFB609F4-20F1-42D2-AC09-0D065CF4166C}" type="slidenum">
              <a:rPr lang="en-US" smtClean="0"/>
              <a:t>‹#›</a:t>
            </a:fld>
            <a:endParaRPr lang="en-US"/>
          </a:p>
        </p:txBody>
      </p:sp>
    </p:spTree>
    <p:extLst>
      <p:ext uri="{BB962C8B-B14F-4D97-AF65-F5344CB8AC3E}">
        <p14:creationId xmlns:p14="http://schemas.microsoft.com/office/powerpoint/2010/main" val="2287231423"/>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816BCAA-327E-4530-BC6F-A9E5D51771ED}"/>
              </a:ext>
            </a:extLst>
          </p:cNvPr>
          <p:cNvSpPr>
            <a:spLocks noGrp="1"/>
          </p:cNvSpPr>
          <p:nvPr>
            <p:ph type="dt" sz="half" idx="10"/>
          </p:nvPr>
        </p:nvSpPr>
        <p:spPr/>
        <p:txBody>
          <a:bodyPr/>
          <a:lstStyle/>
          <a:p>
            <a:fld id="{4BD8CE4C-9224-4F4C-B65F-3A1694A1E3FA}" type="datetimeFigureOut">
              <a:rPr lang="en-US" smtClean="0"/>
              <a:t>12/23/2022</a:t>
            </a:fld>
            <a:endParaRPr lang="en-US"/>
          </a:p>
        </p:txBody>
      </p:sp>
      <p:sp>
        <p:nvSpPr>
          <p:cNvPr id="3" name="Footer Placeholder 2">
            <a:extLst>
              <a:ext uri="{FF2B5EF4-FFF2-40B4-BE49-F238E27FC236}">
                <a16:creationId xmlns:a16="http://schemas.microsoft.com/office/drawing/2014/main" id="{0C74949B-E763-4562-8DBF-CF4DAA51E19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FA39831-842F-48BB-8A35-6D7265BCFF78}"/>
              </a:ext>
            </a:extLst>
          </p:cNvPr>
          <p:cNvSpPr>
            <a:spLocks noGrp="1"/>
          </p:cNvSpPr>
          <p:nvPr>
            <p:ph type="sldNum" sz="quarter" idx="12"/>
          </p:nvPr>
        </p:nvSpPr>
        <p:spPr/>
        <p:txBody>
          <a:bodyPr/>
          <a:lstStyle/>
          <a:p>
            <a:fld id="{AFB609F4-20F1-42D2-AC09-0D065CF4166C}" type="slidenum">
              <a:rPr lang="en-US" smtClean="0"/>
              <a:t>‹#›</a:t>
            </a:fld>
            <a:endParaRPr lang="en-US"/>
          </a:p>
        </p:txBody>
      </p:sp>
    </p:spTree>
    <p:extLst>
      <p:ext uri="{BB962C8B-B14F-4D97-AF65-F5344CB8AC3E}">
        <p14:creationId xmlns:p14="http://schemas.microsoft.com/office/powerpoint/2010/main" val="3931390221"/>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13902-299A-4262-8824-21BC052E31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9090A0B-75D8-43F6-B9A3-A4E5C8C0FC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B32035B-E9BC-423C-A7AC-5C53F590DA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C6D81EB-364D-4424-8A82-247404516D9E}"/>
              </a:ext>
            </a:extLst>
          </p:cNvPr>
          <p:cNvSpPr>
            <a:spLocks noGrp="1"/>
          </p:cNvSpPr>
          <p:nvPr>
            <p:ph type="dt" sz="half" idx="10"/>
          </p:nvPr>
        </p:nvSpPr>
        <p:spPr/>
        <p:txBody>
          <a:bodyPr/>
          <a:lstStyle/>
          <a:p>
            <a:fld id="{4BD8CE4C-9224-4F4C-B65F-3A1694A1E3FA}" type="datetimeFigureOut">
              <a:rPr lang="en-US" smtClean="0"/>
              <a:t>12/23/2022</a:t>
            </a:fld>
            <a:endParaRPr lang="en-US"/>
          </a:p>
        </p:txBody>
      </p:sp>
      <p:sp>
        <p:nvSpPr>
          <p:cNvPr id="6" name="Footer Placeholder 5">
            <a:extLst>
              <a:ext uri="{FF2B5EF4-FFF2-40B4-BE49-F238E27FC236}">
                <a16:creationId xmlns:a16="http://schemas.microsoft.com/office/drawing/2014/main" id="{F46E6450-C6D7-4116-B74D-710E27EC0A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FCF683-9A60-47E0-8915-F85A2EA66D46}"/>
              </a:ext>
            </a:extLst>
          </p:cNvPr>
          <p:cNvSpPr>
            <a:spLocks noGrp="1"/>
          </p:cNvSpPr>
          <p:nvPr>
            <p:ph type="sldNum" sz="quarter" idx="12"/>
          </p:nvPr>
        </p:nvSpPr>
        <p:spPr/>
        <p:txBody>
          <a:bodyPr/>
          <a:lstStyle/>
          <a:p>
            <a:fld id="{AFB609F4-20F1-42D2-AC09-0D065CF4166C}" type="slidenum">
              <a:rPr lang="en-US" smtClean="0"/>
              <a:t>‹#›</a:t>
            </a:fld>
            <a:endParaRPr lang="en-US"/>
          </a:p>
        </p:txBody>
      </p:sp>
    </p:spTree>
    <p:extLst>
      <p:ext uri="{BB962C8B-B14F-4D97-AF65-F5344CB8AC3E}">
        <p14:creationId xmlns:p14="http://schemas.microsoft.com/office/powerpoint/2010/main" val="306479278"/>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7A664-DFC9-4073-A4D6-9982C0C0EA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4EF34B6-A96E-405A-BC0E-5451793B54C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949737E-FF0C-4DDE-9CA1-963E68719B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D6A288-F65E-460F-8750-359BC1D3DC9F}"/>
              </a:ext>
            </a:extLst>
          </p:cNvPr>
          <p:cNvSpPr>
            <a:spLocks noGrp="1"/>
          </p:cNvSpPr>
          <p:nvPr>
            <p:ph type="dt" sz="half" idx="10"/>
          </p:nvPr>
        </p:nvSpPr>
        <p:spPr/>
        <p:txBody>
          <a:bodyPr/>
          <a:lstStyle/>
          <a:p>
            <a:fld id="{4BD8CE4C-9224-4F4C-B65F-3A1694A1E3FA}" type="datetimeFigureOut">
              <a:rPr lang="en-US" smtClean="0"/>
              <a:t>12/23/2022</a:t>
            </a:fld>
            <a:endParaRPr lang="en-US"/>
          </a:p>
        </p:txBody>
      </p:sp>
      <p:sp>
        <p:nvSpPr>
          <p:cNvPr id="6" name="Footer Placeholder 5">
            <a:extLst>
              <a:ext uri="{FF2B5EF4-FFF2-40B4-BE49-F238E27FC236}">
                <a16:creationId xmlns:a16="http://schemas.microsoft.com/office/drawing/2014/main" id="{4D8D010F-5EF5-4D72-B301-AA9D614395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218932-27C3-42F3-857D-28E74DDA575A}"/>
              </a:ext>
            </a:extLst>
          </p:cNvPr>
          <p:cNvSpPr>
            <a:spLocks noGrp="1"/>
          </p:cNvSpPr>
          <p:nvPr>
            <p:ph type="sldNum" sz="quarter" idx="12"/>
          </p:nvPr>
        </p:nvSpPr>
        <p:spPr/>
        <p:txBody>
          <a:bodyPr/>
          <a:lstStyle/>
          <a:p>
            <a:fld id="{AFB609F4-20F1-42D2-AC09-0D065CF4166C}" type="slidenum">
              <a:rPr lang="en-US" smtClean="0"/>
              <a:t>‹#›</a:t>
            </a:fld>
            <a:endParaRPr lang="en-US"/>
          </a:p>
        </p:txBody>
      </p:sp>
    </p:spTree>
    <p:extLst>
      <p:ext uri="{BB962C8B-B14F-4D97-AF65-F5344CB8AC3E}">
        <p14:creationId xmlns:p14="http://schemas.microsoft.com/office/powerpoint/2010/main" val="1561649721"/>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D68D49D-184D-4C48-9765-D65CFB19C0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47E9A75-F929-48EF-A1CA-A80EFE2DC0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634E38-7F76-46FA-BE6B-F52B55BCA6A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D8CE4C-9224-4F4C-B65F-3A1694A1E3FA}" type="datetimeFigureOut">
              <a:rPr lang="en-US" smtClean="0"/>
              <a:t>12/23/2022</a:t>
            </a:fld>
            <a:endParaRPr lang="en-US"/>
          </a:p>
        </p:txBody>
      </p:sp>
      <p:sp>
        <p:nvSpPr>
          <p:cNvPr id="5" name="Footer Placeholder 4">
            <a:extLst>
              <a:ext uri="{FF2B5EF4-FFF2-40B4-BE49-F238E27FC236}">
                <a16:creationId xmlns:a16="http://schemas.microsoft.com/office/drawing/2014/main" id="{E0158908-0792-4C67-BD5A-069D4D8F55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8F1F851-9B11-4952-8E45-59CB274D302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B609F4-20F1-42D2-AC09-0D065CF4166C}" type="slidenum">
              <a:rPr lang="en-US" smtClean="0"/>
              <a:t>‹#›</a:t>
            </a:fld>
            <a:endParaRPr lang="en-US"/>
          </a:p>
        </p:txBody>
      </p:sp>
    </p:spTree>
    <p:extLst>
      <p:ext uri="{BB962C8B-B14F-4D97-AF65-F5344CB8AC3E}">
        <p14:creationId xmlns:p14="http://schemas.microsoft.com/office/powerpoint/2010/main" val="34349709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6267C06-2BAD-467A-B657-41E7B5A6A6D9}"/>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6D7A2FE0-9967-479E-AD4A-1EF3EDEEC9E2}"/>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D469BADC-D07F-47DF-9178-41CD171F50A6}"/>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b="0">
                <a:latin typeface="Arial" charset="0"/>
              </a:defRPr>
            </a:lvl1pPr>
          </a:lstStyle>
          <a:p>
            <a:pPr>
              <a:defRPr/>
            </a:pPr>
            <a:endParaRPr lang="en-US"/>
          </a:p>
        </p:txBody>
      </p:sp>
      <p:sp>
        <p:nvSpPr>
          <p:cNvPr id="1029" name="Rectangle 5">
            <a:extLst>
              <a:ext uri="{FF2B5EF4-FFF2-40B4-BE49-F238E27FC236}">
                <a16:creationId xmlns:a16="http://schemas.microsoft.com/office/drawing/2014/main" id="{6BF7CFC8-935E-4FC6-990D-2C7867AA9542}"/>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b="0">
                <a:latin typeface="Arial" charset="0"/>
              </a:defRPr>
            </a:lvl1pPr>
          </a:lstStyle>
          <a:p>
            <a:pPr>
              <a:defRPr/>
            </a:pPr>
            <a:endParaRPr lang="en-US"/>
          </a:p>
        </p:txBody>
      </p:sp>
      <p:sp>
        <p:nvSpPr>
          <p:cNvPr id="1030" name="Rectangle 6">
            <a:extLst>
              <a:ext uri="{FF2B5EF4-FFF2-40B4-BE49-F238E27FC236}">
                <a16:creationId xmlns:a16="http://schemas.microsoft.com/office/drawing/2014/main" id="{6C7B2292-97BC-4902-8507-2754638473CC}"/>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b="0"/>
            </a:lvl1pPr>
          </a:lstStyle>
          <a:p>
            <a:pPr>
              <a:defRPr/>
            </a:pPr>
            <a:fld id="{F97A106C-356E-4614-A1A6-8939EB2F3BE7}" type="slidenum">
              <a:rPr lang="en-US" altLang="en-US"/>
              <a:pPr>
                <a:defRPr/>
              </a:pPr>
              <a:t>‹#›</a:t>
            </a:fld>
            <a:endParaRPr lang="en-US" altLang="en-US"/>
          </a:p>
        </p:txBody>
      </p:sp>
    </p:spTree>
    <p:extLst>
      <p:ext uri="{BB962C8B-B14F-4D97-AF65-F5344CB8AC3E}">
        <p14:creationId xmlns:p14="http://schemas.microsoft.com/office/powerpoint/2010/main" val="9893180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simplypsychology.org/steps-of-the-scientific-method.html" TargetMode="Externa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8.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6.png"/><Relationship Id="rId1" Type="http://schemas.openxmlformats.org/officeDocument/2006/relationships/slideLayout" Target="../slideLayouts/slideLayout18.xml"/><Relationship Id="rId6" Type="http://schemas.openxmlformats.org/officeDocument/2006/relationships/hyperlink" Target="https://stevespangler.com/experiments/floating-lemons-and-sinking-limes/" TargetMode="External"/><Relationship Id="rId5" Type="http://schemas.microsoft.com/office/2007/relationships/hdphoto" Target="../media/hdphoto4.wdp"/><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hyperlink" Target="https://www.birdinformer.com/bird-beaks/" TargetMode="External"/><Relationship Id="rId2" Type="http://schemas.openxmlformats.org/officeDocument/2006/relationships/hyperlink" Target="https://animalcorner.org/bird-beaks-bills/" TargetMode="External"/><Relationship Id="rId1" Type="http://schemas.openxmlformats.org/officeDocument/2006/relationships/slideLayout" Target="../slideLayouts/slideLayout18.xml"/><Relationship Id="rId6" Type="http://schemas.openxmlformats.org/officeDocument/2006/relationships/hyperlink" Target="https://www.seas.harvard.edu/news/2021/11/darwins-finches-beak-shape-goes-beyond-evolution" TargetMode="External"/><Relationship Id="rId5" Type="http://schemas.openxmlformats.org/officeDocument/2006/relationships/hyperlink" Target="https://news.harvard.edu/gazette/story/2006/07/how-darwins-finches-got-their-beaks/" TargetMode="External"/><Relationship Id="rId4" Type="http://schemas.openxmlformats.org/officeDocument/2006/relationships/hyperlink" Target="https://cindygurmann.blog/2017/09/06/darwins-finches-of-the-galapagos-islands/"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1.pn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image" Target="../media/image30.png"/><Relationship Id="rId1" Type="http://schemas.openxmlformats.org/officeDocument/2006/relationships/slideLayout" Target="../slideLayouts/slideLayout18.xml"/><Relationship Id="rId6" Type="http://schemas.openxmlformats.org/officeDocument/2006/relationships/image" Target="../media/image33.png"/><Relationship Id="rId11" Type="http://schemas.openxmlformats.org/officeDocument/2006/relationships/image" Target="../media/image38.png"/><Relationship Id="rId5" Type="http://schemas.microsoft.com/office/2007/relationships/hdphoto" Target="../media/hdphoto5.wdp"/><Relationship Id="rId10" Type="http://schemas.openxmlformats.org/officeDocument/2006/relationships/image" Target="../media/image37.png"/><Relationship Id="rId4" Type="http://schemas.openxmlformats.org/officeDocument/2006/relationships/image" Target="../media/image32.png"/><Relationship Id="rId9" Type="http://schemas.openxmlformats.org/officeDocument/2006/relationships/image" Target="../media/image36.png"/><Relationship Id="rId1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8.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hyperlink" Target="https://starchild.gsfc.nasa.gov/docs/StarChild/universe_level2/darkmatter.html" TargetMode="External"/><Relationship Id="rId2" Type="http://schemas.openxmlformats.org/officeDocument/2006/relationships/image" Target="../media/image49.gif"/><Relationship Id="rId1" Type="http://schemas.openxmlformats.org/officeDocument/2006/relationships/slideLayout" Target="../slideLayouts/slideLayout18.xml"/><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www.businessinsider.com/heres-why-we-stopped-using-1000-bills-2017-8" TargetMode="Externa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hyperlink" Target="http://murov.info/OpticalIllusionsandObservations.ppt" TargetMode="External"/><Relationship Id="rId2" Type="http://schemas.openxmlformats.org/officeDocument/2006/relationships/slide" Target="slide6.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2.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s://en.wikipedia.org/wiki/Galileo%27s_Leaning_Tower_of_Pisa_experiment" TargetMode="External"/><Relationship Id="rId1" Type="http://schemas.openxmlformats.org/officeDocument/2006/relationships/slideLayout" Target="../slideLayouts/slideLayout18.xml"/><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8.xml"/><Relationship Id="rId4" Type="http://schemas.microsoft.com/office/2007/relationships/hdphoto" Target="../media/hdphoto7.wdp"/></Relationships>
</file>

<file path=ppt/slides/_rels/slide23.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image" Target="../media/image57.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hyperlink" Target="http://murov.info/PPTPreshows.htm" TargetMode="External"/><Relationship Id="rId2" Type="http://schemas.openxmlformats.org/officeDocument/2006/relationships/image" Target="../media/image59.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8.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hyperlink" Target="https://www.rmg.co.uk/stories/topics/why-sky-blue#:~:text=As%20white%20light%20passes%20through,red%20light%20has%20the%20longest" TargetMode="External"/><Relationship Id="rId2" Type="http://schemas.openxmlformats.org/officeDocument/2006/relationships/image" Target="../media/image10.gif"/><Relationship Id="rId1" Type="http://schemas.openxmlformats.org/officeDocument/2006/relationships/slideLayout" Target="../slideLayouts/slideLayout18.xml"/><Relationship Id="rId5" Type="http://schemas.openxmlformats.org/officeDocument/2006/relationships/hyperlink" Target="https://scijinks.gov/blue-sky/" TargetMode="External"/><Relationship Id="rId4" Type="http://schemas.openxmlformats.org/officeDocument/2006/relationships/hyperlink" Target="https://spaceplace.nasa.gov/blue-sky/en/"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www.mentalfloss.com/article/29011/why-are-letters-abc-order" TargetMode="External"/><Relationship Id="rId7" Type="http://schemas.openxmlformats.org/officeDocument/2006/relationships/image" Target="../media/image12.png"/><Relationship Id="rId2" Type="http://schemas.openxmlformats.org/officeDocument/2006/relationships/hyperlink" Target="https://www.southernliving.com/news/alphabetical-order-history#:~:text=Some%20scholars%20think%20it%20goes," TargetMode="External"/><Relationship Id="rId1" Type="http://schemas.openxmlformats.org/officeDocument/2006/relationships/slideLayout" Target="../slideLayouts/slideLayout18.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hyperlink" Target="https://en.wikipedia.org/wiki/Alphabetical_order"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8.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18.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7F8CDA9-AE34-4561-A2D0-F48D9CDE2AEB}"/>
              </a:ext>
            </a:extLst>
          </p:cNvPr>
          <p:cNvSpPr txBox="1"/>
          <p:nvPr/>
        </p:nvSpPr>
        <p:spPr>
          <a:xfrm>
            <a:off x="3100084" y="0"/>
            <a:ext cx="5185587" cy="830997"/>
          </a:xfrm>
          <a:prstGeom prst="rect">
            <a:avLst/>
          </a:prstGeom>
          <a:noFill/>
        </p:spPr>
        <p:txBody>
          <a:bodyPr wrap="none" rtlCol="0">
            <a:spAutoFit/>
          </a:bodyPr>
          <a:lstStyle/>
          <a:p>
            <a:r>
              <a:rPr lang="en-US" sz="4800" b="1" dirty="0">
                <a:solidFill>
                  <a:srgbClr val="FF0000"/>
                </a:solidFill>
              </a:rPr>
              <a:t>Observing/Noticing</a:t>
            </a:r>
          </a:p>
        </p:txBody>
      </p:sp>
      <p:sp>
        <p:nvSpPr>
          <p:cNvPr id="5" name="TextBox 4">
            <a:extLst>
              <a:ext uri="{FF2B5EF4-FFF2-40B4-BE49-F238E27FC236}">
                <a16:creationId xmlns:a16="http://schemas.microsoft.com/office/drawing/2014/main" id="{8A47C907-806D-4166-A30F-BA3EE9C0BD01}"/>
              </a:ext>
            </a:extLst>
          </p:cNvPr>
          <p:cNvSpPr txBox="1"/>
          <p:nvPr/>
        </p:nvSpPr>
        <p:spPr>
          <a:xfrm>
            <a:off x="537542" y="608004"/>
            <a:ext cx="11654458" cy="6109365"/>
          </a:xfrm>
          <a:prstGeom prst="rect">
            <a:avLst/>
          </a:prstGeom>
          <a:noFill/>
        </p:spPr>
        <p:txBody>
          <a:bodyPr wrap="square" rtlCol="0">
            <a:spAutoFit/>
          </a:bodyPr>
          <a:lstStyle/>
          <a:p>
            <a:r>
              <a:rPr lang="en-US" sz="2300" dirty="0"/>
              <a:t>Definitions (verb) from </a:t>
            </a:r>
            <a:r>
              <a:rPr lang="en-US" sz="2300" i="1" dirty="0"/>
              <a:t>Oxford Languages</a:t>
            </a:r>
          </a:p>
          <a:p>
            <a:r>
              <a:rPr lang="en-US" sz="2300" dirty="0"/>
              <a:t>Observe - notice or perceive (something) and register it as being significant.</a:t>
            </a:r>
          </a:p>
          <a:p>
            <a:r>
              <a:rPr lang="en-US" sz="2300" dirty="0"/>
              <a:t>Notice - become aware of.</a:t>
            </a:r>
          </a:p>
          <a:p>
            <a:r>
              <a:rPr lang="en-US" sz="2300" dirty="0"/>
              <a:t>Sense - perceive by a sense or senses</a:t>
            </a:r>
          </a:p>
          <a:p>
            <a:endParaRPr lang="en-US" sz="2300" dirty="0"/>
          </a:p>
          <a:p>
            <a:r>
              <a:rPr lang="en-US" sz="2300" dirty="0"/>
              <a:t>Many science texts take several early pages to discuss the so-called mundane </a:t>
            </a:r>
            <a:r>
              <a:rPr lang="en-US" sz="2300" i="1" dirty="0"/>
              <a:t>Steps in the Scientific Process</a:t>
            </a:r>
            <a:r>
              <a:rPr lang="en-US" sz="2300" dirty="0"/>
              <a:t>.  In hindsight, it is often possible to demonstrate that many scientific discoveries used the scientific process.  However, the researchers did not pause and ask which step would be next.  The process is essentially a natural sequence of events that occur during scientific research. </a:t>
            </a:r>
            <a:r>
              <a:rPr lang="en-US" sz="2300" dirty="0">
                <a:hlinkClick r:id="rId2"/>
              </a:rPr>
              <a:t>https://www.simplypsychology.org/steps-of-the-scientific-method.html</a:t>
            </a:r>
            <a:r>
              <a:rPr lang="en-US" sz="2300" dirty="0"/>
              <a:t> .</a:t>
            </a:r>
          </a:p>
          <a:p>
            <a:endParaRPr lang="en-US" sz="2300" dirty="0"/>
          </a:p>
          <a:p>
            <a:pPr marL="457200" indent="-457200">
              <a:buAutoNum type="arabicPeriod"/>
            </a:pPr>
            <a:r>
              <a:rPr lang="en-US" sz="2300" dirty="0"/>
              <a:t>Make an observation. </a:t>
            </a:r>
          </a:p>
          <a:p>
            <a:pPr marL="457200" indent="-457200">
              <a:buAutoNum type="arabicPeriod"/>
            </a:pPr>
            <a:r>
              <a:rPr lang="en-US" sz="2300" dirty="0"/>
              <a:t>Ask a question. A scientific question must be defined, testable, and measurable.</a:t>
            </a:r>
          </a:p>
          <a:p>
            <a:pPr marL="457200" indent="-457200">
              <a:buAutoNum type="arabicPeriod" startAt="3"/>
            </a:pPr>
            <a:r>
              <a:rPr lang="en-US" sz="2300" dirty="0"/>
              <a:t>Form a hypothesis </a:t>
            </a:r>
          </a:p>
          <a:p>
            <a:pPr marL="457200" indent="-457200">
              <a:buAutoNum type="arabicPeriod" startAt="3"/>
            </a:pPr>
            <a:r>
              <a:rPr lang="en-US" sz="2300" dirty="0"/>
              <a:t>Run an experiment to test the hypothesis (gather data)</a:t>
            </a:r>
          </a:p>
          <a:p>
            <a:r>
              <a:rPr lang="en-US" sz="2300" dirty="0"/>
              <a:t>5.   Analyze the data and draw conclusions (develop a theory)</a:t>
            </a:r>
          </a:p>
          <a:p>
            <a:r>
              <a:rPr lang="en-US" sz="2300" dirty="0"/>
              <a:t>6.   Share your results, so other researchers can further test the theory and modify it.</a:t>
            </a:r>
          </a:p>
        </p:txBody>
      </p:sp>
      <p:pic>
        <p:nvPicPr>
          <p:cNvPr id="2" name="Picture 1">
            <a:extLst>
              <a:ext uri="{FF2B5EF4-FFF2-40B4-BE49-F238E27FC236}">
                <a16:creationId xmlns:a16="http://schemas.microsoft.com/office/drawing/2014/main" id="{F295A905-4646-4AEE-9BFC-D1AD266E1849}"/>
              </a:ext>
            </a:extLst>
          </p:cNvPr>
          <p:cNvPicPr>
            <a:picLocks noChangeAspect="1"/>
          </p:cNvPicPr>
          <p:nvPr/>
        </p:nvPicPr>
        <p:blipFill rotWithShape="1">
          <a:blip r:embed="rId3"/>
          <a:srcRect l="4161" t="7143" r="3951" b="46855"/>
          <a:stretch/>
        </p:blipFill>
        <p:spPr>
          <a:xfrm>
            <a:off x="7837715" y="1329632"/>
            <a:ext cx="3323770" cy="969118"/>
          </a:xfrm>
          <a:prstGeom prst="rect">
            <a:avLst/>
          </a:prstGeom>
        </p:spPr>
      </p:pic>
    </p:spTree>
    <p:extLst>
      <p:ext uri="{BB962C8B-B14F-4D97-AF65-F5344CB8AC3E}">
        <p14:creationId xmlns:p14="http://schemas.microsoft.com/office/powerpoint/2010/main" val="4277088482"/>
      </p:ext>
    </p:extLst>
  </p:cSld>
  <p:clrMapOvr>
    <a:masterClrMapping/>
  </p:clrMapOvr>
  <mc:AlternateContent xmlns:mc="http://schemas.openxmlformats.org/markup-compatibility/2006" xmlns:p14="http://schemas.microsoft.com/office/powerpoint/2010/main">
    <mc:Choice Requires="p14">
      <p:transition spd="slow" p14:dur="1500" advTm="35000">
        <p:randomBar dir="vert"/>
      </p:transition>
    </mc:Choice>
    <mc:Fallback xmlns="">
      <p:transition spd="slow" advTm="35000">
        <p:randomBar dir="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BBC9130-F021-4B8D-A81B-EFEE61805879}"/>
              </a:ext>
            </a:extLst>
          </p:cNvPr>
          <p:cNvPicPr>
            <a:picLocks noChangeAspect="1"/>
          </p:cNvPicPr>
          <p:nvPr/>
        </p:nvPicPr>
        <p:blipFill>
          <a:blip r:embed="rId2"/>
          <a:stretch>
            <a:fillRect/>
          </a:stretch>
        </p:blipFill>
        <p:spPr>
          <a:xfrm>
            <a:off x="6774923" y="0"/>
            <a:ext cx="4896153" cy="3672115"/>
          </a:xfrm>
          <a:prstGeom prst="rect">
            <a:avLst/>
          </a:prstGeom>
        </p:spPr>
      </p:pic>
      <p:sp>
        <p:nvSpPr>
          <p:cNvPr id="4" name="TextBox 3">
            <a:extLst>
              <a:ext uri="{FF2B5EF4-FFF2-40B4-BE49-F238E27FC236}">
                <a16:creationId xmlns:a16="http://schemas.microsoft.com/office/drawing/2014/main" id="{4DB966D9-30DD-4377-B566-A0BD375751CD}"/>
              </a:ext>
            </a:extLst>
          </p:cNvPr>
          <p:cNvSpPr txBox="1"/>
          <p:nvPr/>
        </p:nvSpPr>
        <p:spPr>
          <a:xfrm>
            <a:off x="191933" y="274817"/>
            <a:ext cx="5703159" cy="5940088"/>
          </a:xfrm>
          <a:prstGeom prst="rect">
            <a:avLst/>
          </a:prstGeom>
          <a:noFill/>
        </p:spPr>
        <p:txBody>
          <a:bodyPr wrap="square" rtlCol="0">
            <a:spAutoFit/>
          </a:bodyPr>
          <a:lstStyle/>
          <a:p>
            <a:r>
              <a:rPr lang="en-US" sz="2000" dirty="0"/>
              <a:t>Years ago, on his late, night TV show, host David Letterman would sometimes ask the question, does it sink or float.   After a discussion for each object, the objects were tested to determine if they would sink or float in water.  Try this experiment with the following:</a:t>
            </a:r>
          </a:p>
          <a:p>
            <a:pPr marL="342900" indent="-342900">
              <a:buAutoNum type="arabicPeriod"/>
            </a:pPr>
            <a:r>
              <a:rPr lang="en-US" sz="2000" dirty="0"/>
              <a:t>Diet Cola and regular Coca Cola (or diet and not diet versions of Pepsi.</a:t>
            </a:r>
          </a:p>
          <a:p>
            <a:pPr marL="342900" indent="-342900">
              <a:buAutoNum type="arabicPeriod"/>
            </a:pPr>
            <a:r>
              <a:rPr lang="en-US" sz="2000" dirty="0"/>
              <a:t>A lemon and a lime</a:t>
            </a:r>
          </a:p>
          <a:p>
            <a:pPr marL="342900" indent="-342900">
              <a:buAutoNum type="arabicPeriod"/>
            </a:pPr>
            <a:r>
              <a:rPr lang="en-US" sz="2000" dirty="0"/>
              <a:t>A six inch square piece of aluminum foil folded into the smallest 3 dimensional volume as possible.</a:t>
            </a:r>
          </a:p>
          <a:p>
            <a:pPr marL="342900" indent="-342900">
              <a:buAutoNum type="arabicPeriod"/>
            </a:pPr>
            <a:r>
              <a:rPr lang="en-US" sz="2000" dirty="0"/>
              <a:t>Another six inch square piece of aluminum folded to form a boat.</a:t>
            </a:r>
          </a:p>
          <a:p>
            <a:pPr marL="342900" indent="-342900">
              <a:buAutoNum type="arabicPeriod"/>
            </a:pPr>
            <a:endParaRPr lang="en-US" sz="2000" dirty="0"/>
          </a:p>
          <a:p>
            <a:pPr marL="342900" indent="-342900">
              <a:buAutoNum type="arabicPeriod"/>
            </a:pPr>
            <a:r>
              <a:rPr lang="en-US" sz="2000" dirty="0"/>
              <a:t>Contest:  Provide several people with a six inch square piece of aluminum and have a contest to see which float holds the most pennies (and how many).</a:t>
            </a:r>
          </a:p>
        </p:txBody>
      </p:sp>
      <p:pic>
        <p:nvPicPr>
          <p:cNvPr id="5" name="Picture 4">
            <a:extLst>
              <a:ext uri="{FF2B5EF4-FFF2-40B4-BE49-F238E27FC236}">
                <a16:creationId xmlns:a16="http://schemas.microsoft.com/office/drawing/2014/main" id="{377A9790-59AA-4B4F-A389-770A110AE80F}"/>
              </a:ext>
            </a:extLst>
          </p:cNvPr>
          <p:cNvPicPr>
            <a:picLocks noChangeAspect="1"/>
          </p:cNvPicPr>
          <p:nvPr/>
        </p:nvPicPr>
        <p:blipFill rotWithShape="1">
          <a:blip r:embed="rId3"/>
          <a:srcRect l="24386" t="22105" r="27519" b="27343"/>
          <a:stretch/>
        </p:blipFill>
        <p:spPr>
          <a:xfrm>
            <a:off x="5895092" y="4180114"/>
            <a:ext cx="3048415" cy="2403069"/>
          </a:xfrm>
          <a:prstGeom prst="rect">
            <a:avLst/>
          </a:prstGeom>
        </p:spPr>
      </p:pic>
      <p:pic>
        <p:nvPicPr>
          <p:cNvPr id="6" name="Picture 5">
            <a:extLst>
              <a:ext uri="{FF2B5EF4-FFF2-40B4-BE49-F238E27FC236}">
                <a16:creationId xmlns:a16="http://schemas.microsoft.com/office/drawing/2014/main" id="{AB66F00E-7833-4F4E-B750-E42E37FC4489}"/>
              </a:ext>
            </a:extLst>
          </p:cNvPr>
          <p:cNvPicPr>
            <a:picLocks noChangeAspect="1"/>
          </p:cNvPicPr>
          <p:nvPr/>
        </p:nvPicPr>
        <p:blipFill rotWithShape="1">
          <a:blip r:embed="rId4"/>
          <a:srcRect l="16137" t="9576" r="14021" b="18466"/>
          <a:stretch/>
        </p:blipFill>
        <p:spPr>
          <a:xfrm>
            <a:off x="9082145" y="4180114"/>
            <a:ext cx="3109855" cy="2403069"/>
          </a:xfrm>
          <a:prstGeom prst="rect">
            <a:avLst/>
          </a:prstGeom>
        </p:spPr>
      </p:pic>
    </p:spTree>
    <p:extLst>
      <p:ext uri="{BB962C8B-B14F-4D97-AF65-F5344CB8AC3E}">
        <p14:creationId xmlns:p14="http://schemas.microsoft.com/office/powerpoint/2010/main" val="776807134"/>
      </p:ext>
    </p:extLst>
  </p:cSld>
  <p:clrMapOvr>
    <a:masterClrMapping/>
  </p:clrMapOvr>
  <mc:AlternateContent xmlns:mc="http://schemas.openxmlformats.org/markup-compatibility/2006" xmlns:p14="http://schemas.microsoft.com/office/powerpoint/2010/main">
    <mc:Choice Requires="p14">
      <p:transition spd="slow" p14:dur="1250" advTm="30000">
        <p:dissolve/>
      </p:transition>
    </mc:Choice>
    <mc:Fallback xmlns="">
      <p:transition spd="slow" advTm="30000">
        <p:dissolv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12D849C-2E79-428D-99B2-85CA31223162}"/>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339651" y="134603"/>
            <a:ext cx="2349197" cy="2613895"/>
          </a:xfrm>
          <a:prstGeom prst="rect">
            <a:avLst/>
          </a:prstGeom>
        </p:spPr>
      </p:pic>
      <p:pic>
        <p:nvPicPr>
          <p:cNvPr id="3" name="Picture 2">
            <a:extLst>
              <a:ext uri="{FF2B5EF4-FFF2-40B4-BE49-F238E27FC236}">
                <a16:creationId xmlns:a16="http://schemas.microsoft.com/office/drawing/2014/main" id="{2D3DB39A-078F-4374-BCD9-80F97C390A0A}"/>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37297" r="20340"/>
          <a:stretch/>
        </p:blipFill>
        <p:spPr>
          <a:xfrm>
            <a:off x="232861" y="3429000"/>
            <a:ext cx="2455987" cy="2705512"/>
          </a:xfrm>
          <a:prstGeom prst="rect">
            <a:avLst/>
          </a:prstGeom>
        </p:spPr>
      </p:pic>
      <p:sp>
        <p:nvSpPr>
          <p:cNvPr id="5" name="TextBox 4">
            <a:extLst>
              <a:ext uri="{FF2B5EF4-FFF2-40B4-BE49-F238E27FC236}">
                <a16:creationId xmlns:a16="http://schemas.microsoft.com/office/drawing/2014/main" id="{A8A0D439-AC10-40AA-87CD-7635871459AC}"/>
              </a:ext>
            </a:extLst>
          </p:cNvPr>
          <p:cNvSpPr txBox="1"/>
          <p:nvPr/>
        </p:nvSpPr>
        <p:spPr>
          <a:xfrm>
            <a:off x="2785501" y="3263269"/>
            <a:ext cx="9173638" cy="1200329"/>
          </a:xfrm>
          <a:prstGeom prst="rect">
            <a:avLst/>
          </a:prstGeom>
          <a:noFill/>
        </p:spPr>
        <p:txBody>
          <a:bodyPr wrap="square">
            <a:spAutoFit/>
          </a:bodyPr>
          <a:lstStyle/>
          <a:p>
            <a:r>
              <a:rPr lang="en-US" dirty="0">
                <a:solidFill>
                  <a:srgbClr val="009999"/>
                </a:solidFill>
                <a:hlinkClick r:id="rId6">
                  <a:extLst>
                    <a:ext uri="{A12FA001-AC4F-418D-AE19-62706E023703}">
                      <ahyp:hlinkClr xmlns:ahyp="http://schemas.microsoft.com/office/drawing/2018/hyperlinkcolor" val="tx"/>
                    </a:ext>
                  </a:extLst>
                </a:hlinkClick>
              </a:rPr>
              <a:t>https://stevespangler.com/experiments/floating-lemons-and-sinking-limes/</a:t>
            </a:r>
            <a:r>
              <a:rPr lang="en-US" dirty="0"/>
              <a:t> </a:t>
            </a:r>
          </a:p>
          <a:p>
            <a:endParaRPr lang="en-US" dirty="0"/>
          </a:p>
          <a:p>
            <a:r>
              <a:rPr lang="en-US" dirty="0"/>
              <a:t>Please visit the site above but the lime has a density slightly greater than the density of water and the lemon a density slightly less than the density of water.</a:t>
            </a:r>
          </a:p>
        </p:txBody>
      </p:sp>
      <p:sp>
        <p:nvSpPr>
          <p:cNvPr id="6" name="TextBox 5">
            <a:extLst>
              <a:ext uri="{FF2B5EF4-FFF2-40B4-BE49-F238E27FC236}">
                <a16:creationId xmlns:a16="http://schemas.microsoft.com/office/drawing/2014/main" id="{7D9A4825-2BDA-4356-96B7-44BE12BFADF2}"/>
              </a:ext>
            </a:extLst>
          </p:cNvPr>
          <p:cNvSpPr txBox="1"/>
          <p:nvPr/>
        </p:nvSpPr>
        <p:spPr>
          <a:xfrm>
            <a:off x="3934679" y="134604"/>
            <a:ext cx="8024460" cy="2585323"/>
          </a:xfrm>
          <a:prstGeom prst="rect">
            <a:avLst/>
          </a:prstGeom>
          <a:noFill/>
        </p:spPr>
        <p:txBody>
          <a:bodyPr wrap="square" rtlCol="0">
            <a:spAutoFit/>
          </a:bodyPr>
          <a:lstStyle/>
          <a:p>
            <a:r>
              <a:rPr lang="en-US" dirty="0"/>
              <a:t>Diet drinks replace the sugar with artificial sweeteners which are hundreds of times sweeter than sugar.  As a result, only a hundredth or so of the sweetener compared to sugar is needed.  Since density is mass divided by volume and the diet drinks (+ can) contain a lower mass of sweetener, the mass of the diet drinks is slightly less than the mass of the regular drinks.  Both have densities very close to the density of water but the diet drinks with slightly less additive have an overall density less than the density of water but the regular drinks have a density slightly greater than the density of water (0.998 grams/mL).</a:t>
            </a:r>
          </a:p>
        </p:txBody>
      </p:sp>
    </p:spTree>
    <p:extLst>
      <p:ext uri="{BB962C8B-B14F-4D97-AF65-F5344CB8AC3E}">
        <p14:creationId xmlns:p14="http://schemas.microsoft.com/office/powerpoint/2010/main" val="1036314242"/>
      </p:ext>
    </p:extLst>
  </p:cSld>
  <p:clrMapOvr>
    <a:masterClrMapping/>
  </p:clrMapOvr>
  <mc:AlternateContent xmlns:mc="http://schemas.openxmlformats.org/markup-compatibility/2006" xmlns:p14="http://schemas.microsoft.com/office/powerpoint/2010/main">
    <mc:Choice Requires="p14">
      <p:transition spd="slow" p14:dur="1500" advTm="30000">
        <p:blinds dir="vert"/>
      </p:transition>
    </mc:Choice>
    <mc:Fallback xmlns="">
      <p:transition spd="slow" advTm="30000">
        <p:blinds dir="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A6F5AE-D4A7-41EB-B43F-37C1DA0F6EF2}"/>
              </a:ext>
            </a:extLst>
          </p:cNvPr>
          <p:cNvSpPr txBox="1"/>
          <p:nvPr/>
        </p:nvSpPr>
        <p:spPr>
          <a:xfrm>
            <a:off x="539145" y="589222"/>
            <a:ext cx="10818666" cy="3724096"/>
          </a:xfrm>
          <a:prstGeom prst="rect">
            <a:avLst/>
          </a:prstGeom>
          <a:noFill/>
        </p:spPr>
        <p:txBody>
          <a:bodyPr wrap="square" rtlCol="0">
            <a:spAutoFit/>
          </a:bodyPr>
          <a:lstStyle/>
          <a:p>
            <a:r>
              <a:rPr lang="en-US" sz="3200" b="1" dirty="0">
                <a:solidFill>
                  <a:srgbClr val="FF0000"/>
                </a:solidFill>
              </a:rPr>
              <a:t>Bird beaks (or bills)</a:t>
            </a:r>
          </a:p>
          <a:p>
            <a:endParaRPr lang="en-US" dirty="0"/>
          </a:p>
          <a:p>
            <a:r>
              <a:rPr lang="en-US" sz="2400" dirty="0"/>
              <a:t>When you observe a bird, do you think about anything other than it is a bird and can fly?  You probably notice its size and color but what about the characteristics  of its claws or beak?  If you observe the beak, does the beak tell you anything about the lifestyle of the bird such as what kind of food does it eat?  If we really observe the bird, we notice the size, color, claw and beak characteristics and more. Let's spend a few minutes thinking about conclusions that might result from a knowledge of a bird’s beak.</a:t>
            </a:r>
          </a:p>
          <a:p>
            <a:endParaRPr lang="en-US" dirty="0"/>
          </a:p>
        </p:txBody>
      </p:sp>
    </p:spTree>
    <p:extLst>
      <p:ext uri="{BB962C8B-B14F-4D97-AF65-F5344CB8AC3E}">
        <p14:creationId xmlns:p14="http://schemas.microsoft.com/office/powerpoint/2010/main" val="2995352088"/>
      </p:ext>
    </p:extLst>
  </p:cSld>
  <p:clrMapOvr>
    <a:masterClrMapping/>
  </p:clrMapOvr>
  <mc:AlternateContent xmlns:mc="http://schemas.openxmlformats.org/markup-compatibility/2006" xmlns:p14="http://schemas.microsoft.com/office/powerpoint/2010/main">
    <mc:Choice Requires="p14">
      <p:transition spd="slow" p14:dur="1400" advTm="25000">
        <p14:ripple/>
      </p:transition>
    </mc:Choice>
    <mc:Fallback xmlns="">
      <p:transition spd="slow" advTm="25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1C3F31C-CE60-407F-B7DC-B2D5378F5ECD}"/>
              </a:ext>
            </a:extLst>
          </p:cNvPr>
          <p:cNvSpPr txBox="1"/>
          <p:nvPr/>
        </p:nvSpPr>
        <p:spPr>
          <a:xfrm>
            <a:off x="553453" y="889843"/>
            <a:ext cx="11273589" cy="4893647"/>
          </a:xfrm>
          <a:prstGeom prst="rect">
            <a:avLst/>
          </a:prstGeom>
          <a:noFill/>
        </p:spPr>
        <p:txBody>
          <a:bodyPr wrap="square">
            <a:spAutoFit/>
          </a:bodyPr>
          <a:lstStyle/>
          <a:p>
            <a:r>
              <a:rPr lang="en-US" sz="2400" b="1" u="sng" dirty="0">
                <a:hlinkClick r:id="rId2">
                  <a:extLst>
                    <a:ext uri="{A12FA001-AC4F-418D-AE19-62706E023703}">
                      <ahyp:hlinkClr xmlns:ahyp="http://schemas.microsoft.com/office/drawing/2018/hyperlinkcolor" val="tx"/>
                    </a:ext>
                  </a:extLst>
                </a:hlinkClick>
              </a:rPr>
              <a:t>RESOURCES ON THE WEB</a:t>
            </a:r>
          </a:p>
          <a:p>
            <a:endParaRPr lang="en-US" b="1" dirty="0">
              <a:solidFill>
                <a:srgbClr val="009999"/>
              </a:solidFill>
              <a:hlinkClick r:id="rId2">
                <a:extLst>
                  <a:ext uri="{A12FA001-AC4F-418D-AE19-62706E023703}">
                    <ahyp:hlinkClr xmlns:ahyp="http://schemas.microsoft.com/office/drawing/2018/hyperlinkcolor" val="tx"/>
                  </a:ext>
                </a:extLst>
              </a:hlinkClick>
            </a:endParaRPr>
          </a:p>
          <a:p>
            <a:r>
              <a:rPr lang="en-US" b="1" dirty="0">
                <a:solidFill>
                  <a:srgbClr val="009999"/>
                </a:solidFill>
                <a:hlinkClick r:id="rId2">
                  <a:extLst>
                    <a:ext uri="{A12FA001-AC4F-418D-AE19-62706E023703}">
                      <ahyp:hlinkClr xmlns:ahyp="http://schemas.microsoft.com/office/drawing/2018/hyperlinkcolor" val="tx"/>
                    </a:ext>
                  </a:extLst>
                </a:hlinkClick>
              </a:rPr>
              <a:t>https://animalcorner.org/bird-beaks-bills/</a:t>
            </a:r>
            <a:endParaRPr lang="en-US" b="1" dirty="0"/>
          </a:p>
          <a:p>
            <a:r>
              <a:rPr lang="en-US" dirty="0">
                <a:hlinkClick r:id="" action="ppaction://noaction"/>
              </a:rPr>
              <a:t>https://www.birdsandblooms.com/birding/birding-basics/types-of-bird-beaks/</a:t>
            </a:r>
          </a:p>
          <a:p>
            <a:r>
              <a:rPr lang="en-US" dirty="0">
                <a:hlinkClick r:id="rId3"/>
              </a:rPr>
              <a:t>https://www.birdinformer.com/bird-beaks/</a:t>
            </a:r>
            <a:endParaRPr lang="en-US" dirty="0">
              <a:hlinkClick r:id="" action="ppaction://noaction"/>
            </a:endParaRPr>
          </a:p>
          <a:p>
            <a:r>
              <a:rPr lang="en-US" dirty="0">
                <a:hlinkClick r:id="" action="ppaction://noaction"/>
              </a:rPr>
              <a:t>https://www.dkfindout.com/us/animals-and-nature/birds/types-beak/ </a:t>
            </a:r>
          </a:p>
          <a:p>
            <a:endParaRPr lang="en-US" dirty="0">
              <a:hlinkClick r:id="" action="ppaction://noaction"/>
            </a:endParaRPr>
          </a:p>
          <a:p>
            <a:r>
              <a:rPr lang="en-US" dirty="0">
                <a:hlinkClick r:id="" action="ppaction://noaction"/>
              </a:rPr>
              <a:t>https://www.zooportraits.com/birds-different-beaks-functions/</a:t>
            </a:r>
          </a:p>
          <a:p>
            <a:r>
              <a:rPr lang="en-US" b="1" dirty="0">
                <a:hlinkClick r:id="" action="ppaction://noaction"/>
              </a:rPr>
              <a:t>https://sites.google.com/education.nsw.gov.au/lessons-in-nature/stage-3/bird-beak-adaptations</a:t>
            </a:r>
          </a:p>
          <a:p>
            <a:r>
              <a:rPr lang="en-US" b="1" dirty="0">
                <a:hlinkClick r:id="" action="ppaction://noaction"/>
              </a:rPr>
              <a:t>https://quizizz.com/admin/quiz/5706d399b73851962a78a965/bird-beaks</a:t>
            </a:r>
          </a:p>
          <a:p>
            <a:r>
              <a:rPr lang="en-US" dirty="0">
                <a:hlinkClick r:id="" action="ppaction://noaction"/>
              </a:rPr>
              <a:t>https://www.birdsandblooms.com/birding/birding-basics/types-of-bird-beaks/</a:t>
            </a:r>
          </a:p>
          <a:p>
            <a:endParaRPr lang="en-US" dirty="0"/>
          </a:p>
          <a:p>
            <a:endParaRPr lang="en-US" dirty="0"/>
          </a:p>
          <a:p>
            <a:r>
              <a:rPr lang="en-US" dirty="0"/>
              <a:t>Finches</a:t>
            </a:r>
          </a:p>
          <a:p>
            <a:r>
              <a:rPr lang="en-US" dirty="0">
                <a:hlinkClick r:id="rId4"/>
              </a:rPr>
              <a:t>https://cindygurmann.blog/2017/09/06/darwins-finches-of-the-galapagos-islands/</a:t>
            </a:r>
            <a:r>
              <a:rPr lang="en-US" dirty="0"/>
              <a:t>  </a:t>
            </a:r>
          </a:p>
          <a:p>
            <a:r>
              <a:rPr lang="en-US" dirty="0">
                <a:hlinkClick r:id="rId5"/>
              </a:rPr>
              <a:t>https://news.harvard.edu/gazette/story/2006/07/how-darwins-finches-got-their-beaks/</a:t>
            </a:r>
            <a:r>
              <a:rPr lang="en-US" dirty="0"/>
              <a:t> </a:t>
            </a:r>
          </a:p>
          <a:p>
            <a:r>
              <a:rPr lang="en-US" dirty="0">
                <a:hlinkClick r:id="rId6"/>
              </a:rPr>
              <a:t>https://www.seas.harvard.edu/news/2021/11/darwins-finches-beak-shape-goes-beyond-evolution</a:t>
            </a:r>
            <a:r>
              <a:rPr lang="en-US" dirty="0"/>
              <a:t> </a:t>
            </a:r>
          </a:p>
        </p:txBody>
      </p:sp>
    </p:spTree>
    <p:extLst>
      <p:ext uri="{BB962C8B-B14F-4D97-AF65-F5344CB8AC3E}">
        <p14:creationId xmlns:p14="http://schemas.microsoft.com/office/powerpoint/2010/main" val="1219039490"/>
      </p:ext>
    </p:extLst>
  </p:cSld>
  <p:clrMapOvr>
    <a:masterClrMapping/>
  </p:clrMapOvr>
  <mc:AlternateContent xmlns:mc="http://schemas.openxmlformats.org/markup-compatibility/2006" xmlns:p14="http://schemas.microsoft.com/office/powerpoint/2010/main">
    <mc:Choice Requires="p14">
      <p:transition spd="slow" p14:dur="1500" advTm="15000">
        <p:wheel spokes="1"/>
      </p:transition>
    </mc:Choice>
    <mc:Fallback xmlns="">
      <p:transition spd="slow" advTm="15000">
        <p:wheel spokes="1"/>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F179AC-7366-4B8D-A7F1-846957CED91B}"/>
              </a:ext>
            </a:extLst>
          </p:cNvPr>
          <p:cNvPicPr>
            <a:picLocks noChangeAspect="1"/>
          </p:cNvPicPr>
          <p:nvPr/>
        </p:nvPicPr>
        <p:blipFill rotWithShape="1">
          <a:blip r:embed="rId2"/>
          <a:srcRect l="7424" t="1219" b="53513"/>
          <a:stretch/>
        </p:blipFill>
        <p:spPr>
          <a:xfrm>
            <a:off x="0" y="256343"/>
            <a:ext cx="4614863" cy="6530654"/>
          </a:xfrm>
          <a:prstGeom prst="rect">
            <a:avLst/>
          </a:prstGeom>
        </p:spPr>
      </p:pic>
      <p:pic>
        <p:nvPicPr>
          <p:cNvPr id="2" name="Picture 1">
            <a:extLst>
              <a:ext uri="{FF2B5EF4-FFF2-40B4-BE49-F238E27FC236}">
                <a16:creationId xmlns:a16="http://schemas.microsoft.com/office/drawing/2014/main" id="{C737E6D8-6F66-4C1F-8DEA-3D5266851E35}"/>
              </a:ext>
            </a:extLst>
          </p:cNvPr>
          <p:cNvPicPr>
            <a:picLocks noChangeAspect="1"/>
          </p:cNvPicPr>
          <p:nvPr/>
        </p:nvPicPr>
        <p:blipFill rotWithShape="1">
          <a:blip r:embed="rId3"/>
          <a:srcRect l="6215" t="46051" r="4917" b="1350"/>
          <a:stretch/>
        </p:blipFill>
        <p:spPr>
          <a:xfrm>
            <a:off x="4483893" y="335755"/>
            <a:ext cx="3745707" cy="6410636"/>
          </a:xfrm>
          <a:prstGeom prst="rect">
            <a:avLst/>
          </a:prstGeom>
        </p:spPr>
      </p:pic>
      <p:sp>
        <p:nvSpPr>
          <p:cNvPr id="3" name="TextBox 2">
            <a:extLst>
              <a:ext uri="{FF2B5EF4-FFF2-40B4-BE49-F238E27FC236}">
                <a16:creationId xmlns:a16="http://schemas.microsoft.com/office/drawing/2014/main" id="{EDD919A9-AA9E-47EC-92EC-9867584049A4}"/>
              </a:ext>
            </a:extLst>
          </p:cNvPr>
          <p:cNvSpPr txBox="1"/>
          <p:nvPr/>
        </p:nvSpPr>
        <p:spPr>
          <a:xfrm>
            <a:off x="8566484" y="770021"/>
            <a:ext cx="3625515" cy="4154984"/>
          </a:xfrm>
          <a:prstGeom prst="rect">
            <a:avLst/>
          </a:prstGeom>
          <a:noFill/>
        </p:spPr>
        <p:txBody>
          <a:bodyPr wrap="square" rtlCol="0">
            <a:spAutoFit/>
          </a:bodyPr>
          <a:lstStyle/>
          <a:p>
            <a:r>
              <a:rPr lang="en-US" sz="2400" b="1" dirty="0"/>
              <a:t>The chart to the left categorizes beaks into twelve types.  The next slide narrows down the types to six.  On that slide, you will be given six different birds.  Based on the </a:t>
            </a:r>
            <a:br>
              <a:rPr lang="en-US" sz="2400" b="1" dirty="0"/>
            </a:br>
            <a:r>
              <a:rPr lang="en-US" sz="2400" b="1" dirty="0"/>
              <a:t>nature of their beaks, try to classify them into one of the six types.</a:t>
            </a:r>
          </a:p>
        </p:txBody>
      </p:sp>
    </p:spTree>
    <p:extLst>
      <p:ext uri="{BB962C8B-B14F-4D97-AF65-F5344CB8AC3E}">
        <p14:creationId xmlns:p14="http://schemas.microsoft.com/office/powerpoint/2010/main" val="3530018244"/>
      </p:ext>
    </p:extLst>
  </p:cSld>
  <p:clrMapOvr>
    <a:masterClrMapping/>
  </p:clrMapOvr>
  <mc:AlternateContent xmlns:mc="http://schemas.openxmlformats.org/markup-compatibility/2006" xmlns:p14="http://schemas.microsoft.com/office/powerpoint/2010/main">
    <mc:Choice Requires="p14">
      <p:transition spd="slow" p14:dur="2000" advTm="25000">
        <p14:honeycomb/>
      </p:transition>
    </mc:Choice>
    <mc:Fallback xmlns="">
      <p:transition spd="slow" advTm="25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49BEB08-D0AA-4669-8F67-8182ACFFBA3C}"/>
              </a:ext>
            </a:extLst>
          </p:cNvPr>
          <p:cNvPicPr>
            <a:picLocks noChangeAspect="1"/>
          </p:cNvPicPr>
          <p:nvPr/>
        </p:nvPicPr>
        <p:blipFill rotWithShape="1">
          <a:blip r:embed="rId2"/>
          <a:srcRect l="39714" t="15723" r="22786" b="46191"/>
          <a:stretch/>
        </p:blipFill>
        <p:spPr>
          <a:xfrm>
            <a:off x="300038" y="224841"/>
            <a:ext cx="2743200" cy="1857376"/>
          </a:xfrm>
          <a:prstGeom prst="rect">
            <a:avLst/>
          </a:prstGeom>
        </p:spPr>
      </p:pic>
      <p:sp>
        <p:nvSpPr>
          <p:cNvPr id="4" name="TextBox 3">
            <a:extLst>
              <a:ext uri="{FF2B5EF4-FFF2-40B4-BE49-F238E27FC236}">
                <a16:creationId xmlns:a16="http://schemas.microsoft.com/office/drawing/2014/main" id="{ECF07CC2-8A1B-4950-87E4-3E6FB394A5F2}"/>
              </a:ext>
            </a:extLst>
          </p:cNvPr>
          <p:cNvSpPr txBox="1"/>
          <p:nvPr/>
        </p:nvSpPr>
        <p:spPr>
          <a:xfrm>
            <a:off x="289385" y="2155717"/>
            <a:ext cx="2743200" cy="646331"/>
          </a:xfrm>
          <a:prstGeom prst="rect">
            <a:avLst/>
          </a:prstGeom>
          <a:noFill/>
        </p:spPr>
        <p:txBody>
          <a:bodyPr wrap="square">
            <a:spAutoFit/>
          </a:bodyPr>
          <a:lstStyle/>
          <a:p>
            <a:r>
              <a:rPr lang="en-US" b="1" dirty="0"/>
              <a:t>acorn woodpecker with</a:t>
            </a:r>
          </a:p>
          <a:p>
            <a:r>
              <a:rPr lang="en-US" b="1" dirty="0"/>
              <a:t>beak for drilling </a:t>
            </a:r>
          </a:p>
        </p:txBody>
      </p:sp>
      <p:pic>
        <p:nvPicPr>
          <p:cNvPr id="5" name="Picture 4">
            <a:extLst>
              <a:ext uri="{FF2B5EF4-FFF2-40B4-BE49-F238E27FC236}">
                <a16:creationId xmlns:a16="http://schemas.microsoft.com/office/drawing/2014/main" id="{25CC3B6F-0945-4155-9E3A-6237DC0D9613}"/>
              </a:ext>
            </a:extLst>
          </p:cNvPr>
          <p:cNvPicPr>
            <a:picLocks noChangeAspect="1"/>
          </p:cNvPicPr>
          <p:nvPr/>
        </p:nvPicPr>
        <p:blipFill rotWithShape="1">
          <a:blip r:embed="rId3"/>
          <a:srcRect l="24076" t="11250" r="39834" b="32386"/>
          <a:stretch/>
        </p:blipFill>
        <p:spPr>
          <a:xfrm>
            <a:off x="225092" y="2852732"/>
            <a:ext cx="2406316" cy="2695074"/>
          </a:xfrm>
          <a:prstGeom prst="rect">
            <a:avLst/>
          </a:prstGeom>
        </p:spPr>
      </p:pic>
      <p:sp>
        <p:nvSpPr>
          <p:cNvPr id="7" name="TextBox 6">
            <a:extLst>
              <a:ext uri="{FF2B5EF4-FFF2-40B4-BE49-F238E27FC236}">
                <a16:creationId xmlns:a16="http://schemas.microsoft.com/office/drawing/2014/main" id="{4AB4E34D-7571-487E-975F-A91BA41AFBA5}"/>
              </a:ext>
            </a:extLst>
          </p:cNvPr>
          <p:cNvSpPr txBox="1"/>
          <p:nvPr/>
        </p:nvSpPr>
        <p:spPr>
          <a:xfrm>
            <a:off x="-28696" y="5642039"/>
            <a:ext cx="3027947" cy="646331"/>
          </a:xfrm>
          <a:prstGeom prst="rect">
            <a:avLst/>
          </a:prstGeom>
          <a:noFill/>
        </p:spPr>
        <p:txBody>
          <a:bodyPr wrap="square">
            <a:spAutoFit/>
          </a:bodyPr>
          <a:lstStyle/>
          <a:p>
            <a:r>
              <a:rPr lang="en-US" b="1" dirty="0"/>
              <a:t>Yellow warbler with beak</a:t>
            </a:r>
          </a:p>
          <a:p>
            <a:r>
              <a:rPr lang="en-US" b="1" dirty="0"/>
              <a:t>for catching insects</a:t>
            </a:r>
          </a:p>
        </p:txBody>
      </p:sp>
      <p:pic>
        <p:nvPicPr>
          <p:cNvPr id="8" name="Picture 7">
            <a:extLst>
              <a:ext uri="{FF2B5EF4-FFF2-40B4-BE49-F238E27FC236}">
                <a16:creationId xmlns:a16="http://schemas.microsoft.com/office/drawing/2014/main" id="{3ECBBBC3-34D9-4125-BFAE-BEAC6393CB19}"/>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a14:imgEffect>
                  </a14:imgLayer>
                </a14:imgProps>
              </a:ext>
            </a:extLst>
          </a:blip>
          <a:srcRect l="16136" t="4432" r="30993" b="57083"/>
          <a:stretch/>
        </p:blipFill>
        <p:spPr>
          <a:xfrm>
            <a:off x="3211680" y="273927"/>
            <a:ext cx="3525252" cy="1961148"/>
          </a:xfrm>
          <a:prstGeom prst="rect">
            <a:avLst/>
          </a:prstGeom>
        </p:spPr>
      </p:pic>
      <p:sp>
        <p:nvSpPr>
          <p:cNvPr id="10" name="TextBox 9">
            <a:extLst>
              <a:ext uri="{FF2B5EF4-FFF2-40B4-BE49-F238E27FC236}">
                <a16:creationId xmlns:a16="http://schemas.microsoft.com/office/drawing/2014/main" id="{8FFCD8AE-6EA6-49C7-BEFD-6301909096D0}"/>
              </a:ext>
            </a:extLst>
          </p:cNvPr>
          <p:cNvSpPr txBox="1"/>
          <p:nvPr/>
        </p:nvSpPr>
        <p:spPr>
          <a:xfrm>
            <a:off x="3211680" y="2298462"/>
            <a:ext cx="3334494" cy="646331"/>
          </a:xfrm>
          <a:prstGeom prst="rect">
            <a:avLst/>
          </a:prstGeom>
          <a:noFill/>
        </p:spPr>
        <p:txBody>
          <a:bodyPr wrap="square">
            <a:spAutoFit/>
          </a:bodyPr>
          <a:lstStyle/>
          <a:p>
            <a:r>
              <a:rPr lang="en-US" b="1" dirty="0"/>
              <a:t>ruby-throated hummingbird</a:t>
            </a:r>
          </a:p>
          <a:p>
            <a:r>
              <a:rPr lang="en-US" b="1" dirty="0"/>
              <a:t>with beak for sipping nectar</a:t>
            </a:r>
          </a:p>
        </p:txBody>
      </p:sp>
      <p:pic>
        <p:nvPicPr>
          <p:cNvPr id="11" name="Picture 10">
            <a:extLst>
              <a:ext uri="{FF2B5EF4-FFF2-40B4-BE49-F238E27FC236}">
                <a16:creationId xmlns:a16="http://schemas.microsoft.com/office/drawing/2014/main" id="{9262BCF0-EF90-449D-BA3D-67FB60B58505}"/>
              </a:ext>
            </a:extLst>
          </p:cNvPr>
          <p:cNvPicPr>
            <a:picLocks noChangeAspect="1"/>
          </p:cNvPicPr>
          <p:nvPr/>
        </p:nvPicPr>
        <p:blipFill rotWithShape="1">
          <a:blip r:embed="rId6"/>
          <a:srcRect l="11655" t="25088" b="31875"/>
          <a:stretch/>
        </p:blipFill>
        <p:spPr>
          <a:xfrm>
            <a:off x="2845977" y="3012683"/>
            <a:ext cx="3334495" cy="2435416"/>
          </a:xfrm>
          <a:prstGeom prst="rect">
            <a:avLst/>
          </a:prstGeom>
        </p:spPr>
      </p:pic>
      <p:sp>
        <p:nvSpPr>
          <p:cNvPr id="13" name="TextBox 12">
            <a:extLst>
              <a:ext uri="{FF2B5EF4-FFF2-40B4-BE49-F238E27FC236}">
                <a16:creationId xmlns:a16="http://schemas.microsoft.com/office/drawing/2014/main" id="{B052D71A-8403-4D47-8CBC-B1CB595748A3}"/>
              </a:ext>
            </a:extLst>
          </p:cNvPr>
          <p:cNvSpPr txBox="1"/>
          <p:nvPr/>
        </p:nvSpPr>
        <p:spPr>
          <a:xfrm>
            <a:off x="2929777" y="5579376"/>
            <a:ext cx="3642561" cy="646331"/>
          </a:xfrm>
          <a:prstGeom prst="rect">
            <a:avLst/>
          </a:prstGeom>
          <a:noFill/>
        </p:spPr>
        <p:txBody>
          <a:bodyPr wrap="square">
            <a:spAutoFit/>
          </a:bodyPr>
          <a:lstStyle/>
          <a:p>
            <a:r>
              <a:rPr lang="en-US" b="1" dirty="0"/>
              <a:t>Golden eagle with beak for ripping</a:t>
            </a:r>
          </a:p>
        </p:txBody>
      </p:sp>
      <p:pic>
        <p:nvPicPr>
          <p:cNvPr id="14" name="Picture 13">
            <a:extLst>
              <a:ext uri="{FF2B5EF4-FFF2-40B4-BE49-F238E27FC236}">
                <a16:creationId xmlns:a16="http://schemas.microsoft.com/office/drawing/2014/main" id="{1E31F2B4-11D7-4BB7-BCA3-CB17735A43C0}"/>
              </a:ext>
            </a:extLst>
          </p:cNvPr>
          <p:cNvPicPr>
            <a:picLocks noChangeAspect="1"/>
          </p:cNvPicPr>
          <p:nvPr/>
        </p:nvPicPr>
        <p:blipFill rotWithShape="1">
          <a:blip r:embed="rId7"/>
          <a:srcRect l="50010" t="23812" r="26305" b="35974"/>
          <a:stretch/>
        </p:blipFill>
        <p:spPr>
          <a:xfrm>
            <a:off x="6951218" y="273927"/>
            <a:ext cx="2075999" cy="2349917"/>
          </a:xfrm>
          <a:prstGeom prst="rect">
            <a:avLst/>
          </a:prstGeom>
        </p:spPr>
      </p:pic>
      <p:sp>
        <p:nvSpPr>
          <p:cNvPr id="16" name="TextBox 15">
            <a:extLst>
              <a:ext uri="{FF2B5EF4-FFF2-40B4-BE49-F238E27FC236}">
                <a16:creationId xmlns:a16="http://schemas.microsoft.com/office/drawing/2014/main" id="{4CBC1FE6-5830-454D-943C-463196DCAB71}"/>
              </a:ext>
            </a:extLst>
          </p:cNvPr>
          <p:cNvSpPr txBox="1"/>
          <p:nvPr/>
        </p:nvSpPr>
        <p:spPr>
          <a:xfrm>
            <a:off x="6444261" y="2689517"/>
            <a:ext cx="2941831" cy="646331"/>
          </a:xfrm>
          <a:prstGeom prst="rect">
            <a:avLst/>
          </a:prstGeom>
          <a:noFill/>
        </p:spPr>
        <p:txBody>
          <a:bodyPr wrap="square">
            <a:spAutoFit/>
          </a:bodyPr>
          <a:lstStyle/>
          <a:p>
            <a:r>
              <a:rPr lang="en-US" b="1" dirty="0"/>
              <a:t>blue grosbeak with beak</a:t>
            </a:r>
          </a:p>
          <a:p>
            <a:r>
              <a:rPr lang="en-US" b="1" dirty="0"/>
              <a:t>for cracking seeds</a:t>
            </a:r>
          </a:p>
        </p:txBody>
      </p:sp>
      <p:pic>
        <p:nvPicPr>
          <p:cNvPr id="17" name="Picture 16">
            <a:extLst>
              <a:ext uri="{FF2B5EF4-FFF2-40B4-BE49-F238E27FC236}">
                <a16:creationId xmlns:a16="http://schemas.microsoft.com/office/drawing/2014/main" id="{91C2AF9A-A3D4-4C76-809F-C96A5D54A662}"/>
              </a:ext>
            </a:extLst>
          </p:cNvPr>
          <p:cNvPicPr>
            <a:picLocks noChangeAspect="1"/>
          </p:cNvPicPr>
          <p:nvPr/>
        </p:nvPicPr>
        <p:blipFill rotWithShape="1">
          <a:blip r:embed="rId8"/>
          <a:srcRect l="34313" t="49072" r="39584" b="24421"/>
          <a:stretch/>
        </p:blipFill>
        <p:spPr>
          <a:xfrm>
            <a:off x="6395041" y="3329645"/>
            <a:ext cx="2770589" cy="2377445"/>
          </a:xfrm>
          <a:prstGeom prst="rect">
            <a:avLst/>
          </a:prstGeom>
        </p:spPr>
      </p:pic>
      <p:sp>
        <p:nvSpPr>
          <p:cNvPr id="19" name="TextBox 18">
            <a:extLst>
              <a:ext uri="{FF2B5EF4-FFF2-40B4-BE49-F238E27FC236}">
                <a16:creationId xmlns:a16="http://schemas.microsoft.com/office/drawing/2014/main" id="{B4B724A5-5C88-4D38-A442-00AFECEECD8B}"/>
              </a:ext>
            </a:extLst>
          </p:cNvPr>
          <p:cNvSpPr txBox="1"/>
          <p:nvPr/>
        </p:nvSpPr>
        <p:spPr>
          <a:xfrm>
            <a:off x="6496935" y="5661476"/>
            <a:ext cx="2530282" cy="646331"/>
          </a:xfrm>
          <a:prstGeom prst="rect">
            <a:avLst/>
          </a:prstGeom>
          <a:noFill/>
        </p:spPr>
        <p:txBody>
          <a:bodyPr wrap="square">
            <a:spAutoFit/>
          </a:bodyPr>
          <a:lstStyle/>
          <a:p>
            <a:r>
              <a:rPr lang="en-US" b="1" dirty="0"/>
              <a:t>Black skimmers with</a:t>
            </a:r>
          </a:p>
          <a:p>
            <a:r>
              <a:rPr lang="en-US" b="1" dirty="0"/>
              <a:t>beak for skimming</a:t>
            </a:r>
          </a:p>
        </p:txBody>
      </p:sp>
      <p:pic>
        <p:nvPicPr>
          <p:cNvPr id="3" name="Picture 2">
            <a:extLst>
              <a:ext uri="{FF2B5EF4-FFF2-40B4-BE49-F238E27FC236}">
                <a16:creationId xmlns:a16="http://schemas.microsoft.com/office/drawing/2014/main" id="{AF5DE1B4-1D08-44C3-9DA7-85BA37D4F06D}"/>
              </a:ext>
            </a:extLst>
          </p:cNvPr>
          <p:cNvPicPr>
            <a:picLocks noChangeAspect="1"/>
          </p:cNvPicPr>
          <p:nvPr/>
        </p:nvPicPr>
        <p:blipFill>
          <a:blip r:embed="rId9"/>
          <a:stretch>
            <a:fillRect/>
          </a:stretch>
        </p:blipFill>
        <p:spPr>
          <a:xfrm>
            <a:off x="9409812" y="106152"/>
            <a:ext cx="2548349" cy="2658086"/>
          </a:xfrm>
          <a:prstGeom prst="rect">
            <a:avLst/>
          </a:prstGeom>
        </p:spPr>
      </p:pic>
      <p:sp>
        <p:nvSpPr>
          <p:cNvPr id="6" name="TextBox 5">
            <a:extLst>
              <a:ext uri="{FF2B5EF4-FFF2-40B4-BE49-F238E27FC236}">
                <a16:creationId xmlns:a16="http://schemas.microsoft.com/office/drawing/2014/main" id="{5F159568-26D6-44C0-9373-DBB19A987009}"/>
              </a:ext>
            </a:extLst>
          </p:cNvPr>
          <p:cNvSpPr txBox="1"/>
          <p:nvPr/>
        </p:nvSpPr>
        <p:spPr>
          <a:xfrm>
            <a:off x="9405699" y="3480248"/>
            <a:ext cx="2782188" cy="1200329"/>
          </a:xfrm>
          <a:prstGeom prst="rect">
            <a:avLst/>
          </a:prstGeom>
          <a:noFill/>
        </p:spPr>
        <p:txBody>
          <a:bodyPr wrap="square" rtlCol="0">
            <a:spAutoFit/>
          </a:bodyPr>
          <a:lstStyle/>
          <a:p>
            <a:r>
              <a:rPr lang="en-US" sz="2400" b="1" dirty="0"/>
              <a:t>This is a flycatcher and it is an insect eater.</a:t>
            </a:r>
          </a:p>
        </p:txBody>
      </p:sp>
      <p:sp>
        <p:nvSpPr>
          <p:cNvPr id="9" name="TextBox 8">
            <a:extLst>
              <a:ext uri="{FF2B5EF4-FFF2-40B4-BE49-F238E27FC236}">
                <a16:creationId xmlns:a16="http://schemas.microsoft.com/office/drawing/2014/main" id="{53C4CA3C-7439-4FBE-AFED-44FB2FC54DCC}"/>
              </a:ext>
            </a:extLst>
          </p:cNvPr>
          <p:cNvSpPr txBox="1"/>
          <p:nvPr/>
        </p:nvSpPr>
        <p:spPr>
          <a:xfrm>
            <a:off x="9213070" y="2997017"/>
            <a:ext cx="2941831" cy="369332"/>
          </a:xfrm>
          <a:prstGeom prst="rect">
            <a:avLst/>
          </a:prstGeom>
          <a:noFill/>
        </p:spPr>
        <p:txBody>
          <a:bodyPr wrap="none" rtlCol="0">
            <a:spAutoFit/>
          </a:bodyPr>
          <a:lstStyle/>
          <a:p>
            <a:r>
              <a:rPr lang="en-US" b="1" dirty="0">
                <a:solidFill>
                  <a:srgbClr val="FF0000"/>
                </a:solidFill>
              </a:rPr>
              <a:t>What type of bird is this?</a:t>
            </a:r>
          </a:p>
        </p:txBody>
      </p:sp>
      <p:pic>
        <p:nvPicPr>
          <p:cNvPr id="12" name="Picture 11">
            <a:extLst>
              <a:ext uri="{FF2B5EF4-FFF2-40B4-BE49-F238E27FC236}">
                <a16:creationId xmlns:a16="http://schemas.microsoft.com/office/drawing/2014/main" id="{99722ADC-3673-459E-B435-243A8AE87667}"/>
              </a:ext>
            </a:extLst>
          </p:cNvPr>
          <p:cNvPicPr>
            <a:picLocks noChangeAspect="1"/>
          </p:cNvPicPr>
          <p:nvPr/>
        </p:nvPicPr>
        <p:blipFill>
          <a:blip r:embed="rId10"/>
          <a:stretch>
            <a:fillRect/>
          </a:stretch>
        </p:blipFill>
        <p:spPr>
          <a:xfrm>
            <a:off x="9157705" y="240962"/>
            <a:ext cx="2912218" cy="2027078"/>
          </a:xfrm>
          <a:prstGeom prst="rect">
            <a:avLst/>
          </a:prstGeom>
        </p:spPr>
      </p:pic>
      <p:sp>
        <p:nvSpPr>
          <p:cNvPr id="18" name="TextBox 17">
            <a:extLst>
              <a:ext uri="{FF2B5EF4-FFF2-40B4-BE49-F238E27FC236}">
                <a16:creationId xmlns:a16="http://schemas.microsoft.com/office/drawing/2014/main" id="{CC73B0F0-B0E9-46A5-940A-31AB782B1F72}"/>
              </a:ext>
            </a:extLst>
          </p:cNvPr>
          <p:cNvSpPr txBox="1"/>
          <p:nvPr/>
        </p:nvSpPr>
        <p:spPr>
          <a:xfrm>
            <a:off x="9126767" y="3385997"/>
            <a:ext cx="2514409" cy="1938992"/>
          </a:xfrm>
          <a:prstGeom prst="rect">
            <a:avLst/>
          </a:prstGeom>
          <a:noFill/>
        </p:spPr>
        <p:txBody>
          <a:bodyPr wrap="square" rtlCol="0">
            <a:spAutoFit/>
          </a:bodyPr>
          <a:lstStyle/>
          <a:p>
            <a:r>
              <a:rPr lang="en-US" sz="2400" b="1" dirty="0"/>
              <a:t>This is a golden-fronted woodpecker</a:t>
            </a:r>
          </a:p>
          <a:p>
            <a:r>
              <a:rPr lang="en-US" sz="2400" b="1" dirty="0"/>
              <a:t>with a beak for drilling.</a:t>
            </a:r>
          </a:p>
        </p:txBody>
      </p:sp>
      <p:pic>
        <p:nvPicPr>
          <p:cNvPr id="20" name="Picture 19">
            <a:extLst>
              <a:ext uri="{FF2B5EF4-FFF2-40B4-BE49-F238E27FC236}">
                <a16:creationId xmlns:a16="http://schemas.microsoft.com/office/drawing/2014/main" id="{1BBA6AA6-3752-48B8-9899-3FF48C084332}"/>
              </a:ext>
            </a:extLst>
          </p:cNvPr>
          <p:cNvPicPr>
            <a:picLocks noChangeAspect="1"/>
          </p:cNvPicPr>
          <p:nvPr/>
        </p:nvPicPr>
        <p:blipFill>
          <a:blip r:embed="rId11"/>
          <a:stretch>
            <a:fillRect/>
          </a:stretch>
        </p:blipFill>
        <p:spPr>
          <a:xfrm>
            <a:off x="9298050" y="209781"/>
            <a:ext cx="2548349" cy="2658086"/>
          </a:xfrm>
          <a:prstGeom prst="rect">
            <a:avLst/>
          </a:prstGeom>
        </p:spPr>
      </p:pic>
      <p:sp>
        <p:nvSpPr>
          <p:cNvPr id="22" name="TextBox 21">
            <a:extLst>
              <a:ext uri="{FF2B5EF4-FFF2-40B4-BE49-F238E27FC236}">
                <a16:creationId xmlns:a16="http://schemas.microsoft.com/office/drawing/2014/main" id="{F48B39F1-71EF-45AE-8128-CFD964743E66}"/>
              </a:ext>
            </a:extLst>
          </p:cNvPr>
          <p:cNvSpPr txBox="1"/>
          <p:nvPr/>
        </p:nvSpPr>
        <p:spPr>
          <a:xfrm>
            <a:off x="9213003" y="3429000"/>
            <a:ext cx="3670907" cy="1200329"/>
          </a:xfrm>
          <a:prstGeom prst="rect">
            <a:avLst/>
          </a:prstGeom>
          <a:noFill/>
        </p:spPr>
        <p:txBody>
          <a:bodyPr wrap="square">
            <a:spAutoFit/>
          </a:bodyPr>
          <a:lstStyle/>
          <a:p>
            <a:r>
              <a:rPr lang="en-US" sz="2400" b="1" dirty="0"/>
              <a:t>This is an avadavat</a:t>
            </a:r>
          </a:p>
          <a:p>
            <a:r>
              <a:rPr lang="en-US" sz="2400" b="1" dirty="0"/>
              <a:t>which is a</a:t>
            </a:r>
          </a:p>
          <a:p>
            <a:r>
              <a:rPr lang="en-US" sz="2400" b="1" dirty="0"/>
              <a:t>grain eater.</a:t>
            </a:r>
          </a:p>
        </p:txBody>
      </p:sp>
      <p:pic>
        <p:nvPicPr>
          <p:cNvPr id="23" name="Picture 22">
            <a:extLst>
              <a:ext uri="{FF2B5EF4-FFF2-40B4-BE49-F238E27FC236}">
                <a16:creationId xmlns:a16="http://schemas.microsoft.com/office/drawing/2014/main" id="{5F278337-B26A-4DCD-ACD5-EFB109901E17}"/>
              </a:ext>
            </a:extLst>
          </p:cNvPr>
          <p:cNvPicPr>
            <a:picLocks noChangeAspect="1"/>
          </p:cNvPicPr>
          <p:nvPr/>
        </p:nvPicPr>
        <p:blipFill>
          <a:blip r:embed="rId12"/>
          <a:stretch>
            <a:fillRect/>
          </a:stretch>
        </p:blipFill>
        <p:spPr>
          <a:xfrm>
            <a:off x="9156347" y="212253"/>
            <a:ext cx="2975989" cy="2294805"/>
          </a:xfrm>
          <a:prstGeom prst="rect">
            <a:avLst/>
          </a:prstGeom>
        </p:spPr>
      </p:pic>
      <p:sp>
        <p:nvSpPr>
          <p:cNvPr id="25" name="TextBox 24">
            <a:extLst>
              <a:ext uri="{FF2B5EF4-FFF2-40B4-BE49-F238E27FC236}">
                <a16:creationId xmlns:a16="http://schemas.microsoft.com/office/drawing/2014/main" id="{95D65B5C-8510-4A6F-B21B-942E73422BA6}"/>
              </a:ext>
            </a:extLst>
          </p:cNvPr>
          <p:cNvSpPr txBox="1"/>
          <p:nvPr/>
        </p:nvSpPr>
        <p:spPr>
          <a:xfrm>
            <a:off x="9122629" y="3449747"/>
            <a:ext cx="4188007" cy="1477328"/>
          </a:xfrm>
          <a:prstGeom prst="rect">
            <a:avLst/>
          </a:prstGeom>
          <a:noFill/>
        </p:spPr>
        <p:txBody>
          <a:bodyPr wrap="square">
            <a:spAutoFit/>
          </a:bodyPr>
          <a:lstStyle/>
          <a:p>
            <a:r>
              <a:rPr lang="en-US" sz="2400" b="1" dirty="0"/>
              <a:t>This is an osprey</a:t>
            </a:r>
          </a:p>
          <a:p>
            <a:r>
              <a:rPr lang="en-US" sz="2400" b="1" dirty="0"/>
              <a:t>with beak designed</a:t>
            </a:r>
          </a:p>
          <a:p>
            <a:r>
              <a:rPr lang="en-US" sz="2400" b="1" dirty="0"/>
              <a:t>for ripping</a:t>
            </a:r>
            <a:r>
              <a:rPr lang="en-US" dirty="0"/>
              <a:t>.</a:t>
            </a:r>
          </a:p>
          <a:p>
            <a:endParaRPr lang="en-US" dirty="0"/>
          </a:p>
        </p:txBody>
      </p:sp>
      <p:pic>
        <p:nvPicPr>
          <p:cNvPr id="28" name="Picture 27">
            <a:extLst>
              <a:ext uri="{FF2B5EF4-FFF2-40B4-BE49-F238E27FC236}">
                <a16:creationId xmlns:a16="http://schemas.microsoft.com/office/drawing/2014/main" id="{EBEBF4DC-5CDF-4F6D-9F4E-16A13682A19F}"/>
              </a:ext>
            </a:extLst>
          </p:cNvPr>
          <p:cNvPicPr>
            <a:picLocks noChangeAspect="1"/>
          </p:cNvPicPr>
          <p:nvPr/>
        </p:nvPicPr>
        <p:blipFill>
          <a:blip r:embed="rId13"/>
          <a:stretch>
            <a:fillRect/>
          </a:stretch>
        </p:blipFill>
        <p:spPr>
          <a:xfrm>
            <a:off x="9122629" y="225997"/>
            <a:ext cx="2899189" cy="1787314"/>
          </a:xfrm>
          <a:prstGeom prst="rect">
            <a:avLst/>
          </a:prstGeom>
        </p:spPr>
      </p:pic>
      <p:sp>
        <p:nvSpPr>
          <p:cNvPr id="30" name="TextBox 29">
            <a:extLst>
              <a:ext uri="{FF2B5EF4-FFF2-40B4-BE49-F238E27FC236}">
                <a16:creationId xmlns:a16="http://schemas.microsoft.com/office/drawing/2014/main" id="{FFA7E348-4CBF-4F92-AE62-69553305D791}"/>
              </a:ext>
            </a:extLst>
          </p:cNvPr>
          <p:cNvSpPr txBox="1"/>
          <p:nvPr/>
        </p:nvSpPr>
        <p:spPr>
          <a:xfrm>
            <a:off x="9156347" y="3329645"/>
            <a:ext cx="2770590" cy="1938992"/>
          </a:xfrm>
          <a:prstGeom prst="rect">
            <a:avLst/>
          </a:prstGeom>
          <a:noFill/>
        </p:spPr>
        <p:txBody>
          <a:bodyPr wrap="square">
            <a:spAutoFit/>
          </a:bodyPr>
          <a:lstStyle/>
          <a:p>
            <a:r>
              <a:rPr lang="en-US" sz="2400" b="1" dirty="0"/>
              <a:t>This is a crimson sunbird.  It</a:t>
            </a:r>
          </a:p>
          <a:p>
            <a:r>
              <a:rPr lang="en-US" sz="2400" b="1" dirty="0"/>
              <a:t>is a nectar</a:t>
            </a:r>
          </a:p>
          <a:p>
            <a:r>
              <a:rPr lang="en-US" sz="2400" b="1" dirty="0"/>
              <a:t>drinker but it also eats insects.</a:t>
            </a:r>
          </a:p>
        </p:txBody>
      </p:sp>
      <p:pic>
        <p:nvPicPr>
          <p:cNvPr id="31" name="Picture 30">
            <a:extLst>
              <a:ext uri="{FF2B5EF4-FFF2-40B4-BE49-F238E27FC236}">
                <a16:creationId xmlns:a16="http://schemas.microsoft.com/office/drawing/2014/main" id="{0F671AC8-EAE2-4D23-9CFA-14DF17FB09A6}"/>
              </a:ext>
            </a:extLst>
          </p:cNvPr>
          <p:cNvPicPr>
            <a:picLocks noChangeAspect="1"/>
          </p:cNvPicPr>
          <p:nvPr/>
        </p:nvPicPr>
        <p:blipFill>
          <a:blip r:embed="rId14"/>
          <a:stretch>
            <a:fillRect/>
          </a:stretch>
        </p:blipFill>
        <p:spPr>
          <a:xfrm>
            <a:off x="9235987" y="133584"/>
            <a:ext cx="2737341" cy="2749534"/>
          </a:xfrm>
          <a:prstGeom prst="rect">
            <a:avLst/>
          </a:prstGeom>
        </p:spPr>
      </p:pic>
      <p:sp>
        <p:nvSpPr>
          <p:cNvPr id="33" name="TextBox 32">
            <a:extLst>
              <a:ext uri="{FF2B5EF4-FFF2-40B4-BE49-F238E27FC236}">
                <a16:creationId xmlns:a16="http://schemas.microsoft.com/office/drawing/2014/main" id="{7CAE24B2-9F11-4A4D-9BDF-9555B249C729}"/>
              </a:ext>
            </a:extLst>
          </p:cNvPr>
          <p:cNvSpPr txBox="1"/>
          <p:nvPr/>
        </p:nvSpPr>
        <p:spPr>
          <a:xfrm>
            <a:off x="9213070" y="3417005"/>
            <a:ext cx="3231556" cy="2308324"/>
          </a:xfrm>
          <a:prstGeom prst="rect">
            <a:avLst/>
          </a:prstGeom>
          <a:noFill/>
        </p:spPr>
        <p:txBody>
          <a:bodyPr wrap="square">
            <a:spAutoFit/>
          </a:bodyPr>
          <a:lstStyle/>
          <a:p>
            <a:r>
              <a:rPr lang="en-US" sz="2400" b="1" dirty="0"/>
              <a:t>This is a goldfinch (European) </a:t>
            </a:r>
          </a:p>
          <a:p>
            <a:r>
              <a:rPr lang="en-US" sz="2400" b="1" dirty="0"/>
              <a:t>and is a seed eater.  Seed and grain eaters have similar beaks. </a:t>
            </a:r>
          </a:p>
        </p:txBody>
      </p:sp>
    </p:spTree>
    <p:extLst>
      <p:ext uri="{BB962C8B-B14F-4D97-AF65-F5344CB8AC3E}">
        <p14:creationId xmlns:p14="http://schemas.microsoft.com/office/powerpoint/2010/main" val="3820699776"/>
      </p:ext>
    </p:extLst>
  </p:cSld>
  <p:clrMapOvr>
    <a:masterClrMapping/>
  </p:clrMapOvr>
  <mc:AlternateContent xmlns:mc="http://schemas.openxmlformats.org/markup-compatibility/2006" xmlns:p14="http://schemas.microsoft.com/office/powerpoint/2010/main">
    <mc:Choice Requires="p14">
      <p:transition spd="slow" p14:dur="1750" advTm="50000">
        <p14:glitter pattern="hexagon"/>
      </p:transition>
    </mc:Choice>
    <mc:Fallback xmlns="">
      <p:transition spd="slow" advTm="5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600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1000"/>
                                        <p:tgtEl>
                                          <p:spTgt spid="6"/>
                                        </p:tgtEl>
                                      </p:cBhvr>
                                    </p:animEffect>
                                  </p:childTnLst>
                                </p:cTn>
                              </p:par>
                            </p:childTnLst>
                          </p:cTn>
                        </p:par>
                        <p:par>
                          <p:cTn id="8" fill="hold">
                            <p:stCondLst>
                              <p:cond delay="7000"/>
                            </p:stCondLst>
                            <p:childTnLst>
                              <p:par>
                                <p:cTn id="9" presetID="20" presetClass="exit" presetSubtype="0" fill="hold" nodeType="afterEffect">
                                  <p:stCondLst>
                                    <p:cond delay="7000"/>
                                  </p:stCondLst>
                                  <p:childTnLst>
                                    <p:animEffect transition="out" filter="wedge">
                                      <p:cBhvr>
                                        <p:cTn id="10" dur="1000"/>
                                        <p:tgtEl>
                                          <p:spTgt spid="3"/>
                                        </p:tgtEl>
                                      </p:cBhvr>
                                    </p:animEffect>
                                    <p:set>
                                      <p:cBhvr>
                                        <p:cTn id="11" dur="1" fill="hold">
                                          <p:stCondLst>
                                            <p:cond delay="999"/>
                                          </p:stCondLst>
                                        </p:cTn>
                                        <p:tgtEl>
                                          <p:spTgt spid="3"/>
                                        </p:tgtEl>
                                        <p:attrNameLst>
                                          <p:attrName>style.visibility</p:attrName>
                                        </p:attrNameLst>
                                      </p:cBhvr>
                                      <p:to>
                                        <p:strVal val="hidden"/>
                                      </p:to>
                                    </p:set>
                                  </p:childTnLst>
                                </p:cTn>
                              </p:par>
                            </p:childTnLst>
                          </p:cTn>
                        </p:par>
                        <p:par>
                          <p:cTn id="12" fill="hold">
                            <p:stCondLst>
                              <p:cond delay="15000"/>
                            </p:stCondLst>
                            <p:childTnLst>
                              <p:par>
                                <p:cTn id="13" presetID="31" presetClass="exit" presetSubtype="0" fill="hold" grpId="1" nodeType="afterEffect">
                                  <p:stCondLst>
                                    <p:cond delay="1000"/>
                                  </p:stCondLst>
                                  <p:childTnLst>
                                    <p:anim calcmode="lin" valueType="num">
                                      <p:cBhvr>
                                        <p:cTn id="14" dur="1000"/>
                                        <p:tgtEl>
                                          <p:spTgt spid="6"/>
                                        </p:tgtEl>
                                        <p:attrNameLst>
                                          <p:attrName>ppt_w</p:attrName>
                                        </p:attrNameLst>
                                      </p:cBhvr>
                                      <p:tavLst>
                                        <p:tav tm="0">
                                          <p:val>
                                            <p:strVal val="ppt_w"/>
                                          </p:val>
                                        </p:tav>
                                        <p:tav tm="100000">
                                          <p:val>
                                            <p:fltVal val="0"/>
                                          </p:val>
                                        </p:tav>
                                      </p:tavLst>
                                    </p:anim>
                                    <p:anim calcmode="lin" valueType="num">
                                      <p:cBhvr>
                                        <p:cTn id="15" dur="1000"/>
                                        <p:tgtEl>
                                          <p:spTgt spid="6"/>
                                        </p:tgtEl>
                                        <p:attrNameLst>
                                          <p:attrName>ppt_h</p:attrName>
                                        </p:attrNameLst>
                                      </p:cBhvr>
                                      <p:tavLst>
                                        <p:tav tm="0">
                                          <p:val>
                                            <p:strVal val="ppt_h"/>
                                          </p:val>
                                        </p:tav>
                                        <p:tav tm="100000">
                                          <p:val>
                                            <p:fltVal val="0"/>
                                          </p:val>
                                        </p:tav>
                                      </p:tavLst>
                                    </p:anim>
                                    <p:anim calcmode="lin" valueType="num">
                                      <p:cBhvr>
                                        <p:cTn id="16" dur="1000"/>
                                        <p:tgtEl>
                                          <p:spTgt spid="6"/>
                                        </p:tgtEl>
                                        <p:attrNameLst>
                                          <p:attrName>style.rotation</p:attrName>
                                        </p:attrNameLst>
                                      </p:cBhvr>
                                      <p:tavLst>
                                        <p:tav tm="0">
                                          <p:val>
                                            <p:fltVal val="0"/>
                                          </p:val>
                                        </p:tav>
                                        <p:tav tm="100000">
                                          <p:val>
                                            <p:fltVal val="90"/>
                                          </p:val>
                                        </p:tav>
                                      </p:tavLst>
                                    </p:anim>
                                    <p:animEffect transition="out" filter="fade">
                                      <p:cBhvr>
                                        <p:cTn id="17" dur="1000"/>
                                        <p:tgtEl>
                                          <p:spTgt spid="6"/>
                                        </p:tgtEl>
                                      </p:cBhvr>
                                    </p:animEffect>
                                    <p:set>
                                      <p:cBhvr>
                                        <p:cTn id="18" dur="1" fill="hold">
                                          <p:stCondLst>
                                            <p:cond delay="999"/>
                                          </p:stCondLst>
                                        </p:cTn>
                                        <p:tgtEl>
                                          <p:spTgt spid="6"/>
                                        </p:tgtEl>
                                        <p:attrNameLst>
                                          <p:attrName>style.visibility</p:attrName>
                                        </p:attrNameLst>
                                      </p:cBhvr>
                                      <p:to>
                                        <p:strVal val="hidden"/>
                                      </p:to>
                                    </p:set>
                                  </p:childTnLst>
                                </p:cTn>
                              </p:par>
                            </p:childTnLst>
                          </p:cTn>
                        </p:par>
                        <p:par>
                          <p:cTn id="19" fill="hold">
                            <p:stCondLst>
                              <p:cond delay="17000"/>
                            </p:stCondLst>
                            <p:childTnLst>
                              <p:par>
                                <p:cTn id="20" presetID="42" presetClass="entr" presetSubtype="0" fill="hold" nodeType="afterEffect">
                                  <p:stCondLst>
                                    <p:cond delay="200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par>
                          <p:cTn id="25" fill="hold">
                            <p:stCondLst>
                              <p:cond delay="20000"/>
                            </p:stCondLst>
                            <p:childTnLst>
                              <p:par>
                                <p:cTn id="26" presetID="2" presetClass="entr" presetSubtype="4" fill="hold" grpId="0" nodeType="afterEffect">
                                  <p:stCondLst>
                                    <p:cond delay="600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1000" fill="hold"/>
                                        <p:tgtEl>
                                          <p:spTgt spid="18"/>
                                        </p:tgtEl>
                                        <p:attrNameLst>
                                          <p:attrName>ppt_x</p:attrName>
                                        </p:attrNameLst>
                                      </p:cBhvr>
                                      <p:tavLst>
                                        <p:tav tm="0">
                                          <p:val>
                                            <p:strVal val="#ppt_x"/>
                                          </p:val>
                                        </p:tav>
                                        <p:tav tm="100000">
                                          <p:val>
                                            <p:strVal val="#ppt_x"/>
                                          </p:val>
                                        </p:tav>
                                      </p:tavLst>
                                    </p:anim>
                                    <p:anim calcmode="lin" valueType="num">
                                      <p:cBhvr additive="base">
                                        <p:cTn id="29" dur="1000" fill="hold"/>
                                        <p:tgtEl>
                                          <p:spTgt spid="18"/>
                                        </p:tgtEl>
                                        <p:attrNameLst>
                                          <p:attrName>ppt_y</p:attrName>
                                        </p:attrNameLst>
                                      </p:cBhvr>
                                      <p:tavLst>
                                        <p:tav tm="0">
                                          <p:val>
                                            <p:strVal val="1+#ppt_h/2"/>
                                          </p:val>
                                        </p:tav>
                                        <p:tav tm="100000">
                                          <p:val>
                                            <p:strVal val="#ppt_y"/>
                                          </p:val>
                                        </p:tav>
                                      </p:tavLst>
                                    </p:anim>
                                  </p:childTnLst>
                                </p:cTn>
                              </p:par>
                            </p:childTnLst>
                          </p:cTn>
                        </p:par>
                        <p:par>
                          <p:cTn id="30" fill="hold">
                            <p:stCondLst>
                              <p:cond delay="27000"/>
                            </p:stCondLst>
                            <p:childTnLst>
                              <p:par>
                                <p:cTn id="31" presetID="17" presetClass="exit" presetSubtype="10" fill="hold" nodeType="afterEffect">
                                  <p:stCondLst>
                                    <p:cond delay="7000"/>
                                  </p:stCondLst>
                                  <p:childTnLst>
                                    <p:anim calcmode="lin" valueType="num">
                                      <p:cBhvr>
                                        <p:cTn id="32" dur="1000"/>
                                        <p:tgtEl>
                                          <p:spTgt spid="12"/>
                                        </p:tgtEl>
                                        <p:attrNameLst>
                                          <p:attrName>ppt_w</p:attrName>
                                        </p:attrNameLst>
                                      </p:cBhvr>
                                      <p:tavLst>
                                        <p:tav tm="0">
                                          <p:val>
                                            <p:strVal val="ppt_w"/>
                                          </p:val>
                                        </p:tav>
                                        <p:tav tm="100000">
                                          <p:val>
                                            <p:fltVal val="0"/>
                                          </p:val>
                                        </p:tav>
                                      </p:tavLst>
                                    </p:anim>
                                    <p:anim calcmode="lin" valueType="num">
                                      <p:cBhvr>
                                        <p:cTn id="33" dur="1000"/>
                                        <p:tgtEl>
                                          <p:spTgt spid="12"/>
                                        </p:tgtEl>
                                        <p:attrNameLst>
                                          <p:attrName>ppt_h</p:attrName>
                                        </p:attrNameLst>
                                      </p:cBhvr>
                                      <p:tavLst>
                                        <p:tav tm="0">
                                          <p:val>
                                            <p:strVal val="ppt_h"/>
                                          </p:val>
                                        </p:tav>
                                        <p:tav tm="100000">
                                          <p:val>
                                            <p:strVal val="ppt_h"/>
                                          </p:val>
                                        </p:tav>
                                      </p:tavLst>
                                    </p:anim>
                                    <p:set>
                                      <p:cBhvr>
                                        <p:cTn id="34" dur="1" fill="hold">
                                          <p:stCondLst>
                                            <p:cond delay="999"/>
                                          </p:stCondLst>
                                        </p:cTn>
                                        <p:tgtEl>
                                          <p:spTgt spid="12"/>
                                        </p:tgtEl>
                                        <p:attrNameLst>
                                          <p:attrName>style.visibility</p:attrName>
                                        </p:attrNameLst>
                                      </p:cBhvr>
                                      <p:to>
                                        <p:strVal val="hidden"/>
                                      </p:to>
                                    </p:set>
                                  </p:childTnLst>
                                </p:cTn>
                              </p:par>
                            </p:childTnLst>
                          </p:cTn>
                        </p:par>
                        <p:par>
                          <p:cTn id="35" fill="hold">
                            <p:stCondLst>
                              <p:cond delay="35000"/>
                            </p:stCondLst>
                            <p:childTnLst>
                              <p:par>
                                <p:cTn id="36" presetID="43" presetClass="exit" presetSubtype="0" fill="hold" grpId="1" nodeType="afterEffect">
                                  <p:stCondLst>
                                    <p:cond delay="1000"/>
                                  </p:stCondLst>
                                  <p:childTnLst>
                                    <p:anim calcmode="lin" valueType="num">
                                      <p:cBhvr>
                                        <p:cTn id="37" dur="600" decel="50000">
                                          <p:stCondLst>
                                            <p:cond delay="0"/>
                                          </p:stCondLst>
                                        </p:cTn>
                                        <p:tgtEl>
                                          <p:spTgt spid="1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8" dur="400">
                                          <p:stCondLst>
                                            <p:cond delay="600"/>
                                          </p:stCondLst>
                                        </p:cTn>
                                        <p:tgtEl>
                                          <p:spTgt spid="18"/>
                                        </p:tgtEl>
                                        <p:attrNameLst>
                                          <p:attrName>ppt_x</p:attrName>
                                        </p:attrNameLst>
                                      </p:cBhvr>
                                      <p:tavLst>
                                        <p:tav tm="0">
                                          <p:val>
                                            <p:strVal val="ppt_x"/>
                                          </p:val>
                                        </p:tav>
                                        <p:tav tm="100000">
                                          <p:val>
                                            <p:strVal val="ppt_x"/>
                                          </p:val>
                                        </p:tav>
                                      </p:tavLst>
                                    </p:anim>
                                    <p:anim calcmode="lin" valueType="num">
                                      <p:cBhvr>
                                        <p:cTn id="39" dur="600" decel="50000">
                                          <p:stCondLst>
                                            <p:cond delay="0"/>
                                          </p:stCondLst>
                                        </p:cTn>
                                        <p:tgtEl>
                                          <p:spTgt spid="18"/>
                                        </p:tgtEl>
                                        <p:attrNameLst>
                                          <p:attrName>ppt_y</p:attrName>
                                        </p:attrNameLst>
                                      </p:cBhvr>
                                      <p:tavLst>
                                        <p:tav tm="0">
                                          <p:val>
                                            <p:strVal val="ppt_y"/>
                                          </p:val>
                                        </p:tav>
                                        <p:tav tm="5000">
                                          <p:val>
                                            <p:strVal val="ppt_y+0.0019"/>
                                          </p:val>
                                        </p:tav>
                                        <p:tav tm="10000">
                                          <p:val>
                                            <p:strVal val="ppt_y+0.0076"/>
                                          </p:val>
                                        </p:tav>
                                        <p:tav tm="15000">
                                          <p:val>
                                            <p:strVal val="ppt_y+0.0169"/>
                                          </p:val>
                                        </p:tav>
                                        <p:tav tm="20000">
                                          <p:val>
                                            <p:strVal val="ppt_y+0.0296"/>
                                          </p:val>
                                        </p:tav>
                                        <p:tav tm="25000">
                                          <p:val>
                                            <p:strVal val="ppt_y+0.0454"/>
                                          </p:val>
                                        </p:tav>
                                        <p:tav tm="30000">
                                          <p:val>
                                            <p:strVal val="ppt_y+0.0639"/>
                                          </p:val>
                                        </p:tav>
                                        <p:tav tm="35000">
                                          <p:val>
                                            <p:strVal val="ppt_y+0.0846"/>
                                          </p:val>
                                        </p:tav>
                                        <p:tav tm="40000">
                                          <p:val>
                                            <p:strVal val="ppt_y+0.1071"/>
                                          </p:val>
                                        </p:tav>
                                        <p:tav tm="45000">
                                          <p:val>
                                            <p:strVal val="ppt_y+0.1307"/>
                                          </p:val>
                                        </p:tav>
                                        <p:tav tm="50000">
                                          <p:val>
                                            <p:strVal val="ppt_y+0.155"/>
                                          </p:val>
                                        </p:tav>
                                        <p:tav tm="55000">
                                          <p:val>
                                            <p:strVal val="ppt_y+0.1792"/>
                                          </p:val>
                                        </p:tav>
                                        <p:tav tm="60000">
                                          <p:val>
                                            <p:strVal val="ppt_y+0.2029"/>
                                          </p:val>
                                        </p:tav>
                                        <p:tav tm="65000">
                                          <p:val>
                                            <p:strVal val="ppt_y+0.2253"/>
                                          </p:val>
                                        </p:tav>
                                        <p:tav tm="70000">
                                          <p:val>
                                            <p:strVal val="ppt_y+0.2461"/>
                                          </p:val>
                                        </p:tav>
                                        <p:tav tm="75000">
                                          <p:val>
                                            <p:strVal val="ppt_y+0.2646"/>
                                          </p:val>
                                        </p:tav>
                                        <p:tav tm="80000">
                                          <p:val>
                                            <p:strVal val="ppt_y+0.2804"/>
                                          </p:val>
                                        </p:tav>
                                        <p:tav tm="85000">
                                          <p:val>
                                            <p:strVal val="ppt_y+0.2931"/>
                                          </p:val>
                                        </p:tav>
                                        <p:tav tm="90000">
                                          <p:val>
                                            <p:strVal val="ppt_y+0.3024"/>
                                          </p:val>
                                        </p:tav>
                                        <p:tav tm="95000">
                                          <p:val>
                                            <p:strVal val="ppt_y+0.308"/>
                                          </p:val>
                                        </p:tav>
                                        <p:tav tm="100000">
                                          <p:val>
                                            <p:strVal val="ppt_y+0.31"/>
                                          </p:val>
                                        </p:tav>
                                      </p:tavLst>
                                    </p:anim>
                                    <p:anim calcmode="lin" valueType="num">
                                      <p:cBhvr>
                                        <p:cTn id="40" dur="400">
                                          <p:stCondLst>
                                            <p:cond delay="600"/>
                                          </p:stCondLst>
                                        </p:cTn>
                                        <p:tgtEl>
                                          <p:spTgt spid="18"/>
                                        </p:tgtEl>
                                        <p:attrNameLst>
                                          <p:attrName>ppt_y</p:attrName>
                                        </p:attrNameLst>
                                      </p:cBhvr>
                                      <p:tavLst>
                                        <p:tav tm="0">
                                          <p:val>
                                            <p:strVal val="ppt_y"/>
                                          </p:val>
                                        </p:tav>
                                        <p:tav tm="100000">
                                          <p:val>
                                            <p:strVal val="ppt_y"/>
                                          </p:val>
                                        </p:tav>
                                      </p:tavLst>
                                    </p:anim>
                                    <p:animEffect transition="out" filter="fade">
                                      <p:cBhvr>
                                        <p:cTn id="41" dur="100">
                                          <p:stCondLst>
                                            <p:cond delay="900"/>
                                          </p:stCondLst>
                                        </p:cTn>
                                        <p:tgtEl>
                                          <p:spTgt spid="18"/>
                                        </p:tgtEl>
                                      </p:cBhvr>
                                    </p:animEffect>
                                    <p:set>
                                      <p:cBhvr>
                                        <p:cTn id="42" dur="1" fill="hold">
                                          <p:stCondLst>
                                            <p:cond delay="999"/>
                                          </p:stCondLst>
                                        </p:cTn>
                                        <p:tgtEl>
                                          <p:spTgt spid="18"/>
                                        </p:tgtEl>
                                        <p:attrNameLst>
                                          <p:attrName>style.visibility</p:attrName>
                                        </p:attrNameLst>
                                      </p:cBhvr>
                                      <p:to>
                                        <p:strVal val="hidden"/>
                                      </p:to>
                                    </p:set>
                                  </p:childTnLst>
                                </p:cTn>
                              </p:par>
                            </p:childTnLst>
                          </p:cTn>
                        </p:par>
                        <p:par>
                          <p:cTn id="43" fill="hold">
                            <p:stCondLst>
                              <p:cond delay="37000"/>
                            </p:stCondLst>
                            <p:childTnLst>
                              <p:par>
                                <p:cTn id="44" presetID="23" presetClass="entr" presetSubtype="16" fill="hold" nodeType="afterEffect">
                                  <p:stCondLst>
                                    <p:cond delay="1000"/>
                                  </p:stCondLst>
                                  <p:childTnLst>
                                    <p:set>
                                      <p:cBhvr>
                                        <p:cTn id="45" dur="1" fill="hold">
                                          <p:stCondLst>
                                            <p:cond delay="0"/>
                                          </p:stCondLst>
                                        </p:cTn>
                                        <p:tgtEl>
                                          <p:spTgt spid="20"/>
                                        </p:tgtEl>
                                        <p:attrNameLst>
                                          <p:attrName>style.visibility</p:attrName>
                                        </p:attrNameLst>
                                      </p:cBhvr>
                                      <p:to>
                                        <p:strVal val="visible"/>
                                      </p:to>
                                    </p:set>
                                    <p:anim calcmode="lin" valueType="num">
                                      <p:cBhvr>
                                        <p:cTn id="46" dur="1000" fill="hold"/>
                                        <p:tgtEl>
                                          <p:spTgt spid="20"/>
                                        </p:tgtEl>
                                        <p:attrNameLst>
                                          <p:attrName>ppt_w</p:attrName>
                                        </p:attrNameLst>
                                      </p:cBhvr>
                                      <p:tavLst>
                                        <p:tav tm="0">
                                          <p:val>
                                            <p:fltVal val="0"/>
                                          </p:val>
                                        </p:tav>
                                        <p:tav tm="100000">
                                          <p:val>
                                            <p:strVal val="#ppt_w"/>
                                          </p:val>
                                        </p:tav>
                                      </p:tavLst>
                                    </p:anim>
                                    <p:anim calcmode="lin" valueType="num">
                                      <p:cBhvr>
                                        <p:cTn id="47" dur="1000" fill="hold"/>
                                        <p:tgtEl>
                                          <p:spTgt spid="20"/>
                                        </p:tgtEl>
                                        <p:attrNameLst>
                                          <p:attrName>ppt_h</p:attrName>
                                        </p:attrNameLst>
                                      </p:cBhvr>
                                      <p:tavLst>
                                        <p:tav tm="0">
                                          <p:val>
                                            <p:fltVal val="0"/>
                                          </p:val>
                                        </p:tav>
                                        <p:tav tm="100000">
                                          <p:val>
                                            <p:strVal val="#ppt_h"/>
                                          </p:val>
                                        </p:tav>
                                      </p:tavLst>
                                    </p:anim>
                                  </p:childTnLst>
                                </p:cTn>
                              </p:par>
                            </p:childTnLst>
                          </p:cTn>
                        </p:par>
                        <p:par>
                          <p:cTn id="48" fill="hold">
                            <p:stCondLst>
                              <p:cond delay="39000"/>
                            </p:stCondLst>
                            <p:childTnLst>
                              <p:par>
                                <p:cTn id="49" presetID="20" presetClass="entr" presetSubtype="0" fill="hold" grpId="0" nodeType="afterEffect">
                                  <p:stCondLst>
                                    <p:cond delay="6000"/>
                                  </p:stCondLst>
                                  <p:childTnLst>
                                    <p:set>
                                      <p:cBhvr>
                                        <p:cTn id="50" dur="1" fill="hold">
                                          <p:stCondLst>
                                            <p:cond delay="0"/>
                                          </p:stCondLst>
                                        </p:cTn>
                                        <p:tgtEl>
                                          <p:spTgt spid="22"/>
                                        </p:tgtEl>
                                        <p:attrNameLst>
                                          <p:attrName>style.visibility</p:attrName>
                                        </p:attrNameLst>
                                      </p:cBhvr>
                                      <p:to>
                                        <p:strVal val="visible"/>
                                      </p:to>
                                    </p:set>
                                    <p:animEffect transition="in" filter="wedge">
                                      <p:cBhvr>
                                        <p:cTn id="51" dur="1000"/>
                                        <p:tgtEl>
                                          <p:spTgt spid="22"/>
                                        </p:tgtEl>
                                      </p:cBhvr>
                                    </p:animEffect>
                                  </p:childTnLst>
                                </p:cTn>
                              </p:par>
                            </p:childTnLst>
                          </p:cTn>
                        </p:par>
                        <p:par>
                          <p:cTn id="52" fill="hold">
                            <p:stCondLst>
                              <p:cond delay="46000"/>
                            </p:stCondLst>
                            <p:childTnLst>
                              <p:par>
                                <p:cTn id="53" presetID="49" presetClass="exit" presetSubtype="0" accel="100000" fill="hold" nodeType="afterEffect">
                                  <p:stCondLst>
                                    <p:cond delay="7000"/>
                                  </p:stCondLst>
                                  <p:childTnLst>
                                    <p:anim calcmode="lin" valueType="num">
                                      <p:cBhvr>
                                        <p:cTn id="54" dur="1000"/>
                                        <p:tgtEl>
                                          <p:spTgt spid="20"/>
                                        </p:tgtEl>
                                        <p:attrNameLst>
                                          <p:attrName>ppt_w</p:attrName>
                                        </p:attrNameLst>
                                      </p:cBhvr>
                                      <p:tavLst>
                                        <p:tav tm="0">
                                          <p:val>
                                            <p:strVal val="ppt_w"/>
                                          </p:val>
                                        </p:tav>
                                        <p:tav tm="100000">
                                          <p:val>
                                            <p:fltVal val="0"/>
                                          </p:val>
                                        </p:tav>
                                      </p:tavLst>
                                    </p:anim>
                                    <p:anim calcmode="lin" valueType="num">
                                      <p:cBhvr>
                                        <p:cTn id="55" dur="1000"/>
                                        <p:tgtEl>
                                          <p:spTgt spid="20"/>
                                        </p:tgtEl>
                                        <p:attrNameLst>
                                          <p:attrName>ppt_h</p:attrName>
                                        </p:attrNameLst>
                                      </p:cBhvr>
                                      <p:tavLst>
                                        <p:tav tm="0">
                                          <p:val>
                                            <p:strVal val="ppt_h"/>
                                          </p:val>
                                        </p:tav>
                                        <p:tav tm="100000">
                                          <p:val>
                                            <p:fltVal val="0"/>
                                          </p:val>
                                        </p:tav>
                                      </p:tavLst>
                                    </p:anim>
                                    <p:anim calcmode="lin" valueType="num">
                                      <p:cBhvr>
                                        <p:cTn id="56" dur="1000"/>
                                        <p:tgtEl>
                                          <p:spTgt spid="20"/>
                                        </p:tgtEl>
                                        <p:attrNameLst>
                                          <p:attrName>style.rotation</p:attrName>
                                        </p:attrNameLst>
                                      </p:cBhvr>
                                      <p:tavLst>
                                        <p:tav tm="0">
                                          <p:val>
                                            <p:fltVal val="0"/>
                                          </p:val>
                                        </p:tav>
                                        <p:tav tm="100000">
                                          <p:val>
                                            <p:fltVal val="360"/>
                                          </p:val>
                                        </p:tav>
                                      </p:tavLst>
                                    </p:anim>
                                    <p:animEffect transition="out" filter="fade">
                                      <p:cBhvr>
                                        <p:cTn id="57" dur="1000"/>
                                        <p:tgtEl>
                                          <p:spTgt spid="20"/>
                                        </p:tgtEl>
                                      </p:cBhvr>
                                    </p:animEffect>
                                    <p:set>
                                      <p:cBhvr>
                                        <p:cTn id="58" dur="1" fill="hold">
                                          <p:stCondLst>
                                            <p:cond delay="999"/>
                                          </p:stCondLst>
                                        </p:cTn>
                                        <p:tgtEl>
                                          <p:spTgt spid="20"/>
                                        </p:tgtEl>
                                        <p:attrNameLst>
                                          <p:attrName>style.visibility</p:attrName>
                                        </p:attrNameLst>
                                      </p:cBhvr>
                                      <p:to>
                                        <p:strVal val="hidden"/>
                                      </p:to>
                                    </p:set>
                                  </p:childTnLst>
                                </p:cTn>
                              </p:par>
                            </p:childTnLst>
                          </p:cTn>
                        </p:par>
                        <p:par>
                          <p:cTn id="59" fill="hold">
                            <p:stCondLst>
                              <p:cond delay="54000"/>
                            </p:stCondLst>
                            <p:childTnLst>
                              <p:par>
                                <p:cTn id="60" presetID="50" presetClass="exit" presetSubtype="0" accel="100000" fill="hold" grpId="1" nodeType="afterEffect">
                                  <p:stCondLst>
                                    <p:cond delay="1000"/>
                                  </p:stCondLst>
                                  <p:childTnLst>
                                    <p:anim calcmode="lin" valueType="num">
                                      <p:cBhvr>
                                        <p:cTn id="61" dur="1000"/>
                                        <p:tgtEl>
                                          <p:spTgt spid="22"/>
                                        </p:tgtEl>
                                        <p:attrNameLst>
                                          <p:attrName>ppt_w</p:attrName>
                                        </p:attrNameLst>
                                      </p:cBhvr>
                                      <p:tavLst>
                                        <p:tav tm="0">
                                          <p:val>
                                            <p:strVal val="ppt_w"/>
                                          </p:val>
                                        </p:tav>
                                        <p:tav tm="100000">
                                          <p:val>
                                            <p:strVal val="ppt_w+.3"/>
                                          </p:val>
                                        </p:tav>
                                      </p:tavLst>
                                    </p:anim>
                                    <p:anim calcmode="lin" valueType="num">
                                      <p:cBhvr>
                                        <p:cTn id="62" dur="1000"/>
                                        <p:tgtEl>
                                          <p:spTgt spid="22"/>
                                        </p:tgtEl>
                                        <p:attrNameLst>
                                          <p:attrName>ppt_h</p:attrName>
                                        </p:attrNameLst>
                                      </p:cBhvr>
                                      <p:tavLst>
                                        <p:tav tm="0">
                                          <p:val>
                                            <p:strVal val="ppt_h"/>
                                          </p:val>
                                        </p:tav>
                                        <p:tav tm="100000">
                                          <p:val>
                                            <p:strVal val="ppt_h"/>
                                          </p:val>
                                        </p:tav>
                                      </p:tavLst>
                                    </p:anim>
                                    <p:animEffect transition="out" filter="fade">
                                      <p:cBhvr>
                                        <p:cTn id="63" dur="1000"/>
                                        <p:tgtEl>
                                          <p:spTgt spid="22"/>
                                        </p:tgtEl>
                                      </p:cBhvr>
                                    </p:animEffect>
                                    <p:set>
                                      <p:cBhvr>
                                        <p:cTn id="64" dur="1" fill="hold">
                                          <p:stCondLst>
                                            <p:cond delay="999"/>
                                          </p:stCondLst>
                                        </p:cTn>
                                        <p:tgtEl>
                                          <p:spTgt spid="22"/>
                                        </p:tgtEl>
                                        <p:attrNameLst>
                                          <p:attrName>style.visibility</p:attrName>
                                        </p:attrNameLst>
                                      </p:cBhvr>
                                      <p:to>
                                        <p:strVal val="hidden"/>
                                      </p:to>
                                    </p:set>
                                  </p:childTnLst>
                                </p:cTn>
                              </p:par>
                            </p:childTnLst>
                          </p:cTn>
                        </p:par>
                        <p:par>
                          <p:cTn id="65" fill="hold">
                            <p:stCondLst>
                              <p:cond delay="56000"/>
                            </p:stCondLst>
                            <p:childTnLst>
                              <p:par>
                                <p:cTn id="66" presetID="16" presetClass="entr" presetSubtype="21" fill="hold" nodeType="afterEffect">
                                  <p:stCondLst>
                                    <p:cond delay="2000"/>
                                  </p:stCondLst>
                                  <p:childTnLst>
                                    <p:set>
                                      <p:cBhvr>
                                        <p:cTn id="67" dur="1" fill="hold">
                                          <p:stCondLst>
                                            <p:cond delay="0"/>
                                          </p:stCondLst>
                                        </p:cTn>
                                        <p:tgtEl>
                                          <p:spTgt spid="23"/>
                                        </p:tgtEl>
                                        <p:attrNameLst>
                                          <p:attrName>style.visibility</p:attrName>
                                        </p:attrNameLst>
                                      </p:cBhvr>
                                      <p:to>
                                        <p:strVal val="visible"/>
                                      </p:to>
                                    </p:set>
                                    <p:animEffect transition="in" filter="barn(inVertical)">
                                      <p:cBhvr>
                                        <p:cTn id="68" dur="1000"/>
                                        <p:tgtEl>
                                          <p:spTgt spid="23"/>
                                        </p:tgtEl>
                                      </p:cBhvr>
                                    </p:animEffect>
                                  </p:childTnLst>
                                </p:cTn>
                              </p:par>
                            </p:childTnLst>
                          </p:cTn>
                        </p:par>
                        <p:par>
                          <p:cTn id="69" fill="hold">
                            <p:stCondLst>
                              <p:cond delay="59000"/>
                            </p:stCondLst>
                            <p:childTnLst>
                              <p:par>
                                <p:cTn id="70" presetID="47" presetClass="entr" presetSubtype="0" fill="hold" grpId="0" nodeType="afterEffect">
                                  <p:stCondLst>
                                    <p:cond delay="6000"/>
                                  </p:stCondLst>
                                  <p:childTnLst>
                                    <p:set>
                                      <p:cBhvr>
                                        <p:cTn id="71" dur="1" fill="hold">
                                          <p:stCondLst>
                                            <p:cond delay="0"/>
                                          </p:stCondLst>
                                        </p:cTn>
                                        <p:tgtEl>
                                          <p:spTgt spid="25"/>
                                        </p:tgtEl>
                                        <p:attrNameLst>
                                          <p:attrName>style.visibility</p:attrName>
                                        </p:attrNameLst>
                                      </p:cBhvr>
                                      <p:to>
                                        <p:strVal val="visible"/>
                                      </p:to>
                                    </p:set>
                                    <p:animEffect transition="in" filter="fade">
                                      <p:cBhvr>
                                        <p:cTn id="72" dur="1000"/>
                                        <p:tgtEl>
                                          <p:spTgt spid="25"/>
                                        </p:tgtEl>
                                      </p:cBhvr>
                                    </p:animEffect>
                                    <p:anim calcmode="lin" valueType="num">
                                      <p:cBhvr>
                                        <p:cTn id="73" dur="1000" fill="hold"/>
                                        <p:tgtEl>
                                          <p:spTgt spid="25"/>
                                        </p:tgtEl>
                                        <p:attrNameLst>
                                          <p:attrName>ppt_x</p:attrName>
                                        </p:attrNameLst>
                                      </p:cBhvr>
                                      <p:tavLst>
                                        <p:tav tm="0">
                                          <p:val>
                                            <p:strVal val="#ppt_x"/>
                                          </p:val>
                                        </p:tav>
                                        <p:tav tm="100000">
                                          <p:val>
                                            <p:strVal val="#ppt_x"/>
                                          </p:val>
                                        </p:tav>
                                      </p:tavLst>
                                    </p:anim>
                                    <p:anim calcmode="lin" valueType="num">
                                      <p:cBhvr>
                                        <p:cTn id="74" dur="1000" fill="hold"/>
                                        <p:tgtEl>
                                          <p:spTgt spid="25"/>
                                        </p:tgtEl>
                                        <p:attrNameLst>
                                          <p:attrName>ppt_y</p:attrName>
                                        </p:attrNameLst>
                                      </p:cBhvr>
                                      <p:tavLst>
                                        <p:tav tm="0">
                                          <p:val>
                                            <p:strVal val="#ppt_y-.1"/>
                                          </p:val>
                                        </p:tav>
                                        <p:tav tm="100000">
                                          <p:val>
                                            <p:strVal val="#ppt_y"/>
                                          </p:val>
                                        </p:tav>
                                      </p:tavLst>
                                    </p:anim>
                                  </p:childTnLst>
                                </p:cTn>
                              </p:par>
                            </p:childTnLst>
                          </p:cTn>
                        </p:par>
                        <p:par>
                          <p:cTn id="75" fill="hold">
                            <p:stCondLst>
                              <p:cond delay="66000"/>
                            </p:stCondLst>
                            <p:childTnLst>
                              <p:par>
                                <p:cTn id="76" presetID="17" presetClass="exit" presetSubtype="10" fill="hold" nodeType="afterEffect">
                                  <p:stCondLst>
                                    <p:cond delay="7000"/>
                                  </p:stCondLst>
                                  <p:childTnLst>
                                    <p:anim calcmode="lin" valueType="num">
                                      <p:cBhvr>
                                        <p:cTn id="77" dur="1000"/>
                                        <p:tgtEl>
                                          <p:spTgt spid="23"/>
                                        </p:tgtEl>
                                        <p:attrNameLst>
                                          <p:attrName>ppt_w</p:attrName>
                                        </p:attrNameLst>
                                      </p:cBhvr>
                                      <p:tavLst>
                                        <p:tav tm="0">
                                          <p:val>
                                            <p:strVal val="ppt_w"/>
                                          </p:val>
                                        </p:tav>
                                        <p:tav tm="100000">
                                          <p:val>
                                            <p:fltVal val="0"/>
                                          </p:val>
                                        </p:tav>
                                      </p:tavLst>
                                    </p:anim>
                                    <p:anim calcmode="lin" valueType="num">
                                      <p:cBhvr>
                                        <p:cTn id="78" dur="1000"/>
                                        <p:tgtEl>
                                          <p:spTgt spid="23"/>
                                        </p:tgtEl>
                                        <p:attrNameLst>
                                          <p:attrName>ppt_h</p:attrName>
                                        </p:attrNameLst>
                                      </p:cBhvr>
                                      <p:tavLst>
                                        <p:tav tm="0">
                                          <p:val>
                                            <p:strVal val="ppt_h"/>
                                          </p:val>
                                        </p:tav>
                                        <p:tav tm="100000">
                                          <p:val>
                                            <p:strVal val="ppt_h"/>
                                          </p:val>
                                        </p:tav>
                                      </p:tavLst>
                                    </p:anim>
                                    <p:set>
                                      <p:cBhvr>
                                        <p:cTn id="79" dur="1" fill="hold">
                                          <p:stCondLst>
                                            <p:cond delay="999"/>
                                          </p:stCondLst>
                                        </p:cTn>
                                        <p:tgtEl>
                                          <p:spTgt spid="23"/>
                                        </p:tgtEl>
                                        <p:attrNameLst>
                                          <p:attrName>style.visibility</p:attrName>
                                        </p:attrNameLst>
                                      </p:cBhvr>
                                      <p:to>
                                        <p:strVal val="hidden"/>
                                      </p:to>
                                    </p:set>
                                  </p:childTnLst>
                                </p:cTn>
                              </p:par>
                            </p:childTnLst>
                          </p:cTn>
                        </p:par>
                        <p:par>
                          <p:cTn id="80" fill="hold">
                            <p:stCondLst>
                              <p:cond delay="74000"/>
                            </p:stCondLst>
                            <p:childTnLst>
                              <p:par>
                                <p:cTn id="81" presetID="2" presetClass="exit" presetSubtype="4" fill="hold" grpId="1" nodeType="afterEffect">
                                  <p:stCondLst>
                                    <p:cond delay="1000"/>
                                  </p:stCondLst>
                                  <p:childTnLst>
                                    <p:anim calcmode="lin" valueType="num">
                                      <p:cBhvr additive="base">
                                        <p:cTn id="82" dur="500"/>
                                        <p:tgtEl>
                                          <p:spTgt spid="25"/>
                                        </p:tgtEl>
                                        <p:attrNameLst>
                                          <p:attrName>ppt_x</p:attrName>
                                        </p:attrNameLst>
                                      </p:cBhvr>
                                      <p:tavLst>
                                        <p:tav tm="0">
                                          <p:val>
                                            <p:strVal val="ppt_x"/>
                                          </p:val>
                                        </p:tav>
                                        <p:tav tm="100000">
                                          <p:val>
                                            <p:strVal val="ppt_x"/>
                                          </p:val>
                                        </p:tav>
                                      </p:tavLst>
                                    </p:anim>
                                    <p:anim calcmode="lin" valueType="num">
                                      <p:cBhvr additive="base">
                                        <p:cTn id="83" dur="500"/>
                                        <p:tgtEl>
                                          <p:spTgt spid="25"/>
                                        </p:tgtEl>
                                        <p:attrNameLst>
                                          <p:attrName>ppt_y</p:attrName>
                                        </p:attrNameLst>
                                      </p:cBhvr>
                                      <p:tavLst>
                                        <p:tav tm="0">
                                          <p:val>
                                            <p:strVal val="ppt_y"/>
                                          </p:val>
                                        </p:tav>
                                        <p:tav tm="100000">
                                          <p:val>
                                            <p:strVal val="1+ppt_h/2"/>
                                          </p:val>
                                        </p:tav>
                                      </p:tavLst>
                                    </p:anim>
                                    <p:set>
                                      <p:cBhvr>
                                        <p:cTn id="84" dur="1" fill="hold">
                                          <p:stCondLst>
                                            <p:cond delay="499"/>
                                          </p:stCondLst>
                                        </p:cTn>
                                        <p:tgtEl>
                                          <p:spTgt spid="25"/>
                                        </p:tgtEl>
                                        <p:attrNameLst>
                                          <p:attrName>style.visibility</p:attrName>
                                        </p:attrNameLst>
                                      </p:cBhvr>
                                      <p:to>
                                        <p:strVal val="hidden"/>
                                      </p:to>
                                    </p:set>
                                  </p:childTnLst>
                                </p:cTn>
                              </p:par>
                            </p:childTnLst>
                          </p:cTn>
                        </p:par>
                        <p:par>
                          <p:cTn id="85" fill="hold">
                            <p:stCondLst>
                              <p:cond delay="75500"/>
                            </p:stCondLst>
                            <p:childTnLst>
                              <p:par>
                                <p:cTn id="86" presetID="26" presetClass="entr" presetSubtype="0" fill="hold" nodeType="afterEffect">
                                  <p:stCondLst>
                                    <p:cond delay="1500"/>
                                  </p:stCondLst>
                                  <p:childTnLst>
                                    <p:set>
                                      <p:cBhvr>
                                        <p:cTn id="87" dur="1" fill="hold">
                                          <p:stCondLst>
                                            <p:cond delay="0"/>
                                          </p:stCondLst>
                                        </p:cTn>
                                        <p:tgtEl>
                                          <p:spTgt spid="28"/>
                                        </p:tgtEl>
                                        <p:attrNameLst>
                                          <p:attrName>style.visibility</p:attrName>
                                        </p:attrNameLst>
                                      </p:cBhvr>
                                      <p:to>
                                        <p:strVal val="visible"/>
                                      </p:to>
                                    </p:set>
                                    <p:animEffect transition="in" filter="wipe(down)">
                                      <p:cBhvr>
                                        <p:cTn id="88" dur="580">
                                          <p:stCondLst>
                                            <p:cond delay="0"/>
                                          </p:stCondLst>
                                        </p:cTn>
                                        <p:tgtEl>
                                          <p:spTgt spid="28"/>
                                        </p:tgtEl>
                                      </p:cBhvr>
                                    </p:animEffect>
                                    <p:anim calcmode="lin" valueType="num">
                                      <p:cBhvr>
                                        <p:cTn id="89"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90"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91"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92"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93"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94" dur="26">
                                          <p:stCondLst>
                                            <p:cond delay="650"/>
                                          </p:stCondLst>
                                        </p:cTn>
                                        <p:tgtEl>
                                          <p:spTgt spid="28"/>
                                        </p:tgtEl>
                                      </p:cBhvr>
                                      <p:to x="100000" y="60000"/>
                                    </p:animScale>
                                    <p:animScale>
                                      <p:cBhvr>
                                        <p:cTn id="95" dur="166" decel="50000">
                                          <p:stCondLst>
                                            <p:cond delay="676"/>
                                          </p:stCondLst>
                                        </p:cTn>
                                        <p:tgtEl>
                                          <p:spTgt spid="28"/>
                                        </p:tgtEl>
                                      </p:cBhvr>
                                      <p:to x="100000" y="100000"/>
                                    </p:animScale>
                                    <p:animScale>
                                      <p:cBhvr>
                                        <p:cTn id="96" dur="26">
                                          <p:stCondLst>
                                            <p:cond delay="1312"/>
                                          </p:stCondLst>
                                        </p:cTn>
                                        <p:tgtEl>
                                          <p:spTgt spid="28"/>
                                        </p:tgtEl>
                                      </p:cBhvr>
                                      <p:to x="100000" y="80000"/>
                                    </p:animScale>
                                    <p:animScale>
                                      <p:cBhvr>
                                        <p:cTn id="97" dur="166" decel="50000">
                                          <p:stCondLst>
                                            <p:cond delay="1338"/>
                                          </p:stCondLst>
                                        </p:cTn>
                                        <p:tgtEl>
                                          <p:spTgt spid="28"/>
                                        </p:tgtEl>
                                      </p:cBhvr>
                                      <p:to x="100000" y="100000"/>
                                    </p:animScale>
                                    <p:animScale>
                                      <p:cBhvr>
                                        <p:cTn id="98" dur="26">
                                          <p:stCondLst>
                                            <p:cond delay="1642"/>
                                          </p:stCondLst>
                                        </p:cTn>
                                        <p:tgtEl>
                                          <p:spTgt spid="28"/>
                                        </p:tgtEl>
                                      </p:cBhvr>
                                      <p:to x="100000" y="90000"/>
                                    </p:animScale>
                                    <p:animScale>
                                      <p:cBhvr>
                                        <p:cTn id="99" dur="166" decel="50000">
                                          <p:stCondLst>
                                            <p:cond delay="1668"/>
                                          </p:stCondLst>
                                        </p:cTn>
                                        <p:tgtEl>
                                          <p:spTgt spid="28"/>
                                        </p:tgtEl>
                                      </p:cBhvr>
                                      <p:to x="100000" y="100000"/>
                                    </p:animScale>
                                    <p:animScale>
                                      <p:cBhvr>
                                        <p:cTn id="100" dur="26">
                                          <p:stCondLst>
                                            <p:cond delay="1808"/>
                                          </p:stCondLst>
                                        </p:cTn>
                                        <p:tgtEl>
                                          <p:spTgt spid="28"/>
                                        </p:tgtEl>
                                      </p:cBhvr>
                                      <p:to x="100000" y="95000"/>
                                    </p:animScale>
                                    <p:animScale>
                                      <p:cBhvr>
                                        <p:cTn id="101" dur="166" decel="50000">
                                          <p:stCondLst>
                                            <p:cond delay="1834"/>
                                          </p:stCondLst>
                                        </p:cTn>
                                        <p:tgtEl>
                                          <p:spTgt spid="28"/>
                                        </p:tgtEl>
                                      </p:cBhvr>
                                      <p:to x="100000" y="100000"/>
                                    </p:animScale>
                                  </p:childTnLst>
                                </p:cTn>
                              </p:par>
                            </p:childTnLst>
                          </p:cTn>
                        </p:par>
                        <p:par>
                          <p:cTn id="102" fill="hold">
                            <p:stCondLst>
                              <p:cond delay="79000"/>
                            </p:stCondLst>
                            <p:childTnLst>
                              <p:par>
                                <p:cTn id="103" presetID="45" presetClass="entr" presetSubtype="0" fill="hold" grpId="0" nodeType="afterEffect">
                                  <p:stCondLst>
                                    <p:cond delay="6000"/>
                                  </p:stCondLst>
                                  <p:childTnLst>
                                    <p:set>
                                      <p:cBhvr>
                                        <p:cTn id="104" dur="1" fill="hold">
                                          <p:stCondLst>
                                            <p:cond delay="0"/>
                                          </p:stCondLst>
                                        </p:cTn>
                                        <p:tgtEl>
                                          <p:spTgt spid="30"/>
                                        </p:tgtEl>
                                        <p:attrNameLst>
                                          <p:attrName>style.visibility</p:attrName>
                                        </p:attrNameLst>
                                      </p:cBhvr>
                                      <p:to>
                                        <p:strVal val="visible"/>
                                      </p:to>
                                    </p:set>
                                    <p:animEffect transition="in" filter="fade">
                                      <p:cBhvr>
                                        <p:cTn id="105" dur="1000"/>
                                        <p:tgtEl>
                                          <p:spTgt spid="30"/>
                                        </p:tgtEl>
                                      </p:cBhvr>
                                    </p:animEffect>
                                    <p:anim calcmode="lin" valueType="num">
                                      <p:cBhvr>
                                        <p:cTn id="106" dur="1000" fill="hold"/>
                                        <p:tgtEl>
                                          <p:spTgt spid="30"/>
                                        </p:tgtEl>
                                        <p:attrNameLst>
                                          <p:attrName>ppt_w</p:attrName>
                                        </p:attrNameLst>
                                      </p:cBhvr>
                                      <p:tavLst>
                                        <p:tav tm="0" fmla="#ppt_w*sin(2.5*pi*$)">
                                          <p:val>
                                            <p:fltVal val="0"/>
                                          </p:val>
                                        </p:tav>
                                        <p:tav tm="100000">
                                          <p:val>
                                            <p:fltVal val="1"/>
                                          </p:val>
                                        </p:tav>
                                      </p:tavLst>
                                    </p:anim>
                                    <p:anim calcmode="lin" valueType="num">
                                      <p:cBhvr>
                                        <p:cTn id="107" dur="1000" fill="hold"/>
                                        <p:tgtEl>
                                          <p:spTgt spid="30"/>
                                        </p:tgtEl>
                                        <p:attrNameLst>
                                          <p:attrName>ppt_h</p:attrName>
                                        </p:attrNameLst>
                                      </p:cBhvr>
                                      <p:tavLst>
                                        <p:tav tm="0">
                                          <p:val>
                                            <p:strVal val="#ppt_h"/>
                                          </p:val>
                                        </p:tav>
                                        <p:tav tm="100000">
                                          <p:val>
                                            <p:strVal val="#ppt_h"/>
                                          </p:val>
                                        </p:tav>
                                      </p:tavLst>
                                    </p:anim>
                                  </p:childTnLst>
                                </p:cTn>
                              </p:par>
                            </p:childTnLst>
                          </p:cTn>
                        </p:par>
                        <p:par>
                          <p:cTn id="108" fill="hold">
                            <p:stCondLst>
                              <p:cond delay="86000"/>
                            </p:stCondLst>
                            <p:childTnLst>
                              <p:par>
                                <p:cTn id="109" presetID="18" presetClass="exit" presetSubtype="12" fill="hold" nodeType="afterEffect">
                                  <p:stCondLst>
                                    <p:cond delay="6500"/>
                                  </p:stCondLst>
                                  <p:childTnLst>
                                    <p:animEffect transition="out" filter="strips(downLeft)">
                                      <p:cBhvr>
                                        <p:cTn id="110" dur="1000"/>
                                        <p:tgtEl>
                                          <p:spTgt spid="28"/>
                                        </p:tgtEl>
                                      </p:cBhvr>
                                    </p:animEffect>
                                    <p:set>
                                      <p:cBhvr>
                                        <p:cTn id="111" dur="1" fill="hold">
                                          <p:stCondLst>
                                            <p:cond delay="999"/>
                                          </p:stCondLst>
                                        </p:cTn>
                                        <p:tgtEl>
                                          <p:spTgt spid="28"/>
                                        </p:tgtEl>
                                        <p:attrNameLst>
                                          <p:attrName>style.visibility</p:attrName>
                                        </p:attrNameLst>
                                      </p:cBhvr>
                                      <p:to>
                                        <p:strVal val="hidden"/>
                                      </p:to>
                                    </p:set>
                                  </p:childTnLst>
                                </p:cTn>
                              </p:par>
                            </p:childTnLst>
                          </p:cTn>
                        </p:par>
                        <p:par>
                          <p:cTn id="112" fill="hold">
                            <p:stCondLst>
                              <p:cond delay="93500"/>
                            </p:stCondLst>
                            <p:childTnLst>
                              <p:par>
                                <p:cTn id="113" presetID="42" presetClass="exit" presetSubtype="0" fill="hold" grpId="1" nodeType="afterEffect">
                                  <p:stCondLst>
                                    <p:cond delay="1000"/>
                                  </p:stCondLst>
                                  <p:childTnLst>
                                    <p:animEffect transition="out" filter="fade">
                                      <p:cBhvr>
                                        <p:cTn id="114" dur="1000"/>
                                        <p:tgtEl>
                                          <p:spTgt spid="30"/>
                                        </p:tgtEl>
                                      </p:cBhvr>
                                    </p:animEffect>
                                    <p:anim calcmode="lin" valueType="num">
                                      <p:cBhvr>
                                        <p:cTn id="115" dur="1000"/>
                                        <p:tgtEl>
                                          <p:spTgt spid="30"/>
                                        </p:tgtEl>
                                        <p:attrNameLst>
                                          <p:attrName>ppt_x</p:attrName>
                                        </p:attrNameLst>
                                      </p:cBhvr>
                                      <p:tavLst>
                                        <p:tav tm="0">
                                          <p:val>
                                            <p:strVal val="ppt_x"/>
                                          </p:val>
                                        </p:tav>
                                        <p:tav tm="100000">
                                          <p:val>
                                            <p:strVal val="ppt_x"/>
                                          </p:val>
                                        </p:tav>
                                      </p:tavLst>
                                    </p:anim>
                                    <p:anim calcmode="lin" valueType="num">
                                      <p:cBhvr>
                                        <p:cTn id="116" dur="1000"/>
                                        <p:tgtEl>
                                          <p:spTgt spid="30"/>
                                        </p:tgtEl>
                                        <p:attrNameLst>
                                          <p:attrName>ppt_y</p:attrName>
                                        </p:attrNameLst>
                                      </p:cBhvr>
                                      <p:tavLst>
                                        <p:tav tm="0">
                                          <p:val>
                                            <p:strVal val="ppt_y"/>
                                          </p:val>
                                        </p:tav>
                                        <p:tav tm="100000">
                                          <p:val>
                                            <p:strVal val="ppt_y+.1"/>
                                          </p:val>
                                        </p:tav>
                                      </p:tavLst>
                                    </p:anim>
                                    <p:set>
                                      <p:cBhvr>
                                        <p:cTn id="117" dur="1" fill="hold">
                                          <p:stCondLst>
                                            <p:cond delay="999"/>
                                          </p:stCondLst>
                                        </p:cTn>
                                        <p:tgtEl>
                                          <p:spTgt spid="30"/>
                                        </p:tgtEl>
                                        <p:attrNameLst>
                                          <p:attrName>style.visibility</p:attrName>
                                        </p:attrNameLst>
                                      </p:cBhvr>
                                      <p:to>
                                        <p:strVal val="hidden"/>
                                      </p:to>
                                    </p:set>
                                  </p:childTnLst>
                                </p:cTn>
                              </p:par>
                            </p:childTnLst>
                          </p:cTn>
                        </p:par>
                        <p:par>
                          <p:cTn id="118" fill="hold">
                            <p:stCondLst>
                              <p:cond delay="95500"/>
                            </p:stCondLst>
                            <p:childTnLst>
                              <p:par>
                                <p:cTn id="119" presetID="14" presetClass="entr" presetSubtype="10" fill="hold" nodeType="afterEffect">
                                  <p:stCondLst>
                                    <p:cond delay="0"/>
                                  </p:stCondLst>
                                  <p:childTnLst>
                                    <p:set>
                                      <p:cBhvr>
                                        <p:cTn id="120" dur="1" fill="hold">
                                          <p:stCondLst>
                                            <p:cond delay="0"/>
                                          </p:stCondLst>
                                        </p:cTn>
                                        <p:tgtEl>
                                          <p:spTgt spid="31"/>
                                        </p:tgtEl>
                                        <p:attrNameLst>
                                          <p:attrName>style.visibility</p:attrName>
                                        </p:attrNameLst>
                                      </p:cBhvr>
                                      <p:to>
                                        <p:strVal val="visible"/>
                                      </p:to>
                                    </p:set>
                                    <p:animEffect transition="in" filter="randombar(horizontal)">
                                      <p:cBhvr>
                                        <p:cTn id="121" dur="1000"/>
                                        <p:tgtEl>
                                          <p:spTgt spid="31"/>
                                        </p:tgtEl>
                                      </p:cBhvr>
                                    </p:animEffect>
                                  </p:childTnLst>
                                </p:cTn>
                              </p:par>
                            </p:childTnLst>
                          </p:cTn>
                        </p:par>
                        <p:par>
                          <p:cTn id="122" fill="hold">
                            <p:stCondLst>
                              <p:cond delay="96500"/>
                            </p:stCondLst>
                            <p:childTnLst>
                              <p:par>
                                <p:cTn id="123" presetID="5" presetClass="entr" presetSubtype="10" fill="hold" grpId="0" nodeType="afterEffect">
                                  <p:stCondLst>
                                    <p:cond delay="6000"/>
                                  </p:stCondLst>
                                  <p:childTnLst>
                                    <p:set>
                                      <p:cBhvr>
                                        <p:cTn id="124" dur="1" fill="hold">
                                          <p:stCondLst>
                                            <p:cond delay="0"/>
                                          </p:stCondLst>
                                        </p:cTn>
                                        <p:tgtEl>
                                          <p:spTgt spid="33"/>
                                        </p:tgtEl>
                                        <p:attrNameLst>
                                          <p:attrName>style.visibility</p:attrName>
                                        </p:attrNameLst>
                                      </p:cBhvr>
                                      <p:to>
                                        <p:strVal val="visible"/>
                                      </p:to>
                                    </p:set>
                                    <p:animEffect transition="in" filter="checkerboard(across)">
                                      <p:cBhvr>
                                        <p:cTn id="125" dur="1000"/>
                                        <p:tgtEl>
                                          <p:spTgt spid="33"/>
                                        </p:tgtEl>
                                      </p:cBhvr>
                                    </p:animEffect>
                                  </p:childTnLst>
                                </p:cTn>
                              </p:par>
                            </p:childTnLst>
                          </p:cTn>
                        </p:par>
                        <p:par>
                          <p:cTn id="126" fill="hold">
                            <p:stCondLst>
                              <p:cond delay="103500"/>
                            </p:stCondLst>
                            <p:childTnLst>
                              <p:par>
                                <p:cTn id="127" presetID="31" presetClass="exit" presetSubtype="0" fill="hold" nodeType="afterEffect">
                                  <p:stCondLst>
                                    <p:cond delay="7000"/>
                                  </p:stCondLst>
                                  <p:childTnLst>
                                    <p:anim calcmode="lin" valueType="num">
                                      <p:cBhvr>
                                        <p:cTn id="128" dur="1000"/>
                                        <p:tgtEl>
                                          <p:spTgt spid="31"/>
                                        </p:tgtEl>
                                        <p:attrNameLst>
                                          <p:attrName>ppt_w</p:attrName>
                                        </p:attrNameLst>
                                      </p:cBhvr>
                                      <p:tavLst>
                                        <p:tav tm="0">
                                          <p:val>
                                            <p:strVal val="ppt_w"/>
                                          </p:val>
                                        </p:tav>
                                        <p:tav tm="100000">
                                          <p:val>
                                            <p:fltVal val="0"/>
                                          </p:val>
                                        </p:tav>
                                      </p:tavLst>
                                    </p:anim>
                                    <p:anim calcmode="lin" valueType="num">
                                      <p:cBhvr>
                                        <p:cTn id="129" dur="1000"/>
                                        <p:tgtEl>
                                          <p:spTgt spid="31"/>
                                        </p:tgtEl>
                                        <p:attrNameLst>
                                          <p:attrName>ppt_h</p:attrName>
                                        </p:attrNameLst>
                                      </p:cBhvr>
                                      <p:tavLst>
                                        <p:tav tm="0">
                                          <p:val>
                                            <p:strVal val="ppt_h"/>
                                          </p:val>
                                        </p:tav>
                                        <p:tav tm="100000">
                                          <p:val>
                                            <p:fltVal val="0"/>
                                          </p:val>
                                        </p:tav>
                                      </p:tavLst>
                                    </p:anim>
                                    <p:anim calcmode="lin" valueType="num">
                                      <p:cBhvr>
                                        <p:cTn id="130" dur="1000"/>
                                        <p:tgtEl>
                                          <p:spTgt spid="31"/>
                                        </p:tgtEl>
                                        <p:attrNameLst>
                                          <p:attrName>style.rotation</p:attrName>
                                        </p:attrNameLst>
                                      </p:cBhvr>
                                      <p:tavLst>
                                        <p:tav tm="0">
                                          <p:val>
                                            <p:fltVal val="0"/>
                                          </p:val>
                                        </p:tav>
                                        <p:tav tm="100000">
                                          <p:val>
                                            <p:fltVal val="90"/>
                                          </p:val>
                                        </p:tav>
                                      </p:tavLst>
                                    </p:anim>
                                    <p:animEffect transition="out" filter="fade">
                                      <p:cBhvr>
                                        <p:cTn id="131" dur="1000"/>
                                        <p:tgtEl>
                                          <p:spTgt spid="31"/>
                                        </p:tgtEl>
                                      </p:cBhvr>
                                    </p:animEffect>
                                    <p:set>
                                      <p:cBhvr>
                                        <p:cTn id="132" dur="1" fill="hold">
                                          <p:stCondLst>
                                            <p:cond delay="999"/>
                                          </p:stCondLst>
                                        </p:cTn>
                                        <p:tgtEl>
                                          <p:spTgt spid="31"/>
                                        </p:tgtEl>
                                        <p:attrNameLst>
                                          <p:attrName>style.visibility</p:attrName>
                                        </p:attrNameLst>
                                      </p:cBhvr>
                                      <p:to>
                                        <p:strVal val="hidden"/>
                                      </p:to>
                                    </p:set>
                                  </p:childTnLst>
                                </p:cTn>
                              </p:par>
                            </p:childTnLst>
                          </p:cTn>
                        </p:par>
                        <p:par>
                          <p:cTn id="133" fill="hold">
                            <p:stCondLst>
                              <p:cond delay="111500"/>
                            </p:stCondLst>
                            <p:childTnLst>
                              <p:par>
                                <p:cTn id="134" presetID="22" presetClass="exit" presetSubtype="4" fill="hold" grpId="1" nodeType="afterEffect">
                                  <p:stCondLst>
                                    <p:cond delay="1500"/>
                                  </p:stCondLst>
                                  <p:childTnLst>
                                    <p:animEffect transition="out" filter="wipe(down)">
                                      <p:cBhvr>
                                        <p:cTn id="135" dur="1000"/>
                                        <p:tgtEl>
                                          <p:spTgt spid="33"/>
                                        </p:tgtEl>
                                      </p:cBhvr>
                                    </p:animEffect>
                                    <p:set>
                                      <p:cBhvr>
                                        <p:cTn id="136" dur="1" fill="hold">
                                          <p:stCondLst>
                                            <p:cond delay="999"/>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18" grpId="0"/>
      <p:bldP spid="18" grpId="1"/>
      <p:bldP spid="22" grpId="0"/>
      <p:bldP spid="22" grpId="1"/>
      <p:bldP spid="25" grpId="0"/>
      <p:bldP spid="25" grpId="1"/>
      <p:bldP spid="30" grpId="0"/>
      <p:bldP spid="30" grpId="1"/>
      <p:bldP spid="33" grpId="0"/>
      <p:bldP spid="33"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DB6DD85-E827-49B8-A843-4D09DB6EDEC2}"/>
              </a:ext>
            </a:extLst>
          </p:cNvPr>
          <p:cNvPicPr>
            <a:picLocks noChangeAspect="1"/>
          </p:cNvPicPr>
          <p:nvPr/>
        </p:nvPicPr>
        <p:blipFill>
          <a:blip r:embed="rId2"/>
          <a:stretch>
            <a:fillRect/>
          </a:stretch>
        </p:blipFill>
        <p:spPr>
          <a:xfrm>
            <a:off x="9027085" y="127727"/>
            <a:ext cx="2969009" cy="2969009"/>
          </a:xfrm>
          <a:prstGeom prst="rect">
            <a:avLst/>
          </a:prstGeom>
        </p:spPr>
      </p:pic>
      <p:pic>
        <p:nvPicPr>
          <p:cNvPr id="3" name="Picture 2">
            <a:extLst>
              <a:ext uri="{FF2B5EF4-FFF2-40B4-BE49-F238E27FC236}">
                <a16:creationId xmlns:a16="http://schemas.microsoft.com/office/drawing/2014/main" id="{20C9CFAC-FF71-4F01-A82D-8BD04C0889D0}"/>
              </a:ext>
            </a:extLst>
          </p:cNvPr>
          <p:cNvPicPr>
            <a:picLocks noChangeAspect="1"/>
          </p:cNvPicPr>
          <p:nvPr/>
        </p:nvPicPr>
        <p:blipFill>
          <a:blip r:embed="rId3"/>
          <a:stretch>
            <a:fillRect/>
          </a:stretch>
        </p:blipFill>
        <p:spPr>
          <a:xfrm>
            <a:off x="8651037" y="3960209"/>
            <a:ext cx="3432345" cy="2450804"/>
          </a:xfrm>
          <a:prstGeom prst="rect">
            <a:avLst/>
          </a:prstGeom>
        </p:spPr>
      </p:pic>
      <p:sp>
        <p:nvSpPr>
          <p:cNvPr id="5" name="TextBox 4">
            <a:extLst>
              <a:ext uri="{FF2B5EF4-FFF2-40B4-BE49-F238E27FC236}">
                <a16:creationId xmlns:a16="http://schemas.microsoft.com/office/drawing/2014/main" id="{82972567-B83C-4B3E-85EA-92314ABE9AF2}"/>
              </a:ext>
            </a:extLst>
          </p:cNvPr>
          <p:cNvSpPr txBox="1"/>
          <p:nvPr/>
        </p:nvSpPr>
        <p:spPr>
          <a:xfrm>
            <a:off x="131378" y="3615950"/>
            <a:ext cx="8299113" cy="3139321"/>
          </a:xfrm>
          <a:prstGeom prst="rect">
            <a:avLst/>
          </a:prstGeom>
          <a:noFill/>
        </p:spPr>
        <p:txBody>
          <a:bodyPr wrap="square">
            <a:spAutoFit/>
          </a:bodyPr>
          <a:lstStyle/>
          <a:p>
            <a:r>
              <a:rPr lang="en-US" dirty="0"/>
              <a:t>Students are sometimes taught that there are 3 states of matter – solid, liquid and gas.  However, most of the visible Universe is not a liquid, solid or gas as stars are a state of matter called plasma.  Liquid crystals are a 5th state of matter that occurs for a small number of substances in a temperature range between the solid and liquid states.  The liquid crystal state is complex.  In a liquid, molecules are adjacent to each other but can slide by one another or wander about their cabin.  In the solid, the molecules are about the same distance apart but are held in fixed positions.  They have seat belts on.  An oversimplified picture of a liquid crystal is that molecules are held in place within layers but the layers can slide by each other.  Liquid crystals have properties that make them ideally suited for digital displays.  </a:t>
            </a:r>
          </a:p>
        </p:txBody>
      </p:sp>
      <p:sp>
        <p:nvSpPr>
          <p:cNvPr id="7" name="TextBox 6">
            <a:extLst>
              <a:ext uri="{FF2B5EF4-FFF2-40B4-BE49-F238E27FC236}">
                <a16:creationId xmlns:a16="http://schemas.microsoft.com/office/drawing/2014/main" id="{4EB4D7B9-8A29-4989-9D0A-C4145559E308}"/>
              </a:ext>
            </a:extLst>
          </p:cNvPr>
          <p:cNvSpPr txBox="1"/>
          <p:nvPr/>
        </p:nvSpPr>
        <p:spPr>
          <a:xfrm>
            <a:off x="131378" y="1759397"/>
            <a:ext cx="8771414" cy="1200329"/>
          </a:xfrm>
          <a:prstGeom prst="rect">
            <a:avLst/>
          </a:prstGeom>
          <a:noFill/>
        </p:spPr>
        <p:txBody>
          <a:bodyPr wrap="square">
            <a:spAutoFit/>
          </a:bodyPr>
          <a:lstStyle/>
          <a:p>
            <a:r>
              <a:rPr lang="en-US" dirty="0"/>
              <a:t>LCD stands for liquid crystal display.  Do not confuse it with LED which means light emitting diode.  There are LCD and LED TV’s and often a TV will include both types of technology.  LCD’s are found everywhere in our technological world possibly including your television screen, digital readouts and digital watch.</a:t>
            </a:r>
          </a:p>
        </p:txBody>
      </p:sp>
      <p:sp>
        <p:nvSpPr>
          <p:cNvPr id="10" name="TextBox 9">
            <a:extLst>
              <a:ext uri="{FF2B5EF4-FFF2-40B4-BE49-F238E27FC236}">
                <a16:creationId xmlns:a16="http://schemas.microsoft.com/office/drawing/2014/main" id="{67395D8D-0723-457C-AFEE-2A1D7757E837}"/>
              </a:ext>
            </a:extLst>
          </p:cNvPr>
          <p:cNvSpPr txBox="1"/>
          <p:nvPr/>
        </p:nvSpPr>
        <p:spPr>
          <a:xfrm>
            <a:off x="195906" y="32510"/>
            <a:ext cx="8890944" cy="2585323"/>
          </a:xfrm>
          <a:prstGeom prst="rect">
            <a:avLst/>
          </a:prstGeom>
          <a:noFill/>
        </p:spPr>
        <p:txBody>
          <a:bodyPr wrap="square" rtlCol="0">
            <a:spAutoFit/>
          </a:bodyPr>
          <a:lstStyle/>
          <a:p>
            <a:r>
              <a:rPr lang="en-US" sz="5400" b="1" dirty="0">
                <a:solidFill>
                  <a:srgbClr val="FF0000"/>
                </a:solidFill>
              </a:rPr>
              <a:t>LCD</a:t>
            </a:r>
          </a:p>
          <a:p>
            <a:r>
              <a:rPr lang="en-US" b="1" dirty="0"/>
              <a:t>While you have probably encountered the abbreviation LCD before, have you paused long enough to ask what LCD means and if so, does it make any sense?</a:t>
            </a:r>
          </a:p>
          <a:p>
            <a:endParaRPr lang="en-US" b="1" dirty="0"/>
          </a:p>
          <a:p>
            <a:endParaRPr lang="en-US" sz="5400" b="1" dirty="0">
              <a:solidFill>
                <a:srgbClr val="FF0000"/>
              </a:solidFill>
            </a:endParaRPr>
          </a:p>
        </p:txBody>
      </p:sp>
      <p:sp>
        <p:nvSpPr>
          <p:cNvPr id="8" name="TextBox 7">
            <a:extLst>
              <a:ext uri="{FF2B5EF4-FFF2-40B4-BE49-F238E27FC236}">
                <a16:creationId xmlns:a16="http://schemas.microsoft.com/office/drawing/2014/main" id="{B4B5037B-C4C9-4898-9D68-464DCFCA3138}"/>
              </a:ext>
            </a:extLst>
          </p:cNvPr>
          <p:cNvSpPr txBox="1"/>
          <p:nvPr/>
        </p:nvSpPr>
        <p:spPr>
          <a:xfrm>
            <a:off x="131378" y="3274057"/>
            <a:ext cx="6196912" cy="369332"/>
          </a:xfrm>
          <a:prstGeom prst="rect">
            <a:avLst/>
          </a:prstGeom>
          <a:noFill/>
        </p:spPr>
        <p:txBody>
          <a:bodyPr wrap="square">
            <a:spAutoFit/>
          </a:bodyPr>
          <a:lstStyle/>
          <a:p>
            <a:r>
              <a:rPr lang="en-US" b="1" dirty="0"/>
              <a:t>Does the term “liquid crystal” make sense? </a:t>
            </a:r>
          </a:p>
        </p:txBody>
      </p:sp>
    </p:spTree>
    <p:extLst>
      <p:ext uri="{BB962C8B-B14F-4D97-AF65-F5344CB8AC3E}">
        <p14:creationId xmlns:p14="http://schemas.microsoft.com/office/powerpoint/2010/main" val="95166410"/>
      </p:ext>
    </p:extLst>
  </p:cSld>
  <p:clrMapOvr>
    <a:masterClrMapping/>
  </p:clrMapOvr>
  <mc:AlternateContent xmlns:mc="http://schemas.openxmlformats.org/markup-compatibility/2006" xmlns:p14="http://schemas.microsoft.com/office/powerpoint/2010/main">
    <mc:Choice Requires="p14">
      <p:transition spd="slow" p14:dur="2000" advTm="50000">
        <p14:vortex dir="r"/>
      </p:transition>
    </mc:Choice>
    <mc:Fallback xmlns="">
      <p:transition spd="slow" advTm="5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800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par>
                          <p:cTn id="8" fill="hold">
                            <p:stCondLst>
                              <p:cond delay="10000"/>
                            </p:stCondLst>
                            <p:childTnLst>
                              <p:par>
                                <p:cTn id="9" presetID="2" presetClass="entr" presetSubtype="4" fill="hold" grpId="0" nodeType="afterEffect">
                                  <p:stCondLst>
                                    <p:cond delay="60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ppt_x"/>
                                          </p:val>
                                        </p:tav>
                                        <p:tav tm="100000">
                                          <p:val>
                                            <p:strVal val="#ppt_x"/>
                                          </p:val>
                                        </p:tav>
                                      </p:tavLst>
                                    </p:anim>
                                    <p:anim calcmode="lin" valueType="num">
                                      <p:cBhvr additive="base">
                                        <p:cTn id="12" dur="1000" fill="hold"/>
                                        <p:tgtEl>
                                          <p:spTgt spid="8"/>
                                        </p:tgtEl>
                                        <p:attrNameLst>
                                          <p:attrName>ppt_y</p:attrName>
                                        </p:attrNameLst>
                                      </p:cBhvr>
                                      <p:tavLst>
                                        <p:tav tm="0">
                                          <p:val>
                                            <p:strVal val="1+#ppt_h/2"/>
                                          </p:val>
                                        </p:tav>
                                        <p:tav tm="100000">
                                          <p:val>
                                            <p:strVal val="#ppt_y"/>
                                          </p:val>
                                        </p:tav>
                                      </p:tavLst>
                                    </p:anim>
                                  </p:childTnLst>
                                </p:cTn>
                              </p:par>
                            </p:childTnLst>
                          </p:cTn>
                        </p:par>
                        <p:par>
                          <p:cTn id="13" fill="hold">
                            <p:stCondLst>
                              <p:cond delay="17000"/>
                            </p:stCondLst>
                            <p:childTnLst>
                              <p:par>
                                <p:cTn id="14" presetID="13" presetClass="entr" presetSubtype="16" fill="hold" grpId="0" nodeType="afterEffect">
                                  <p:stCondLst>
                                    <p:cond delay="6000"/>
                                  </p:stCondLst>
                                  <p:childTnLst>
                                    <p:set>
                                      <p:cBhvr>
                                        <p:cTn id="15" dur="1" fill="hold">
                                          <p:stCondLst>
                                            <p:cond delay="0"/>
                                          </p:stCondLst>
                                        </p:cTn>
                                        <p:tgtEl>
                                          <p:spTgt spid="5"/>
                                        </p:tgtEl>
                                        <p:attrNameLst>
                                          <p:attrName>style.visibility</p:attrName>
                                        </p:attrNameLst>
                                      </p:cBhvr>
                                      <p:to>
                                        <p:strVal val="visible"/>
                                      </p:to>
                                    </p:set>
                                    <p:animEffect transition="in" filter="plus(in)">
                                      <p:cBhvr>
                                        <p:cTn id="1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AEB018C-9459-4CDA-B6B5-3FFB16796823}"/>
              </a:ext>
            </a:extLst>
          </p:cNvPr>
          <p:cNvSpPr txBox="1"/>
          <p:nvPr/>
        </p:nvSpPr>
        <p:spPr>
          <a:xfrm>
            <a:off x="479224" y="395003"/>
            <a:ext cx="2900153" cy="954107"/>
          </a:xfrm>
          <a:prstGeom prst="rect">
            <a:avLst/>
          </a:prstGeom>
          <a:noFill/>
        </p:spPr>
        <p:txBody>
          <a:bodyPr wrap="none" rtlCol="0">
            <a:spAutoFit/>
          </a:bodyPr>
          <a:lstStyle/>
          <a:p>
            <a:r>
              <a:rPr lang="en-US" sz="3200" b="1" dirty="0">
                <a:solidFill>
                  <a:srgbClr val="FF0000"/>
                </a:solidFill>
              </a:rPr>
              <a:t>Velcro</a:t>
            </a:r>
          </a:p>
          <a:p>
            <a:r>
              <a:rPr lang="en-US" sz="2400" b="1" dirty="0"/>
              <a:t>How does it work?</a:t>
            </a:r>
          </a:p>
        </p:txBody>
      </p:sp>
      <p:pic>
        <p:nvPicPr>
          <p:cNvPr id="4" name="Picture 3">
            <a:extLst>
              <a:ext uri="{FF2B5EF4-FFF2-40B4-BE49-F238E27FC236}">
                <a16:creationId xmlns:a16="http://schemas.microsoft.com/office/drawing/2014/main" id="{8299646D-1DA0-4ABF-9F0D-12E018F627DC}"/>
              </a:ext>
            </a:extLst>
          </p:cNvPr>
          <p:cNvPicPr>
            <a:picLocks noChangeAspect="1"/>
          </p:cNvPicPr>
          <p:nvPr/>
        </p:nvPicPr>
        <p:blipFill>
          <a:blip r:embed="rId2"/>
          <a:stretch>
            <a:fillRect/>
          </a:stretch>
        </p:blipFill>
        <p:spPr>
          <a:xfrm>
            <a:off x="7724275" y="142875"/>
            <a:ext cx="4313404" cy="4313404"/>
          </a:xfrm>
          <a:prstGeom prst="rect">
            <a:avLst/>
          </a:prstGeom>
        </p:spPr>
      </p:pic>
      <p:sp>
        <p:nvSpPr>
          <p:cNvPr id="6" name="TextBox 5">
            <a:extLst>
              <a:ext uri="{FF2B5EF4-FFF2-40B4-BE49-F238E27FC236}">
                <a16:creationId xmlns:a16="http://schemas.microsoft.com/office/drawing/2014/main" id="{2DC05565-9519-4BEE-A776-DD08C0A621D4}"/>
              </a:ext>
            </a:extLst>
          </p:cNvPr>
          <p:cNvSpPr txBox="1"/>
          <p:nvPr/>
        </p:nvSpPr>
        <p:spPr>
          <a:xfrm>
            <a:off x="244274" y="1536174"/>
            <a:ext cx="3704515" cy="3785652"/>
          </a:xfrm>
          <a:prstGeom prst="rect">
            <a:avLst/>
          </a:prstGeom>
          <a:noFill/>
        </p:spPr>
        <p:txBody>
          <a:bodyPr wrap="square">
            <a:spAutoFit/>
          </a:bodyPr>
          <a:lstStyle/>
          <a:p>
            <a:r>
              <a:rPr lang="en-US" sz="2400" dirty="0"/>
              <a:t>Using the digital microscope camera, you should be able to see that Velcro has hooks and catches as illustrated below. The hooks and catches hold the two pieces together but with a little effort, can be separated.</a:t>
            </a:r>
          </a:p>
        </p:txBody>
      </p:sp>
      <p:pic>
        <p:nvPicPr>
          <p:cNvPr id="3" name="Picture 2">
            <a:extLst>
              <a:ext uri="{FF2B5EF4-FFF2-40B4-BE49-F238E27FC236}">
                <a16:creationId xmlns:a16="http://schemas.microsoft.com/office/drawing/2014/main" id="{AFF81879-4F23-44B1-A391-E36E5EAC962F}"/>
              </a:ext>
            </a:extLst>
          </p:cNvPr>
          <p:cNvPicPr>
            <a:picLocks noChangeAspect="1"/>
          </p:cNvPicPr>
          <p:nvPr/>
        </p:nvPicPr>
        <p:blipFill rotWithShape="1">
          <a:blip r:embed="rId3"/>
          <a:srcRect l="51398" t="16139"/>
          <a:stretch/>
        </p:blipFill>
        <p:spPr>
          <a:xfrm>
            <a:off x="4078657" y="145141"/>
            <a:ext cx="3462684" cy="3360789"/>
          </a:xfrm>
          <a:prstGeom prst="rect">
            <a:avLst/>
          </a:prstGeom>
        </p:spPr>
      </p:pic>
      <p:pic>
        <p:nvPicPr>
          <p:cNvPr id="5" name="Picture 4">
            <a:extLst>
              <a:ext uri="{FF2B5EF4-FFF2-40B4-BE49-F238E27FC236}">
                <a16:creationId xmlns:a16="http://schemas.microsoft.com/office/drawing/2014/main" id="{FB9D96D8-A54D-4281-AA7F-298D91A06077}"/>
              </a:ext>
            </a:extLst>
          </p:cNvPr>
          <p:cNvPicPr>
            <a:picLocks noChangeAspect="1"/>
          </p:cNvPicPr>
          <p:nvPr/>
        </p:nvPicPr>
        <p:blipFill>
          <a:blip r:embed="rId4"/>
          <a:stretch>
            <a:fillRect/>
          </a:stretch>
        </p:blipFill>
        <p:spPr>
          <a:xfrm>
            <a:off x="9653356" y="4637108"/>
            <a:ext cx="2384323" cy="1793848"/>
          </a:xfrm>
          <a:prstGeom prst="rect">
            <a:avLst/>
          </a:prstGeom>
        </p:spPr>
      </p:pic>
      <p:pic>
        <p:nvPicPr>
          <p:cNvPr id="8" name="Picture 7">
            <a:extLst>
              <a:ext uri="{FF2B5EF4-FFF2-40B4-BE49-F238E27FC236}">
                <a16:creationId xmlns:a16="http://schemas.microsoft.com/office/drawing/2014/main" id="{B64FE13C-8E0E-4B2B-9097-680B167BCCF5}"/>
              </a:ext>
            </a:extLst>
          </p:cNvPr>
          <p:cNvPicPr>
            <a:picLocks noChangeAspect="1"/>
          </p:cNvPicPr>
          <p:nvPr/>
        </p:nvPicPr>
        <p:blipFill rotWithShape="1">
          <a:blip r:embed="rId5"/>
          <a:srcRect l="42261"/>
          <a:stretch/>
        </p:blipFill>
        <p:spPr>
          <a:xfrm>
            <a:off x="6774924" y="4637108"/>
            <a:ext cx="1898701" cy="2075751"/>
          </a:xfrm>
          <a:prstGeom prst="rect">
            <a:avLst/>
          </a:prstGeom>
        </p:spPr>
      </p:pic>
      <p:pic>
        <p:nvPicPr>
          <p:cNvPr id="9" name="Picture 8">
            <a:extLst>
              <a:ext uri="{FF2B5EF4-FFF2-40B4-BE49-F238E27FC236}">
                <a16:creationId xmlns:a16="http://schemas.microsoft.com/office/drawing/2014/main" id="{8432CD68-9C80-4A34-8C84-80494FDC11AA}"/>
              </a:ext>
            </a:extLst>
          </p:cNvPr>
          <p:cNvPicPr>
            <a:picLocks noChangeAspect="1"/>
          </p:cNvPicPr>
          <p:nvPr/>
        </p:nvPicPr>
        <p:blipFill rotWithShape="1">
          <a:blip r:embed="rId6"/>
          <a:srcRect l="27498" t="21405" r="12008" b="12428"/>
          <a:stretch/>
        </p:blipFill>
        <p:spPr>
          <a:xfrm>
            <a:off x="4140402" y="3638119"/>
            <a:ext cx="2553350" cy="2792837"/>
          </a:xfrm>
          <a:prstGeom prst="rect">
            <a:avLst/>
          </a:prstGeom>
        </p:spPr>
      </p:pic>
    </p:spTree>
    <p:extLst>
      <p:ext uri="{BB962C8B-B14F-4D97-AF65-F5344CB8AC3E}">
        <p14:creationId xmlns:p14="http://schemas.microsoft.com/office/powerpoint/2010/main" val="3224733764"/>
      </p:ext>
    </p:extLst>
  </p:cSld>
  <p:clrMapOvr>
    <a:masterClrMapping/>
  </p:clrMapOvr>
  <mc:AlternateContent xmlns:mc="http://schemas.openxmlformats.org/markup-compatibility/2006" xmlns:p14="http://schemas.microsoft.com/office/powerpoint/2010/main">
    <mc:Choice Requires="p14">
      <p:transition spd="slow" p14:dur="1750" advTm="25000">
        <p14:shred/>
      </p:transition>
    </mc:Choice>
    <mc:Fallback xmlns="">
      <p:transition spd="slow"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6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par>
                          <p:cTn id="10" fill="hold">
                            <p:stCondLst>
                              <p:cond delay="8000"/>
                            </p:stCondLst>
                            <p:childTnLst>
                              <p:par>
                                <p:cTn id="11" presetID="20" presetClass="entr" presetSubtype="0" fill="hold" nodeType="afterEffect">
                                  <p:stCondLst>
                                    <p:cond delay="2000"/>
                                  </p:stCondLst>
                                  <p:childTnLst>
                                    <p:set>
                                      <p:cBhvr>
                                        <p:cTn id="12" dur="1" fill="hold">
                                          <p:stCondLst>
                                            <p:cond delay="0"/>
                                          </p:stCondLst>
                                        </p:cTn>
                                        <p:tgtEl>
                                          <p:spTgt spid="4"/>
                                        </p:tgtEl>
                                        <p:attrNameLst>
                                          <p:attrName>style.visibility</p:attrName>
                                        </p:attrNameLst>
                                      </p:cBhvr>
                                      <p:to>
                                        <p:strVal val="visible"/>
                                      </p:to>
                                    </p:set>
                                    <p:animEffect transition="in" filter="wedge">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53A63A-FA08-455A-AB32-91DC219C5D17}"/>
              </a:ext>
            </a:extLst>
          </p:cNvPr>
          <p:cNvSpPr txBox="1"/>
          <p:nvPr/>
        </p:nvSpPr>
        <p:spPr>
          <a:xfrm>
            <a:off x="130631" y="0"/>
            <a:ext cx="5634299" cy="646331"/>
          </a:xfrm>
          <a:prstGeom prst="rect">
            <a:avLst/>
          </a:prstGeom>
          <a:noFill/>
        </p:spPr>
        <p:txBody>
          <a:bodyPr wrap="none" rtlCol="0">
            <a:spAutoFit/>
          </a:bodyPr>
          <a:lstStyle/>
          <a:p>
            <a:r>
              <a:rPr lang="en-US" sz="3600" b="1" dirty="0">
                <a:ln w="22225">
                  <a:solidFill>
                    <a:schemeClr val="accent2"/>
                  </a:solidFill>
                  <a:prstDash val="solid"/>
                </a:ln>
                <a:solidFill>
                  <a:schemeClr val="bg1"/>
                </a:solidFill>
              </a:rPr>
              <a:t>DARK MATTER: </a:t>
            </a:r>
            <a:r>
              <a:rPr lang="en-US" sz="2800" b="1" dirty="0">
                <a:ln w="22225">
                  <a:solidFill>
                    <a:schemeClr val="accent2"/>
                  </a:solidFill>
                  <a:prstDash val="solid"/>
                </a:ln>
                <a:latin typeface="Arial" panose="020B0604020202020204" pitchFamily="34" charset="0"/>
                <a:cs typeface="Arial" panose="020B0604020202020204" pitchFamily="34" charset="0"/>
              </a:rPr>
              <a:t>What is it?</a:t>
            </a:r>
          </a:p>
        </p:txBody>
      </p:sp>
      <p:pic>
        <p:nvPicPr>
          <p:cNvPr id="7" name="Picture 6" descr="A picture containing star, outdoor object, black, dark&#10;&#10;Description automatically generated">
            <a:extLst>
              <a:ext uri="{FF2B5EF4-FFF2-40B4-BE49-F238E27FC236}">
                <a16:creationId xmlns:a16="http://schemas.microsoft.com/office/drawing/2014/main" id="{1ED606E2-0174-4585-93BB-724EFA90BC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33242" y="3885152"/>
            <a:ext cx="5728128" cy="2864064"/>
          </a:xfrm>
          <a:prstGeom prst="rect">
            <a:avLst/>
          </a:prstGeom>
        </p:spPr>
      </p:pic>
      <p:sp>
        <p:nvSpPr>
          <p:cNvPr id="6" name="TextBox 5">
            <a:extLst>
              <a:ext uri="{FF2B5EF4-FFF2-40B4-BE49-F238E27FC236}">
                <a16:creationId xmlns:a16="http://schemas.microsoft.com/office/drawing/2014/main" id="{D0413C3E-1109-40F3-9294-BD7690F49C81}"/>
              </a:ext>
            </a:extLst>
          </p:cNvPr>
          <p:cNvSpPr txBox="1"/>
          <p:nvPr/>
        </p:nvSpPr>
        <p:spPr>
          <a:xfrm>
            <a:off x="130630" y="745831"/>
            <a:ext cx="6202612" cy="6278642"/>
          </a:xfrm>
          <a:prstGeom prst="rect">
            <a:avLst/>
          </a:prstGeom>
          <a:noFill/>
        </p:spPr>
        <p:txBody>
          <a:bodyPr wrap="square">
            <a:spAutoFit/>
          </a:bodyPr>
          <a:lstStyle/>
          <a:p>
            <a:r>
              <a:rPr lang="en-US" sz="2400" b="1" dirty="0"/>
              <a:t>Dark matter is composed of particles that do not absorb, reflect, or emit light.  </a:t>
            </a:r>
            <a:r>
              <a:rPr lang="en-US" sz="2200" dirty="0"/>
              <a:t>As a result, they cannot be detected by observing light or more generally, electromagnetic radiation. We know that dark matter exists because of the effect it has on objects that we can observe directly.</a:t>
            </a:r>
          </a:p>
          <a:p>
            <a:r>
              <a:rPr lang="en-US" sz="2200" dirty="0">
                <a:hlinkClick r:id="rId3"/>
              </a:rPr>
              <a:t>https://starchild.gsfc.nasa.gov/docs/StarChild/universe_level2/darkmatter.html</a:t>
            </a:r>
            <a:endParaRPr lang="en-US" sz="2200" dirty="0"/>
          </a:p>
          <a:p>
            <a:r>
              <a:rPr lang="en-US" sz="2200" dirty="0"/>
              <a:t>In the diagram to the upper-right, it is observed that the rotational velocity of a galaxy is much faster than calculated from the mass of the “regular” mass of the galaxy.  The discrepancy can be accounted for by the presence of substantial additional mass called dark matter.  The animation to the right shows the rotations of the galaxy with and without dark matter.</a:t>
            </a:r>
          </a:p>
          <a:p>
            <a:r>
              <a:rPr lang="en-US" sz="2400" dirty="0"/>
              <a:t> </a:t>
            </a:r>
          </a:p>
        </p:txBody>
      </p:sp>
      <p:pic>
        <p:nvPicPr>
          <p:cNvPr id="4" name="Picture 3">
            <a:extLst>
              <a:ext uri="{FF2B5EF4-FFF2-40B4-BE49-F238E27FC236}">
                <a16:creationId xmlns:a16="http://schemas.microsoft.com/office/drawing/2014/main" id="{C824C9E2-4184-4A04-A880-3EC3F4634D8B}"/>
              </a:ext>
            </a:extLst>
          </p:cNvPr>
          <p:cNvPicPr>
            <a:picLocks noChangeAspect="1"/>
          </p:cNvPicPr>
          <p:nvPr/>
        </p:nvPicPr>
        <p:blipFill>
          <a:blip r:embed="rId4"/>
          <a:stretch>
            <a:fillRect/>
          </a:stretch>
        </p:blipFill>
        <p:spPr>
          <a:xfrm>
            <a:off x="6333242" y="247972"/>
            <a:ext cx="5728127" cy="3468621"/>
          </a:xfrm>
          <a:prstGeom prst="rect">
            <a:avLst/>
          </a:prstGeom>
        </p:spPr>
      </p:pic>
      <p:sp>
        <p:nvSpPr>
          <p:cNvPr id="5" name="TextBox 4">
            <a:extLst>
              <a:ext uri="{FF2B5EF4-FFF2-40B4-BE49-F238E27FC236}">
                <a16:creationId xmlns:a16="http://schemas.microsoft.com/office/drawing/2014/main" id="{38AF85BE-C09D-4FEC-B6E1-D019B07D6136}"/>
              </a:ext>
            </a:extLst>
          </p:cNvPr>
          <p:cNvSpPr txBox="1"/>
          <p:nvPr/>
        </p:nvSpPr>
        <p:spPr>
          <a:xfrm>
            <a:off x="10376293" y="6379884"/>
            <a:ext cx="1685077" cy="369332"/>
          </a:xfrm>
          <a:prstGeom prst="rect">
            <a:avLst/>
          </a:prstGeom>
          <a:noFill/>
        </p:spPr>
        <p:txBody>
          <a:bodyPr wrap="none" rtlCol="0">
            <a:spAutoFit/>
          </a:bodyPr>
          <a:lstStyle/>
          <a:p>
            <a:r>
              <a:rPr lang="en-US" dirty="0">
                <a:solidFill>
                  <a:schemeClr val="bg1"/>
                </a:solidFill>
              </a:rPr>
              <a:t>Rotation faster</a:t>
            </a:r>
          </a:p>
        </p:txBody>
      </p:sp>
    </p:spTree>
    <p:extLst>
      <p:ext uri="{BB962C8B-B14F-4D97-AF65-F5344CB8AC3E}">
        <p14:creationId xmlns:p14="http://schemas.microsoft.com/office/powerpoint/2010/main" val="3934746918"/>
      </p:ext>
    </p:extLst>
  </p:cSld>
  <p:clrMapOvr>
    <a:masterClrMapping/>
  </p:clrMapOvr>
  <p:transition spd="slow" advTm="3700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800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0A60995-4598-40AE-A2FB-2FA980D75F57}"/>
              </a:ext>
            </a:extLst>
          </p:cNvPr>
          <p:cNvSpPr txBox="1"/>
          <p:nvPr/>
        </p:nvSpPr>
        <p:spPr>
          <a:xfrm>
            <a:off x="404028" y="345811"/>
            <a:ext cx="11306237" cy="584775"/>
          </a:xfrm>
          <a:prstGeom prst="rect">
            <a:avLst/>
          </a:prstGeom>
          <a:noFill/>
        </p:spPr>
        <p:txBody>
          <a:bodyPr wrap="none" rtlCol="0">
            <a:spAutoFit/>
          </a:bodyPr>
          <a:lstStyle/>
          <a:p>
            <a:r>
              <a:rPr lang="en-US" sz="3200" b="1" dirty="0"/>
              <a:t>What is the lowest whole positive number with an A in it?</a:t>
            </a:r>
          </a:p>
        </p:txBody>
      </p:sp>
      <p:sp>
        <p:nvSpPr>
          <p:cNvPr id="4" name="TextBox 3">
            <a:extLst>
              <a:ext uri="{FF2B5EF4-FFF2-40B4-BE49-F238E27FC236}">
                <a16:creationId xmlns:a16="http://schemas.microsoft.com/office/drawing/2014/main" id="{5515412B-5052-47D2-B03B-BFA098AAB3AA}"/>
              </a:ext>
            </a:extLst>
          </p:cNvPr>
          <p:cNvSpPr txBox="1"/>
          <p:nvPr/>
        </p:nvSpPr>
        <p:spPr>
          <a:xfrm>
            <a:off x="704234" y="5613061"/>
            <a:ext cx="9295171" cy="369332"/>
          </a:xfrm>
          <a:prstGeom prst="rect">
            <a:avLst/>
          </a:prstGeom>
          <a:noFill/>
        </p:spPr>
        <p:txBody>
          <a:bodyPr wrap="square">
            <a:spAutoFit/>
          </a:bodyPr>
          <a:lstStyle/>
          <a:p>
            <a:r>
              <a:rPr lang="en-US" b="1" dirty="0">
                <a:solidFill>
                  <a:srgbClr val="009999"/>
                </a:solidFill>
                <a:hlinkClick r:id="rId2">
                  <a:extLst>
                    <a:ext uri="{A12FA001-AC4F-418D-AE19-62706E023703}">
                      <ahyp:hlinkClr xmlns:ahyp="http://schemas.microsoft.com/office/drawing/2018/hyperlinkcolor" val="tx"/>
                    </a:ext>
                  </a:extLst>
                </a:hlinkClick>
              </a:rPr>
              <a:t>https://www.businessinsider.com/</a:t>
            </a:r>
            <a:r>
              <a:rPr lang="en-US" b="1" dirty="0">
                <a:solidFill>
                  <a:schemeClr val="accent6">
                    <a:lumMod val="60000"/>
                    <a:lumOff val="40000"/>
                  </a:schemeClr>
                </a:solidFill>
                <a:hlinkClick r:id="rId2">
                  <a:extLst>
                    <a:ext uri="{A12FA001-AC4F-418D-AE19-62706E023703}">
                      <ahyp:hlinkClr xmlns:ahyp="http://schemas.microsoft.com/office/drawing/2018/hyperlinkcolor" val="tx"/>
                    </a:ext>
                  </a:extLst>
                </a:hlinkClick>
              </a:rPr>
              <a:t>heres-why-we-stopped-using-1000-bills-2017-8</a:t>
            </a:r>
            <a:r>
              <a:rPr lang="en-US" b="1" dirty="0">
                <a:solidFill>
                  <a:schemeClr val="accent6">
                    <a:lumMod val="60000"/>
                    <a:lumOff val="40000"/>
                  </a:schemeClr>
                </a:solidFill>
              </a:rPr>
              <a:t> </a:t>
            </a:r>
          </a:p>
        </p:txBody>
      </p:sp>
      <p:pic>
        <p:nvPicPr>
          <p:cNvPr id="5" name="Picture 4">
            <a:extLst>
              <a:ext uri="{FF2B5EF4-FFF2-40B4-BE49-F238E27FC236}">
                <a16:creationId xmlns:a16="http://schemas.microsoft.com/office/drawing/2014/main" id="{E2280739-74C5-461E-9504-31A8E6B45445}"/>
              </a:ext>
            </a:extLst>
          </p:cNvPr>
          <p:cNvPicPr>
            <a:picLocks noChangeAspect="1"/>
          </p:cNvPicPr>
          <p:nvPr/>
        </p:nvPicPr>
        <p:blipFill>
          <a:blip r:embed="rId3"/>
          <a:stretch>
            <a:fillRect/>
          </a:stretch>
        </p:blipFill>
        <p:spPr>
          <a:xfrm>
            <a:off x="704234" y="2925398"/>
            <a:ext cx="6496511" cy="2687663"/>
          </a:xfrm>
          <a:prstGeom prst="rect">
            <a:avLst/>
          </a:prstGeom>
        </p:spPr>
      </p:pic>
      <p:sp>
        <p:nvSpPr>
          <p:cNvPr id="6" name="TextBox 5">
            <a:extLst>
              <a:ext uri="{FF2B5EF4-FFF2-40B4-BE49-F238E27FC236}">
                <a16:creationId xmlns:a16="http://schemas.microsoft.com/office/drawing/2014/main" id="{A119B1A2-847E-4EED-86CF-31346EE2A1D2}"/>
              </a:ext>
            </a:extLst>
          </p:cNvPr>
          <p:cNvSpPr txBox="1"/>
          <p:nvPr/>
        </p:nvSpPr>
        <p:spPr>
          <a:xfrm>
            <a:off x="811162" y="1460090"/>
            <a:ext cx="8804786" cy="1323439"/>
          </a:xfrm>
          <a:prstGeom prst="rect">
            <a:avLst/>
          </a:prstGeom>
          <a:noFill/>
        </p:spPr>
        <p:txBody>
          <a:bodyPr wrap="square" rtlCol="0">
            <a:spAutoFit/>
          </a:bodyPr>
          <a:lstStyle/>
          <a:p>
            <a:r>
              <a:rPr lang="en-US" sz="4800" b="1" dirty="0">
                <a:ln w="22225">
                  <a:solidFill>
                    <a:schemeClr val="accent2"/>
                  </a:solidFill>
                  <a:prstDash val="solid"/>
                </a:ln>
                <a:solidFill>
                  <a:schemeClr val="accent2">
                    <a:lumMod val="40000"/>
                    <a:lumOff val="60000"/>
                  </a:schemeClr>
                </a:solidFill>
              </a:rPr>
              <a:t>1000 </a:t>
            </a:r>
            <a:r>
              <a:rPr lang="en-US" sz="3200" dirty="0">
                <a:ln w="0"/>
                <a:effectLst>
                  <a:outerShdw blurRad="38100" dist="19050" dir="2700000" algn="tl" rotWithShape="0">
                    <a:schemeClr val="dk1">
                      <a:alpha val="40000"/>
                    </a:schemeClr>
                  </a:outerShdw>
                </a:effectLst>
              </a:rPr>
              <a:t>Isn’t it surprising that you have to count to a </a:t>
            </a:r>
            <a:r>
              <a:rPr lang="en-US" sz="3200" b="1" dirty="0">
                <a:ln w="22225">
                  <a:solidFill>
                    <a:schemeClr val="accent2"/>
                  </a:solidFill>
                  <a:prstDash val="solid"/>
                </a:ln>
                <a:solidFill>
                  <a:srgbClr val="FF0000"/>
                </a:solidFill>
              </a:rPr>
              <a:t>thousand</a:t>
            </a:r>
            <a:r>
              <a:rPr lang="en-US" sz="3200" dirty="0">
                <a:ln w="0"/>
                <a:solidFill>
                  <a:srgbClr val="FF0000"/>
                </a:solidFill>
                <a:effectLst>
                  <a:outerShdw blurRad="38100" dist="19050" dir="2700000" algn="tl" rotWithShape="0">
                    <a:schemeClr val="dk1">
                      <a:alpha val="40000"/>
                    </a:schemeClr>
                  </a:outerShdw>
                </a:effectLst>
              </a:rPr>
              <a:t> </a:t>
            </a:r>
            <a:r>
              <a:rPr lang="en-US" sz="3200" dirty="0">
                <a:ln w="0"/>
                <a:effectLst>
                  <a:outerShdw blurRad="38100" dist="19050" dir="2700000" algn="tl" rotWithShape="0">
                    <a:schemeClr val="dk1">
                      <a:alpha val="40000"/>
                    </a:schemeClr>
                  </a:outerShdw>
                </a:effectLst>
              </a:rPr>
              <a:t>to find a number with an A in it?</a:t>
            </a:r>
            <a:endParaRPr lang="en-US" sz="3200" b="1"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36684875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advTm="25000">
        <p15:prstTrans prst="fallOver"/>
      </p:transition>
    </mc:Choice>
    <mc:Fallback xmlns="">
      <p:transition spd="slow"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750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par>
                          <p:cTn id="10" fill="hold">
                            <p:stCondLst>
                              <p:cond delay="8500"/>
                            </p:stCondLst>
                            <p:childTnLst>
                              <p:par>
                                <p:cTn id="11" presetID="17" presetClass="entr" presetSubtype="10" fill="hold" nodeType="afterEffect">
                                  <p:stCondLst>
                                    <p:cond delay="2000"/>
                                  </p:stCondLst>
                                  <p:childTnLst>
                                    <p:set>
                                      <p:cBhvr>
                                        <p:cTn id="12" dur="1" fill="hold">
                                          <p:stCondLst>
                                            <p:cond delay="0"/>
                                          </p:stCondLst>
                                        </p:cTn>
                                        <p:tgtEl>
                                          <p:spTgt spid="5"/>
                                        </p:tgtEl>
                                        <p:attrNameLst>
                                          <p:attrName>style.visibility</p:attrName>
                                        </p:attrNameLst>
                                      </p:cBhvr>
                                      <p:to>
                                        <p:strVal val="visible"/>
                                      </p:to>
                                    </p:set>
                                    <p:anim calcmode="lin" valueType="num">
                                      <p:cBhvr>
                                        <p:cTn id="13" dur="2000" fill="hold"/>
                                        <p:tgtEl>
                                          <p:spTgt spid="5"/>
                                        </p:tgtEl>
                                        <p:attrNameLst>
                                          <p:attrName>ppt_w</p:attrName>
                                        </p:attrNameLst>
                                      </p:cBhvr>
                                      <p:tavLst>
                                        <p:tav tm="0">
                                          <p:val>
                                            <p:fltVal val="0"/>
                                          </p:val>
                                        </p:tav>
                                        <p:tav tm="100000">
                                          <p:val>
                                            <p:strVal val="#ppt_w"/>
                                          </p:val>
                                        </p:tav>
                                      </p:tavLst>
                                    </p:anim>
                                    <p:anim calcmode="lin" valueType="num">
                                      <p:cBhvr>
                                        <p:cTn id="14" dur="2000" fill="hold"/>
                                        <p:tgtEl>
                                          <p:spTgt spid="5"/>
                                        </p:tgtEl>
                                        <p:attrNameLst>
                                          <p:attrName>ppt_h</p:attrName>
                                        </p:attrNameLst>
                                      </p:cBhvr>
                                      <p:tavLst>
                                        <p:tav tm="0">
                                          <p:val>
                                            <p:strVal val="#ppt_h"/>
                                          </p:val>
                                        </p:tav>
                                        <p:tav tm="100000">
                                          <p:val>
                                            <p:strVal val="#ppt_h"/>
                                          </p:val>
                                        </p:tav>
                                      </p:tavLst>
                                    </p:anim>
                                  </p:childTnLst>
                                </p:cTn>
                              </p:par>
                            </p:childTnLst>
                          </p:cTn>
                        </p:par>
                        <p:par>
                          <p:cTn id="15" fill="hold">
                            <p:stCondLst>
                              <p:cond delay="12500"/>
                            </p:stCondLst>
                            <p:childTnLst>
                              <p:par>
                                <p:cTn id="16" presetID="42" presetClass="entr" presetSubtype="0"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D6E1CC3-6631-4FDB-8F96-523890FE168A}"/>
              </a:ext>
            </a:extLst>
          </p:cNvPr>
          <p:cNvSpPr txBox="1"/>
          <p:nvPr/>
        </p:nvSpPr>
        <p:spPr>
          <a:xfrm>
            <a:off x="989597" y="245200"/>
            <a:ext cx="11005887" cy="6740307"/>
          </a:xfrm>
          <a:prstGeom prst="rect">
            <a:avLst/>
          </a:prstGeom>
          <a:noFill/>
        </p:spPr>
        <p:txBody>
          <a:bodyPr wrap="square">
            <a:spAutoFit/>
          </a:bodyPr>
          <a:lstStyle/>
          <a:p>
            <a:r>
              <a:rPr lang="en-US" b="1" dirty="0">
                <a:hlinkClick r:id="rId2" action="ppaction://hlinksldjump"/>
              </a:rPr>
              <a:t>The first 5 slides are intended to be an introduction to the concept of observing.  To go directly to the </a:t>
            </a:r>
            <a:r>
              <a:rPr lang="en-US" b="1" dirty="0" err="1">
                <a:hlinkClick r:id="rId2" action="ppaction://hlinksldjump"/>
              </a:rPr>
              <a:t>exercsies</a:t>
            </a:r>
            <a:r>
              <a:rPr lang="en-US" b="1" dirty="0">
                <a:hlinkClick r:id="rId2" action="ppaction://hlinksldjump"/>
              </a:rPr>
              <a:t>, go directly (click on this sentence) to slide number 6.</a:t>
            </a:r>
            <a:endParaRPr lang="en-US" b="1" dirty="0"/>
          </a:p>
          <a:p>
            <a:endParaRPr lang="en-US" b="1" u="sng" dirty="0"/>
          </a:p>
          <a:p>
            <a:r>
              <a:rPr lang="en-US" b="1" u="sng" dirty="0"/>
              <a:t>Observation is the first and key step and arguably the most important step in the </a:t>
            </a:r>
            <a:r>
              <a:rPr lang="en-US" b="1" u="sng" dirty="0" err="1"/>
              <a:t>scientic</a:t>
            </a:r>
            <a:r>
              <a:rPr lang="en-US" b="1" u="sng" dirty="0"/>
              <a:t> process.</a:t>
            </a:r>
          </a:p>
          <a:p>
            <a:r>
              <a:rPr lang="en-US" dirty="0"/>
              <a:t>It should be noted that scientists sometimes follow definitions that are more scrupulously defined than for the way they are used by society.  For example, the word </a:t>
            </a:r>
            <a:r>
              <a:rPr lang="en-US" i="1" dirty="0"/>
              <a:t>theory</a:t>
            </a:r>
            <a:r>
              <a:rPr lang="en-US" dirty="0"/>
              <a:t> to a scientist means a hypothesis or explanation that is supported by evidence.  Theory in general usage often means an idea or explanation that is not necessarily supported by evidence.  Like theory, the word observe also is more scrupulously defined by scientists.  Commonly observe means to see, hear, feel, smell or touch but does not necessarily mean that insight or questions will result.  To a scientist, observe corresponds to the Oxford definition that the observations will register “significant information”.  Most people see a blue sky but how many ask why the sky is blue?  Wouldn’t it be expected that the sky would be white or black?  According to the scientific interpretation of the word observe, unless a question is asked, the sky is not truly being observed.  But most will apply the word observe even though significant information was available but not obtained.  For this reason, this author prefers the verb “notice” over observe.  Those with scientific leanings and value curiosity will follow up and seek reasons for the apparently unusual color of the sky. </a:t>
            </a:r>
          </a:p>
          <a:p>
            <a:endParaRPr lang="en-US" dirty="0"/>
          </a:p>
          <a:p>
            <a:r>
              <a:rPr lang="en-US" dirty="0"/>
              <a:t>This web site was developed to demonstrate the importance of complete and unbiased observations.   Overlooked observations might have been routes to insight and an important discoveries.  For an exercise on optical illusions and observations, please visit:  </a:t>
            </a:r>
            <a:r>
              <a:rPr lang="en-US" b="1" dirty="0">
                <a:hlinkClick r:id="rId3"/>
              </a:rPr>
              <a:t>http://murov.info/OpticalIllusionsandObservations.ppt</a:t>
            </a:r>
            <a:r>
              <a:rPr lang="en-US" b="1" dirty="0"/>
              <a:t> </a:t>
            </a:r>
          </a:p>
          <a:p>
            <a:endParaRPr lang="en-US" dirty="0"/>
          </a:p>
          <a:p>
            <a:r>
              <a:rPr lang="en-US" dirty="0"/>
              <a:t>The importance of making complete and unbiased observations is emphasized in the quotations on the next slide.</a:t>
            </a:r>
          </a:p>
        </p:txBody>
      </p:sp>
    </p:spTree>
    <p:extLst>
      <p:ext uri="{BB962C8B-B14F-4D97-AF65-F5344CB8AC3E}">
        <p14:creationId xmlns:p14="http://schemas.microsoft.com/office/powerpoint/2010/main" val="11010183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advTm="40000">
        <p15:prstTrans prst="crush"/>
      </p:transition>
    </mc:Choice>
    <mc:Fallback xmlns="">
      <p:transition spd="slow" advTm="400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4ED51A5-543F-4EAD-8073-2C2FCDF145C5}"/>
              </a:ext>
            </a:extLst>
          </p:cNvPr>
          <p:cNvSpPr txBox="1"/>
          <p:nvPr/>
        </p:nvSpPr>
        <p:spPr>
          <a:xfrm>
            <a:off x="27933" y="3811012"/>
            <a:ext cx="11894230" cy="3046988"/>
          </a:xfrm>
          <a:prstGeom prst="rect">
            <a:avLst/>
          </a:prstGeom>
          <a:noFill/>
        </p:spPr>
        <p:txBody>
          <a:bodyPr wrap="square">
            <a:spAutoFit/>
          </a:bodyPr>
          <a:lstStyle/>
          <a:p>
            <a:r>
              <a:rPr lang="en-US" sz="2400" dirty="0"/>
              <a:t>You have observed dry ice in blocks being used for cooling (e.g., to keep ice cream cold).  But have you asked why the carbon dioxide, as it warms, disappears into the gas phase (it sublimes) rather than melting to form a liquid? Carbon dioxide only melts to form a liquid under high pressure (over 5 atmospheres with a temperature under 31.1 °C (88.0 °F)   ). It does not form under atmospheric conditions. The chemical symbol remains the same as gaseous carbon dioxide (CO</a:t>
            </a:r>
            <a:r>
              <a:rPr lang="en-US" sz="2400" baseline="-25000" dirty="0"/>
              <a:t>2</a:t>
            </a:r>
            <a:r>
              <a:rPr lang="en-US" sz="2400" dirty="0"/>
              <a:t>).  It is transparent and odorless and the density of it is 1101 kg/m3 when the liquid is at full saturation at −37 °C (−35 °F).</a:t>
            </a:r>
          </a:p>
        </p:txBody>
      </p:sp>
      <p:sp>
        <p:nvSpPr>
          <p:cNvPr id="7" name="TextBox 6">
            <a:extLst>
              <a:ext uri="{FF2B5EF4-FFF2-40B4-BE49-F238E27FC236}">
                <a16:creationId xmlns:a16="http://schemas.microsoft.com/office/drawing/2014/main" id="{1D37B5A2-E1C4-4486-B481-9F1683B43A74}"/>
              </a:ext>
            </a:extLst>
          </p:cNvPr>
          <p:cNvSpPr txBox="1"/>
          <p:nvPr/>
        </p:nvSpPr>
        <p:spPr>
          <a:xfrm>
            <a:off x="7045993" y="1083659"/>
            <a:ext cx="3931319" cy="369332"/>
          </a:xfrm>
          <a:prstGeom prst="rect">
            <a:avLst/>
          </a:prstGeom>
          <a:noFill/>
        </p:spPr>
        <p:txBody>
          <a:bodyPr wrap="square">
            <a:spAutoFit/>
          </a:bodyPr>
          <a:lstStyle/>
          <a:p>
            <a:r>
              <a:rPr lang="en-US" dirty="0"/>
              <a:t>	</a:t>
            </a:r>
          </a:p>
        </p:txBody>
      </p:sp>
      <p:pic>
        <p:nvPicPr>
          <p:cNvPr id="11" name="Picture 10">
            <a:extLst>
              <a:ext uri="{FF2B5EF4-FFF2-40B4-BE49-F238E27FC236}">
                <a16:creationId xmlns:a16="http://schemas.microsoft.com/office/drawing/2014/main" id="{DC3E2A6D-3681-4917-A936-E5FA44DC9CAA}"/>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bright="20000" contrast="-20000"/>
                    </a14:imgEffect>
                  </a14:imgLayer>
                </a14:imgProps>
              </a:ext>
            </a:extLst>
          </a:blip>
          <a:srcRect l="12843" t="44555" r="47500" b="18694"/>
          <a:stretch/>
        </p:blipFill>
        <p:spPr>
          <a:xfrm>
            <a:off x="289327" y="886894"/>
            <a:ext cx="5612270" cy="2924117"/>
          </a:xfrm>
          <a:prstGeom prst="rect">
            <a:avLst/>
          </a:prstGeom>
        </p:spPr>
      </p:pic>
      <p:sp>
        <p:nvSpPr>
          <p:cNvPr id="12" name="TextBox 11">
            <a:extLst>
              <a:ext uri="{FF2B5EF4-FFF2-40B4-BE49-F238E27FC236}">
                <a16:creationId xmlns:a16="http://schemas.microsoft.com/office/drawing/2014/main" id="{A2CDF7E9-D5D1-4883-AF73-057B067F515E}"/>
              </a:ext>
            </a:extLst>
          </p:cNvPr>
          <p:cNvSpPr txBox="1"/>
          <p:nvPr/>
        </p:nvSpPr>
        <p:spPr>
          <a:xfrm>
            <a:off x="516967" y="3412088"/>
            <a:ext cx="5314275" cy="369332"/>
          </a:xfrm>
          <a:prstGeom prst="rect">
            <a:avLst/>
          </a:prstGeom>
          <a:noFill/>
        </p:spPr>
        <p:txBody>
          <a:bodyPr wrap="none" rtlCol="0">
            <a:spAutoFit/>
          </a:bodyPr>
          <a:lstStyle/>
          <a:p>
            <a:r>
              <a:rPr lang="en-US" dirty="0">
                <a:solidFill>
                  <a:schemeClr val="bg1"/>
                </a:solidFill>
              </a:rPr>
              <a:t>Dry ice under pressure melting to form liquid CO</a:t>
            </a:r>
            <a:r>
              <a:rPr lang="en-US" baseline="-25000" dirty="0">
                <a:solidFill>
                  <a:schemeClr val="bg1"/>
                </a:solidFill>
              </a:rPr>
              <a:t>2</a:t>
            </a:r>
            <a:r>
              <a:rPr lang="en-US" dirty="0">
                <a:solidFill>
                  <a:schemeClr val="bg1"/>
                </a:solidFill>
              </a:rPr>
              <a:t>.</a:t>
            </a:r>
          </a:p>
        </p:txBody>
      </p:sp>
      <p:sp>
        <p:nvSpPr>
          <p:cNvPr id="13" name="TextBox 12">
            <a:extLst>
              <a:ext uri="{FF2B5EF4-FFF2-40B4-BE49-F238E27FC236}">
                <a16:creationId xmlns:a16="http://schemas.microsoft.com/office/drawing/2014/main" id="{17A31987-18BB-474D-A8E9-394870829273}"/>
              </a:ext>
            </a:extLst>
          </p:cNvPr>
          <p:cNvSpPr txBox="1"/>
          <p:nvPr/>
        </p:nvSpPr>
        <p:spPr>
          <a:xfrm>
            <a:off x="1193117" y="1542131"/>
            <a:ext cx="800219" cy="738664"/>
          </a:xfrm>
          <a:prstGeom prst="rect">
            <a:avLst/>
          </a:prstGeom>
          <a:noFill/>
        </p:spPr>
        <p:txBody>
          <a:bodyPr wrap="none" rtlCol="0">
            <a:spAutoFit/>
          </a:bodyPr>
          <a:lstStyle/>
          <a:p>
            <a:r>
              <a:rPr lang="en-US" dirty="0">
                <a:solidFill>
                  <a:schemeClr val="bg1"/>
                </a:solidFill>
              </a:rPr>
              <a:t>Liquid</a:t>
            </a:r>
          </a:p>
          <a:p>
            <a:r>
              <a:rPr lang="en-US" sz="2400" b="1" dirty="0">
                <a:solidFill>
                  <a:schemeClr val="bg1"/>
                </a:solidFill>
              </a:rPr>
              <a:t>↓</a:t>
            </a:r>
          </a:p>
        </p:txBody>
      </p:sp>
      <p:sp>
        <p:nvSpPr>
          <p:cNvPr id="14" name="TextBox 13">
            <a:extLst>
              <a:ext uri="{FF2B5EF4-FFF2-40B4-BE49-F238E27FC236}">
                <a16:creationId xmlns:a16="http://schemas.microsoft.com/office/drawing/2014/main" id="{92BA70DF-C011-4126-93FF-A0C93660CFB4}"/>
              </a:ext>
            </a:extLst>
          </p:cNvPr>
          <p:cNvSpPr txBox="1"/>
          <p:nvPr/>
        </p:nvSpPr>
        <p:spPr>
          <a:xfrm>
            <a:off x="3288311" y="1427058"/>
            <a:ext cx="659155" cy="369332"/>
          </a:xfrm>
          <a:prstGeom prst="rect">
            <a:avLst/>
          </a:prstGeom>
          <a:noFill/>
        </p:spPr>
        <p:txBody>
          <a:bodyPr wrap="none" rtlCol="0">
            <a:spAutoFit/>
          </a:bodyPr>
          <a:lstStyle/>
          <a:p>
            <a:r>
              <a:rPr lang="en-US" dirty="0"/>
              <a:t>solid</a:t>
            </a:r>
          </a:p>
        </p:txBody>
      </p:sp>
      <p:sp>
        <p:nvSpPr>
          <p:cNvPr id="2" name="TextBox 1">
            <a:extLst>
              <a:ext uri="{FF2B5EF4-FFF2-40B4-BE49-F238E27FC236}">
                <a16:creationId xmlns:a16="http://schemas.microsoft.com/office/drawing/2014/main" id="{3EC75404-AE38-40B3-AF95-C487B715FEC6}"/>
              </a:ext>
            </a:extLst>
          </p:cNvPr>
          <p:cNvSpPr txBox="1"/>
          <p:nvPr/>
        </p:nvSpPr>
        <p:spPr>
          <a:xfrm>
            <a:off x="132819" y="226772"/>
            <a:ext cx="12149480" cy="461665"/>
          </a:xfrm>
          <a:prstGeom prst="rect">
            <a:avLst/>
          </a:prstGeom>
          <a:noFill/>
        </p:spPr>
        <p:txBody>
          <a:bodyPr wrap="none" rtlCol="0">
            <a:spAutoFit/>
          </a:bodyPr>
          <a:lstStyle/>
          <a:p>
            <a:r>
              <a:rPr lang="en-US" sz="2400" b="1" dirty="0"/>
              <a:t>Does dry ice (frozen carbon dioxide – CO</a:t>
            </a:r>
            <a:r>
              <a:rPr lang="en-US" sz="2400" b="1" baseline="-25000" dirty="0"/>
              <a:t>2</a:t>
            </a:r>
            <a:r>
              <a:rPr lang="en-US" sz="2400" b="1" dirty="0"/>
              <a:t>) melt or is there a liquid phase of CO</a:t>
            </a:r>
            <a:r>
              <a:rPr lang="en-US" sz="2400" b="1" baseline="-25000" dirty="0"/>
              <a:t>2</a:t>
            </a:r>
            <a:r>
              <a:rPr lang="en-US" sz="2400" b="1" dirty="0"/>
              <a:t>? </a:t>
            </a:r>
          </a:p>
        </p:txBody>
      </p:sp>
    </p:spTree>
    <p:extLst>
      <p:ext uri="{BB962C8B-B14F-4D97-AF65-F5344CB8AC3E}">
        <p14:creationId xmlns:p14="http://schemas.microsoft.com/office/powerpoint/2010/main" val="24851884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advTm="43000">
        <p15:prstTrans prst="fracture"/>
      </p:transition>
    </mc:Choice>
    <mc:Fallback xmlns="">
      <p:transition spd="slow" advTm="4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600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par>
                          <p:cTn id="8" fill="hold">
                            <p:stCondLst>
                              <p:cond delay="8000"/>
                            </p:stCondLst>
                            <p:childTnLst>
                              <p:par>
                                <p:cTn id="9" presetID="26" presetClass="entr" presetSubtype="0" fill="hold" grpId="0" nodeType="afterEffect">
                                  <p:stCondLst>
                                    <p:cond delay="100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80">
                                          <p:stCondLst>
                                            <p:cond delay="0"/>
                                          </p:stCondLst>
                                        </p:cTn>
                                        <p:tgtEl>
                                          <p:spTgt spid="12"/>
                                        </p:tgtEl>
                                      </p:cBhvr>
                                    </p:animEffect>
                                    <p:anim calcmode="lin" valueType="num">
                                      <p:cBhvr>
                                        <p:cTn id="12"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7" dur="26">
                                          <p:stCondLst>
                                            <p:cond delay="650"/>
                                          </p:stCondLst>
                                        </p:cTn>
                                        <p:tgtEl>
                                          <p:spTgt spid="12"/>
                                        </p:tgtEl>
                                      </p:cBhvr>
                                      <p:to x="100000" y="60000"/>
                                    </p:animScale>
                                    <p:animScale>
                                      <p:cBhvr>
                                        <p:cTn id="18" dur="166" decel="50000">
                                          <p:stCondLst>
                                            <p:cond delay="676"/>
                                          </p:stCondLst>
                                        </p:cTn>
                                        <p:tgtEl>
                                          <p:spTgt spid="12"/>
                                        </p:tgtEl>
                                      </p:cBhvr>
                                      <p:to x="100000" y="100000"/>
                                    </p:animScale>
                                    <p:animScale>
                                      <p:cBhvr>
                                        <p:cTn id="19" dur="26">
                                          <p:stCondLst>
                                            <p:cond delay="1312"/>
                                          </p:stCondLst>
                                        </p:cTn>
                                        <p:tgtEl>
                                          <p:spTgt spid="12"/>
                                        </p:tgtEl>
                                      </p:cBhvr>
                                      <p:to x="100000" y="80000"/>
                                    </p:animScale>
                                    <p:animScale>
                                      <p:cBhvr>
                                        <p:cTn id="20" dur="166" decel="50000">
                                          <p:stCondLst>
                                            <p:cond delay="1338"/>
                                          </p:stCondLst>
                                        </p:cTn>
                                        <p:tgtEl>
                                          <p:spTgt spid="12"/>
                                        </p:tgtEl>
                                      </p:cBhvr>
                                      <p:to x="100000" y="100000"/>
                                    </p:animScale>
                                    <p:animScale>
                                      <p:cBhvr>
                                        <p:cTn id="21" dur="26">
                                          <p:stCondLst>
                                            <p:cond delay="1642"/>
                                          </p:stCondLst>
                                        </p:cTn>
                                        <p:tgtEl>
                                          <p:spTgt spid="12"/>
                                        </p:tgtEl>
                                      </p:cBhvr>
                                      <p:to x="100000" y="90000"/>
                                    </p:animScale>
                                    <p:animScale>
                                      <p:cBhvr>
                                        <p:cTn id="22" dur="166" decel="50000">
                                          <p:stCondLst>
                                            <p:cond delay="1668"/>
                                          </p:stCondLst>
                                        </p:cTn>
                                        <p:tgtEl>
                                          <p:spTgt spid="12"/>
                                        </p:tgtEl>
                                      </p:cBhvr>
                                      <p:to x="100000" y="100000"/>
                                    </p:animScale>
                                    <p:animScale>
                                      <p:cBhvr>
                                        <p:cTn id="23" dur="26">
                                          <p:stCondLst>
                                            <p:cond delay="1808"/>
                                          </p:stCondLst>
                                        </p:cTn>
                                        <p:tgtEl>
                                          <p:spTgt spid="12"/>
                                        </p:tgtEl>
                                      </p:cBhvr>
                                      <p:to x="100000" y="95000"/>
                                    </p:animScale>
                                    <p:animScale>
                                      <p:cBhvr>
                                        <p:cTn id="24" dur="166" decel="50000">
                                          <p:stCondLst>
                                            <p:cond delay="1834"/>
                                          </p:stCondLst>
                                        </p:cTn>
                                        <p:tgtEl>
                                          <p:spTgt spid="12"/>
                                        </p:tgtEl>
                                      </p:cBhvr>
                                      <p:to x="100000" y="100000"/>
                                    </p:animScale>
                                  </p:childTnLst>
                                </p:cTn>
                              </p:par>
                            </p:childTnLst>
                          </p:cTn>
                        </p:par>
                        <p:par>
                          <p:cTn id="25" fill="hold">
                            <p:stCondLst>
                              <p:cond delay="11000"/>
                            </p:stCondLst>
                            <p:childTnLst>
                              <p:par>
                                <p:cTn id="26" presetID="3" presetClass="entr" presetSubtype="10" fill="hold" grpId="0" nodeType="afterEffect">
                                  <p:stCondLst>
                                    <p:cond delay="7000"/>
                                  </p:stCondLst>
                                  <p:childTnLst>
                                    <p:set>
                                      <p:cBhvr>
                                        <p:cTn id="27" dur="1" fill="hold">
                                          <p:stCondLst>
                                            <p:cond delay="0"/>
                                          </p:stCondLst>
                                        </p:cTn>
                                        <p:tgtEl>
                                          <p:spTgt spid="5"/>
                                        </p:tgtEl>
                                        <p:attrNameLst>
                                          <p:attrName>style.visibility</p:attrName>
                                        </p:attrNameLst>
                                      </p:cBhvr>
                                      <p:to>
                                        <p:strVal val="visible"/>
                                      </p:to>
                                    </p:set>
                                    <p:animEffect transition="in" filter="blinds(horizontal)">
                                      <p:cBhvr>
                                        <p:cTn id="2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1F75271-19A1-4E5A-A93C-5EE0F398120C}"/>
              </a:ext>
            </a:extLst>
          </p:cNvPr>
          <p:cNvSpPr txBox="1"/>
          <p:nvPr/>
        </p:nvSpPr>
        <p:spPr>
          <a:xfrm>
            <a:off x="0" y="1535198"/>
            <a:ext cx="8792075" cy="5293757"/>
          </a:xfrm>
          <a:prstGeom prst="rect">
            <a:avLst/>
          </a:prstGeom>
          <a:noFill/>
        </p:spPr>
        <p:txBody>
          <a:bodyPr wrap="square">
            <a:spAutoFit/>
          </a:bodyPr>
          <a:lstStyle/>
          <a:p>
            <a:r>
              <a:rPr lang="en-US" b="1" dirty="0">
                <a:hlinkClick r:id="rId2"/>
              </a:rPr>
              <a:t>https://en.wikipedia.org/wiki/Galileo%27s_Leaning_Tower_of_Pisa_experiment</a:t>
            </a:r>
            <a:r>
              <a:rPr lang="en-US" b="1" dirty="0"/>
              <a:t> </a:t>
            </a:r>
          </a:p>
          <a:p>
            <a:r>
              <a:rPr lang="en-US" sz="2000" b="1" dirty="0"/>
              <a:t>Comparison of the antiquated view and the outcome of the experiment</a:t>
            </a:r>
          </a:p>
          <a:p>
            <a:r>
              <a:rPr lang="en-US" sz="2000" b="1" dirty="0"/>
              <a:t>Between 1589 and 1592, the Italian scientist Galileo Galilei (then professor of mathematics at the University of Pisa) is said to have dropped two spheres of different masses from the Leaning Tower of Pisa to demonstrate that their time of descent was independent of their mass, according to a biography by Galileo's pupil Vincenzo Viviani, composed in 1654 and published in 1717: 19–21 . The basic premise had already been demonstrated by Italian experimenters a few decades earlier.</a:t>
            </a:r>
          </a:p>
          <a:p>
            <a:endParaRPr lang="en-US" sz="2000" b="1" dirty="0"/>
          </a:p>
          <a:p>
            <a:r>
              <a:rPr lang="en-US" sz="2000" b="1" dirty="0"/>
              <a:t>According to the story, Galileo discovered through this experiment that the objects fell with the same acceleration, proving his prediction true, while at the same time disproving Aristotle's theory of gravity (which states that objects fall at speed proportional to their mass). Most historians consider it to have been a thought experiment rather than a physical test.</a:t>
            </a:r>
          </a:p>
        </p:txBody>
      </p:sp>
      <p:pic>
        <p:nvPicPr>
          <p:cNvPr id="4" name="Picture 3">
            <a:extLst>
              <a:ext uri="{FF2B5EF4-FFF2-40B4-BE49-F238E27FC236}">
                <a16:creationId xmlns:a16="http://schemas.microsoft.com/office/drawing/2014/main" id="{43AFC1D0-A783-449A-8EE1-6820CEC016FC}"/>
              </a:ext>
            </a:extLst>
          </p:cNvPr>
          <p:cNvPicPr>
            <a:picLocks noChangeAspect="1"/>
          </p:cNvPicPr>
          <p:nvPr/>
        </p:nvPicPr>
        <p:blipFill>
          <a:blip r:embed="rId3"/>
          <a:stretch>
            <a:fillRect/>
          </a:stretch>
        </p:blipFill>
        <p:spPr>
          <a:xfrm>
            <a:off x="9132645" y="2180740"/>
            <a:ext cx="2562632" cy="2131644"/>
          </a:xfrm>
          <a:prstGeom prst="rect">
            <a:avLst/>
          </a:prstGeom>
        </p:spPr>
      </p:pic>
      <p:sp>
        <p:nvSpPr>
          <p:cNvPr id="5" name="TextBox 4">
            <a:extLst>
              <a:ext uri="{FF2B5EF4-FFF2-40B4-BE49-F238E27FC236}">
                <a16:creationId xmlns:a16="http://schemas.microsoft.com/office/drawing/2014/main" id="{450AE9AA-3CBE-487B-971A-905FEB9424FD}"/>
              </a:ext>
            </a:extLst>
          </p:cNvPr>
          <p:cNvSpPr txBox="1"/>
          <p:nvPr/>
        </p:nvSpPr>
        <p:spPr>
          <a:xfrm>
            <a:off x="127486" y="0"/>
            <a:ext cx="9298308" cy="1569660"/>
          </a:xfrm>
          <a:prstGeom prst="rect">
            <a:avLst/>
          </a:prstGeom>
          <a:noFill/>
        </p:spPr>
        <p:txBody>
          <a:bodyPr wrap="square">
            <a:spAutoFit/>
          </a:bodyPr>
          <a:lstStyle/>
          <a:p>
            <a:r>
              <a:rPr lang="en-US" sz="2400" b="1" dirty="0">
                <a:solidFill>
                  <a:srgbClr val="FF0000"/>
                </a:solidFill>
              </a:rPr>
              <a:t>Italian scientist Galileo Galilei (then professor of mathematics at the University of Pisa) is said to have dropped two spheres of different masses from the Leaning Tower of Pisa.  If true, did they hit the ground at the same time? </a:t>
            </a:r>
          </a:p>
        </p:txBody>
      </p:sp>
      <p:sp>
        <p:nvSpPr>
          <p:cNvPr id="7" name="TextBox 6">
            <a:extLst>
              <a:ext uri="{FF2B5EF4-FFF2-40B4-BE49-F238E27FC236}">
                <a16:creationId xmlns:a16="http://schemas.microsoft.com/office/drawing/2014/main" id="{804C47B0-68FF-47D2-9369-7936DE06EDB7}"/>
              </a:ext>
            </a:extLst>
          </p:cNvPr>
          <p:cNvSpPr txBox="1"/>
          <p:nvPr/>
        </p:nvSpPr>
        <p:spPr>
          <a:xfrm>
            <a:off x="8801053" y="4312384"/>
            <a:ext cx="3258600" cy="2585323"/>
          </a:xfrm>
          <a:prstGeom prst="rect">
            <a:avLst/>
          </a:prstGeom>
          <a:noFill/>
        </p:spPr>
        <p:txBody>
          <a:bodyPr wrap="square">
            <a:spAutoFit/>
          </a:bodyPr>
          <a:lstStyle/>
          <a:p>
            <a:r>
              <a:rPr lang="en-US" dirty="0"/>
              <a:t> In terms of angles, the tower now leans at 3.99 degrees. Considering the weight and height of the tower, physicists have said the maximum angle would be 5.44 degrees before the tower falls (at its worst, the tower once leaned briefly at 5.5 </a:t>
            </a:r>
            <a:r>
              <a:rPr lang="en-US" dirty="0" err="1"/>
              <a:t>degrees.Nov</a:t>
            </a:r>
            <a:r>
              <a:rPr lang="en-US" dirty="0"/>
              <a:t> 2, 2013</a:t>
            </a:r>
          </a:p>
        </p:txBody>
      </p:sp>
      <p:pic>
        <p:nvPicPr>
          <p:cNvPr id="8" name="Picture 7">
            <a:extLst>
              <a:ext uri="{FF2B5EF4-FFF2-40B4-BE49-F238E27FC236}">
                <a16:creationId xmlns:a16="http://schemas.microsoft.com/office/drawing/2014/main" id="{F7207025-F5CA-494E-80F7-7B4FF7075243}"/>
              </a:ext>
            </a:extLst>
          </p:cNvPr>
          <p:cNvPicPr>
            <a:picLocks noChangeAspect="1"/>
          </p:cNvPicPr>
          <p:nvPr/>
        </p:nvPicPr>
        <p:blipFill>
          <a:blip r:embed="rId4"/>
          <a:stretch>
            <a:fillRect/>
          </a:stretch>
        </p:blipFill>
        <p:spPr>
          <a:xfrm>
            <a:off x="9608429" y="285815"/>
            <a:ext cx="1643847" cy="1894925"/>
          </a:xfrm>
          <a:prstGeom prst="rect">
            <a:avLst/>
          </a:prstGeom>
        </p:spPr>
      </p:pic>
    </p:spTree>
    <p:extLst>
      <p:ext uri="{BB962C8B-B14F-4D97-AF65-F5344CB8AC3E}">
        <p14:creationId xmlns:p14="http://schemas.microsoft.com/office/powerpoint/2010/main" val="2103771612"/>
      </p:ext>
    </p:extLst>
  </p:cSld>
  <p:clrMapOvr>
    <a:masterClrMapping/>
  </p:clrMapOvr>
  <mc:AlternateContent xmlns:mc="http://schemas.openxmlformats.org/markup-compatibility/2006" xmlns:p14="http://schemas.microsoft.com/office/powerpoint/2010/main">
    <mc:Choice Requires="p14">
      <p:transition spd="slow" p14:dur="2000" advTm="42000"/>
    </mc:Choice>
    <mc:Fallback xmlns="">
      <p:transition spd="slow" advTm="4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800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3E273E5-F2A6-41D3-9B8E-6B53E2BB34D3}"/>
              </a:ext>
            </a:extLst>
          </p:cNvPr>
          <p:cNvSpPr txBox="1"/>
          <p:nvPr/>
        </p:nvSpPr>
        <p:spPr>
          <a:xfrm>
            <a:off x="529389" y="0"/>
            <a:ext cx="5123518" cy="1015663"/>
          </a:xfrm>
          <a:prstGeom prst="rect">
            <a:avLst/>
          </a:prstGeom>
          <a:noFill/>
        </p:spPr>
        <p:txBody>
          <a:bodyPr wrap="none" rtlCol="0">
            <a:spAutoFit/>
          </a:bodyPr>
          <a:lstStyle/>
          <a:p>
            <a:r>
              <a:rPr lang="en-US" sz="2400" b="1" dirty="0"/>
              <a:t>What does </a:t>
            </a:r>
            <a:r>
              <a:rPr lang="en-US" sz="6000" b="1" dirty="0">
                <a:solidFill>
                  <a:srgbClr val="FF0000"/>
                </a:solidFill>
              </a:rPr>
              <a:t>RAP</a:t>
            </a:r>
            <a:r>
              <a:rPr lang="en-US" sz="2400" b="1" dirty="0"/>
              <a:t> stand for? </a:t>
            </a:r>
          </a:p>
        </p:txBody>
      </p:sp>
      <p:pic>
        <p:nvPicPr>
          <p:cNvPr id="2" name="Picture 1">
            <a:extLst>
              <a:ext uri="{FF2B5EF4-FFF2-40B4-BE49-F238E27FC236}">
                <a16:creationId xmlns:a16="http://schemas.microsoft.com/office/drawing/2014/main" id="{95F2677A-CD8A-4B34-9DF7-88D3C90F5FBB}"/>
              </a:ext>
            </a:extLst>
          </p:cNvPr>
          <p:cNvPicPr>
            <a:picLocks noChangeAspect="1"/>
          </p:cNvPicPr>
          <p:nvPr/>
        </p:nvPicPr>
        <p:blipFill>
          <a:blip r:embed="rId2"/>
          <a:stretch>
            <a:fillRect/>
          </a:stretch>
        </p:blipFill>
        <p:spPr>
          <a:xfrm>
            <a:off x="6792436" y="103240"/>
            <a:ext cx="5189519" cy="3458107"/>
          </a:xfrm>
          <a:prstGeom prst="rect">
            <a:avLst/>
          </a:prstGeom>
        </p:spPr>
      </p:pic>
      <p:pic>
        <p:nvPicPr>
          <p:cNvPr id="6" name="Picture 5">
            <a:extLst>
              <a:ext uri="{FF2B5EF4-FFF2-40B4-BE49-F238E27FC236}">
                <a16:creationId xmlns:a16="http://schemas.microsoft.com/office/drawing/2014/main" id="{DD0B3EC8-F906-47A7-90B9-5059C3A3CF11}"/>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l="3474" t="20526" r="4000" b="19925"/>
          <a:stretch/>
        </p:blipFill>
        <p:spPr>
          <a:xfrm>
            <a:off x="529389" y="3708146"/>
            <a:ext cx="9016741" cy="3046614"/>
          </a:xfrm>
          <a:prstGeom prst="rect">
            <a:avLst/>
          </a:prstGeom>
        </p:spPr>
      </p:pic>
    </p:spTree>
    <p:extLst>
      <p:ext uri="{BB962C8B-B14F-4D97-AF65-F5344CB8AC3E}">
        <p14:creationId xmlns:p14="http://schemas.microsoft.com/office/powerpoint/2010/main" val="2053528473"/>
      </p:ext>
    </p:extLst>
  </p:cSld>
  <p:clrMapOvr>
    <a:masterClrMapping/>
  </p:clrMapOvr>
  <mc:AlternateContent xmlns:mc="http://schemas.openxmlformats.org/markup-compatibility/2006" xmlns:p14="http://schemas.microsoft.com/office/powerpoint/2010/main">
    <mc:Choice Requires="p14">
      <p:transition spd="slow" p14:dur="1600" advTm="25000">
        <p:blinds dir="vert"/>
      </p:transition>
    </mc:Choice>
    <mc:Fallback xmlns="">
      <p:transition spd="slow" advTm="25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7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par>
                          <p:cTn id="10" fill="hold">
                            <p:stCondLst>
                              <p:cond delay="9000"/>
                            </p:stCondLst>
                            <p:childTnLst>
                              <p:par>
                                <p:cTn id="11" presetID="2" presetClass="entr" presetSubtype="12" fill="hold" nodeType="afterEffect">
                                  <p:stCondLst>
                                    <p:cond delay="250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1000" fill="hold"/>
                                        <p:tgtEl>
                                          <p:spTgt spid="2"/>
                                        </p:tgtEl>
                                        <p:attrNameLst>
                                          <p:attrName>ppt_x</p:attrName>
                                        </p:attrNameLst>
                                      </p:cBhvr>
                                      <p:tavLst>
                                        <p:tav tm="0">
                                          <p:val>
                                            <p:strVal val="0-#ppt_w/2"/>
                                          </p:val>
                                        </p:tav>
                                        <p:tav tm="100000">
                                          <p:val>
                                            <p:strVal val="#ppt_x"/>
                                          </p:val>
                                        </p:tav>
                                      </p:tavLst>
                                    </p:anim>
                                    <p:anim calcmode="lin" valueType="num">
                                      <p:cBhvr additive="base">
                                        <p:cTn id="14"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15929D3-A8F6-4872-A332-7E6C92959CD2}"/>
              </a:ext>
            </a:extLst>
          </p:cNvPr>
          <p:cNvPicPr>
            <a:picLocks noChangeAspect="1"/>
          </p:cNvPicPr>
          <p:nvPr/>
        </p:nvPicPr>
        <p:blipFill rotWithShape="1">
          <a:blip r:embed="rId2"/>
          <a:srcRect l="12294" t="14778" r="26797" b="11725"/>
          <a:stretch/>
        </p:blipFill>
        <p:spPr>
          <a:xfrm>
            <a:off x="8659819" y="135493"/>
            <a:ext cx="3501642" cy="3017611"/>
          </a:xfrm>
          <a:prstGeom prst="rect">
            <a:avLst/>
          </a:prstGeom>
        </p:spPr>
      </p:pic>
      <p:sp>
        <p:nvSpPr>
          <p:cNvPr id="4" name="TextBox 3">
            <a:extLst>
              <a:ext uri="{FF2B5EF4-FFF2-40B4-BE49-F238E27FC236}">
                <a16:creationId xmlns:a16="http://schemas.microsoft.com/office/drawing/2014/main" id="{F012326E-EF03-4359-8048-1F57C1C7AAEC}"/>
              </a:ext>
            </a:extLst>
          </p:cNvPr>
          <p:cNvSpPr txBox="1"/>
          <p:nvPr/>
        </p:nvSpPr>
        <p:spPr>
          <a:xfrm>
            <a:off x="384180" y="1290283"/>
            <a:ext cx="5269832" cy="1569660"/>
          </a:xfrm>
          <a:prstGeom prst="rect">
            <a:avLst/>
          </a:prstGeom>
          <a:noFill/>
        </p:spPr>
        <p:txBody>
          <a:bodyPr wrap="square" rtlCol="0">
            <a:spAutoFit/>
          </a:bodyPr>
          <a:lstStyle/>
          <a:p>
            <a:r>
              <a:rPr lang="en-US" sz="2400" b="1" dirty="0"/>
              <a:t>To deliver his gifts in a single night, Santa and his reindeer must fly </a:t>
            </a:r>
            <a:r>
              <a:rPr lang="en-US" sz="2400" b="1" dirty="0">
                <a:highlight>
                  <a:srgbClr val="FFFF00"/>
                </a:highlight>
              </a:rPr>
              <a:t>400,000 times faster than the speed of sound.</a:t>
            </a:r>
          </a:p>
        </p:txBody>
      </p:sp>
      <p:pic>
        <p:nvPicPr>
          <p:cNvPr id="7" name="Picture 6" descr="A picture containing indoor&#10;&#10;Description automatically generated">
            <a:extLst>
              <a:ext uri="{FF2B5EF4-FFF2-40B4-BE49-F238E27FC236}">
                <a16:creationId xmlns:a16="http://schemas.microsoft.com/office/drawing/2014/main" id="{A42FBD0F-2AA6-42FB-A88E-D543AD61EE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39" y="2550106"/>
            <a:ext cx="5340904" cy="3017611"/>
          </a:xfrm>
          <a:prstGeom prst="rect">
            <a:avLst/>
          </a:prstGeom>
        </p:spPr>
      </p:pic>
      <p:sp>
        <p:nvSpPr>
          <p:cNvPr id="2" name="TextBox 1">
            <a:extLst>
              <a:ext uri="{FF2B5EF4-FFF2-40B4-BE49-F238E27FC236}">
                <a16:creationId xmlns:a16="http://schemas.microsoft.com/office/drawing/2014/main" id="{F41EE8EE-0614-4B68-9365-EF320D6D2781}"/>
              </a:ext>
            </a:extLst>
          </p:cNvPr>
          <p:cNvSpPr txBox="1"/>
          <p:nvPr/>
        </p:nvSpPr>
        <p:spPr>
          <a:xfrm>
            <a:off x="384180" y="551793"/>
            <a:ext cx="4987263" cy="461665"/>
          </a:xfrm>
          <a:prstGeom prst="rect">
            <a:avLst/>
          </a:prstGeom>
          <a:noFill/>
        </p:spPr>
        <p:txBody>
          <a:bodyPr wrap="none" rtlCol="0">
            <a:spAutoFit/>
          </a:bodyPr>
          <a:lstStyle/>
          <a:p>
            <a:r>
              <a:rPr lang="en-US" sz="2400" b="1" dirty="0"/>
              <a:t>How fast does Santa have to fly?</a:t>
            </a:r>
          </a:p>
        </p:txBody>
      </p:sp>
      <p:sp>
        <p:nvSpPr>
          <p:cNvPr id="5" name="TextBox 4">
            <a:extLst>
              <a:ext uri="{FF2B5EF4-FFF2-40B4-BE49-F238E27FC236}">
                <a16:creationId xmlns:a16="http://schemas.microsoft.com/office/drawing/2014/main" id="{A523EDCF-9FD3-4705-AE06-EDAD6394F2CA}"/>
              </a:ext>
            </a:extLst>
          </p:cNvPr>
          <p:cNvSpPr txBox="1"/>
          <p:nvPr/>
        </p:nvSpPr>
        <p:spPr>
          <a:xfrm>
            <a:off x="6944546" y="4736633"/>
            <a:ext cx="5082139" cy="1200329"/>
          </a:xfrm>
          <a:prstGeom prst="rect">
            <a:avLst/>
          </a:prstGeom>
          <a:noFill/>
        </p:spPr>
        <p:txBody>
          <a:bodyPr wrap="square" rtlCol="0">
            <a:spAutoFit/>
          </a:bodyPr>
          <a:lstStyle/>
          <a:p>
            <a:r>
              <a:rPr lang="en-US" sz="2400" b="1" dirty="0"/>
              <a:t>MUCH FASTER THAN THAT AND</a:t>
            </a:r>
          </a:p>
          <a:p>
            <a:r>
              <a:rPr lang="en-US" sz="2400" b="1" dirty="0"/>
              <a:t>PROBABLY STRAIGHTER OR SPHERICALLY ALSO.</a:t>
            </a:r>
          </a:p>
        </p:txBody>
      </p:sp>
      <p:sp>
        <p:nvSpPr>
          <p:cNvPr id="9" name="TextBox 8">
            <a:extLst>
              <a:ext uri="{FF2B5EF4-FFF2-40B4-BE49-F238E27FC236}">
                <a16:creationId xmlns:a16="http://schemas.microsoft.com/office/drawing/2014/main" id="{017FCF9F-DB71-46A1-9CDB-4E32E2264798}"/>
              </a:ext>
            </a:extLst>
          </p:cNvPr>
          <p:cNvSpPr txBox="1"/>
          <p:nvPr/>
        </p:nvSpPr>
        <p:spPr>
          <a:xfrm>
            <a:off x="9595021" y="2322107"/>
            <a:ext cx="2566440" cy="830997"/>
          </a:xfrm>
          <a:prstGeom prst="rect">
            <a:avLst/>
          </a:prstGeom>
          <a:noFill/>
        </p:spPr>
        <p:txBody>
          <a:bodyPr wrap="square">
            <a:spAutoFit/>
          </a:bodyPr>
          <a:lstStyle/>
          <a:p>
            <a:r>
              <a:rPr lang="en-US" sz="2400" b="1" dirty="0"/>
              <a:t>767 miles/</a:t>
            </a:r>
            <a:r>
              <a:rPr lang="en-US" sz="2400" b="1" dirty="0" err="1"/>
              <a:t>hr</a:t>
            </a:r>
            <a:r>
              <a:rPr lang="en-US" sz="2400" b="1" dirty="0"/>
              <a:t> =</a:t>
            </a:r>
          </a:p>
          <a:p>
            <a:r>
              <a:rPr lang="en-US" sz="2400" b="1" dirty="0"/>
              <a:t>Speed of sound</a:t>
            </a:r>
          </a:p>
        </p:txBody>
      </p:sp>
      <p:sp>
        <p:nvSpPr>
          <p:cNvPr id="10" name="TextBox 9">
            <a:extLst>
              <a:ext uri="{FF2B5EF4-FFF2-40B4-BE49-F238E27FC236}">
                <a16:creationId xmlns:a16="http://schemas.microsoft.com/office/drawing/2014/main" id="{C46236C6-5F52-40FC-AAAF-7309D3517903}"/>
              </a:ext>
            </a:extLst>
          </p:cNvPr>
          <p:cNvSpPr txBox="1"/>
          <p:nvPr/>
        </p:nvSpPr>
        <p:spPr>
          <a:xfrm>
            <a:off x="2144110" y="6306207"/>
            <a:ext cx="8426281" cy="461665"/>
          </a:xfrm>
          <a:prstGeom prst="rect">
            <a:avLst/>
          </a:prstGeom>
          <a:noFill/>
        </p:spPr>
        <p:txBody>
          <a:bodyPr wrap="none" rtlCol="0">
            <a:spAutoFit/>
          </a:bodyPr>
          <a:lstStyle/>
          <a:p>
            <a:r>
              <a:rPr lang="en-US" sz="2400" b="1" dirty="0">
                <a:solidFill>
                  <a:srgbClr val="FF0000"/>
                </a:solidFill>
              </a:rPr>
              <a:t>HAPPY HOLIDAYS TO ALL AND TO ALL A GOOD NIGHT!</a:t>
            </a:r>
          </a:p>
        </p:txBody>
      </p:sp>
    </p:spTree>
    <p:extLst>
      <p:ext uri="{BB962C8B-B14F-4D97-AF65-F5344CB8AC3E}">
        <p14:creationId xmlns:p14="http://schemas.microsoft.com/office/powerpoint/2010/main" val="2119060975"/>
      </p:ext>
    </p:extLst>
  </p:cSld>
  <p:clrMapOvr>
    <a:masterClrMapping/>
  </p:clrMapOvr>
  <mc:AlternateContent xmlns:mc="http://schemas.openxmlformats.org/markup-compatibility/2006" xmlns:p14="http://schemas.microsoft.com/office/powerpoint/2010/main">
    <mc:Choice Requires="p14">
      <p:transition spd="slow" p14:dur="1500" advTm="25000">
        <p14:ripple/>
      </p:transition>
    </mc:Choice>
    <mc:Fallback xmlns="">
      <p:transition spd="slow"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6000"/>
                                  </p:stCondLst>
                                  <p:iterate type="wd">
                                    <p:tmPct val="10000"/>
                                  </p:iterate>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par>
                          <p:cTn id="21" fill="hold">
                            <p:stCondLst>
                              <p:cond delay="12600"/>
                            </p:stCondLst>
                            <p:childTnLst>
                              <p:par>
                                <p:cTn id="22" presetID="2" presetClass="entr" presetSubtype="12"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1000" fill="hold"/>
                                        <p:tgtEl>
                                          <p:spTgt spid="9"/>
                                        </p:tgtEl>
                                        <p:attrNameLst>
                                          <p:attrName>ppt_x</p:attrName>
                                        </p:attrNameLst>
                                      </p:cBhvr>
                                      <p:tavLst>
                                        <p:tav tm="0">
                                          <p:val>
                                            <p:strVal val="0-#ppt_w/2"/>
                                          </p:val>
                                        </p:tav>
                                        <p:tav tm="100000">
                                          <p:val>
                                            <p:strVal val="#ppt_x"/>
                                          </p:val>
                                        </p:tav>
                                      </p:tavLst>
                                    </p:anim>
                                    <p:anim calcmode="lin" valueType="num">
                                      <p:cBhvr additive="base">
                                        <p:cTn id="25" dur="1000" fill="hold"/>
                                        <p:tgtEl>
                                          <p:spTgt spid="9"/>
                                        </p:tgtEl>
                                        <p:attrNameLst>
                                          <p:attrName>ppt_y</p:attrName>
                                        </p:attrNameLst>
                                      </p:cBhvr>
                                      <p:tavLst>
                                        <p:tav tm="0">
                                          <p:val>
                                            <p:strVal val="1+#ppt_h/2"/>
                                          </p:val>
                                        </p:tav>
                                        <p:tav tm="100000">
                                          <p:val>
                                            <p:strVal val="#ppt_y"/>
                                          </p:val>
                                        </p:tav>
                                      </p:tavLst>
                                    </p:anim>
                                  </p:childTnLst>
                                </p:cTn>
                              </p:par>
                            </p:childTnLst>
                          </p:cTn>
                        </p:par>
                        <p:par>
                          <p:cTn id="26" fill="hold">
                            <p:stCondLst>
                              <p:cond delay="13600"/>
                            </p:stCondLst>
                            <p:childTnLst>
                              <p:par>
                                <p:cTn id="27" presetID="6" presetClass="entr" presetSubtype="16"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circle(in)">
                                      <p:cBhvr>
                                        <p:cTn id="29" dur="2000"/>
                                        <p:tgtEl>
                                          <p:spTgt spid="6"/>
                                        </p:tgtEl>
                                      </p:cBhvr>
                                    </p:animEffect>
                                  </p:childTnLst>
                                </p:cTn>
                              </p:par>
                            </p:childTnLst>
                          </p:cTn>
                        </p:par>
                        <p:par>
                          <p:cTn id="30" fill="hold">
                            <p:stCondLst>
                              <p:cond delay="15600"/>
                            </p:stCondLst>
                            <p:childTnLst>
                              <p:par>
                                <p:cTn id="31" presetID="0" presetClass="path" presetSubtype="0" accel="50000" decel="50000" fill="hold" nodeType="afterEffect">
                                  <p:stCondLst>
                                    <p:cond delay="4000"/>
                                  </p:stCondLst>
                                  <p:childTnLst>
                                    <p:animMotion origin="layout" path="M 0.03581 -0.02408 L 0.03581 -0.02408 C 0.04219 -0.02871 0.04909 -0.03195 0.05521 -0.03773 C 0.0767 -0.05811 0.09675 -0.08287 0.11849 -0.10209 C 0.12461 -0.10764 0.13034 -0.11389 0.13659 -0.11829 C 0.15665 -0.13218 0.17709 -0.14422 0.1974 -0.15741 C 0.2181 -0.19398 0.18763 -0.1419 0.22071 -0.18959 C 0.2323 -0.20625 0.2198 -0.19537 0.22969 -0.21482 C 0.23217 -0.21968 0.23594 -0.22223 0.23881 -0.22639 C 0.24284 -0.23218 0.24649 -0.23889 0.2504 -0.24468 C 0.25157 -0.24653 0.253 -0.24792 0.2543 -0.24931 C 0.26068 -0.25625 0.26745 -0.2625 0.2737 -0.26991 C 0.27487 -0.2713 0.29232 -0.29422 0.29701 -0.3044 C 0.30026 -0.31181 0.30352 -0.31922 0.30599 -0.32755 C 0.31133 -0.34468 0.31602 -0.36227 0.32019 -0.38033 C 0.32058 -0.38195 0.33568 -0.47616 0.3487 -0.49537 C 0.35131 -0.49908 0.35365 -0.50348 0.35638 -0.50672 C 0.36185 -0.51343 0.36706 -0.52153 0.37331 -0.52523 C 0.40131 -0.5419 0.40183 -0.54398 0.4405 -0.55278 C 0.45769 -0.55672 0.475 -0.55695 0.49219 -0.55973 C 0.51771 -0.56389 0.5431 -0.56898 0.56849 -0.57338 C 0.5905 -0.5544 0.61719 -0.54676 0.63438 -0.51598 C 0.63698 -0.51135 0.63933 -0.50648 0.64219 -0.50232 C 0.66784 -0.46459 0.66368 -0.47014 0.6823 -0.44931 C 0.68399 -0.44561 0.68555 -0.44144 0.6875 -0.43773 C 0.68985 -0.43311 0.6931 -0.4294 0.69519 -0.42408 C 0.69779 -0.4176 0.69909 -0.40996 0.7017 -0.40348 C 0.71797 -0.36111 0.70235 -0.40417 0.71459 -0.38033 C 0.71797 -0.37385 0.72071 -0.36667 0.7237 -0.35973 C 0.725 -0.35672 0.72631 -0.35371 0.72748 -0.35047 C 0.7293 -0.34584 0.73086 -0.34121 0.73269 -0.33658 C 0.73438 -0.33264 0.7362 -0.32894 0.7379 -0.32523 C 0.73829 -0.32223 0.73842 -0.31898 0.7392 -0.31598 C 0.74024 -0.31181 0.74219 -0.3088 0.7431 -0.3044 C 0.74388 -0.3 0.74388 -0.29537 0.74428 -0.29074 C 0.7431 -0.27315 0.74193 -0.25533 0.7405 -0.23773 C 0.74024 -0.23473 0.73972 -0.23172 0.7392 -0.22871 C 0.73842 -0.22477 0.73776 -0.22084 0.73659 -0.21713 C 0.73555 -0.21389 0.73386 -0.21111 0.73269 -0.20787 C 0.73165 -0.2051 0.73112 -0.20162 0.73008 -0.19885 C 0.72774 -0.19236 0.72474 -0.18681 0.7224 -0.18033 C 0.72045 -0.17523 0.71941 -0.16898 0.71719 -0.16436 C 0.71329 -0.15579 0.70808 -0.14977 0.7043 -0.14121 C 0.69454 -0.11945 0.69388 -0.11598 0.67318 -0.09769 C 0.67058 -0.09537 0.66823 -0.09213 0.6655 -0.09074 C 0.62605 -0.06922 0.63685 -0.07523 0.60599 -0.0676 C 0.59388 -0.06482 0.58191 -0.06042 0.5698 -0.05857 C 0.5573 -0.05648 0.5448 -0.05695 0.5323 -0.05625 C 0.51524 -0.05718 0.4681 -0.05903 0.45079 -0.0632 C 0.44401 -0.06482 0.43972 -0.07662 0.43529 -0.0838 C 0.42943 -0.09306 0.41628 -0.10486 0.41198 -0.10903 C 0.40886 -0.1176 0.40938 -0.11713 0.4043 -0.12523 C 0.40222 -0.12848 0.39961 -0.13079 0.39779 -0.13426 C 0.39571 -0.13843 0.39467 -0.14398 0.39271 -0.14815 C 0.39076 -0.15232 0.38816 -0.15556 0.3862 -0.15973 C 0.36901 -0.1963 0.39415 -0.15 0.37071 -0.2125 L 0.3655 -0.22639 C 0.3668 -0.24236 0.36667 -0.25903 0.36941 -0.27454 C 0.37188 -0.28912 0.37995 -0.30348 0.3862 -0.31366 C 0.38959 -0.31922 0.39284 -0.325 0.39649 -0.32986 C 0.39935 -0.33334 0.40235 -0.33658 0.4056 -0.33889 C 0.41185 -0.34352 0.425 -0.35047 0.425 -0.35047 C 0.45808 -0.34908 0.47553 -0.35301 0.50508 -0.33889 C 0.5862 -0.3007 0.5112 -0.33519 0.5543 -0.3044 C 0.56224 -0.29885 0.57071 -0.29561 0.57878 -0.29074 C 0.58698 -0.28565 0.61693 -0.26598 0.6254 -0.25857 C 0.63646 -0.24861 0.64896 -0.2419 0.65769 -0.22639 C 0.65938 -0.22315 0.66107 -0.21991 0.6629 -0.21713 C 0.66498 -0.21389 0.66745 -0.21135 0.66941 -0.20787 C 0.67084 -0.20533 0.67214 -0.20209 0.67318 -0.19885 C 0.67995 -0.17848 0.67982 -0.17037 0.6862 -0.14584 C 0.68803 -0.13866 0.69076 -0.13241 0.69258 -0.12523 C 0.7 -0.09607 0.69922 -0.09005 0.7056 -0.05857 C 0.71875 0.00764 0.70873 -0.05625 0.71849 0.01273 C 0.71719 0.02268 0.7168 0.03333 0.71459 0.04259 C 0.71329 0.04814 0.71016 0.05162 0.70808 0.05648 C 0.70586 0.0618 0.69571 0.08796 0.69128 0.0956 C 0.68464 0.10671 0.67709 0.1162 0.67058 0.12777 C 0.66732 0.13356 0.66446 0.13981 0.66029 0.14375 C 0.64922 0.15509 0.63724 0.16342 0.6267 0.17592 C 0.60769 0.19861 0.60795 0.20092 0.57631 0.21273 C 0.55287 0.22152 0.52878 0.22477 0.50508 0.23125 C 0.50079 0.2324 0.49649 0.23426 0.49219 0.23588 C 0.47709 0.23125 0.46185 0.22824 0.44701 0.22199 C 0.44323 0.22037 0.44024 0.21504 0.43659 0.21273 C 0.42605 0.20648 0.41498 0.20277 0.4043 0.19676 C 0.39857 0.19352 0.39323 0.18842 0.3875 0.18518 C 0.37774 0.17986 0.36745 0.17731 0.35769 0.17152 C 0.34987 0.16666 0.32357 0.15671 0.3125 0.13935 C 0.31081 0.1368 0.3099 0.1331 0.3086 0.13009 C 0.30899 0.11921 0.30925 0.10856 0.3099 0.09791 C 0.31016 0.09398 0.3099 0.08958 0.3112 0.08634 C 0.31706 0.07245 0.33008 0.05208 0.33959 0.0449 C 0.34493 0.04097 0.35092 0.04051 0.35638 0.03819 C 0.38464 0.02546 0.35665 0.03449 0.39909 0.0243 C 0.44753 0.02893 0.48503 0.02939 0.5323 0.0449 C 0.53776 0.04676 0.54245 0.0537 0.54779 0.05648 C 0.55547 0.06064 0.56342 0.06227 0.5711 0.06574 C 0.59987 0.0787 0.59428 0.07523 0.6099 0.08634 L 0.62409 0.11157 C 0.62579 0.11481 0.62774 0.11759 0.6293 0.12083 L 0.63568 0.13472 C 0.64141 0.16504 0.64545 0.17523 0.63959 0.21273 C 0.63842 0.22014 0.63373 0.22384 0.6306 0.22893 C 0.62305 0.2412 0.61915 0.24606 0.6086 0.25185 C 0.59167 0.26134 0.5655 0.2706 0.54779 0.275 C 0.5418 0.27639 0.53568 0.27639 0.52969 0.27708 L 0.47149 0.2956 C 0.45469 0.30092 0.43803 0.30764 0.4211 0.31157 C 0.4086 0.31481 0.3961 0.31852 0.3836 0.32083 C 0.31055 0.33495 0.39649 0.31527 0.3487 0.32546 C 0.3181 0.33217 0.30951 0.33495 0.27631 0.34398 L 0.18711 0.34166 C 0.17097 0.34004 0.15521 0.33333 0.1392 0.33009 L 0.12761 0.32777 C 0.12631 0.32708 0.125 0.32592 0.1237 0.32546 C 0.08086 0.31111 0.07566 0.325 0.0086 0.3324 L -0.05989 0.33935 C -0.075 0.33703 -0.0901 0.33564 -0.1052 0.3324 C -0.11171 0.33102 -0.11849 0.33032 -0.1246 0.32546 C -0.1276 0.32291 -0.12903 0.31643 -0.13099 0.31157 C -0.13255 0.3081 -0.13346 0.30393 -0.13489 0.30023 C -0.15169 0.25532 -0.1177 0.35069 -0.14518 0.27268 C -0.1457 0.26944 -0.14596 0.26643 -0.14648 0.26342 C -0.14934 0.24884 -0.15559 0.21967 -0.15559 0.21967 C -0.15599 0.21365 -0.15807 0.20717 -0.1569 0.20139 C -0.1552 0.19305 -0.15091 0.18727 -0.14778 0.18055 C -0.14661 0.17824 -0.14557 0.175 -0.14388 0.17384 C -0.13724 0.16875 -0.13007 0.16666 -0.1233 0.16227 C -0.09908 0.14606 -0.12851 0.1581 -0.09869 0.14838 C -0.06432 0.15856 -0.04166 0.16643 -0.00559 0.17152 C 0.01146 0.17384 0.02709 0.17384 0.04349 0.17384 L 0.04349 0.17384 " pathEditMode="relative" ptsTypes="AAAAAAAAAAAAAAAAAAAAAAAAAAAAAAAAAAAAAAAAAAAAAAAAAAAAAAAAAAAAAAAAAAAAAAAAAAAAAAAAAAAAAAAAAAAAAAAAAAAAAAAAAAAAAAAAAAAAAAAAAAAAAAAAAAAAA">
                                      <p:cBhvr>
                                        <p:cTn id="32" dur="5000" fill="hold"/>
                                        <p:tgtEl>
                                          <p:spTgt spid="7"/>
                                        </p:tgtEl>
                                        <p:attrNameLst>
                                          <p:attrName>ppt_x</p:attrName>
                                          <p:attrName>ppt_y</p:attrName>
                                        </p:attrNameLst>
                                      </p:cBhvr>
                                    </p:animMotion>
                                  </p:childTnLst>
                                </p:cTn>
                              </p:par>
                            </p:childTnLst>
                          </p:cTn>
                        </p:par>
                        <p:par>
                          <p:cTn id="33" fill="hold">
                            <p:stCondLst>
                              <p:cond delay="24600"/>
                            </p:stCondLst>
                            <p:childTnLst>
                              <p:par>
                                <p:cTn id="34" presetID="5" presetClass="entr" presetSubtype="10" fill="hold" grpId="0" nodeType="afterEffect">
                                  <p:stCondLst>
                                    <p:cond delay="2000"/>
                                  </p:stCondLst>
                                  <p:childTnLst>
                                    <p:set>
                                      <p:cBhvr>
                                        <p:cTn id="35" dur="1" fill="hold">
                                          <p:stCondLst>
                                            <p:cond delay="0"/>
                                          </p:stCondLst>
                                        </p:cTn>
                                        <p:tgtEl>
                                          <p:spTgt spid="5"/>
                                        </p:tgtEl>
                                        <p:attrNameLst>
                                          <p:attrName>style.visibility</p:attrName>
                                        </p:attrNameLst>
                                      </p:cBhvr>
                                      <p:to>
                                        <p:strVal val="visible"/>
                                      </p:to>
                                    </p:set>
                                    <p:animEffect transition="in" filter="checkerboard(across)">
                                      <p:cBhvr>
                                        <p:cTn id="36" dur="2000"/>
                                        <p:tgtEl>
                                          <p:spTgt spid="5"/>
                                        </p:tgtEl>
                                      </p:cBhvr>
                                    </p:animEffect>
                                  </p:childTnLst>
                                </p:cTn>
                              </p:par>
                            </p:childTnLst>
                          </p:cTn>
                        </p:par>
                        <p:par>
                          <p:cTn id="37" fill="hold">
                            <p:stCondLst>
                              <p:cond delay="28600"/>
                            </p:stCondLst>
                            <p:childTnLst>
                              <p:par>
                                <p:cTn id="38" presetID="6" presetClass="emph" presetSubtype="0" fill="hold" grpId="0" nodeType="afterEffect">
                                  <p:stCondLst>
                                    <p:cond delay="2000"/>
                                  </p:stCondLst>
                                  <p:childTnLst>
                                    <p:animScale>
                                      <p:cBhvr>
                                        <p:cTn id="39" dur="2000" fill="hold"/>
                                        <p:tgtEl>
                                          <p:spTgt spid="1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9"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454C38-F171-4794-AC21-2132B97FC026}"/>
              </a:ext>
            </a:extLst>
          </p:cNvPr>
          <p:cNvPicPr>
            <a:picLocks noChangeAspect="1"/>
          </p:cNvPicPr>
          <p:nvPr/>
        </p:nvPicPr>
        <p:blipFill>
          <a:blip r:embed="rId2"/>
          <a:stretch>
            <a:fillRect/>
          </a:stretch>
        </p:blipFill>
        <p:spPr>
          <a:xfrm>
            <a:off x="294806" y="1"/>
            <a:ext cx="8039725" cy="5301194"/>
          </a:xfrm>
          <a:prstGeom prst="rect">
            <a:avLst/>
          </a:prstGeom>
        </p:spPr>
      </p:pic>
      <p:sp>
        <p:nvSpPr>
          <p:cNvPr id="3" name="TextBox 2">
            <a:extLst>
              <a:ext uri="{FF2B5EF4-FFF2-40B4-BE49-F238E27FC236}">
                <a16:creationId xmlns:a16="http://schemas.microsoft.com/office/drawing/2014/main" id="{14084150-6471-4314-BE47-F155C443C7CE}"/>
              </a:ext>
            </a:extLst>
          </p:cNvPr>
          <p:cNvSpPr txBox="1"/>
          <p:nvPr/>
        </p:nvSpPr>
        <p:spPr>
          <a:xfrm>
            <a:off x="0" y="5502673"/>
            <a:ext cx="10605852" cy="954107"/>
          </a:xfrm>
          <a:prstGeom prst="rect">
            <a:avLst/>
          </a:prstGeom>
          <a:noFill/>
        </p:spPr>
        <p:txBody>
          <a:bodyPr wrap="none" rtlCol="0">
            <a:spAutoFit/>
          </a:bodyPr>
          <a:lstStyle/>
          <a:p>
            <a:r>
              <a:rPr lang="en-US" sz="2800" b="1" dirty="0"/>
              <a:t>For more </a:t>
            </a:r>
            <a:r>
              <a:rPr lang="en-US" sz="2800" b="1" dirty="0" err="1"/>
              <a:t>Powerpoint</a:t>
            </a:r>
            <a:r>
              <a:rPr lang="en-US" sz="2800" b="1" dirty="0"/>
              <a:t> </a:t>
            </a:r>
            <a:r>
              <a:rPr lang="en-US" sz="2800" b="1" dirty="0" err="1"/>
              <a:t>Preshows</a:t>
            </a:r>
            <a:r>
              <a:rPr lang="en-US" sz="2800" b="1" dirty="0"/>
              <a:t>, exercises and challenges, please visit:</a:t>
            </a:r>
          </a:p>
          <a:p>
            <a:r>
              <a:rPr lang="en-US" sz="2800" b="1" dirty="0">
                <a:hlinkClick r:id="rId3"/>
              </a:rPr>
              <a:t>http://murov.info/PPTPreshows.htm</a:t>
            </a:r>
            <a:r>
              <a:rPr lang="en-US" sz="2800" b="1" dirty="0"/>
              <a:t> </a:t>
            </a:r>
          </a:p>
        </p:txBody>
      </p:sp>
    </p:spTree>
    <p:extLst>
      <p:ext uri="{BB962C8B-B14F-4D97-AF65-F5344CB8AC3E}">
        <p14:creationId xmlns:p14="http://schemas.microsoft.com/office/powerpoint/2010/main" val="27764271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p15:prstTrans prst="origami"/>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3">
            <a:extLst>
              <a:ext uri="{FF2B5EF4-FFF2-40B4-BE49-F238E27FC236}">
                <a16:creationId xmlns:a16="http://schemas.microsoft.com/office/drawing/2014/main" id="{2D045175-CB82-4BF8-A8DF-B9A8970667FB}"/>
              </a:ext>
            </a:extLst>
          </p:cNvPr>
          <p:cNvSpPr txBox="1">
            <a:spLocks noChangeArrowheads="1"/>
          </p:cNvSpPr>
          <p:nvPr/>
        </p:nvSpPr>
        <p:spPr bwMode="auto">
          <a:xfrm>
            <a:off x="2270125" y="20939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4099" name="Text Box 4">
            <a:extLst>
              <a:ext uri="{FF2B5EF4-FFF2-40B4-BE49-F238E27FC236}">
                <a16:creationId xmlns:a16="http://schemas.microsoft.com/office/drawing/2014/main" id="{6877C819-E971-4C82-B15B-C920A5D88B63}"/>
              </a:ext>
            </a:extLst>
          </p:cNvPr>
          <p:cNvSpPr txBox="1">
            <a:spLocks noChangeArrowheads="1"/>
          </p:cNvSpPr>
          <p:nvPr/>
        </p:nvSpPr>
        <p:spPr bwMode="auto">
          <a:xfrm>
            <a:off x="3476625" y="1"/>
            <a:ext cx="7315200" cy="1046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sz="2100" b="1" i="1">
                <a:solidFill>
                  <a:srgbClr val="FF0000"/>
                </a:solidFill>
              </a:rPr>
              <a:t>In the field of observation, chance</a:t>
            </a:r>
          </a:p>
          <a:p>
            <a:pPr fontAlgn="base">
              <a:spcBef>
                <a:spcPct val="0"/>
              </a:spcBef>
              <a:spcAft>
                <a:spcPct val="0"/>
              </a:spcAft>
              <a:buNone/>
            </a:pPr>
            <a:r>
              <a:rPr lang="en-US" altLang="en-US" sz="2100" b="1" i="1">
                <a:solidFill>
                  <a:srgbClr val="FF0000"/>
                </a:solidFill>
              </a:rPr>
              <a:t>favors only the mind that is prepared.</a:t>
            </a:r>
          </a:p>
          <a:p>
            <a:pPr fontAlgn="base">
              <a:spcBef>
                <a:spcPct val="0"/>
              </a:spcBef>
              <a:spcAft>
                <a:spcPct val="0"/>
              </a:spcAft>
              <a:buNone/>
            </a:pPr>
            <a:r>
              <a:rPr lang="en-US" altLang="en-US" sz="1800">
                <a:solidFill>
                  <a:srgbClr val="000000"/>
                </a:solidFill>
              </a:rPr>
              <a:t>Louis Pasteur</a:t>
            </a:r>
          </a:p>
        </p:txBody>
      </p:sp>
      <p:sp>
        <p:nvSpPr>
          <p:cNvPr id="4100" name="Text Box 5">
            <a:extLst>
              <a:ext uri="{FF2B5EF4-FFF2-40B4-BE49-F238E27FC236}">
                <a16:creationId xmlns:a16="http://schemas.microsoft.com/office/drawing/2014/main" id="{F46E7964-94EB-4688-9466-B27CB029F78A}"/>
              </a:ext>
            </a:extLst>
          </p:cNvPr>
          <p:cNvSpPr txBox="1">
            <a:spLocks noChangeArrowheads="1"/>
          </p:cNvSpPr>
          <p:nvPr/>
        </p:nvSpPr>
        <p:spPr bwMode="auto">
          <a:xfrm>
            <a:off x="3429001" y="1143000"/>
            <a:ext cx="4487863" cy="738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sz="2100" b="1" i="1">
                <a:solidFill>
                  <a:srgbClr val="6666FF"/>
                </a:solidFill>
              </a:rPr>
              <a:t>God hides things by putting them</a:t>
            </a:r>
          </a:p>
          <a:p>
            <a:pPr fontAlgn="base">
              <a:spcBef>
                <a:spcPct val="0"/>
              </a:spcBef>
              <a:spcAft>
                <a:spcPct val="0"/>
              </a:spcAft>
              <a:buNone/>
            </a:pPr>
            <a:r>
              <a:rPr lang="en-US" altLang="en-US" sz="2100" b="1" i="1">
                <a:solidFill>
                  <a:srgbClr val="6666FF"/>
                </a:solidFill>
              </a:rPr>
              <a:t>near us.  </a:t>
            </a:r>
            <a:r>
              <a:rPr lang="en-US" altLang="en-US" sz="1800">
                <a:solidFill>
                  <a:srgbClr val="000000"/>
                </a:solidFill>
              </a:rPr>
              <a:t>Ralph Waldo Emerson</a:t>
            </a:r>
          </a:p>
        </p:txBody>
      </p:sp>
      <p:sp>
        <p:nvSpPr>
          <p:cNvPr id="4101" name="Text Box 6">
            <a:extLst>
              <a:ext uri="{FF2B5EF4-FFF2-40B4-BE49-F238E27FC236}">
                <a16:creationId xmlns:a16="http://schemas.microsoft.com/office/drawing/2014/main" id="{0DB000AB-0E24-4D01-BB6D-1A11460C5C58}"/>
              </a:ext>
            </a:extLst>
          </p:cNvPr>
          <p:cNvSpPr txBox="1">
            <a:spLocks noChangeArrowheads="1"/>
          </p:cNvSpPr>
          <p:nvPr/>
        </p:nvSpPr>
        <p:spPr bwMode="auto">
          <a:xfrm>
            <a:off x="3429000" y="1971675"/>
            <a:ext cx="5651500"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sz="2100" b="1" i="1">
                <a:solidFill>
                  <a:srgbClr val="006600"/>
                </a:solidFill>
              </a:rPr>
              <a:t>To acquire knowledge, one must study;</a:t>
            </a:r>
            <a:br>
              <a:rPr lang="en-US" altLang="en-US" sz="2100" b="1" i="1">
                <a:solidFill>
                  <a:srgbClr val="006600"/>
                </a:solidFill>
              </a:rPr>
            </a:br>
            <a:r>
              <a:rPr lang="en-US" altLang="en-US" sz="2100" b="1" i="1">
                <a:solidFill>
                  <a:srgbClr val="006600"/>
                </a:solidFill>
              </a:rPr>
              <a:t>but to acquire wisdom, one must observe.</a:t>
            </a:r>
            <a:r>
              <a:rPr lang="en-US" altLang="en-US" sz="2100">
                <a:solidFill>
                  <a:srgbClr val="000000"/>
                </a:solidFill>
              </a:rPr>
              <a:t> </a:t>
            </a:r>
          </a:p>
          <a:p>
            <a:pPr fontAlgn="base">
              <a:spcBef>
                <a:spcPct val="0"/>
              </a:spcBef>
              <a:spcAft>
                <a:spcPct val="0"/>
              </a:spcAft>
              <a:buNone/>
            </a:pPr>
            <a:r>
              <a:rPr lang="en-US" altLang="en-US" sz="1800">
                <a:solidFill>
                  <a:srgbClr val="000000"/>
                </a:solidFill>
              </a:rPr>
              <a:t>Marilyn Vos Savant </a:t>
            </a:r>
          </a:p>
        </p:txBody>
      </p:sp>
      <p:pic>
        <p:nvPicPr>
          <p:cNvPr id="4102" name="Picture 7" descr="nwaz_02_img0184">
            <a:extLst>
              <a:ext uri="{FF2B5EF4-FFF2-40B4-BE49-F238E27FC236}">
                <a16:creationId xmlns:a16="http://schemas.microsoft.com/office/drawing/2014/main" id="{12A0CB3E-568E-4F19-B387-84D72D24ED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1600" y="0"/>
            <a:ext cx="162718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8" descr="emerson">
            <a:extLst>
              <a:ext uri="{FF2B5EF4-FFF2-40B4-BE49-F238E27FC236}">
                <a16:creationId xmlns:a16="http://schemas.microsoft.com/office/drawing/2014/main" id="{E10148B0-C613-48B1-9F44-649D5EEBF4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3863" y="927100"/>
            <a:ext cx="1524000"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4" name="Text Box 10">
            <a:extLst>
              <a:ext uri="{FF2B5EF4-FFF2-40B4-BE49-F238E27FC236}">
                <a16:creationId xmlns:a16="http://schemas.microsoft.com/office/drawing/2014/main" id="{A4FE98E3-EFF2-44AC-ACBE-518021B546E0}"/>
              </a:ext>
            </a:extLst>
          </p:cNvPr>
          <p:cNvSpPr txBox="1">
            <a:spLocks noChangeArrowheads="1"/>
          </p:cNvSpPr>
          <p:nvPr/>
        </p:nvSpPr>
        <p:spPr bwMode="auto">
          <a:xfrm>
            <a:off x="1828800" y="228601"/>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4105" name="Text Box 11">
            <a:extLst>
              <a:ext uri="{FF2B5EF4-FFF2-40B4-BE49-F238E27FC236}">
                <a16:creationId xmlns:a16="http://schemas.microsoft.com/office/drawing/2014/main" id="{04A3BA3D-86C2-4C82-B039-F9792ACB73B5}"/>
              </a:ext>
            </a:extLst>
          </p:cNvPr>
          <p:cNvSpPr txBox="1">
            <a:spLocks noChangeArrowheads="1"/>
          </p:cNvSpPr>
          <p:nvPr/>
        </p:nvSpPr>
        <p:spPr bwMode="auto">
          <a:xfrm>
            <a:off x="1538288" y="11114"/>
            <a:ext cx="183515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sz="1800">
                <a:solidFill>
                  <a:srgbClr val="000000"/>
                </a:solidFill>
              </a:rPr>
              <a:t>     </a:t>
            </a:r>
            <a:r>
              <a:rPr lang="en-US" altLang="en-US" sz="1800" b="1" u="sng">
                <a:solidFill>
                  <a:srgbClr val="000000"/>
                </a:solidFill>
              </a:rPr>
              <a:t>SCIENCE</a:t>
            </a:r>
          </a:p>
          <a:p>
            <a:pPr fontAlgn="base">
              <a:spcBef>
                <a:spcPct val="0"/>
              </a:spcBef>
              <a:spcAft>
                <a:spcPct val="0"/>
              </a:spcAft>
              <a:buNone/>
            </a:pPr>
            <a:r>
              <a:rPr lang="en-US" altLang="en-US" sz="1800">
                <a:solidFill>
                  <a:srgbClr val="000000"/>
                </a:solidFill>
              </a:rPr>
              <a:t>            &amp;</a:t>
            </a:r>
          </a:p>
          <a:p>
            <a:pPr fontAlgn="base">
              <a:spcBef>
                <a:spcPct val="0"/>
              </a:spcBef>
              <a:spcAft>
                <a:spcPct val="0"/>
              </a:spcAft>
              <a:buNone/>
            </a:pPr>
            <a:r>
              <a:rPr lang="en-US" altLang="en-US" sz="1800" b="1" u="sng">
                <a:solidFill>
                  <a:srgbClr val="000000"/>
                </a:solidFill>
              </a:rPr>
              <a:t>OBSERVATION</a:t>
            </a:r>
          </a:p>
        </p:txBody>
      </p:sp>
      <p:sp>
        <p:nvSpPr>
          <p:cNvPr id="4106" name="Rectangle 13">
            <a:extLst>
              <a:ext uri="{FF2B5EF4-FFF2-40B4-BE49-F238E27FC236}">
                <a16:creationId xmlns:a16="http://schemas.microsoft.com/office/drawing/2014/main" id="{53521AD5-3BBF-4692-ADC8-77E32ACD7DAD}"/>
              </a:ext>
            </a:extLst>
          </p:cNvPr>
          <p:cNvSpPr>
            <a:spLocks noChangeArrowheads="1"/>
          </p:cNvSpPr>
          <p:nvPr/>
        </p:nvSpPr>
        <p:spPr bwMode="auto">
          <a:xfrm>
            <a:off x="3400425" y="2981326"/>
            <a:ext cx="5907088" cy="169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sz="2100" b="1" i="1">
                <a:solidFill>
                  <a:srgbClr val="000000"/>
                </a:solidFill>
              </a:rPr>
              <a:t>You are one of the rare people who can separate your observation from your perception...you see what is, where most people see what they expect.</a:t>
            </a:r>
            <a:r>
              <a:rPr lang="en-US" altLang="en-US" sz="2100" b="1">
                <a:solidFill>
                  <a:srgbClr val="000000"/>
                </a:solidFill>
              </a:rPr>
              <a:t> </a:t>
            </a:r>
            <a:br>
              <a:rPr lang="en-US" altLang="en-US" sz="2000" b="1">
                <a:solidFill>
                  <a:srgbClr val="000000"/>
                </a:solidFill>
              </a:rPr>
            </a:br>
            <a:r>
              <a:rPr lang="en-US" altLang="en-US" sz="1800">
                <a:solidFill>
                  <a:srgbClr val="000000"/>
                </a:solidFill>
              </a:rPr>
              <a:t>Tsitsi Dangarembga </a:t>
            </a:r>
          </a:p>
        </p:txBody>
      </p:sp>
      <p:pic>
        <p:nvPicPr>
          <p:cNvPr id="4107" name="Picture 15" descr="marilyn-vos-savant-15">
            <a:extLst>
              <a:ext uri="{FF2B5EF4-FFF2-40B4-BE49-F238E27FC236}">
                <a16:creationId xmlns:a16="http://schemas.microsoft.com/office/drawing/2014/main" id="{4FAA9655-9AF6-48E3-A63F-16B018FB57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47150" y="2251075"/>
            <a:ext cx="1716088"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8" name="Picture 17" descr="40949671_tsitsidangarembga_203x2501">
            <a:extLst>
              <a:ext uri="{FF2B5EF4-FFF2-40B4-BE49-F238E27FC236}">
                <a16:creationId xmlns:a16="http://schemas.microsoft.com/office/drawing/2014/main" id="{8E62A5EB-D5F2-4911-A68E-EA8ED828E7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3864" y="3240088"/>
            <a:ext cx="15462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9" name="Rectangle 1">
            <a:extLst>
              <a:ext uri="{FF2B5EF4-FFF2-40B4-BE49-F238E27FC236}">
                <a16:creationId xmlns:a16="http://schemas.microsoft.com/office/drawing/2014/main" id="{2696313D-EFF6-4518-AD76-DD3D4BAC2BBB}"/>
              </a:ext>
            </a:extLst>
          </p:cNvPr>
          <p:cNvSpPr>
            <a:spLocks noChangeArrowheads="1"/>
          </p:cNvSpPr>
          <p:nvPr/>
        </p:nvSpPr>
        <p:spPr bwMode="auto">
          <a:xfrm>
            <a:off x="3413125" y="4673600"/>
            <a:ext cx="4572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sz="2100" b="1" i="1">
                <a:solidFill>
                  <a:srgbClr val="CC0000"/>
                </a:solidFill>
              </a:rPr>
              <a:t>To see what is in front of one’s nose needs a constant struggle.</a:t>
            </a:r>
          </a:p>
          <a:p>
            <a:pPr fontAlgn="base">
              <a:spcBef>
                <a:spcPct val="0"/>
              </a:spcBef>
              <a:spcAft>
                <a:spcPct val="0"/>
              </a:spcAft>
              <a:buNone/>
            </a:pPr>
            <a:r>
              <a:rPr lang="en-US" altLang="en-US" sz="1800">
                <a:solidFill>
                  <a:srgbClr val="000000"/>
                </a:solidFill>
              </a:rPr>
              <a:t>George Orwell</a:t>
            </a:r>
          </a:p>
        </p:txBody>
      </p:sp>
      <p:pic>
        <p:nvPicPr>
          <p:cNvPr id="4110" name="Picture 3">
            <a:extLst>
              <a:ext uri="{FF2B5EF4-FFF2-40B4-BE49-F238E27FC236}">
                <a16:creationId xmlns:a16="http://schemas.microsoft.com/office/drawing/2014/main" id="{695512AD-9EDE-4866-8061-FDAF875E9A6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772401" y="4459289"/>
            <a:ext cx="2773363"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1" name="Picture 15">
            <a:extLst>
              <a:ext uri="{FF2B5EF4-FFF2-40B4-BE49-F238E27FC236}">
                <a16:creationId xmlns:a16="http://schemas.microsoft.com/office/drawing/2014/main" id="{835A9260-6410-4803-ABFD-DEC04A43A1D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r="4501" b="15179"/>
          <a:stretch>
            <a:fillRect/>
          </a:stretch>
        </p:blipFill>
        <p:spPr bwMode="auto">
          <a:xfrm>
            <a:off x="1806575" y="5275264"/>
            <a:ext cx="1335088" cy="154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112" name="TextBox 1">
            <a:extLst>
              <a:ext uri="{FF2B5EF4-FFF2-40B4-BE49-F238E27FC236}">
                <a16:creationId xmlns:a16="http://schemas.microsoft.com/office/drawing/2014/main" id="{4644ABC4-C190-4FAF-A762-EB79CE3EF84F}"/>
              </a:ext>
            </a:extLst>
          </p:cNvPr>
          <p:cNvSpPr txBox="1">
            <a:spLocks noChangeArrowheads="1"/>
          </p:cNvSpPr>
          <p:nvPr/>
        </p:nvSpPr>
        <p:spPr bwMode="auto">
          <a:xfrm>
            <a:off x="3429001" y="5711826"/>
            <a:ext cx="399097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sz="2100" b="1" i="1">
                <a:solidFill>
                  <a:srgbClr val="000000"/>
                </a:solidFill>
              </a:rPr>
              <a:t>The question is not what you look at, but what you see.  </a:t>
            </a:r>
            <a:r>
              <a:rPr lang="en-US" altLang="en-US" sz="1800">
                <a:solidFill>
                  <a:srgbClr val="000000"/>
                </a:solidFill>
              </a:rPr>
              <a:t>Henry Thoreau</a:t>
            </a:r>
            <a:endParaRPr lang="en-US" altLang="en-US" sz="2100" b="1" i="1">
              <a:solidFill>
                <a:srgbClr val="000000"/>
              </a:solidFill>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advTm="30000">
        <p15:prstTrans prst="wind"/>
      </p:transition>
    </mc:Choice>
    <mc:Fallback xmlns="">
      <p:transition spd="slow" advTm="30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4">
            <a:extLst>
              <a:ext uri="{FF2B5EF4-FFF2-40B4-BE49-F238E27FC236}">
                <a16:creationId xmlns:a16="http://schemas.microsoft.com/office/drawing/2014/main" id="{C301BDD3-36C9-4FF8-993B-6B900A1FEA16}"/>
              </a:ext>
            </a:extLst>
          </p:cNvPr>
          <p:cNvSpPr>
            <a:spLocks noChangeArrowheads="1"/>
          </p:cNvSpPr>
          <p:nvPr/>
        </p:nvSpPr>
        <p:spPr bwMode="auto">
          <a:xfrm>
            <a:off x="3060786" y="4530696"/>
            <a:ext cx="5340178"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sz="1800" b="1" dirty="0">
                <a:solidFill>
                  <a:srgbClr val="006600"/>
                </a:solidFill>
              </a:rPr>
              <a:t>Those who dwell, as scientists or laymen,</a:t>
            </a:r>
          </a:p>
          <a:p>
            <a:pPr fontAlgn="base">
              <a:spcBef>
                <a:spcPct val="0"/>
              </a:spcBef>
              <a:spcAft>
                <a:spcPct val="0"/>
              </a:spcAft>
              <a:buNone/>
            </a:pPr>
            <a:r>
              <a:rPr lang="en-US" altLang="en-US" sz="1800" b="1" dirty="0">
                <a:solidFill>
                  <a:srgbClr val="006600"/>
                </a:solidFill>
              </a:rPr>
              <a:t>among the beauties and mysteries of the earth,</a:t>
            </a:r>
          </a:p>
          <a:p>
            <a:pPr fontAlgn="base">
              <a:spcBef>
                <a:spcPct val="0"/>
              </a:spcBef>
              <a:spcAft>
                <a:spcPct val="0"/>
              </a:spcAft>
              <a:buNone/>
            </a:pPr>
            <a:r>
              <a:rPr lang="en-US" altLang="en-US" sz="1800" b="1" dirty="0">
                <a:solidFill>
                  <a:srgbClr val="006600"/>
                </a:solidFill>
              </a:rPr>
              <a:t>are never alone or weary of life.</a:t>
            </a:r>
            <a:r>
              <a:rPr lang="en-US" altLang="en-US" sz="1800" b="1" dirty="0">
                <a:solidFill>
                  <a:srgbClr val="000000"/>
                </a:solidFill>
              </a:rPr>
              <a:t> </a:t>
            </a:r>
          </a:p>
        </p:txBody>
      </p:sp>
      <p:sp>
        <p:nvSpPr>
          <p:cNvPr id="40963" name="Text Box 5">
            <a:extLst>
              <a:ext uri="{FF2B5EF4-FFF2-40B4-BE49-F238E27FC236}">
                <a16:creationId xmlns:a16="http://schemas.microsoft.com/office/drawing/2014/main" id="{95743D8F-1228-45D7-B4F8-4A8D78E7F742}"/>
              </a:ext>
            </a:extLst>
          </p:cNvPr>
          <p:cNvSpPr txBox="1">
            <a:spLocks noChangeArrowheads="1"/>
          </p:cNvSpPr>
          <p:nvPr/>
        </p:nvSpPr>
        <p:spPr bwMode="auto">
          <a:xfrm>
            <a:off x="3124200" y="3622142"/>
            <a:ext cx="52133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sz="1800" b="1" dirty="0">
                <a:solidFill>
                  <a:srgbClr val="0000FF"/>
                </a:solidFill>
              </a:rPr>
              <a:t>One way to open your eyes is to ask yourself: </a:t>
            </a:r>
          </a:p>
          <a:p>
            <a:pPr fontAlgn="base">
              <a:spcBef>
                <a:spcPct val="0"/>
              </a:spcBef>
              <a:spcAft>
                <a:spcPct val="0"/>
              </a:spcAft>
              <a:buNone/>
            </a:pPr>
            <a:r>
              <a:rPr lang="en-US" altLang="en-US" sz="1800" b="1" dirty="0">
                <a:solidFill>
                  <a:srgbClr val="0000FF"/>
                </a:solidFill>
              </a:rPr>
              <a:t>What if I had never seen this before?</a:t>
            </a:r>
          </a:p>
          <a:p>
            <a:pPr fontAlgn="base">
              <a:spcBef>
                <a:spcPct val="0"/>
              </a:spcBef>
              <a:spcAft>
                <a:spcPct val="0"/>
              </a:spcAft>
              <a:buNone/>
            </a:pPr>
            <a:r>
              <a:rPr lang="en-US" altLang="en-US" sz="1800" b="1" dirty="0">
                <a:solidFill>
                  <a:srgbClr val="0000FF"/>
                </a:solidFill>
              </a:rPr>
              <a:t>What if I knew I would never see it again?”</a:t>
            </a:r>
            <a:r>
              <a:rPr lang="en-US" altLang="en-US" sz="1800" b="1" dirty="0">
                <a:solidFill>
                  <a:srgbClr val="000000"/>
                </a:solidFill>
              </a:rPr>
              <a:t> </a:t>
            </a:r>
            <a:br>
              <a:rPr lang="en-US" altLang="en-US" sz="1800" b="1" dirty="0">
                <a:solidFill>
                  <a:srgbClr val="000000"/>
                </a:solidFill>
              </a:rPr>
            </a:br>
            <a:endParaRPr lang="en-US" altLang="en-US" sz="1800" b="1" dirty="0">
              <a:solidFill>
                <a:srgbClr val="000000"/>
              </a:solidFill>
            </a:endParaRPr>
          </a:p>
        </p:txBody>
      </p:sp>
      <p:sp>
        <p:nvSpPr>
          <p:cNvPr id="40964" name="Text Box 6">
            <a:extLst>
              <a:ext uri="{FF2B5EF4-FFF2-40B4-BE49-F238E27FC236}">
                <a16:creationId xmlns:a16="http://schemas.microsoft.com/office/drawing/2014/main" id="{0F9CA3B7-4A5D-4EC4-94FE-E05C9BA89F0E}"/>
              </a:ext>
            </a:extLst>
          </p:cNvPr>
          <p:cNvSpPr txBox="1">
            <a:spLocks noChangeArrowheads="1"/>
          </p:cNvSpPr>
          <p:nvPr/>
        </p:nvSpPr>
        <p:spPr bwMode="auto">
          <a:xfrm>
            <a:off x="1676401" y="2923231"/>
            <a:ext cx="8413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sz="1800" b="1" dirty="0">
                <a:solidFill>
                  <a:srgbClr val="CC0000"/>
                </a:solidFill>
              </a:rPr>
              <a:t>Only within the moment of time represented by the present century has one</a:t>
            </a:r>
          </a:p>
          <a:p>
            <a:pPr fontAlgn="base">
              <a:spcBef>
                <a:spcPct val="0"/>
              </a:spcBef>
              <a:spcAft>
                <a:spcPct val="0"/>
              </a:spcAft>
              <a:buNone/>
            </a:pPr>
            <a:r>
              <a:rPr lang="en-US" altLang="en-US" sz="1800" b="1" dirty="0">
                <a:solidFill>
                  <a:srgbClr val="CC0000"/>
                </a:solidFill>
              </a:rPr>
              <a:t>species -- man -- acquired significant power to alter the nature of his world. </a:t>
            </a:r>
          </a:p>
        </p:txBody>
      </p:sp>
      <p:pic>
        <p:nvPicPr>
          <p:cNvPr id="40965" name="Picture 8" descr="Rachel+Carson">
            <a:extLst>
              <a:ext uri="{FF2B5EF4-FFF2-40B4-BE49-F238E27FC236}">
                <a16:creationId xmlns:a16="http://schemas.microsoft.com/office/drawing/2014/main" id="{F92BF64E-D652-4F22-9BE9-F4C91AC6CC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4200" y="152400"/>
            <a:ext cx="35814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6" name="Picture 10" descr="pcw29a">
            <a:extLst>
              <a:ext uri="{FF2B5EF4-FFF2-40B4-BE49-F238E27FC236}">
                <a16:creationId xmlns:a16="http://schemas.microsoft.com/office/drawing/2014/main" id="{BE3EB284-BBC0-40F1-8420-DC66551610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1" y="152400"/>
            <a:ext cx="199072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7" name="Text Box 11">
            <a:extLst>
              <a:ext uri="{FF2B5EF4-FFF2-40B4-BE49-F238E27FC236}">
                <a16:creationId xmlns:a16="http://schemas.microsoft.com/office/drawing/2014/main" id="{33261F13-55C7-4AF3-878C-84EE9F8356A9}"/>
              </a:ext>
            </a:extLst>
          </p:cNvPr>
          <p:cNvSpPr txBox="1">
            <a:spLocks noChangeArrowheads="1"/>
          </p:cNvSpPr>
          <p:nvPr/>
        </p:nvSpPr>
        <p:spPr bwMode="auto">
          <a:xfrm>
            <a:off x="3641725" y="188913"/>
            <a:ext cx="3016250" cy="146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sz="1800" b="1">
                <a:solidFill>
                  <a:srgbClr val="000000"/>
                </a:solidFill>
              </a:rPr>
              <a:t>Rachel Carson, author of </a:t>
            </a:r>
          </a:p>
          <a:p>
            <a:pPr fontAlgn="base">
              <a:spcBef>
                <a:spcPct val="0"/>
              </a:spcBef>
              <a:spcAft>
                <a:spcPct val="0"/>
              </a:spcAft>
              <a:buNone/>
            </a:pPr>
            <a:r>
              <a:rPr lang="en-US" altLang="en-US" sz="1800" b="1" i="1">
                <a:solidFill>
                  <a:srgbClr val="000000"/>
                </a:solidFill>
              </a:rPr>
              <a:t>Silent Spring</a:t>
            </a:r>
            <a:r>
              <a:rPr lang="en-US" altLang="en-US" sz="1800" b="1">
                <a:solidFill>
                  <a:srgbClr val="000000"/>
                </a:solidFill>
              </a:rPr>
              <a:t>, deserves</a:t>
            </a:r>
          </a:p>
          <a:p>
            <a:pPr fontAlgn="base">
              <a:spcBef>
                <a:spcPct val="0"/>
              </a:spcBef>
              <a:spcAft>
                <a:spcPct val="0"/>
              </a:spcAft>
              <a:buNone/>
            </a:pPr>
            <a:r>
              <a:rPr lang="en-US" altLang="en-US" sz="1800" b="1">
                <a:solidFill>
                  <a:srgbClr val="000000"/>
                </a:solidFill>
              </a:rPr>
              <a:t>significant credit for</a:t>
            </a:r>
          </a:p>
          <a:p>
            <a:pPr fontAlgn="base">
              <a:spcBef>
                <a:spcPct val="0"/>
              </a:spcBef>
              <a:spcAft>
                <a:spcPct val="0"/>
              </a:spcAft>
              <a:buNone/>
            </a:pPr>
            <a:r>
              <a:rPr lang="en-US" altLang="en-US" sz="1800" b="1">
                <a:solidFill>
                  <a:srgbClr val="000000"/>
                </a:solidFill>
              </a:rPr>
              <a:t>initiating the </a:t>
            </a:r>
          </a:p>
          <a:p>
            <a:pPr fontAlgn="base">
              <a:spcBef>
                <a:spcPct val="0"/>
              </a:spcBef>
              <a:spcAft>
                <a:spcPct val="0"/>
              </a:spcAft>
              <a:buNone/>
            </a:pPr>
            <a:r>
              <a:rPr lang="en-US" altLang="en-US" sz="1800" b="1">
                <a:solidFill>
                  <a:srgbClr val="000000"/>
                </a:solidFill>
              </a:rPr>
              <a:t>environmental movement.</a:t>
            </a:r>
          </a:p>
        </p:txBody>
      </p:sp>
      <p:sp>
        <p:nvSpPr>
          <p:cNvPr id="2" name="TextBox 1">
            <a:extLst>
              <a:ext uri="{FF2B5EF4-FFF2-40B4-BE49-F238E27FC236}">
                <a16:creationId xmlns:a16="http://schemas.microsoft.com/office/drawing/2014/main" id="{94E6194A-9225-4261-9CB8-2460140E1A42}"/>
              </a:ext>
            </a:extLst>
          </p:cNvPr>
          <p:cNvSpPr txBox="1"/>
          <p:nvPr/>
        </p:nvSpPr>
        <p:spPr>
          <a:xfrm>
            <a:off x="448705" y="5656891"/>
            <a:ext cx="12418539" cy="830997"/>
          </a:xfrm>
          <a:prstGeom prst="rect">
            <a:avLst/>
          </a:prstGeom>
          <a:noFill/>
        </p:spPr>
        <p:txBody>
          <a:bodyPr wrap="square" rtlCol="0">
            <a:spAutoFit/>
          </a:bodyPr>
          <a:lstStyle/>
          <a:p>
            <a:r>
              <a:rPr lang="en-US" sz="2300" b="1" dirty="0">
                <a:solidFill>
                  <a:srgbClr val="FF0000"/>
                </a:solidFill>
              </a:rPr>
              <a:t>We should be noticing that human action is changing the climate and dangerously warming the planet.  An effort to minimize the damage must begin immediately. </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advTm="30000">
        <p15:prstTrans prst="prestige"/>
      </p:transition>
    </mc:Choice>
    <mc:Fallback xmlns="">
      <p:transition spd="slow" advTm="30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6DC7445-0761-4742-A582-AFA9B97163CD}"/>
              </a:ext>
            </a:extLst>
          </p:cNvPr>
          <p:cNvSpPr txBox="1"/>
          <p:nvPr/>
        </p:nvSpPr>
        <p:spPr>
          <a:xfrm>
            <a:off x="264696" y="291912"/>
            <a:ext cx="8130100" cy="1938992"/>
          </a:xfrm>
          <a:prstGeom prst="rect">
            <a:avLst/>
          </a:prstGeom>
          <a:noFill/>
        </p:spPr>
        <p:txBody>
          <a:bodyPr wrap="square" rtlCol="0">
            <a:spAutoFit/>
          </a:bodyPr>
          <a:lstStyle/>
          <a:p>
            <a:r>
              <a:rPr lang="en-US" sz="2400" dirty="0"/>
              <a:t>When we notice something puzzling, we are often inspired to ask why and this sometimes leads to explanations that can lead to greater understanding.  We all see blue sky, and some notice this and ask why the sky is blue?</a:t>
            </a:r>
          </a:p>
          <a:p>
            <a:r>
              <a:rPr lang="en-US" sz="2400" dirty="0"/>
              <a:t> </a:t>
            </a:r>
          </a:p>
        </p:txBody>
      </p:sp>
      <p:sp>
        <p:nvSpPr>
          <p:cNvPr id="4" name="AutoShape 2" descr="Diagram showing why the sky is blue">
            <a:extLst>
              <a:ext uri="{FF2B5EF4-FFF2-40B4-BE49-F238E27FC236}">
                <a16:creationId xmlns:a16="http://schemas.microsoft.com/office/drawing/2014/main" id="{ACB01786-C1D4-4351-A025-9AC4C4DAF06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Diagram showing why the sky is blue">
            <a:extLst>
              <a:ext uri="{FF2B5EF4-FFF2-40B4-BE49-F238E27FC236}">
                <a16:creationId xmlns:a16="http://schemas.microsoft.com/office/drawing/2014/main" id="{991EF42E-6AD6-4C11-BBBA-3177D7549972}"/>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descr="Diagram&#10;&#10;Description automatically generated">
            <a:extLst>
              <a:ext uri="{FF2B5EF4-FFF2-40B4-BE49-F238E27FC236}">
                <a16:creationId xmlns:a16="http://schemas.microsoft.com/office/drawing/2014/main" id="{61A0C9C5-230A-4639-8F83-2DEC8AAB00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39447" y="165387"/>
            <a:ext cx="3602901" cy="2722192"/>
          </a:xfrm>
          <a:prstGeom prst="rect">
            <a:avLst/>
          </a:prstGeom>
        </p:spPr>
      </p:pic>
      <p:sp>
        <p:nvSpPr>
          <p:cNvPr id="10" name="TextBox 9">
            <a:extLst>
              <a:ext uri="{FF2B5EF4-FFF2-40B4-BE49-F238E27FC236}">
                <a16:creationId xmlns:a16="http://schemas.microsoft.com/office/drawing/2014/main" id="{0EF54AAE-3679-4CC4-99E7-7F3B4B3B0FDE}"/>
              </a:ext>
            </a:extLst>
          </p:cNvPr>
          <p:cNvSpPr txBox="1"/>
          <p:nvPr/>
        </p:nvSpPr>
        <p:spPr>
          <a:xfrm>
            <a:off x="290383" y="3556084"/>
            <a:ext cx="11751965" cy="2446824"/>
          </a:xfrm>
          <a:prstGeom prst="rect">
            <a:avLst/>
          </a:prstGeom>
          <a:noFill/>
        </p:spPr>
        <p:txBody>
          <a:bodyPr wrap="square" rtlCol="0">
            <a:spAutoFit/>
          </a:bodyPr>
          <a:lstStyle/>
          <a:p>
            <a:r>
              <a:rPr lang="en-US" sz="1300" dirty="0">
                <a:hlinkClick r:id="rId3"/>
              </a:rPr>
              <a:t>https://www.rmg.co.uk/stories/topics/why-sky-blue#:~:text=As%20white%20light%20passes%20through,red%20light%20has%20the%20longest</a:t>
            </a:r>
            <a:r>
              <a:rPr lang="en-US" sz="1300" dirty="0"/>
              <a:t>.  </a:t>
            </a:r>
          </a:p>
          <a:p>
            <a:r>
              <a:rPr lang="en-US" sz="1300" dirty="0">
                <a:hlinkClick r:id="rId4"/>
              </a:rPr>
              <a:t>https://spaceplace.nasa.gov/blue-sky/en/</a:t>
            </a:r>
            <a:r>
              <a:rPr lang="en-US" sz="1300" dirty="0"/>
              <a:t>   </a:t>
            </a:r>
          </a:p>
          <a:p>
            <a:r>
              <a:rPr lang="en-US" sz="1300" dirty="0">
                <a:hlinkClick r:id="rId5"/>
              </a:rPr>
              <a:t>https://scijinks.gov/blue-sky/</a:t>
            </a:r>
            <a:r>
              <a:rPr lang="en-US" sz="1300" dirty="0"/>
              <a:t>  </a:t>
            </a:r>
          </a:p>
          <a:p>
            <a:endParaRPr lang="en-US" dirty="0"/>
          </a:p>
          <a:p>
            <a:r>
              <a:rPr lang="en-US" sz="2400" dirty="0"/>
              <a:t>Noticing a puzzling observation is dependent on prior experience and education.  Experience and education coupled with observation are prerequisites to developing the understanding that can lead to new and important discoveries that increase the quality of life.</a:t>
            </a:r>
          </a:p>
        </p:txBody>
      </p:sp>
    </p:spTree>
    <p:extLst>
      <p:ext uri="{BB962C8B-B14F-4D97-AF65-F5344CB8AC3E}">
        <p14:creationId xmlns:p14="http://schemas.microsoft.com/office/powerpoint/2010/main" val="14884939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advTm="30000">
        <p15:prstTrans prst="fracture"/>
      </p:transition>
    </mc:Choice>
    <mc:Fallback xmlns="">
      <p:transition spd="slow" advTm="30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5194019-649D-4A0F-A5F1-AE9121FFBE55}"/>
              </a:ext>
            </a:extLst>
          </p:cNvPr>
          <p:cNvSpPr txBox="1"/>
          <p:nvPr/>
        </p:nvSpPr>
        <p:spPr>
          <a:xfrm>
            <a:off x="106940" y="59767"/>
            <a:ext cx="10078400" cy="1261884"/>
          </a:xfrm>
          <a:prstGeom prst="rect">
            <a:avLst/>
          </a:prstGeom>
          <a:noFill/>
        </p:spPr>
        <p:txBody>
          <a:bodyPr wrap="none" rtlCol="0">
            <a:spAutoFit/>
          </a:bodyPr>
          <a:lstStyle/>
          <a:p>
            <a:r>
              <a:rPr lang="en-US" sz="2800" b="1" dirty="0"/>
              <a:t>Alphabet</a:t>
            </a:r>
            <a:r>
              <a:rPr lang="en-US" dirty="0"/>
              <a:t>     </a:t>
            </a:r>
            <a:r>
              <a:rPr lang="en-US" sz="2400" dirty="0"/>
              <a:t>ABCDEFGHIJKLMNOPQRSTUVWXYZ</a:t>
            </a:r>
          </a:p>
          <a:p>
            <a:r>
              <a:rPr lang="en-US" sz="2400" dirty="0"/>
              <a:t>1.  Have you ever asked why the letters are arranged in the above order?</a:t>
            </a:r>
          </a:p>
          <a:p>
            <a:r>
              <a:rPr lang="en-US" sz="2400" dirty="0"/>
              <a:t>2.  Why are the 26 letters called an alphabet?</a:t>
            </a:r>
          </a:p>
        </p:txBody>
      </p:sp>
      <p:sp>
        <p:nvSpPr>
          <p:cNvPr id="4" name="TextBox 3">
            <a:extLst>
              <a:ext uri="{FF2B5EF4-FFF2-40B4-BE49-F238E27FC236}">
                <a16:creationId xmlns:a16="http://schemas.microsoft.com/office/drawing/2014/main" id="{7BF803EC-AA2F-400A-8B1C-0A0C81FF486D}"/>
              </a:ext>
            </a:extLst>
          </p:cNvPr>
          <p:cNvSpPr txBox="1"/>
          <p:nvPr/>
        </p:nvSpPr>
        <p:spPr>
          <a:xfrm>
            <a:off x="38114" y="1321651"/>
            <a:ext cx="8772184" cy="4524315"/>
          </a:xfrm>
          <a:prstGeom prst="rect">
            <a:avLst/>
          </a:prstGeom>
          <a:noFill/>
        </p:spPr>
        <p:txBody>
          <a:bodyPr wrap="square">
            <a:spAutoFit/>
          </a:bodyPr>
          <a:lstStyle/>
          <a:p>
            <a:r>
              <a:rPr lang="en-US" b="1" dirty="0"/>
              <a:t>1.  Some scholars think it goes back to the Egyptians and how they ordered their hieroglyphics. Another theory is that the letters used to have a number attached to them, and they were put in numerical order. While the numbers were lost over time, the letters and their order remain. Psychology Today posts that it had something to do with how easy it is to memorize with its bouncy cadence. Another theory is that the letters were put in order as part of a memory tool so people could memorize all 26 of them. It's hard to imagine a mnemonic device that's easier than the ABC Song though.</a:t>
            </a:r>
          </a:p>
          <a:p>
            <a:endParaRPr lang="en-US" b="1" dirty="0"/>
          </a:p>
          <a:p>
            <a:r>
              <a:rPr lang="en-US" b="1" dirty="0">
                <a:hlinkClick r:id="rId2"/>
              </a:rPr>
              <a:t>https://www.southernliving.com/news/alphabetical-order-history#:~:text=Some%20scholars%20think%20it%20goes,</a:t>
            </a:r>
          </a:p>
          <a:p>
            <a:r>
              <a:rPr lang="en-US" b="1" dirty="0">
                <a:hlinkClick r:id="rId2"/>
              </a:rPr>
              <a:t>letters%20and%20their%20order%20remain </a:t>
            </a:r>
            <a:r>
              <a:rPr lang="en-US" b="1" dirty="0"/>
              <a:t>.   </a:t>
            </a:r>
          </a:p>
          <a:p>
            <a:endParaRPr lang="en-US" b="1" dirty="0"/>
          </a:p>
          <a:p>
            <a:r>
              <a:rPr lang="en-US" b="1" dirty="0">
                <a:hlinkClick r:id="rId3"/>
              </a:rPr>
              <a:t>https://www.mentalfloss.com/article/29011/why-are-letters-abc-order</a:t>
            </a:r>
            <a:r>
              <a:rPr lang="en-US" b="1" dirty="0"/>
              <a:t>  </a:t>
            </a:r>
          </a:p>
          <a:p>
            <a:endParaRPr lang="en-US" b="1" dirty="0"/>
          </a:p>
          <a:p>
            <a:r>
              <a:rPr lang="en-US" b="1" dirty="0">
                <a:hlinkClick r:id="rId4"/>
              </a:rPr>
              <a:t>https://en.wikipedia.org/wiki/Alphabetical_order</a:t>
            </a:r>
            <a:r>
              <a:rPr lang="en-US" b="1" dirty="0"/>
              <a:t>  </a:t>
            </a:r>
          </a:p>
        </p:txBody>
      </p:sp>
      <p:pic>
        <p:nvPicPr>
          <p:cNvPr id="3" name="Picture 2">
            <a:extLst>
              <a:ext uri="{FF2B5EF4-FFF2-40B4-BE49-F238E27FC236}">
                <a16:creationId xmlns:a16="http://schemas.microsoft.com/office/drawing/2014/main" id="{2CA2D523-93E2-45EB-A8EA-5724333AFAA4}"/>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Lst>
          </a:blip>
          <a:srcRect l="41890" t="28545" r="4139" b="2052"/>
          <a:stretch/>
        </p:blipFill>
        <p:spPr>
          <a:xfrm>
            <a:off x="9336777" y="682555"/>
            <a:ext cx="2726457" cy="3505988"/>
          </a:xfrm>
          <a:prstGeom prst="rect">
            <a:avLst/>
          </a:prstGeom>
          <a:scene3d>
            <a:camera prst="orthographicFront">
              <a:rot lat="1200000" lon="0" rev="150000"/>
            </a:camera>
            <a:lightRig rig="threePt" dir="t"/>
          </a:scene3d>
        </p:spPr>
      </p:pic>
      <p:pic>
        <p:nvPicPr>
          <p:cNvPr id="5" name="Picture 4">
            <a:extLst>
              <a:ext uri="{FF2B5EF4-FFF2-40B4-BE49-F238E27FC236}">
                <a16:creationId xmlns:a16="http://schemas.microsoft.com/office/drawing/2014/main" id="{E3B8F1CB-79E5-4A40-A869-6A6E9C1A2589}"/>
              </a:ext>
            </a:extLst>
          </p:cNvPr>
          <p:cNvPicPr>
            <a:picLocks noChangeAspect="1"/>
          </p:cNvPicPr>
          <p:nvPr/>
        </p:nvPicPr>
        <p:blipFill rotWithShape="1">
          <a:blip r:embed="rId7"/>
          <a:srcRect l="2133" t="6697" r="2133" b="6555"/>
          <a:stretch/>
        </p:blipFill>
        <p:spPr>
          <a:xfrm>
            <a:off x="7830392" y="4145582"/>
            <a:ext cx="4323494" cy="2609690"/>
          </a:xfrm>
          <a:prstGeom prst="rect">
            <a:avLst/>
          </a:prstGeom>
        </p:spPr>
      </p:pic>
      <p:sp>
        <p:nvSpPr>
          <p:cNvPr id="7" name="TextBox 6">
            <a:extLst>
              <a:ext uri="{FF2B5EF4-FFF2-40B4-BE49-F238E27FC236}">
                <a16:creationId xmlns:a16="http://schemas.microsoft.com/office/drawing/2014/main" id="{008067F8-692E-4403-AA04-E5F248C62E40}"/>
              </a:ext>
            </a:extLst>
          </p:cNvPr>
          <p:cNvSpPr txBox="1"/>
          <p:nvPr/>
        </p:nvSpPr>
        <p:spPr>
          <a:xfrm>
            <a:off x="106939" y="6108941"/>
            <a:ext cx="7507805" cy="369332"/>
          </a:xfrm>
          <a:prstGeom prst="rect">
            <a:avLst/>
          </a:prstGeom>
          <a:noFill/>
        </p:spPr>
        <p:txBody>
          <a:bodyPr wrap="square">
            <a:spAutoFit/>
          </a:bodyPr>
          <a:lstStyle/>
          <a:p>
            <a:r>
              <a:rPr lang="en-US" b="1" dirty="0"/>
              <a:t>2.  Alpha and beta are the first two letters of the Greek alphabet</a:t>
            </a:r>
            <a:r>
              <a:rPr lang="en-US" dirty="0"/>
              <a:t>.</a:t>
            </a:r>
          </a:p>
        </p:txBody>
      </p:sp>
    </p:spTree>
    <p:extLst>
      <p:ext uri="{BB962C8B-B14F-4D97-AF65-F5344CB8AC3E}">
        <p14:creationId xmlns:p14="http://schemas.microsoft.com/office/powerpoint/2010/main" val="34721984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advTm="30000">
        <p15:prstTrans prst="crush"/>
      </p:transition>
    </mc:Choice>
    <mc:Fallback xmlns="">
      <p:transition spd="slow" advTm="3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600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par>
                          <p:cTn id="8" fill="hold">
                            <p:stCondLst>
                              <p:cond delay="8000"/>
                            </p:stCondLst>
                            <p:childTnLst>
                              <p:par>
                                <p:cTn id="9" presetID="26" presetClass="entr" presetSubtype="0" fill="hold" grpId="0" nodeType="afterEffect">
                                  <p:stCondLst>
                                    <p:cond delay="7000"/>
                                  </p:stCondLst>
                                  <p:iterate type="wd">
                                    <p:tmPct val="10000"/>
                                  </p:iterate>
                                  <p:childTnLst>
                                    <p:set>
                                      <p:cBhvr>
                                        <p:cTn id="10" dur="1" fill="hold">
                                          <p:stCondLst>
                                            <p:cond delay="0"/>
                                          </p:stCondLst>
                                        </p:cTn>
                                        <p:tgtEl>
                                          <p:spTgt spid="7"/>
                                        </p:tgtEl>
                                        <p:attrNameLst>
                                          <p:attrName>style.visibility</p:attrName>
                                        </p:attrNameLst>
                                      </p:cBhvr>
                                      <p:to>
                                        <p:strVal val="visible"/>
                                      </p:to>
                                    </p:set>
                                    <p:animEffect transition="in" filter="wipe(down)">
                                      <p:cBhvr>
                                        <p:cTn id="11" dur="580">
                                          <p:stCondLst>
                                            <p:cond delay="0"/>
                                          </p:stCondLst>
                                        </p:cTn>
                                        <p:tgtEl>
                                          <p:spTgt spid="7"/>
                                        </p:tgtEl>
                                      </p:cBhvr>
                                    </p:animEffect>
                                    <p:anim calcmode="lin" valueType="num">
                                      <p:cBhvr>
                                        <p:cTn id="12"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7" dur="26">
                                          <p:stCondLst>
                                            <p:cond delay="650"/>
                                          </p:stCondLst>
                                        </p:cTn>
                                        <p:tgtEl>
                                          <p:spTgt spid="7"/>
                                        </p:tgtEl>
                                      </p:cBhvr>
                                      <p:to x="100000" y="60000"/>
                                    </p:animScale>
                                    <p:animScale>
                                      <p:cBhvr>
                                        <p:cTn id="18" dur="166" decel="50000">
                                          <p:stCondLst>
                                            <p:cond delay="676"/>
                                          </p:stCondLst>
                                        </p:cTn>
                                        <p:tgtEl>
                                          <p:spTgt spid="7"/>
                                        </p:tgtEl>
                                      </p:cBhvr>
                                      <p:to x="100000" y="100000"/>
                                    </p:animScale>
                                    <p:animScale>
                                      <p:cBhvr>
                                        <p:cTn id="19" dur="26">
                                          <p:stCondLst>
                                            <p:cond delay="1312"/>
                                          </p:stCondLst>
                                        </p:cTn>
                                        <p:tgtEl>
                                          <p:spTgt spid="7"/>
                                        </p:tgtEl>
                                      </p:cBhvr>
                                      <p:to x="100000" y="80000"/>
                                    </p:animScale>
                                    <p:animScale>
                                      <p:cBhvr>
                                        <p:cTn id="20" dur="166" decel="50000">
                                          <p:stCondLst>
                                            <p:cond delay="1338"/>
                                          </p:stCondLst>
                                        </p:cTn>
                                        <p:tgtEl>
                                          <p:spTgt spid="7"/>
                                        </p:tgtEl>
                                      </p:cBhvr>
                                      <p:to x="100000" y="100000"/>
                                    </p:animScale>
                                    <p:animScale>
                                      <p:cBhvr>
                                        <p:cTn id="21" dur="26">
                                          <p:stCondLst>
                                            <p:cond delay="1642"/>
                                          </p:stCondLst>
                                        </p:cTn>
                                        <p:tgtEl>
                                          <p:spTgt spid="7"/>
                                        </p:tgtEl>
                                      </p:cBhvr>
                                      <p:to x="100000" y="90000"/>
                                    </p:animScale>
                                    <p:animScale>
                                      <p:cBhvr>
                                        <p:cTn id="22" dur="166" decel="50000">
                                          <p:stCondLst>
                                            <p:cond delay="1668"/>
                                          </p:stCondLst>
                                        </p:cTn>
                                        <p:tgtEl>
                                          <p:spTgt spid="7"/>
                                        </p:tgtEl>
                                      </p:cBhvr>
                                      <p:to x="100000" y="100000"/>
                                    </p:animScale>
                                    <p:animScale>
                                      <p:cBhvr>
                                        <p:cTn id="23" dur="26">
                                          <p:stCondLst>
                                            <p:cond delay="1808"/>
                                          </p:stCondLst>
                                        </p:cTn>
                                        <p:tgtEl>
                                          <p:spTgt spid="7"/>
                                        </p:tgtEl>
                                      </p:cBhvr>
                                      <p:to x="100000" y="95000"/>
                                    </p:animScale>
                                    <p:animScale>
                                      <p:cBhvr>
                                        <p:cTn id="24"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F9C1BB-BF2D-4884-B6CF-4A18C2B7BE31}"/>
              </a:ext>
            </a:extLst>
          </p:cNvPr>
          <p:cNvPicPr>
            <a:picLocks noChangeAspect="1"/>
          </p:cNvPicPr>
          <p:nvPr/>
        </p:nvPicPr>
        <p:blipFill rotWithShape="1">
          <a:blip r:embed="rId2"/>
          <a:srcRect l="6421" r="19100" b="27544"/>
          <a:stretch/>
        </p:blipFill>
        <p:spPr>
          <a:xfrm>
            <a:off x="62713" y="221717"/>
            <a:ext cx="3651472" cy="2368211"/>
          </a:xfrm>
          <a:prstGeom prst="rect">
            <a:avLst/>
          </a:prstGeom>
        </p:spPr>
      </p:pic>
      <p:sp>
        <p:nvSpPr>
          <p:cNvPr id="4" name="TextBox 3">
            <a:extLst>
              <a:ext uri="{FF2B5EF4-FFF2-40B4-BE49-F238E27FC236}">
                <a16:creationId xmlns:a16="http://schemas.microsoft.com/office/drawing/2014/main" id="{434EF643-CEAD-43B5-9FFE-5FA5C40BFE15}"/>
              </a:ext>
            </a:extLst>
          </p:cNvPr>
          <p:cNvSpPr txBox="1"/>
          <p:nvPr/>
        </p:nvSpPr>
        <p:spPr>
          <a:xfrm>
            <a:off x="0" y="2600922"/>
            <a:ext cx="3994675" cy="369332"/>
          </a:xfrm>
          <a:prstGeom prst="rect">
            <a:avLst/>
          </a:prstGeom>
          <a:noFill/>
        </p:spPr>
        <p:txBody>
          <a:bodyPr wrap="square">
            <a:spAutoFit/>
          </a:bodyPr>
          <a:lstStyle/>
          <a:p>
            <a:r>
              <a:rPr lang="en-US" dirty="0" err="1"/>
              <a:t>Iguazú</a:t>
            </a:r>
            <a:r>
              <a:rPr lang="en-US" dirty="0"/>
              <a:t> Falls — Argentina and Brazil</a:t>
            </a:r>
          </a:p>
        </p:txBody>
      </p:sp>
      <p:pic>
        <p:nvPicPr>
          <p:cNvPr id="5" name="Picture 4">
            <a:extLst>
              <a:ext uri="{FF2B5EF4-FFF2-40B4-BE49-F238E27FC236}">
                <a16:creationId xmlns:a16="http://schemas.microsoft.com/office/drawing/2014/main" id="{58CC95EA-D554-45B0-8879-53B950BF2906}"/>
              </a:ext>
            </a:extLst>
          </p:cNvPr>
          <p:cNvPicPr>
            <a:picLocks noChangeAspect="1"/>
          </p:cNvPicPr>
          <p:nvPr/>
        </p:nvPicPr>
        <p:blipFill rotWithShape="1">
          <a:blip r:embed="rId3"/>
          <a:srcRect l="22132" t="16394" r="20262"/>
          <a:stretch/>
        </p:blipFill>
        <p:spPr>
          <a:xfrm>
            <a:off x="198634" y="4535121"/>
            <a:ext cx="1485787" cy="2161573"/>
          </a:xfrm>
          <a:prstGeom prst="rect">
            <a:avLst/>
          </a:prstGeom>
        </p:spPr>
      </p:pic>
      <p:pic>
        <p:nvPicPr>
          <p:cNvPr id="6" name="Picture 5">
            <a:extLst>
              <a:ext uri="{FF2B5EF4-FFF2-40B4-BE49-F238E27FC236}">
                <a16:creationId xmlns:a16="http://schemas.microsoft.com/office/drawing/2014/main" id="{DCB8C0E1-22DA-4CEB-BAE2-E7BF3168F960}"/>
              </a:ext>
            </a:extLst>
          </p:cNvPr>
          <p:cNvPicPr>
            <a:picLocks noChangeAspect="1"/>
          </p:cNvPicPr>
          <p:nvPr/>
        </p:nvPicPr>
        <p:blipFill rotWithShape="1">
          <a:blip r:embed="rId4"/>
          <a:srcRect r="22037" b="11560"/>
          <a:stretch/>
        </p:blipFill>
        <p:spPr>
          <a:xfrm>
            <a:off x="1882135" y="4535121"/>
            <a:ext cx="3184582" cy="2167524"/>
          </a:xfrm>
          <a:prstGeom prst="rect">
            <a:avLst/>
          </a:prstGeom>
        </p:spPr>
      </p:pic>
      <p:sp>
        <p:nvSpPr>
          <p:cNvPr id="8" name="TextBox 7">
            <a:extLst>
              <a:ext uri="{FF2B5EF4-FFF2-40B4-BE49-F238E27FC236}">
                <a16:creationId xmlns:a16="http://schemas.microsoft.com/office/drawing/2014/main" id="{A3B13904-AE6D-48E7-B7D7-C838F4430CA4}"/>
              </a:ext>
            </a:extLst>
          </p:cNvPr>
          <p:cNvSpPr txBox="1"/>
          <p:nvPr/>
        </p:nvSpPr>
        <p:spPr>
          <a:xfrm>
            <a:off x="3851039" y="1134251"/>
            <a:ext cx="8477815" cy="2862322"/>
          </a:xfrm>
          <a:prstGeom prst="rect">
            <a:avLst/>
          </a:prstGeom>
          <a:noFill/>
        </p:spPr>
        <p:txBody>
          <a:bodyPr wrap="square">
            <a:spAutoFit/>
          </a:bodyPr>
          <a:lstStyle/>
          <a:p>
            <a:r>
              <a:rPr lang="en-US" dirty="0"/>
              <a:t>“Water is life's matter and matrix, mother and medium. There is no life without water.” Albert Szent-Gyorgyi </a:t>
            </a:r>
            <a:r>
              <a:rPr lang="en-US" i="1" u="sng" dirty="0">
                <a:solidFill>
                  <a:srgbClr val="FF0000"/>
                </a:solidFill>
              </a:rPr>
              <a:t>liquid temp range ideal for life.</a:t>
            </a:r>
            <a:r>
              <a:rPr lang="en-US" i="1" dirty="0">
                <a:solidFill>
                  <a:srgbClr val="FF0000"/>
                </a:solidFill>
              </a:rPr>
              <a:t>  </a:t>
            </a:r>
            <a:r>
              <a:rPr lang="en-US" dirty="0"/>
              <a:t>Our bodies contain 60 to 70% water, and we see, feel and drink it everyday.  Does water have the properties expected for a compound with the formula H</a:t>
            </a:r>
            <a:r>
              <a:rPr lang="en-US" baseline="-25000" dirty="0"/>
              <a:t>2</a:t>
            </a:r>
            <a:r>
              <a:rPr lang="en-US" dirty="0"/>
              <a:t>O?  This is not a simple question.  To attempt to provide an answer requires some scientific information that might not be commonly known.  A comparison of the properties of compounds with similar formulas to water reveals that some properties of water are unexpected (until we understand water) including the melting and boiling points.  The </a:t>
            </a:r>
            <a:r>
              <a:rPr lang="en-US" dirty="0" err="1"/>
              <a:t>mp</a:t>
            </a:r>
            <a:r>
              <a:rPr lang="en-US" dirty="0"/>
              <a:t> and bp of water are much higher than that for similar molecules. This leads to a search for the reason for the apparent anomalous values.</a:t>
            </a:r>
          </a:p>
        </p:txBody>
      </p:sp>
      <p:sp>
        <p:nvSpPr>
          <p:cNvPr id="9" name="TextBox 8">
            <a:extLst>
              <a:ext uri="{FF2B5EF4-FFF2-40B4-BE49-F238E27FC236}">
                <a16:creationId xmlns:a16="http://schemas.microsoft.com/office/drawing/2014/main" id="{CB489538-70F1-4480-AD1E-144E8F33B89A}"/>
              </a:ext>
            </a:extLst>
          </p:cNvPr>
          <p:cNvSpPr txBox="1"/>
          <p:nvPr/>
        </p:nvSpPr>
        <p:spPr>
          <a:xfrm>
            <a:off x="5066717" y="4041657"/>
            <a:ext cx="7143599" cy="2308324"/>
          </a:xfrm>
          <a:prstGeom prst="rect">
            <a:avLst/>
          </a:prstGeom>
          <a:noFill/>
        </p:spPr>
        <p:txBody>
          <a:bodyPr wrap="square" rtlCol="0">
            <a:spAutoFit/>
          </a:bodyPr>
          <a:lstStyle/>
          <a:p>
            <a:r>
              <a:rPr lang="en-US" dirty="0"/>
              <a:t>There are many types of attractive forces between molecules, but we find that water and other molecules with a hydrogen bonded to an oxygen, fluorine or nitrogen are capable of having a very strong intermolecular attraction called hydrogen bonding.  Hydrogen bonding is extremely important in nature and is intimately connected with the DNA double helix and genetic information.  As a result of H-bonding, the boiling point of water is considerably more than one hundred degrees higher than expected.</a:t>
            </a:r>
          </a:p>
        </p:txBody>
      </p:sp>
      <p:sp>
        <p:nvSpPr>
          <p:cNvPr id="10" name="TextBox 9">
            <a:extLst>
              <a:ext uri="{FF2B5EF4-FFF2-40B4-BE49-F238E27FC236}">
                <a16:creationId xmlns:a16="http://schemas.microsoft.com/office/drawing/2014/main" id="{BCC308A5-86E1-4982-ABEA-F06A4E1D2309}"/>
              </a:ext>
            </a:extLst>
          </p:cNvPr>
          <p:cNvSpPr txBox="1"/>
          <p:nvPr/>
        </p:nvSpPr>
        <p:spPr>
          <a:xfrm>
            <a:off x="3851039" y="118588"/>
            <a:ext cx="8626641"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2D2D8A">
                    <a:lumMod val="60000"/>
                    <a:lumOff val="40000"/>
                  </a:srgbClr>
                </a:solidFill>
                <a:effectLst/>
                <a:uLnTx/>
                <a:uFillTx/>
                <a:latin typeface="Script MT Bold" panose="03040602040607080904" pitchFamily="66" charset="0"/>
                <a:ea typeface="+mn-ea"/>
                <a:cs typeface="+mn-cs"/>
              </a:rPr>
              <a:t>WATER – </a:t>
            </a:r>
            <a:r>
              <a:rPr kumimoji="0" lang="en-US" sz="2400" b="1" i="0" u="none" strike="noStrike" kern="1200" cap="none" spc="0" normalizeH="0" baseline="0" noProof="0" dirty="0">
                <a:ln>
                  <a:noFill/>
                </a:ln>
                <a:solidFill>
                  <a:srgbClr val="FF0000"/>
                </a:solidFill>
                <a:effectLst/>
                <a:uLnTx/>
                <a:uFillTx/>
                <a:ea typeface="+mn-ea"/>
                <a:cs typeface="+mn-cs"/>
              </a:rPr>
              <a:t>Should a boiling point of 100</a:t>
            </a:r>
            <a:r>
              <a:rPr kumimoji="0" lang="en-US" sz="2400" b="1" i="0" u="none" strike="noStrike" kern="1200" cap="none" spc="0" normalizeH="0" baseline="30000" noProof="0" dirty="0">
                <a:ln>
                  <a:noFill/>
                </a:ln>
                <a:solidFill>
                  <a:srgbClr val="FF0000"/>
                </a:solidFill>
                <a:effectLst/>
                <a:uLnTx/>
                <a:uFillTx/>
                <a:ea typeface="+mn-ea"/>
                <a:cs typeface="+mn-cs"/>
              </a:rPr>
              <a:t>o</a:t>
            </a:r>
            <a:r>
              <a:rPr kumimoji="0" lang="en-US" sz="2400" b="1" i="0" u="none" strike="noStrike" kern="1200" cap="none" spc="0" normalizeH="0" baseline="0" noProof="0" dirty="0">
                <a:ln>
                  <a:noFill/>
                </a:ln>
                <a:solidFill>
                  <a:srgbClr val="FF0000"/>
                </a:solidFill>
                <a:effectLst/>
                <a:uLnTx/>
                <a:uFillTx/>
                <a:ea typeface="+mn-ea"/>
                <a:cs typeface="+mn-cs"/>
              </a:rPr>
              <a:t>C (212</a:t>
            </a:r>
            <a:r>
              <a:rPr kumimoji="0" lang="en-US" sz="2400" b="1" i="0" u="none" strike="noStrike" kern="1200" cap="none" spc="0" normalizeH="0" baseline="30000" noProof="0" dirty="0">
                <a:ln>
                  <a:noFill/>
                </a:ln>
                <a:solidFill>
                  <a:srgbClr val="FF0000"/>
                </a:solidFill>
                <a:effectLst/>
                <a:uLnTx/>
                <a:uFillTx/>
                <a:ea typeface="+mn-ea"/>
                <a:cs typeface="+mn-cs"/>
              </a:rPr>
              <a:t>o</a:t>
            </a:r>
            <a:r>
              <a:rPr kumimoji="0" lang="en-US" sz="2400" b="1" i="0" u="none" strike="noStrike" kern="1200" cap="none" spc="0" normalizeH="0" baseline="0" noProof="0" dirty="0">
                <a:ln>
                  <a:noFill/>
                </a:ln>
                <a:solidFill>
                  <a:srgbClr val="FF0000"/>
                </a:solidFill>
                <a:effectLst/>
                <a:uLnTx/>
                <a:uFillTx/>
                <a:ea typeface="+mn-ea"/>
                <a:cs typeface="+mn-cs"/>
              </a:rPr>
              <a:t>F) be expected for a small molecule with the formula H</a:t>
            </a:r>
            <a:r>
              <a:rPr kumimoji="0" lang="en-US" sz="2400" b="1" i="0" u="none" strike="noStrike" kern="1200" cap="none" spc="0" normalizeH="0" baseline="-25000" noProof="0" dirty="0">
                <a:ln>
                  <a:noFill/>
                </a:ln>
                <a:solidFill>
                  <a:srgbClr val="FF0000"/>
                </a:solidFill>
                <a:effectLst/>
                <a:uLnTx/>
                <a:uFillTx/>
                <a:ea typeface="+mn-ea"/>
                <a:cs typeface="+mn-cs"/>
              </a:rPr>
              <a:t>2</a:t>
            </a:r>
            <a:r>
              <a:rPr kumimoji="0" lang="en-US" sz="2400" b="1" i="0" u="none" strike="noStrike" kern="1200" cap="none" spc="0" normalizeH="0" baseline="0" noProof="0" dirty="0">
                <a:ln>
                  <a:noFill/>
                </a:ln>
                <a:solidFill>
                  <a:srgbClr val="FF0000"/>
                </a:solidFill>
                <a:effectLst/>
                <a:uLnTx/>
                <a:uFillTx/>
                <a:ea typeface="+mn-ea"/>
                <a:cs typeface="+mn-cs"/>
              </a:rPr>
              <a:t>O? </a:t>
            </a:r>
          </a:p>
        </p:txBody>
      </p:sp>
      <p:pic>
        <p:nvPicPr>
          <p:cNvPr id="7" name="Picture 6">
            <a:extLst>
              <a:ext uri="{FF2B5EF4-FFF2-40B4-BE49-F238E27FC236}">
                <a16:creationId xmlns:a16="http://schemas.microsoft.com/office/drawing/2014/main" id="{A92391CA-A8B1-46FD-A579-4CA2EC92D1E1}"/>
              </a:ext>
            </a:extLst>
          </p:cNvPr>
          <p:cNvPicPr>
            <a:picLocks noChangeAspect="1"/>
          </p:cNvPicPr>
          <p:nvPr/>
        </p:nvPicPr>
        <p:blipFill>
          <a:blip r:embed="rId5"/>
          <a:stretch>
            <a:fillRect/>
          </a:stretch>
        </p:blipFill>
        <p:spPr>
          <a:xfrm>
            <a:off x="510656" y="3030920"/>
            <a:ext cx="2340828" cy="1417456"/>
          </a:xfrm>
          <a:prstGeom prst="rect">
            <a:avLst/>
          </a:prstGeom>
        </p:spPr>
      </p:pic>
    </p:spTree>
    <p:extLst>
      <p:ext uri="{BB962C8B-B14F-4D97-AF65-F5344CB8AC3E}">
        <p14:creationId xmlns:p14="http://schemas.microsoft.com/office/powerpoint/2010/main" val="4014420023"/>
      </p:ext>
    </p:extLst>
  </p:cSld>
  <p:clrMapOvr>
    <a:masterClrMapping/>
  </p:clrMapOvr>
  <mc:AlternateContent xmlns:mc="http://schemas.openxmlformats.org/markup-compatibility/2006" xmlns:p14="http://schemas.microsoft.com/office/powerpoint/2010/main">
    <mc:Choice Requires="p14">
      <p:transition spd="slow" p14:dur="1500" advTm="40000"/>
    </mc:Choice>
    <mc:Fallback xmlns="">
      <p:transition spd="slow" advTm="4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1300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9B6FBF3-F790-48AF-8E9A-B7698D7627DB}"/>
              </a:ext>
            </a:extLst>
          </p:cNvPr>
          <p:cNvSpPr txBox="1"/>
          <p:nvPr/>
        </p:nvSpPr>
        <p:spPr>
          <a:xfrm>
            <a:off x="334078" y="5404432"/>
            <a:ext cx="11683750" cy="1015663"/>
          </a:xfrm>
          <a:prstGeom prst="rect">
            <a:avLst/>
          </a:prstGeom>
          <a:noFill/>
        </p:spPr>
        <p:txBody>
          <a:bodyPr wrap="square">
            <a:spAutoFit/>
          </a:bodyPr>
          <a:lstStyle/>
          <a:p>
            <a:r>
              <a:rPr lang="en-US" sz="2000" dirty="0"/>
              <a:t>The question why ice floats in liquid water (why ice is less dense than liquid water) is a complex one but inspection of the figures on the next slide reveals that water molecules are closer together in the liquid state than in the solid state.  Which one of the test tubes on the next slide contains water?.</a:t>
            </a:r>
          </a:p>
        </p:txBody>
      </p:sp>
      <p:pic>
        <p:nvPicPr>
          <p:cNvPr id="6" name="Picture 5">
            <a:extLst>
              <a:ext uri="{FF2B5EF4-FFF2-40B4-BE49-F238E27FC236}">
                <a16:creationId xmlns:a16="http://schemas.microsoft.com/office/drawing/2014/main" id="{62282B57-FE55-4753-A973-7541B006048D}"/>
              </a:ext>
            </a:extLst>
          </p:cNvPr>
          <p:cNvPicPr>
            <a:picLocks noChangeAspect="1"/>
          </p:cNvPicPr>
          <p:nvPr/>
        </p:nvPicPr>
        <p:blipFill rotWithShape="1">
          <a:blip r:embed="rId2"/>
          <a:srcRect l="24405" t="8669" r="25595" b="8112"/>
          <a:stretch/>
        </p:blipFill>
        <p:spPr>
          <a:xfrm>
            <a:off x="10376973" y="176296"/>
            <a:ext cx="1640855" cy="3643086"/>
          </a:xfrm>
          <a:prstGeom prst="rect">
            <a:avLst/>
          </a:prstGeom>
        </p:spPr>
      </p:pic>
      <p:sp>
        <p:nvSpPr>
          <p:cNvPr id="7" name="TextBox 6">
            <a:extLst>
              <a:ext uri="{FF2B5EF4-FFF2-40B4-BE49-F238E27FC236}">
                <a16:creationId xmlns:a16="http://schemas.microsoft.com/office/drawing/2014/main" id="{9CC399F7-EB84-4D8A-9D8D-B11E5741A15B}"/>
              </a:ext>
            </a:extLst>
          </p:cNvPr>
          <p:cNvSpPr txBox="1"/>
          <p:nvPr/>
        </p:nvSpPr>
        <p:spPr>
          <a:xfrm>
            <a:off x="334079" y="176296"/>
            <a:ext cx="9943287" cy="2616101"/>
          </a:xfrm>
          <a:prstGeom prst="rect">
            <a:avLst/>
          </a:prstGeom>
          <a:noFill/>
        </p:spPr>
        <p:txBody>
          <a:bodyPr wrap="square" rtlCol="0">
            <a:spAutoFit/>
          </a:bodyPr>
          <a:lstStyle/>
          <a:p>
            <a:r>
              <a:rPr lang="en-US" sz="2400" b="1" dirty="0"/>
              <a:t>Should a solid float or sink in its own liquid?</a:t>
            </a:r>
          </a:p>
          <a:p>
            <a:r>
              <a:rPr lang="en-US" sz="2000" dirty="0"/>
              <a:t>You have seen an ice-water system like the image to the right countless times.  As discussed, earlier, observation is a key to good science.  Have you ever asked a question about this system?  Is there anything about the system that does not correspond to your expectations?  One of the unique features of this observation is that water is probably the only substance out of millions of known substances where you have observed the liquid and solid phases in a system where it was possible to determine if the solid would sink or float in its own liquid.</a:t>
            </a:r>
          </a:p>
        </p:txBody>
      </p:sp>
      <p:sp>
        <p:nvSpPr>
          <p:cNvPr id="8" name="TextBox 7">
            <a:extLst>
              <a:ext uri="{FF2B5EF4-FFF2-40B4-BE49-F238E27FC236}">
                <a16:creationId xmlns:a16="http://schemas.microsoft.com/office/drawing/2014/main" id="{22D66F1A-0333-49C9-B3B6-8DD49E6467D9}"/>
              </a:ext>
            </a:extLst>
          </p:cNvPr>
          <p:cNvSpPr txBox="1"/>
          <p:nvPr/>
        </p:nvSpPr>
        <p:spPr>
          <a:xfrm>
            <a:off x="334079" y="2788331"/>
            <a:ext cx="10042894" cy="2554545"/>
          </a:xfrm>
          <a:prstGeom prst="rect">
            <a:avLst/>
          </a:prstGeom>
          <a:noFill/>
        </p:spPr>
        <p:txBody>
          <a:bodyPr wrap="square" rtlCol="0">
            <a:spAutoFit/>
          </a:bodyPr>
          <a:lstStyle/>
          <a:p>
            <a:r>
              <a:rPr lang="en-US" sz="2000" dirty="0"/>
              <a:t>As a given mass of liquid cools, do you expect the volume of the liquid to expand or contract?  Most people correctly respond that the volume should decrease as the temperature drops.  However, this should lead to the expectation that the ice should sink in the liquid water but clearly this is not the case for the liquid water, ice system.  The ice floats in the liquid water and without questioning, many if not most assume that the solid of substances will float in its liquid.  It turns out that water is an anomaly and for almost all other substances, the behavior is consistent with expectations as the solid sinks in its liquid.</a:t>
            </a:r>
          </a:p>
        </p:txBody>
      </p:sp>
    </p:spTree>
    <p:extLst>
      <p:ext uri="{BB962C8B-B14F-4D97-AF65-F5344CB8AC3E}">
        <p14:creationId xmlns:p14="http://schemas.microsoft.com/office/powerpoint/2010/main" val="22898303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40000">
        <p15:prstTrans prst="origami"/>
      </p:transition>
    </mc:Choice>
    <mc:Fallback xmlns="">
      <p:transition spd="slow" advTm="4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1000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2000"/>
                                        <p:tgtEl>
                                          <p:spTgt spid="8"/>
                                        </p:tgtEl>
                                      </p:cBhvr>
                                    </p:animEffect>
                                  </p:childTnLst>
                                </p:cTn>
                              </p:par>
                            </p:childTnLst>
                          </p:cTn>
                        </p:par>
                        <p:par>
                          <p:cTn id="8" fill="hold">
                            <p:stCondLst>
                              <p:cond delay="12000"/>
                            </p:stCondLst>
                            <p:childTnLst>
                              <p:par>
                                <p:cTn id="9" presetID="49" presetClass="entr" presetSubtype="0" decel="100000" fill="hold" grpId="0" nodeType="afterEffect">
                                  <p:stCondLst>
                                    <p:cond delay="9000"/>
                                  </p:stCondLst>
                                  <p:childTnLst>
                                    <p:set>
                                      <p:cBhvr>
                                        <p:cTn id="10" dur="1" fill="hold">
                                          <p:stCondLst>
                                            <p:cond delay="0"/>
                                          </p:stCondLst>
                                        </p:cTn>
                                        <p:tgtEl>
                                          <p:spTgt spid="5"/>
                                        </p:tgtEl>
                                        <p:attrNameLst>
                                          <p:attrName>style.visibility</p:attrName>
                                        </p:attrNameLst>
                                      </p:cBhvr>
                                      <p:to>
                                        <p:strVal val="visible"/>
                                      </p:to>
                                    </p:set>
                                    <p:anim calcmode="lin" valueType="num">
                                      <p:cBhvr>
                                        <p:cTn id="11" dur="2000" fill="hold"/>
                                        <p:tgtEl>
                                          <p:spTgt spid="5"/>
                                        </p:tgtEl>
                                        <p:attrNameLst>
                                          <p:attrName>ppt_w</p:attrName>
                                        </p:attrNameLst>
                                      </p:cBhvr>
                                      <p:tavLst>
                                        <p:tav tm="0">
                                          <p:val>
                                            <p:fltVal val="0"/>
                                          </p:val>
                                        </p:tav>
                                        <p:tav tm="100000">
                                          <p:val>
                                            <p:strVal val="#ppt_w"/>
                                          </p:val>
                                        </p:tav>
                                      </p:tavLst>
                                    </p:anim>
                                    <p:anim calcmode="lin" valueType="num">
                                      <p:cBhvr>
                                        <p:cTn id="12" dur="2000" fill="hold"/>
                                        <p:tgtEl>
                                          <p:spTgt spid="5"/>
                                        </p:tgtEl>
                                        <p:attrNameLst>
                                          <p:attrName>ppt_h</p:attrName>
                                        </p:attrNameLst>
                                      </p:cBhvr>
                                      <p:tavLst>
                                        <p:tav tm="0">
                                          <p:val>
                                            <p:fltVal val="0"/>
                                          </p:val>
                                        </p:tav>
                                        <p:tav tm="100000">
                                          <p:val>
                                            <p:strVal val="#ppt_h"/>
                                          </p:val>
                                        </p:tav>
                                      </p:tavLst>
                                    </p:anim>
                                    <p:anim calcmode="lin" valueType="num">
                                      <p:cBhvr>
                                        <p:cTn id="13" dur="2000" fill="hold"/>
                                        <p:tgtEl>
                                          <p:spTgt spid="5"/>
                                        </p:tgtEl>
                                        <p:attrNameLst>
                                          <p:attrName>style.rotation</p:attrName>
                                        </p:attrNameLst>
                                      </p:cBhvr>
                                      <p:tavLst>
                                        <p:tav tm="0">
                                          <p:val>
                                            <p:fltVal val="360"/>
                                          </p:val>
                                        </p:tav>
                                        <p:tav tm="100000">
                                          <p:val>
                                            <p:fltVal val="0"/>
                                          </p:val>
                                        </p:tav>
                                      </p:tavLst>
                                    </p:anim>
                                    <p:animEffect transition="in" filter="fade">
                                      <p:cBhvr>
                                        <p:cTn id="1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helf, indoor, wooden, lots&#10;&#10;Description automatically generated">
            <a:extLst>
              <a:ext uri="{FF2B5EF4-FFF2-40B4-BE49-F238E27FC236}">
                <a16:creationId xmlns:a16="http://schemas.microsoft.com/office/drawing/2014/main" id="{5C58FBD5-3FB0-449D-83DB-0383EFA31BDD}"/>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8367" r="9107" b="5460"/>
          <a:stretch/>
        </p:blipFill>
        <p:spPr>
          <a:xfrm>
            <a:off x="178679" y="165538"/>
            <a:ext cx="7012536" cy="5346506"/>
          </a:xfrm>
          <a:prstGeom prst="rect">
            <a:avLst/>
          </a:prstGeom>
        </p:spPr>
      </p:pic>
      <p:pic>
        <p:nvPicPr>
          <p:cNvPr id="5" name="Picture 4">
            <a:extLst>
              <a:ext uri="{FF2B5EF4-FFF2-40B4-BE49-F238E27FC236}">
                <a16:creationId xmlns:a16="http://schemas.microsoft.com/office/drawing/2014/main" id="{2D764987-EEEF-4DA3-8B9A-7193C7CEEB68}"/>
              </a:ext>
            </a:extLst>
          </p:cNvPr>
          <p:cNvPicPr>
            <a:picLocks noChangeAspect="1"/>
          </p:cNvPicPr>
          <p:nvPr/>
        </p:nvPicPr>
        <p:blipFill rotWithShape="1">
          <a:blip r:embed="rId4"/>
          <a:srcRect l="17079" t="81921" r="29808" b="13393"/>
          <a:stretch/>
        </p:blipFill>
        <p:spPr>
          <a:xfrm>
            <a:off x="-1542737" y="5674912"/>
            <a:ext cx="8935429" cy="439610"/>
          </a:xfrm>
          <a:prstGeom prst="rect">
            <a:avLst/>
          </a:prstGeom>
        </p:spPr>
      </p:pic>
      <p:pic>
        <p:nvPicPr>
          <p:cNvPr id="7" name="Picture 6">
            <a:extLst>
              <a:ext uri="{FF2B5EF4-FFF2-40B4-BE49-F238E27FC236}">
                <a16:creationId xmlns:a16="http://schemas.microsoft.com/office/drawing/2014/main" id="{7350273D-07B6-489A-A4E6-AA89D4C33B48}"/>
              </a:ext>
            </a:extLst>
          </p:cNvPr>
          <p:cNvPicPr>
            <a:picLocks noChangeAspect="1"/>
          </p:cNvPicPr>
          <p:nvPr/>
        </p:nvPicPr>
        <p:blipFill rotWithShape="1">
          <a:blip r:embed="rId5"/>
          <a:srcRect l="22554" t="46964" r="55647" b="15682"/>
          <a:stretch/>
        </p:blipFill>
        <p:spPr>
          <a:xfrm>
            <a:off x="9200261" y="14537"/>
            <a:ext cx="2945085" cy="2837151"/>
          </a:xfrm>
          <a:prstGeom prst="rect">
            <a:avLst/>
          </a:prstGeom>
        </p:spPr>
      </p:pic>
      <p:pic>
        <p:nvPicPr>
          <p:cNvPr id="8" name="Picture 7">
            <a:extLst>
              <a:ext uri="{FF2B5EF4-FFF2-40B4-BE49-F238E27FC236}">
                <a16:creationId xmlns:a16="http://schemas.microsoft.com/office/drawing/2014/main" id="{02A2EBD7-20E3-4A17-8216-CFE65D758D6B}"/>
              </a:ext>
            </a:extLst>
          </p:cNvPr>
          <p:cNvPicPr>
            <a:picLocks noChangeAspect="1"/>
          </p:cNvPicPr>
          <p:nvPr/>
        </p:nvPicPr>
        <p:blipFill rotWithShape="1">
          <a:blip r:embed="rId6"/>
          <a:srcRect l="8872" t="37070"/>
          <a:stretch/>
        </p:blipFill>
        <p:spPr>
          <a:xfrm>
            <a:off x="-177697" y="6114522"/>
            <a:ext cx="8935430" cy="728941"/>
          </a:xfrm>
          <a:prstGeom prst="rect">
            <a:avLst/>
          </a:prstGeom>
        </p:spPr>
      </p:pic>
      <p:pic>
        <p:nvPicPr>
          <p:cNvPr id="10" name="Picture 9">
            <a:extLst>
              <a:ext uri="{FF2B5EF4-FFF2-40B4-BE49-F238E27FC236}">
                <a16:creationId xmlns:a16="http://schemas.microsoft.com/office/drawing/2014/main" id="{569A2920-2A84-4E75-91FD-0A30EAC155C2}"/>
              </a:ext>
            </a:extLst>
          </p:cNvPr>
          <p:cNvPicPr>
            <a:picLocks noChangeAspect="1"/>
          </p:cNvPicPr>
          <p:nvPr/>
        </p:nvPicPr>
        <p:blipFill rotWithShape="1">
          <a:blip r:embed="rId7"/>
          <a:srcRect l="56078" t="46205" r="23309" b="15234"/>
          <a:stretch/>
        </p:blipFill>
        <p:spPr>
          <a:xfrm>
            <a:off x="9272536" y="3238126"/>
            <a:ext cx="2872810" cy="3021465"/>
          </a:xfrm>
          <a:prstGeom prst="rect">
            <a:avLst/>
          </a:prstGeom>
        </p:spPr>
      </p:pic>
      <p:sp>
        <p:nvSpPr>
          <p:cNvPr id="11" name="TextBox 10">
            <a:extLst>
              <a:ext uri="{FF2B5EF4-FFF2-40B4-BE49-F238E27FC236}">
                <a16:creationId xmlns:a16="http://schemas.microsoft.com/office/drawing/2014/main" id="{BC6038C9-68BC-4745-94D6-1FA0374C7503}"/>
              </a:ext>
            </a:extLst>
          </p:cNvPr>
          <p:cNvSpPr txBox="1"/>
          <p:nvPr/>
        </p:nvSpPr>
        <p:spPr>
          <a:xfrm>
            <a:off x="9868736" y="2895916"/>
            <a:ext cx="1608133" cy="369332"/>
          </a:xfrm>
          <a:prstGeom prst="rect">
            <a:avLst/>
          </a:prstGeom>
          <a:noFill/>
        </p:spPr>
        <p:txBody>
          <a:bodyPr wrap="none" rtlCol="0">
            <a:spAutoFit/>
          </a:bodyPr>
          <a:lstStyle/>
          <a:p>
            <a:r>
              <a:rPr lang="en-US" b="1" dirty="0"/>
              <a:t>Liquid water </a:t>
            </a:r>
          </a:p>
        </p:txBody>
      </p:sp>
      <p:sp>
        <p:nvSpPr>
          <p:cNvPr id="12" name="TextBox 11">
            <a:extLst>
              <a:ext uri="{FF2B5EF4-FFF2-40B4-BE49-F238E27FC236}">
                <a16:creationId xmlns:a16="http://schemas.microsoft.com/office/drawing/2014/main" id="{0E92A54C-C19C-40CC-A315-0CEFD5A1700B}"/>
              </a:ext>
            </a:extLst>
          </p:cNvPr>
          <p:cNvSpPr txBox="1"/>
          <p:nvPr/>
        </p:nvSpPr>
        <p:spPr>
          <a:xfrm>
            <a:off x="9660386" y="6294326"/>
            <a:ext cx="1954381" cy="369332"/>
          </a:xfrm>
          <a:prstGeom prst="rect">
            <a:avLst/>
          </a:prstGeom>
          <a:noFill/>
        </p:spPr>
        <p:txBody>
          <a:bodyPr wrap="none" rtlCol="0">
            <a:spAutoFit/>
          </a:bodyPr>
          <a:lstStyle/>
          <a:p>
            <a:r>
              <a:rPr lang="en-US" b="1" dirty="0"/>
              <a:t>Solid water (ice)</a:t>
            </a:r>
          </a:p>
        </p:txBody>
      </p:sp>
    </p:spTree>
    <p:extLst>
      <p:ext uri="{BB962C8B-B14F-4D97-AF65-F5344CB8AC3E}">
        <p14:creationId xmlns:p14="http://schemas.microsoft.com/office/powerpoint/2010/main" val="4140883517"/>
      </p:ext>
    </p:extLst>
  </p:cSld>
  <p:clrMapOvr>
    <a:masterClrMapping/>
  </p:clrMapOvr>
  <mc:AlternateContent xmlns:mc="http://schemas.openxmlformats.org/markup-compatibility/2006" xmlns:p14="http://schemas.microsoft.com/office/powerpoint/2010/main">
    <mc:Choice Requires="p14">
      <p:transition spd="slow" p14:dur="1500" advTm="25000">
        <p:checker/>
      </p:transition>
    </mc:Choice>
    <mc:Fallback xmlns="">
      <p:transition spd="slow" advTm="2500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70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1651</TotalTime>
  <Words>3494</Words>
  <Application>Microsoft Office PowerPoint</Application>
  <PresentationFormat>Widescreen</PresentationFormat>
  <Paragraphs>178</Paragraphs>
  <Slides>24</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24</vt:i4>
      </vt:variant>
    </vt:vector>
  </HeadingPairs>
  <TitlesOfParts>
    <vt:vector size="30" baseType="lpstr">
      <vt:lpstr>Arial</vt:lpstr>
      <vt:lpstr>Calibri</vt:lpstr>
      <vt:lpstr>Calibri Light</vt:lpstr>
      <vt:lpstr>Script MT Bold</vt:lpstr>
      <vt:lpstr>Office Theme</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scientific observation</dc:title>
  <dc:subject>scientific observations</dc:subject>
  <dc:creator>Steven Murov</dc:creator>
  <cp:keywords>observation, scientific process, scientific method, bird beaks</cp:keywords>
  <cp:lastModifiedBy>Steven Murov</cp:lastModifiedBy>
  <cp:revision>185</cp:revision>
  <dcterms:created xsi:type="dcterms:W3CDTF">2022-09-23T22:00:30Z</dcterms:created>
  <dcterms:modified xsi:type="dcterms:W3CDTF">2022-12-23T18:30:52Z</dcterms:modified>
  <cp:category>scientific observation</cp:category>
</cp:coreProperties>
</file>