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397" r:id="rId5"/>
    <p:sldId id="256" r:id="rId6"/>
    <p:sldId id="257" r:id="rId7"/>
    <p:sldId id="260" r:id="rId8"/>
    <p:sldId id="258" r:id="rId9"/>
    <p:sldId id="268" r:id="rId10"/>
    <p:sldId id="262" r:id="rId11"/>
    <p:sldId id="401" r:id="rId12"/>
    <p:sldId id="402" r:id="rId13"/>
    <p:sldId id="403" r:id="rId14"/>
    <p:sldId id="404" r:id="rId15"/>
    <p:sldId id="405" r:id="rId16"/>
    <p:sldId id="406" r:id="rId17"/>
    <p:sldId id="409" r:id="rId18"/>
    <p:sldId id="407" r:id="rId19"/>
    <p:sldId id="398" r:id="rId20"/>
    <p:sldId id="399" r:id="rId21"/>
    <p:sldId id="400" r:id="rId22"/>
    <p:sldId id="264" r:id="rId23"/>
    <p:sldId id="265" r:id="rId24"/>
    <p:sldId id="41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94660"/>
  </p:normalViewPr>
  <p:slideViewPr>
    <p:cSldViewPr snapToGrid="0">
      <p:cViewPr varScale="1">
        <p:scale>
          <a:sx n="77" d="100"/>
          <a:sy n="77" d="100"/>
        </p:scale>
        <p:origin x="114" y="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72A3FD-89FD-4B7C-9CB0-EEBB82DC3F8F}" type="datetimeFigureOut">
              <a:rPr lang="en-US" smtClean="0"/>
              <a:t>5/25/2025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BE13AC-8E84-4884-8262-582EF31A3741}" type="slidenum">
              <a:rPr lang="en-US" smtClean="0"/>
              <a:t>‹#›</a:t>
            </a:fld>
            <a:endParaRPr lang="en-US"/>
          </a:p>
        </p:txBody>
      </p:sp>
    </p:spTree>
    <p:extLst>
      <p:ext uri="{BB962C8B-B14F-4D97-AF65-F5344CB8AC3E}">
        <p14:creationId xmlns:p14="http://schemas.microsoft.com/office/powerpoint/2010/main" val="2334222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EBBE13AC-8E84-4884-8262-582EF31A3741}" type="slidenum">
              <a:rPr lang="en-US" smtClean="0"/>
              <a:t>12</a:t>
            </a:fld>
            <a:endParaRPr lang="en-US"/>
          </a:p>
        </p:txBody>
      </p:sp>
    </p:spTree>
    <p:extLst>
      <p:ext uri="{BB962C8B-B14F-4D97-AF65-F5344CB8AC3E}">
        <p14:creationId xmlns:p14="http://schemas.microsoft.com/office/powerpoint/2010/main" val="690848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3A160-9ECB-CE33-9C79-054A5B8B3F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BDD660-EB4C-65F7-6429-148A935A4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99192F-F3B0-C65E-23BE-6486BFB82EDA}"/>
              </a:ext>
            </a:extLst>
          </p:cNvPr>
          <p:cNvSpPr>
            <a:spLocks noGrp="1"/>
          </p:cNvSpPr>
          <p:nvPr>
            <p:ph type="dt" sz="half" idx="10"/>
          </p:nvPr>
        </p:nvSpPr>
        <p:spPr/>
        <p:txBody>
          <a:bodyPr/>
          <a:lstStyle/>
          <a:p>
            <a:fld id="{BB09F7EF-010F-4B02-AFBE-D7C33EF5B3E0}" type="datetimeFigureOut">
              <a:rPr lang="en-US" smtClean="0"/>
              <a:t>5/25/2025</a:t>
            </a:fld>
            <a:endParaRPr lang="en-US"/>
          </a:p>
        </p:txBody>
      </p:sp>
      <p:sp>
        <p:nvSpPr>
          <p:cNvPr id="5" name="Footer Placeholder 4">
            <a:extLst>
              <a:ext uri="{FF2B5EF4-FFF2-40B4-BE49-F238E27FC236}">
                <a16:creationId xmlns:a16="http://schemas.microsoft.com/office/drawing/2014/main" id="{3F8E1547-3C71-2ABB-22CD-CFC51E6E3F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7CE1ED-05AD-1FE4-B545-3D2671BE0E6C}"/>
              </a:ext>
            </a:extLst>
          </p:cNvPr>
          <p:cNvSpPr>
            <a:spLocks noGrp="1"/>
          </p:cNvSpPr>
          <p:nvPr>
            <p:ph type="sldNum" sz="quarter" idx="12"/>
          </p:nvPr>
        </p:nvSpPr>
        <p:spPr/>
        <p:txBody>
          <a:bodyPr/>
          <a:lstStyle/>
          <a:p>
            <a:fld id="{B37934FF-2808-4853-BFD5-EA781B8525D6}" type="slidenum">
              <a:rPr lang="en-US" smtClean="0"/>
              <a:t>‹#›</a:t>
            </a:fld>
            <a:endParaRPr lang="en-US"/>
          </a:p>
        </p:txBody>
      </p:sp>
    </p:spTree>
    <p:extLst>
      <p:ext uri="{BB962C8B-B14F-4D97-AF65-F5344CB8AC3E}">
        <p14:creationId xmlns:p14="http://schemas.microsoft.com/office/powerpoint/2010/main" val="3505764597"/>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45C8B-7090-3E02-57D7-E036B48C12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402025-F506-727F-8362-D79C98492B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286DA9-DEA6-095F-D37A-466788D975CC}"/>
              </a:ext>
            </a:extLst>
          </p:cNvPr>
          <p:cNvSpPr>
            <a:spLocks noGrp="1"/>
          </p:cNvSpPr>
          <p:nvPr>
            <p:ph type="dt" sz="half" idx="10"/>
          </p:nvPr>
        </p:nvSpPr>
        <p:spPr/>
        <p:txBody>
          <a:bodyPr/>
          <a:lstStyle/>
          <a:p>
            <a:fld id="{BB09F7EF-010F-4B02-AFBE-D7C33EF5B3E0}" type="datetimeFigureOut">
              <a:rPr lang="en-US" smtClean="0"/>
              <a:t>5/25/2025</a:t>
            </a:fld>
            <a:endParaRPr lang="en-US"/>
          </a:p>
        </p:txBody>
      </p:sp>
      <p:sp>
        <p:nvSpPr>
          <p:cNvPr id="5" name="Footer Placeholder 4">
            <a:extLst>
              <a:ext uri="{FF2B5EF4-FFF2-40B4-BE49-F238E27FC236}">
                <a16:creationId xmlns:a16="http://schemas.microsoft.com/office/drawing/2014/main" id="{C9804918-12F0-2587-70A7-A848109CCA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70AB74-88AA-2F3A-2584-1DEEF1401B21}"/>
              </a:ext>
            </a:extLst>
          </p:cNvPr>
          <p:cNvSpPr>
            <a:spLocks noGrp="1"/>
          </p:cNvSpPr>
          <p:nvPr>
            <p:ph type="sldNum" sz="quarter" idx="12"/>
          </p:nvPr>
        </p:nvSpPr>
        <p:spPr/>
        <p:txBody>
          <a:bodyPr/>
          <a:lstStyle/>
          <a:p>
            <a:fld id="{B37934FF-2808-4853-BFD5-EA781B8525D6}" type="slidenum">
              <a:rPr lang="en-US" smtClean="0"/>
              <a:t>‹#›</a:t>
            </a:fld>
            <a:endParaRPr lang="en-US"/>
          </a:p>
        </p:txBody>
      </p:sp>
    </p:spTree>
    <p:extLst>
      <p:ext uri="{BB962C8B-B14F-4D97-AF65-F5344CB8AC3E}">
        <p14:creationId xmlns:p14="http://schemas.microsoft.com/office/powerpoint/2010/main" val="325262462"/>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B37F43-A0D1-CCAB-3EE7-495BCC2344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A3F9BD-E767-87AC-A315-4DE98EE0BF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ECC77A-E2A3-1984-483E-AF5ADA5D5151}"/>
              </a:ext>
            </a:extLst>
          </p:cNvPr>
          <p:cNvSpPr>
            <a:spLocks noGrp="1"/>
          </p:cNvSpPr>
          <p:nvPr>
            <p:ph type="dt" sz="half" idx="10"/>
          </p:nvPr>
        </p:nvSpPr>
        <p:spPr/>
        <p:txBody>
          <a:bodyPr/>
          <a:lstStyle/>
          <a:p>
            <a:fld id="{BB09F7EF-010F-4B02-AFBE-D7C33EF5B3E0}" type="datetimeFigureOut">
              <a:rPr lang="en-US" smtClean="0"/>
              <a:t>5/25/2025</a:t>
            </a:fld>
            <a:endParaRPr lang="en-US"/>
          </a:p>
        </p:txBody>
      </p:sp>
      <p:sp>
        <p:nvSpPr>
          <p:cNvPr id="5" name="Footer Placeholder 4">
            <a:extLst>
              <a:ext uri="{FF2B5EF4-FFF2-40B4-BE49-F238E27FC236}">
                <a16:creationId xmlns:a16="http://schemas.microsoft.com/office/drawing/2014/main" id="{7670613B-9E4B-BC03-287C-9655D948BF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8BFD94-F3A4-8909-FAC0-704A4514E931}"/>
              </a:ext>
            </a:extLst>
          </p:cNvPr>
          <p:cNvSpPr>
            <a:spLocks noGrp="1"/>
          </p:cNvSpPr>
          <p:nvPr>
            <p:ph type="sldNum" sz="quarter" idx="12"/>
          </p:nvPr>
        </p:nvSpPr>
        <p:spPr/>
        <p:txBody>
          <a:bodyPr/>
          <a:lstStyle/>
          <a:p>
            <a:fld id="{B37934FF-2808-4853-BFD5-EA781B8525D6}" type="slidenum">
              <a:rPr lang="en-US" smtClean="0"/>
              <a:t>‹#›</a:t>
            </a:fld>
            <a:endParaRPr lang="en-US"/>
          </a:p>
        </p:txBody>
      </p:sp>
    </p:spTree>
    <p:extLst>
      <p:ext uri="{BB962C8B-B14F-4D97-AF65-F5344CB8AC3E}">
        <p14:creationId xmlns:p14="http://schemas.microsoft.com/office/powerpoint/2010/main" val="815755157"/>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147E0-8E0D-CB79-F1D7-C228539348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CAEFCC-E697-87C5-529C-AA28453E1B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50FF72-915E-858F-CB2B-60AF0E98AB28}"/>
              </a:ext>
            </a:extLst>
          </p:cNvPr>
          <p:cNvSpPr>
            <a:spLocks noGrp="1"/>
          </p:cNvSpPr>
          <p:nvPr>
            <p:ph type="dt" sz="half" idx="10"/>
          </p:nvPr>
        </p:nvSpPr>
        <p:spPr/>
        <p:txBody>
          <a:bodyPr/>
          <a:lstStyle/>
          <a:p>
            <a:fld id="{BB09F7EF-010F-4B02-AFBE-D7C33EF5B3E0}" type="datetimeFigureOut">
              <a:rPr lang="en-US" smtClean="0"/>
              <a:t>5/25/2025</a:t>
            </a:fld>
            <a:endParaRPr lang="en-US"/>
          </a:p>
        </p:txBody>
      </p:sp>
      <p:sp>
        <p:nvSpPr>
          <p:cNvPr id="5" name="Footer Placeholder 4">
            <a:extLst>
              <a:ext uri="{FF2B5EF4-FFF2-40B4-BE49-F238E27FC236}">
                <a16:creationId xmlns:a16="http://schemas.microsoft.com/office/drawing/2014/main" id="{B676A0BF-2877-2A59-291F-814D25F20B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CC5FD4-C1A7-F5DD-69F4-A8ECFCD83AEB}"/>
              </a:ext>
            </a:extLst>
          </p:cNvPr>
          <p:cNvSpPr>
            <a:spLocks noGrp="1"/>
          </p:cNvSpPr>
          <p:nvPr>
            <p:ph type="sldNum" sz="quarter" idx="12"/>
          </p:nvPr>
        </p:nvSpPr>
        <p:spPr/>
        <p:txBody>
          <a:bodyPr/>
          <a:lstStyle/>
          <a:p>
            <a:fld id="{B37934FF-2808-4853-BFD5-EA781B8525D6}" type="slidenum">
              <a:rPr lang="en-US" smtClean="0"/>
              <a:t>‹#›</a:t>
            </a:fld>
            <a:endParaRPr lang="en-US"/>
          </a:p>
        </p:txBody>
      </p:sp>
    </p:spTree>
    <p:extLst>
      <p:ext uri="{BB962C8B-B14F-4D97-AF65-F5344CB8AC3E}">
        <p14:creationId xmlns:p14="http://schemas.microsoft.com/office/powerpoint/2010/main" val="3602044919"/>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97042-5A42-7E30-EAF4-72A5519181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BDD95C-5E76-DF13-526C-1FD58E208FF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0E9C0A-E061-1C9A-48BB-883FB744A036}"/>
              </a:ext>
            </a:extLst>
          </p:cNvPr>
          <p:cNvSpPr>
            <a:spLocks noGrp="1"/>
          </p:cNvSpPr>
          <p:nvPr>
            <p:ph type="dt" sz="half" idx="10"/>
          </p:nvPr>
        </p:nvSpPr>
        <p:spPr/>
        <p:txBody>
          <a:bodyPr/>
          <a:lstStyle/>
          <a:p>
            <a:fld id="{BB09F7EF-010F-4B02-AFBE-D7C33EF5B3E0}" type="datetimeFigureOut">
              <a:rPr lang="en-US" smtClean="0"/>
              <a:t>5/25/2025</a:t>
            </a:fld>
            <a:endParaRPr lang="en-US"/>
          </a:p>
        </p:txBody>
      </p:sp>
      <p:sp>
        <p:nvSpPr>
          <p:cNvPr id="5" name="Footer Placeholder 4">
            <a:extLst>
              <a:ext uri="{FF2B5EF4-FFF2-40B4-BE49-F238E27FC236}">
                <a16:creationId xmlns:a16="http://schemas.microsoft.com/office/drawing/2014/main" id="{5A36CC08-ABFD-2ED6-AD37-62D731409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2E0961-0672-64D5-ADA9-8B8D551AAAFB}"/>
              </a:ext>
            </a:extLst>
          </p:cNvPr>
          <p:cNvSpPr>
            <a:spLocks noGrp="1"/>
          </p:cNvSpPr>
          <p:nvPr>
            <p:ph type="sldNum" sz="quarter" idx="12"/>
          </p:nvPr>
        </p:nvSpPr>
        <p:spPr/>
        <p:txBody>
          <a:bodyPr/>
          <a:lstStyle/>
          <a:p>
            <a:fld id="{B37934FF-2808-4853-BFD5-EA781B8525D6}" type="slidenum">
              <a:rPr lang="en-US" smtClean="0"/>
              <a:t>‹#›</a:t>
            </a:fld>
            <a:endParaRPr lang="en-US"/>
          </a:p>
        </p:txBody>
      </p:sp>
    </p:spTree>
    <p:extLst>
      <p:ext uri="{BB962C8B-B14F-4D97-AF65-F5344CB8AC3E}">
        <p14:creationId xmlns:p14="http://schemas.microsoft.com/office/powerpoint/2010/main" val="2972322277"/>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C895A-5CB4-3120-041B-7067031A4C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95C790-715B-35AF-7FB0-07D1579E3E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4335C4-6CC0-9739-0394-EC5D8589DA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AE4DEA-B2C4-0FE6-E029-9C282AFA77D4}"/>
              </a:ext>
            </a:extLst>
          </p:cNvPr>
          <p:cNvSpPr>
            <a:spLocks noGrp="1"/>
          </p:cNvSpPr>
          <p:nvPr>
            <p:ph type="dt" sz="half" idx="10"/>
          </p:nvPr>
        </p:nvSpPr>
        <p:spPr/>
        <p:txBody>
          <a:bodyPr/>
          <a:lstStyle/>
          <a:p>
            <a:fld id="{BB09F7EF-010F-4B02-AFBE-D7C33EF5B3E0}" type="datetimeFigureOut">
              <a:rPr lang="en-US" smtClean="0"/>
              <a:t>5/25/2025</a:t>
            </a:fld>
            <a:endParaRPr lang="en-US"/>
          </a:p>
        </p:txBody>
      </p:sp>
      <p:sp>
        <p:nvSpPr>
          <p:cNvPr id="6" name="Footer Placeholder 5">
            <a:extLst>
              <a:ext uri="{FF2B5EF4-FFF2-40B4-BE49-F238E27FC236}">
                <a16:creationId xmlns:a16="http://schemas.microsoft.com/office/drawing/2014/main" id="{90A17B8A-4C93-5897-555B-613A4F132B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6C6AA-8225-8213-52BC-B57CF48DB9D8}"/>
              </a:ext>
            </a:extLst>
          </p:cNvPr>
          <p:cNvSpPr>
            <a:spLocks noGrp="1"/>
          </p:cNvSpPr>
          <p:nvPr>
            <p:ph type="sldNum" sz="quarter" idx="12"/>
          </p:nvPr>
        </p:nvSpPr>
        <p:spPr/>
        <p:txBody>
          <a:bodyPr/>
          <a:lstStyle/>
          <a:p>
            <a:fld id="{B37934FF-2808-4853-BFD5-EA781B8525D6}" type="slidenum">
              <a:rPr lang="en-US" smtClean="0"/>
              <a:t>‹#›</a:t>
            </a:fld>
            <a:endParaRPr lang="en-US"/>
          </a:p>
        </p:txBody>
      </p:sp>
    </p:spTree>
    <p:extLst>
      <p:ext uri="{BB962C8B-B14F-4D97-AF65-F5344CB8AC3E}">
        <p14:creationId xmlns:p14="http://schemas.microsoft.com/office/powerpoint/2010/main" val="2085483816"/>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29972-DCFE-C41A-B297-DCC02A27B6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68969A-FA2C-D2BB-0AD3-A6BB3F63A6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81D253-6C33-668F-734C-0C5032B3B9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54A36F-A018-3663-B5B6-D920DE38A6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44AECE-6F9F-94B7-F694-9C6E376EFC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529BC8-9664-2653-BD8D-010A4EE44184}"/>
              </a:ext>
            </a:extLst>
          </p:cNvPr>
          <p:cNvSpPr>
            <a:spLocks noGrp="1"/>
          </p:cNvSpPr>
          <p:nvPr>
            <p:ph type="dt" sz="half" idx="10"/>
          </p:nvPr>
        </p:nvSpPr>
        <p:spPr/>
        <p:txBody>
          <a:bodyPr/>
          <a:lstStyle/>
          <a:p>
            <a:fld id="{BB09F7EF-010F-4B02-AFBE-D7C33EF5B3E0}" type="datetimeFigureOut">
              <a:rPr lang="en-US" smtClean="0"/>
              <a:t>5/25/2025</a:t>
            </a:fld>
            <a:endParaRPr lang="en-US"/>
          </a:p>
        </p:txBody>
      </p:sp>
      <p:sp>
        <p:nvSpPr>
          <p:cNvPr id="8" name="Footer Placeholder 7">
            <a:extLst>
              <a:ext uri="{FF2B5EF4-FFF2-40B4-BE49-F238E27FC236}">
                <a16:creationId xmlns:a16="http://schemas.microsoft.com/office/drawing/2014/main" id="{D4151A2E-8D4C-9957-CDA9-3EA4FA9D73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27DC05-312E-A052-5A34-607A7F621046}"/>
              </a:ext>
            </a:extLst>
          </p:cNvPr>
          <p:cNvSpPr>
            <a:spLocks noGrp="1"/>
          </p:cNvSpPr>
          <p:nvPr>
            <p:ph type="sldNum" sz="quarter" idx="12"/>
          </p:nvPr>
        </p:nvSpPr>
        <p:spPr/>
        <p:txBody>
          <a:bodyPr/>
          <a:lstStyle/>
          <a:p>
            <a:fld id="{B37934FF-2808-4853-BFD5-EA781B8525D6}" type="slidenum">
              <a:rPr lang="en-US" smtClean="0"/>
              <a:t>‹#›</a:t>
            </a:fld>
            <a:endParaRPr lang="en-US"/>
          </a:p>
        </p:txBody>
      </p:sp>
    </p:spTree>
    <p:extLst>
      <p:ext uri="{BB962C8B-B14F-4D97-AF65-F5344CB8AC3E}">
        <p14:creationId xmlns:p14="http://schemas.microsoft.com/office/powerpoint/2010/main" val="2619100708"/>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96D17-92B7-66E4-259E-A34F03EBCB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162BD2-91D3-E7CE-B431-9F3139D4C976}"/>
              </a:ext>
            </a:extLst>
          </p:cNvPr>
          <p:cNvSpPr>
            <a:spLocks noGrp="1"/>
          </p:cNvSpPr>
          <p:nvPr>
            <p:ph type="dt" sz="half" idx="10"/>
          </p:nvPr>
        </p:nvSpPr>
        <p:spPr/>
        <p:txBody>
          <a:bodyPr/>
          <a:lstStyle/>
          <a:p>
            <a:fld id="{BB09F7EF-010F-4B02-AFBE-D7C33EF5B3E0}" type="datetimeFigureOut">
              <a:rPr lang="en-US" smtClean="0"/>
              <a:t>5/25/2025</a:t>
            </a:fld>
            <a:endParaRPr lang="en-US"/>
          </a:p>
        </p:txBody>
      </p:sp>
      <p:sp>
        <p:nvSpPr>
          <p:cNvPr id="4" name="Footer Placeholder 3">
            <a:extLst>
              <a:ext uri="{FF2B5EF4-FFF2-40B4-BE49-F238E27FC236}">
                <a16:creationId xmlns:a16="http://schemas.microsoft.com/office/drawing/2014/main" id="{9097206D-0FD7-0054-6F7C-BA32A543CC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AC1E16-3CA7-9800-C8CF-DE7B454478FD}"/>
              </a:ext>
            </a:extLst>
          </p:cNvPr>
          <p:cNvSpPr>
            <a:spLocks noGrp="1"/>
          </p:cNvSpPr>
          <p:nvPr>
            <p:ph type="sldNum" sz="quarter" idx="12"/>
          </p:nvPr>
        </p:nvSpPr>
        <p:spPr/>
        <p:txBody>
          <a:bodyPr/>
          <a:lstStyle/>
          <a:p>
            <a:fld id="{B37934FF-2808-4853-BFD5-EA781B8525D6}" type="slidenum">
              <a:rPr lang="en-US" smtClean="0"/>
              <a:t>‹#›</a:t>
            </a:fld>
            <a:endParaRPr lang="en-US"/>
          </a:p>
        </p:txBody>
      </p:sp>
    </p:spTree>
    <p:extLst>
      <p:ext uri="{BB962C8B-B14F-4D97-AF65-F5344CB8AC3E}">
        <p14:creationId xmlns:p14="http://schemas.microsoft.com/office/powerpoint/2010/main" val="1671208019"/>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D39ED1-CD82-6068-37AB-4765C2A621B0}"/>
              </a:ext>
            </a:extLst>
          </p:cNvPr>
          <p:cNvSpPr>
            <a:spLocks noGrp="1"/>
          </p:cNvSpPr>
          <p:nvPr>
            <p:ph type="dt" sz="half" idx="10"/>
          </p:nvPr>
        </p:nvSpPr>
        <p:spPr/>
        <p:txBody>
          <a:bodyPr/>
          <a:lstStyle/>
          <a:p>
            <a:fld id="{BB09F7EF-010F-4B02-AFBE-D7C33EF5B3E0}" type="datetimeFigureOut">
              <a:rPr lang="en-US" smtClean="0"/>
              <a:t>5/25/2025</a:t>
            </a:fld>
            <a:endParaRPr lang="en-US"/>
          </a:p>
        </p:txBody>
      </p:sp>
      <p:sp>
        <p:nvSpPr>
          <p:cNvPr id="3" name="Footer Placeholder 2">
            <a:extLst>
              <a:ext uri="{FF2B5EF4-FFF2-40B4-BE49-F238E27FC236}">
                <a16:creationId xmlns:a16="http://schemas.microsoft.com/office/drawing/2014/main" id="{BDADF705-C8FD-2762-6BAD-697A793A63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795F54-8921-CE4E-F896-E407A2620B16}"/>
              </a:ext>
            </a:extLst>
          </p:cNvPr>
          <p:cNvSpPr>
            <a:spLocks noGrp="1"/>
          </p:cNvSpPr>
          <p:nvPr>
            <p:ph type="sldNum" sz="quarter" idx="12"/>
          </p:nvPr>
        </p:nvSpPr>
        <p:spPr/>
        <p:txBody>
          <a:bodyPr/>
          <a:lstStyle/>
          <a:p>
            <a:fld id="{B37934FF-2808-4853-BFD5-EA781B8525D6}" type="slidenum">
              <a:rPr lang="en-US" smtClean="0"/>
              <a:t>‹#›</a:t>
            </a:fld>
            <a:endParaRPr lang="en-US"/>
          </a:p>
        </p:txBody>
      </p:sp>
    </p:spTree>
    <p:extLst>
      <p:ext uri="{BB962C8B-B14F-4D97-AF65-F5344CB8AC3E}">
        <p14:creationId xmlns:p14="http://schemas.microsoft.com/office/powerpoint/2010/main" val="3530862564"/>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F2813-B79A-B41A-B05F-FF54BBBD4A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9CAAB8-92C7-2B62-F4D8-BFF76FAD2A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5D5E8D-5410-B35F-E6E6-0567219D2D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E80DFD-54E8-6E67-C743-EBD3821F9BCE}"/>
              </a:ext>
            </a:extLst>
          </p:cNvPr>
          <p:cNvSpPr>
            <a:spLocks noGrp="1"/>
          </p:cNvSpPr>
          <p:nvPr>
            <p:ph type="dt" sz="half" idx="10"/>
          </p:nvPr>
        </p:nvSpPr>
        <p:spPr/>
        <p:txBody>
          <a:bodyPr/>
          <a:lstStyle/>
          <a:p>
            <a:fld id="{BB09F7EF-010F-4B02-AFBE-D7C33EF5B3E0}" type="datetimeFigureOut">
              <a:rPr lang="en-US" smtClean="0"/>
              <a:t>5/25/2025</a:t>
            </a:fld>
            <a:endParaRPr lang="en-US"/>
          </a:p>
        </p:txBody>
      </p:sp>
      <p:sp>
        <p:nvSpPr>
          <p:cNvPr id="6" name="Footer Placeholder 5">
            <a:extLst>
              <a:ext uri="{FF2B5EF4-FFF2-40B4-BE49-F238E27FC236}">
                <a16:creationId xmlns:a16="http://schemas.microsoft.com/office/drawing/2014/main" id="{CC5F397D-8895-63EB-E583-207E50A76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510937-0E65-BF6E-B9F8-58BA2F1319A9}"/>
              </a:ext>
            </a:extLst>
          </p:cNvPr>
          <p:cNvSpPr>
            <a:spLocks noGrp="1"/>
          </p:cNvSpPr>
          <p:nvPr>
            <p:ph type="sldNum" sz="quarter" idx="12"/>
          </p:nvPr>
        </p:nvSpPr>
        <p:spPr/>
        <p:txBody>
          <a:bodyPr/>
          <a:lstStyle/>
          <a:p>
            <a:fld id="{B37934FF-2808-4853-BFD5-EA781B8525D6}" type="slidenum">
              <a:rPr lang="en-US" smtClean="0"/>
              <a:t>‹#›</a:t>
            </a:fld>
            <a:endParaRPr lang="en-US"/>
          </a:p>
        </p:txBody>
      </p:sp>
    </p:spTree>
    <p:extLst>
      <p:ext uri="{BB962C8B-B14F-4D97-AF65-F5344CB8AC3E}">
        <p14:creationId xmlns:p14="http://schemas.microsoft.com/office/powerpoint/2010/main" val="907197698"/>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F63CA-E705-AF0D-A8DC-B1F6DC8A5B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144715-1DC1-FE33-D17D-647F9B195B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5F137-B3D9-4B7C-F038-B0F72AB328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94E243-729E-A66B-E5EC-D97179BB43CE}"/>
              </a:ext>
            </a:extLst>
          </p:cNvPr>
          <p:cNvSpPr>
            <a:spLocks noGrp="1"/>
          </p:cNvSpPr>
          <p:nvPr>
            <p:ph type="dt" sz="half" idx="10"/>
          </p:nvPr>
        </p:nvSpPr>
        <p:spPr/>
        <p:txBody>
          <a:bodyPr/>
          <a:lstStyle/>
          <a:p>
            <a:fld id="{BB09F7EF-010F-4B02-AFBE-D7C33EF5B3E0}" type="datetimeFigureOut">
              <a:rPr lang="en-US" smtClean="0"/>
              <a:t>5/25/2025</a:t>
            </a:fld>
            <a:endParaRPr lang="en-US"/>
          </a:p>
        </p:txBody>
      </p:sp>
      <p:sp>
        <p:nvSpPr>
          <p:cNvPr id="6" name="Footer Placeholder 5">
            <a:extLst>
              <a:ext uri="{FF2B5EF4-FFF2-40B4-BE49-F238E27FC236}">
                <a16:creationId xmlns:a16="http://schemas.microsoft.com/office/drawing/2014/main" id="{FE21783A-1089-729D-AB83-DB1038A705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0E0415-D0CA-C573-CD73-9F3131799EB3}"/>
              </a:ext>
            </a:extLst>
          </p:cNvPr>
          <p:cNvSpPr>
            <a:spLocks noGrp="1"/>
          </p:cNvSpPr>
          <p:nvPr>
            <p:ph type="sldNum" sz="quarter" idx="12"/>
          </p:nvPr>
        </p:nvSpPr>
        <p:spPr/>
        <p:txBody>
          <a:bodyPr/>
          <a:lstStyle/>
          <a:p>
            <a:fld id="{B37934FF-2808-4853-BFD5-EA781B8525D6}" type="slidenum">
              <a:rPr lang="en-US" smtClean="0"/>
              <a:t>‹#›</a:t>
            </a:fld>
            <a:endParaRPr lang="en-US"/>
          </a:p>
        </p:txBody>
      </p:sp>
    </p:spTree>
    <p:extLst>
      <p:ext uri="{BB962C8B-B14F-4D97-AF65-F5344CB8AC3E}">
        <p14:creationId xmlns:p14="http://schemas.microsoft.com/office/powerpoint/2010/main" val="1001923116"/>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D5974D-62E5-A8D2-07AB-55837DA0C1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A6B5A4-147E-0FE3-4755-D50FF4C321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0B0D4B-FCFF-388E-DF1F-AA2DFBEF71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B09F7EF-010F-4B02-AFBE-D7C33EF5B3E0}" type="datetimeFigureOut">
              <a:rPr lang="en-US" smtClean="0"/>
              <a:t>5/25/2025</a:t>
            </a:fld>
            <a:endParaRPr lang="en-US"/>
          </a:p>
        </p:txBody>
      </p:sp>
      <p:sp>
        <p:nvSpPr>
          <p:cNvPr id="5" name="Footer Placeholder 4">
            <a:extLst>
              <a:ext uri="{FF2B5EF4-FFF2-40B4-BE49-F238E27FC236}">
                <a16:creationId xmlns:a16="http://schemas.microsoft.com/office/drawing/2014/main" id="{9FFB9D8A-B76F-B346-D53B-3B8791F82C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98B96C2-1FF0-F1E3-E42B-9A589CEE97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37934FF-2808-4853-BFD5-EA781B8525D6}" type="slidenum">
              <a:rPr lang="en-US" smtClean="0"/>
              <a:t>‹#›</a:t>
            </a:fld>
            <a:endParaRPr lang="en-US"/>
          </a:p>
        </p:txBody>
      </p:sp>
    </p:spTree>
    <p:extLst>
      <p:ext uri="{BB962C8B-B14F-4D97-AF65-F5344CB8AC3E}">
        <p14:creationId xmlns:p14="http://schemas.microsoft.com/office/powerpoint/2010/main" val="19458073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2" Type="http://schemas.openxmlformats.org/officeDocument/2006/relationships/hyperlink" Target="http://murov.info/"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KtBGG49T50E" TargetMode="External"/><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3B0D2B-E88E-3EB2-4460-74218C2F5419}"/>
              </a:ext>
            </a:extLst>
          </p:cNvPr>
          <p:cNvSpPr txBox="1"/>
          <p:nvPr/>
        </p:nvSpPr>
        <p:spPr>
          <a:xfrm>
            <a:off x="974956" y="520784"/>
            <a:ext cx="10615535" cy="646331"/>
          </a:xfrm>
          <a:prstGeom prst="rect">
            <a:avLst/>
          </a:prstGeom>
          <a:noFill/>
        </p:spPr>
        <p:txBody>
          <a:bodyPr wrap="none" rtlCol="0">
            <a:spAutoFit/>
          </a:bodyPr>
          <a:lstStyle/>
          <a:p>
            <a:r>
              <a:rPr lang="en-US" sz="3600" b="1" dirty="0"/>
              <a:t>SERENDIPITY AND SERENDIPITOUS DISCOVERIES</a:t>
            </a:r>
          </a:p>
        </p:txBody>
      </p:sp>
      <p:pic>
        <p:nvPicPr>
          <p:cNvPr id="5" name="Picture 4">
            <a:extLst>
              <a:ext uri="{FF2B5EF4-FFF2-40B4-BE49-F238E27FC236}">
                <a16:creationId xmlns:a16="http://schemas.microsoft.com/office/drawing/2014/main" id="{E5E803CD-DFB7-FA0C-C044-63714D64FDCD}"/>
              </a:ext>
            </a:extLst>
          </p:cNvPr>
          <p:cNvPicPr>
            <a:picLocks noChangeAspect="1"/>
          </p:cNvPicPr>
          <p:nvPr/>
        </p:nvPicPr>
        <p:blipFill>
          <a:blip r:embed="rId2"/>
          <a:srcRect l="17682" t="8539" r="16159" b="29579"/>
          <a:stretch/>
        </p:blipFill>
        <p:spPr>
          <a:xfrm>
            <a:off x="932566" y="1295905"/>
            <a:ext cx="3718157" cy="5303676"/>
          </a:xfrm>
          <a:prstGeom prst="rect">
            <a:avLst/>
          </a:prstGeom>
        </p:spPr>
      </p:pic>
      <p:pic>
        <p:nvPicPr>
          <p:cNvPr id="6" name="Picture 5">
            <a:extLst>
              <a:ext uri="{FF2B5EF4-FFF2-40B4-BE49-F238E27FC236}">
                <a16:creationId xmlns:a16="http://schemas.microsoft.com/office/drawing/2014/main" id="{D722E142-F52F-1BCD-DD01-AC8ABFA9F9BD}"/>
              </a:ext>
            </a:extLst>
          </p:cNvPr>
          <p:cNvPicPr>
            <a:picLocks noChangeAspect="1"/>
          </p:cNvPicPr>
          <p:nvPr/>
        </p:nvPicPr>
        <p:blipFill>
          <a:blip r:embed="rId3"/>
          <a:srcRect l="32406" t="34084" r="38389" b="45254"/>
          <a:stretch/>
        </p:blipFill>
        <p:spPr>
          <a:xfrm>
            <a:off x="5288582" y="1102125"/>
            <a:ext cx="5591365" cy="2966848"/>
          </a:xfrm>
          <a:prstGeom prst="rect">
            <a:avLst/>
          </a:prstGeom>
        </p:spPr>
      </p:pic>
      <p:pic>
        <p:nvPicPr>
          <p:cNvPr id="2" name="Picture 1">
            <a:extLst>
              <a:ext uri="{FF2B5EF4-FFF2-40B4-BE49-F238E27FC236}">
                <a16:creationId xmlns:a16="http://schemas.microsoft.com/office/drawing/2014/main" id="{CED46713-D50B-1A04-3319-F90E8D37BB30}"/>
              </a:ext>
            </a:extLst>
          </p:cNvPr>
          <p:cNvPicPr>
            <a:picLocks noChangeAspect="1"/>
          </p:cNvPicPr>
          <p:nvPr/>
        </p:nvPicPr>
        <p:blipFill>
          <a:blip r:embed="rId4"/>
          <a:stretch>
            <a:fillRect/>
          </a:stretch>
        </p:blipFill>
        <p:spPr>
          <a:xfrm>
            <a:off x="4781092" y="4194967"/>
            <a:ext cx="3593852" cy="2404614"/>
          </a:xfrm>
          <a:prstGeom prst="rect">
            <a:avLst/>
          </a:prstGeom>
        </p:spPr>
      </p:pic>
      <p:pic>
        <p:nvPicPr>
          <p:cNvPr id="3" name="Picture 2">
            <a:extLst>
              <a:ext uri="{FF2B5EF4-FFF2-40B4-BE49-F238E27FC236}">
                <a16:creationId xmlns:a16="http://schemas.microsoft.com/office/drawing/2014/main" id="{8BA510FA-7FBD-FA27-00A4-556706766CD3}"/>
              </a:ext>
            </a:extLst>
          </p:cNvPr>
          <p:cNvPicPr>
            <a:picLocks noChangeAspect="1"/>
          </p:cNvPicPr>
          <p:nvPr/>
        </p:nvPicPr>
        <p:blipFill>
          <a:blip r:embed="rId5"/>
          <a:stretch>
            <a:fillRect/>
          </a:stretch>
        </p:blipFill>
        <p:spPr>
          <a:xfrm>
            <a:off x="8586881" y="4194967"/>
            <a:ext cx="3435163" cy="2404614"/>
          </a:xfrm>
          <a:prstGeom prst="rect">
            <a:avLst/>
          </a:prstGeom>
        </p:spPr>
      </p:pic>
      <p:sp>
        <p:nvSpPr>
          <p:cNvPr id="8" name="TextBox 7">
            <a:extLst>
              <a:ext uri="{FF2B5EF4-FFF2-40B4-BE49-F238E27FC236}">
                <a16:creationId xmlns:a16="http://schemas.microsoft.com/office/drawing/2014/main" id="{002A3279-F629-9957-3B2A-8BF81E9F483C}"/>
              </a:ext>
            </a:extLst>
          </p:cNvPr>
          <p:cNvSpPr txBox="1"/>
          <p:nvPr/>
        </p:nvSpPr>
        <p:spPr>
          <a:xfrm>
            <a:off x="9012803" y="4016694"/>
            <a:ext cx="2015011" cy="461665"/>
          </a:xfrm>
          <a:prstGeom prst="rect">
            <a:avLst/>
          </a:prstGeom>
          <a:noFill/>
        </p:spPr>
        <p:txBody>
          <a:bodyPr wrap="square">
            <a:spAutoFit/>
          </a:bodyPr>
          <a:lstStyle/>
          <a:p>
            <a:r>
              <a:rPr lang="en-US" sz="2400" b="1" dirty="0"/>
              <a:t>Archimedes</a:t>
            </a:r>
          </a:p>
        </p:txBody>
      </p:sp>
    </p:spTree>
    <p:extLst>
      <p:ext uri="{BB962C8B-B14F-4D97-AF65-F5344CB8AC3E}">
        <p14:creationId xmlns:p14="http://schemas.microsoft.com/office/powerpoint/2010/main" val="1910230365"/>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0CE5F2-1BE8-7799-225A-23F36450106B}"/>
              </a:ext>
            </a:extLst>
          </p:cNvPr>
          <p:cNvSpPr txBox="1"/>
          <p:nvPr/>
        </p:nvSpPr>
        <p:spPr>
          <a:xfrm>
            <a:off x="401184" y="115056"/>
            <a:ext cx="8912373" cy="3046988"/>
          </a:xfrm>
          <a:prstGeom prst="rect">
            <a:avLst/>
          </a:prstGeom>
          <a:noFill/>
        </p:spPr>
        <p:txBody>
          <a:bodyPr wrap="square">
            <a:spAutoFit/>
          </a:bodyPr>
          <a:lstStyle/>
          <a:p>
            <a:r>
              <a:rPr lang="en-US" sz="2400" b="1" dirty="0"/>
              <a:t>Wilhelm </a:t>
            </a:r>
            <a:r>
              <a:rPr lang="en-US" sz="2400" b="1" dirty="0" err="1"/>
              <a:t>Röntgen</a:t>
            </a:r>
            <a:r>
              <a:rPr lang="en-US" sz="2400" b="1" dirty="0"/>
              <a:t>, Professor of Physics in Wurzburg, Bavaria, was testing whether cathode rays could pass through glass. His cathode tube was covered in heavy black paper, so he was surprised when an incandescent green light nevertheless escaped and projected onto a nearby fluorescent screen. Through experimentation, he found that the mysterious light would pass through most substances but leave shadows of solid objects.   What had </a:t>
            </a:r>
            <a:r>
              <a:rPr lang="en-US" sz="2400" b="1" dirty="0" err="1"/>
              <a:t>Röntgen</a:t>
            </a:r>
            <a:r>
              <a:rPr lang="en-US" sz="2400" b="1" dirty="0"/>
              <a:t> accidentally discovered? </a:t>
            </a:r>
          </a:p>
        </p:txBody>
      </p:sp>
      <p:sp>
        <p:nvSpPr>
          <p:cNvPr id="8" name="TextBox 7">
            <a:extLst>
              <a:ext uri="{FF2B5EF4-FFF2-40B4-BE49-F238E27FC236}">
                <a16:creationId xmlns:a16="http://schemas.microsoft.com/office/drawing/2014/main" id="{D807E9B8-4935-F3AE-F78C-50DCDF07D779}"/>
              </a:ext>
            </a:extLst>
          </p:cNvPr>
          <p:cNvSpPr txBox="1"/>
          <p:nvPr/>
        </p:nvSpPr>
        <p:spPr>
          <a:xfrm>
            <a:off x="401184" y="3049881"/>
            <a:ext cx="6094990" cy="1384995"/>
          </a:xfrm>
          <a:prstGeom prst="rect">
            <a:avLst/>
          </a:prstGeom>
          <a:noFill/>
        </p:spPr>
        <p:txBody>
          <a:bodyPr wrap="square">
            <a:spAutoFit/>
          </a:bodyPr>
          <a:lstStyle/>
          <a:p>
            <a:r>
              <a:rPr lang="en-US" sz="2800" b="1" dirty="0">
                <a:solidFill>
                  <a:srgbClr val="FF0000"/>
                </a:solidFill>
              </a:rPr>
              <a:t>Because he did not know what the rays were, he called them ‘X,’ meaning ‘unknown,’ rays.</a:t>
            </a:r>
          </a:p>
        </p:txBody>
      </p:sp>
      <p:pic>
        <p:nvPicPr>
          <p:cNvPr id="9" name="Picture 8">
            <a:extLst>
              <a:ext uri="{FF2B5EF4-FFF2-40B4-BE49-F238E27FC236}">
                <a16:creationId xmlns:a16="http://schemas.microsoft.com/office/drawing/2014/main" id="{6C6EE6DD-F2BB-8A8A-BCBF-65B61995580D}"/>
              </a:ext>
            </a:extLst>
          </p:cNvPr>
          <p:cNvPicPr>
            <a:picLocks noChangeAspect="1"/>
          </p:cNvPicPr>
          <p:nvPr/>
        </p:nvPicPr>
        <p:blipFill>
          <a:blip r:embed="rId2"/>
          <a:srcRect l="10784" t="3532" r="11611" b="17086"/>
          <a:stretch/>
        </p:blipFill>
        <p:spPr>
          <a:xfrm>
            <a:off x="9410447" y="115056"/>
            <a:ext cx="2682643" cy="3505373"/>
          </a:xfrm>
          <a:prstGeom prst="rect">
            <a:avLst/>
          </a:prstGeom>
        </p:spPr>
      </p:pic>
      <p:pic>
        <p:nvPicPr>
          <p:cNvPr id="10" name="Picture 9">
            <a:extLst>
              <a:ext uri="{FF2B5EF4-FFF2-40B4-BE49-F238E27FC236}">
                <a16:creationId xmlns:a16="http://schemas.microsoft.com/office/drawing/2014/main" id="{46165C05-C2AB-2A8F-BE5C-7C8E6F062FF5}"/>
              </a:ext>
            </a:extLst>
          </p:cNvPr>
          <p:cNvPicPr>
            <a:picLocks noChangeAspect="1"/>
          </p:cNvPicPr>
          <p:nvPr/>
        </p:nvPicPr>
        <p:blipFill>
          <a:blip r:embed="rId3"/>
          <a:srcRect l="10772" r="9205" b="5355"/>
          <a:stretch/>
        </p:blipFill>
        <p:spPr>
          <a:xfrm>
            <a:off x="7472646" y="3637402"/>
            <a:ext cx="4578055" cy="3048618"/>
          </a:xfrm>
          <a:prstGeom prst="rect">
            <a:avLst/>
          </a:prstGeom>
        </p:spPr>
      </p:pic>
      <p:pic>
        <p:nvPicPr>
          <p:cNvPr id="11" name="Picture 10">
            <a:extLst>
              <a:ext uri="{FF2B5EF4-FFF2-40B4-BE49-F238E27FC236}">
                <a16:creationId xmlns:a16="http://schemas.microsoft.com/office/drawing/2014/main" id="{EE077866-43A3-AAA5-9F3D-C9D4EA356094}"/>
              </a:ext>
            </a:extLst>
          </p:cNvPr>
          <p:cNvPicPr>
            <a:picLocks noChangeAspect="1"/>
          </p:cNvPicPr>
          <p:nvPr/>
        </p:nvPicPr>
        <p:blipFill>
          <a:blip r:embed="rId4"/>
          <a:stretch>
            <a:fillRect/>
          </a:stretch>
        </p:blipFill>
        <p:spPr>
          <a:xfrm>
            <a:off x="152020" y="4355178"/>
            <a:ext cx="6218502" cy="2387767"/>
          </a:xfrm>
          <a:prstGeom prst="rect">
            <a:avLst/>
          </a:prstGeom>
        </p:spPr>
      </p:pic>
      <p:sp>
        <p:nvSpPr>
          <p:cNvPr id="12" name="TextBox 11">
            <a:extLst>
              <a:ext uri="{FF2B5EF4-FFF2-40B4-BE49-F238E27FC236}">
                <a16:creationId xmlns:a16="http://schemas.microsoft.com/office/drawing/2014/main" id="{FAD72AF6-AF66-E98C-2B79-3D5F92C74DC6}"/>
              </a:ext>
            </a:extLst>
          </p:cNvPr>
          <p:cNvSpPr txBox="1"/>
          <p:nvPr/>
        </p:nvSpPr>
        <p:spPr>
          <a:xfrm>
            <a:off x="9900954" y="3742379"/>
            <a:ext cx="1336007" cy="584775"/>
          </a:xfrm>
          <a:prstGeom prst="rect">
            <a:avLst/>
          </a:prstGeom>
          <a:noFill/>
        </p:spPr>
        <p:txBody>
          <a:bodyPr wrap="none" rtlCol="0">
            <a:spAutoFit/>
          </a:bodyPr>
          <a:lstStyle/>
          <a:p>
            <a:r>
              <a:rPr lang="en-US" sz="3200" b="1" dirty="0">
                <a:solidFill>
                  <a:schemeClr val="bg1"/>
                </a:solidFill>
              </a:rPr>
              <a:t>X-rays</a:t>
            </a:r>
          </a:p>
        </p:txBody>
      </p:sp>
    </p:spTree>
    <p:extLst>
      <p:ext uri="{BB962C8B-B14F-4D97-AF65-F5344CB8AC3E}">
        <p14:creationId xmlns:p14="http://schemas.microsoft.com/office/powerpoint/2010/main" val="2390153401"/>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1050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1000"/>
                                        <p:tgtEl>
                                          <p:spTgt spid="8"/>
                                        </p:tgtEl>
                                      </p:cBhvr>
                                    </p:animEffect>
                                  </p:childTnLst>
                                </p:cTn>
                              </p:par>
                            </p:childTnLst>
                          </p:cTn>
                        </p:par>
                        <p:par>
                          <p:cTn id="8" fill="hold">
                            <p:stCondLst>
                              <p:cond delay="11500"/>
                            </p:stCondLst>
                            <p:childTnLst>
                              <p:par>
                                <p:cTn id="9" presetID="26" presetClass="entr" presetSubtype="0" fill="hold" grpId="0" nodeType="afterEffect">
                                  <p:stCondLst>
                                    <p:cond delay="250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290">
                                          <p:stCondLst>
                                            <p:cond delay="0"/>
                                          </p:stCondLst>
                                        </p:cTn>
                                        <p:tgtEl>
                                          <p:spTgt spid="12"/>
                                        </p:tgtEl>
                                      </p:cBhvr>
                                    </p:animEffect>
                                    <p:anim calcmode="lin" valueType="num">
                                      <p:cBhvr>
                                        <p:cTn id="12"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17" dur="13">
                                          <p:stCondLst>
                                            <p:cond delay="325"/>
                                          </p:stCondLst>
                                        </p:cTn>
                                        <p:tgtEl>
                                          <p:spTgt spid="12"/>
                                        </p:tgtEl>
                                      </p:cBhvr>
                                      <p:to x="100000" y="60000"/>
                                    </p:animScale>
                                    <p:animScale>
                                      <p:cBhvr>
                                        <p:cTn id="18" dur="83" decel="50000">
                                          <p:stCondLst>
                                            <p:cond delay="338"/>
                                          </p:stCondLst>
                                        </p:cTn>
                                        <p:tgtEl>
                                          <p:spTgt spid="12"/>
                                        </p:tgtEl>
                                      </p:cBhvr>
                                      <p:to x="100000" y="100000"/>
                                    </p:animScale>
                                    <p:animScale>
                                      <p:cBhvr>
                                        <p:cTn id="19" dur="13">
                                          <p:stCondLst>
                                            <p:cond delay="656"/>
                                          </p:stCondLst>
                                        </p:cTn>
                                        <p:tgtEl>
                                          <p:spTgt spid="12"/>
                                        </p:tgtEl>
                                      </p:cBhvr>
                                      <p:to x="100000" y="80000"/>
                                    </p:animScale>
                                    <p:animScale>
                                      <p:cBhvr>
                                        <p:cTn id="20" dur="83" decel="50000">
                                          <p:stCondLst>
                                            <p:cond delay="669"/>
                                          </p:stCondLst>
                                        </p:cTn>
                                        <p:tgtEl>
                                          <p:spTgt spid="12"/>
                                        </p:tgtEl>
                                      </p:cBhvr>
                                      <p:to x="100000" y="100000"/>
                                    </p:animScale>
                                    <p:animScale>
                                      <p:cBhvr>
                                        <p:cTn id="21" dur="13">
                                          <p:stCondLst>
                                            <p:cond delay="821"/>
                                          </p:stCondLst>
                                        </p:cTn>
                                        <p:tgtEl>
                                          <p:spTgt spid="12"/>
                                        </p:tgtEl>
                                      </p:cBhvr>
                                      <p:to x="100000" y="90000"/>
                                    </p:animScale>
                                    <p:animScale>
                                      <p:cBhvr>
                                        <p:cTn id="22" dur="83" decel="50000">
                                          <p:stCondLst>
                                            <p:cond delay="834"/>
                                          </p:stCondLst>
                                        </p:cTn>
                                        <p:tgtEl>
                                          <p:spTgt spid="12"/>
                                        </p:tgtEl>
                                      </p:cBhvr>
                                      <p:to x="100000" y="100000"/>
                                    </p:animScale>
                                    <p:animScale>
                                      <p:cBhvr>
                                        <p:cTn id="23" dur="13">
                                          <p:stCondLst>
                                            <p:cond delay="904"/>
                                          </p:stCondLst>
                                        </p:cTn>
                                        <p:tgtEl>
                                          <p:spTgt spid="12"/>
                                        </p:tgtEl>
                                      </p:cBhvr>
                                      <p:to x="100000" y="95000"/>
                                    </p:animScale>
                                    <p:animScale>
                                      <p:cBhvr>
                                        <p:cTn id="24" dur="83" decel="50000">
                                          <p:stCondLst>
                                            <p:cond delay="917"/>
                                          </p:stCondLst>
                                        </p:cTn>
                                        <p:tgtEl>
                                          <p:spTgt spid="12"/>
                                        </p:tgtEl>
                                      </p:cBhvr>
                                      <p:to x="100000" y="100000"/>
                                    </p:animScale>
                                  </p:childTnLst>
                                </p:cTn>
                              </p:par>
                            </p:childTnLst>
                          </p:cTn>
                        </p:par>
                        <p:par>
                          <p:cTn id="25" fill="hold">
                            <p:stCondLst>
                              <p:cond delay="15000"/>
                            </p:stCondLst>
                            <p:childTnLst>
                              <p:par>
                                <p:cTn id="26" presetID="2" presetClass="entr" presetSubtype="9" fill="hold" nodeType="afterEffect">
                                  <p:stCondLst>
                                    <p:cond delay="50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2000" fill="hold"/>
                                        <p:tgtEl>
                                          <p:spTgt spid="10"/>
                                        </p:tgtEl>
                                        <p:attrNameLst>
                                          <p:attrName>ppt_x</p:attrName>
                                        </p:attrNameLst>
                                      </p:cBhvr>
                                      <p:tavLst>
                                        <p:tav tm="0">
                                          <p:val>
                                            <p:strVal val="0-#ppt_w/2"/>
                                          </p:val>
                                        </p:tav>
                                        <p:tav tm="100000">
                                          <p:val>
                                            <p:strVal val="#ppt_x"/>
                                          </p:val>
                                        </p:tav>
                                      </p:tavLst>
                                    </p:anim>
                                    <p:anim calcmode="lin" valueType="num">
                                      <p:cBhvr additive="base">
                                        <p:cTn id="29" dur="2000" fill="hold"/>
                                        <p:tgtEl>
                                          <p:spTgt spid="10"/>
                                        </p:tgtEl>
                                        <p:attrNameLst>
                                          <p:attrName>ppt_y</p:attrName>
                                        </p:attrNameLst>
                                      </p:cBhvr>
                                      <p:tavLst>
                                        <p:tav tm="0">
                                          <p:val>
                                            <p:strVal val="0-#ppt_h/2"/>
                                          </p:val>
                                        </p:tav>
                                        <p:tav tm="100000">
                                          <p:val>
                                            <p:strVal val="#ppt_y"/>
                                          </p:val>
                                        </p:tav>
                                      </p:tavLst>
                                    </p:anim>
                                  </p:childTnLst>
                                </p:cTn>
                              </p:par>
                            </p:childTnLst>
                          </p:cTn>
                        </p:par>
                        <p:par>
                          <p:cTn id="30" fill="hold">
                            <p:stCondLst>
                              <p:cond delay="17500"/>
                            </p:stCondLst>
                            <p:childTnLst>
                              <p:par>
                                <p:cTn id="31" presetID="45" presetClass="entr" presetSubtype="0" fill="hold" nodeType="afterEffect">
                                  <p:stCondLst>
                                    <p:cond delay="200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ppt_w</p:attrName>
                                        </p:attrNameLst>
                                      </p:cBhvr>
                                      <p:tavLst>
                                        <p:tav tm="0" fmla="#ppt_w*sin(2.5*pi*$)">
                                          <p:val>
                                            <p:fltVal val="0"/>
                                          </p:val>
                                        </p:tav>
                                        <p:tav tm="100000">
                                          <p:val>
                                            <p:fltVal val="1"/>
                                          </p:val>
                                        </p:tav>
                                      </p:tavLst>
                                    </p:anim>
                                    <p:anim calcmode="lin" valueType="num">
                                      <p:cBhvr>
                                        <p:cTn id="35" dur="1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55C9E31-3166-C58E-7D23-845B0F6320EA}"/>
              </a:ext>
            </a:extLst>
          </p:cNvPr>
          <p:cNvSpPr txBox="1"/>
          <p:nvPr/>
        </p:nvSpPr>
        <p:spPr>
          <a:xfrm>
            <a:off x="242224" y="121266"/>
            <a:ext cx="7993431" cy="3416320"/>
          </a:xfrm>
          <a:prstGeom prst="rect">
            <a:avLst/>
          </a:prstGeom>
          <a:noFill/>
        </p:spPr>
        <p:txBody>
          <a:bodyPr wrap="square">
            <a:spAutoFit/>
          </a:bodyPr>
          <a:lstStyle/>
          <a:p>
            <a:r>
              <a:rPr lang="en-US" sz="2400" b="1" dirty="0"/>
              <a:t>This chemical was discovered accidentally in 1879 by Ira Remsen and Constantin Fahlberg who were looking for new uses for coal tar derivatives.  Fahlberg forgot to wash his hands before lunch and tasted something sweet on his fingers.  After tasting everything in his lab to determine the source </a:t>
            </a:r>
            <a:r>
              <a:rPr lang="en-US" sz="2400" b="1" dirty="0">
                <a:highlight>
                  <a:srgbClr val="FFFF00"/>
                </a:highlight>
              </a:rPr>
              <a:t>(very bad and dangerous lab technique)</a:t>
            </a:r>
            <a:r>
              <a:rPr lang="en-US" sz="2400" b="1" dirty="0"/>
              <a:t>,</a:t>
            </a:r>
            <a:r>
              <a:rPr lang="en-US" sz="2400" b="1" dirty="0">
                <a:solidFill>
                  <a:schemeClr val="bg1"/>
                </a:solidFill>
              </a:rPr>
              <a:t> </a:t>
            </a:r>
            <a:r>
              <a:rPr lang="en-US" sz="2400" b="1" dirty="0"/>
              <a:t>he figured out it was benzoic </a:t>
            </a:r>
            <a:r>
              <a:rPr lang="en-US" sz="2400" b="1" dirty="0" err="1"/>
              <a:t>sulfimide</a:t>
            </a:r>
            <a:r>
              <a:rPr lang="en-US" sz="2400" b="1" dirty="0"/>
              <a:t>, a coal tar derivative that is 300 times sweeter than sugar.   What is the common name for benzoic </a:t>
            </a:r>
            <a:r>
              <a:rPr lang="en-US" sz="2400" b="1" dirty="0" err="1"/>
              <a:t>sulfimide</a:t>
            </a:r>
            <a:r>
              <a:rPr lang="en-US" sz="2400" b="1" dirty="0"/>
              <a:t>?</a:t>
            </a:r>
          </a:p>
        </p:txBody>
      </p:sp>
      <p:sp>
        <p:nvSpPr>
          <p:cNvPr id="8" name="TextBox 7">
            <a:extLst>
              <a:ext uri="{FF2B5EF4-FFF2-40B4-BE49-F238E27FC236}">
                <a16:creationId xmlns:a16="http://schemas.microsoft.com/office/drawing/2014/main" id="{2CCBB572-F5FD-16B2-A0EE-CF4B71260954}"/>
              </a:ext>
            </a:extLst>
          </p:cNvPr>
          <p:cNvSpPr txBox="1"/>
          <p:nvPr/>
        </p:nvSpPr>
        <p:spPr>
          <a:xfrm>
            <a:off x="4102243" y="3452697"/>
            <a:ext cx="4108340" cy="954107"/>
          </a:xfrm>
          <a:prstGeom prst="rect">
            <a:avLst/>
          </a:prstGeom>
          <a:noFill/>
        </p:spPr>
        <p:txBody>
          <a:bodyPr wrap="square">
            <a:spAutoFit/>
          </a:bodyPr>
          <a:lstStyle/>
          <a:p>
            <a:r>
              <a:rPr lang="en-US" sz="2800" b="1" dirty="0">
                <a:solidFill>
                  <a:srgbClr val="FF0000"/>
                </a:solidFill>
              </a:rPr>
              <a:t>Saccharin, named for the Latin word for sugar. </a:t>
            </a:r>
          </a:p>
        </p:txBody>
      </p:sp>
      <p:sp>
        <p:nvSpPr>
          <p:cNvPr id="10" name="TextBox 9">
            <a:extLst>
              <a:ext uri="{FF2B5EF4-FFF2-40B4-BE49-F238E27FC236}">
                <a16:creationId xmlns:a16="http://schemas.microsoft.com/office/drawing/2014/main" id="{936B4524-38FA-F293-A779-8A0639D5F59C}"/>
              </a:ext>
            </a:extLst>
          </p:cNvPr>
          <p:cNvSpPr txBox="1"/>
          <p:nvPr/>
        </p:nvSpPr>
        <p:spPr>
          <a:xfrm>
            <a:off x="5783124" y="4462680"/>
            <a:ext cx="5777072" cy="1200329"/>
          </a:xfrm>
          <a:prstGeom prst="rect">
            <a:avLst/>
          </a:prstGeom>
          <a:noFill/>
        </p:spPr>
        <p:txBody>
          <a:bodyPr wrap="square">
            <a:spAutoFit/>
          </a:bodyPr>
          <a:lstStyle/>
          <a:p>
            <a:r>
              <a:rPr lang="en-US" sz="2400" b="1" dirty="0"/>
              <a:t>Similar versions of this story occur in the accidental discoveries of cyclamate, aka </a:t>
            </a:r>
            <a:r>
              <a:rPr lang="en-US" sz="2400" b="1" dirty="0" err="1"/>
              <a:t>Sweet'N</a:t>
            </a:r>
            <a:r>
              <a:rPr lang="en-US" sz="2400" b="1" dirty="0"/>
              <a:t> Low, and aspartame.</a:t>
            </a:r>
          </a:p>
        </p:txBody>
      </p:sp>
      <p:sp>
        <p:nvSpPr>
          <p:cNvPr id="11" name="TextBox 10">
            <a:extLst>
              <a:ext uri="{FF2B5EF4-FFF2-40B4-BE49-F238E27FC236}">
                <a16:creationId xmlns:a16="http://schemas.microsoft.com/office/drawing/2014/main" id="{98C5CCC6-A5AB-0D68-A2D9-CA5CB678E860}"/>
              </a:ext>
            </a:extLst>
          </p:cNvPr>
          <p:cNvSpPr txBox="1"/>
          <p:nvPr/>
        </p:nvSpPr>
        <p:spPr>
          <a:xfrm>
            <a:off x="569229" y="5813404"/>
            <a:ext cx="10518628" cy="1015663"/>
          </a:xfrm>
          <a:prstGeom prst="rect">
            <a:avLst/>
          </a:prstGeom>
          <a:noFill/>
        </p:spPr>
        <p:txBody>
          <a:bodyPr wrap="square" rtlCol="0">
            <a:spAutoFit/>
          </a:bodyPr>
          <a:lstStyle/>
          <a:p>
            <a:r>
              <a:rPr lang="en-US" sz="2000" b="1" dirty="0"/>
              <a:t>These artificial sweeteners are dozens if not hundreds of times sweeter than sugar meaning only very small quantities are needed to provide an equivalent sweet taste.  However, some have some ambiguous cancer test results making them suspect for use.</a:t>
            </a:r>
          </a:p>
        </p:txBody>
      </p:sp>
      <p:pic>
        <p:nvPicPr>
          <p:cNvPr id="12" name="Picture 11">
            <a:extLst>
              <a:ext uri="{FF2B5EF4-FFF2-40B4-BE49-F238E27FC236}">
                <a16:creationId xmlns:a16="http://schemas.microsoft.com/office/drawing/2014/main" id="{6CE68FA6-2D61-5FFC-E23D-E5772A72636A}"/>
              </a:ext>
            </a:extLst>
          </p:cNvPr>
          <p:cNvPicPr>
            <a:picLocks noChangeAspect="1"/>
          </p:cNvPicPr>
          <p:nvPr/>
        </p:nvPicPr>
        <p:blipFill>
          <a:blip r:embed="rId2"/>
          <a:srcRect l="3913" t="6927" b="7013"/>
          <a:stretch/>
        </p:blipFill>
        <p:spPr>
          <a:xfrm>
            <a:off x="8173402" y="2117713"/>
            <a:ext cx="3667953" cy="2460739"/>
          </a:xfrm>
          <a:prstGeom prst="rect">
            <a:avLst/>
          </a:prstGeom>
        </p:spPr>
      </p:pic>
      <p:pic>
        <p:nvPicPr>
          <p:cNvPr id="13" name="Picture 12">
            <a:extLst>
              <a:ext uri="{FF2B5EF4-FFF2-40B4-BE49-F238E27FC236}">
                <a16:creationId xmlns:a16="http://schemas.microsoft.com/office/drawing/2014/main" id="{8B02D74F-F97C-8ADE-CA61-043937E5F905}"/>
              </a:ext>
            </a:extLst>
          </p:cNvPr>
          <p:cNvPicPr>
            <a:picLocks noChangeAspect="1"/>
          </p:cNvPicPr>
          <p:nvPr/>
        </p:nvPicPr>
        <p:blipFill>
          <a:blip r:embed="rId3"/>
          <a:srcRect t="17607" r="4297" b="6148"/>
          <a:stretch/>
        </p:blipFill>
        <p:spPr>
          <a:xfrm>
            <a:off x="8173402" y="0"/>
            <a:ext cx="4018598" cy="2005961"/>
          </a:xfrm>
          <a:prstGeom prst="rect">
            <a:avLst/>
          </a:prstGeom>
        </p:spPr>
      </p:pic>
      <p:pic>
        <p:nvPicPr>
          <p:cNvPr id="14" name="Picture 13">
            <a:extLst>
              <a:ext uri="{FF2B5EF4-FFF2-40B4-BE49-F238E27FC236}">
                <a16:creationId xmlns:a16="http://schemas.microsoft.com/office/drawing/2014/main" id="{6E9F62B0-1905-A832-17CE-F3B67315E5AC}"/>
              </a:ext>
            </a:extLst>
          </p:cNvPr>
          <p:cNvPicPr>
            <a:picLocks noChangeAspect="1"/>
          </p:cNvPicPr>
          <p:nvPr/>
        </p:nvPicPr>
        <p:blipFill>
          <a:blip r:embed="rId4"/>
          <a:stretch>
            <a:fillRect/>
          </a:stretch>
        </p:blipFill>
        <p:spPr>
          <a:xfrm>
            <a:off x="464936" y="3847256"/>
            <a:ext cx="1539896" cy="1510731"/>
          </a:xfrm>
          <a:prstGeom prst="rect">
            <a:avLst/>
          </a:prstGeom>
        </p:spPr>
      </p:pic>
      <p:pic>
        <p:nvPicPr>
          <p:cNvPr id="15" name="Picture 14">
            <a:extLst>
              <a:ext uri="{FF2B5EF4-FFF2-40B4-BE49-F238E27FC236}">
                <a16:creationId xmlns:a16="http://schemas.microsoft.com/office/drawing/2014/main" id="{D3A082DE-98C5-C28C-AFFC-1DD0239EB122}"/>
              </a:ext>
            </a:extLst>
          </p:cNvPr>
          <p:cNvPicPr>
            <a:picLocks noChangeAspect="1"/>
          </p:cNvPicPr>
          <p:nvPr/>
        </p:nvPicPr>
        <p:blipFill>
          <a:blip r:embed="rId5"/>
          <a:stretch>
            <a:fillRect/>
          </a:stretch>
        </p:blipFill>
        <p:spPr>
          <a:xfrm>
            <a:off x="2621159" y="3847256"/>
            <a:ext cx="1400662" cy="1544655"/>
          </a:xfrm>
          <a:prstGeom prst="rect">
            <a:avLst/>
          </a:prstGeom>
        </p:spPr>
      </p:pic>
    </p:spTree>
    <p:extLst>
      <p:ext uri="{BB962C8B-B14F-4D97-AF65-F5344CB8AC3E}">
        <p14:creationId xmlns:p14="http://schemas.microsoft.com/office/powerpoint/2010/main" val="2501424051"/>
      </p:ext>
    </p:extLst>
  </p:cSld>
  <p:clrMapOvr>
    <a:masterClrMapping/>
  </p:clrMapOvr>
  <mc:AlternateContent xmlns:mc="http://schemas.openxmlformats.org/markup-compatibility/2006" xmlns:p14="http://schemas.microsoft.com/office/powerpoint/2010/main">
    <mc:Choice Requires="p14">
      <p:transition spd="slow" p14:dur="2000" advTm="40000"/>
    </mc:Choice>
    <mc:Fallback xmlns="">
      <p:transition spd="slow" advTm="4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11000"/>
                                  </p:stCondLst>
                                  <p:iterate type="wd">
                                    <p:tmPct val="4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par>
                          <p:cTn id="10" fill="hold">
                            <p:stCondLst>
                              <p:cond delay="13720"/>
                            </p:stCondLst>
                            <p:childTnLst>
                              <p:par>
                                <p:cTn id="11" presetID="42" presetClass="entr" presetSubtype="0" fill="hold" nodeType="afterEffect">
                                  <p:stCondLst>
                                    <p:cond delay="15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16220"/>
                            </p:stCondLst>
                            <p:childTnLst>
                              <p:par>
                                <p:cTn id="17" presetID="26" presetClass="entr" presetSubtype="0" fill="hold" nodeType="afterEffect">
                                  <p:stCondLst>
                                    <p:cond delay="150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290">
                                          <p:stCondLst>
                                            <p:cond delay="0"/>
                                          </p:stCondLst>
                                        </p:cTn>
                                        <p:tgtEl>
                                          <p:spTgt spid="14"/>
                                        </p:tgtEl>
                                      </p:cBhvr>
                                    </p:animEffect>
                                    <p:anim calcmode="lin" valueType="num">
                                      <p:cBhvr>
                                        <p:cTn id="20"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1"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2"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23"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24"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25" dur="13">
                                          <p:stCondLst>
                                            <p:cond delay="325"/>
                                          </p:stCondLst>
                                        </p:cTn>
                                        <p:tgtEl>
                                          <p:spTgt spid="14"/>
                                        </p:tgtEl>
                                      </p:cBhvr>
                                      <p:to x="100000" y="60000"/>
                                    </p:animScale>
                                    <p:animScale>
                                      <p:cBhvr>
                                        <p:cTn id="26" dur="83" decel="50000">
                                          <p:stCondLst>
                                            <p:cond delay="338"/>
                                          </p:stCondLst>
                                        </p:cTn>
                                        <p:tgtEl>
                                          <p:spTgt spid="14"/>
                                        </p:tgtEl>
                                      </p:cBhvr>
                                      <p:to x="100000" y="100000"/>
                                    </p:animScale>
                                    <p:animScale>
                                      <p:cBhvr>
                                        <p:cTn id="27" dur="13">
                                          <p:stCondLst>
                                            <p:cond delay="656"/>
                                          </p:stCondLst>
                                        </p:cTn>
                                        <p:tgtEl>
                                          <p:spTgt spid="14"/>
                                        </p:tgtEl>
                                      </p:cBhvr>
                                      <p:to x="100000" y="80000"/>
                                    </p:animScale>
                                    <p:animScale>
                                      <p:cBhvr>
                                        <p:cTn id="28" dur="83" decel="50000">
                                          <p:stCondLst>
                                            <p:cond delay="669"/>
                                          </p:stCondLst>
                                        </p:cTn>
                                        <p:tgtEl>
                                          <p:spTgt spid="14"/>
                                        </p:tgtEl>
                                      </p:cBhvr>
                                      <p:to x="100000" y="100000"/>
                                    </p:animScale>
                                    <p:animScale>
                                      <p:cBhvr>
                                        <p:cTn id="29" dur="13">
                                          <p:stCondLst>
                                            <p:cond delay="821"/>
                                          </p:stCondLst>
                                        </p:cTn>
                                        <p:tgtEl>
                                          <p:spTgt spid="14"/>
                                        </p:tgtEl>
                                      </p:cBhvr>
                                      <p:to x="100000" y="90000"/>
                                    </p:animScale>
                                    <p:animScale>
                                      <p:cBhvr>
                                        <p:cTn id="30" dur="83" decel="50000">
                                          <p:stCondLst>
                                            <p:cond delay="834"/>
                                          </p:stCondLst>
                                        </p:cTn>
                                        <p:tgtEl>
                                          <p:spTgt spid="14"/>
                                        </p:tgtEl>
                                      </p:cBhvr>
                                      <p:to x="100000" y="100000"/>
                                    </p:animScale>
                                    <p:animScale>
                                      <p:cBhvr>
                                        <p:cTn id="31" dur="13">
                                          <p:stCondLst>
                                            <p:cond delay="904"/>
                                          </p:stCondLst>
                                        </p:cTn>
                                        <p:tgtEl>
                                          <p:spTgt spid="14"/>
                                        </p:tgtEl>
                                      </p:cBhvr>
                                      <p:to x="100000" y="95000"/>
                                    </p:animScale>
                                    <p:animScale>
                                      <p:cBhvr>
                                        <p:cTn id="32" dur="83" decel="50000">
                                          <p:stCondLst>
                                            <p:cond delay="917"/>
                                          </p:stCondLst>
                                        </p:cTn>
                                        <p:tgtEl>
                                          <p:spTgt spid="14"/>
                                        </p:tgtEl>
                                      </p:cBhvr>
                                      <p:to x="100000" y="100000"/>
                                    </p:animScale>
                                  </p:childTnLst>
                                </p:cTn>
                              </p:par>
                            </p:childTnLst>
                          </p:cTn>
                        </p:par>
                        <p:par>
                          <p:cTn id="33" fill="hold">
                            <p:stCondLst>
                              <p:cond delay="18720"/>
                            </p:stCondLst>
                            <p:childTnLst>
                              <p:par>
                                <p:cTn id="34" presetID="45" presetClass="entr" presetSubtype="0" fill="hold" grpId="0" nodeType="afterEffect">
                                  <p:stCondLst>
                                    <p:cond delay="200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ppt_w</p:attrName>
                                        </p:attrNameLst>
                                      </p:cBhvr>
                                      <p:tavLst>
                                        <p:tav tm="0" fmla="#ppt_w*sin(2.5*pi*$)">
                                          <p:val>
                                            <p:fltVal val="0"/>
                                          </p:val>
                                        </p:tav>
                                        <p:tav tm="100000">
                                          <p:val>
                                            <p:fltVal val="1"/>
                                          </p:val>
                                        </p:tav>
                                      </p:tavLst>
                                    </p:anim>
                                    <p:anim calcmode="lin" valueType="num">
                                      <p:cBhvr>
                                        <p:cTn id="38" dur="1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2C03F-F536-6B39-B8EE-F5900C7BDD59}"/>
              </a:ext>
            </a:extLst>
          </p:cNvPr>
          <p:cNvPicPr>
            <a:picLocks noChangeAspect="1"/>
          </p:cNvPicPr>
          <p:nvPr/>
        </p:nvPicPr>
        <p:blipFill>
          <a:blip r:embed="rId3"/>
          <a:stretch>
            <a:fillRect/>
          </a:stretch>
        </p:blipFill>
        <p:spPr>
          <a:xfrm>
            <a:off x="7816177" y="3112641"/>
            <a:ext cx="4314957" cy="2871408"/>
          </a:xfrm>
          <a:prstGeom prst="rect">
            <a:avLst/>
          </a:prstGeom>
        </p:spPr>
      </p:pic>
      <p:sp>
        <p:nvSpPr>
          <p:cNvPr id="5" name="TextBox 4">
            <a:extLst>
              <a:ext uri="{FF2B5EF4-FFF2-40B4-BE49-F238E27FC236}">
                <a16:creationId xmlns:a16="http://schemas.microsoft.com/office/drawing/2014/main" id="{A45D293C-F737-F450-15F3-B3A39FBCF335}"/>
              </a:ext>
            </a:extLst>
          </p:cNvPr>
          <p:cNvSpPr txBox="1"/>
          <p:nvPr/>
        </p:nvSpPr>
        <p:spPr>
          <a:xfrm>
            <a:off x="274017" y="65697"/>
            <a:ext cx="7677024" cy="2308324"/>
          </a:xfrm>
          <a:prstGeom prst="rect">
            <a:avLst/>
          </a:prstGeom>
          <a:noFill/>
        </p:spPr>
        <p:txBody>
          <a:bodyPr wrap="square">
            <a:spAutoFit/>
          </a:bodyPr>
          <a:lstStyle/>
          <a:p>
            <a:r>
              <a:rPr lang="en-US" sz="2400" b="1" dirty="0"/>
              <a:t>Charles Goodyear accidentally discovered this process in 1839 by </a:t>
            </a:r>
            <a:r>
              <a:rPr lang="en-US" sz="2400" b="1" u="sng" dirty="0"/>
              <a:t>heating</a:t>
            </a:r>
            <a:r>
              <a:rPr lang="en-US" sz="2400" b="1" dirty="0"/>
              <a:t> a mixture of rubber and sulfur on a stove.  This resulted in a product that was waterproof and winter-proof minimizing the problem that natural rubber is sticky in hot weather and brittle in cold.  What was the name of the process?</a:t>
            </a:r>
          </a:p>
        </p:txBody>
      </p:sp>
      <p:sp>
        <p:nvSpPr>
          <p:cNvPr id="7" name="TextBox 6">
            <a:extLst>
              <a:ext uri="{FF2B5EF4-FFF2-40B4-BE49-F238E27FC236}">
                <a16:creationId xmlns:a16="http://schemas.microsoft.com/office/drawing/2014/main" id="{B7772BD3-591C-2B23-2E8C-1060083C46E0}"/>
              </a:ext>
            </a:extLst>
          </p:cNvPr>
          <p:cNvSpPr txBox="1"/>
          <p:nvPr/>
        </p:nvSpPr>
        <p:spPr>
          <a:xfrm>
            <a:off x="43578" y="2213283"/>
            <a:ext cx="7772599" cy="1261884"/>
          </a:xfrm>
          <a:prstGeom prst="rect">
            <a:avLst/>
          </a:prstGeom>
          <a:noFill/>
        </p:spPr>
        <p:txBody>
          <a:bodyPr wrap="square">
            <a:spAutoFit/>
          </a:bodyPr>
          <a:lstStyle/>
          <a:p>
            <a:r>
              <a:rPr lang="en-US" sz="3600" b="1" dirty="0">
                <a:solidFill>
                  <a:srgbClr val="FF0000"/>
                </a:solidFill>
              </a:rPr>
              <a:t>Vulcanization</a:t>
            </a:r>
            <a:r>
              <a:rPr lang="en-US" sz="2000" b="1" dirty="0">
                <a:solidFill>
                  <a:srgbClr val="FF0000"/>
                </a:solidFill>
              </a:rPr>
              <a:t>,</a:t>
            </a:r>
            <a:r>
              <a:rPr lang="en-US" sz="2000" dirty="0">
                <a:solidFill>
                  <a:srgbClr val="001D35"/>
                </a:solidFill>
                <a:latin typeface="Google Sans"/>
              </a:rPr>
              <a:t> </a:t>
            </a:r>
            <a:r>
              <a:rPr lang="en-US" sz="2000" b="1" dirty="0">
                <a:solidFill>
                  <a:srgbClr val="001D35"/>
                </a:solidFill>
                <a:latin typeface="Google Sans"/>
              </a:rPr>
              <a:t>a process that strengthens and makes rubber more elastic by heating it with sulfur (or sulfur compounds) under pressure</a:t>
            </a:r>
            <a:r>
              <a:rPr lang="en-US" sz="2000" b="1" dirty="0">
                <a:solidFill>
                  <a:srgbClr val="FF0000"/>
                </a:solidFill>
              </a:rPr>
              <a:t>.</a:t>
            </a:r>
          </a:p>
        </p:txBody>
      </p:sp>
      <p:sp>
        <p:nvSpPr>
          <p:cNvPr id="11" name="TextBox 10">
            <a:extLst>
              <a:ext uri="{FF2B5EF4-FFF2-40B4-BE49-F238E27FC236}">
                <a16:creationId xmlns:a16="http://schemas.microsoft.com/office/drawing/2014/main" id="{A438392C-CE0D-4B54-22A8-0793EAFD6C1A}"/>
              </a:ext>
            </a:extLst>
          </p:cNvPr>
          <p:cNvSpPr txBox="1"/>
          <p:nvPr/>
        </p:nvSpPr>
        <p:spPr>
          <a:xfrm>
            <a:off x="-4926" y="3622204"/>
            <a:ext cx="5106978" cy="2862322"/>
          </a:xfrm>
          <a:prstGeom prst="rect">
            <a:avLst/>
          </a:prstGeom>
          <a:noFill/>
        </p:spPr>
        <p:txBody>
          <a:bodyPr wrap="square">
            <a:spAutoFit/>
          </a:bodyPr>
          <a:lstStyle/>
          <a:p>
            <a:r>
              <a:rPr lang="en-US" sz="2000" b="1" dirty="0"/>
              <a:t>Star Trek’s Spock (Leonard Nimoy, 1931 – 2013) who was (or will be) a Vulcan/Human hybrid, was born on January 6, 2230, in </a:t>
            </a:r>
            <a:r>
              <a:rPr lang="en-US" sz="2000" b="1" dirty="0" err="1"/>
              <a:t>ShiKahr</a:t>
            </a:r>
            <a:r>
              <a:rPr lang="en-US" sz="2000" b="1" dirty="0"/>
              <a:t>, Vulcan. His father, </a:t>
            </a:r>
            <a:r>
              <a:rPr lang="en-US" sz="2000" b="1" dirty="0" err="1"/>
              <a:t>Sarek</a:t>
            </a:r>
            <a:r>
              <a:rPr lang="en-US" sz="2000" b="1" dirty="0"/>
              <a:t>, will be Vulcan, while his mother, Amanda Grayson, will be human.  Vulcanization and Spock’s planet, Vulcan, are related by a nod to the Roman god of fire and the forge, Vulcan.</a:t>
            </a:r>
          </a:p>
        </p:txBody>
      </p:sp>
      <p:pic>
        <p:nvPicPr>
          <p:cNvPr id="12" name="Picture 11">
            <a:extLst>
              <a:ext uri="{FF2B5EF4-FFF2-40B4-BE49-F238E27FC236}">
                <a16:creationId xmlns:a16="http://schemas.microsoft.com/office/drawing/2014/main" id="{A7F5653C-4643-85F5-F265-22ABABE90822}"/>
              </a:ext>
            </a:extLst>
          </p:cNvPr>
          <p:cNvPicPr>
            <a:picLocks noChangeAspect="1"/>
          </p:cNvPicPr>
          <p:nvPr/>
        </p:nvPicPr>
        <p:blipFill>
          <a:blip r:embed="rId4"/>
          <a:srcRect l="12250" r="14771"/>
          <a:stretch/>
        </p:blipFill>
        <p:spPr>
          <a:xfrm>
            <a:off x="5102052" y="4382087"/>
            <a:ext cx="2714125" cy="1937234"/>
          </a:xfrm>
          <a:prstGeom prst="rect">
            <a:avLst/>
          </a:prstGeom>
        </p:spPr>
      </p:pic>
      <p:pic>
        <p:nvPicPr>
          <p:cNvPr id="13" name="Picture 12">
            <a:extLst>
              <a:ext uri="{FF2B5EF4-FFF2-40B4-BE49-F238E27FC236}">
                <a16:creationId xmlns:a16="http://schemas.microsoft.com/office/drawing/2014/main" id="{811529E6-00DC-3693-34E2-97250A950209}"/>
              </a:ext>
            </a:extLst>
          </p:cNvPr>
          <p:cNvPicPr>
            <a:picLocks noChangeAspect="1"/>
          </p:cNvPicPr>
          <p:nvPr/>
        </p:nvPicPr>
        <p:blipFill>
          <a:blip r:embed="rId5"/>
          <a:stretch>
            <a:fillRect/>
          </a:stretch>
        </p:blipFill>
        <p:spPr>
          <a:xfrm>
            <a:off x="8048049" y="33533"/>
            <a:ext cx="4056807" cy="3038690"/>
          </a:xfrm>
          <a:prstGeom prst="rect">
            <a:avLst/>
          </a:prstGeom>
        </p:spPr>
      </p:pic>
    </p:spTree>
    <p:extLst>
      <p:ext uri="{BB962C8B-B14F-4D97-AF65-F5344CB8AC3E}">
        <p14:creationId xmlns:p14="http://schemas.microsoft.com/office/powerpoint/2010/main" val="393268402"/>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spd="slow" advTm="3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10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ppt_w</p:attrName>
                                        </p:attrNameLst>
                                      </p:cBhvr>
                                      <p:tavLst>
                                        <p:tav tm="0" fmla="#ppt_w*sin(2.5*pi*$)">
                                          <p:val>
                                            <p:fltVal val="0"/>
                                          </p:val>
                                        </p:tav>
                                        <p:tav tm="100000">
                                          <p:val>
                                            <p:fltVal val="1"/>
                                          </p:val>
                                        </p:tav>
                                      </p:tavLst>
                                    </p:anim>
                                    <p:anim calcmode="lin" valueType="num">
                                      <p:cBhvr>
                                        <p:cTn id="9" dur="1000" fill="hold"/>
                                        <p:tgtEl>
                                          <p:spTgt spid="7"/>
                                        </p:tgtEl>
                                        <p:attrNameLst>
                                          <p:attrName>ppt_h</p:attrName>
                                        </p:attrNameLst>
                                      </p:cBhvr>
                                      <p:tavLst>
                                        <p:tav tm="0">
                                          <p:val>
                                            <p:strVal val="#ppt_h"/>
                                          </p:val>
                                        </p:tav>
                                        <p:tav tm="100000">
                                          <p:val>
                                            <p:strVal val="#ppt_h"/>
                                          </p:val>
                                        </p:tav>
                                      </p:tavLst>
                                    </p:anim>
                                  </p:childTnLst>
                                </p:cTn>
                              </p:par>
                            </p:childTnLst>
                          </p:cTn>
                        </p:par>
                        <p:par>
                          <p:cTn id="10" fill="hold">
                            <p:stCondLst>
                              <p:cond delay="11000"/>
                            </p:stCondLst>
                            <p:childTnLst>
                              <p:par>
                                <p:cTn id="11" presetID="8" presetClass="entr" presetSubtype="16" fill="hold" nodeType="afterEffect">
                                  <p:stCondLst>
                                    <p:cond delay="2000"/>
                                  </p:stCondLst>
                                  <p:childTnLst>
                                    <p:set>
                                      <p:cBhvr>
                                        <p:cTn id="12" dur="1" fill="hold">
                                          <p:stCondLst>
                                            <p:cond delay="0"/>
                                          </p:stCondLst>
                                        </p:cTn>
                                        <p:tgtEl>
                                          <p:spTgt spid="3"/>
                                        </p:tgtEl>
                                        <p:attrNameLst>
                                          <p:attrName>style.visibility</p:attrName>
                                        </p:attrNameLst>
                                      </p:cBhvr>
                                      <p:to>
                                        <p:strVal val="visible"/>
                                      </p:to>
                                    </p:set>
                                    <p:animEffect transition="in" filter="diamond(in)">
                                      <p:cBhvr>
                                        <p:cTn id="13" dur="1000"/>
                                        <p:tgtEl>
                                          <p:spTgt spid="3"/>
                                        </p:tgtEl>
                                      </p:cBhvr>
                                    </p:animEffect>
                                  </p:childTnLst>
                                </p:cTn>
                              </p:par>
                            </p:childTnLst>
                          </p:cTn>
                        </p:par>
                        <p:par>
                          <p:cTn id="14" fill="hold">
                            <p:stCondLst>
                              <p:cond delay="14000"/>
                            </p:stCondLst>
                            <p:childTnLst>
                              <p:par>
                                <p:cTn id="15" presetID="9" presetClass="entr" presetSubtype="0" fill="hold" grpId="0" nodeType="afterEffect">
                                  <p:stCondLst>
                                    <p:cond delay="250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2000"/>
                                        <p:tgtEl>
                                          <p:spTgt spid="11"/>
                                        </p:tgtEl>
                                      </p:cBhvr>
                                    </p:animEffect>
                                  </p:childTnLst>
                                </p:cTn>
                              </p:par>
                            </p:childTnLst>
                          </p:cTn>
                        </p:par>
                        <p:par>
                          <p:cTn id="18" fill="hold">
                            <p:stCondLst>
                              <p:cond delay="18500"/>
                            </p:stCondLst>
                            <p:childTnLst>
                              <p:par>
                                <p:cTn id="19" presetID="6" presetClass="entr" presetSubtype="16" fill="hold" nodeType="afterEffect">
                                  <p:stCondLst>
                                    <p:cond delay="150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24EAAA-3AAC-68AF-C78D-F90AF9C20DEF}"/>
              </a:ext>
            </a:extLst>
          </p:cNvPr>
          <p:cNvPicPr>
            <a:picLocks noChangeAspect="1"/>
          </p:cNvPicPr>
          <p:nvPr/>
        </p:nvPicPr>
        <p:blipFill>
          <a:blip r:embed="rId2"/>
          <a:stretch>
            <a:fillRect/>
          </a:stretch>
        </p:blipFill>
        <p:spPr>
          <a:xfrm>
            <a:off x="7152068" y="3669743"/>
            <a:ext cx="4950433" cy="3429000"/>
          </a:xfrm>
          <a:prstGeom prst="rect">
            <a:avLst/>
          </a:prstGeom>
        </p:spPr>
      </p:pic>
      <p:pic>
        <p:nvPicPr>
          <p:cNvPr id="4" name="Picture 3">
            <a:extLst>
              <a:ext uri="{FF2B5EF4-FFF2-40B4-BE49-F238E27FC236}">
                <a16:creationId xmlns:a16="http://schemas.microsoft.com/office/drawing/2014/main" id="{257A7637-98F8-4137-A855-82D724250849}"/>
              </a:ext>
            </a:extLst>
          </p:cNvPr>
          <p:cNvPicPr>
            <a:picLocks noChangeAspect="1"/>
          </p:cNvPicPr>
          <p:nvPr/>
        </p:nvPicPr>
        <p:blipFill>
          <a:blip r:embed="rId3"/>
          <a:stretch>
            <a:fillRect/>
          </a:stretch>
        </p:blipFill>
        <p:spPr>
          <a:xfrm>
            <a:off x="292182" y="2368342"/>
            <a:ext cx="3559198" cy="3559198"/>
          </a:xfrm>
          <a:prstGeom prst="rect">
            <a:avLst/>
          </a:prstGeom>
        </p:spPr>
      </p:pic>
      <p:sp>
        <p:nvSpPr>
          <p:cNvPr id="6" name="TextBox 5">
            <a:extLst>
              <a:ext uri="{FF2B5EF4-FFF2-40B4-BE49-F238E27FC236}">
                <a16:creationId xmlns:a16="http://schemas.microsoft.com/office/drawing/2014/main" id="{28493FC6-97DC-1EFA-61E1-C5DEFC2B6C29}"/>
              </a:ext>
            </a:extLst>
          </p:cNvPr>
          <p:cNvSpPr txBox="1"/>
          <p:nvPr/>
        </p:nvSpPr>
        <p:spPr>
          <a:xfrm>
            <a:off x="292183" y="352817"/>
            <a:ext cx="9287822" cy="1200329"/>
          </a:xfrm>
          <a:prstGeom prst="rect">
            <a:avLst/>
          </a:prstGeom>
          <a:noFill/>
        </p:spPr>
        <p:txBody>
          <a:bodyPr wrap="square">
            <a:spAutoFit/>
          </a:bodyPr>
          <a:lstStyle/>
          <a:p>
            <a:r>
              <a:rPr lang="en-US" sz="2400" b="1" dirty="0"/>
              <a:t>Swiss engineer George de </a:t>
            </a:r>
            <a:r>
              <a:rPr lang="en-US" sz="2400" b="1" dirty="0" err="1"/>
              <a:t>Mestral</a:t>
            </a:r>
            <a:r>
              <a:rPr lang="en-US" sz="2400" b="1" dirty="0"/>
              <a:t> in the 1940s, inspired by the burrs that clung to his clothes and dog's fur during a walk in the woods, invented what wonderful product?</a:t>
            </a:r>
          </a:p>
        </p:txBody>
      </p:sp>
      <p:sp>
        <p:nvSpPr>
          <p:cNvPr id="8" name="TextBox 7">
            <a:extLst>
              <a:ext uri="{FF2B5EF4-FFF2-40B4-BE49-F238E27FC236}">
                <a16:creationId xmlns:a16="http://schemas.microsoft.com/office/drawing/2014/main" id="{2DDD3343-F1DA-9177-B0F8-ECDB7E6E40AE}"/>
              </a:ext>
            </a:extLst>
          </p:cNvPr>
          <p:cNvSpPr txBox="1"/>
          <p:nvPr/>
        </p:nvSpPr>
        <p:spPr>
          <a:xfrm>
            <a:off x="292182" y="1647162"/>
            <a:ext cx="5920123" cy="584775"/>
          </a:xfrm>
          <a:prstGeom prst="rect">
            <a:avLst/>
          </a:prstGeom>
          <a:noFill/>
        </p:spPr>
        <p:txBody>
          <a:bodyPr wrap="square">
            <a:spAutoFit/>
          </a:bodyPr>
          <a:lstStyle/>
          <a:p>
            <a:r>
              <a:rPr lang="en-US" sz="3200" b="1" dirty="0">
                <a:solidFill>
                  <a:srgbClr val="FF0000"/>
                </a:solidFill>
              </a:rPr>
              <a:t>VELCRO® Brand Hook and Loop</a:t>
            </a:r>
          </a:p>
        </p:txBody>
      </p:sp>
      <p:pic>
        <p:nvPicPr>
          <p:cNvPr id="9" name="Picture 8">
            <a:extLst>
              <a:ext uri="{FF2B5EF4-FFF2-40B4-BE49-F238E27FC236}">
                <a16:creationId xmlns:a16="http://schemas.microsoft.com/office/drawing/2014/main" id="{BCD0AEED-353E-CA8C-A5D3-782956F5C714}"/>
              </a:ext>
            </a:extLst>
          </p:cNvPr>
          <p:cNvPicPr>
            <a:picLocks noChangeAspect="1"/>
          </p:cNvPicPr>
          <p:nvPr/>
        </p:nvPicPr>
        <p:blipFill>
          <a:blip r:embed="rId4"/>
          <a:stretch>
            <a:fillRect/>
          </a:stretch>
        </p:blipFill>
        <p:spPr>
          <a:xfrm>
            <a:off x="9688912" y="116855"/>
            <a:ext cx="2333625" cy="3505200"/>
          </a:xfrm>
          <a:prstGeom prst="rect">
            <a:avLst/>
          </a:prstGeom>
        </p:spPr>
      </p:pic>
      <p:pic>
        <p:nvPicPr>
          <p:cNvPr id="10" name="Picture 9">
            <a:extLst>
              <a:ext uri="{FF2B5EF4-FFF2-40B4-BE49-F238E27FC236}">
                <a16:creationId xmlns:a16="http://schemas.microsoft.com/office/drawing/2014/main" id="{2B90249C-9F7E-4460-5F70-4C07A4677CA7}"/>
              </a:ext>
            </a:extLst>
          </p:cNvPr>
          <p:cNvPicPr>
            <a:picLocks noChangeAspect="1"/>
          </p:cNvPicPr>
          <p:nvPr/>
        </p:nvPicPr>
        <p:blipFill>
          <a:blip r:embed="rId5"/>
          <a:stretch>
            <a:fillRect/>
          </a:stretch>
        </p:blipFill>
        <p:spPr>
          <a:xfrm>
            <a:off x="6523932" y="1330000"/>
            <a:ext cx="3056073" cy="2292055"/>
          </a:xfrm>
          <a:prstGeom prst="rect">
            <a:avLst/>
          </a:prstGeom>
        </p:spPr>
      </p:pic>
      <p:pic>
        <p:nvPicPr>
          <p:cNvPr id="11" name="Picture 10">
            <a:extLst>
              <a:ext uri="{FF2B5EF4-FFF2-40B4-BE49-F238E27FC236}">
                <a16:creationId xmlns:a16="http://schemas.microsoft.com/office/drawing/2014/main" id="{663A3DB6-60FF-5CEE-51C3-B458041D9386}"/>
              </a:ext>
            </a:extLst>
          </p:cNvPr>
          <p:cNvPicPr>
            <a:picLocks noChangeAspect="1"/>
          </p:cNvPicPr>
          <p:nvPr/>
        </p:nvPicPr>
        <p:blipFill>
          <a:blip r:embed="rId6"/>
          <a:stretch>
            <a:fillRect/>
          </a:stretch>
        </p:blipFill>
        <p:spPr>
          <a:xfrm>
            <a:off x="4005257" y="4038828"/>
            <a:ext cx="2913224" cy="1813937"/>
          </a:xfrm>
          <a:prstGeom prst="rect">
            <a:avLst/>
          </a:prstGeom>
        </p:spPr>
      </p:pic>
      <p:sp>
        <p:nvSpPr>
          <p:cNvPr id="12" name="TextBox 11">
            <a:extLst>
              <a:ext uri="{FF2B5EF4-FFF2-40B4-BE49-F238E27FC236}">
                <a16:creationId xmlns:a16="http://schemas.microsoft.com/office/drawing/2014/main" id="{6C11954F-4EDB-820A-BD5D-56BC2C0BFA58}"/>
              </a:ext>
            </a:extLst>
          </p:cNvPr>
          <p:cNvSpPr txBox="1"/>
          <p:nvPr/>
        </p:nvSpPr>
        <p:spPr>
          <a:xfrm>
            <a:off x="4677432" y="6269538"/>
            <a:ext cx="2519985" cy="461665"/>
          </a:xfrm>
          <a:prstGeom prst="rect">
            <a:avLst/>
          </a:prstGeom>
          <a:noFill/>
        </p:spPr>
        <p:txBody>
          <a:bodyPr wrap="none" rtlCol="0">
            <a:spAutoFit/>
          </a:bodyPr>
          <a:lstStyle/>
          <a:p>
            <a:r>
              <a:rPr lang="en-US" sz="2400" b="1" dirty="0"/>
              <a:t>Hooks and loops</a:t>
            </a:r>
          </a:p>
        </p:txBody>
      </p:sp>
    </p:spTree>
    <p:extLst>
      <p:ext uri="{BB962C8B-B14F-4D97-AF65-F5344CB8AC3E}">
        <p14:creationId xmlns:p14="http://schemas.microsoft.com/office/powerpoint/2010/main" val="2763235415"/>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7000"/>
                                  </p:stCondLst>
                                  <p:iterate type="wd">
                                    <p:tmPct val="5000"/>
                                  </p:iterate>
                                  <p:childTnLst>
                                    <p:set>
                                      <p:cBhvr>
                                        <p:cTn id="6" dur="1" fill="hold">
                                          <p:stCondLst>
                                            <p:cond delay="0"/>
                                          </p:stCondLst>
                                        </p:cTn>
                                        <p:tgtEl>
                                          <p:spTgt spid="8"/>
                                        </p:tgtEl>
                                        <p:attrNameLst>
                                          <p:attrName>style.visibility</p:attrName>
                                        </p:attrNameLst>
                                      </p:cBhvr>
                                      <p:to>
                                        <p:strVal val="visible"/>
                                      </p:to>
                                    </p:set>
                                    <p:animEffect transition="in" filter="wedge">
                                      <p:cBhvr>
                                        <p:cTn id="7" dur="1000"/>
                                        <p:tgtEl>
                                          <p:spTgt spid="8"/>
                                        </p:tgtEl>
                                      </p:cBhvr>
                                    </p:animEffect>
                                  </p:childTnLst>
                                </p:cTn>
                              </p:par>
                            </p:childTnLst>
                          </p:cTn>
                        </p:par>
                        <p:par>
                          <p:cTn id="8" fill="hold">
                            <p:stCondLst>
                              <p:cond delay="8250"/>
                            </p:stCondLst>
                            <p:childTnLst>
                              <p:par>
                                <p:cTn id="9" presetID="26" presetClass="entr" presetSubtype="0" fill="hold" nodeType="afterEffect">
                                  <p:stCondLst>
                                    <p:cond delay="250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290">
                                          <p:stCondLst>
                                            <p:cond delay="0"/>
                                          </p:stCondLst>
                                        </p:cTn>
                                        <p:tgtEl>
                                          <p:spTgt spid="3"/>
                                        </p:tgtEl>
                                      </p:cBhvr>
                                    </p:animEffect>
                                    <p:anim calcmode="lin" valueType="num">
                                      <p:cBhvr>
                                        <p:cTn id="12"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7" dur="13">
                                          <p:stCondLst>
                                            <p:cond delay="325"/>
                                          </p:stCondLst>
                                        </p:cTn>
                                        <p:tgtEl>
                                          <p:spTgt spid="3"/>
                                        </p:tgtEl>
                                      </p:cBhvr>
                                      <p:to x="100000" y="60000"/>
                                    </p:animScale>
                                    <p:animScale>
                                      <p:cBhvr>
                                        <p:cTn id="18" dur="83" decel="50000">
                                          <p:stCondLst>
                                            <p:cond delay="338"/>
                                          </p:stCondLst>
                                        </p:cTn>
                                        <p:tgtEl>
                                          <p:spTgt spid="3"/>
                                        </p:tgtEl>
                                      </p:cBhvr>
                                      <p:to x="100000" y="100000"/>
                                    </p:animScale>
                                    <p:animScale>
                                      <p:cBhvr>
                                        <p:cTn id="19" dur="13">
                                          <p:stCondLst>
                                            <p:cond delay="656"/>
                                          </p:stCondLst>
                                        </p:cTn>
                                        <p:tgtEl>
                                          <p:spTgt spid="3"/>
                                        </p:tgtEl>
                                      </p:cBhvr>
                                      <p:to x="100000" y="80000"/>
                                    </p:animScale>
                                    <p:animScale>
                                      <p:cBhvr>
                                        <p:cTn id="20" dur="83" decel="50000">
                                          <p:stCondLst>
                                            <p:cond delay="669"/>
                                          </p:stCondLst>
                                        </p:cTn>
                                        <p:tgtEl>
                                          <p:spTgt spid="3"/>
                                        </p:tgtEl>
                                      </p:cBhvr>
                                      <p:to x="100000" y="100000"/>
                                    </p:animScale>
                                    <p:animScale>
                                      <p:cBhvr>
                                        <p:cTn id="21" dur="13">
                                          <p:stCondLst>
                                            <p:cond delay="821"/>
                                          </p:stCondLst>
                                        </p:cTn>
                                        <p:tgtEl>
                                          <p:spTgt spid="3"/>
                                        </p:tgtEl>
                                      </p:cBhvr>
                                      <p:to x="100000" y="90000"/>
                                    </p:animScale>
                                    <p:animScale>
                                      <p:cBhvr>
                                        <p:cTn id="22" dur="83" decel="50000">
                                          <p:stCondLst>
                                            <p:cond delay="834"/>
                                          </p:stCondLst>
                                        </p:cTn>
                                        <p:tgtEl>
                                          <p:spTgt spid="3"/>
                                        </p:tgtEl>
                                      </p:cBhvr>
                                      <p:to x="100000" y="100000"/>
                                    </p:animScale>
                                    <p:animScale>
                                      <p:cBhvr>
                                        <p:cTn id="23" dur="13">
                                          <p:stCondLst>
                                            <p:cond delay="904"/>
                                          </p:stCondLst>
                                        </p:cTn>
                                        <p:tgtEl>
                                          <p:spTgt spid="3"/>
                                        </p:tgtEl>
                                      </p:cBhvr>
                                      <p:to x="100000" y="95000"/>
                                    </p:animScale>
                                    <p:animScale>
                                      <p:cBhvr>
                                        <p:cTn id="24" dur="83" decel="50000">
                                          <p:stCondLst>
                                            <p:cond delay="917"/>
                                          </p:stCondLst>
                                        </p:cTn>
                                        <p:tgtEl>
                                          <p:spTgt spid="3"/>
                                        </p:tgtEl>
                                      </p:cBhvr>
                                      <p:to x="100000" y="100000"/>
                                    </p:animScale>
                                  </p:childTnLst>
                                </p:cTn>
                              </p:par>
                            </p:childTnLst>
                          </p:cTn>
                        </p:par>
                        <p:par>
                          <p:cTn id="25" fill="hold">
                            <p:stCondLst>
                              <p:cond delay="11750"/>
                            </p:stCondLst>
                            <p:childTnLst>
                              <p:par>
                                <p:cTn id="26" presetID="53" presetClass="entr" presetSubtype="16"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par>
                          <p:cTn id="31" fill="hold">
                            <p:stCondLst>
                              <p:cond delay="12250"/>
                            </p:stCondLst>
                            <p:childTnLst>
                              <p:par>
                                <p:cTn id="32" presetID="55" presetClass="entr" presetSubtype="0" fill="hold" nodeType="afterEffect">
                                  <p:stCondLst>
                                    <p:cond delay="200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strVal val="#ppt_w*0.70"/>
                                          </p:val>
                                        </p:tav>
                                        <p:tav tm="100000">
                                          <p:val>
                                            <p:strVal val="#ppt_w"/>
                                          </p:val>
                                        </p:tav>
                                      </p:tavLst>
                                    </p:anim>
                                    <p:anim calcmode="lin" valueType="num">
                                      <p:cBhvr>
                                        <p:cTn id="35" dur="1000" fill="hold"/>
                                        <p:tgtEl>
                                          <p:spTgt spid="11"/>
                                        </p:tgtEl>
                                        <p:attrNameLst>
                                          <p:attrName>ppt_h</p:attrName>
                                        </p:attrNameLst>
                                      </p:cBhvr>
                                      <p:tavLst>
                                        <p:tav tm="0">
                                          <p:val>
                                            <p:strVal val="#ppt_h"/>
                                          </p:val>
                                        </p:tav>
                                        <p:tav tm="100000">
                                          <p:val>
                                            <p:strVal val="#ppt_h"/>
                                          </p:val>
                                        </p:tav>
                                      </p:tavLst>
                                    </p:anim>
                                    <p:animEffect transition="in" filter="fade">
                                      <p:cBhvr>
                                        <p:cTn id="3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94E34-C601-83C3-3695-6DDD2620719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B9A278C-360F-D530-1362-F60A0650573F}"/>
              </a:ext>
            </a:extLst>
          </p:cNvPr>
          <p:cNvPicPr>
            <a:picLocks noChangeAspect="1"/>
          </p:cNvPicPr>
          <p:nvPr/>
        </p:nvPicPr>
        <p:blipFill>
          <a:blip r:embed="rId2"/>
          <a:stretch>
            <a:fillRect/>
          </a:stretch>
        </p:blipFill>
        <p:spPr>
          <a:xfrm>
            <a:off x="1251930" y="784510"/>
            <a:ext cx="9470452" cy="5993709"/>
          </a:xfrm>
          <a:prstGeom prst="rect">
            <a:avLst/>
          </a:prstGeom>
        </p:spPr>
      </p:pic>
      <p:sp>
        <p:nvSpPr>
          <p:cNvPr id="2" name="TextBox 1">
            <a:extLst>
              <a:ext uri="{FF2B5EF4-FFF2-40B4-BE49-F238E27FC236}">
                <a16:creationId xmlns:a16="http://schemas.microsoft.com/office/drawing/2014/main" id="{3F38B9FC-62AC-8498-04DA-5319ADCA9E1E}"/>
              </a:ext>
            </a:extLst>
          </p:cNvPr>
          <p:cNvSpPr txBox="1"/>
          <p:nvPr/>
        </p:nvSpPr>
        <p:spPr>
          <a:xfrm>
            <a:off x="2853665" y="177971"/>
            <a:ext cx="5219570" cy="523220"/>
          </a:xfrm>
          <a:prstGeom prst="rect">
            <a:avLst/>
          </a:prstGeom>
          <a:noFill/>
        </p:spPr>
        <p:txBody>
          <a:bodyPr wrap="none" rtlCol="0">
            <a:spAutoFit/>
          </a:bodyPr>
          <a:lstStyle/>
          <a:p>
            <a:r>
              <a:rPr lang="en-US" sz="2800" b="1" dirty="0"/>
              <a:t>SERENDIPITOUS DISCOVERIES</a:t>
            </a:r>
          </a:p>
        </p:txBody>
      </p:sp>
    </p:spTree>
    <p:extLst>
      <p:ext uri="{BB962C8B-B14F-4D97-AF65-F5344CB8AC3E}">
        <p14:creationId xmlns:p14="http://schemas.microsoft.com/office/powerpoint/2010/main" val="882050694"/>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CC17B5-773F-21BB-465F-12FF25C0A8AB}"/>
              </a:ext>
            </a:extLst>
          </p:cNvPr>
          <p:cNvPicPr>
            <a:picLocks noChangeAspect="1"/>
          </p:cNvPicPr>
          <p:nvPr/>
        </p:nvPicPr>
        <p:blipFill>
          <a:blip r:embed="rId2"/>
          <a:stretch>
            <a:fillRect/>
          </a:stretch>
        </p:blipFill>
        <p:spPr>
          <a:xfrm>
            <a:off x="1165046" y="486437"/>
            <a:ext cx="8632904" cy="5744805"/>
          </a:xfrm>
          <a:prstGeom prst="rect">
            <a:avLst/>
          </a:prstGeom>
        </p:spPr>
      </p:pic>
    </p:spTree>
    <p:extLst>
      <p:ext uri="{BB962C8B-B14F-4D97-AF65-F5344CB8AC3E}">
        <p14:creationId xmlns:p14="http://schemas.microsoft.com/office/powerpoint/2010/main" val="3041312889"/>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C169BD-E622-670C-536A-815AFE733DAD}"/>
              </a:ext>
            </a:extLst>
          </p:cNvPr>
          <p:cNvSpPr txBox="1"/>
          <p:nvPr/>
        </p:nvSpPr>
        <p:spPr>
          <a:xfrm>
            <a:off x="479908" y="182691"/>
            <a:ext cx="8985040" cy="1569660"/>
          </a:xfrm>
          <a:prstGeom prst="rect">
            <a:avLst/>
          </a:prstGeom>
          <a:noFill/>
        </p:spPr>
        <p:txBody>
          <a:bodyPr wrap="square">
            <a:spAutoFit/>
          </a:bodyPr>
          <a:lstStyle/>
          <a:p>
            <a:r>
              <a:rPr lang="en-US" sz="2400" b="1" dirty="0"/>
              <a:t>No, the dire wolf has not been brought back from extinction.</a:t>
            </a:r>
          </a:p>
          <a:p>
            <a:r>
              <a:rPr lang="en-US" sz="2400" b="1" dirty="0"/>
              <a:t>Colossal Biosciences claims three pups born recently are dire wolves, but they are actually grey wolves with genetic edits intended to make them resemble the lost species</a:t>
            </a:r>
          </a:p>
        </p:txBody>
      </p:sp>
      <p:pic>
        <p:nvPicPr>
          <p:cNvPr id="4" name="Picture 3">
            <a:extLst>
              <a:ext uri="{FF2B5EF4-FFF2-40B4-BE49-F238E27FC236}">
                <a16:creationId xmlns:a16="http://schemas.microsoft.com/office/drawing/2014/main" id="{8BDD64C0-CC66-0197-6ACC-98114F7FDE14}"/>
              </a:ext>
            </a:extLst>
          </p:cNvPr>
          <p:cNvPicPr>
            <a:picLocks noChangeAspect="1"/>
          </p:cNvPicPr>
          <p:nvPr/>
        </p:nvPicPr>
        <p:blipFill>
          <a:blip r:embed="rId2"/>
          <a:srcRect l="38183" t="7010"/>
          <a:stretch/>
        </p:blipFill>
        <p:spPr>
          <a:xfrm>
            <a:off x="852984" y="1800496"/>
            <a:ext cx="4803478" cy="4811844"/>
          </a:xfrm>
          <a:prstGeom prst="rect">
            <a:avLst/>
          </a:prstGeom>
        </p:spPr>
      </p:pic>
      <p:sp>
        <p:nvSpPr>
          <p:cNvPr id="6" name="TextBox 5">
            <a:extLst>
              <a:ext uri="{FF2B5EF4-FFF2-40B4-BE49-F238E27FC236}">
                <a16:creationId xmlns:a16="http://schemas.microsoft.com/office/drawing/2014/main" id="{C9013212-0132-AB86-1795-7DAB99C51796}"/>
              </a:ext>
            </a:extLst>
          </p:cNvPr>
          <p:cNvSpPr txBox="1"/>
          <p:nvPr/>
        </p:nvSpPr>
        <p:spPr>
          <a:xfrm>
            <a:off x="852984" y="5733198"/>
            <a:ext cx="4803478" cy="830997"/>
          </a:xfrm>
          <a:prstGeom prst="rect">
            <a:avLst/>
          </a:prstGeom>
          <a:noFill/>
        </p:spPr>
        <p:txBody>
          <a:bodyPr wrap="square">
            <a:spAutoFit/>
          </a:bodyPr>
          <a:lstStyle/>
          <a:p>
            <a:r>
              <a:rPr lang="en-US" sz="2400" b="1" dirty="0"/>
              <a:t>Romulus and Remus are genetically modified grey wolves</a:t>
            </a:r>
          </a:p>
        </p:txBody>
      </p:sp>
      <p:sp>
        <p:nvSpPr>
          <p:cNvPr id="7" name="TextBox 6">
            <a:extLst>
              <a:ext uri="{FF2B5EF4-FFF2-40B4-BE49-F238E27FC236}">
                <a16:creationId xmlns:a16="http://schemas.microsoft.com/office/drawing/2014/main" id="{02B333AF-6BC9-E80C-F8E7-48D57502C686}"/>
              </a:ext>
            </a:extLst>
          </p:cNvPr>
          <p:cNvSpPr txBox="1"/>
          <p:nvPr/>
        </p:nvSpPr>
        <p:spPr>
          <a:xfrm>
            <a:off x="6096000" y="3936159"/>
            <a:ext cx="4650723" cy="830997"/>
          </a:xfrm>
          <a:prstGeom prst="rect">
            <a:avLst/>
          </a:prstGeom>
          <a:noFill/>
        </p:spPr>
        <p:txBody>
          <a:bodyPr wrap="square" rtlCol="0">
            <a:spAutoFit/>
          </a:bodyPr>
          <a:lstStyle/>
          <a:p>
            <a:r>
              <a:rPr lang="en-US" sz="2400" b="1" dirty="0"/>
              <a:t>Should this kind of genetic engineering be allowed?</a:t>
            </a:r>
          </a:p>
        </p:txBody>
      </p:sp>
    </p:spTree>
    <p:extLst>
      <p:ext uri="{BB962C8B-B14F-4D97-AF65-F5344CB8AC3E}">
        <p14:creationId xmlns:p14="http://schemas.microsoft.com/office/powerpoint/2010/main" val="3179028039"/>
      </p:ext>
    </p:extLst>
  </p:cSld>
  <p:clrMapOvr>
    <a:masterClrMapping/>
  </p:clrMapOvr>
  <mc:AlternateContent xmlns:mc="http://schemas.openxmlformats.org/markup-compatibility/2006" xmlns:p14="http://schemas.microsoft.com/office/powerpoint/2010/main">
    <mc:Choice Requires="p14">
      <p:transition spd="slow" p14:dur="2000" advTm="18000"/>
    </mc:Choice>
    <mc:Fallback xmlns="">
      <p:transition spd="slow" advTm="18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909209-D351-63BB-4AAC-F3901E35ECA9}"/>
              </a:ext>
            </a:extLst>
          </p:cNvPr>
          <p:cNvPicPr>
            <a:picLocks noChangeAspect="1"/>
          </p:cNvPicPr>
          <p:nvPr/>
        </p:nvPicPr>
        <p:blipFill>
          <a:blip r:embed="rId2"/>
          <a:stretch>
            <a:fillRect/>
          </a:stretch>
        </p:blipFill>
        <p:spPr>
          <a:xfrm>
            <a:off x="7900575" y="1385249"/>
            <a:ext cx="4288336" cy="2993794"/>
          </a:xfrm>
          <a:prstGeom prst="rect">
            <a:avLst/>
          </a:prstGeom>
        </p:spPr>
      </p:pic>
      <p:pic>
        <p:nvPicPr>
          <p:cNvPr id="4" name="Picture 3">
            <a:extLst>
              <a:ext uri="{FF2B5EF4-FFF2-40B4-BE49-F238E27FC236}">
                <a16:creationId xmlns:a16="http://schemas.microsoft.com/office/drawing/2014/main" id="{DCF98810-4407-8DBB-6B3C-EEF471F4FD05}"/>
              </a:ext>
            </a:extLst>
          </p:cNvPr>
          <p:cNvPicPr>
            <a:picLocks noChangeAspect="1"/>
          </p:cNvPicPr>
          <p:nvPr/>
        </p:nvPicPr>
        <p:blipFill>
          <a:blip r:embed="rId3"/>
          <a:srcRect l="29673" t="7164" b="22647"/>
          <a:stretch/>
        </p:blipFill>
        <p:spPr>
          <a:xfrm>
            <a:off x="98641" y="1913415"/>
            <a:ext cx="2457546" cy="2420120"/>
          </a:xfrm>
          <a:prstGeom prst="rect">
            <a:avLst/>
          </a:prstGeom>
        </p:spPr>
      </p:pic>
      <p:pic>
        <p:nvPicPr>
          <p:cNvPr id="5" name="Picture 4">
            <a:extLst>
              <a:ext uri="{FF2B5EF4-FFF2-40B4-BE49-F238E27FC236}">
                <a16:creationId xmlns:a16="http://schemas.microsoft.com/office/drawing/2014/main" id="{1424CB81-7033-CAB6-4F4E-C21FF296972B}"/>
              </a:ext>
            </a:extLst>
          </p:cNvPr>
          <p:cNvPicPr>
            <a:picLocks noChangeAspect="1"/>
          </p:cNvPicPr>
          <p:nvPr/>
        </p:nvPicPr>
        <p:blipFill>
          <a:blip r:embed="rId4"/>
          <a:stretch>
            <a:fillRect/>
          </a:stretch>
        </p:blipFill>
        <p:spPr>
          <a:xfrm>
            <a:off x="2699025" y="1644834"/>
            <a:ext cx="5161642" cy="2688701"/>
          </a:xfrm>
          <a:prstGeom prst="rect">
            <a:avLst/>
          </a:prstGeom>
        </p:spPr>
      </p:pic>
      <p:pic>
        <p:nvPicPr>
          <p:cNvPr id="6" name="Picture 5">
            <a:extLst>
              <a:ext uri="{FF2B5EF4-FFF2-40B4-BE49-F238E27FC236}">
                <a16:creationId xmlns:a16="http://schemas.microsoft.com/office/drawing/2014/main" id="{DB77628A-2E25-E3AA-5A27-2AE1EF439F58}"/>
              </a:ext>
            </a:extLst>
          </p:cNvPr>
          <p:cNvPicPr>
            <a:picLocks noChangeAspect="1"/>
          </p:cNvPicPr>
          <p:nvPr/>
        </p:nvPicPr>
        <p:blipFill>
          <a:blip r:embed="rId5"/>
          <a:stretch>
            <a:fillRect/>
          </a:stretch>
        </p:blipFill>
        <p:spPr>
          <a:xfrm>
            <a:off x="1826739" y="4424550"/>
            <a:ext cx="4005617" cy="2343423"/>
          </a:xfrm>
          <a:prstGeom prst="rect">
            <a:avLst/>
          </a:prstGeom>
        </p:spPr>
      </p:pic>
      <p:pic>
        <p:nvPicPr>
          <p:cNvPr id="7" name="Picture 6">
            <a:extLst>
              <a:ext uri="{FF2B5EF4-FFF2-40B4-BE49-F238E27FC236}">
                <a16:creationId xmlns:a16="http://schemas.microsoft.com/office/drawing/2014/main" id="{81107729-AD88-64FA-B20F-19F7EAF700C9}"/>
              </a:ext>
            </a:extLst>
          </p:cNvPr>
          <p:cNvPicPr>
            <a:picLocks noChangeAspect="1"/>
          </p:cNvPicPr>
          <p:nvPr/>
        </p:nvPicPr>
        <p:blipFill>
          <a:blip r:embed="rId6"/>
          <a:srcRect l="16399"/>
          <a:stretch/>
        </p:blipFill>
        <p:spPr>
          <a:xfrm>
            <a:off x="6020865" y="4424550"/>
            <a:ext cx="3679604" cy="2329292"/>
          </a:xfrm>
          <a:prstGeom prst="rect">
            <a:avLst/>
          </a:prstGeom>
        </p:spPr>
      </p:pic>
      <p:pic>
        <p:nvPicPr>
          <p:cNvPr id="9" name="Picture 8">
            <a:extLst>
              <a:ext uri="{FF2B5EF4-FFF2-40B4-BE49-F238E27FC236}">
                <a16:creationId xmlns:a16="http://schemas.microsoft.com/office/drawing/2014/main" id="{1D4E3FB1-1612-57FB-44A7-0E6BB7E2F82E}"/>
              </a:ext>
            </a:extLst>
          </p:cNvPr>
          <p:cNvPicPr>
            <a:picLocks noChangeAspect="1"/>
          </p:cNvPicPr>
          <p:nvPr/>
        </p:nvPicPr>
        <p:blipFill>
          <a:blip r:embed="rId7"/>
          <a:srcRect r="29766"/>
          <a:stretch/>
        </p:blipFill>
        <p:spPr>
          <a:xfrm>
            <a:off x="98641" y="90027"/>
            <a:ext cx="1839676" cy="1752600"/>
          </a:xfrm>
          <a:prstGeom prst="rect">
            <a:avLst/>
          </a:prstGeom>
        </p:spPr>
      </p:pic>
      <p:sp>
        <p:nvSpPr>
          <p:cNvPr id="10" name="TextBox 9">
            <a:extLst>
              <a:ext uri="{FF2B5EF4-FFF2-40B4-BE49-F238E27FC236}">
                <a16:creationId xmlns:a16="http://schemas.microsoft.com/office/drawing/2014/main" id="{0F3B0C65-D5DA-380E-338D-66159426872A}"/>
              </a:ext>
            </a:extLst>
          </p:cNvPr>
          <p:cNvSpPr txBox="1"/>
          <p:nvPr/>
        </p:nvSpPr>
        <p:spPr>
          <a:xfrm>
            <a:off x="1938317" y="573205"/>
            <a:ext cx="5636864" cy="584775"/>
          </a:xfrm>
          <a:prstGeom prst="rect">
            <a:avLst/>
          </a:prstGeom>
          <a:noFill/>
        </p:spPr>
        <p:txBody>
          <a:bodyPr wrap="none" rtlCol="0">
            <a:spAutoFit/>
          </a:bodyPr>
          <a:lstStyle/>
          <a:p>
            <a:r>
              <a:rPr lang="en-US" sz="3200" b="1" dirty="0"/>
              <a:t>What is the object to the left?</a:t>
            </a:r>
          </a:p>
        </p:txBody>
      </p:sp>
      <p:sp>
        <p:nvSpPr>
          <p:cNvPr id="12" name="TextBox 11">
            <a:extLst>
              <a:ext uri="{FF2B5EF4-FFF2-40B4-BE49-F238E27FC236}">
                <a16:creationId xmlns:a16="http://schemas.microsoft.com/office/drawing/2014/main" id="{71A066DD-AE78-6FF5-8EAC-4619D1F00218}"/>
              </a:ext>
            </a:extLst>
          </p:cNvPr>
          <p:cNvSpPr txBox="1"/>
          <p:nvPr/>
        </p:nvSpPr>
        <p:spPr>
          <a:xfrm>
            <a:off x="8228053" y="174130"/>
            <a:ext cx="3749981" cy="1077218"/>
          </a:xfrm>
          <a:prstGeom prst="rect">
            <a:avLst/>
          </a:prstGeom>
          <a:noFill/>
        </p:spPr>
        <p:txBody>
          <a:bodyPr wrap="square">
            <a:spAutoFit/>
          </a:bodyPr>
          <a:lstStyle/>
          <a:p>
            <a:r>
              <a:rPr lang="en-US" sz="3200" b="1" dirty="0">
                <a:solidFill>
                  <a:srgbClr val="CC6600"/>
                </a:solidFill>
              </a:rPr>
              <a:t>monarch butterfly chrysalis</a:t>
            </a:r>
          </a:p>
        </p:txBody>
      </p:sp>
    </p:spTree>
    <p:extLst>
      <p:ext uri="{BB962C8B-B14F-4D97-AF65-F5344CB8AC3E}">
        <p14:creationId xmlns:p14="http://schemas.microsoft.com/office/powerpoint/2010/main" val="3604736623"/>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500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par>
                          <p:cTn id="8" fill="hold">
                            <p:stCondLst>
                              <p:cond delay="6000"/>
                            </p:stCondLst>
                            <p:childTnLst>
                              <p:par>
                                <p:cTn id="9" presetID="21" presetClass="entr" presetSubtype="1" fill="hold" nodeType="afterEffect">
                                  <p:stCondLst>
                                    <p:cond delay="150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par>
                          <p:cTn id="12" fill="hold">
                            <p:stCondLst>
                              <p:cond delay="9500"/>
                            </p:stCondLst>
                            <p:childTnLst>
                              <p:par>
                                <p:cTn id="13" presetID="26" presetClass="entr" presetSubtype="0" fill="hold" nodeType="afterEffect">
                                  <p:stCondLst>
                                    <p:cond delay="200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290">
                                          <p:stCondLst>
                                            <p:cond delay="0"/>
                                          </p:stCondLst>
                                        </p:cTn>
                                        <p:tgtEl>
                                          <p:spTgt spid="3"/>
                                        </p:tgtEl>
                                      </p:cBhvr>
                                    </p:animEffect>
                                    <p:anim calcmode="lin" valueType="num">
                                      <p:cBhvr>
                                        <p:cTn id="16"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7"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8"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9"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20"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21" dur="13">
                                          <p:stCondLst>
                                            <p:cond delay="325"/>
                                          </p:stCondLst>
                                        </p:cTn>
                                        <p:tgtEl>
                                          <p:spTgt spid="3"/>
                                        </p:tgtEl>
                                      </p:cBhvr>
                                      <p:to x="100000" y="60000"/>
                                    </p:animScale>
                                    <p:animScale>
                                      <p:cBhvr>
                                        <p:cTn id="22" dur="83" decel="50000">
                                          <p:stCondLst>
                                            <p:cond delay="338"/>
                                          </p:stCondLst>
                                        </p:cTn>
                                        <p:tgtEl>
                                          <p:spTgt spid="3"/>
                                        </p:tgtEl>
                                      </p:cBhvr>
                                      <p:to x="100000" y="100000"/>
                                    </p:animScale>
                                    <p:animScale>
                                      <p:cBhvr>
                                        <p:cTn id="23" dur="13">
                                          <p:stCondLst>
                                            <p:cond delay="656"/>
                                          </p:stCondLst>
                                        </p:cTn>
                                        <p:tgtEl>
                                          <p:spTgt spid="3"/>
                                        </p:tgtEl>
                                      </p:cBhvr>
                                      <p:to x="100000" y="80000"/>
                                    </p:animScale>
                                    <p:animScale>
                                      <p:cBhvr>
                                        <p:cTn id="24" dur="83" decel="50000">
                                          <p:stCondLst>
                                            <p:cond delay="669"/>
                                          </p:stCondLst>
                                        </p:cTn>
                                        <p:tgtEl>
                                          <p:spTgt spid="3"/>
                                        </p:tgtEl>
                                      </p:cBhvr>
                                      <p:to x="100000" y="100000"/>
                                    </p:animScale>
                                    <p:animScale>
                                      <p:cBhvr>
                                        <p:cTn id="25" dur="13">
                                          <p:stCondLst>
                                            <p:cond delay="821"/>
                                          </p:stCondLst>
                                        </p:cTn>
                                        <p:tgtEl>
                                          <p:spTgt spid="3"/>
                                        </p:tgtEl>
                                      </p:cBhvr>
                                      <p:to x="100000" y="90000"/>
                                    </p:animScale>
                                    <p:animScale>
                                      <p:cBhvr>
                                        <p:cTn id="26" dur="83" decel="50000">
                                          <p:stCondLst>
                                            <p:cond delay="834"/>
                                          </p:stCondLst>
                                        </p:cTn>
                                        <p:tgtEl>
                                          <p:spTgt spid="3"/>
                                        </p:tgtEl>
                                      </p:cBhvr>
                                      <p:to x="100000" y="100000"/>
                                    </p:animScale>
                                    <p:animScale>
                                      <p:cBhvr>
                                        <p:cTn id="27" dur="13">
                                          <p:stCondLst>
                                            <p:cond delay="904"/>
                                          </p:stCondLst>
                                        </p:cTn>
                                        <p:tgtEl>
                                          <p:spTgt spid="3"/>
                                        </p:tgtEl>
                                      </p:cBhvr>
                                      <p:to x="100000" y="95000"/>
                                    </p:animScale>
                                    <p:animScale>
                                      <p:cBhvr>
                                        <p:cTn id="28" dur="83" decel="50000">
                                          <p:stCondLst>
                                            <p:cond delay="917"/>
                                          </p:stCondLst>
                                        </p:cTn>
                                        <p:tgtEl>
                                          <p:spTgt spid="3"/>
                                        </p:tgtEl>
                                      </p:cBhvr>
                                      <p:to x="100000" y="100000"/>
                                    </p:animScale>
                                  </p:childTnLst>
                                </p:cTn>
                              </p:par>
                            </p:childTnLst>
                          </p:cTn>
                        </p:par>
                        <p:par>
                          <p:cTn id="29" fill="hold">
                            <p:stCondLst>
                              <p:cond delay="12500"/>
                            </p:stCondLst>
                            <p:childTnLst>
                              <p:par>
                                <p:cTn id="30" presetID="31" presetClass="entr" presetSubtype="0" fill="hold" nodeType="afterEffect">
                                  <p:stCondLst>
                                    <p:cond delay="1500"/>
                                  </p:stCondLst>
                                  <p:childTnLst>
                                    <p:set>
                                      <p:cBhvr>
                                        <p:cTn id="31" dur="1" fill="hold">
                                          <p:stCondLst>
                                            <p:cond delay="0"/>
                                          </p:stCondLst>
                                        </p:cTn>
                                        <p:tgtEl>
                                          <p:spTgt spid="6"/>
                                        </p:tgtEl>
                                        <p:attrNameLst>
                                          <p:attrName>style.visibility</p:attrName>
                                        </p:attrNameLst>
                                      </p:cBhvr>
                                      <p:to>
                                        <p:strVal val="visible"/>
                                      </p:to>
                                    </p:set>
                                    <p:anim calcmode="lin" valueType="num">
                                      <p:cBhvr>
                                        <p:cTn id="32" dur="1000" fill="hold"/>
                                        <p:tgtEl>
                                          <p:spTgt spid="6"/>
                                        </p:tgtEl>
                                        <p:attrNameLst>
                                          <p:attrName>ppt_w</p:attrName>
                                        </p:attrNameLst>
                                      </p:cBhvr>
                                      <p:tavLst>
                                        <p:tav tm="0">
                                          <p:val>
                                            <p:fltVal val="0"/>
                                          </p:val>
                                        </p:tav>
                                        <p:tav tm="100000">
                                          <p:val>
                                            <p:strVal val="#ppt_w"/>
                                          </p:val>
                                        </p:tav>
                                      </p:tavLst>
                                    </p:anim>
                                    <p:anim calcmode="lin" valueType="num">
                                      <p:cBhvr>
                                        <p:cTn id="33" dur="1000" fill="hold"/>
                                        <p:tgtEl>
                                          <p:spTgt spid="6"/>
                                        </p:tgtEl>
                                        <p:attrNameLst>
                                          <p:attrName>ppt_h</p:attrName>
                                        </p:attrNameLst>
                                      </p:cBhvr>
                                      <p:tavLst>
                                        <p:tav tm="0">
                                          <p:val>
                                            <p:fltVal val="0"/>
                                          </p:val>
                                        </p:tav>
                                        <p:tav tm="100000">
                                          <p:val>
                                            <p:strVal val="#ppt_h"/>
                                          </p:val>
                                        </p:tav>
                                      </p:tavLst>
                                    </p:anim>
                                    <p:anim calcmode="lin" valueType="num">
                                      <p:cBhvr>
                                        <p:cTn id="34" dur="1000" fill="hold"/>
                                        <p:tgtEl>
                                          <p:spTgt spid="6"/>
                                        </p:tgtEl>
                                        <p:attrNameLst>
                                          <p:attrName>style.rotation</p:attrName>
                                        </p:attrNameLst>
                                      </p:cBhvr>
                                      <p:tavLst>
                                        <p:tav tm="0">
                                          <p:val>
                                            <p:fltVal val="90"/>
                                          </p:val>
                                        </p:tav>
                                        <p:tav tm="100000">
                                          <p:val>
                                            <p:fltVal val="0"/>
                                          </p:val>
                                        </p:tav>
                                      </p:tavLst>
                                    </p:anim>
                                    <p:animEffect transition="in" filter="fade">
                                      <p:cBhvr>
                                        <p:cTn id="35" dur="1000"/>
                                        <p:tgtEl>
                                          <p:spTgt spid="6"/>
                                        </p:tgtEl>
                                      </p:cBhvr>
                                    </p:animEffect>
                                  </p:childTnLst>
                                </p:cTn>
                              </p:par>
                            </p:childTnLst>
                          </p:cTn>
                        </p:par>
                        <p:par>
                          <p:cTn id="36" fill="hold">
                            <p:stCondLst>
                              <p:cond delay="15000"/>
                            </p:stCondLst>
                            <p:childTnLst>
                              <p:par>
                                <p:cTn id="37" presetID="45" presetClass="entr" presetSubtype="0" fill="hold" nodeType="afterEffect">
                                  <p:stCondLst>
                                    <p:cond delay="150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0"/>
                                        <p:tgtEl>
                                          <p:spTgt spid="7"/>
                                        </p:tgtEl>
                                      </p:cBhvr>
                                    </p:animEffect>
                                    <p:anim calcmode="lin" valueType="num">
                                      <p:cBhvr>
                                        <p:cTn id="40" dur="2000" fill="hold"/>
                                        <p:tgtEl>
                                          <p:spTgt spid="7"/>
                                        </p:tgtEl>
                                        <p:attrNameLst>
                                          <p:attrName>ppt_w</p:attrName>
                                        </p:attrNameLst>
                                      </p:cBhvr>
                                      <p:tavLst>
                                        <p:tav tm="0" fmla="#ppt_w*sin(2.5*pi*$)">
                                          <p:val>
                                            <p:fltVal val="0"/>
                                          </p:val>
                                        </p:tav>
                                        <p:tav tm="100000">
                                          <p:val>
                                            <p:fltVal val="1"/>
                                          </p:val>
                                        </p:tav>
                                      </p:tavLst>
                                    </p:anim>
                                    <p:anim calcmode="lin" valueType="num">
                                      <p:cBhvr>
                                        <p:cTn id="41" dur="2000" fill="hold"/>
                                        <p:tgtEl>
                                          <p:spTgt spid="7"/>
                                        </p:tgtEl>
                                        <p:attrNameLst>
                                          <p:attrName>ppt_h</p:attrName>
                                        </p:attrNameLst>
                                      </p:cBhvr>
                                      <p:tavLst>
                                        <p:tav tm="0">
                                          <p:val>
                                            <p:strVal val="#ppt_h"/>
                                          </p:val>
                                        </p:tav>
                                        <p:tav tm="100000">
                                          <p:val>
                                            <p:strVal val="#ppt_h"/>
                                          </p:val>
                                        </p:tav>
                                      </p:tavLst>
                                    </p:anim>
                                  </p:childTnLst>
                                </p:cTn>
                              </p:par>
                            </p:childTnLst>
                          </p:cTn>
                        </p:par>
                        <p:par>
                          <p:cTn id="42" fill="hold">
                            <p:stCondLst>
                              <p:cond delay="18500"/>
                            </p:stCondLst>
                            <p:childTnLst>
                              <p:par>
                                <p:cTn id="43" presetID="2" presetClass="entr" presetSubtype="4" fill="hold" grpId="0" nodeType="afterEffect">
                                  <p:stCondLst>
                                    <p:cond delay="150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1000" fill="hold"/>
                                        <p:tgtEl>
                                          <p:spTgt spid="12"/>
                                        </p:tgtEl>
                                        <p:attrNameLst>
                                          <p:attrName>ppt_x</p:attrName>
                                        </p:attrNameLst>
                                      </p:cBhvr>
                                      <p:tavLst>
                                        <p:tav tm="0">
                                          <p:val>
                                            <p:strVal val="#ppt_x"/>
                                          </p:val>
                                        </p:tav>
                                        <p:tav tm="100000">
                                          <p:val>
                                            <p:strVal val="#ppt_x"/>
                                          </p:val>
                                        </p:tav>
                                      </p:tavLst>
                                    </p:anim>
                                    <p:anim calcmode="lin" valueType="num">
                                      <p:cBhvr additive="base">
                                        <p:cTn id="46"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A7918C-C7B1-63EF-6595-3B490A08003F}"/>
              </a:ext>
            </a:extLst>
          </p:cNvPr>
          <p:cNvPicPr>
            <a:picLocks noChangeAspect="1"/>
          </p:cNvPicPr>
          <p:nvPr/>
        </p:nvPicPr>
        <p:blipFill>
          <a:blip r:embed="rId2"/>
          <a:stretch>
            <a:fillRect/>
          </a:stretch>
        </p:blipFill>
        <p:spPr>
          <a:xfrm>
            <a:off x="3124705" y="61816"/>
            <a:ext cx="8920888" cy="6632943"/>
          </a:xfrm>
          <a:prstGeom prst="rect">
            <a:avLst/>
          </a:prstGeom>
        </p:spPr>
      </p:pic>
      <p:sp>
        <p:nvSpPr>
          <p:cNvPr id="3" name="TextBox 2">
            <a:extLst>
              <a:ext uri="{FF2B5EF4-FFF2-40B4-BE49-F238E27FC236}">
                <a16:creationId xmlns:a16="http://schemas.microsoft.com/office/drawing/2014/main" id="{D47B30D6-DD95-0BAF-CF44-3D6056FD6268}"/>
              </a:ext>
            </a:extLst>
          </p:cNvPr>
          <p:cNvSpPr txBox="1"/>
          <p:nvPr/>
        </p:nvSpPr>
        <p:spPr>
          <a:xfrm>
            <a:off x="218003" y="339115"/>
            <a:ext cx="2991480" cy="6186309"/>
          </a:xfrm>
          <a:prstGeom prst="rect">
            <a:avLst/>
          </a:prstGeom>
          <a:noFill/>
        </p:spPr>
        <p:txBody>
          <a:bodyPr wrap="square" rtlCol="0">
            <a:spAutoFit/>
          </a:bodyPr>
          <a:lstStyle/>
          <a:p>
            <a:r>
              <a:rPr lang="en-US" sz="3600" b="1" dirty="0"/>
              <a:t>Should we be taking climate change more seriously?</a:t>
            </a:r>
          </a:p>
          <a:p>
            <a:r>
              <a:rPr lang="en-US" sz="3600" b="1" dirty="0"/>
              <a:t>Please notice climate related damage vs year.</a:t>
            </a:r>
          </a:p>
        </p:txBody>
      </p:sp>
    </p:spTree>
    <p:extLst>
      <p:ext uri="{BB962C8B-B14F-4D97-AF65-F5344CB8AC3E}">
        <p14:creationId xmlns:p14="http://schemas.microsoft.com/office/powerpoint/2010/main" val="3560420902"/>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8CCD2D-89E9-18DF-CEDD-228ACA5C6C0F}"/>
              </a:ext>
            </a:extLst>
          </p:cNvPr>
          <p:cNvPicPr>
            <a:picLocks noChangeAspect="1"/>
          </p:cNvPicPr>
          <p:nvPr/>
        </p:nvPicPr>
        <p:blipFill>
          <a:blip r:embed="rId2"/>
          <a:srcRect l="10139" t="7675" r="16614" b="5165"/>
          <a:stretch/>
        </p:blipFill>
        <p:spPr>
          <a:xfrm>
            <a:off x="7715536" y="2874132"/>
            <a:ext cx="2572978" cy="3963388"/>
          </a:xfrm>
          <a:prstGeom prst="rect">
            <a:avLst/>
          </a:prstGeom>
        </p:spPr>
      </p:pic>
      <p:sp>
        <p:nvSpPr>
          <p:cNvPr id="3" name="TextBox 2">
            <a:extLst>
              <a:ext uri="{FF2B5EF4-FFF2-40B4-BE49-F238E27FC236}">
                <a16:creationId xmlns:a16="http://schemas.microsoft.com/office/drawing/2014/main" id="{7D869A0C-8F05-3B02-AF95-F50D0C1F3B57}"/>
              </a:ext>
            </a:extLst>
          </p:cNvPr>
          <p:cNvSpPr txBox="1"/>
          <p:nvPr/>
        </p:nvSpPr>
        <p:spPr>
          <a:xfrm>
            <a:off x="457200" y="293427"/>
            <a:ext cx="3539430" cy="523220"/>
          </a:xfrm>
          <a:prstGeom prst="rect">
            <a:avLst/>
          </a:prstGeom>
          <a:noFill/>
        </p:spPr>
        <p:txBody>
          <a:bodyPr wrap="none" rtlCol="0">
            <a:spAutoFit/>
          </a:bodyPr>
          <a:lstStyle/>
          <a:p>
            <a:r>
              <a:rPr lang="en-US" sz="2800" b="1" dirty="0"/>
              <a:t>Who was Yogi Berra?</a:t>
            </a:r>
          </a:p>
        </p:txBody>
      </p:sp>
      <p:pic>
        <p:nvPicPr>
          <p:cNvPr id="4" name="Picture 3">
            <a:extLst>
              <a:ext uri="{FF2B5EF4-FFF2-40B4-BE49-F238E27FC236}">
                <a16:creationId xmlns:a16="http://schemas.microsoft.com/office/drawing/2014/main" id="{368EF050-D983-5B58-C21B-425CA52D2F93}"/>
              </a:ext>
            </a:extLst>
          </p:cNvPr>
          <p:cNvPicPr>
            <a:picLocks noChangeAspect="1"/>
          </p:cNvPicPr>
          <p:nvPr/>
        </p:nvPicPr>
        <p:blipFill>
          <a:blip r:embed="rId3"/>
          <a:srcRect l="23181" t="4291" r="19940" b="14241"/>
          <a:stretch/>
        </p:blipFill>
        <p:spPr>
          <a:xfrm>
            <a:off x="259307" y="1003110"/>
            <a:ext cx="4217159" cy="3397588"/>
          </a:xfrm>
          <a:prstGeom prst="rect">
            <a:avLst/>
          </a:prstGeom>
        </p:spPr>
      </p:pic>
      <p:sp>
        <p:nvSpPr>
          <p:cNvPr id="5" name="TextBox 4">
            <a:extLst>
              <a:ext uri="{FF2B5EF4-FFF2-40B4-BE49-F238E27FC236}">
                <a16:creationId xmlns:a16="http://schemas.microsoft.com/office/drawing/2014/main" id="{C8931D1B-8699-CED5-EBD6-5BB1FF04E3E9}"/>
              </a:ext>
            </a:extLst>
          </p:cNvPr>
          <p:cNvSpPr txBox="1"/>
          <p:nvPr/>
        </p:nvSpPr>
        <p:spPr>
          <a:xfrm>
            <a:off x="215653" y="4624993"/>
            <a:ext cx="4522969" cy="461665"/>
          </a:xfrm>
          <a:prstGeom prst="rect">
            <a:avLst/>
          </a:prstGeom>
          <a:noFill/>
        </p:spPr>
        <p:txBody>
          <a:bodyPr wrap="none" rtlCol="0">
            <a:spAutoFit/>
          </a:bodyPr>
          <a:lstStyle/>
          <a:p>
            <a:r>
              <a:rPr lang="en-US" sz="2400" b="1" dirty="0"/>
              <a:t>No, not Yogi Bear (and Boo Boo)</a:t>
            </a:r>
          </a:p>
        </p:txBody>
      </p:sp>
      <p:sp>
        <p:nvSpPr>
          <p:cNvPr id="7" name="TextBox 6">
            <a:extLst>
              <a:ext uri="{FF2B5EF4-FFF2-40B4-BE49-F238E27FC236}">
                <a16:creationId xmlns:a16="http://schemas.microsoft.com/office/drawing/2014/main" id="{914B896E-F7C0-E913-DB82-92096FF18999}"/>
              </a:ext>
            </a:extLst>
          </p:cNvPr>
          <p:cNvSpPr txBox="1"/>
          <p:nvPr/>
        </p:nvSpPr>
        <p:spPr>
          <a:xfrm>
            <a:off x="4809683" y="293427"/>
            <a:ext cx="6094990" cy="3046988"/>
          </a:xfrm>
          <a:prstGeom prst="rect">
            <a:avLst/>
          </a:prstGeom>
          <a:noFill/>
        </p:spPr>
        <p:txBody>
          <a:bodyPr wrap="square">
            <a:spAutoFit/>
          </a:bodyPr>
          <a:lstStyle/>
          <a:p>
            <a:r>
              <a:rPr lang="en-US" sz="2400" b="1" dirty="0"/>
              <a:t>Lawrence Peter "Yogi" Berra (born Lorenzo Pietro Berra; May 12, 1925 – September 22, 2015) was a great American professional baseball catcher who later took on the roles of manager and coach. He played 19 seasons in Major League Baseball (MLB) (1946–1963, 1965), all but the last for the New York Yankees. </a:t>
            </a:r>
          </a:p>
        </p:txBody>
      </p:sp>
      <p:pic>
        <p:nvPicPr>
          <p:cNvPr id="8" name="Picture 7">
            <a:extLst>
              <a:ext uri="{FF2B5EF4-FFF2-40B4-BE49-F238E27FC236}">
                <a16:creationId xmlns:a16="http://schemas.microsoft.com/office/drawing/2014/main" id="{2EBAEE67-59B5-621C-DB1E-1DD1D4C41EC7}"/>
              </a:ext>
            </a:extLst>
          </p:cNvPr>
          <p:cNvPicPr>
            <a:picLocks noChangeAspect="1"/>
          </p:cNvPicPr>
          <p:nvPr/>
        </p:nvPicPr>
        <p:blipFill>
          <a:blip r:embed="rId4"/>
          <a:srcRect b="26711"/>
          <a:stretch/>
        </p:blipFill>
        <p:spPr>
          <a:xfrm>
            <a:off x="4809683" y="3589194"/>
            <a:ext cx="2885995" cy="3291130"/>
          </a:xfrm>
          <a:prstGeom prst="rect">
            <a:avLst/>
          </a:prstGeom>
        </p:spPr>
      </p:pic>
      <p:sp>
        <p:nvSpPr>
          <p:cNvPr id="10" name="TextBox 9">
            <a:extLst>
              <a:ext uri="{FF2B5EF4-FFF2-40B4-BE49-F238E27FC236}">
                <a16:creationId xmlns:a16="http://schemas.microsoft.com/office/drawing/2014/main" id="{A0563F26-77BE-7CA0-2F70-5AA7613DE1A6}"/>
              </a:ext>
            </a:extLst>
          </p:cNvPr>
          <p:cNvSpPr txBox="1"/>
          <p:nvPr/>
        </p:nvSpPr>
        <p:spPr>
          <a:xfrm>
            <a:off x="144592" y="5129118"/>
            <a:ext cx="4434234" cy="1631216"/>
          </a:xfrm>
          <a:prstGeom prst="rect">
            <a:avLst/>
          </a:prstGeom>
          <a:noFill/>
        </p:spPr>
        <p:txBody>
          <a:bodyPr wrap="square" rtlCol="0">
            <a:spAutoFit/>
          </a:bodyPr>
          <a:lstStyle/>
          <a:p>
            <a:r>
              <a:rPr lang="en-US" sz="2000" b="1" dirty="0"/>
              <a:t>Why are we being asked who Yogi is?</a:t>
            </a:r>
          </a:p>
          <a:p>
            <a:r>
              <a:rPr lang="en-US" sz="2000" b="1" dirty="0"/>
              <a:t>Yogi is famous not just because he was a great baseball player but also because of his quotations.  See next 2 slides.</a:t>
            </a:r>
          </a:p>
        </p:txBody>
      </p:sp>
    </p:spTree>
    <p:extLst>
      <p:ext uri="{BB962C8B-B14F-4D97-AF65-F5344CB8AC3E}">
        <p14:creationId xmlns:p14="http://schemas.microsoft.com/office/powerpoint/2010/main" val="1847907879"/>
      </p:ext>
    </p:extLst>
  </p:cSld>
  <p:clrMapOvr>
    <a:masterClrMapping/>
  </p:clrMapOvr>
  <mc:AlternateContent xmlns:mc="http://schemas.openxmlformats.org/markup-compatibility/2006" xmlns:p14="http://schemas.microsoft.com/office/powerpoint/2010/main">
    <mc:Choice Requires="p14">
      <p:transition spd="slow" p14:dur="2000" advTm="32000"/>
    </mc:Choice>
    <mc:Fallback xmlns="">
      <p:transition spd="slow"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500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par>
                          <p:cTn id="8" fill="hold">
                            <p:stCondLst>
                              <p:cond delay="6000"/>
                            </p:stCondLst>
                            <p:childTnLst>
                              <p:par>
                                <p:cTn id="9" presetID="26"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290">
                                          <p:stCondLst>
                                            <p:cond delay="0"/>
                                          </p:stCondLst>
                                        </p:cTn>
                                        <p:tgtEl>
                                          <p:spTgt spid="5"/>
                                        </p:tgtEl>
                                      </p:cBhvr>
                                    </p:animEffect>
                                    <p:anim calcmode="lin" valueType="num">
                                      <p:cBhvr>
                                        <p:cTn id="12"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17" dur="13">
                                          <p:stCondLst>
                                            <p:cond delay="325"/>
                                          </p:stCondLst>
                                        </p:cTn>
                                        <p:tgtEl>
                                          <p:spTgt spid="5"/>
                                        </p:tgtEl>
                                      </p:cBhvr>
                                      <p:to x="100000" y="60000"/>
                                    </p:animScale>
                                    <p:animScale>
                                      <p:cBhvr>
                                        <p:cTn id="18" dur="83" decel="50000">
                                          <p:stCondLst>
                                            <p:cond delay="338"/>
                                          </p:stCondLst>
                                        </p:cTn>
                                        <p:tgtEl>
                                          <p:spTgt spid="5"/>
                                        </p:tgtEl>
                                      </p:cBhvr>
                                      <p:to x="100000" y="100000"/>
                                    </p:animScale>
                                    <p:animScale>
                                      <p:cBhvr>
                                        <p:cTn id="19" dur="13">
                                          <p:stCondLst>
                                            <p:cond delay="656"/>
                                          </p:stCondLst>
                                        </p:cTn>
                                        <p:tgtEl>
                                          <p:spTgt spid="5"/>
                                        </p:tgtEl>
                                      </p:cBhvr>
                                      <p:to x="100000" y="80000"/>
                                    </p:animScale>
                                    <p:animScale>
                                      <p:cBhvr>
                                        <p:cTn id="20" dur="83" decel="50000">
                                          <p:stCondLst>
                                            <p:cond delay="669"/>
                                          </p:stCondLst>
                                        </p:cTn>
                                        <p:tgtEl>
                                          <p:spTgt spid="5"/>
                                        </p:tgtEl>
                                      </p:cBhvr>
                                      <p:to x="100000" y="100000"/>
                                    </p:animScale>
                                    <p:animScale>
                                      <p:cBhvr>
                                        <p:cTn id="21" dur="13">
                                          <p:stCondLst>
                                            <p:cond delay="821"/>
                                          </p:stCondLst>
                                        </p:cTn>
                                        <p:tgtEl>
                                          <p:spTgt spid="5"/>
                                        </p:tgtEl>
                                      </p:cBhvr>
                                      <p:to x="100000" y="90000"/>
                                    </p:animScale>
                                    <p:animScale>
                                      <p:cBhvr>
                                        <p:cTn id="22" dur="83" decel="50000">
                                          <p:stCondLst>
                                            <p:cond delay="834"/>
                                          </p:stCondLst>
                                        </p:cTn>
                                        <p:tgtEl>
                                          <p:spTgt spid="5"/>
                                        </p:tgtEl>
                                      </p:cBhvr>
                                      <p:to x="100000" y="100000"/>
                                    </p:animScale>
                                    <p:animScale>
                                      <p:cBhvr>
                                        <p:cTn id="23" dur="13">
                                          <p:stCondLst>
                                            <p:cond delay="904"/>
                                          </p:stCondLst>
                                        </p:cTn>
                                        <p:tgtEl>
                                          <p:spTgt spid="5"/>
                                        </p:tgtEl>
                                      </p:cBhvr>
                                      <p:to x="100000" y="95000"/>
                                    </p:animScale>
                                    <p:animScale>
                                      <p:cBhvr>
                                        <p:cTn id="24" dur="83" decel="50000">
                                          <p:stCondLst>
                                            <p:cond delay="917"/>
                                          </p:stCondLst>
                                        </p:cTn>
                                        <p:tgtEl>
                                          <p:spTgt spid="5"/>
                                        </p:tgtEl>
                                      </p:cBhvr>
                                      <p:to x="100000" y="100000"/>
                                    </p:animScale>
                                  </p:childTnLst>
                                </p:cTn>
                              </p:par>
                            </p:childTnLst>
                          </p:cTn>
                        </p:par>
                        <p:par>
                          <p:cTn id="25" fill="hold">
                            <p:stCondLst>
                              <p:cond delay="7000"/>
                            </p:stCondLst>
                            <p:childTnLst>
                              <p:par>
                                <p:cTn id="26" presetID="8" presetClass="entr" presetSubtype="16" fill="hold" nodeType="afterEffect">
                                  <p:stCondLst>
                                    <p:cond delay="3000"/>
                                  </p:stCondLst>
                                  <p:childTnLst>
                                    <p:set>
                                      <p:cBhvr>
                                        <p:cTn id="27" dur="1" fill="hold">
                                          <p:stCondLst>
                                            <p:cond delay="0"/>
                                          </p:stCondLst>
                                        </p:cTn>
                                        <p:tgtEl>
                                          <p:spTgt spid="8"/>
                                        </p:tgtEl>
                                        <p:attrNameLst>
                                          <p:attrName>style.visibility</p:attrName>
                                        </p:attrNameLst>
                                      </p:cBhvr>
                                      <p:to>
                                        <p:strVal val="visible"/>
                                      </p:to>
                                    </p:set>
                                    <p:animEffect transition="in" filter="diamond(in)">
                                      <p:cBhvr>
                                        <p:cTn id="28" dur="1000"/>
                                        <p:tgtEl>
                                          <p:spTgt spid="8"/>
                                        </p:tgtEl>
                                      </p:cBhvr>
                                    </p:animEffect>
                                  </p:childTnLst>
                                </p:cTn>
                              </p:par>
                            </p:childTnLst>
                          </p:cTn>
                        </p:par>
                        <p:par>
                          <p:cTn id="29" fill="hold">
                            <p:stCondLst>
                              <p:cond delay="11000"/>
                            </p:stCondLst>
                            <p:childTnLst>
                              <p:par>
                                <p:cTn id="30" presetID="53" presetClass="entr" presetSubtype="16" fill="hold" nodeType="afterEffect">
                                  <p:stCondLst>
                                    <p:cond delay="1500"/>
                                  </p:stCondLst>
                                  <p:childTnLst>
                                    <p:set>
                                      <p:cBhvr>
                                        <p:cTn id="31" dur="1" fill="hold">
                                          <p:stCondLst>
                                            <p:cond delay="0"/>
                                          </p:stCondLst>
                                        </p:cTn>
                                        <p:tgtEl>
                                          <p:spTgt spid="2"/>
                                        </p:tgtEl>
                                        <p:attrNameLst>
                                          <p:attrName>style.visibility</p:attrName>
                                        </p:attrNameLst>
                                      </p:cBhvr>
                                      <p:to>
                                        <p:strVal val="visible"/>
                                      </p:to>
                                    </p:set>
                                    <p:anim calcmode="lin" valueType="num">
                                      <p:cBhvr>
                                        <p:cTn id="32" dur="1000" fill="hold"/>
                                        <p:tgtEl>
                                          <p:spTgt spid="2"/>
                                        </p:tgtEl>
                                        <p:attrNameLst>
                                          <p:attrName>ppt_w</p:attrName>
                                        </p:attrNameLst>
                                      </p:cBhvr>
                                      <p:tavLst>
                                        <p:tav tm="0">
                                          <p:val>
                                            <p:fltVal val="0"/>
                                          </p:val>
                                        </p:tav>
                                        <p:tav tm="100000">
                                          <p:val>
                                            <p:strVal val="#ppt_w"/>
                                          </p:val>
                                        </p:tav>
                                      </p:tavLst>
                                    </p:anim>
                                    <p:anim calcmode="lin" valueType="num">
                                      <p:cBhvr>
                                        <p:cTn id="33" dur="1000" fill="hold"/>
                                        <p:tgtEl>
                                          <p:spTgt spid="2"/>
                                        </p:tgtEl>
                                        <p:attrNameLst>
                                          <p:attrName>ppt_h</p:attrName>
                                        </p:attrNameLst>
                                      </p:cBhvr>
                                      <p:tavLst>
                                        <p:tav tm="0">
                                          <p:val>
                                            <p:fltVal val="0"/>
                                          </p:val>
                                        </p:tav>
                                        <p:tav tm="100000">
                                          <p:val>
                                            <p:strVal val="#ppt_h"/>
                                          </p:val>
                                        </p:tav>
                                      </p:tavLst>
                                    </p:anim>
                                    <p:animEffect transition="in" filter="fade">
                                      <p:cBhvr>
                                        <p:cTn id="34" dur="1000"/>
                                        <p:tgtEl>
                                          <p:spTgt spid="2"/>
                                        </p:tgtEl>
                                      </p:cBhvr>
                                    </p:animEffect>
                                  </p:childTnLst>
                                </p:cTn>
                              </p:par>
                            </p:childTnLst>
                          </p:cTn>
                        </p:par>
                        <p:par>
                          <p:cTn id="35" fill="hold">
                            <p:stCondLst>
                              <p:cond delay="13500"/>
                            </p:stCondLst>
                            <p:childTnLst>
                              <p:par>
                                <p:cTn id="36" presetID="14" presetClass="entr" presetSubtype="10" fill="hold" grpId="0" nodeType="afterEffect">
                                  <p:stCondLst>
                                    <p:cond delay="1500"/>
                                  </p:stCondLst>
                                  <p:childTnLst>
                                    <p:set>
                                      <p:cBhvr>
                                        <p:cTn id="37" dur="1" fill="hold">
                                          <p:stCondLst>
                                            <p:cond delay="0"/>
                                          </p:stCondLst>
                                        </p:cTn>
                                        <p:tgtEl>
                                          <p:spTgt spid="7"/>
                                        </p:tgtEl>
                                        <p:attrNameLst>
                                          <p:attrName>style.visibility</p:attrName>
                                        </p:attrNameLst>
                                      </p:cBhvr>
                                      <p:to>
                                        <p:strVal val="visible"/>
                                      </p:to>
                                    </p:set>
                                    <p:animEffect transition="in" filter="randombar(horizontal)">
                                      <p:cBhvr>
                                        <p:cTn id="38" dur="1000"/>
                                        <p:tgtEl>
                                          <p:spTgt spid="7"/>
                                        </p:tgtEl>
                                      </p:cBhvr>
                                    </p:animEffect>
                                  </p:childTnLst>
                                </p:cTn>
                              </p:par>
                            </p:childTnLst>
                          </p:cTn>
                        </p:par>
                        <p:par>
                          <p:cTn id="39" fill="hold">
                            <p:stCondLst>
                              <p:cond delay="16000"/>
                            </p:stCondLst>
                            <p:childTnLst>
                              <p:par>
                                <p:cTn id="40" presetID="6" presetClass="entr" presetSubtype="16" fill="hold" grpId="0" nodeType="afterEffect">
                                  <p:stCondLst>
                                    <p:cond delay="300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51EAE5-439F-C6DC-A945-FC700B2D3E67}"/>
              </a:ext>
            </a:extLst>
          </p:cNvPr>
          <p:cNvSpPr txBox="1"/>
          <p:nvPr/>
        </p:nvSpPr>
        <p:spPr>
          <a:xfrm>
            <a:off x="2628143" y="66612"/>
            <a:ext cx="5990743" cy="707886"/>
          </a:xfrm>
          <a:prstGeom prst="rect">
            <a:avLst/>
          </a:prstGeom>
          <a:noFill/>
        </p:spPr>
        <p:txBody>
          <a:bodyPr wrap="none" rtlCol="0">
            <a:spAutoFit/>
          </a:bodyPr>
          <a:lstStyle/>
          <a:p>
            <a:r>
              <a:rPr lang="en-US" sz="4000" b="1" dirty="0">
                <a:solidFill>
                  <a:srgbClr val="FF0000"/>
                </a:solidFill>
              </a:rPr>
              <a:t>ALL ABOUT SERENDIPITY</a:t>
            </a:r>
          </a:p>
        </p:txBody>
      </p:sp>
      <p:sp>
        <p:nvSpPr>
          <p:cNvPr id="9" name="TextBox 8">
            <a:extLst>
              <a:ext uri="{FF2B5EF4-FFF2-40B4-BE49-F238E27FC236}">
                <a16:creationId xmlns:a16="http://schemas.microsoft.com/office/drawing/2014/main" id="{BACDB604-DF5D-1DE8-F340-2992C8633F89}"/>
              </a:ext>
            </a:extLst>
          </p:cNvPr>
          <p:cNvSpPr txBox="1"/>
          <p:nvPr/>
        </p:nvSpPr>
        <p:spPr>
          <a:xfrm>
            <a:off x="847788" y="902289"/>
            <a:ext cx="4304833" cy="1200329"/>
          </a:xfrm>
          <a:prstGeom prst="rect">
            <a:avLst/>
          </a:prstGeom>
          <a:noFill/>
        </p:spPr>
        <p:txBody>
          <a:bodyPr wrap="none" rtlCol="0">
            <a:spAutoFit/>
          </a:bodyPr>
          <a:lstStyle/>
          <a:p>
            <a:r>
              <a:rPr lang="en-US" sz="2400" b="1" dirty="0"/>
              <a:t>Say the word serendipity.</a:t>
            </a:r>
          </a:p>
          <a:p>
            <a:r>
              <a:rPr lang="en-US" sz="2400" b="1" dirty="0"/>
              <a:t>Doesn’t it have a great sound.</a:t>
            </a:r>
          </a:p>
          <a:p>
            <a:r>
              <a:rPr lang="en-US" sz="2400" b="1" dirty="0"/>
              <a:t>What does serendipity mean?</a:t>
            </a:r>
          </a:p>
        </p:txBody>
      </p:sp>
      <p:sp>
        <p:nvSpPr>
          <p:cNvPr id="13" name="TextBox 12">
            <a:extLst>
              <a:ext uri="{FF2B5EF4-FFF2-40B4-BE49-F238E27FC236}">
                <a16:creationId xmlns:a16="http://schemas.microsoft.com/office/drawing/2014/main" id="{6DD6668D-6B65-5C61-1F82-7FECB28BE700}"/>
              </a:ext>
            </a:extLst>
          </p:cNvPr>
          <p:cNvSpPr txBox="1"/>
          <p:nvPr/>
        </p:nvSpPr>
        <p:spPr>
          <a:xfrm>
            <a:off x="728189" y="2230409"/>
            <a:ext cx="4994381" cy="1569660"/>
          </a:xfrm>
          <a:prstGeom prst="rect">
            <a:avLst/>
          </a:prstGeom>
          <a:noFill/>
        </p:spPr>
        <p:txBody>
          <a:bodyPr wrap="square">
            <a:spAutoFit/>
          </a:bodyPr>
          <a:lstStyle/>
          <a:p>
            <a:r>
              <a:rPr lang="en-US" sz="2400" b="1" i="1" dirty="0"/>
              <a:t>Serendipity is an unplanned fortunate discovery, combined with an open mind. </a:t>
            </a:r>
            <a:r>
              <a:rPr lang="en-US" sz="2400" b="1" dirty="0"/>
              <a:t>The term was coined by Horace Walpole in 1754. </a:t>
            </a:r>
          </a:p>
        </p:txBody>
      </p:sp>
      <p:sp>
        <p:nvSpPr>
          <p:cNvPr id="18" name="TextBox 17">
            <a:extLst>
              <a:ext uri="{FF2B5EF4-FFF2-40B4-BE49-F238E27FC236}">
                <a16:creationId xmlns:a16="http://schemas.microsoft.com/office/drawing/2014/main" id="{02C45410-7724-E068-5E58-4FCA900BA14E}"/>
              </a:ext>
            </a:extLst>
          </p:cNvPr>
          <p:cNvSpPr txBox="1"/>
          <p:nvPr/>
        </p:nvSpPr>
        <p:spPr>
          <a:xfrm>
            <a:off x="6051087" y="692990"/>
            <a:ext cx="6094990" cy="1631216"/>
          </a:xfrm>
          <a:prstGeom prst="rect">
            <a:avLst/>
          </a:prstGeom>
          <a:noFill/>
        </p:spPr>
        <p:txBody>
          <a:bodyPr wrap="square">
            <a:spAutoFit/>
          </a:bodyPr>
          <a:lstStyle/>
          <a:p>
            <a:r>
              <a:rPr lang="en-US" sz="2000" i="1" dirty="0"/>
              <a:t>Horace Walpole coined the word serendipity in a letter to another Horace—Mann—dated January 28, 1754.   It would take nearly two centuries for the adjective form, serendipitous, to come on the scene—its first recorded usage was in 1943.</a:t>
            </a:r>
          </a:p>
        </p:txBody>
      </p:sp>
      <p:sp>
        <p:nvSpPr>
          <p:cNvPr id="20" name="TextBox 19">
            <a:extLst>
              <a:ext uri="{FF2B5EF4-FFF2-40B4-BE49-F238E27FC236}">
                <a16:creationId xmlns:a16="http://schemas.microsoft.com/office/drawing/2014/main" id="{0DF8AED5-715E-123E-CEF4-1BDD831A223C}"/>
              </a:ext>
            </a:extLst>
          </p:cNvPr>
          <p:cNvSpPr txBox="1"/>
          <p:nvPr/>
        </p:nvSpPr>
        <p:spPr>
          <a:xfrm>
            <a:off x="541618" y="3991730"/>
            <a:ext cx="4917171" cy="2308324"/>
          </a:xfrm>
          <a:prstGeom prst="rect">
            <a:avLst/>
          </a:prstGeom>
          <a:noFill/>
        </p:spPr>
        <p:txBody>
          <a:bodyPr wrap="square">
            <a:spAutoFit/>
          </a:bodyPr>
          <a:lstStyle/>
          <a:p>
            <a:r>
              <a:rPr lang="en-US" sz="2400" b="1" i="1" dirty="0"/>
              <a:t>Serendipity refers to the combination of “accident” and “sagacity”; an unexpected and unpredicted event which is noticed by an agent with the right skills to make the most of it.</a:t>
            </a:r>
          </a:p>
        </p:txBody>
      </p:sp>
      <p:pic>
        <p:nvPicPr>
          <p:cNvPr id="21" name="Picture 20">
            <a:extLst>
              <a:ext uri="{FF2B5EF4-FFF2-40B4-BE49-F238E27FC236}">
                <a16:creationId xmlns:a16="http://schemas.microsoft.com/office/drawing/2014/main" id="{E3490140-E53B-18D3-6743-475F766E099E}"/>
              </a:ext>
            </a:extLst>
          </p:cNvPr>
          <p:cNvPicPr>
            <a:picLocks noChangeAspect="1"/>
          </p:cNvPicPr>
          <p:nvPr/>
        </p:nvPicPr>
        <p:blipFill>
          <a:blip r:embed="rId2"/>
          <a:srcRect r="31486" b="16465"/>
          <a:stretch/>
        </p:blipFill>
        <p:spPr>
          <a:xfrm>
            <a:off x="6450255" y="2316140"/>
            <a:ext cx="4803123" cy="2967858"/>
          </a:xfrm>
          <a:prstGeom prst="rect">
            <a:avLst/>
          </a:prstGeom>
        </p:spPr>
      </p:pic>
    </p:spTree>
    <p:extLst>
      <p:ext uri="{BB962C8B-B14F-4D97-AF65-F5344CB8AC3E}">
        <p14:creationId xmlns:p14="http://schemas.microsoft.com/office/powerpoint/2010/main" val="1625668397"/>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74EC3D-14DD-DA08-DCB6-86225D654C1F}"/>
              </a:ext>
            </a:extLst>
          </p:cNvPr>
          <p:cNvSpPr txBox="1"/>
          <p:nvPr/>
        </p:nvSpPr>
        <p:spPr>
          <a:xfrm>
            <a:off x="3598557" y="12680"/>
            <a:ext cx="8930540" cy="3416320"/>
          </a:xfrm>
          <a:prstGeom prst="rect">
            <a:avLst/>
          </a:prstGeom>
          <a:noFill/>
        </p:spPr>
        <p:txBody>
          <a:bodyPr wrap="square">
            <a:spAutoFit/>
          </a:bodyPr>
          <a:lstStyle/>
          <a:p>
            <a:r>
              <a:rPr lang="en-US" sz="2400" b="1" i="1" dirty="0"/>
              <a:t>A nickel </a:t>
            </a:r>
            <a:r>
              <a:rPr lang="en-US" sz="2400" b="1" i="1" dirty="0" err="1"/>
              <a:t>ain't</a:t>
            </a:r>
            <a:r>
              <a:rPr lang="en-US" sz="2400" b="1" i="1" dirty="0"/>
              <a:t> worth a dime anymore.</a:t>
            </a:r>
          </a:p>
          <a:p>
            <a:r>
              <a:rPr lang="en-US" sz="2400" b="1" i="1" dirty="0"/>
              <a:t>Baseball is ninety percent mental. The other half is physical.</a:t>
            </a:r>
          </a:p>
          <a:p>
            <a:r>
              <a:rPr lang="en-US" sz="2400" b="1" i="1" dirty="0"/>
              <a:t>I usually take a two-hour nap, from one o'clock to four.</a:t>
            </a:r>
          </a:p>
          <a:p>
            <a:r>
              <a:rPr lang="en-US" sz="2400" b="1" i="1" dirty="0"/>
              <a:t>It </a:t>
            </a:r>
            <a:r>
              <a:rPr lang="en-US" sz="2400" b="1" i="1" dirty="0" err="1"/>
              <a:t>ain't</a:t>
            </a:r>
            <a:r>
              <a:rPr lang="en-US" sz="2400" b="1" i="1" dirty="0"/>
              <a:t> over 'til it's over.</a:t>
            </a:r>
          </a:p>
          <a:p>
            <a:r>
              <a:rPr lang="en-US" sz="2400" b="1" i="1" dirty="0"/>
              <a:t>It gets late early out here.</a:t>
            </a:r>
          </a:p>
          <a:p>
            <a:r>
              <a:rPr lang="en-US" sz="2400" b="1" i="1" dirty="0"/>
              <a:t>The future </a:t>
            </a:r>
            <a:r>
              <a:rPr lang="en-US" sz="2400" b="1" i="1" dirty="0" err="1"/>
              <a:t>ain't</a:t>
            </a:r>
            <a:r>
              <a:rPr lang="en-US" sz="2400" b="1" i="1" dirty="0"/>
              <a:t> what it used to be.</a:t>
            </a:r>
          </a:p>
          <a:p>
            <a:r>
              <a:rPr lang="en-US" sz="2400" b="1" i="1" dirty="0"/>
              <a:t>You should always go to other people's funerals, otherwise,</a:t>
            </a:r>
          </a:p>
          <a:p>
            <a:r>
              <a:rPr lang="en-US" sz="2400" b="1" i="1" dirty="0"/>
              <a:t>        they won't come to yours.</a:t>
            </a:r>
          </a:p>
          <a:p>
            <a:r>
              <a:rPr lang="en-US" sz="2400" b="1" i="1" dirty="0"/>
              <a:t>Never answer an anonymous letter.</a:t>
            </a:r>
          </a:p>
        </p:txBody>
      </p:sp>
      <p:pic>
        <p:nvPicPr>
          <p:cNvPr id="2" name="Picture 1">
            <a:extLst>
              <a:ext uri="{FF2B5EF4-FFF2-40B4-BE49-F238E27FC236}">
                <a16:creationId xmlns:a16="http://schemas.microsoft.com/office/drawing/2014/main" id="{8C47AE5C-5405-60AE-B3CE-FEF69B5B70DC}"/>
              </a:ext>
            </a:extLst>
          </p:cNvPr>
          <p:cNvPicPr>
            <a:picLocks noChangeAspect="1"/>
          </p:cNvPicPr>
          <p:nvPr/>
        </p:nvPicPr>
        <p:blipFill>
          <a:blip r:embed="rId2"/>
          <a:srcRect l="7330" t="10946" r="10472"/>
          <a:stretch/>
        </p:blipFill>
        <p:spPr>
          <a:xfrm>
            <a:off x="6381065" y="4293210"/>
            <a:ext cx="3241212" cy="2550452"/>
          </a:xfrm>
          <a:prstGeom prst="rect">
            <a:avLst/>
          </a:prstGeom>
        </p:spPr>
      </p:pic>
      <p:sp>
        <p:nvSpPr>
          <p:cNvPr id="4" name="TextBox 3">
            <a:extLst>
              <a:ext uri="{FF2B5EF4-FFF2-40B4-BE49-F238E27FC236}">
                <a16:creationId xmlns:a16="http://schemas.microsoft.com/office/drawing/2014/main" id="{36400910-AF09-CABB-F25D-6710DB5D22AD}"/>
              </a:ext>
            </a:extLst>
          </p:cNvPr>
          <p:cNvSpPr txBox="1"/>
          <p:nvPr/>
        </p:nvSpPr>
        <p:spPr>
          <a:xfrm>
            <a:off x="230114" y="357282"/>
            <a:ext cx="2710229" cy="461665"/>
          </a:xfrm>
          <a:prstGeom prst="rect">
            <a:avLst/>
          </a:prstGeom>
          <a:noFill/>
        </p:spPr>
        <p:txBody>
          <a:bodyPr wrap="none" rtlCol="0">
            <a:spAutoFit/>
          </a:bodyPr>
          <a:lstStyle/>
          <a:p>
            <a:r>
              <a:rPr lang="en-US" sz="2400" b="1" dirty="0"/>
              <a:t>A few Yogi quotes:</a:t>
            </a:r>
          </a:p>
        </p:txBody>
      </p:sp>
      <p:sp>
        <p:nvSpPr>
          <p:cNvPr id="6" name="TextBox 5">
            <a:extLst>
              <a:ext uri="{FF2B5EF4-FFF2-40B4-BE49-F238E27FC236}">
                <a16:creationId xmlns:a16="http://schemas.microsoft.com/office/drawing/2014/main" id="{56E16CAC-937B-7190-23C5-8EA556BE20EF}"/>
              </a:ext>
            </a:extLst>
          </p:cNvPr>
          <p:cNvSpPr txBox="1"/>
          <p:nvPr/>
        </p:nvSpPr>
        <p:spPr>
          <a:xfrm>
            <a:off x="230114" y="4971672"/>
            <a:ext cx="5960991" cy="830997"/>
          </a:xfrm>
          <a:prstGeom prst="rect">
            <a:avLst/>
          </a:prstGeom>
          <a:noFill/>
        </p:spPr>
        <p:txBody>
          <a:bodyPr wrap="none" rtlCol="0">
            <a:spAutoFit/>
          </a:bodyPr>
          <a:lstStyle/>
          <a:p>
            <a:r>
              <a:rPr lang="en-US" sz="2400" b="1" dirty="0"/>
              <a:t>Finally, according to Yogi, what do you do,</a:t>
            </a:r>
          </a:p>
          <a:p>
            <a:r>
              <a:rPr lang="en-US" sz="2400" b="1" i="1" dirty="0">
                <a:solidFill>
                  <a:srgbClr val="FF0000"/>
                </a:solidFill>
              </a:rPr>
              <a:t>when you come to a  fork in the road</a:t>
            </a:r>
            <a:r>
              <a:rPr lang="en-US" sz="2400" i="1" dirty="0"/>
              <a:t>?</a:t>
            </a:r>
          </a:p>
        </p:txBody>
      </p:sp>
      <p:sp>
        <p:nvSpPr>
          <p:cNvPr id="7" name="TextBox 6">
            <a:extLst>
              <a:ext uri="{FF2B5EF4-FFF2-40B4-BE49-F238E27FC236}">
                <a16:creationId xmlns:a16="http://schemas.microsoft.com/office/drawing/2014/main" id="{5A050EE4-CB21-81D2-5050-016BC4537ECB}"/>
              </a:ext>
            </a:extLst>
          </p:cNvPr>
          <p:cNvSpPr txBox="1"/>
          <p:nvPr/>
        </p:nvSpPr>
        <p:spPr>
          <a:xfrm>
            <a:off x="9638967" y="4650723"/>
            <a:ext cx="1870256" cy="1200329"/>
          </a:xfrm>
          <a:prstGeom prst="rect">
            <a:avLst/>
          </a:prstGeom>
          <a:noFill/>
        </p:spPr>
        <p:txBody>
          <a:bodyPr wrap="none" rtlCol="0">
            <a:spAutoFit/>
          </a:bodyPr>
          <a:lstStyle/>
          <a:p>
            <a:r>
              <a:rPr lang="en-US" sz="2400" b="1" dirty="0"/>
              <a:t>NO, not that</a:t>
            </a:r>
          </a:p>
          <a:p>
            <a:r>
              <a:rPr lang="en-US" sz="2400" b="1" dirty="0"/>
              <a:t>kind of fork!</a:t>
            </a:r>
          </a:p>
          <a:p>
            <a:r>
              <a:rPr lang="en-US" sz="2400" b="1" dirty="0"/>
              <a:t>Try again.</a:t>
            </a:r>
          </a:p>
        </p:txBody>
      </p:sp>
      <p:pic>
        <p:nvPicPr>
          <p:cNvPr id="8" name="Picture 7">
            <a:extLst>
              <a:ext uri="{FF2B5EF4-FFF2-40B4-BE49-F238E27FC236}">
                <a16:creationId xmlns:a16="http://schemas.microsoft.com/office/drawing/2014/main" id="{F980215F-005C-F279-99F0-CCEC417EA5AA}"/>
              </a:ext>
            </a:extLst>
          </p:cNvPr>
          <p:cNvPicPr>
            <a:picLocks noChangeAspect="1"/>
          </p:cNvPicPr>
          <p:nvPr/>
        </p:nvPicPr>
        <p:blipFill>
          <a:blip r:embed="rId3"/>
          <a:stretch>
            <a:fillRect/>
          </a:stretch>
        </p:blipFill>
        <p:spPr>
          <a:xfrm>
            <a:off x="131489" y="818947"/>
            <a:ext cx="3320220" cy="3320220"/>
          </a:xfrm>
          <a:prstGeom prst="rect">
            <a:avLst/>
          </a:prstGeom>
        </p:spPr>
      </p:pic>
      <p:pic>
        <p:nvPicPr>
          <p:cNvPr id="11" name="Picture 10">
            <a:extLst>
              <a:ext uri="{FF2B5EF4-FFF2-40B4-BE49-F238E27FC236}">
                <a16:creationId xmlns:a16="http://schemas.microsoft.com/office/drawing/2014/main" id="{60DBF412-8184-627F-7572-758EE1A7EFC1}"/>
              </a:ext>
            </a:extLst>
          </p:cNvPr>
          <p:cNvPicPr>
            <a:picLocks noChangeAspect="1"/>
          </p:cNvPicPr>
          <p:nvPr/>
        </p:nvPicPr>
        <p:blipFill>
          <a:blip r:embed="rId4"/>
          <a:srcRect l="24481" t="13848" r="24976" b="26007"/>
          <a:stretch/>
        </p:blipFill>
        <p:spPr>
          <a:xfrm>
            <a:off x="9638967" y="2564790"/>
            <a:ext cx="2534082" cy="1583137"/>
          </a:xfrm>
          <a:prstGeom prst="rect">
            <a:avLst/>
          </a:prstGeom>
        </p:spPr>
      </p:pic>
      <p:sp>
        <p:nvSpPr>
          <p:cNvPr id="9" name="TextBox 8">
            <a:extLst>
              <a:ext uri="{FF2B5EF4-FFF2-40B4-BE49-F238E27FC236}">
                <a16:creationId xmlns:a16="http://schemas.microsoft.com/office/drawing/2014/main" id="{F3EAB463-E3E2-276E-6788-E653A7B225F8}"/>
              </a:ext>
            </a:extLst>
          </p:cNvPr>
          <p:cNvSpPr txBox="1"/>
          <p:nvPr/>
        </p:nvSpPr>
        <p:spPr>
          <a:xfrm>
            <a:off x="1616853" y="6039053"/>
            <a:ext cx="1649234" cy="584775"/>
          </a:xfrm>
          <a:prstGeom prst="rect">
            <a:avLst/>
          </a:prstGeom>
          <a:noFill/>
        </p:spPr>
        <p:txBody>
          <a:bodyPr wrap="none" rtlCol="0">
            <a:spAutoFit/>
          </a:bodyPr>
          <a:lstStyle/>
          <a:p>
            <a:r>
              <a:rPr lang="en-US" sz="3200" b="1" dirty="0">
                <a:solidFill>
                  <a:srgbClr val="FF0000"/>
                </a:solidFill>
              </a:rPr>
              <a:t>TAKE IT!</a:t>
            </a:r>
          </a:p>
        </p:txBody>
      </p:sp>
    </p:spTree>
    <p:extLst>
      <p:ext uri="{BB962C8B-B14F-4D97-AF65-F5344CB8AC3E}">
        <p14:creationId xmlns:p14="http://schemas.microsoft.com/office/powerpoint/2010/main" val="2294973422"/>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1000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par>
                          <p:cTn id="8" fill="hold">
                            <p:stCondLst>
                              <p:cond delay="11000"/>
                            </p:stCondLst>
                            <p:childTnLst>
                              <p:par>
                                <p:cTn id="9" presetID="6" presetClass="entr" presetSubtype="16" fill="hold" grpId="0" nodeType="afterEffect">
                                  <p:stCondLst>
                                    <p:cond delay="200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par>
                          <p:cTn id="12" fill="hold">
                            <p:stCondLst>
                              <p:cond delay="15000"/>
                            </p:stCondLst>
                            <p:childTnLst>
                              <p:par>
                                <p:cTn id="13" presetID="2" presetClass="entr" presetSubtype="3" fill="hold" grpId="0" nodeType="afterEffect">
                                  <p:stCondLst>
                                    <p:cond delay="45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2000" fill="hold"/>
                                        <p:tgtEl>
                                          <p:spTgt spid="9"/>
                                        </p:tgtEl>
                                        <p:attrNameLst>
                                          <p:attrName>ppt_x</p:attrName>
                                        </p:attrNameLst>
                                      </p:cBhvr>
                                      <p:tavLst>
                                        <p:tav tm="0">
                                          <p:val>
                                            <p:strVal val="1+#ppt_w/2"/>
                                          </p:val>
                                        </p:tav>
                                        <p:tav tm="100000">
                                          <p:val>
                                            <p:strVal val="#ppt_x"/>
                                          </p:val>
                                        </p:tav>
                                      </p:tavLst>
                                    </p:anim>
                                    <p:anim calcmode="lin" valueType="num">
                                      <p:cBhvr additive="base">
                                        <p:cTn id="16" dur="2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C24912-6251-D44B-6EB8-9169F2F3414B}"/>
              </a:ext>
            </a:extLst>
          </p:cNvPr>
          <p:cNvSpPr txBox="1"/>
          <p:nvPr/>
        </p:nvSpPr>
        <p:spPr>
          <a:xfrm>
            <a:off x="2846146" y="835676"/>
            <a:ext cx="6136616" cy="1015663"/>
          </a:xfrm>
          <a:prstGeom prst="rect">
            <a:avLst/>
          </a:prstGeom>
          <a:noFill/>
        </p:spPr>
        <p:txBody>
          <a:bodyPr wrap="none" rtlCol="0">
            <a:spAutoFit/>
          </a:bodyPr>
          <a:lstStyle/>
          <a:p>
            <a:r>
              <a:rPr lang="en-US" sz="6000" b="1" dirty="0"/>
              <a:t>UNTIL NEXT TIME</a:t>
            </a:r>
          </a:p>
        </p:txBody>
      </p:sp>
      <p:sp>
        <p:nvSpPr>
          <p:cNvPr id="3" name="TextBox 2">
            <a:extLst>
              <a:ext uri="{FF2B5EF4-FFF2-40B4-BE49-F238E27FC236}">
                <a16:creationId xmlns:a16="http://schemas.microsoft.com/office/drawing/2014/main" id="{99AE63EC-E319-D6A3-1750-5CCD313D9CDD}"/>
              </a:ext>
            </a:extLst>
          </p:cNvPr>
          <p:cNvSpPr txBox="1"/>
          <p:nvPr/>
        </p:nvSpPr>
        <p:spPr>
          <a:xfrm>
            <a:off x="1459612" y="3270040"/>
            <a:ext cx="8909683" cy="954107"/>
          </a:xfrm>
          <a:prstGeom prst="rect">
            <a:avLst/>
          </a:prstGeom>
          <a:noFill/>
        </p:spPr>
        <p:txBody>
          <a:bodyPr wrap="none" rtlCol="0">
            <a:spAutoFit/>
          </a:bodyPr>
          <a:lstStyle/>
          <a:p>
            <a:r>
              <a:rPr lang="en-US" sz="2800" b="1" dirty="0"/>
              <a:t>For more </a:t>
            </a:r>
            <a:r>
              <a:rPr lang="en-US" sz="2800" b="1" dirty="0" err="1"/>
              <a:t>preshows</a:t>
            </a:r>
            <a:r>
              <a:rPr lang="en-US" sz="2800" b="1" dirty="0"/>
              <a:t> and trivia challenges, please visit:</a:t>
            </a:r>
          </a:p>
          <a:p>
            <a:r>
              <a:rPr lang="en-US" sz="2800" b="1" dirty="0">
                <a:hlinkClick r:id="rId2"/>
              </a:rPr>
              <a:t>http://murov.info</a:t>
            </a:r>
            <a:r>
              <a:rPr lang="en-US" sz="2800" b="1" dirty="0"/>
              <a:t> </a:t>
            </a:r>
          </a:p>
        </p:txBody>
      </p:sp>
    </p:spTree>
    <p:extLst>
      <p:ext uri="{BB962C8B-B14F-4D97-AF65-F5344CB8AC3E}">
        <p14:creationId xmlns:p14="http://schemas.microsoft.com/office/powerpoint/2010/main" val="463698921"/>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3265DF-04D3-9E99-E48D-CC2F4B011995}"/>
              </a:ext>
            </a:extLst>
          </p:cNvPr>
          <p:cNvPicPr>
            <a:picLocks noChangeAspect="1"/>
          </p:cNvPicPr>
          <p:nvPr/>
        </p:nvPicPr>
        <p:blipFill>
          <a:blip r:embed="rId2"/>
          <a:stretch>
            <a:fillRect/>
          </a:stretch>
        </p:blipFill>
        <p:spPr>
          <a:xfrm>
            <a:off x="257308" y="125800"/>
            <a:ext cx="5383235" cy="4779678"/>
          </a:xfrm>
          <a:prstGeom prst="rect">
            <a:avLst/>
          </a:prstGeom>
        </p:spPr>
      </p:pic>
      <p:sp>
        <p:nvSpPr>
          <p:cNvPr id="4" name="TextBox 3">
            <a:extLst>
              <a:ext uri="{FF2B5EF4-FFF2-40B4-BE49-F238E27FC236}">
                <a16:creationId xmlns:a16="http://schemas.microsoft.com/office/drawing/2014/main" id="{B57255BB-CD49-9D85-23BF-83FE5BC37D6D}"/>
              </a:ext>
            </a:extLst>
          </p:cNvPr>
          <p:cNvSpPr txBox="1"/>
          <p:nvPr/>
        </p:nvSpPr>
        <p:spPr>
          <a:xfrm>
            <a:off x="1262156" y="5333525"/>
            <a:ext cx="7433725" cy="461665"/>
          </a:xfrm>
          <a:prstGeom prst="rect">
            <a:avLst/>
          </a:prstGeom>
          <a:noFill/>
        </p:spPr>
        <p:txBody>
          <a:bodyPr wrap="square">
            <a:spAutoFit/>
          </a:bodyPr>
          <a:lstStyle/>
          <a:p>
            <a:r>
              <a:rPr lang="en-US" sz="2400" b="1" dirty="0">
                <a:hlinkClick r:id="rId3"/>
              </a:rPr>
              <a:t>https://www.youtube.com/watch?v=KtBGG49T50E</a:t>
            </a:r>
            <a:r>
              <a:rPr lang="en-US" sz="2400" b="1" dirty="0"/>
              <a:t>    </a:t>
            </a:r>
          </a:p>
        </p:txBody>
      </p:sp>
      <p:pic>
        <p:nvPicPr>
          <p:cNvPr id="5" name="Picture 4">
            <a:extLst>
              <a:ext uri="{FF2B5EF4-FFF2-40B4-BE49-F238E27FC236}">
                <a16:creationId xmlns:a16="http://schemas.microsoft.com/office/drawing/2014/main" id="{8F0049CD-4A24-1105-FAA8-96CA6AB0F400}"/>
              </a:ext>
            </a:extLst>
          </p:cNvPr>
          <p:cNvPicPr>
            <a:picLocks noChangeAspect="1"/>
          </p:cNvPicPr>
          <p:nvPr/>
        </p:nvPicPr>
        <p:blipFill>
          <a:blip r:embed="rId4"/>
          <a:stretch>
            <a:fillRect/>
          </a:stretch>
        </p:blipFill>
        <p:spPr>
          <a:xfrm>
            <a:off x="5994146" y="1884437"/>
            <a:ext cx="5983890" cy="3287100"/>
          </a:xfrm>
          <a:prstGeom prst="rect">
            <a:avLst/>
          </a:prstGeom>
        </p:spPr>
      </p:pic>
    </p:spTree>
    <p:extLst>
      <p:ext uri="{BB962C8B-B14F-4D97-AF65-F5344CB8AC3E}">
        <p14:creationId xmlns:p14="http://schemas.microsoft.com/office/powerpoint/2010/main" val="1132204643"/>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46AD742-26DB-E472-78D7-CBC74554FE13}"/>
              </a:ext>
            </a:extLst>
          </p:cNvPr>
          <p:cNvSpPr txBox="1"/>
          <p:nvPr/>
        </p:nvSpPr>
        <p:spPr>
          <a:xfrm>
            <a:off x="207406" y="0"/>
            <a:ext cx="7071460" cy="3539430"/>
          </a:xfrm>
          <a:prstGeom prst="rect">
            <a:avLst/>
          </a:prstGeom>
          <a:noFill/>
        </p:spPr>
        <p:txBody>
          <a:bodyPr wrap="square">
            <a:spAutoFit/>
          </a:bodyPr>
          <a:lstStyle/>
          <a:p>
            <a:r>
              <a:rPr lang="en-US" sz="3200" b="1" dirty="0">
                <a:highlight>
                  <a:srgbClr val="FFFF00"/>
                </a:highlight>
              </a:rPr>
              <a:t>Louis Pasteur </a:t>
            </a:r>
            <a:r>
              <a:rPr lang="en-US" sz="3200" b="1" dirty="0"/>
              <a:t>famously stated, "In the fields of observation, chance favors only the prepared mind," meaning that preparedness and knowledge are crucial for recognizing and capitalizing on opportunities, even those that seem accidental. </a:t>
            </a:r>
          </a:p>
        </p:txBody>
      </p:sp>
      <p:pic>
        <p:nvPicPr>
          <p:cNvPr id="7" name="Picture 6">
            <a:extLst>
              <a:ext uri="{FF2B5EF4-FFF2-40B4-BE49-F238E27FC236}">
                <a16:creationId xmlns:a16="http://schemas.microsoft.com/office/drawing/2014/main" id="{19D3C9D9-1F1E-4E11-9A47-C5DA62A18B81}"/>
              </a:ext>
            </a:extLst>
          </p:cNvPr>
          <p:cNvPicPr>
            <a:picLocks noChangeAspect="1"/>
          </p:cNvPicPr>
          <p:nvPr/>
        </p:nvPicPr>
        <p:blipFill>
          <a:blip r:embed="rId2"/>
          <a:stretch>
            <a:fillRect/>
          </a:stretch>
        </p:blipFill>
        <p:spPr>
          <a:xfrm>
            <a:off x="7278866" y="0"/>
            <a:ext cx="4913135" cy="5827206"/>
          </a:xfrm>
          <a:prstGeom prst="rect">
            <a:avLst/>
          </a:prstGeom>
        </p:spPr>
      </p:pic>
      <p:sp>
        <p:nvSpPr>
          <p:cNvPr id="3" name="TextBox 2">
            <a:extLst>
              <a:ext uri="{FF2B5EF4-FFF2-40B4-BE49-F238E27FC236}">
                <a16:creationId xmlns:a16="http://schemas.microsoft.com/office/drawing/2014/main" id="{BDF06CB2-3FCB-3DC9-4F8E-D07ED4D27C30}"/>
              </a:ext>
            </a:extLst>
          </p:cNvPr>
          <p:cNvSpPr txBox="1"/>
          <p:nvPr/>
        </p:nvSpPr>
        <p:spPr>
          <a:xfrm>
            <a:off x="358795" y="3583748"/>
            <a:ext cx="2917300" cy="1200329"/>
          </a:xfrm>
          <a:prstGeom prst="rect">
            <a:avLst/>
          </a:prstGeom>
          <a:noFill/>
        </p:spPr>
        <p:txBody>
          <a:bodyPr wrap="square">
            <a:spAutoFit/>
          </a:bodyPr>
          <a:lstStyle/>
          <a:p>
            <a:r>
              <a:rPr lang="en-US" sz="2400" b="1" dirty="0"/>
              <a:t>5 inventions by</a:t>
            </a:r>
          </a:p>
          <a:p>
            <a:r>
              <a:rPr lang="en-US" sz="2400" b="1" dirty="0"/>
              <a:t>Louis Pasteur that</a:t>
            </a:r>
          </a:p>
          <a:p>
            <a:r>
              <a:rPr lang="en-US" sz="2400" b="1" dirty="0"/>
              <a:t>changed the world</a:t>
            </a:r>
          </a:p>
        </p:txBody>
      </p:sp>
      <p:sp>
        <p:nvSpPr>
          <p:cNvPr id="5" name="TextBox 4">
            <a:extLst>
              <a:ext uri="{FF2B5EF4-FFF2-40B4-BE49-F238E27FC236}">
                <a16:creationId xmlns:a16="http://schemas.microsoft.com/office/drawing/2014/main" id="{4C90C703-B60B-CA1E-7E79-9977D4651640}"/>
              </a:ext>
            </a:extLst>
          </p:cNvPr>
          <p:cNvSpPr txBox="1"/>
          <p:nvPr/>
        </p:nvSpPr>
        <p:spPr>
          <a:xfrm>
            <a:off x="207405" y="4986814"/>
            <a:ext cx="8046417" cy="1631216"/>
          </a:xfrm>
          <a:prstGeom prst="rect">
            <a:avLst/>
          </a:prstGeom>
          <a:noFill/>
        </p:spPr>
        <p:txBody>
          <a:bodyPr wrap="square">
            <a:spAutoFit/>
          </a:bodyPr>
          <a:lstStyle/>
          <a:p>
            <a:r>
              <a:rPr lang="en-US" sz="2000" b="1" dirty="0"/>
              <a:t>1.  pasteurization of milk</a:t>
            </a:r>
          </a:p>
          <a:p>
            <a:r>
              <a:rPr lang="en-US" sz="2000" b="1" dirty="0"/>
              <a:t>2.  his work revolutionized large-scale fermentation</a:t>
            </a:r>
          </a:p>
          <a:p>
            <a:r>
              <a:rPr lang="en-US" sz="2000" b="1" dirty="0"/>
              <a:t>3.  bacteria can cause diseases</a:t>
            </a:r>
          </a:p>
          <a:p>
            <a:r>
              <a:rPr lang="en-US" sz="2000" b="1" dirty="0"/>
              <a:t>4.  developed vaccines for anthrax in sheep and chicken cholera</a:t>
            </a:r>
          </a:p>
          <a:p>
            <a:r>
              <a:rPr lang="en-US" sz="2000" b="1" dirty="0"/>
              <a:t>5.  Developed the Pasteur pipette  </a:t>
            </a:r>
          </a:p>
        </p:txBody>
      </p:sp>
    </p:spTree>
    <p:extLst>
      <p:ext uri="{BB962C8B-B14F-4D97-AF65-F5344CB8AC3E}">
        <p14:creationId xmlns:p14="http://schemas.microsoft.com/office/powerpoint/2010/main" val="624547407"/>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3">
            <a:extLst>
              <a:ext uri="{FF2B5EF4-FFF2-40B4-BE49-F238E27FC236}">
                <a16:creationId xmlns:a16="http://schemas.microsoft.com/office/drawing/2014/main" id="{C7871D07-65D0-9CCF-420F-E5C06DEE48E0}"/>
              </a:ext>
            </a:extLst>
          </p:cNvPr>
          <p:cNvSpPr txBox="1">
            <a:spLocks noChangeArrowheads="1"/>
          </p:cNvSpPr>
          <p:nvPr/>
        </p:nvSpPr>
        <p:spPr bwMode="auto">
          <a:xfrm>
            <a:off x="2270125" y="2093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100" name="Text Box 5">
            <a:extLst>
              <a:ext uri="{FF2B5EF4-FFF2-40B4-BE49-F238E27FC236}">
                <a16:creationId xmlns:a16="http://schemas.microsoft.com/office/drawing/2014/main" id="{53668CFD-2162-2AD0-4B9B-7F17F3B6E986}"/>
              </a:ext>
            </a:extLst>
          </p:cNvPr>
          <p:cNvSpPr txBox="1">
            <a:spLocks noChangeArrowheads="1"/>
          </p:cNvSpPr>
          <p:nvPr/>
        </p:nvSpPr>
        <p:spPr bwMode="auto">
          <a:xfrm>
            <a:off x="3429001" y="1143000"/>
            <a:ext cx="411522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i="1">
                <a:solidFill>
                  <a:srgbClr val="6666FF"/>
                </a:solidFill>
              </a:rPr>
              <a:t>God hides things by putting them</a:t>
            </a:r>
          </a:p>
          <a:p>
            <a:pPr eaLnBrk="1" hangingPunct="1">
              <a:spcBef>
                <a:spcPct val="0"/>
              </a:spcBef>
              <a:buFontTx/>
              <a:buNone/>
            </a:pPr>
            <a:r>
              <a:rPr lang="en-US" altLang="en-US" sz="2100" i="1">
                <a:solidFill>
                  <a:srgbClr val="6666FF"/>
                </a:solidFill>
              </a:rPr>
              <a:t>near us.  </a:t>
            </a:r>
            <a:r>
              <a:rPr lang="en-US" altLang="en-US" sz="1800"/>
              <a:t>Ralph Waldo Emerson</a:t>
            </a:r>
          </a:p>
        </p:txBody>
      </p:sp>
      <p:sp>
        <p:nvSpPr>
          <p:cNvPr id="4101" name="Text Box 6">
            <a:extLst>
              <a:ext uri="{FF2B5EF4-FFF2-40B4-BE49-F238E27FC236}">
                <a16:creationId xmlns:a16="http://schemas.microsoft.com/office/drawing/2014/main" id="{EE8F459F-6548-8CE8-C0A8-495B0162BBAA}"/>
              </a:ext>
            </a:extLst>
          </p:cNvPr>
          <p:cNvSpPr txBox="1">
            <a:spLocks noChangeArrowheads="1"/>
          </p:cNvSpPr>
          <p:nvPr/>
        </p:nvSpPr>
        <p:spPr bwMode="auto">
          <a:xfrm>
            <a:off x="3429001" y="1971676"/>
            <a:ext cx="523733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i="1" dirty="0">
                <a:solidFill>
                  <a:srgbClr val="006600"/>
                </a:solidFill>
              </a:rPr>
              <a:t>To acquire knowledge, one must study;</a:t>
            </a:r>
            <a:br>
              <a:rPr lang="en-US" altLang="en-US" sz="2100" i="1" dirty="0">
                <a:solidFill>
                  <a:srgbClr val="006600"/>
                </a:solidFill>
              </a:rPr>
            </a:br>
            <a:r>
              <a:rPr lang="en-US" altLang="en-US" sz="2100" i="1" dirty="0">
                <a:solidFill>
                  <a:srgbClr val="006600"/>
                </a:solidFill>
              </a:rPr>
              <a:t>but to acquire wisdom, one must observe.</a:t>
            </a:r>
            <a:r>
              <a:rPr lang="en-US" altLang="en-US" sz="2100" dirty="0"/>
              <a:t> </a:t>
            </a:r>
          </a:p>
          <a:p>
            <a:pPr eaLnBrk="1" hangingPunct="1">
              <a:spcBef>
                <a:spcPct val="0"/>
              </a:spcBef>
              <a:buFontTx/>
              <a:buNone/>
            </a:pPr>
            <a:r>
              <a:rPr lang="en-US" altLang="en-US" sz="1800" dirty="0"/>
              <a:t>Marilyn Vos Savant </a:t>
            </a:r>
          </a:p>
        </p:txBody>
      </p:sp>
      <p:pic>
        <p:nvPicPr>
          <p:cNvPr id="4103" name="Picture 8" descr="emerson">
            <a:extLst>
              <a:ext uri="{FF2B5EF4-FFF2-40B4-BE49-F238E27FC236}">
                <a16:creationId xmlns:a16="http://schemas.microsoft.com/office/drawing/2014/main" id="{F2FC35A1-906D-1FC7-97EB-B987810387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3863" y="927100"/>
            <a:ext cx="15240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Text Box 10">
            <a:extLst>
              <a:ext uri="{FF2B5EF4-FFF2-40B4-BE49-F238E27FC236}">
                <a16:creationId xmlns:a16="http://schemas.microsoft.com/office/drawing/2014/main" id="{420EF0CD-EDD1-C829-CC10-7AFB704A30B2}"/>
              </a:ext>
            </a:extLst>
          </p:cNvPr>
          <p:cNvSpPr txBox="1">
            <a:spLocks noChangeArrowheads="1"/>
          </p:cNvSpPr>
          <p:nvPr/>
        </p:nvSpPr>
        <p:spPr bwMode="auto">
          <a:xfrm>
            <a:off x="1828800" y="228601"/>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105" name="Text Box 11">
            <a:extLst>
              <a:ext uri="{FF2B5EF4-FFF2-40B4-BE49-F238E27FC236}">
                <a16:creationId xmlns:a16="http://schemas.microsoft.com/office/drawing/2014/main" id="{9796286E-9860-5600-BF2D-29AEE6B019A2}"/>
              </a:ext>
            </a:extLst>
          </p:cNvPr>
          <p:cNvSpPr txBox="1">
            <a:spLocks noChangeArrowheads="1"/>
          </p:cNvSpPr>
          <p:nvPr/>
        </p:nvSpPr>
        <p:spPr bwMode="auto">
          <a:xfrm>
            <a:off x="1538288" y="11114"/>
            <a:ext cx="18351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     </a:t>
            </a:r>
            <a:r>
              <a:rPr lang="en-US" altLang="en-US" sz="1800" u="sng"/>
              <a:t>SCIENCE</a:t>
            </a:r>
          </a:p>
          <a:p>
            <a:pPr eaLnBrk="1" hangingPunct="1">
              <a:spcBef>
                <a:spcPct val="0"/>
              </a:spcBef>
              <a:buFontTx/>
              <a:buNone/>
            </a:pPr>
            <a:r>
              <a:rPr lang="en-US" altLang="en-US" sz="1800"/>
              <a:t>            &amp;</a:t>
            </a:r>
          </a:p>
          <a:p>
            <a:pPr eaLnBrk="1" hangingPunct="1">
              <a:spcBef>
                <a:spcPct val="0"/>
              </a:spcBef>
              <a:buFontTx/>
              <a:buNone/>
            </a:pPr>
            <a:r>
              <a:rPr lang="en-US" altLang="en-US" sz="1800" u="sng"/>
              <a:t>OBSERVATION</a:t>
            </a:r>
          </a:p>
        </p:txBody>
      </p:sp>
      <p:sp>
        <p:nvSpPr>
          <p:cNvPr id="4106" name="Rectangle 13">
            <a:extLst>
              <a:ext uri="{FF2B5EF4-FFF2-40B4-BE49-F238E27FC236}">
                <a16:creationId xmlns:a16="http://schemas.microsoft.com/office/drawing/2014/main" id="{E58B4177-30EB-0D26-0081-C424BB706DB5}"/>
              </a:ext>
            </a:extLst>
          </p:cNvPr>
          <p:cNvSpPr>
            <a:spLocks noChangeArrowheads="1"/>
          </p:cNvSpPr>
          <p:nvPr/>
        </p:nvSpPr>
        <p:spPr bwMode="auto">
          <a:xfrm>
            <a:off x="3400425" y="2981326"/>
            <a:ext cx="5907088" cy="169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i="1"/>
              <a:t>You are one of the rare people who can separate your observation from your perception...you see what is, where most people see what they expect.</a:t>
            </a:r>
            <a:r>
              <a:rPr lang="en-US" altLang="en-US" sz="2100"/>
              <a:t> </a:t>
            </a:r>
            <a:br>
              <a:rPr lang="en-US" altLang="en-US" sz="2000"/>
            </a:br>
            <a:r>
              <a:rPr lang="en-US" altLang="en-US" sz="1800"/>
              <a:t>Tsitsi Dangarembga </a:t>
            </a:r>
          </a:p>
        </p:txBody>
      </p:sp>
      <p:pic>
        <p:nvPicPr>
          <p:cNvPr id="4107" name="Picture 15" descr="marilyn-vos-savant-15">
            <a:extLst>
              <a:ext uri="{FF2B5EF4-FFF2-40B4-BE49-F238E27FC236}">
                <a16:creationId xmlns:a16="http://schemas.microsoft.com/office/drawing/2014/main" id="{BC8785E8-96F2-D20B-CD4E-C10F90CEE9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3831" y="1412707"/>
            <a:ext cx="171608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17" descr="40949671_tsitsidangarembga_203x2501">
            <a:extLst>
              <a:ext uri="{FF2B5EF4-FFF2-40B4-BE49-F238E27FC236}">
                <a16:creationId xmlns:a16="http://schemas.microsoft.com/office/drawing/2014/main" id="{E959BC46-CDF4-FFBE-4A35-741C6E8432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3864" y="3240088"/>
            <a:ext cx="15462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9" name="Rectangle 1">
            <a:extLst>
              <a:ext uri="{FF2B5EF4-FFF2-40B4-BE49-F238E27FC236}">
                <a16:creationId xmlns:a16="http://schemas.microsoft.com/office/drawing/2014/main" id="{FECFC183-F274-40AF-FB32-43000ECF1E52}"/>
              </a:ext>
            </a:extLst>
          </p:cNvPr>
          <p:cNvSpPr>
            <a:spLocks noChangeArrowheads="1"/>
          </p:cNvSpPr>
          <p:nvPr/>
        </p:nvSpPr>
        <p:spPr bwMode="auto">
          <a:xfrm>
            <a:off x="3413125" y="4673600"/>
            <a:ext cx="4572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i="1">
                <a:solidFill>
                  <a:srgbClr val="CC0000"/>
                </a:solidFill>
              </a:rPr>
              <a:t>To see what is in front of one’s nose needs a constant struggle.</a:t>
            </a:r>
          </a:p>
          <a:p>
            <a:pPr eaLnBrk="1" hangingPunct="1">
              <a:spcBef>
                <a:spcPct val="0"/>
              </a:spcBef>
              <a:buFontTx/>
              <a:buNone/>
            </a:pPr>
            <a:r>
              <a:rPr lang="en-US" altLang="en-US" sz="1800"/>
              <a:t>George Orwell</a:t>
            </a:r>
          </a:p>
        </p:txBody>
      </p:sp>
      <p:pic>
        <p:nvPicPr>
          <p:cNvPr id="4110" name="Picture 3">
            <a:extLst>
              <a:ext uri="{FF2B5EF4-FFF2-40B4-BE49-F238E27FC236}">
                <a16:creationId xmlns:a16="http://schemas.microsoft.com/office/drawing/2014/main" id="{5EE7AF4A-FB07-CB58-BC38-44D390A8507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20831" y="4206329"/>
            <a:ext cx="2773363"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15">
            <a:extLst>
              <a:ext uri="{FF2B5EF4-FFF2-40B4-BE49-F238E27FC236}">
                <a16:creationId xmlns:a16="http://schemas.microsoft.com/office/drawing/2014/main" id="{E8246C51-D7C7-CF33-7FF9-9BB46F7BEA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4501" b="15179"/>
          <a:stretch>
            <a:fillRect/>
          </a:stretch>
        </p:blipFill>
        <p:spPr bwMode="auto">
          <a:xfrm>
            <a:off x="1806575" y="5275264"/>
            <a:ext cx="1335088" cy="154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12" name="TextBox 1">
            <a:extLst>
              <a:ext uri="{FF2B5EF4-FFF2-40B4-BE49-F238E27FC236}">
                <a16:creationId xmlns:a16="http://schemas.microsoft.com/office/drawing/2014/main" id="{D1CF75DD-E3D6-A68F-64F4-B1A2CF3F96A9}"/>
              </a:ext>
            </a:extLst>
          </p:cNvPr>
          <p:cNvSpPr txBox="1">
            <a:spLocks noChangeArrowheads="1"/>
          </p:cNvSpPr>
          <p:nvPr/>
        </p:nvSpPr>
        <p:spPr bwMode="auto">
          <a:xfrm>
            <a:off x="3429001" y="5711826"/>
            <a:ext cx="39909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i="1"/>
              <a:t>The question is not what you look at, but what you see.  </a:t>
            </a:r>
            <a:r>
              <a:rPr lang="en-US" altLang="en-US" sz="1800"/>
              <a:t>Henry Thoreau</a:t>
            </a:r>
            <a:endParaRPr lang="en-US" altLang="en-US" sz="2100" i="1"/>
          </a:p>
        </p:txBody>
      </p:sp>
      <p:sp>
        <p:nvSpPr>
          <p:cNvPr id="2" name="TextBox 1">
            <a:extLst>
              <a:ext uri="{FF2B5EF4-FFF2-40B4-BE49-F238E27FC236}">
                <a16:creationId xmlns:a16="http://schemas.microsoft.com/office/drawing/2014/main" id="{F75000DE-F34B-20F2-EF4C-97228F43B335}"/>
              </a:ext>
            </a:extLst>
          </p:cNvPr>
          <p:cNvSpPr txBox="1"/>
          <p:nvPr/>
        </p:nvSpPr>
        <p:spPr>
          <a:xfrm>
            <a:off x="3453951" y="-66659"/>
            <a:ext cx="6909250" cy="1200329"/>
          </a:xfrm>
          <a:prstGeom prst="rect">
            <a:avLst/>
          </a:prstGeom>
          <a:noFill/>
        </p:spPr>
        <p:txBody>
          <a:bodyPr wrap="square" rtlCol="0">
            <a:spAutoFit/>
          </a:bodyPr>
          <a:lstStyle/>
          <a:p>
            <a:r>
              <a:rPr lang="en-US" sz="2400" b="1" dirty="0"/>
              <a:t>More quotations on the importance of complete, careful and unbiased observation that help lead to serendipitous positive results.</a:t>
            </a:r>
          </a:p>
        </p:txBody>
      </p:sp>
    </p:spTree>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2729BE-FAE0-E19A-2053-95E04167E431}"/>
              </a:ext>
            </a:extLst>
          </p:cNvPr>
          <p:cNvSpPr txBox="1"/>
          <p:nvPr/>
        </p:nvSpPr>
        <p:spPr>
          <a:xfrm>
            <a:off x="207405" y="231322"/>
            <a:ext cx="8502320" cy="2308324"/>
          </a:xfrm>
          <a:prstGeom prst="rect">
            <a:avLst/>
          </a:prstGeom>
          <a:noFill/>
        </p:spPr>
        <p:txBody>
          <a:bodyPr wrap="square">
            <a:spAutoFit/>
          </a:bodyPr>
          <a:lstStyle/>
          <a:p>
            <a:r>
              <a:rPr lang="en-US" sz="2400" b="1" dirty="0"/>
              <a:t>In 1928 Dr. Alexander Fleming returned from a holiday to find mold growing on a Petri dish of Staphylococcus bacteria. He noticed the mold seemed to be preventing the bacteria around it from growing. He soon identified that the mold produced a chemical that could kill bacteria.  What was the chemical?</a:t>
            </a:r>
          </a:p>
        </p:txBody>
      </p:sp>
      <p:pic>
        <p:nvPicPr>
          <p:cNvPr id="4" name="Picture 3">
            <a:extLst>
              <a:ext uri="{FF2B5EF4-FFF2-40B4-BE49-F238E27FC236}">
                <a16:creationId xmlns:a16="http://schemas.microsoft.com/office/drawing/2014/main" id="{AF4E63F2-4B7C-43F4-4DE7-B2B217AE84EC}"/>
              </a:ext>
            </a:extLst>
          </p:cNvPr>
          <p:cNvPicPr>
            <a:picLocks noChangeAspect="1"/>
          </p:cNvPicPr>
          <p:nvPr/>
        </p:nvPicPr>
        <p:blipFill>
          <a:blip r:embed="rId2"/>
          <a:stretch>
            <a:fillRect/>
          </a:stretch>
        </p:blipFill>
        <p:spPr>
          <a:xfrm>
            <a:off x="8709725" y="0"/>
            <a:ext cx="3395766" cy="3279932"/>
          </a:xfrm>
          <a:prstGeom prst="rect">
            <a:avLst/>
          </a:prstGeom>
        </p:spPr>
      </p:pic>
      <p:pic>
        <p:nvPicPr>
          <p:cNvPr id="5" name="Picture 4">
            <a:extLst>
              <a:ext uri="{FF2B5EF4-FFF2-40B4-BE49-F238E27FC236}">
                <a16:creationId xmlns:a16="http://schemas.microsoft.com/office/drawing/2014/main" id="{321F5927-525B-5ECA-0D5A-6BD5EA62D05C}"/>
              </a:ext>
            </a:extLst>
          </p:cNvPr>
          <p:cNvPicPr>
            <a:picLocks noChangeAspect="1"/>
          </p:cNvPicPr>
          <p:nvPr/>
        </p:nvPicPr>
        <p:blipFill>
          <a:blip r:embed="rId3"/>
          <a:stretch>
            <a:fillRect/>
          </a:stretch>
        </p:blipFill>
        <p:spPr>
          <a:xfrm>
            <a:off x="9894898" y="3369747"/>
            <a:ext cx="2210593" cy="1718234"/>
          </a:xfrm>
          <a:prstGeom prst="rect">
            <a:avLst/>
          </a:prstGeom>
        </p:spPr>
      </p:pic>
      <p:sp>
        <p:nvSpPr>
          <p:cNvPr id="7" name="TextBox 6">
            <a:extLst>
              <a:ext uri="{FF2B5EF4-FFF2-40B4-BE49-F238E27FC236}">
                <a16:creationId xmlns:a16="http://schemas.microsoft.com/office/drawing/2014/main" id="{C60C6586-17D6-A019-DC72-5D04474B4459}"/>
              </a:ext>
            </a:extLst>
          </p:cNvPr>
          <p:cNvSpPr txBox="1"/>
          <p:nvPr/>
        </p:nvSpPr>
        <p:spPr>
          <a:xfrm>
            <a:off x="740301" y="3064580"/>
            <a:ext cx="6094990" cy="1569660"/>
          </a:xfrm>
          <a:prstGeom prst="rect">
            <a:avLst/>
          </a:prstGeom>
          <a:noFill/>
        </p:spPr>
        <p:txBody>
          <a:bodyPr wrap="square">
            <a:spAutoFit/>
          </a:bodyPr>
          <a:lstStyle/>
          <a:p>
            <a:r>
              <a:rPr lang="en-US" sz="3200" b="1" dirty="0">
                <a:solidFill>
                  <a:srgbClr val="FF0000"/>
                </a:solidFill>
              </a:rPr>
              <a:t>Fleming named this substance "penicillin" after the Penicillium mold that produced it. </a:t>
            </a:r>
          </a:p>
        </p:txBody>
      </p:sp>
      <p:sp>
        <p:nvSpPr>
          <p:cNvPr id="9" name="TextBox 8">
            <a:extLst>
              <a:ext uri="{FF2B5EF4-FFF2-40B4-BE49-F238E27FC236}">
                <a16:creationId xmlns:a16="http://schemas.microsoft.com/office/drawing/2014/main" id="{33C35AE9-4EB0-F00E-45E6-3446D32CE406}"/>
              </a:ext>
            </a:extLst>
          </p:cNvPr>
          <p:cNvSpPr txBox="1"/>
          <p:nvPr/>
        </p:nvSpPr>
        <p:spPr>
          <a:xfrm>
            <a:off x="316406" y="4690229"/>
            <a:ext cx="6381120" cy="1569660"/>
          </a:xfrm>
          <a:prstGeom prst="rect">
            <a:avLst/>
          </a:prstGeom>
          <a:noFill/>
        </p:spPr>
        <p:txBody>
          <a:bodyPr wrap="square">
            <a:spAutoFit/>
          </a:bodyPr>
          <a:lstStyle/>
          <a:p>
            <a:r>
              <a:rPr lang="en-US" sz="2400" dirty="0"/>
              <a:t>It took more than a decade to make penicillin useful as a medicine.  Florey and Chain took Fleming’s discovery and made it practical and all 3 were awarded the Nobel Prize in 1945.</a:t>
            </a:r>
          </a:p>
        </p:txBody>
      </p:sp>
      <p:pic>
        <p:nvPicPr>
          <p:cNvPr id="10" name="Picture 9">
            <a:extLst>
              <a:ext uri="{FF2B5EF4-FFF2-40B4-BE49-F238E27FC236}">
                <a16:creationId xmlns:a16="http://schemas.microsoft.com/office/drawing/2014/main" id="{F8BB86CA-F10B-049E-8323-3EF07AB1C819}"/>
              </a:ext>
            </a:extLst>
          </p:cNvPr>
          <p:cNvPicPr>
            <a:picLocks noChangeAspect="1"/>
          </p:cNvPicPr>
          <p:nvPr/>
        </p:nvPicPr>
        <p:blipFill>
          <a:blip r:embed="rId4"/>
          <a:stretch>
            <a:fillRect/>
          </a:stretch>
        </p:blipFill>
        <p:spPr>
          <a:xfrm>
            <a:off x="6529447" y="4474341"/>
            <a:ext cx="3395766" cy="2095647"/>
          </a:xfrm>
          <a:prstGeom prst="rect">
            <a:avLst/>
          </a:prstGeom>
        </p:spPr>
      </p:pic>
    </p:spTree>
    <p:extLst>
      <p:ext uri="{BB962C8B-B14F-4D97-AF65-F5344CB8AC3E}">
        <p14:creationId xmlns:p14="http://schemas.microsoft.com/office/powerpoint/2010/main" val="2018666705"/>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140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par>
                          <p:cTn id="21" fill="hold">
                            <p:stCondLst>
                              <p:cond delay="16000"/>
                            </p:stCondLst>
                            <p:childTnLst>
                              <p:par>
                                <p:cTn id="22" presetID="22" presetClass="entr" presetSubtype="4" fill="hold" grpId="0" nodeType="afterEffect">
                                  <p:stCondLst>
                                    <p:cond delay="500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E1E7EB-78A6-5616-9799-B99252FC654F}"/>
              </a:ext>
            </a:extLst>
          </p:cNvPr>
          <p:cNvSpPr txBox="1"/>
          <p:nvPr/>
        </p:nvSpPr>
        <p:spPr>
          <a:xfrm>
            <a:off x="268548" y="52356"/>
            <a:ext cx="11654903" cy="1631216"/>
          </a:xfrm>
          <a:prstGeom prst="rect">
            <a:avLst/>
          </a:prstGeom>
          <a:noFill/>
        </p:spPr>
        <p:txBody>
          <a:bodyPr wrap="square" rtlCol="0">
            <a:spAutoFit/>
          </a:bodyPr>
          <a:lstStyle/>
          <a:p>
            <a:r>
              <a:rPr lang="en-US" sz="2000" b="1" dirty="0"/>
              <a:t>More on penicillin.  The discovery of penicillin has saved countless number of lives, many of those wounded in WWII where it was first used and perhaps yours.  Unfortunately, the original penicillin G could not be taken orally because it was not stable in stomach acid.  Researchers were able to brilliantly develop via research ampicillin and amoxicillin.  Are penicillin, ampicillin and amoxicillin closely related and how do they differ?  </a:t>
            </a:r>
          </a:p>
        </p:txBody>
      </p:sp>
      <p:pic>
        <p:nvPicPr>
          <p:cNvPr id="5" name="Picture 4">
            <a:extLst>
              <a:ext uri="{FF2B5EF4-FFF2-40B4-BE49-F238E27FC236}">
                <a16:creationId xmlns:a16="http://schemas.microsoft.com/office/drawing/2014/main" id="{0566048C-559F-EADB-C427-D4660EC32AD1}"/>
              </a:ext>
            </a:extLst>
          </p:cNvPr>
          <p:cNvPicPr>
            <a:picLocks noChangeAspect="1"/>
          </p:cNvPicPr>
          <p:nvPr/>
        </p:nvPicPr>
        <p:blipFill>
          <a:blip r:embed="rId2"/>
          <a:stretch>
            <a:fillRect/>
          </a:stretch>
        </p:blipFill>
        <p:spPr>
          <a:xfrm>
            <a:off x="7796346" y="1766887"/>
            <a:ext cx="3057525" cy="1495425"/>
          </a:xfrm>
          <a:prstGeom prst="rect">
            <a:avLst/>
          </a:prstGeom>
        </p:spPr>
      </p:pic>
      <p:pic>
        <p:nvPicPr>
          <p:cNvPr id="7" name="Picture 6">
            <a:extLst>
              <a:ext uri="{FF2B5EF4-FFF2-40B4-BE49-F238E27FC236}">
                <a16:creationId xmlns:a16="http://schemas.microsoft.com/office/drawing/2014/main" id="{5DD07014-1A82-33D0-6B12-D3382C12DE0B}"/>
              </a:ext>
            </a:extLst>
          </p:cNvPr>
          <p:cNvPicPr>
            <a:picLocks noChangeAspect="1"/>
          </p:cNvPicPr>
          <p:nvPr/>
        </p:nvPicPr>
        <p:blipFill>
          <a:blip r:embed="rId3"/>
          <a:stretch>
            <a:fillRect/>
          </a:stretch>
        </p:blipFill>
        <p:spPr>
          <a:xfrm>
            <a:off x="722799" y="1683572"/>
            <a:ext cx="2943225" cy="1552575"/>
          </a:xfrm>
          <a:prstGeom prst="rect">
            <a:avLst/>
          </a:prstGeom>
        </p:spPr>
      </p:pic>
      <p:pic>
        <p:nvPicPr>
          <p:cNvPr id="10" name="Picture 9">
            <a:extLst>
              <a:ext uri="{FF2B5EF4-FFF2-40B4-BE49-F238E27FC236}">
                <a16:creationId xmlns:a16="http://schemas.microsoft.com/office/drawing/2014/main" id="{40FD520F-C7FC-5911-BE44-240F97FB9A8C}"/>
              </a:ext>
            </a:extLst>
          </p:cNvPr>
          <p:cNvPicPr>
            <a:picLocks noChangeAspect="1"/>
          </p:cNvPicPr>
          <p:nvPr/>
        </p:nvPicPr>
        <p:blipFill>
          <a:blip r:embed="rId4"/>
          <a:stretch>
            <a:fillRect/>
          </a:stretch>
        </p:blipFill>
        <p:spPr>
          <a:xfrm>
            <a:off x="4182134" y="1751304"/>
            <a:ext cx="2895600" cy="1581150"/>
          </a:xfrm>
          <a:prstGeom prst="rect">
            <a:avLst/>
          </a:prstGeom>
        </p:spPr>
      </p:pic>
      <p:sp>
        <p:nvSpPr>
          <p:cNvPr id="9" name="TextBox 8">
            <a:extLst>
              <a:ext uri="{FF2B5EF4-FFF2-40B4-BE49-F238E27FC236}">
                <a16:creationId xmlns:a16="http://schemas.microsoft.com/office/drawing/2014/main" id="{B33A799E-456E-BD87-6352-01B98D7412E2}"/>
              </a:ext>
            </a:extLst>
          </p:cNvPr>
          <p:cNvSpPr txBox="1"/>
          <p:nvPr/>
        </p:nvSpPr>
        <p:spPr>
          <a:xfrm>
            <a:off x="479908" y="3378819"/>
            <a:ext cx="11566378" cy="707886"/>
          </a:xfrm>
          <a:prstGeom prst="rect">
            <a:avLst/>
          </a:prstGeom>
          <a:noFill/>
        </p:spPr>
        <p:txBody>
          <a:bodyPr wrap="square" rtlCol="0">
            <a:spAutoFit/>
          </a:bodyPr>
          <a:lstStyle/>
          <a:p>
            <a:r>
              <a:rPr lang="en-US" sz="2000" b="1" dirty="0">
                <a:solidFill>
                  <a:srgbClr val="FF0000"/>
                </a:solidFill>
              </a:rPr>
              <a:t>All have the same basic structure but most importantly an ammonia base like NH</a:t>
            </a:r>
            <a:r>
              <a:rPr lang="en-US" sz="2000" b="1" baseline="-25000" dirty="0">
                <a:solidFill>
                  <a:srgbClr val="FF0000"/>
                </a:solidFill>
              </a:rPr>
              <a:t>2</a:t>
            </a:r>
            <a:r>
              <a:rPr lang="en-US" sz="2000" b="1" dirty="0">
                <a:solidFill>
                  <a:srgbClr val="FF0000"/>
                </a:solidFill>
              </a:rPr>
              <a:t> was added to the penicillin structure to make it stable in acid.  What role does serendipity have in this discovery?  </a:t>
            </a:r>
          </a:p>
        </p:txBody>
      </p:sp>
      <p:sp>
        <p:nvSpPr>
          <p:cNvPr id="11" name="TextBox 10">
            <a:extLst>
              <a:ext uri="{FF2B5EF4-FFF2-40B4-BE49-F238E27FC236}">
                <a16:creationId xmlns:a16="http://schemas.microsoft.com/office/drawing/2014/main" id="{5BE1BA94-2403-58F5-1197-6F5DE4438F76}"/>
              </a:ext>
            </a:extLst>
          </p:cNvPr>
          <p:cNvSpPr txBox="1"/>
          <p:nvPr/>
        </p:nvSpPr>
        <p:spPr>
          <a:xfrm>
            <a:off x="479908" y="5174428"/>
            <a:ext cx="11712092" cy="1323439"/>
          </a:xfrm>
          <a:prstGeom prst="rect">
            <a:avLst/>
          </a:prstGeom>
          <a:noFill/>
        </p:spPr>
        <p:txBody>
          <a:bodyPr wrap="square" rtlCol="0">
            <a:spAutoFit/>
          </a:bodyPr>
          <a:lstStyle/>
          <a:p>
            <a:r>
              <a:rPr lang="en-US" sz="2000" b="1" dirty="0"/>
              <a:t>The discovery of penicillin ushered in the age of antibiotics but due primarily to overuse, many bacteria have developed resistance to penicillin.  Apparently, because there is not sufficient profit from the development of antibiotics, the pharmaceutical industry has been slow to develop new antibiotics.  This could mean that bacteria will kill again.</a:t>
            </a:r>
          </a:p>
        </p:txBody>
      </p:sp>
      <p:sp>
        <p:nvSpPr>
          <p:cNvPr id="12" name="TextBox 11">
            <a:extLst>
              <a:ext uri="{FF2B5EF4-FFF2-40B4-BE49-F238E27FC236}">
                <a16:creationId xmlns:a16="http://schemas.microsoft.com/office/drawing/2014/main" id="{E0A5A8D6-58D5-936A-A484-7276A1058843}"/>
              </a:ext>
            </a:extLst>
          </p:cNvPr>
          <p:cNvSpPr txBox="1"/>
          <p:nvPr/>
        </p:nvSpPr>
        <p:spPr>
          <a:xfrm>
            <a:off x="777551" y="2803327"/>
            <a:ext cx="8746818" cy="369332"/>
          </a:xfrm>
          <a:prstGeom prst="rect">
            <a:avLst/>
          </a:prstGeom>
          <a:noFill/>
        </p:spPr>
        <p:txBody>
          <a:bodyPr wrap="none" rtlCol="0">
            <a:spAutoFit/>
          </a:bodyPr>
          <a:lstStyle/>
          <a:p>
            <a:r>
              <a:rPr lang="en-US" b="1" dirty="0"/>
              <a:t>Penicillin G                                                 Ampicillin				Amoxicillin</a:t>
            </a:r>
          </a:p>
        </p:txBody>
      </p:sp>
      <p:sp>
        <p:nvSpPr>
          <p:cNvPr id="14" name="TextBox 13">
            <a:extLst>
              <a:ext uri="{FF2B5EF4-FFF2-40B4-BE49-F238E27FC236}">
                <a16:creationId xmlns:a16="http://schemas.microsoft.com/office/drawing/2014/main" id="{7C4201FD-D658-7F41-9DAC-4843A1E94C05}"/>
              </a:ext>
            </a:extLst>
          </p:cNvPr>
          <p:cNvSpPr txBox="1"/>
          <p:nvPr/>
        </p:nvSpPr>
        <p:spPr>
          <a:xfrm>
            <a:off x="479908" y="4272587"/>
            <a:ext cx="11443543" cy="707886"/>
          </a:xfrm>
          <a:prstGeom prst="rect">
            <a:avLst/>
          </a:prstGeom>
          <a:noFill/>
        </p:spPr>
        <p:txBody>
          <a:bodyPr wrap="square">
            <a:spAutoFit/>
          </a:bodyPr>
          <a:lstStyle/>
          <a:p>
            <a:r>
              <a:rPr lang="en-US" sz="2000" b="1" dirty="0"/>
              <a:t>Not only are ampicillin and amoxicillin stable in stomach acid and can be administered orally but serendipitously, they are also more effective antibiotics than Penicillin G.</a:t>
            </a:r>
          </a:p>
        </p:txBody>
      </p:sp>
    </p:spTree>
    <p:extLst>
      <p:ext uri="{BB962C8B-B14F-4D97-AF65-F5344CB8AC3E}">
        <p14:creationId xmlns:p14="http://schemas.microsoft.com/office/powerpoint/2010/main" val="218318956"/>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145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ppt_w</p:attrName>
                                        </p:attrNameLst>
                                      </p:cBhvr>
                                      <p:tavLst>
                                        <p:tav tm="0" fmla="#ppt_w*sin(2.5*pi*$)">
                                          <p:val>
                                            <p:fltVal val="0"/>
                                          </p:val>
                                        </p:tav>
                                        <p:tav tm="100000">
                                          <p:val>
                                            <p:fltVal val="1"/>
                                          </p:val>
                                        </p:tav>
                                      </p:tavLst>
                                    </p:anim>
                                    <p:anim calcmode="lin" valueType="num">
                                      <p:cBhvr>
                                        <p:cTn id="9" dur="1000" fill="hold"/>
                                        <p:tgtEl>
                                          <p:spTgt spid="9">
                                            <p:txEl>
                                              <p:pRg st="0" end="0"/>
                                            </p:txEl>
                                          </p:spTgt>
                                        </p:tgtEl>
                                        <p:attrNameLst>
                                          <p:attrName>ppt_h</p:attrName>
                                        </p:attrNameLst>
                                      </p:cBhvr>
                                      <p:tavLst>
                                        <p:tav tm="0">
                                          <p:val>
                                            <p:strVal val="#ppt_h"/>
                                          </p:val>
                                        </p:tav>
                                        <p:tav tm="100000">
                                          <p:val>
                                            <p:strVal val="#ppt_h"/>
                                          </p:val>
                                        </p:tav>
                                      </p:tavLst>
                                    </p:anim>
                                  </p:childTnLst>
                                </p:cTn>
                              </p:par>
                            </p:childTnLst>
                          </p:cTn>
                        </p:par>
                        <p:par>
                          <p:cTn id="10" fill="hold">
                            <p:stCondLst>
                              <p:cond delay="15500"/>
                            </p:stCondLst>
                            <p:childTnLst>
                              <p:par>
                                <p:cTn id="11" presetID="6" presetClass="entr" presetSubtype="16" fill="hold" nodeType="afterEffect">
                                  <p:stCondLst>
                                    <p:cond delay="400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circle(in)">
                                      <p:cBhvr>
                                        <p:cTn id="13" dur="1000"/>
                                        <p:tgtEl>
                                          <p:spTgt spid="14">
                                            <p:txEl>
                                              <p:pRg st="0" end="0"/>
                                            </p:txEl>
                                          </p:spTgt>
                                        </p:tgtEl>
                                      </p:cBhvr>
                                    </p:animEffect>
                                  </p:childTnLst>
                                </p:cTn>
                              </p:par>
                            </p:childTnLst>
                          </p:cTn>
                        </p:par>
                        <p:par>
                          <p:cTn id="14" fill="hold">
                            <p:stCondLst>
                              <p:cond delay="20500"/>
                            </p:stCondLst>
                            <p:childTnLst>
                              <p:par>
                                <p:cTn id="15" presetID="5" presetClass="entr" presetSubtype="10" fill="hold" nodeType="afterEffect">
                                  <p:stCondLst>
                                    <p:cond delay="350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checkerboard(across)">
                                      <p:cBhvr>
                                        <p:cTn id="17"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CD1774-BC05-058E-0F97-709A7BBBEE19}"/>
              </a:ext>
            </a:extLst>
          </p:cNvPr>
          <p:cNvSpPr txBox="1"/>
          <p:nvPr/>
        </p:nvSpPr>
        <p:spPr>
          <a:xfrm>
            <a:off x="277042" y="116372"/>
            <a:ext cx="8052474" cy="2308324"/>
          </a:xfrm>
          <a:prstGeom prst="rect">
            <a:avLst/>
          </a:prstGeom>
          <a:noFill/>
        </p:spPr>
        <p:txBody>
          <a:bodyPr wrap="square">
            <a:spAutoFit/>
          </a:bodyPr>
          <a:lstStyle/>
          <a:p>
            <a:r>
              <a:rPr lang="en-US" sz="2400" b="1" dirty="0"/>
              <a:t>Roy J. Plunkett at DuPont in 1938 was searching for a better coolant (for refrigeration) gas.  When trying to test the gas tetrafluoroethylene, he was surprised that the gas would not come out of its cylinder.  Upon opening the cylinder, instead of a gas he found a white waxy solid.  What was the solid?</a:t>
            </a:r>
          </a:p>
        </p:txBody>
      </p:sp>
      <p:sp>
        <p:nvSpPr>
          <p:cNvPr id="5" name="TextBox 4">
            <a:extLst>
              <a:ext uri="{FF2B5EF4-FFF2-40B4-BE49-F238E27FC236}">
                <a16:creationId xmlns:a16="http://schemas.microsoft.com/office/drawing/2014/main" id="{E58E4ECF-678F-5F47-EF25-15EDBBBF46AB}"/>
              </a:ext>
            </a:extLst>
          </p:cNvPr>
          <p:cNvSpPr txBox="1"/>
          <p:nvPr/>
        </p:nvSpPr>
        <p:spPr>
          <a:xfrm>
            <a:off x="196467" y="2367170"/>
            <a:ext cx="7804193" cy="1015663"/>
          </a:xfrm>
          <a:prstGeom prst="rect">
            <a:avLst/>
          </a:prstGeom>
          <a:noFill/>
        </p:spPr>
        <p:txBody>
          <a:bodyPr wrap="square">
            <a:spAutoFit/>
          </a:bodyPr>
          <a:lstStyle/>
          <a:p>
            <a:r>
              <a:rPr lang="en-US" sz="2400" b="1" dirty="0">
                <a:solidFill>
                  <a:srgbClr val="FF0000"/>
                </a:solidFill>
              </a:rPr>
              <a:t>The sample had polymerized spontaneously into PTFE or polytetrafluoroethylene commonly called </a:t>
            </a:r>
            <a:r>
              <a:rPr lang="en-US" sz="3600" b="1" dirty="0">
                <a:solidFill>
                  <a:srgbClr val="FF0000"/>
                </a:solidFill>
                <a:highlight>
                  <a:srgbClr val="FFFF00"/>
                </a:highlight>
              </a:rPr>
              <a:t>Teflon</a:t>
            </a:r>
            <a:r>
              <a:rPr lang="en-US" sz="2400" b="1" dirty="0">
                <a:solidFill>
                  <a:srgbClr val="FF0000"/>
                </a:solidFill>
              </a:rPr>
              <a:t>.</a:t>
            </a:r>
          </a:p>
        </p:txBody>
      </p:sp>
      <p:pic>
        <p:nvPicPr>
          <p:cNvPr id="2" name="Picture 1">
            <a:extLst>
              <a:ext uri="{FF2B5EF4-FFF2-40B4-BE49-F238E27FC236}">
                <a16:creationId xmlns:a16="http://schemas.microsoft.com/office/drawing/2014/main" id="{F7F4BF1A-9C0D-74E7-3843-7AE98AC5B749}"/>
              </a:ext>
            </a:extLst>
          </p:cNvPr>
          <p:cNvPicPr>
            <a:picLocks noChangeAspect="1"/>
          </p:cNvPicPr>
          <p:nvPr/>
        </p:nvPicPr>
        <p:blipFill>
          <a:blip r:embed="rId2"/>
          <a:stretch>
            <a:fillRect/>
          </a:stretch>
        </p:blipFill>
        <p:spPr>
          <a:xfrm>
            <a:off x="277042" y="3312706"/>
            <a:ext cx="7527212" cy="1490537"/>
          </a:xfrm>
          <a:prstGeom prst="rect">
            <a:avLst/>
          </a:prstGeom>
        </p:spPr>
      </p:pic>
      <p:pic>
        <p:nvPicPr>
          <p:cNvPr id="4" name="Picture 3">
            <a:extLst>
              <a:ext uri="{FF2B5EF4-FFF2-40B4-BE49-F238E27FC236}">
                <a16:creationId xmlns:a16="http://schemas.microsoft.com/office/drawing/2014/main" id="{1AA3F284-09A0-6DC4-03CF-4B34000BF6ED}"/>
              </a:ext>
            </a:extLst>
          </p:cNvPr>
          <p:cNvPicPr>
            <a:picLocks noChangeAspect="1"/>
          </p:cNvPicPr>
          <p:nvPr/>
        </p:nvPicPr>
        <p:blipFill>
          <a:blip r:embed="rId3"/>
          <a:srcRect l="28212" t="4680" r="28476" b="6225"/>
          <a:stretch/>
        </p:blipFill>
        <p:spPr>
          <a:xfrm>
            <a:off x="8561662" y="184820"/>
            <a:ext cx="3501151" cy="4051216"/>
          </a:xfrm>
          <a:prstGeom prst="rect">
            <a:avLst/>
          </a:prstGeom>
        </p:spPr>
      </p:pic>
      <p:pic>
        <p:nvPicPr>
          <p:cNvPr id="7" name="Picture 6">
            <a:extLst>
              <a:ext uri="{FF2B5EF4-FFF2-40B4-BE49-F238E27FC236}">
                <a16:creationId xmlns:a16="http://schemas.microsoft.com/office/drawing/2014/main" id="{D4B41D78-5D5C-73FB-324C-796A3FF9EAA6}"/>
              </a:ext>
            </a:extLst>
          </p:cNvPr>
          <p:cNvPicPr>
            <a:picLocks noChangeAspect="1"/>
          </p:cNvPicPr>
          <p:nvPr/>
        </p:nvPicPr>
        <p:blipFill>
          <a:blip r:embed="rId4"/>
          <a:srcRect l="6484" t="18408" r="3566" b="16716"/>
          <a:stretch/>
        </p:blipFill>
        <p:spPr>
          <a:xfrm>
            <a:off x="1596789" y="4896009"/>
            <a:ext cx="2558956" cy="1845619"/>
          </a:xfrm>
          <a:prstGeom prst="rect">
            <a:avLst/>
          </a:prstGeom>
        </p:spPr>
      </p:pic>
      <p:pic>
        <p:nvPicPr>
          <p:cNvPr id="8" name="Picture 7">
            <a:extLst>
              <a:ext uri="{FF2B5EF4-FFF2-40B4-BE49-F238E27FC236}">
                <a16:creationId xmlns:a16="http://schemas.microsoft.com/office/drawing/2014/main" id="{698268F7-7EFD-D44F-4781-E8DD7BFB5016}"/>
              </a:ext>
            </a:extLst>
          </p:cNvPr>
          <p:cNvPicPr>
            <a:picLocks noChangeAspect="1"/>
          </p:cNvPicPr>
          <p:nvPr/>
        </p:nvPicPr>
        <p:blipFill>
          <a:blip r:embed="rId5"/>
          <a:stretch>
            <a:fillRect/>
          </a:stretch>
        </p:blipFill>
        <p:spPr>
          <a:xfrm>
            <a:off x="7739635" y="4347259"/>
            <a:ext cx="3436532" cy="2290449"/>
          </a:xfrm>
          <a:prstGeom prst="rect">
            <a:avLst/>
          </a:prstGeom>
        </p:spPr>
      </p:pic>
    </p:spTree>
    <p:extLst>
      <p:ext uri="{BB962C8B-B14F-4D97-AF65-F5344CB8AC3E}">
        <p14:creationId xmlns:p14="http://schemas.microsoft.com/office/powerpoint/2010/main" val="3274931234"/>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afterEffect">
                                  <p:stCondLst>
                                    <p:cond delay="1050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1000"/>
                                        <p:tgtEl>
                                          <p:spTgt spid="5"/>
                                        </p:tgtEl>
                                      </p:cBhvr>
                                    </p:animEffect>
                                  </p:childTnLst>
                                </p:cTn>
                              </p:par>
                            </p:childTnLst>
                          </p:cTn>
                        </p:par>
                        <p:par>
                          <p:cTn id="8" fill="hold">
                            <p:stCondLst>
                              <p:cond delay="11500"/>
                            </p:stCondLst>
                            <p:childTnLst>
                              <p:par>
                                <p:cTn id="9" presetID="2" presetClass="entr" presetSubtype="4" fill="hold" nodeType="afterEffect">
                                  <p:stCondLst>
                                    <p:cond delay="35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150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par>
                          <p:cTn id="18" fill="hold">
                            <p:stCondLst>
                              <p:cond delay="3500"/>
                            </p:stCondLst>
                            <p:childTnLst>
                              <p:par>
                                <p:cTn id="19" presetID="55"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strVal val="#ppt_w*0.70"/>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690BD5A-E937-C7A7-83D1-CA6DD292F40E}"/>
              </a:ext>
            </a:extLst>
          </p:cNvPr>
          <p:cNvSpPr txBox="1"/>
          <p:nvPr/>
        </p:nvSpPr>
        <p:spPr>
          <a:xfrm>
            <a:off x="389073" y="126629"/>
            <a:ext cx="7852637" cy="3785652"/>
          </a:xfrm>
          <a:prstGeom prst="rect">
            <a:avLst/>
          </a:prstGeom>
          <a:noFill/>
        </p:spPr>
        <p:txBody>
          <a:bodyPr wrap="square">
            <a:spAutoFit/>
          </a:bodyPr>
          <a:lstStyle/>
          <a:p>
            <a:r>
              <a:rPr lang="en-US" sz="2400" b="1" dirty="0"/>
              <a:t>In 1968, Spencer Silver was trying to develop new classes of strong adhesives when he discovered a very weak adhesive.   Several years later, Art Fry, was singing in a church choir when he lost his place in the hymnal.  He dreamed of a bookmark that was lightly adhesive and could help him keep his place while switching from page to page on his sheet music.  Fry remembered that his fellow colleague Spencer Silver had created a light adhesive that he had still found no use for.  What use did Fry find for the weak adhesive?</a:t>
            </a:r>
          </a:p>
        </p:txBody>
      </p:sp>
      <p:pic>
        <p:nvPicPr>
          <p:cNvPr id="7" name="Picture 6">
            <a:extLst>
              <a:ext uri="{FF2B5EF4-FFF2-40B4-BE49-F238E27FC236}">
                <a16:creationId xmlns:a16="http://schemas.microsoft.com/office/drawing/2014/main" id="{20B78640-1264-A75C-D20E-8DE3ADFA46F6}"/>
              </a:ext>
            </a:extLst>
          </p:cNvPr>
          <p:cNvPicPr>
            <a:picLocks noChangeAspect="1"/>
          </p:cNvPicPr>
          <p:nvPr/>
        </p:nvPicPr>
        <p:blipFill>
          <a:blip r:embed="rId2"/>
          <a:stretch>
            <a:fillRect/>
          </a:stretch>
        </p:blipFill>
        <p:spPr>
          <a:xfrm>
            <a:off x="8471825" y="175392"/>
            <a:ext cx="3472651" cy="3390527"/>
          </a:xfrm>
          <a:prstGeom prst="rect">
            <a:avLst/>
          </a:prstGeom>
        </p:spPr>
      </p:pic>
      <p:pic>
        <p:nvPicPr>
          <p:cNvPr id="8" name="Picture 7">
            <a:extLst>
              <a:ext uri="{FF2B5EF4-FFF2-40B4-BE49-F238E27FC236}">
                <a16:creationId xmlns:a16="http://schemas.microsoft.com/office/drawing/2014/main" id="{4120BA3A-3CD8-E05D-33BB-3CF65499465F}"/>
              </a:ext>
            </a:extLst>
          </p:cNvPr>
          <p:cNvPicPr>
            <a:picLocks noChangeAspect="1"/>
          </p:cNvPicPr>
          <p:nvPr/>
        </p:nvPicPr>
        <p:blipFill>
          <a:blip r:embed="rId3"/>
          <a:stretch>
            <a:fillRect/>
          </a:stretch>
        </p:blipFill>
        <p:spPr>
          <a:xfrm>
            <a:off x="675360" y="3984887"/>
            <a:ext cx="3944526" cy="2449758"/>
          </a:xfrm>
          <a:prstGeom prst="rect">
            <a:avLst/>
          </a:prstGeom>
        </p:spPr>
      </p:pic>
    </p:spTree>
    <p:extLst>
      <p:ext uri="{BB962C8B-B14F-4D97-AF65-F5344CB8AC3E}">
        <p14:creationId xmlns:p14="http://schemas.microsoft.com/office/powerpoint/2010/main" val="2722727508"/>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1200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14000"/>
                            </p:stCondLst>
                            <p:childTnLst>
                              <p:par>
                                <p:cTn id="9" presetID="31" presetClass="entr" presetSubtype="0" fill="hold" nodeType="afterEffect">
                                  <p:stCondLst>
                                    <p:cond delay="300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0c61982f-46a5-4a4f-b371-fad5fed7ef7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ED438654C490F48B539F79B22A67ABB" ma:contentTypeVersion="9" ma:contentTypeDescription="Create a new document." ma:contentTypeScope="" ma:versionID="4052b78d056ea2159beb0e35fd310bb7">
  <xsd:schema xmlns:xsd="http://www.w3.org/2001/XMLSchema" xmlns:xs="http://www.w3.org/2001/XMLSchema" xmlns:p="http://schemas.microsoft.com/office/2006/metadata/properties" xmlns:ns3="0c61982f-46a5-4a4f-b371-fad5fed7ef7d" xmlns:ns4="d4d30ba8-3d81-4cff-8baa-b6a9124feefd" targetNamespace="http://schemas.microsoft.com/office/2006/metadata/properties" ma:root="true" ma:fieldsID="90355b3b7e535e2440d80356a80a3b24" ns3:_="" ns4:_="">
    <xsd:import namespace="0c61982f-46a5-4a4f-b371-fad5fed7ef7d"/>
    <xsd:import namespace="d4d30ba8-3d81-4cff-8baa-b6a9124feefd"/>
    <xsd:element name="properties">
      <xsd:complexType>
        <xsd:sequence>
          <xsd:element name="documentManagement">
            <xsd:complexType>
              <xsd:all>
                <xsd:element ref="ns3:MediaServiceMetadata" minOccurs="0"/>
                <xsd:element ref="ns3:MediaServiceFastMetadata" minOccurs="0"/>
                <xsd:element ref="ns3:_activity" minOccurs="0"/>
                <xsd:element ref="ns3:MediaServiceObjectDetectorVersions" minOccurs="0"/>
                <xsd:element ref="ns3:MediaServiceSearchProperties" minOccurs="0"/>
                <xsd:element ref="ns4:SharedWithUsers" minOccurs="0"/>
                <xsd:element ref="ns4:SharedWithDetails" minOccurs="0"/>
                <xsd:element ref="ns4:SharingHintHash"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61982f-46a5-4a4f-b371-fad5fed7ef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4d30ba8-3d81-4cff-8baa-b6a9124feefd"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8F5B264-E976-4800-B68F-2BA829D4D3EE}">
  <ds:schemaRefs>
    <ds:schemaRef ds:uri="http://www.w3.org/XML/1998/namespace"/>
    <ds:schemaRef ds:uri="0c61982f-46a5-4a4f-b371-fad5fed7ef7d"/>
    <ds:schemaRef ds:uri="http://schemas.openxmlformats.org/package/2006/metadata/core-properties"/>
    <ds:schemaRef ds:uri="http://schemas.microsoft.com/office/2006/documentManagement/types"/>
    <ds:schemaRef ds:uri="http://schemas.microsoft.com/office/2006/metadata/properties"/>
    <ds:schemaRef ds:uri="http://purl.org/dc/dcmitype/"/>
    <ds:schemaRef ds:uri="http://purl.org/dc/terms/"/>
    <ds:schemaRef ds:uri="http://schemas.microsoft.com/office/infopath/2007/PartnerControls"/>
    <ds:schemaRef ds:uri="http://purl.org/dc/elements/1.1/"/>
    <ds:schemaRef ds:uri="d4d30ba8-3d81-4cff-8baa-b6a9124feefd"/>
  </ds:schemaRefs>
</ds:datastoreItem>
</file>

<file path=customXml/itemProps2.xml><?xml version="1.0" encoding="utf-8"?>
<ds:datastoreItem xmlns:ds="http://schemas.openxmlformats.org/officeDocument/2006/customXml" ds:itemID="{A11BF9DF-A357-47C8-9006-17678D6328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61982f-46a5-4a4f-b371-fad5fed7ef7d"/>
    <ds:schemaRef ds:uri="d4d30ba8-3d81-4cff-8baa-b6a9124fee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407D2A4-11B0-4DC2-BBAB-FD0252B26EE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494</TotalTime>
  <Words>1625</Words>
  <Application>Microsoft Office PowerPoint</Application>
  <PresentationFormat>Widescreen</PresentationFormat>
  <Paragraphs>90</Paragraphs>
  <Slides>21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Aptos</vt:lpstr>
      <vt:lpstr>Aptos Display</vt:lpstr>
      <vt:lpstr>Arial</vt:lpstr>
      <vt:lpstr>Google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Serendipity and Seredipitous Discoveries</dc:title>
  <dc:creator>Steve Murov</dc:creator>
  <cp:keywords>Serendipitous discoveries, observation, Yogi Berra quotes</cp:keywords>
  <cp:lastModifiedBy>Steve Murov</cp:lastModifiedBy>
  <cp:revision>50</cp:revision>
  <dcterms:created xsi:type="dcterms:W3CDTF">2025-04-05T16:50:12Z</dcterms:created>
  <dcterms:modified xsi:type="dcterms:W3CDTF">2025-05-25T17:26:29Z</dcterms:modified>
  <cp:category>Serendipitous discoveries, observation, Yogi Berra quotes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0x0101000ED438654C490F48B539F79B22A67ABB</vt:lpwstr>
  </property>
</Properties>
</file>