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2" r:id="rId17"/>
    <p:sldId id="278"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4652-7A5D-4C01-B529-CBA82039F3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26A6B1-6EF3-4D90-93B8-2CCA6A6B5D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9A7482-96ED-4241-9A31-2FB6D6DF9B0C}"/>
              </a:ext>
            </a:extLst>
          </p:cNvPr>
          <p:cNvSpPr>
            <a:spLocks noGrp="1"/>
          </p:cNvSpPr>
          <p:nvPr>
            <p:ph type="dt" sz="half" idx="10"/>
          </p:nvPr>
        </p:nvSpPr>
        <p:spPr/>
        <p:txBody>
          <a:bodyPr/>
          <a:lstStyle/>
          <a:p>
            <a:fld id="{F950E99C-50B5-4FF7-98C9-2D6AD807D985}" type="datetimeFigureOut">
              <a:rPr lang="en-US" smtClean="0"/>
              <a:t>8/30/2021</a:t>
            </a:fld>
            <a:endParaRPr lang="en-US"/>
          </a:p>
        </p:txBody>
      </p:sp>
      <p:sp>
        <p:nvSpPr>
          <p:cNvPr id="5" name="Footer Placeholder 4">
            <a:extLst>
              <a:ext uri="{FF2B5EF4-FFF2-40B4-BE49-F238E27FC236}">
                <a16:creationId xmlns:a16="http://schemas.microsoft.com/office/drawing/2014/main" id="{C5EF4D71-F788-4F63-82BE-077A776B6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46AAE-1669-4217-BE1D-B5AE88E570F5}"/>
              </a:ext>
            </a:extLst>
          </p:cNvPr>
          <p:cNvSpPr>
            <a:spLocks noGrp="1"/>
          </p:cNvSpPr>
          <p:nvPr>
            <p:ph type="sldNum" sz="quarter" idx="12"/>
          </p:nvPr>
        </p:nvSpPr>
        <p:spPr/>
        <p:txBody>
          <a:bodyPr/>
          <a:lstStyle/>
          <a:p>
            <a:fld id="{EC7B002C-D49C-43F6-8E76-6E51DC1ACB37}" type="slidenum">
              <a:rPr lang="en-US" smtClean="0"/>
              <a:t>‹#›</a:t>
            </a:fld>
            <a:endParaRPr lang="en-US"/>
          </a:p>
        </p:txBody>
      </p:sp>
    </p:spTree>
    <p:extLst>
      <p:ext uri="{BB962C8B-B14F-4D97-AF65-F5344CB8AC3E}">
        <p14:creationId xmlns:p14="http://schemas.microsoft.com/office/powerpoint/2010/main" val="662742270"/>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E7B1-4B21-4FF4-940B-7F932B9C13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69F43-98B8-4BD9-918B-8D6BC30AB1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41735-E672-42BB-82B8-A0F6728AB731}"/>
              </a:ext>
            </a:extLst>
          </p:cNvPr>
          <p:cNvSpPr>
            <a:spLocks noGrp="1"/>
          </p:cNvSpPr>
          <p:nvPr>
            <p:ph type="dt" sz="half" idx="10"/>
          </p:nvPr>
        </p:nvSpPr>
        <p:spPr/>
        <p:txBody>
          <a:bodyPr/>
          <a:lstStyle/>
          <a:p>
            <a:fld id="{F950E99C-50B5-4FF7-98C9-2D6AD807D985}" type="datetimeFigureOut">
              <a:rPr lang="en-US" smtClean="0"/>
              <a:t>8/30/2021</a:t>
            </a:fld>
            <a:endParaRPr lang="en-US"/>
          </a:p>
        </p:txBody>
      </p:sp>
      <p:sp>
        <p:nvSpPr>
          <p:cNvPr id="5" name="Footer Placeholder 4">
            <a:extLst>
              <a:ext uri="{FF2B5EF4-FFF2-40B4-BE49-F238E27FC236}">
                <a16:creationId xmlns:a16="http://schemas.microsoft.com/office/drawing/2014/main" id="{6DC8A2FD-48C7-4700-9C15-C9F3FFF79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727F7-389F-4978-9982-F83D0F32312E}"/>
              </a:ext>
            </a:extLst>
          </p:cNvPr>
          <p:cNvSpPr>
            <a:spLocks noGrp="1"/>
          </p:cNvSpPr>
          <p:nvPr>
            <p:ph type="sldNum" sz="quarter" idx="12"/>
          </p:nvPr>
        </p:nvSpPr>
        <p:spPr/>
        <p:txBody>
          <a:bodyPr/>
          <a:lstStyle/>
          <a:p>
            <a:fld id="{EC7B002C-D49C-43F6-8E76-6E51DC1ACB37}" type="slidenum">
              <a:rPr lang="en-US" smtClean="0"/>
              <a:t>‹#›</a:t>
            </a:fld>
            <a:endParaRPr lang="en-US"/>
          </a:p>
        </p:txBody>
      </p:sp>
    </p:spTree>
    <p:extLst>
      <p:ext uri="{BB962C8B-B14F-4D97-AF65-F5344CB8AC3E}">
        <p14:creationId xmlns:p14="http://schemas.microsoft.com/office/powerpoint/2010/main" val="109474485"/>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3505A4-E43F-46CA-ACE8-431C59DA97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25B21-9076-48BE-8B9B-5EDCD85DC3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2DC519-CB09-47A8-A0DD-CE68A89DBD29}"/>
              </a:ext>
            </a:extLst>
          </p:cNvPr>
          <p:cNvSpPr>
            <a:spLocks noGrp="1"/>
          </p:cNvSpPr>
          <p:nvPr>
            <p:ph type="dt" sz="half" idx="10"/>
          </p:nvPr>
        </p:nvSpPr>
        <p:spPr/>
        <p:txBody>
          <a:bodyPr/>
          <a:lstStyle/>
          <a:p>
            <a:fld id="{F950E99C-50B5-4FF7-98C9-2D6AD807D985}" type="datetimeFigureOut">
              <a:rPr lang="en-US" smtClean="0"/>
              <a:t>8/30/2021</a:t>
            </a:fld>
            <a:endParaRPr lang="en-US"/>
          </a:p>
        </p:txBody>
      </p:sp>
      <p:sp>
        <p:nvSpPr>
          <p:cNvPr id="5" name="Footer Placeholder 4">
            <a:extLst>
              <a:ext uri="{FF2B5EF4-FFF2-40B4-BE49-F238E27FC236}">
                <a16:creationId xmlns:a16="http://schemas.microsoft.com/office/drawing/2014/main" id="{4029AD21-C810-463B-AFBA-E8B3C0171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2656A-CEF1-40D9-961D-3124FAC33794}"/>
              </a:ext>
            </a:extLst>
          </p:cNvPr>
          <p:cNvSpPr>
            <a:spLocks noGrp="1"/>
          </p:cNvSpPr>
          <p:nvPr>
            <p:ph type="sldNum" sz="quarter" idx="12"/>
          </p:nvPr>
        </p:nvSpPr>
        <p:spPr/>
        <p:txBody>
          <a:bodyPr/>
          <a:lstStyle/>
          <a:p>
            <a:fld id="{EC7B002C-D49C-43F6-8E76-6E51DC1ACB37}" type="slidenum">
              <a:rPr lang="en-US" smtClean="0"/>
              <a:t>‹#›</a:t>
            </a:fld>
            <a:endParaRPr lang="en-US"/>
          </a:p>
        </p:txBody>
      </p:sp>
    </p:spTree>
    <p:extLst>
      <p:ext uri="{BB962C8B-B14F-4D97-AF65-F5344CB8AC3E}">
        <p14:creationId xmlns:p14="http://schemas.microsoft.com/office/powerpoint/2010/main" val="3771695797"/>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160C-7CF5-4D07-B809-62C366102F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C86CE8-6647-4D1A-BB07-3367D060F4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036177-DD08-4401-8C48-F27DC6D83CCE}"/>
              </a:ext>
            </a:extLst>
          </p:cNvPr>
          <p:cNvSpPr>
            <a:spLocks noGrp="1"/>
          </p:cNvSpPr>
          <p:nvPr>
            <p:ph type="dt" sz="half" idx="10"/>
          </p:nvPr>
        </p:nvSpPr>
        <p:spPr/>
        <p:txBody>
          <a:bodyPr/>
          <a:lstStyle/>
          <a:p>
            <a:fld id="{F950E99C-50B5-4FF7-98C9-2D6AD807D985}" type="datetimeFigureOut">
              <a:rPr lang="en-US" smtClean="0"/>
              <a:t>8/30/2021</a:t>
            </a:fld>
            <a:endParaRPr lang="en-US"/>
          </a:p>
        </p:txBody>
      </p:sp>
      <p:sp>
        <p:nvSpPr>
          <p:cNvPr id="5" name="Footer Placeholder 4">
            <a:extLst>
              <a:ext uri="{FF2B5EF4-FFF2-40B4-BE49-F238E27FC236}">
                <a16:creationId xmlns:a16="http://schemas.microsoft.com/office/drawing/2014/main" id="{22A830ED-4709-4F73-814D-14B5CF62C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E91B0-AAD3-4F0A-991E-13E28DCC0B19}"/>
              </a:ext>
            </a:extLst>
          </p:cNvPr>
          <p:cNvSpPr>
            <a:spLocks noGrp="1"/>
          </p:cNvSpPr>
          <p:nvPr>
            <p:ph type="sldNum" sz="quarter" idx="12"/>
          </p:nvPr>
        </p:nvSpPr>
        <p:spPr/>
        <p:txBody>
          <a:bodyPr/>
          <a:lstStyle/>
          <a:p>
            <a:fld id="{EC7B002C-D49C-43F6-8E76-6E51DC1ACB37}" type="slidenum">
              <a:rPr lang="en-US" smtClean="0"/>
              <a:t>‹#›</a:t>
            </a:fld>
            <a:endParaRPr lang="en-US"/>
          </a:p>
        </p:txBody>
      </p:sp>
    </p:spTree>
    <p:extLst>
      <p:ext uri="{BB962C8B-B14F-4D97-AF65-F5344CB8AC3E}">
        <p14:creationId xmlns:p14="http://schemas.microsoft.com/office/powerpoint/2010/main" val="2957727371"/>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59CF-0720-4F4F-BC06-3528CDCECE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43216B-87A5-488B-923C-E17FFA4414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366C8D-2A0F-40D5-8456-26240F1E11FE}"/>
              </a:ext>
            </a:extLst>
          </p:cNvPr>
          <p:cNvSpPr>
            <a:spLocks noGrp="1"/>
          </p:cNvSpPr>
          <p:nvPr>
            <p:ph type="dt" sz="half" idx="10"/>
          </p:nvPr>
        </p:nvSpPr>
        <p:spPr/>
        <p:txBody>
          <a:bodyPr/>
          <a:lstStyle/>
          <a:p>
            <a:fld id="{F950E99C-50B5-4FF7-98C9-2D6AD807D985}" type="datetimeFigureOut">
              <a:rPr lang="en-US" smtClean="0"/>
              <a:t>8/30/2021</a:t>
            </a:fld>
            <a:endParaRPr lang="en-US"/>
          </a:p>
        </p:txBody>
      </p:sp>
      <p:sp>
        <p:nvSpPr>
          <p:cNvPr id="5" name="Footer Placeholder 4">
            <a:extLst>
              <a:ext uri="{FF2B5EF4-FFF2-40B4-BE49-F238E27FC236}">
                <a16:creationId xmlns:a16="http://schemas.microsoft.com/office/drawing/2014/main" id="{07CE3317-524E-4452-9B5F-C1A927322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63A01-69BA-4163-8446-89938DC4F894}"/>
              </a:ext>
            </a:extLst>
          </p:cNvPr>
          <p:cNvSpPr>
            <a:spLocks noGrp="1"/>
          </p:cNvSpPr>
          <p:nvPr>
            <p:ph type="sldNum" sz="quarter" idx="12"/>
          </p:nvPr>
        </p:nvSpPr>
        <p:spPr/>
        <p:txBody>
          <a:bodyPr/>
          <a:lstStyle/>
          <a:p>
            <a:fld id="{EC7B002C-D49C-43F6-8E76-6E51DC1ACB37}" type="slidenum">
              <a:rPr lang="en-US" smtClean="0"/>
              <a:t>‹#›</a:t>
            </a:fld>
            <a:endParaRPr lang="en-US"/>
          </a:p>
        </p:txBody>
      </p:sp>
    </p:spTree>
    <p:extLst>
      <p:ext uri="{BB962C8B-B14F-4D97-AF65-F5344CB8AC3E}">
        <p14:creationId xmlns:p14="http://schemas.microsoft.com/office/powerpoint/2010/main" val="1488633485"/>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0EE88-1242-4E33-BA29-44CA5A7F4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BE4DF7-5A11-4BB4-88E2-AC098BE51B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A71D7B-5481-4314-8E36-F807F81EFE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3C232A-0F94-4E4E-9FB2-2F86A0F606CC}"/>
              </a:ext>
            </a:extLst>
          </p:cNvPr>
          <p:cNvSpPr>
            <a:spLocks noGrp="1"/>
          </p:cNvSpPr>
          <p:nvPr>
            <p:ph type="dt" sz="half" idx="10"/>
          </p:nvPr>
        </p:nvSpPr>
        <p:spPr/>
        <p:txBody>
          <a:bodyPr/>
          <a:lstStyle/>
          <a:p>
            <a:fld id="{F950E99C-50B5-4FF7-98C9-2D6AD807D985}" type="datetimeFigureOut">
              <a:rPr lang="en-US" smtClean="0"/>
              <a:t>8/30/2021</a:t>
            </a:fld>
            <a:endParaRPr lang="en-US"/>
          </a:p>
        </p:txBody>
      </p:sp>
      <p:sp>
        <p:nvSpPr>
          <p:cNvPr id="6" name="Footer Placeholder 5">
            <a:extLst>
              <a:ext uri="{FF2B5EF4-FFF2-40B4-BE49-F238E27FC236}">
                <a16:creationId xmlns:a16="http://schemas.microsoft.com/office/drawing/2014/main" id="{A9F56801-9D18-4AF3-ADF6-30E95B65A6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CCB1E-94F5-480A-9382-2927FDC8591A}"/>
              </a:ext>
            </a:extLst>
          </p:cNvPr>
          <p:cNvSpPr>
            <a:spLocks noGrp="1"/>
          </p:cNvSpPr>
          <p:nvPr>
            <p:ph type="sldNum" sz="quarter" idx="12"/>
          </p:nvPr>
        </p:nvSpPr>
        <p:spPr/>
        <p:txBody>
          <a:bodyPr/>
          <a:lstStyle/>
          <a:p>
            <a:fld id="{EC7B002C-D49C-43F6-8E76-6E51DC1ACB37}" type="slidenum">
              <a:rPr lang="en-US" smtClean="0"/>
              <a:t>‹#›</a:t>
            </a:fld>
            <a:endParaRPr lang="en-US"/>
          </a:p>
        </p:txBody>
      </p:sp>
    </p:spTree>
    <p:extLst>
      <p:ext uri="{BB962C8B-B14F-4D97-AF65-F5344CB8AC3E}">
        <p14:creationId xmlns:p14="http://schemas.microsoft.com/office/powerpoint/2010/main" val="2286146943"/>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936F0-92EB-4E41-8560-D2E83B340A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3E4CF0-6C14-4899-986F-27F9C5BFEC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E24CA6-B468-423D-8C1B-EFC1F3DFB4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D0206A-4A58-4BA2-A1A5-9F945ADCC2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9D6C36-54FE-45B4-BC15-E00E27694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BA6FC2-60FA-4DBF-9459-77C4293DC53C}"/>
              </a:ext>
            </a:extLst>
          </p:cNvPr>
          <p:cNvSpPr>
            <a:spLocks noGrp="1"/>
          </p:cNvSpPr>
          <p:nvPr>
            <p:ph type="dt" sz="half" idx="10"/>
          </p:nvPr>
        </p:nvSpPr>
        <p:spPr/>
        <p:txBody>
          <a:bodyPr/>
          <a:lstStyle/>
          <a:p>
            <a:fld id="{F950E99C-50B5-4FF7-98C9-2D6AD807D985}" type="datetimeFigureOut">
              <a:rPr lang="en-US" smtClean="0"/>
              <a:t>8/30/2021</a:t>
            </a:fld>
            <a:endParaRPr lang="en-US"/>
          </a:p>
        </p:txBody>
      </p:sp>
      <p:sp>
        <p:nvSpPr>
          <p:cNvPr id="8" name="Footer Placeholder 7">
            <a:extLst>
              <a:ext uri="{FF2B5EF4-FFF2-40B4-BE49-F238E27FC236}">
                <a16:creationId xmlns:a16="http://schemas.microsoft.com/office/drawing/2014/main" id="{2AB3AC94-AE72-4397-96C0-AFF20F497B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F1F5DE-382D-4816-BCA8-3E65803D7BDF}"/>
              </a:ext>
            </a:extLst>
          </p:cNvPr>
          <p:cNvSpPr>
            <a:spLocks noGrp="1"/>
          </p:cNvSpPr>
          <p:nvPr>
            <p:ph type="sldNum" sz="quarter" idx="12"/>
          </p:nvPr>
        </p:nvSpPr>
        <p:spPr/>
        <p:txBody>
          <a:bodyPr/>
          <a:lstStyle/>
          <a:p>
            <a:fld id="{EC7B002C-D49C-43F6-8E76-6E51DC1ACB37}" type="slidenum">
              <a:rPr lang="en-US" smtClean="0"/>
              <a:t>‹#›</a:t>
            </a:fld>
            <a:endParaRPr lang="en-US"/>
          </a:p>
        </p:txBody>
      </p:sp>
    </p:spTree>
    <p:extLst>
      <p:ext uri="{BB962C8B-B14F-4D97-AF65-F5344CB8AC3E}">
        <p14:creationId xmlns:p14="http://schemas.microsoft.com/office/powerpoint/2010/main" val="1831752715"/>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9DC4-9957-433B-9BE7-B7814DF5F2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B988DF-119B-4D21-A51D-EB7F518C1C29}"/>
              </a:ext>
            </a:extLst>
          </p:cNvPr>
          <p:cNvSpPr>
            <a:spLocks noGrp="1"/>
          </p:cNvSpPr>
          <p:nvPr>
            <p:ph type="dt" sz="half" idx="10"/>
          </p:nvPr>
        </p:nvSpPr>
        <p:spPr/>
        <p:txBody>
          <a:bodyPr/>
          <a:lstStyle/>
          <a:p>
            <a:fld id="{F950E99C-50B5-4FF7-98C9-2D6AD807D985}" type="datetimeFigureOut">
              <a:rPr lang="en-US" smtClean="0"/>
              <a:t>8/30/2021</a:t>
            </a:fld>
            <a:endParaRPr lang="en-US"/>
          </a:p>
        </p:txBody>
      </p:sp>
      <p:sp>
        <p:nvSpPr>
          <p:cNvPr id="4" name="Footer Placeholder 3">
            <a:extLst>
              <a:ext uri="{FF2B5EF4-FFF2-40B4-BE49-F238E27FC236}">
                <a16:creationId xmlns:a16="http://schemas.microsoft.com/office/drawing/2014/main" id="{F898DBB1-AFB7-47F2-8269-B20F67B53D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ED972E-9D57-425F-AC16-6ED2E43ADA06}"/>
              </a:ext>
            </a:extLst>
          </p:cNvPr>
          <p:cNvSpPr>
            <a:spLocks noGrp="1"/>
          </p:cNvSpPr>
          <p:nvPr>
            <p:ph type="sldNum" sz="quarter" idx="12"/>
          </p:nvPr>
        </p:nvSpPr>
        <p:spPr/>
        <p:txBody>
          <a:bodyPr/>
          <a:lstStyle/>
          <a:p>
            <a:fld id="{EC7B002C-D49C-43F6-8E76-6E51DC1ACB37}" type="slidenum">
              <a:rPr lang="en-US" smtClean="0"/>
              <a:t>‹#›</a:t>
            </a:fld>
            <a:endParaRPr lang="en-US"/>
          </a:p>
        </p:txBody>
      </p:sp>
    </p:spTree>
    <p:extLst>
      <p:ext uri="{BB962C8B-B14F-4D97-AF65-F5344CB8AC3E}">
        <p14:creationId xmlns:p14="http://schemas.microsoft.com/office/powerpoint/2010/main" val="2819288379"/>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C05CC9-6207-4432-97C3-5F2CD0B7618D}"/>
              </a:ext>
            </a:extLst>
          </p:cNvPr>
          <p:cNvSpPr>
            <a:spLocks noGrp="1"/>
          </p:cNvSpPr>
          <p:nvPr>
            <p:ph type="dt" sz="half" idx="10"/>
          </p:nvPr>
        </p:nvSpPr>
        <p:spPr/>
        <p:txBody>
          <a:bodyPr/>
          <a:lstStyle/>
          <a:p>
            <a:fld id="{F950E99C-50B5-4FF7-98C9-2D6AD807D985}" type="datetimeFigureOut">
              <a:rPr lang="en-US" smtClean="0"/>
              <a:t>8/30/2021</a:t>
            </a:fld>
            <a:endParaRPr lang="en-US"/>
          </a:p>
        </p:txBody>
      </p:sp>
      <p:sp>
        <p:nvSpPr>
          <p:cNvPr id="3" name="Footer Placeholder 2">
            <a:extLst>
              <a:ext uri="{FF2B5EF4-FFF2-40B4-BE49-F238E27FC236}">
                <a16:creationId xmlns:a16="http://schemas.microsoft.com/office/drawing/2014/main" id="{EE84C5DC-757A-4DE2-AD25-F7172E0C58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625307-9E31-4A8A-A16A-3F8E903832FD}"/>
              </a:ext>
            </a:extLst>
          </p:cNvPr>
          <p:cNvSpPr>
            <a:spLocks noGrp="1"/>
          </p:cNvSpPr>
          <p:nvPr>
            <p:ph type="sldNum" sz="quarter" idx="12"/>
          </p:nvPr>
        </p:nvSpPr>
        <p:spPr/>
        <p:txBody>
          <a:bodyPr/>
          <a:lstStyle/>
          <a:p>
            <a:fld id="{EC7B002C-D49C-43F6-8E76-6E51DC1ACB37}" type="slidenum">
              <a:rPr lang="en-US" smtClean="0"/>
              <a:t>‹#›</a:t>
            </a:fld>
            <a:endParaRPr lang="en-US"/>
          </a:p>
        </p:txBody>
      </p:sp>
    </p:spTree>
    <p:extLst>
      <p:ext uri="{BB962C8B-B14F-4D97-AF65-F5344CB8AC3E}">
        <p14:creationId xmlns:p14="http://schemas.microsoft.com/office/powerpoint/2010/main" val="2242502034"/>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D40B8-9DF4-4FBE-93AE-25E01461E4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C9777A-A12F-441A-AB2F-9D53EF5E3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4B97A1-085D-491B-ACAC-2098A1329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315B3E-B70F-4938-805F-F0A8CFAE8FB9}"/>
              </a:ext>
            </a:extLst>
          </p:cNvPr>
          <p:cNvSpPr>
            <a:spLocks noGrp="1"/>
          </p:cNvSpPr>
          <p:nvPr>
            <p:ph type="dt" sz="half" idx="10"/>
          </p:nvPr>
        </p:nvSpPr>
        <p:spPr/>
        <p:txBody>
          <a:bodyPr/>
          <a:lstStyle/>
          <a:p>
            <a:fld id="{F950E99C-50B5-4FF7-98C9-2D6AD807D985}" type="datetimeFigureOut">
              <a:rPr lang="en-US" smtClean="0"/>
              <a:t>8/30/2021</a:t>
            </a:fld>
            <a:endParaRPr lang="en-US"/>
          </a:p>
        </p:txBody>
      </p:sp>
      <p:sp>
        <p:nvSpPr>
          <p:cNvPr id="6" name="Footer Placeholder 5">
            <a:extLst>
              <a:ext uri="{FF2B5EF4-FFF2-40B4-BE49-F238E27FC236}">
                <a16:creationId xmlns:a16="http://schemas.microsoft.com/office/drawing/2014/main" id="{90E25F0A-5646-40FC-AFE9-7D4798B184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0B5DFA-9CC8-42E4-A868-AF28A4E5824A}"/>
              </a:ext>
            </a:extLst>
          </p:cNvPr>
          <p:cNvSpPr>
            <a:spLocks noGrp="1"/>
          </p:cNvSpPr>
          <p:nvPr>
            <p:ph type="sldNum" sz="quarter" idx="12"/>
          </p:nvPr>
        </p:nvSpPr>
        <p:spPr/>
        <p:txBody>
          <a:bodyPr/>
          <a:lstStyle/>
          <a:p>
            <a:fld id="{EC7B002C-D49C-43F6-8E76-6E51DC1ACB37}" type="slidenum">
              <a:rPr lang="en-US" smtClean="0"/>
              <a:t>‹#›</a:t>
            </a:fld>
            <a:endParaRPr lang="en-US"/>
          </a:p>
        </p:txBody>
      </p:sp>
    </p:spTree>
    <p:extLst>
      <p:ext uri="{BB962C8B-B14F-4D97-AF65-F5344CB8AC3E}">
        <p14:creationId xmlns:p14="http://schemas.microsoft.com/office/powerpoint/2010/main" val="802061934"/>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2142C-CDC3-440F-BAA9-1F7FA4BBFA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A49A10-8D53-4CE5-BBC8-2A3B3E354A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233E00-2835-49EC-BC33-E76A49D64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07D249-3940-43AE-BCF8-27AAAF130CCB}"/>
              </a:ext>
            </a:extLst>
          </p:cNvPr>
          <p:cNvSpPr>
            <a:spLocks noGrp="1"/>
          </p:cNvSpPr>
          <p:nvPr>
            <p:ph type="dt" sz="half" idx="10"/>
          </p:nvPr>
        </p:nvSpPr>
        <p:spPr/>
        <p:txBody>
          <a:bodyPr/>
          <a:lstStyle/>
          <a:p>
            <a:fld id="{F950E99C-50B5-4FF7-98C9-2D6AD807D985}" type="datetimeFigureOut">
              <a:rPr lang="en-US" smtClean="0"/>
              <a:t>8/30/2021</a:t>
            </a:fld>
            <a:endParaRPr lang="en-US"/>
          </a:p>
        </p:txBody>
      </p:sp>
      <p:sp>
        <p:nvSpPr>
          <p:cNvPr id="6" name="Footer Placeholder 5">
            <a:extLst>
              <a:ext uri="{FF2B5EF4-FFF2-40B4-BE49-F238E27FC236}">
                <a16:creationId xmlns:a16="http://schemas.microsoft.com/office/drawing/2014/main" id="{3762BC56-844E-4407-9977-C14115714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A916CA-64DE-4E1E-ADC2-862FE4A2BB17}"/>
              </a:ext>
            </a:extLst>
          </p:cNvPr>
          <p:cNvSpPr>
            <a:spLocks noGrp="1"/>
          </p:cNvSpPr>
          <p:nvPr>
            <p:ph type="sldNum" sz="quarter" idx="12"/>
          </p:nvPr>
        </p:nvSpPr>
        <p:spPr/>
        <p:txBody>
          <a:bodyPr/>
          <a:lstStyle/>
          <a:p>
            <a:fld id="{EC7B002C-D49C-43F6-8E76-6E51DC1ACB37}" type="slidenum">
              <a:rPr lang="en-US" smtClean="0"/>
              <a:t>‹#›</a:t>
            </a:fld>
            <a:endParaRPr lang="en-US"/>
          </a:p>
        </p:txBody>
      </p:sp>
    </p:spTree>
    <p:extLst>
      <p:ext uri="{BB962C8B-B14F-4D97-AF65-F5344CB8AC3E}">
        <p14:creationId xmlns:p14="http://schemas.microsoft.com/office/powerpoint/2010/main" val="699267966"/>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59156-4492-4E4B-9719-57FC0EE9F2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1469AD-124B-4E06-8F73-CDC625D0DC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B13AD-E931-44B4-B563-EE73EE31A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0E99C-50B5-4FF7-98C9-2D6AD807D985}" type="datetimeFigureOut">
              <a:rPr lang="en-US" smtClean="0"/>
              <a:t>8/30/2021</a:t>
            </a:fld>
            <a:endParaRPr lang="en-US"/>
          </a:p>
        </p:txBody>
      </p:sp>
      <p:sp>
        <p:nvSpPr>
          <p:cNvPr id="5" name="Footer Placeholder 4">
            <a:extLst>
              <a:ext uri="{FF2B5EF4-FFF2-40B4-BE49-F238E27FC236}">
                <a16:creationId xmlns:a16="http://schemas.microsoft.com/office/drawing/2014/main" id="{66E7E799-B85C-46F7-BCC6-EC10E53608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0B4394-9A19-4627-AF16-97DB3B8DCF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7B002C-D49C-43F6-8E76-6E51DC1ACB37}" type="slidenum">
              <a:rPr lang="en-US" smtClean="0"/>
              <a:t>‹#›</a:t>
            </a:fld>
            <a:endParaRPr lang="en-US"/>
          </a:p>
        </p:txBody>
      </p:sp>
    </p:spTree>
    <p:extLst>
      <p:ext uri="{BB962C8B-B14F-4D97-AF65-F5344CB8AC3E}">
        <p14:creationId xmlns:p14="http://schemas.microsoft.com/office/powerpoint/2010/main" val="9241278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lauriegoldmanmd.com/2020/03/11/long-lost-b-vitamins-b4-b8-b10-b11/" TargetMode="Externa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hyperlink" Target="http://murov.info/triviachallenges.htm" TargetMode="External"/><Relationship Id="rId2" Type="http://schemas.openxmlformats.org/officeDocument/2006/relationships/hyperlink" Target="http://murov.info/" TargetMode="External"/><Relationship Id="rId1" Type="http://schemas.openxmlformats.org/officeDocument/2006/relationships/slideLayout" Target="../slideLayouts/slideLayout7.xml"/><Relationship Id="rId4" Type="http://schemas.openxmlformats.org/officeDocument/2006/relationships/hyperlink" Target="http://murov.info/PPTPreshows.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772717-BD4D-408E-8705-D5256552157A}"/>
              </a:ext>
            </a:extLst>
          </p:cNvPr>
          <p:cNvPicPr>
            <a:picLocks noChangeAspect="1"/>
          </p:cNvPicPr>
          <p:nvPr/>
        </p:nvPicPr>
        <p:blipFill>
          <a:blip r:embed="rId2"/>
          <a:stretch>
            <a:fillRect/>
          </a:stretch>
        </p:blipFill>
        <p:spPr>
          <a:xfrm>
            <a:off x="3712284" y="1183341"/>
            <a:ext cx="5477435" cy="5477435"/>
          </a:xfrm>
          <a:prstGeom prst="rect">
            <a:avLst/>
          </a:prstGeom>
        </p:spPr>
      </p:pic>
      <p:sp>
        <p:nvSpPr>
          <p:cNvPr id="12" name="TextBox 11">
            <a:extLst>
              <a:ext uri="{FF2B5EF4-FFF2-40B4-BE49-F238E27FC236}">
                <a16:creationId xmlns:a16="http://schemas.microsoft.com/office/drawing/2014/main" id="{ADC5B494-87B2-4ECE-A270-1D23D8C8251E}"/>
              </a:ext>
            </a:extLst>
          </p:cNvPr>
          <p:cNvSpPr txBox="1"/>
          <p:nvPr/>
        </p:nvSpPr>
        <p:spPr>
          <a:xfrm>
            <a:off x="3453202" y="905436"/>
            <a:ext cx="5995598" cy="5477435"/>
          </a:xfrm>
          <a:prstGeom prst="rect">
            <a:avLst/>
          </a:prstGeom>
          <a:noFill/>
        </p:spPr>
        <p:txBody>
          <a:bodyPr wrap="square">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VITAMINS: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FUNCTION, STRUCTURE AND IDENTIFCATION</a:t>
            </a:r>
          </a:p>
        </p:txBody>
      </p:sp>
      <p:sp>
        <p:nvSpPr>
          <p:cNvPr id="13" name="TextBox 12">
            <a:extLst>
              <a:ext uri="{FF2B5EF4-FFF2-40B4-BE49-F238E27FC236}">
                <a16:creationId xmlns:a16="http://schemas.microsoft.com/office/drawing/2014/main" id="{1638B20A-57E2-4C4C-992F-BBB9D82BF819}"/>
              </a:ext>
            </a:extLst>
          </p:cNvPr>
          <p:cNvSpPr txBox="1"/>
          <p:nvPr/>
        </p:nvSpPr>
        <p:spPr>
          <a:xfrm>
            <a:off x="3453202" y="905435"/>
            <a:ext cx="5995598" cy="5477435"/>
          </a:xfrm>
          <a:prstGeom prst="rect">
            <a:avLst/>
          </a:prstGeom>
          <a:noFill/>
        </p:spPr>
        <p:txBody>
          <a:bodyPr wrap="square">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VITAMINS: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FUNCTION, STRUCTURE AND IDENTIFCATION</a:t>
            </a:r>
          </a:p>
        </p:txBody>
      </p:sp>
    </p:spTree>
    <p:extLst>
      <p:ext uri="{BB962C8B-B14F-4D97-AF65-F5344CB8AC3E}">
        <p14:creationId xmlns:p14="http://schemas.microsoft.com/office/powerpoint/2010/main" val="523547817"/>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ACBB16-C15C-4663-A706-FC498F6173D9}"/>
              </a:ext>
            </a:extLst>
          </p:cNvPr>
          <p:cNvSpPr txBox="1"/>
          <p:nvPr/>
        </p:nvSpPr>
        <p:spPr>
          <a:xfrm>
            <a:off x="4099197" y="373741"/>
            <a:ext cx="28956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Vitamin B</a:t>
            </a:r>
            <a:r>
              <a:rPr kumimoji="0" lang="en-US" sz="4800" b="1" i="0" u="none" strike="noStrike" kern="1200" cap="none" spc="0" normalizeH="0" baseline="-25000" noProof="0" dirty="0">
                <a:ln>
                  <a:noFill/>
                </a:ln>
                <a:solidFill>
                  <a:srgbClr val="FF0000"/>
                </a:solidFill>
                <a:effectLst/>
                <a:uLnTx/>
                <a:uFillTx/>
                <a:latin typeface="Calibri" panose="020F0502020204030204"/>
                <a:ea typeface="+mn-ea"/>
                <a:cs typeface="+mn-cs"/>
              </a:rPr>
              <a:t>2</a:t>
            </a:r>
          </a:p>
        </p:txBody>
      </p:sp>
      <p:sp>
        <p:nvSpPr>
          <p:cNvPr id="2" name="TextBox 1">
            <a:extLst>
              <a:ext uri="{FF2B5EF4-FFF2-40B4-BE49-F238E27FC236}">
                <a16:creationId xmlns:a16="http://schemas.microsoft.com/office/drawing/2014/main" id="{FF1C9863-BB65-4613-B0D6-794BE9DC2B1F}"/>
              </a:ext>
            </a:extLst>
          </p:cNvPr>
          <p:cNvSpPr txBox="1"/>
          <p:nvPr/>
        </p:nvSpPr>
        <p:spPr>
          <a:xfrm>
            <a:off x="3733102" y="1832514"/>
            <a:ext cx="1813895" cy="584775"/>
          </a:xfrm>
          <a:prstGeom prst="rect">
            <a:avLst/>
          </a:prstGeom>
          <a:noFill/>
        </p:spPr>
        <p:txBody>
          <a:bodyPr wrap="none" rtlCol="0">
            <a:spAutoFit/>
          </a:bodyPr>
          <a:lstStyle/>
          <a:p>
            <a:r>
              <a:rPr lang="en-US" sz="3200" b="1" dirty="0"/>
              <a:t>riboflavin</a:t>
            </a:r>
          </a:p>
        </p:txBody>
      </p:sp>
      <p:sp>
        <p:nvSpPr>
          <p:cNvPr id="5" name="TextBox 4">
            <a:extLst>
              <a:ext uri="{FF2B5EF4-FFF2-40B4-BE49-F238E27FC236}">
                <a16:creationId xmlns:a16="http://schemas.microsoft.com/office/drawing/2014/main" id="{00306089-DE24-4479-ABAA-A032D6AF98B9}"/>
              </a:ext>
            </a:extLst>
          </p:cNvPr>
          <p:cNvSpPr txBox="1"/>
          <p:nvPr/>
        </p:nvSpPr>
        <p:spPr>
          <a:xfrm>
            <a:off x="197785" y="3672841"/>
            <a:ext cx="7040880" cy="1569660"/>
          </a:xfrm>
          <a:prstGeom prst="rect">
            <a:avLst/>
          </a:prstGeom>
          <a:noFill/>
        </p:spPr>
        <p:txBody>
          <a:bodyPr wrap="square">
            <a:spAutoFit/>
          </a:bodyPr>
          <a:lstStyle/>
          <a:p>
            <a:r>
              <a:rPr lang="en-US" sz="2400" b="1" dirty="0"/>
              <a:t>Function:  It is required by the body for cellular respiration, energy metabolism, vision, skin health.</a:t>
            </a:r>
          </a:p>
          <a:p>
            <a:r>
              <a:rPr lang="en-US" sz="2400" b="1" dirty="0"/>
              <a:t>Deficiency:  skin disorders, hyperemia (excess blood) and edema of the mouth and throat.</a:t>
            </a:r>
          </a:p>
        </p:txBody>
      </p:sp>
      <p:sp>
        <p:nvSpPr>
          <p:cNvPr id="6" name="TextBox 5">
            <a:extLst>
              <a:ext uri="{FF2B5EF4-FFF2-40B4-BE49-F238E27FC236}">
                <a16:creationId xmlns:a16="http://schemas.microsoft.com/office/drawing/2014/main" id="{7CD10A0D-8B11-46D0-9142-F19D851554E7}"/>
              </a:ext>
            </a:extLst>
          </p:cNvPr>
          <p:cNvSpPr txBox="1"/>
          <p:nvPr/>
        </p:nvSpPr>
        <p:spPr>
          <a:xfrm>
            <a:off x="197785" y="5490291"/>
            <a:ext cx="6339840" cy="1200329"/>
          </a:xfrm>
          <a:prstGeom prst="rect">
            <a:avLst/>
          </a:prstGeom>
          <a:noFill/>
        </p:spPr>
        <p:txBody>
          <a:bodyPr wrap="square" rtlCol="0">
            <a:spAutoFit/>
          </a:bodyPr>
          <a:lstStyle/>
          <a:p>
            <a:r>
              <a:rPr lang="en-US" sz="2400" b="1" dirty="0"/>
              <a:t>Sources: eggs, green vegetables, milk and other dairy products, meat, mushrooms, whole grain and enriched breads and cereals and almonds. </a:t>
            </a:r>
          </a:p>
        </p:txBody>
      </p:sp>
      <p:pic>
        <p:nvPicPr>
          <p:cNvPr id="7" name="Picture 6">
            <a:extLst>
              <a:ext uri="{FF2B5EF4-FFF2-40B4-BE49-F238E27FC236}">
                <a16:creationId xmlns:a16="http://schemas.microsoft.com/office/drawing/2014/main" id="{74C04A36-AB5D-43EA-8F3C-241AE1CE4AEB}"/>
              </a:ext>
            </a:extLst>
          </p:cNvPr>
          <p:cNvPicPr>
            <a:picLocks noChangeAspect="1"/>
          </p:cNvPicPr>
          <p:nvPr/>
        </p:nvPicPr>
        <p:blipFill>
          <a:blip r:embed="rId2"/>
          <a:stretch>
            <a:fillRect/>
          </a:stretch>
        </p:blipFill>
        <p:spPr>
          <a:xfrm>
            <a:off x="7574280" y="2229081"/>
            <a:ext cx="4617720" cy="4617720"/>
          </a:xfrm>
          <a:prstGeom prst="rect">
            <a:avLst/>
          </a:prstGeom>
        </p:spPr>
      </p:pic>
      <p:pic>
        <p:nvPicPr>
          <p:cNvPr id="4" name="Picture 3">
            <a:extLst>
              <a:ext uri="{FF2B5EF4-FFF2-40B4-BE49-F238E27FC236}">
                <a16:creationId xmlns:a16="http://schemas.microsoft.com/office/drawing/2014/main" id="{C9A1C791-8A76-4191-BD67-E34663FF7E99}"/>
              </a:ext>
            </a:extLst>
          </p:cNvPr>
          <p:cNvPicPr>
            <a:picLocks noChangeAspect="1"/>
          </p:cNvPicPr>
          <p:nvPr/>
        </p:nvPicPr>
        <p:blipFill>
          <a:blip r:embed="rId3"/>
          <a:stretch>
            <a:fillRect/>
          </a:stretch>
        </p:blipFill>
        <p:spPr>
          <a:xfrm>
            <a:off x="381656" y="68227"/>
            <a:ext cx="3434890" cy="3356824"/>
          </a:xfrm>
          <a:prstGeom prst="rect">
            <a:avLst/>
          </a:prstGeom>
        </p:spPr>
      </p:pic>
    </p:spTree>
    <p:extLst>
      <p:ext uri="{BB962C8B-B14F-4D97-AF65-F5344CB8AC3E}">
        <p14:creationId xmlns:p14="http://schemas.microsoft.com/office/powerpoint/2010/main" val="2251121797"/>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5000"/>
                            </p:stCondLst>
                            <p:childTnLst>
                              <p:par>
                                <p:cTn id="9" presetID="2" presetClass="entr" presetSubtype="2" fill="hold" nodeType="afterEffect">
                                  <p:stCondLst>
                                    <p:cond delay="500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1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1000"/>
                            </p:stCondLst>
                            <p:childTnLst>
                              <p:par>
                                <p:cTn id="14" presetID="6" presetClass="entr" presetSubtype="16" fill="hold" nodeType="afterEffect">
                                  <p:stCondLst>
                                    <p:cond delay="500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1000"/>
                                        <p:tgtEl>
                                          <p:spTgt spid="7"/>
                                        </p:tgtEl>
                                      </p:cBhvr>
                                    </p:animEffect>
                                  </p:childTnLst>
                                </p:cTn>
                              </p:par>
                            </p:childTnLst>
                          </p:cTn>
                        </p:par>
                        <p:par>
                          <p:cTn id="17" fill="hold">
                            <p:stCondLst>
                              <p:cond delay="17000"/>
                            </p:stCondLst>
                            <p:childTnLst>
                              <p:par>
                                <p:cTn id="18" presetID="3" presetClass="entr" presetSubtype="10" fill="hold" nodeType="afterEffect">
                                  <p:stCondLst>
                                    <p:cond delay="1000"/>
                                  </p:stCondLst>
                                  <p:iterate type="lt">
                                    <p:tmPct val="3000"/>
                                  </p:iterate>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linds(horizontal)">
                                      <p:cBhvr>
                                        <p:cTn id="2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78FBEA-6421-4BCA-8D99-4023C2992BC8}"/>
              </a:ext>
            </a:extLst>
          </p:cNvPr>
          <p:cNvSpPr txBox="1"/>
          <p:nvPr/>
        </p:nvSpPr>
        <p:spPr>
          <a:xfrm>
            <a:off x="3048000" y="1883627"/>
            <a:ext cx="60960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Vitamin B</a:t>
            </a:r>
            <a:r>
              <a:rPr kumimoji="0" lang="en-US" sz="4800" b="1" i="0" u="none" strike="noStrike" kern="1200" cap="none" spc="0" normalizeH="0" baseline="-25000" noProof="0" dirty="0">
                <a:ln>
                  <a:noFill/>
                </a:ln>
                <a:solidFill>
                  <a:srgbClr val="FF0000"/>
                </a:solidFill>
                <a:effectLst/>
                <a:uLnTx/>
                <a:uFillTx/>
                <a:latin typeface="Calibri" panose="020F0502020204030204"/>
                <a:ea typeface="+mn-ea"/>
                <a:cs typeface="+mn-cs"/>
              </a:rPr>
              <a:t>3</a:t>
            </a:r>
          </a:p>
        </p:txBody>
      </p:sp>
      <p:sp>
        <p:nvSpPr>
          <p:cNvPr id="2" name="TextBox 1">
            <a:extLst>
              <a:ext uri="{FF2B5EF4-FFF2-40B4-BE49-F238E27FC236}">
                <a16:creationId xmlns:a16="http://schemas.microsoft.com/office/drawing/2014/main" id="{9A822778-C25F-4D18-B1E0-B0E1329DB09F}"/>
              </a:ext>
            </a:extLst>
          </p:cNvPr>
          <p:cNvSpPr txBox="1"/>
          <p:nvPr/>
        </p:nvSpPr>
        <p:spPr>
          <a:xfrm>
            <a:off x="3477016" y="292023"/>
            <a:ext cx="1199367" cy="584775"/>
          </a:xfrm>
          <a:prstGeom prst="rect">
            <a:avLst/>
          </a:prstGeom>
          <a:noFill/>
        </p:spPr>
        <p:txBody>
          <a:bodyPr wrap="none" rtlCol="0">
            <a:spAutoFit/>
          </a:bodyPr>
          <a:lstStyle/>
          <a:p>
            <a:r>
              <a:rPr lang="en-US" sz="3200" b="1" dirty="0"/>
              <a:t>niacin</a:t>
            </a:r>
          </a:p>
        </p:txBody>
      </p:sp>
      <p:pic>
        <p:nvPicPr>
          <p:cNvPr id="4" name="Picture 3">
            <a:extLst>
              <a:ext uri="{FF2B5EF4-FFF2-40B4-BE49-F238E27FC236}">
                <a16:creationId xmlns:a16="http://schemas.microsoft.com/office/drawing/2014/main" id="{7577533E-BB49-4FD3-83A9-4C6364BEB0DB}"/>
              </a:ext>
            </a:extLst>
          </p:cNvPr>
          <p:cNvPicPr>
            <a:picLocks noChangeAspect="1"/>
          </p:cNvPicPr>
          <p:nvPr/>
        </p:nvPicPr>
        <p:blipFill>
          <a:blip r:embed="rId2"/>
          <a:stretch>
            <a:fillRect/>
          </a:stretch>
        </p:blipFill>
        <p:spPr>
          <a:xfrm>
            <a:off x="6752652" y="3545267"/>
            <a:ext cx="5439348" cy="3168906"/>
          </a:xfrm>
          <a:prstGeom prst="rect">
            <a:avLst/>
          </a:prstGeom>
        </p:spPr>
      </p:pic>
      <p:pic>
        <p:nvPicPr>
          <p:cNvPr id="5" name="Picture 4">
            <a:extLst>
              <a:ext uri="{FF2B5EF4-FFF2-40B4-BE49-F238E27FC236}">
                <a16:creationId xmlns:a16="http://schemas.microsoft.com/office/drawing/2014/main" id="{451FEAC6-8889-4D2C-9EC1-167FE708A8EF}"/>
              </a:ext>
            </a:extLst>
          </p:cNvPr>
          <p:cNvPicPr>
            <a:picLocks noChangeAspect="1"/>
          </p:cNvPicPr>
          <p:nvPr/>
        </p:nvPicPr>
        <p:blipFill>
          <a:blip r:embed="rId3"/>
          <a:stretch>
            <a:fillRect/>
          </a:stretch>
        </p:blipFill>
        <p:spPr>
          <a:xfrm>
            <a:off x="380999" y="292023"/>
            <a:ext cx="2955229" cy="2422601"/>
          </a:xfrm>
          <a:prstGeom prst="rect">
            <a:avLst/>
          </a:prstGeom>
        </p:spPr>
      </p:pic>
      <p:sp>
        <p:nvSpPr>
          <p:cNvPr id="7" name="TextBox 6">
            <a:extLst>
              <a:ext uri="{FF2B5EF4-FFF2-40B4-BE49-F238E27FC236}">
                <a16:creationId xmlns:a16="http://schemas.microsoft.com/office/drawing/2014/main" id="{206B8187-CC03-4A51-9531-2A0DA77F6756}"/>
              </a:ext>
            </a:extLst>
          </p:cNvPr>
          <p:cNvSpPr txBox="1"/>
          <p:nvPr/>
        </p:nvSpPr>
        <p:spPr>
          <a:xfrm>
            <a:off x="213360" y="2929944"/>
            <a:ext cx="7147560" cy="1569660"/>
          </a:xfrm>
          <a:prstGeom prst="rect">
            <a:avLst/>
          </a:prstGeom>
          <a:noFill/>
        </p:spPr>
        <p:txBody>
          <a:bodyPr wrap="square">
            <a:spAutoFit/>
          </a:bodyPr>
          <a:lstStyle/>
          <a:p>
            <a:r>
              <a:rPr lang="en-US" sz="2400" b="1" dirty="0"/>
              <a:t>Functions:  plays a role in converting carbohydrates into glucose, metabolizing fats and proteins, and keeping the nervous system working properly.</a:t>
            </a:r>
          </a:p>
          <a:p>
            <a:r>
              <a:rPr lang="en-US" sz="2400" b="1" dirty="0"/>
              <a:t>Deficiency:  pellagra</a:t>
            </a:r>
          </a:p>
        </p:txBody>
      </p:sp>
      <p:sp>
        <p:nvSpPr>
          <p:cNvPr id="9" name="TextBox 8">
            <a:extLst>
              <a:ext uri="{FF2B5EF4-FFF2-40B4-BE49-F238E27FC236}">
                <a16:creationId xmlns:a16="http://schemas.microsoft.com/office/drawing/2014/main" id="{57DEDB27-25C2-45E1-8451-A5B6762471BF}"/>
              </a:ext>
            </a:extLst>
          </p:cNvPr>
          <p:cNvSpPr txBox="1"/>
          <p:nvPr/>
        </p:nvSpPr>
        <p:spPr>
          <a:xfrm>
            <a:off x="213360" y="5013393"/>
            <a:ext cx="6828852" cy="1200329"/>
          </a:xfrm>
          <a:prstGeom prst="rect">
            <a:avLst/>
          </a:prstGeom>
          <a:noFill/>
        </p:spPr>
        <p:txBody>
          <a:bodyPr wrap="square">
            <a:spAutoFit/>
          </a:bodyPr>
          <a:lstStyle/>
          <a:p>
            <a:r>
              <a:rPr lang="en-US" sz="2400" b="1" dirty="0"/>
              <a:t>Sources:  beef, liver, poultry, eggs, dairy products, fish, nuts, seeds, legumes, avocados, and whole grains. It is also found in fortified cereals and bread.</a:t>
            </a:r>
          </a:p>
        </p:txBody>
      </p:sp>
    </p:spTree>
    <p:extLst>
      <p:ext uri="{BB962C8B-B14F-4D97-AF65-F5344CB8AC3E}">
        <p14:creationId xmlns:p14="http://schemas.microsoft.com/office/powerpoint/2010/main" val="1194091178"/>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400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1000"/>
                                        <p:tgtEl>
                                          <p:spTgt spid="7"/>
                                        </p:tgtEl>
                                      </p:cBhvr>
                                    </p:animEffect>
                                  </p:childTnLst>
                                </p:cTn>
                              </p:par>
                            </p:childTnLst>
                          </p:cTn>
                        </p:par>
                        <p:par>
                          <p:cTn id="8" fill="hold">
                            <p:stCondLst>
                              <p:cond delay="5000"/>
                            </p:stCondLst>
                            <p:childTnLst>
                              <p:par>
                                <p:cTn id="9" presetID="2" presetClass="entr" presetSubtype="2" fill="hold" grpId="0" nodeType="afterEffect">
                                  <p:stCondLst>
                                    <p:cond delay="50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1000"/>
                            </p:stCondLst>
                            <p:childTnLst>
                              <p:par>
                                <p:cTn id="14" presetID="5" presetClass="entr" presetSubtype="10" fill="hold" nodeType="afterEffect">
                                  <p:stCondLst>
                                    <p:cond delay="500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1000"/>
                                        <p:tgtEl>
                                          <p:spTgt spid="4"/>
                                        </p:tgtEl>
                                      </p:cBhvr>
                                    </p:animEffect>
                                  </p:childTnLst>
                                </p:cTn>
                              </p:par>
                            </p:childTnLst>
                          </p:cTn>
                        </p:par>
                        <p:par>
                          <p:cTn id="17" fill="hold">
                            <p:stCondLst>
                              <p:cond delay="17000"/>
                            </p:stCondLst>
                            <p:childTnLst>
                              <p:par>
                                <p:cTn id="18" presetID="22" presetClass="entr" presetSubtype="4" fill="hold" grpId="0" nodeType="after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2724A0-A7E1-4B94-A68D-EBE3FE330C77}"/>
              </a:ext>
            </a:extLst>
          </p:cNvPr>
          <p:cNvSpPr txBox="1"/>
          <p:nvPr/>
        </p:nvSpPr>
        <p:spPr>
          <a:xfrm>
            <a:off x="7650480" y="310714"/>
            <a:ext cx="336901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Vitamin B</a:t>
            </a:r>
            <a:r>
              <a:rPr kumimoji="0" lang="en-US" sz="4800" b="1" i="0" u="none" strike="noStrike" kern="1200" cap="none" spc="0" normalizeH="0" baseline="-25000" noProof="0" dirty="0">
                <a:ln>
                  <a:noFill/>
                </a:ln>
                <a:solidFill>
                  <a:srgbClr val="FF0000"/>
                </a:solidFill>
                <a:effectLst/>
                <a:uLnTx/>
                <a:uFillTx/>
                <a:latin typeface="Calibri" panose="020F0502020204030204"/>
                <a:ea typeface="+mn-ea"/>
                <a:cs typeface="+mn-cs"/>
              </a:rPr>
              <a:t>6</a:t>
            </a:r>
          </a:p>
        </p:txBody>
      </p:sp>
      <p:sp>
        <p:nvSpPr>
          <p:cNvPr id="4" name="TextBox 3">
            <a:extLst>
              <a:ext uri="{FF2B5EF4-FFF2-40B4-BE49-F238E27FC236}">
                <a16:creationId xmlns:a16="http://schemas.microsoft.com/office/drawing/2014/main" id="{8A084759-FC77-46D8-82E3-58310CB45790}"/>
              </a:ext>
            </a:extLst>
          </p:cNvPr>
          <p:cNvSpPr txBox="1"/>
          <p:nvPr/>
        </p:nvSpPr>
        <p:spPr>
          <a:xfrm>
            <a:off x="308610" y="3968965"/>
            <a:ext cx="5101590" cy="1477328"/>
          </a:xfrm>
          <a:prstGeom prst="rect">
            <a:avLst/>
          </a:prstGeom>
          <a:noFill/>
        </p:spPr>
        <p:txBody>
          <a:bodyPr wrap="square">
            <a:spAutoFit/>
          </a:bodyPr>
          <a:lstStyle/>
          <a:p>
            <a:r>
              <a:rPr lang="en-US" sz="2400" b="1" dirty="0"/>
              <a:t>Sources:  pork, poultry, some fish, pork, poultry, some fish, peanuts, soya beans, wheatgerm, oats, bananas.</a:t>
            </a:r>
          </a:p>
          <a:p>
            <a:endParaRPr lang="en-US" dirty="0"/>
          </a:p>
        </p:txBody>
      </p:sp>
      <p:sp>
        <p:nvSpPr>
          <p:cNvPr id="5" name="TextBox 4">
            <a:extLst>
              <a:ext uri="{FF2B5EF4-FFF2-40B4-BE49-F238E27FC236}">
                <a16:creationId xmlns:a16="http://schemas.microsoft.com/office/drawing/2014/main" id="{B5A21450-4E5B-4D2C-AEA0-0269BDC11CAA}"/>
              </a:ext>
            </a:extLst>
          </p:cNvPr>
          <p:cNvSpPr txBox="1"/>
          <p:nvPr/>
        </p:nvSpPr>
        <p:spPr>
          <a:xfrm>
            <a:off x="4069080" y="1243176"/>
            <a:ext cx="8252197" cy="1569660"/>
          </a:xfrm>
          <a:prstGeom prst="rect">
            <a:avLst/>
          </a:prstGeom>
          <a:noFill/>
        </p:spPr>
        <p:txBody>
          <a:bodyPr wrap="square" rtlCol="0">
            <a:spAutoFit/>
          </a:bodyPr>
          <a:lstStyle/>
          <a:p>
            <a:r>
              <a:rPr lang="en-US" sz="2400" b="1" dirty="0"/>
              <a:t>Functions:  protein metabolism, helps make red blood cells.</a:t>
            </a:r>
          </a:p>
          <a:p>
            <a:r>
              <a:rPr lang="en-US" sz="2400" b="1" dirty="0"/>
              <a:t>Deficiency:  microcytic anemia, electroencephalographic abnormalities, dermatitis and glossitis (swollen tongue), depression and confusion, and weakened immune function,</a:t>
            </a:r>
          </a:p>
        </p:txBody>
      </p:sp>
      <p:pic>
        <p:nvPicPr>
          <p:cNvPr id="6" name="Picture 5">
            <a:extLst>
              <a:ext uri="{FF2B5EF4-FFF2-40B4-BE49-F238E27FC236}">
                <a16:creationId xmlns:a16="http://schemas.microsoft.com/office/drawing/2014/main" id="{C7BECA0E-591F-49E4-9D3C-485BEB8A584B}"/>
              </a:ext>
            </a:extLst>
          </p:cNvPr>
          <p:cNvPicPr>
            <a:picLocks noChangeAspect="1"/>
          </p:cNvPicPr>
          <p:nvPr/>
        </p:nvPicPr>
        <p:blipFill rotWithShape="1">
          <a:blip r:embed="rId2"/>
          <a:srcRect l="1777" t="34972" r="2000" b="9250"/>
          <a:stretch/>
        </p:blipFill>
        <p:spPr>
          <a:xfrm>
            <a:off x="5505098" y="2812836"/>
            <a:ext cx="6598920" cy="3825240"/>
          </a:xfrm>
          <a:prstGeom prst="rect">
            <a:avLst/>
          </a:prstGeom>
        </p:spPr>
      </p:pic>
      <p:pic>
        <p:nvPicPr>
          <p:cNvPr id="7" name="Picture 6">
            <a:extLst>
              <a:ext uri="{FF2B5EF4-FFF2-40B4-BE49-F238E27FC236}">
                <a16:creationId xmlns:a16="http://schemas.microsoft.com/office/drawing/2014/main" id="{6388E264-1797-465A-A7FB-E41D85AFFBC2}"/>
              </a:ext>
            </a:extLst>
          </p:cNvPr>
          <p:cNvPicPr>
            <a:picLocks noChangeAspect="1"/>
          </p:cNvPicPr>
          <p:nvPr/>
        </p:nvPicPr>
        <p:blipFill>
          <a:blip r:embed="rId3"/>
          <a:stretch>
            <a:fillRect/>
          </a:stretch>
        </p:blipFill>
        <p:spPr>
          <a:xfrm>
            <a:off x="308610" y="308542"/>
            <a:ext cx="3369014" cy="2388937"/>
          </a:xfrm>
          <a:prstGeom prst="rect">
            <a:avLst/>
          </a:prstGeom>
        </p:spPr>
      </p:pic>
      <p:sp>
        <p:nvSpPr>
          <p:cNvPr id="8" name="TextBox 7">
            <a:extLst>
              <a:ext uri="{FF2B5EF4-FFF2-40B4-BE49-F238E27FC236}">
                <a16:creationId xmlns:a16="http://schemas.microsoft.com/office/drawing/2014/main" id="{024EB78B-93AB-47D8-BFE8-435872B60A75}"/>
              </a:ext>
            </a:extLst>
          </p:cNvPr>
          <p:cNvSpPr txBox="1"/>
          <p:nvPr/>
        </p:nvSpPr>
        <p:spPr>
          <a:xfrm>
            <a:off x="3600996" y="308542"/>
            <a:ext cx="1992084" cy="584775"/>
          </a:xfrm>
          <a:prstGeom prst="rect">
            <a:avLst/>
          </a:prstGeom>
          <a:noFill/>
        </p:spPr>
        <p:txBody>
          <a:bodyPr wrap="none" rtlCol="0">
            <a:spAutoFit/>
          </a:bodyPr>
          <a:lstStyle/>
          <a:p>
            <a:r>
              <a:rPr lang="en-US" sz="3200" b="1" dirty="0"/>
              <a:t>pyridoxine</a:t>
            </a:r>
          </a:p>
        </p:txBody>
      </p:sp>
    </p:spTree>
    <p:extLst>
      <p:ext uri="{BB962C8B-B14F-4D97-AF65-F5344CB8AC3E}">
        <p14:creationId xmlns:p14="http://schemas.microsoft.com/office/powerpoint/2010/main" val="1317386876"/>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40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5000"/>
                            </p:stCondLst>
                            <p:childTnLst>
                              <p:par>
                                <p:cTn id="12" presetID="50" presetClass="entr" presetSubtype="0" decel="100000" fill="hold" grpId="0" nodeType="afterEffect">
                                  <p:stCondLst>
                                    <p:cond delay="500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3"/>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par>
                          <p:cTn id="17" fill="hold">
                            <p:stCondLst>
                              <p:cond delay="11000"/>
                            </p:stCondLst>
                            <p:childTnLst>
                              <p:par>
                                <p:cTn id="18" presetID="3" presetClass="entr" presetSubtype="10" fill="hold" nodeType="afterEffect">
                                  <p:stCondLst>
                                    <p:cond delay="500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1000"/>
                                        <p:tgtEl>
                                          <p:spTgt spid="6"/>
                                        </p:tgtEl>
                                      </p:cBhvr>
                                    </p:animEffect>
                                  </p:childTnLst>
                                </p:cTn>
                              </p:par>
                            </p:childTnLst>
                          </p:cTn>
                        </p:par>
                        <p:par>
                          <p:cTn id="21" fill="hold">
                            <p:stCondLst>
                              <p:cond delay="17000"/>
                            </p:stCondLst>
                            <p:childTnLst>
                              <p:par>
                                <p:cTn id="22" presetID="12" presetClass="entr" presetSubtype="4" fill="hold" grpId="0" nodeType="afterEffect">
                                  <p:stCondLst>
                                    <p:cond delay="100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000"/>
                                        <p:tgtEl>
                                          <p:spTgt spid="3"/>
                                        </p:tgtEl>
                                        <p:attrNameLst>
                                          <p:attrName>ppt_y</p:attrName>
                                        </p:attrNameLst>
                                      </p:cBhvr>
                                      <p:tavLst>
                                        <p:tav tm="0">
                                          <p:val>
                                            <p:strVal val="#ppt_y+#ppt_h*1.125000"/>
                                          </p:val>
                                        </p:tav>
                                        <p:tav tm="100000">
                                          <p:val>
                                            <p:strVal val="#ppt_y"/>
                                          </p:val>
                                        </p:tav>
                                      </p:tavLst>
                                    </p:anim>
                                    <p:animEffect transition="in" filter="wipe(up)">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F4FB98-8DAD-4464-A74F-105CBD0B5A5A}"/>
              </a:ext>
            </a:extLst>
          </p:cNvPr>
          <p:cNvSpPr txBox="1"/>
          <p:nvPr/>
        </p:nvSpPr>
        <p:spPr>
          <a:xfrm>
            <a:off x="7452359" y="1424389"/>
            <a:ext cx="266699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latin typeface="Calibri" panose="020F0502020204030204"/>
              </a:rPr>
              <a:t>f</a:t>
            </a:r>
            <a:r>
              <a:rPr kumimoji="0" lang="en-US" sz="3200" b="1" i="0" u="none" strike="noStrike" kern="1200" cap="none" spc="0" normalizeH="0" noProof="0" dirty="0" err="1">
                <a:ln>
                  <a:noFill/>
                </a:ln>
                <a:effectLst/>
                <a:uLnTx/>
                <a:uFillTx/>
                <a:latin typeface="Calibri" panose="020F0502020204030204"/>
                <a:ea typeface="+mn-ea"/>
                <a:cs typeface="+mn-cs"/>
              </a:rPr>
              <a:t>olic</a:t>
            </a:r>
            <a:r>
              <a:rPr kumimoji="0" lang="en-US" sz="3200" b="1" i="0" u="none" strike="noStrike" kern="1200" cap="none" spc="0" normalizeH="0" noProof="0" dirty="0">
                <a:ln>
                  <a:noFill/>
                </a:ln>
                <a:effectLst/>
                <a:uLnTx/>
                <a:uFillTx/>
                <a:latin typeface="Calibri" panose="020F0502020204030204"/>
                <a:ea typeface="+mn-ea"/>
                <a:cs typeface="+mn-cs"/>
              </a:rPr>
              <a:t> acid</a:t>
            </a:r>
          </a:p>
        </p:txBody>
      </p:sp>
      <p:pic>
        <p:nvPicPr>
          <p:cNvPr id="4" name="Picture 3">
            <a:extLst>
              <a:ext uri="{FF2B5EF4-FFF2-40B4-BE49-F238E27FC236}">
                <a16:creationId xmlns:a16="http://schemas.microsoft.com/office/drawing/2014/main" id="{B275C67F-5137-40FF-8D85-A22DE8D54BC5}"/>
              </a:ext>
            </a:extLst>
          </p:cNvPr>
          <p:cNvPicPr>
            <a:picLocks noChangeAspect="1"/>
          </p:cNvPicPr>
          <p:nvPr/>
        </p:nvPicPr>
        <p:blipFill>
          <a:blip r:embed="rId2"/>
          <a:stretch>
            <a:fillRect/>
          </a:stretch>
        </p:blipFill>
        <p:spPr>
          <a:xfrm>
            <a:off x="335279" y="420052"/>
            <a:ext cx="6541115" cy="2593450"/>
          </a:xfrm>
          <a:prstGeom prst="rect">
            <a:avLst/>
          </a:prstGeom>
        </p:spPr>
      </p:pic>
      <p:sp>
        <p:nvSpPr>
          <p:cNvPr id="6" name="TextBox 5">
            <a:extLst>
              <a:ext uri="{FF2B5EF4-FFF2-40B4-BE49-F238E27FC236}">
                <a16:creationId xmlns:a16="http://schemas.microsoft.com/office/drawing/2014/main" id="{2DD8A5FC-25A6-4D05-8B67-BCAF437848B6}"/>
              </a:ext>
            </a:extLst>
          </p:cNvPr>
          <p:cNvSpPr txBox="1"/>
          <p:nvPr/>
        </p:nvSpPr>
        <p:spPr>
          <a:xfrm>
            <a:off x="335279" y="3429000"/>
            <a:ext cx="7650482" cy="1569660"/>
          </a:xfrm>
          <a:prstGeom prst="rect">
            <a:avLst/>
          </a:prstGeom>
          <a:noFill/>
        </p:spPr>
        <p:txBody>
          <a:bodyPr wrap="square">
            <a:spAutoFit/>
          </a:bodyPr>
          <a:lstStyle/>
          <a:p>
            <a:r>
              <a:rPr lang="en-US" sz="2400" b="1" dirty="0"/>
              <a:t>Function:  make  healthy red blood cells.</a:t>
            </a:r>
          </a:p>
          <a:p>
            <a:r>
              <a:rPr lang="en-US" sz="2400" b="1" dirty="0"/>
              <a:t>Deficiency:  extreme tiredness (fatigue, lethargy), breathlessness, feeling faint, headaches, pale skin, noticeable heartbeats (palpitations)</a:t>
            </a:r>
          </a:p>
        </p:txBody>
      </p:sp>
      <p:sp>
        <p:nvSpPr>
          <p:cNvPr id="8" name="TextBox 7">
            <a:extLst>
              <a:ext uri="{FF2B5EF4-FFF2-40B4-BE49-F238E27FC236}">
                <a16:creationId xmlns:a16="http://schemas.microsoft.com/office/drawing/2014/main" id="{8A5603A5-4B24-4760-93C1-7A947F31EA48}"/>
              </a:ext>
            </a:extLst>
          </p:cNvPr>
          <p:cNvSpPr txBox="1"/>
          <p:nvPr/>
        </p:nvSpPr>
        <p:spPr>
          <a:xfrm>
            <a:off x="160021" y="5321826"/>
            <a:ext cx="7825740" cy="1200329"/>
          </a:xfrm>
          <a:prstGeom prst="rect">
            <a:avLst/>
          </a:prstGeom>
          <a:noFill/>
        </p:spPr>
        <p:txBody>
          <a:bodyPr wrap="square">
            <a:spAutoFit/>
          </a:bodyPr>
          <a:lstStyle/>
          <a:p>
            <a:r>
              <a:rPr lang="en-US" sz="2400" b="1" dirty="0"/>
              <a:t>Sources:  broccoli, brussels sprouts, leafy green vegetables, peas, chickpeas and kidney beans, liver (but avoid this during pregnancy), breakfast cereals fortified with folic acid.</a:t>
            </a:r>
          </a:p>
        </p:txBody>
      </p:sp>
      <p:pic>
        <p:nvPicPr>
          <p:cNvPr id="9" name="Picture 8">
            <a:extLst>
              <a:ext uri="{FF2B5EF4-FFF2-40B4-BE49-F238E27FC236}">
                <a16:creationId xmlns:a16="http://schemas.microsoft.com/office/drawing/2014/main" id="{3D5BC993-8245-4652-A728-7214C01145ED}"/>
              </a:ext>
            </a:extLst>
          </p:cNvPr>
          <p:cNvPicPr>
            <a:picLocks noChangeAspect="1"/>
          </p:cNvPicPr>
          <p:nvPr/>
        </p:nvPicPr>
        <p:blipFill>
          <a:blip r:embed="rId3"/>
          <a:stretch>
            <a:fillRect/>
          </a:stretch>
        </p:blipFill>
        <p:spPr>
          <a:xfrm>
            <a:off x="8130538" y="2748794"/>
            <a:ext cx="3977640" cy="3977640"/>
          </a:xfrm>
          <a:prstGeom prst="rect">
            <a:avLst/>
          </a:prstGeom>
        </p:spPr>
      </p:pic>
      <p:sp>
        <p:nvSpPr>
          <p:cNvPr id="11" name="TextBox 10">
            <a:extLst>
              <a:ext uri="{FF2B5EF4-FFF2-40B4-BE49-F238E27FC236}">
                <a16:creationId xmlns:a16="http://schemas.microsoft.com/office/drawing/2014/main" id="{EDB2DC5B-4C4C-46FB-8024-80DD368DCAE5}"/>
              </a:ext>
            </a:extLst>
          </p:cNvPr>
          <p:cNvSpPr txBox="1"/>
          <p:nvPr/>
        </p:nvSpPr>
        <p:spPr>
          <a:xfrm>
            <a:off x="7574280" y="357783"/>
            <a:ext cx="60960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Vitamin B</a:t>
            </a:r>
            <a:r>
              <a:rPr kumimoji="0" lang="en-US" sz="4800" b="1" i="0" u="none" strike="noStrike" kern="1200" cap="none" spc="0" normalizeH="0" baseline="-25000" noProof="0" dirty="0">
                <a:ln>
                  <a:noFill/>
                </a:ln>
                <a:solidFill>
                  <a:srgbClr val="FF0000"/>
                </a:solidFill>
                <a:effectLst/>
                <a:uLnTx/>
                <a:uFillTx/>
                <a:latin typeface="Calibri" panose="020F0502020204030204"/>
                <a:ea typeface="+mn-ea"/>
                <a:cs typeface="+mn-cs"/>
              </a:rPr>
              <a:t>9</a:t>
            </a:r>
          </a:p>
        </p:txBody>
      </p:sp>
    </p:spTree>
    <p:extLst>
      <p:ext uri="{BB962C8B-B14F-4D97-AF65-F5344CB8AC3E}">
        <p14:creationId xmlns:p14="http://schemas.microsoft.com/office/powerpoint/2010/main" val="3178509115"/>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40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5000"/>
                            </p:stCondLst>
                            <p:childTnLst>
                              <p:par>
                                <p:cTn id="9" presetID="49" presetClass="entr" presetSubtype="0" decel="100000" fill="hold" grpId="0" nodeType="afterEffect">
                                  <p:stCondLst>
                                    <p:cond delay="5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360"/>
                                          </p:val>
                                        </p:tav>
                                        <p:tav tm="100000">
                                          <p:val>
                                            <p:fltVal val="0"/>
                                          </p:val>
                                        </p:tav>
                                      </p:tavLst>
                                    </p:anim>
                                    <p:animEffect transition="in" filter="fade">
                                      <p:cBhvr>
                                        <p:cTn id="14" dur="1000"/>
                                        <p:tgtEl>
                                          <p:spTgt spid="3"/>
                                        </p:tgtEl>
                                      </p:cBhvr>
                                    </p:animEffect>
                                  </p:childTnLst>
                                </p:cTn>
                              </p:par>
                            </p:childTnLst>
                          </p:cTn>
                        </p:par>
                        <p:par>
                          <p:cTn id="15" fill="hold">
                            <p:stCondLst>
                              <p:cond delay="11000"/>
                            </p:stCondLst>
                            <p:childTnLst>
                              <p:par>
                                <p:cTn id="16" presetID="16" presetClass="entr" presetSubtype="21" fill="hold" nodeType="afterEffect">
                                  <p:stCondLst>
                                    <p:cond delay="500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1000"/>
                                        <p:tgtEl>
                                          <p:spTgt spid="9"/>
                                        </p:tgtEl>
                                      </p:cBhvr>
                                    </p:animEffect>
                                  </p:childTnLst>
                                </p:cTn>
                              </p:par>
                            </p:childTnLst>
                          </p:cTn>
                        </p:par>
                        <p:par>
                          <p:cTn id="19" fill="hold">
                            <p:stCondLst>
                              <p:cond delay="17000"/>
                            </p:stCondLst>
                            <p:childTnLst>
                              <p:par>
                                <p:cTn id="20" presetID="55" presetClass="entr" presetSubtype="0" fill="hold" grpId="0" nodeType="afterEffect">
                                  <p:stCondLst>
                                    <p:cond delay="10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strVal val="#ppt_w*0.70"/>
                                          </p:val>
                                        </p:tav>
                                        <p:tav tm="100000">
                                          <p:val>
                                            <p:strVal val="#ppt_w"/>
                                          </p:val>
                                        </p:tav>
                                      </p:tavLst>
                                    </p:anim>
                                    <p:anim calcmode="lin" valueType="num">
                                      <p:cBhvr>
                                        <p:cTn id="23" dur="1000" fill="hold"/>
                                        <p:tgtEl>
                                          <p:spTgt spid="11"/>
                                        </p:tgtEl>
                                        <p:attrNameLst>
                                          <p:attrName>ppt_h</p:attrName>
                                        </p:attrNameLst>
                                      </p:cBhvr>
                                      <p:tavLst>
                                        <p:tav tm="0">
                                          <p:val>
                                            <p:strVal val="#ppt_h"/>
                                          </p:val>
                                        </p:tav>
                                        <p:tav tm="100000">
                                          <p:val>
                                            <p:strVal val="#ppt_h"/>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85E3C7-746E-4B08-9D96-FE73253D3759}"/>
              </a:ext>
            </a:extLst>
          </p:cNvPr>
          <p:cNvSpPr txBox="1"/>
          <p:nvPr/>
        </p:nvSpPr>
        <p:spPr>
          <a:xfrm>
            <a:off x="5318760" y="1052430"/>
            <a:ext cx="376428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25000" noProof="0" dirty="0">
              <a:ln>
                <a:noFill/>
              </a:ln>
              <a:solidFill>
                <a:srgbClr val="FF0000"/>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0EBCCBA-6730-458F-9B2F-1A3C032CA4D1}"/>
              </a:ext>
            </a:extLst>
          </p:cNvPr>
          <p:cNvPicPr>
            <a:picLocks noChangeAspect="1"/>
          </p:cNvPicPr>
          <p:nvPr/>
        </p:nvPicPr>
        <p:blipFill rotWithShape="1">
          <a:blip r:embed="rId2"/>
          <a:srcRect l="8208" t="15000" r="10740" b="10238"/>
          <a:stretch/>
        </p:blipFill>
        <p:spPr>
          <a:xfrm>
            <a:off x="33051" y="24826"/>
            <a:ext cx="5285709" cy="4039888"/>
          </a:xfrm>
          <a:prstGeom prst="rect">
            <a:avLst/>
          </a:prstGeom>
        </p:spPr>
      </p:pic>
      <p:sp>
        <p:nvSpPr>
          <p:cNvPr id="8" name="TextBox 7">
            <a:extLst>
              <a:ext uri="{FF2B5EF4-FFF2-40B4-BE49-F238E27FC236}">
                <a16:creationId xmlns:a16="http://schemas.microsoft.com/office/drawing/2014/main" id="{B7685724-5E97-4718-8B2D-22CCA0024FBD}"/>
              </a:ext>
            </a:extLst>
          </p:cNvPr>
          <p:cNvSpPr txBox="1"/>
          <p:nvPr/>
        </p:nvSpPr>
        <p:spPr>
          <a:xfrm>
            <a:off x="3303270" y="2172366"/>
            <a:ext cx="306705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pantothenic acid</a:t>
            </a:r>
          </a:p>
        </p:txBody>
      </p:sp>
      <p:pic>
        <p:nvPicPr>
          <p:cNvPr id="9" name="Picture 8">
            <a:extLst>
              <a:ext uri="{FF2B5EF4-FFF2-40B4-BE49-F238E27FC236}">
                <a16:creationId xmlns:a16="http://schemas.microsoft.com/office/drawing/2014/main" id="{00910B80-08C5-483C-AF2E-965614ABD7A7}"/>
              </a:ext>
            </a:extLst>
          </p:cNvPr>
          <p:cNvPicPr>
            <a:picLocks noChangeAspect="1"/>
          </p:cNvPicPr>
          <p:nvPr/>
        </p:nvPicPr>
        <p:blipFill>
          <a:blip r:embed="rId3"/>
          <a:stretch>
            <a:fillRect/>
          </a:stretch>
        </p:blipFill>
        <p:spPr>
          <a:xfrm>
            <a:off x="7919085" y="172116"/>
            <a:ext cx="4000500" cy="4000500"/>
          </a:xfrm>
          <a:prstGeom prst="rect">
            <a:avLst/>
          </a:prstGeom>
        </p:spPr>
      </p:pic>
      <p:sp>
        <p:nvSpPr>
          <p:cNvPr id="7" name="TextBox 6">
            <a:extLst>
              <a:ext uri="{FF2B5EF4-FFF2-40B4-BE49-F238E27FC236}">
                <a16:creationId xmlns:a16="http://schemas.microsoft.com/office/drawing/2014/main" id="{1D514EB8-BF54-4CDF-81C3-415442866037}"/>
              </a:ext>
            </a:extLst>
          </p:cNvPr>
          <p:cNvSpPr txBox="1"/>
          <p:nvPr/>
        </p:nvSpPr>
        <p:spPr>
          <a:xfrm>
            <a:off x="255270" y="4357101"/>
            <a:ext cx="12158950" cy="1200329"/>
          </a:xfrm>
          <a:prstGeom prst="rect">
            <a:avLst/>
          </a:prstGeom>
          <a:noFill/>
        </p:spPr>
        <p:txBody>
          <a:bodyPr wrap="square">
            <a:spAutoFit/>
          </a:bodyPr>
          <a:lstStyle/>
          <a:p>
            <a:r>
              <a:rPr lang="en-US" sz="2400" b="1" dirty="0"/>
              <a:t>Function:  helps your body make blood cells and convert food into energy.</a:t>
            </a:r>
          </a:p>
          <a:p>
            <a:r>
              <a:rPr lang="en-US" sz="2400" b="1" dirty="0"/>
              <a:t>Deficiency:  rare, but may include symptoms such as fatigue, insomnia, depression,</a:t>
            </a:r>
          </a:p>
          <a:p>
            <a:r>
              <a:rPr lang="en-US" sz="2400" b="1" dirty="0"/>
              <a:t>irritability, vomiting, stomach pains, burning feet, and upper respiratory infections.</a:t>
            </a:r>
          </a:p>
        </p:txBody>
      </p:sp>
      <p:sp>
        <p:nvSpPr>
          <p:cNvPr id="10" name="TextBox 9">
            <a:extLst>
              <a:ext uri="{FF2B5EF4-FFF2-40B4-BE49-F238E27FC236}">
                <a16:creationId xmlns:a16="http://schemas.microsoft.com/office/drawing/2014/main" id="{D9CAAB1D-E3AE-47C3-8B4C-9E73BDB0BEF9}"/>
              </a:ext>
            </a:extLst>
          </p:cNvPr>
          <p:cNvSpPr txBox="1"/>
          <p:nvPr/>
        </p:nvSpPr>
        <p:spPr>
          <a:xfrm>
            <a:off x="4621530" y="1344817"/>
            <a:ext cx="61341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Vitamin B</a:t>
            </a:r>
            <a:r>
              <a:rPr kumimoji="0" lang="en-US" sz="4800" b="1" i="0" u="none" strike="noStrike" kern="1200" cap="none" spc="0" normalizeH="0" baseline="-25000" noProof="0" dirty="0">
                <a:ln>
                  <a:noFill/>
                </a:ln>
                <a:solidFill>
                  <a:srgbClr val="FF0000"/>
                </a:solidFill>
                <a:effectLst/>
                <a:uLnTx/>
                <a:uFillTx/>
                <a:latin typeface="Calibri" panose="020F0502020204030204"/>
                <a:ea typeface="+mn-ea"/>
                <a:cs typeface="+mn-cs"/>
              </a:rPr>
              <a:t>5</a:t>
            </a:r>
          </a:p>
        </p:txBody>
      </p:sp>
      <p:sp>
        <p:nvSpPr>
          <p:cNvPr id="11" name="TextBox 10">
            <a:extLst>
              <a:ext uri="{FF2B5EF4-FFF2-40B4-BE49-F238E27FC236}">
                <a16:creationId xmlns:a16="http://schemas.microsoft.com/office/drawing/2014/main" id="{542EC7D0-0C23-4E05-B123-312CE5CDD38E}"/>
              </a:ext>
            </a:extLst>
          </p:cNvPr>
          <p:cNvSpPr txBox="1"/>
          <p:nvPr/>
        </p:nvSpPr>
        <p:spPr>
          <a:xfrm>
            <a:off x="255270" y="5724200"/>
            <a:ext cx="10748010" cy="830997"/>
          </a:xfrm>
          <a:prstGeom prst="rect">
            <a:avLst/>
          </a:prstGeom>
          <a:noFill/>
        </p:spPr>
        <p:txBody>
          <a:bodyPr wrap="square">
            <a:spAutoFit/>
          </a:bodyPr>
          <a:lstStyle/>
          <a:p>
            <a:r>
              <a:rPr lang="en-US" sz="2400" b="1" dirty="0"/>
              <a:t>Sources:  meat, fish, shellfish, grains and cereals, dairy products, eggs, lentils, split peas, and soybeans.</a:t>
            </a:r>
          </a:p>
        </p:txBody>
      </p:sp>
    </p:spTree>
    <p:extLst>
      <p:ext uri="{BB962C8B-B14F-4D97-AF65-F5344CB8AC3E}">
        <p14:creationId xmlns:p14="http://schemas.microsoft.com/office/powerpoint/2010/main" val="647949808"/>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4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16" presetClass="entr" presetSubtype="21" fill="hold" grpId="0" nodeType="afterEffect">
                                  <p:stCondLst>
                                    <p:cond delay="500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1000"/>
                                        <p:tgtEl>
                                          <p:spTgt spid="8"/>
                                        </p:tgtEl>
                                      </p:cBhvr>
                                    </p:animEffect>
                                  </p:childTnLst>
                                </p:cTn>
                              </p:par>
                            </p:childTnLst>
                          </p:cTn>
                        </p:par>
                        <p:par>
                          <p:cTn id="13" fill="hold">
                            <p:stCondLst>
                              <p:cond delay="11000"/>
                            </p:stCondLst>
                            <p:childTnLst>
                              <p:par>
                                <p:cTn id="14" presetID="6" presetClass="entr" presetSubtype="16" fill="hold" nodeType="afterEffect">
                                  <p:stCondLst>
                                    <p:cond delay="500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1000"/>
                                        <p:tgtEl>
                                          <p:spTgt spid="9"/>
                                        </p:tgtEl>
                                      </p:cBhvr>
                                    </p:animEffect>
                                  </p:childTnLst>
                                </p:cTn>
                              </p:par>
                            </p:childTnLst>
                          </p:cTn>
                        </p:par>
                        <p:par>
                          <p:cTn id="17" fill="hold">
                            <p:stCondLst>
                              <p:cond delay="17000"/>
                            </p:stCondLst>
                            <p:childTnLst>
                              <p:par>
                                <p:cTn id="18" presetID="45" presetClass="entr" presetSubtype="0" fill="hold" grpId="0" nodeType="afterEffect">
                                  <p:stCondLst>
                                    <p:cond delay="10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ppt_w</p:attrName>
                                        </p:attrNameLst>
                                      </p:cBhvr>
                                      <p:tavLst>
                                        <p:tav tm="0" fmla="#ppt_w*sin(2.5*pi*$)">
                                          <p:val>
                                            <p:fltVal val="0"/>
                                          </p:val>
                                        </p:tav>
                                        <p:tav tm="100000">
                                          <p:val>
                                            <p:fltVal val="1"/>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D8A685-53F2-4716-BA68-75479E5767D7}"/>
              </a:ext>
            </a:extLst>
          </p:cNvPr>
          <p:cNvSpPr txBox="1"/>
          <p:nvPr/>
        </p:nvSpPr>
        <p:spPr>
          <a:xfrm>
            <a:off x="5181600" y="1459021"/>
            <a:ext cx="1189749" cy="584775"/>
          </a:xfrm>
          <a:prstGeom prst="rect">
            <a:avLst/>
          </a:prstGeom>
          <a:noFill/>
        </p:spPr>
        <p:txBody>
          <a:bodyPr wrap="none" rtlCol="0">
            <a:spAutoFit/>
          </a:bodyPr>
          <a:lstStyle/>
          <a:p>
            <a:r>
              <a:rPr lang="en-US" sz="3200" b="1" dirty="0"/>
              <a:t>biotin</a:t>
            </a:r>
          </a:p>
        </p:txBody>
      </p:sp>
      <p:pic>
        <p:nvPicPr>
          <p:cNvPr id="4" name="Picture 3">
            <a:extLst>
              <a:ext uri="{FF2B5EF4-FFF2-40B4-BE49-F238E27FC236}">
                <a16:creationId xmlns:a16="http://schemas.microsoft.com/office/drawing/2014/main" id="{08158A20-68AA-419F-A7F1-F1299CFE52CC}"/>
              </a:ext>
            </a:extLst>
          </p:cNvPr>
          <p:cNvPicPr>
            <a:picLocks noChangeAspect="1"/>
          </p:cNvPicPr>
          <p:nvPr/>
        </p:nvPicPr>
        <p:blipFill>
          <a:blip r:embed="rId2"/>
          <a:stretch>
            <a:fillRect/>
          </a:stretch>
        </p:blipFill>
        <p:spPr>
          <a:xfrm>
            <a:off x="7539990" y="887193"/>
            <a:ext cx="4549140" cy="4549140"/>
          </a:xfrm>
          <a:prstGeom prst="rect">
            <a:avLst/>
          </a:prstGeom>
        </p:spPr>
      </p:pic>
      <p:pic>
        <p:nvPicPr>
          <p:cNvPr id="5" name="Picture 4">
            <a:extLst>
              <a:ext uri="{FF2B5EF4-FFF2-40B4-BE49-F238E27FC236}">
                <a16:creationId xmlns:a16="http://schemas.microsoft.com/office/drawing/2014/main" id="{FDCC4E4E-8957-40CE-9ADD-BF13F93318AF}"/>
              </a:ext>
            </a:extLst>
          </p:cNvPr>
          <p:cNvPicPr>
            <a:picLocks noChangeAspect="1"/>
          </p:cNvPicPr>
          <p:nvPr/>
        </p:nvPicPr>
        <p:blipFill>
          <a:blip r:embed="rId3"/>
          <a:stretch>
            <a:fillRect/>
          </a:stretch>
        </p:blipFill>
        <p:spPr>
          <a:xfrm>
            <a:off x="356235" y="223094"/>
            <a:ext cx="4450612" cy="2977306"/>
          </a:xfrm>
          <a:prstGeom prst="rect">
            <a:avLst/>
          </a:prstGeom>
        </p:spPr>
      </p:pic>
      <p:sp>
        <p:nvSpPr>
          <p:cNvPr id="7" name="TextBox 6">
            <a:extLst>
              <a:ext uri="{FF2B5EF4-FFF2-40B4-BE49-F238E27FC236}">
                <a16:creationId xmlns:a16="http://schemas.microsoft.com/office/drawing/2014/main" id="{3788AB9C-01AF-43F4-B33E-28510CEF52BC}"/>
              </a:ext>
            </a:extLst>
          </p:cNvPr>
          <p:cNvSpPr txBox="1"/>
          <p:nvPr/>
        </p:nvSpPr>
        <p:spPr>
          <a:xfrm>
            <a:off x="286016" y="5908536"/>
            <a:ext cx="9528544" cy="830997"/>
          </a:xfrm>
          <a:prstGeom prst="rect">
            <a:avLst/>
          </a:prstGeom>
          <a:noFill/>
        </p:spPr>
        <p:txBody>
          <a:bodyPr wrap="square">
            <a:spAutoFit/>
          </a:bodyPr>
          <a:lstStyle/>
          <a:p>
            <a:r>
              <a:rPr lang="en-US" sz="2400" b="1" dirty="0"/>
              <a:t>Sources:  egg yolks, organ meats (liver, kidney) , nuts, soybeans and, other legumes, whole grains and cereals, cauliflower, bananas.</a:t>
            </a:r>
          </a:p>
        </p:txBody>
      </p:sp>
      <p:sp>
        <p:nvSpPr>
          <p:cNvPr id="9" name="TextBox 8">
            <a:extLst>
              <a:ext uri="{FF2B5EF4-FFF2-40B4-BE49-F238E27FC236}">
                <a16:creationId xmlns:a16="http://schemas.microsoft.com/office/drawing/2014/main" id="{37009145-C5EE-473C-8A9E-831502BFF5F2}"/>
              </a:ext>
            </a:extLst>
          </p:cNvPr>
          <p:cNvSpPr txBox="1"/>
          <p:nvPr/>
        </p:nvSpPr>
        <p:spPr>
          <a:xfrm>
            <a:off x="240030" y="3215640"/>
            <a:ext cx="7187033" cy="2677656"/>
          </a:xfrm>
          <a:prstGeom prst="rect">
            <a:avLst/>
          </a:prstGeom>
          <a:noFill/>
        </p:spPr>
        <p:txBody>
          <a:bodyPr wrap="square">
            <a:spAutoFit/>
          </a:bodyPr>
          <a:lstStyle/>
          <a:p>
            <a:r>
              <a:rPr lang="en-US" sz="2400" b="1" dirty="0"/>
              <a:t>Function:  metabolism of carbohydrates, fats, and amino acids. Biotin is often recommended for strengthening hair and nails.</a:t>
            </a:r>
          </a:p>
          <a:p>
            <a:r>
              <a:rPr lang="en-US" sz="2400" b="1" dirty="0"/>
              <a:t>Deficiency:  thinning hair with progression to loss of all hair on the body; scaly, red rash around body openings (eyes, nose, mouth, and perineum), conjunctivitis, </a:t>
            </a:r>
            <a:r>
              <a:rPr lang="en-US" sz="2400" b="1" dirty="0" err="1"/>
              <a:t>ketolactic</a:t>
            </a:r>
            <a:r>
              <a:rPr lang="en-US" sz="2400" b="1" dirty="0"/>
              <a:t> acidosis.</a:t>
            </a:r>
          </a:p>
        </p:txBody>
      </p:sp>
      <p:sp>
        <p:nvSpPr>
          <p:cNvPr id="11" name="TextBox 10">
            <a:extLst>
              <a:ext uri="{FF2B5EF4-FFF2-40B4-BE49-F238E27FC236}">
                <a16:creationId xmlns:a16="http://schemas.microsoft.com/office/drawing/2014/main" id="{9B62C36D-9A2B-474D-97BF-5302FDB94C61}"/>
              </a:ext>
            </a:extLst>
          </p:cNvPr>
          <p:cNvSpPr txBox="1"/>
          <p:nvPr/>
        </p:nvSpPr>
        <p:spPr>
          <a:xfrm>
            <a:off x="2472004" y="334864"/>
            <a:ext cx="306011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Vitamin B</a:t>
            </a:r>
            <a:r>
              <a:rPr kumimoji="0" lang="en-US" sz="4800" b="1" i="0" u="none" strike="noStrike" kern="1200" cap="none" spc="0" normalizeH="0" baseline="-25000" noProof="0" dirty="0">
                <a:ln>
                  <a:noFill/>
                </a:ln>
                <a:solidFill>
                  <a:srgbClr val="FF0000"/>
                </a:solidFill>
                <a:effectLst/>
                <a:uLnTx/>
                <a:uFillTx/>
                <a:latin typeface="Calibri" panose="020F0502020204030204"/>
                <a:ea typeface="+mn-ea"/>
                <a:cs typeface="+mn-cs"/>
              </a:rPr>
              <a:t>7</a:t>
            </a:r>
          </a:p>
        </p:txBody>
      </p:sp>
    </p:spTree>
    <p:extLst>
      <p:ext uri="{BB962C8B-B14F-4D97-AF65-F5344CB8AC3E}">
        <p14:creationId xmlns:p14="http://schemas.microsoft.com/office/powerpoint/2010/main" val="3853507863"/>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40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5000"/>
                            </p:stCondLst>
                            <p:childTnLst>
                              <p:par>
                                <p:cTn id="12" presetID="42" presetClass="entr" presetSubtype="0" fill="hold" nodeType="afterEffect">
                                  <p:stCondLst>
                                    <p:cond delay="500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1000"/>
                            </p:stCondLst>
                            <p:childTnLst>
                              <p:par>
                                <p:cTn id="18" presetID="9" presetClass="entr" presetSubtype="0" fill="hold" nodeType="afterEffect">
                                  <p:stCondLst>
                                    <p:cond delay="500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1000"/>
                                        <p:tgtEl>
                                          <p:spTgt spid="4"/>
                                        </p:tgtEl>
                                      </p:cBhvr>
                                    </p:animEffect>
                                  </p:childTnLst>
                                </p:cTn>
                              </p:par>
                            </p:childTnLst>
                          </p:cTn>
                        </p:par>
                        <p:par>
                          <p:cTn id="21" fill="hold">
                            <p:stCondLst>
                              <p:cond delay="17000"/>
                            </p:stCondLst>
                            <p:childTnLst>
                              <p:par>
                                <p:cTn id="22" presetID="45" presetClass="entr" presetSubtype="0" fill="hold" grpId="0" nodeType="afterEffect">
                                  <p:stCondLst>
                                    <p:cond delay="10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ppt_w</p:attrName>
                                        </p:attrNameLst>
                                      </p:cBhvr>
                                      <p:tavLst>
                                        <p:tav tm="0" fmla="#ppt_w*sin(2.5*pi*$)">
                                          <p:val>
                                            <p:fltVal val="0"/>
                                          </p:val>
                                        </p:tav>
                                        <p:tav tm="100000">
                                          <p:val>
                                            <p:fltVal val="1"/>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6FA1E7-D8A0-4DC2-A14E-F5255C14F4C6}"/>
              </a:ext>
            </a:extLst>
          </p:cNvPr>
          <p:cNvSpPr txBox="1"/>
          <p:nvPr/>
        </p:nvSpPr>
        <p:spPr>
          <a:xfrm>
            <a:off x="354330" y="171181"/>
            <a:ext cx="11483340" cy="2677656"/>
          </a:xfrm>
          <a:prstGeom prst="rect">
            <a:avLst/>
          </a:prstGeom>
          <a:noFill/>
        </p:spPr>
        <p:txBody>
          <a:bodyPr wrap="square">
            <a:spAutoFit/>
          </a:bodyPr>
          <a:lstStyle/>
          <a:p>
            <a:r>
              <a:rPr lang="en-US" sz="2400" b="1" dirty="0"/>
              <a:t>“Conditionally-essential” nutrients or vitamin-like compounds. These nutrients include taurine, lipoic acid, choline, and carnitine. They are normally synthesized by the mammalian organism, but may be required under special conditions, such as during long-term parenteral nutrition, by hemodialysis patients, or by premature infants. Choline, for instance, appears to be essential for adult men. Carnitine is used as a drug in cases of carnitine deficiency syndrome and is available as a dietary supplement; it is advertised as an aid to weight loss and improved exercise performance.</a:t>
            </a:r>
          </a:p>
        </p:txBody>
      </p:sp>
      <p:pic>
        <p:nvPicPr>
          <p:cNvPr id="2" name="Picture 1">
            <a:extLst>
              <a:ext uri="{FF2B5EF4-FFF2-40B4-BE49-F238E27FC236}">
                <a16:creationId xmlns:a16="http://schemas.microsoft.com/office/drawing/2014/main" id="{53D81DD8-33B4-41C9-A275-E88F626CBEA9}"/>
              </a:ext>
            </a:extLst>
          </p:cNvPr>
          <p:cNvPicPr>
            <a:picLocks noChangeAspect="1"/>
          </p:cNvPicPr>
          <p:nvPr/>
        </p:nvPicPr>
        <p:blipFill rotWithShape="1">
          <a:blip r:embed="rId2"/>
          <a:srcRect l="3503" t="10729" r="3067"/>
          <a:stretch/>
        </p:blipFill>
        <p:spPr>
          <a:xfrm>
            <a:off x="399681" y="4544191"/>
            <a:ext cx="3352800" cy="2390388"/>
          </a:xfrm>
          <a:prstGeom prst="rect">
            <a:avLst/>
          </a:prstGeom>
        </p:spPr>
      </p:pic>
      <p:sp>
        <p:nvSpPr>
          <p:cNvPr id="5" name="TextBox 4">
            <a:extLst>
              <a:ext uri="{FF2B5EF4-FFF2-40B4-BE49-F238E27FC236}">
                <a16:creationId xmlns:a16="http://schemas.microsoft.com/office/drawing/2014/main" id="{AED198EF-EA22-4C2F-9C08-8817414E5ABE}"/>
              </a:ext>
            </a:extLst>
          </p:cNvPr>
          <p:cNvSpPr txBox="1"/>
          <p:nvPr/>
        </p:nvSpPr>
        <p:spPr>
          <a:xfrm>
            <a:off x="2525376" y="4839861"/>
            <a:ext cx="1269899" cy="523220"/>
          </a:xfrm>
          <a:prstGeom prst="rect">
            <a:avLst/>
          </a:prstGeom>
          <a:noFill/>
        </p:spPr>
        <p:txBody>
          <a:bodyPr wrap="none" rtlCol="0">
            <a:spAutoFit/>
          </a:bodyPr>
          <a:lstStyle/>
          <a:p>
            <a:r>
              <a:rPr lang="en-US" sz="2800" b="1" dirty="0"/>
              <a:t>choline</a:t>
            </a:r>
          </a:p>
        </p:txBody>
      </p:sp>
      <p:pic>
        <p:nvPicPr>
          <p:cNvPr id="7" name="Picture 6">
            <a:extLst>
              <a:ext uri="{FF2B5EF4-FFF2-40B4-BE49-F238E27FC236}">
                <a16:creationId xmlns:a16="http://schemas.microsoft.com/office/drawing/2014/main" id="{4D5561BC-02C2-484D-B3BE-392F4600B7F6}"/>
              </a:ext>
            </a:extLst>
          </p:cNvPr>
          <p:cNvPicPr>
            <a:picLocks noChangeAspect="1"/>
          </p:cNvPicPr>
          <p:nvPr/>
        </p:nvPicPr>
        <p:blipFill>
          <a:blip r:embed="rId3"/>
          <a:stretch>
            <a:fillRect/>
          </a:stretch>
        </p:blipFill>
        <p:spPr>
          <a:xfrm>
            <a:off x="3590727" y="3248874"/>
            <a:ext cx="3929152" cy="1462010"/>
          </a:xfrm>
          <a:prstGeom prst="rect">
            <a:avLst/>
          </a:prstGeom>
        </p:spPr>
      </p:pic>
      <p:pic>
        <p:nvPicPr>
          <p:cNvPr id="8" name="Picture 7">
            <a:extLst>
              <a:ext uri="{FF2B5EF4-FFF2-40B4-BE49-F238E27FC236}">
                <a16:creationId xmlns:a16="http://schemas.microsoft.com/office/drawing/2014/main" id="{72878544-FAFD-4B21-B1B0-378DFBB610A9}"/>
              </a:ext>
            </a:extLst>
          </p:cNvPr>
          <p:cNvPicPr>
            <a:picLocks noChangeAspect="1"/>
          </p:cNvPicPr>
          <p:nvPr/>
        </p:nvPicPr>
        <p:blipFill>
          <a:blip r:embed="rId4"/>
          <a:stretch>
            <a:fillRect/>
          </a:stretch>
        </p:blipFill>
        <p:spPr>
          <a:xfrm>
            <a:off x="9073957" y="3203028"/>
            <a:ext cx="2554163" cy="1719803"/>
          </a:xfrm>
          <a:prstGeom prst="rect">
            <a:avLst/>
          </a:prstGeom>
        </p:spPr>
      </p:pic>
      <p:pic>
        <p:nvPicPr>
          <p:cNvPr id="9" name="Picture 8">
            <a:extLst>
              <a:ext uri="{FF2B5EF4-FFF2-40B4-BE49-F238E27FC236}">
                <a16:creationId xmlns:a16="http://schemas.microsoft.com/office/drawing/2014/main" id="{EBD71422-C2C8-432E-8BFD-8E5A69639BF5}"/>
              </a:ext>
            </a:extLst>
          </p:cNvPr>
          <p:cNvPicPr>
            <a:picLocks noChangeAspect="1"/>
          </p:cNvPicPr>
          <p:nvPr/>
        </p:nvPicPr>
        <p:blipFill rotWithShape="1">
          <a:blip r:embed="rId5"/>
          <a:srcRect t="31102" b="29378"/>
          <a:stretch/>
        </p:blipFill>
        <p:spPr>
          <a:xfrm>
            <a:off x="5836023" y="4922831"/>
            <a:ext cx="3699402" cy="1462010"/>
          </a:xfrm>
          <a:prstGeom prst="rect">
            <a:avLst/>
          </a:prstGeom>
        </p:spPr>
      </p:pic>
      <p:sp>
        <p:nvSpPr>
          <p:cNvPr id="11" name="TextBox 10">
            <a:extLst>
              <a:ext uri="{FF2B5EF4-FFF2-40B4-BE49-F238E27FC236}">
                <a16:creationId xmlns:a16="http://schemas.microsoft.com/office/drawing/2014/main" id="{C2F201B5-0D3C-4C34-89CE-4888D8F3424E}"/>
              </a:ext>
            </a:extLst>
          </p:cNvPr>
          <p:cNvSpPr txBox="1"/>
          <p:nvPr/>
        </p:nvSpPr>
        <p:spPr>
          <a:xfrm>
            <a:off x="7169107" y="5861621"/>
            <a:ext cx="2163182" cy="523220"/>
          </a:xfrm>
          <a:prstGeom prst="rect">
            <a:avLst/>
          </a:prstGeom>
          <a:noFill/>
        </p:spPr>
        <p:txBody>
          <a:bodyPr wrap="square">
            <a:spAutoFit/>
          </a:bodyPr>
          <a:lstStyle/>
          <a:p>
            <a:r>
              <a:rPr lang="en-US" sz="2800" b="1" dirty="0"/>
              <a:t>lipoic acid</a:t>
            </a:r>
          </a:p>
        </p:txBody>
      </p:sp>
      <p:sp>
        <p:nvSpPr>
          <p:cNvPr id="13" name="TextBox 12">
            <a:extLst>
              <a:ext uri="{FF2B5EF4-FFF2-40B4-BE49-F238E27FC236}">
                <a16:creationId xmlns:a16="http://schemas.microsoft.com/office/drawing/2014/main" id="{5D45D5BB-D06D-4BBB-9951-2B577ECE17E6}"/>
              </a:ext>
            </a:extLst>
          </p:cNvPr>
          <p:cNvSpPr txBox="1"/>
          <p:nvPr/>
        </p:nvSpPr>
        <p:spPr>
          <a:xfrm>
            <a:off x="4967090" y="4252153"/>
            <a:ext cx="1976437" cy="523220"/>
          </a:xfrm>
          <a:prstGeom prst="rect">
            <a:avLst/>
          </a:prstGeom>
          <a:noFill/>
        </p:spPr>
        <p:txBody>
          <a:bodyPr wrap="square">
            <a:spAutoFit/>
          </a:bodyPr>
          <a:lstStyle/>
          <a:p>
            <a:r>
              <a:rPr lang="en-US" sz="2800" b="1" dirty="0"/>
              <a:t>carnitine</a:t>
            </a:r>
          </a:p>
        </p:txBody>
      </p:sp>
    </p:spTree>
    <p:extLst>
      <p:ext uri="{BB962C8B-B14F-4D97-AF65-F5344CB8AC3E}">
        <p14:creationId xmlns:p14="http://schemas.microsoft.com/office/powerpoint/2010/main" val="1384532481"/>
      </p:ext>
    </p:extLst>
  </p:cSld>
  <p:clrMapOvr>
    <a:masterClrMapping/>
  </p:clrMapOvr>
  <mc:AlternateContent xmlns:mc="http://schemas.openxmlformats.org/markup-compatibility/2006" xmlns:p14="http://schemas.microsoft.com/office/powerpoint/2010/main">
    <mc:Choice Requires="p14">
      <p:transition spd="slow" p14:dur="2000" advTm="27000"/>
    </mc:Choice>
    <mc:Fallback xmlns="">
      <p:transition spd="slow" advTm="27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213CBD-91C0-45D7-B8DB-DDEADDF4FE13}"/>
              </a:ext>
            </a:extLst>
          </p:cNvPr>
          <p:cNvSpPr txBox="1"/>
          <p:nvPr/>
        </p:nvSpPr>
        <p:spPr>
          <a:xfrm>
            <a:off x="320944" y="243512"/>
            <a:ext cx="11550111" cy="6370975"/>
          </a:xfrm>
          <a:prstGeom prst="rect">
            <a:avLst/>
          </a:prstGeom>
          <a:noFill/>
        </p:spPr>
        <p:txBody>
          <a:bodyPr wrap="square">
            <a:spAutoFit/>
          </a:bodyPr>
          <a:lstStyle/>
          <a:p>
            <a:r>
              <a:rPr lang="en-US" sz="2400" b="1" dirty="0"/>
              <a:t>Vitamin B</a:t>
            </a:r>
            <a:r>
              <a:rPr lang="en-US" sz="2400" b="1" baseline="-25000" dirty="0"/>
              <a:t>4</a:t>
            </a:r>
            <a:r>
              <a:rPr lang="en-US" sz="2400" b="1" dirty="0"/>
              <a:t> (also known as adenine)</a:t>
            </a:r>
          </a:p>
          <a:p>
            <a:endParaRPr lang="en-US" sz="2400" b="1" dirty="0"/>
          </a:p>
          <a:p>
            <a:r>
              <a:rPr lang="en-US" sz="2400" b="1" dirty="0"/>
              <a:t>    </a:t>
            </a:r>
          </a:p>
          <a:p>
            <a:r>
              <a:rPr lang="en-US" sz="2400" b="1" dirty="0"/>
              <a:t>Vitamin B</a:t>
            </a:r>
            <a:r>
              <a:rPr lang="en-US" sz="2400" b="1" baseline="-25000" dirty="0"/>
              <a:t>8</a:t>
            </a:r>
            <a:r>
              <a:rPr lang="en-US" sz="2400" b="1" dirty="0"/>
              <a:t> (also known as inositol)</a:t>
            </a:r>
          </a:p>
          <a:p>
            <a:endParaRPr lang="en-US" sz="2400" b="1" dirty="0"/>
          </a:p>
          <a:p>
            <a:endParaRPr lang="en-US" sz="2400" b="1" dirty="0"/>
          </a:p>
          <a:p>
            <a:r>
              <a:rPr lang="en-US" sz="2400" b="1" dirty="0"/>
              <a:t>Vitamin B</a:t>
            </a:r>
            <a:r>
              <a:rPr lang="en-US" sz="2400" b="1" baseline="-25000" dirty="0"/>
              <a:t>10</a:t>
            </a:r>
            <a:r>
              <a:rPr lang="en-US" sz="2400" b="1" dirty="0"/>
              <a:t> (</a:t>
            </a:r>
            <a:r>
              <a:rPr lang="en-US" sz="2400" b="1" i="1" dirty="0"/>
              <a:t>p</a:t>
            </a:r>
            <a:r>
              <a:rPr lang="en-US" sz="2400" b="1" dirty="0"/>
              <a:t>-aminobenzoic acid – PABA)</a:t>
            </a:r>
          </a:p>
          <a:p>
            <a:endParaRPr lang="en-US" sz="2400" b="1" dirty="0"/>
          </a:p>
          <a:p>
            <a:endParaRPr lang="en-US" sz="2400" b="1" dirty="0"/>
          </a:p>
          <a:p>
            <a:r>
              <a:rPr lang="en-US" sz="2400" b="1" dirty="0"/>
              <a:t>Vitamin B</a:t>
            </a:r>
            <a:r>
              <a:rPr lang="en-US" sz="2400" b="1" baseline="-25000" dirty="0"/>
              <a:t>11</a:t>
            </a:r>
            <a:r>
              <a:rPr lang="en-US" sz="2400" b="1" dirty="0"/>
              <a:t> (salicylic acid)</a:t>
            </a:r>
          </a:p>
          <a:p>
            <a:endParaRPr lang="en-US" sz="2400" b="1" dirty="0"/>
          </a:p>
          <a:p>
            <a:endParaRPr lang="en-US" sz="2400" b="1" dirty="0"/>
          </a:p>
          <a:p>
            <a:r>
              <a:rPr lang="en-US" sz="2400" b="1" dirty="0"/>
              <a:t>The above-listed nutrients are no longer labeled vitamins, as they no longer fit the official definition of a vitamin; essential and required for normal human growth and are required to be obtained by diet because they can’t be manufactured by the human body. However, many are still in use and recommended for a variety of health needs as other nutritional supplements.       </a:t>
            </a:r>
            <a:r>
              <a:rPr lang="en-US" sz="2000" b="1" dirty="0">
                <a:hlinkClick r:id="rId2"/>
              </a:rPr>
              <a:t>https://lauriegoldmanmd.com/2020/03/11/long-lost-b-vitamins-b4-b8-b10-b11/</a:t>
            </a:r>
            <a:r>
              <a:rPr lang="en-US" sz="2000" b="1" dirty="0"/>
              <a:t> </a:t>
            </a:r>
          </a:p>
        </p:txBody>
      </p:sp>
      <p:pic>
        <p:nvPicPr>
          <p:cNvPr id="4" name="Picture 3">
            <a:extLst>
              <a:ext uri="{FF2B5EF4-FFF2-40B4-BE49-F238E27FC236}">
                <a16:creationId xmlns:a16="http://schemas.microsoft.com/office/drawing/2014/main" id="{810AA400-6540-4920-857E-11CBB18F51BC}"/>
              </a:ext>
            </a:extLst>
          </p:cNvPr>
          <p:cNvPicPr>
            <a:picLocks noChangeAspect="1"/>
          </p:cNvPicPr>
          <p:nvPr/>
        </p:nvPicPr>
        <p:blipFill rotWithShape="1">
          <a:blip r:embed="rId3"/>
          <a:srcRect l="22215" t="16400" r="20654" b="36262"/>
          <a:stretch/>
        </p:blipFill>
        <p:spPr>
          <a:xfrm>
            <a:off x="5577840" y="82730"/>
            <a:ext cx="2052152" cy="1700349"/>
          </a:xfrm>
          <a:prstGeom prst="rect">
            <a:avLst/>
          </a:prstGeom>
        </p:spPr>
      </p:pic>
      <p:pic>
        <p:nvPicPr>
          <p:cNvPr id="5" name="Picture 4">
            <a:extLst>
              <a:ext uri="{FF2B5EF4-FFF2-40B4-BE49-F238E27FC236}">
                <a16:creationId xmlns:a16="http://schemas.microsoft.com/office/drawing/2014/main" id="{6ECED4EA-C676-45E9-B729-24DAA432B9CB}"/>
              </a:ext>
            </a:extLst>
          </p:cNvPr>
          <p:cNvPicPr>
            <a:picLocks noChangeAspect="1"/>
          </p:cNvPicPr>
          <p:nvPr/>
        </p:nvPicPr>
        <p:blipFill>
          <a:blip r:embed="rId4"/>
          <a:stretch>
            <a:fillRect/>
          </a:stretch>
        </p:blipFill>
        <p:spPr>
          <a:xfrm>
            <a:off x="8061007" y="816548"/>
            <a:ext cx="1495425" cy="1619250"/>
          </a:xfrm>
          <a:prstGeom prst="rect">
            <a:avLst/>
          </a:prstGeom>
        </p:spPr>
      </p:pic>
      <p:pic>
        <p:nvPicPr>
          <p:cNvPr id="6" name="Picture 5">
            <a:extLst>
              <a:ext uri="{FF2B5EF4-FFF2-40B4-BE49-F238E27FC236}">
                <a16:creationId xmlns:a16="http://schemas.microsoft.com/office/drawing/2014/main" id="{EDC11192-D1F1-4FB7-9CFC-5296D4E768E6}"/>
              </a:ext>
            </a:extLst>
          </p:cNvPr>
          <p:cNvPicPr>
            <a:picLocks noChangeAspect="1"/>
          </p:cNvPicPr>
          <p:nvPr/>
        </p:nvPicPr>
        <p:blipFill>
          <a:blip r:embed="rId5"/>
          <a:stretch>
            <a:fillRect/>
          </a:stretch>
        </p:blipFill>
        <p:spPr>
          <a:xfrm>
            <a:off x="6489616" y="1902143"/>
            <a:ext cx="1044591" cy="1889760"/>
          </a:xfrm>
          <a:prstGeom prst="rect">
            <a:avLst/>
          </a:prstGeom>
        </p:spPr>
      </p:pic>
      <p:pic>
        <p:nvPicPr>
          <p:cNvPr id="7" name="Picture 6">
            <a:extLst>
              <a:ext uri="{FF2B5EF4-FFF2-40B4-BE49-F238E27FC236}">
                <a16:creationId xmlns:a16="http://schemas.microsoft.com/office/drawing/2014/main" id="{E2A20661-BC77-4544-B8C9-6A1517A04589}"/>
              </a:ext>
            </a:extLst>
          </p:cNvPr>
          <p:cNvPicPr>
            <a:picLocks noChangeAspect="1"/>
          </p:cNvPicPr>
          <p:nvPr/>
        </p:nvPicPr>
        <p:blipFill>
          <a:blip r:embed="rId6"/>
          <a:stretch>
            <a:fillRect/>
          </a:stretch>
        </p:blipFill>
        <p:spPr>
          <a:xfrm>
            <a:off x="8061007" y="2710561"/>
            <a:ext cx="1711642" cy="1711642"/>
          </a:xfrm>
          <a:prstGeom prst="rect">
            <a:avLst/>
          </a:prstGeom>
        </p:spPr>
      </p:pic>
    </p:spTree>
    <p:extLst>
      <p:ext uri="{BB962C8B-B14F-4D97-AF65-F5344CB8AC3E}">
        <p14:creationId xmlns:p14="http://schemas.microsoft.com/office/powerpoint/2010/main" val="2245520834"/>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AA5F316-DA65-402B-BF02-383F8AB6300A}"/>
              </a:ext>
            </a:extLst>
          </p:cNvPr>
          <p:cNvSpPr txBox="1"/>
          <p:nvPr/>
        </p:nvSpPr>
        <p:spPr>
          <a:xfrm>
            <a:off x="2257817" y="1715118"/>
            <a:ext cx="9934183"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For a plethora of online quizzes and challenges appropriate for individuals or groups,  please visit: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http://murov.info</a:t>
            </a:r>
            <a:endParaRPr kumimoji="0" lang="en-US" sz="32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http://murov.info/triviachallenges.htm</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http://murov.info/PPTPreshows.htm</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Doing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thes</a:t>
            </a:r>
            <a:r>
              <a:rPr lang="en-US" sz="3200" b="1" dirty="0">
                <a:solidFill>
                  <a:prstClr val="black"/>
                </a:solidFill>
                <a:latin typeface="Calibri" panose="020F0502020204030204"/>
              </a:rPr>
              <a:t>e challenges produces vitamin </a:t>
            </a:r>
            <a:r>
              <a:rPr lang="en-US" sz="3200" b="1" dirty="0">
                <a:solidFill>
                  <a:prstClr val="black"/>
                </a:solidFill>
                <a:latin typeface="Times New Roman" panose="02020603050405020304" pitchFamily="18" charset="0"/>
                <a:cs typeface="Times New Roman" panose="02020603050405020304" pitchFamily="18" charset="0"/>
              </a:rPr>
              <a:t>I</a:t>
            </a:r>
            <a:r>
              <a:rPr lang="en-US" sz="3200" b="1" dirty="0">
                <a:solidFill>
                  <a:prstClr val="black"/>
                </a:solidFill>
                <a:latin typeface="Calibri" panose="020F0502020204030204"/>
              </a:rPr>
              <a:t> (intelligence)</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E75FC43-D428-4E46-BA76-7DE162EBE334}"/>
              </a:ext>
            </a:extLst>
          </p:cNvPr>
          <p:cNvSpPr txBox="1"/>
          <p:nvPr/>
        </p:nvSpPr>
        <p:spPr>
          <a:xfrm>
            <a:off x="1610426" y="388714"/>
            <a:ext cx="8478411" cy="769441"/>
          </a:xfrm>
          <a:prstGeom prst="rect">
            <a:avLst/>
          </a:prstGeom>
          <a:noFill/>
        </p:spPr>
        <p:txBody>
          <a:bodyPr wrap="none" rtlCol="0">
            <a:spAutoFit/>
            <a:scene3d>
              <a:camera prst="perspectiveHeroicExtremeLeftFacing"/>
              <a:lightRig rig="threePt" dir="t"/>
            </a:scene3d>
          </a:bodyPr>
          <a:lstStyle/>
          <a:p>
            <a:r>
              <a:rPr lang="en-US" sz="4400" b="1" dirty="0">
                <a:ln w="22225">
                  <a:solidFill>
                    <a:schemeClr val="accent2"/>
                  </a:solidFill>
                  <a:prstDash val="solid"/>
                </a:ln>
                <a:solidFill>
                  <a:srgbClr val="FF0000"/>
                </a:solidFill>
                <a:effectLst>
                  <a:outerShdw blurRad="50800" dist="38100" dir="16200000" rotWithShape="0">
                    <a:prstClr val="black">
                      <a:alpha val="40000"/>
                    </a:prstClr>
                  </a:outerShdw>
                </a:effectLst>
              </a:rPr>
              <a:t>HOPE TO SEE YOU AGAIN SOON</a:t>
            </a:r>
          </a:p>
        </p:txBody>
      </p:sp>
    </p:spTree>
    <p:extLst>
      <p:ext uri="{BB962C8B-B14F-4D97-AF65-F5344CB8AC3E}">
        <p14:creationId xmlns:p14="http://schemas.microsoft.com/office/powerpoint/2010/main" val="283756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A47175-48DE-45A1-AA70-A810B1F1050B}"/>
              </a:ext>
            </a:extLst>
          </p:cNvPr>
          <p:cNvSpPr txBox="1"/>
          <p:nvPr/>
        </p:nvSpPr>
        <p:spPr>
          <a:xfrm>
            <a:off x="106680" y="56138"/>
            <a:ext cx="11978640" cy="6801862"/>
          </a:xfrm>
          <a:prstGeom prst="rect">
            <a:avLst/>
          </a:prstGeom>
          <a:noFill/>
        </p:spPr>
        <p:txBody>
          <a:bodyPr wrap="square">
            <a:spAutoFit/>
          </a:bodyPr>
          <a:lstStyle/>
          <a:p>
            <a:r>
              <a:rPr lang="en-US" sz="3000" b="1" dirty="0">
                <a:solidFill>
                  <a:srgbClr val="FF0000"/>
                </a:solidFill>
              </a:rPr>
              <a:t>Each slide will present the structure of a vitamin followed by information</a:t>
            </a:r>
          </a:p>
          <a:p>
            <a:r>
              <a:rPr lang="en-US" sz="3000" b="1" dirty="0">
                <a:solidFill>
                  <a:srgbClr val="FF0000"/>
                </a:solidFill>
              </a:rPr>
              <a:t>on its function and food sources.  Try to identify the vitamin.</a:t>
            </a:r>
          </a:p>
          <a:p>
            <a:r>
              <a:rPr lang="en-US" sz="2400" b="1" dirty="0">
                <a:solidFill>
                  <a:schemeClr val="accent6">
                    <a:lumMod val="75000"/>
                  </a:schemeClr>
                </a:solidFill>
              </a:rPr>
              <a:t>Vitamin: any of a group of organic compounds which are essential for normal growth and nutrition and are required in small quantities in the diet because they cannot be synthesized by the body.</a:t>
            </a:r>
          </a:p>
          <a:p>
            <a:endParaRPr lang="en-US" sz="2400" b="1" dirty="0">
              <a:solidFill>
                <a:schemeClr val="accent6">
                  <a:lumMod val="75000"/>
                </a:schemeClr>
              </a:solidFill>
            </a:endParaRPr>
          </a:p>
          <a:p>
            <a:r>
              <a:rPr lang="en-US" sz="2000" b="1" dirty="0"/>
              <a:t>From </a:t>
            </a:r>
            <a:r>
              <a:rPr lang="en-US" sz="2000" b="1" i="1" dirty="0"/>
              <a:t>Medical News Today</a:t>
            </a:r>
            <a:r>
              <a:rPr lang="en-US" sz="2000" b="1" dirty="0"/>
              <a:t>.  B vitamins are a group of eight essential nutrients that play roles in many organs and bodily systems. Although they can work together in the body, they also carry out their own unique functions.  </a:t>
            </a:r>
          </a:p>
          <a:p>
            <a:endParaRPr lang="en-US" sz="2000" b="1" dirty="0"/>
          </a:p>
          <a:p>
            <a:r>
              <a:rPr lang="en-US" sz="2000" b="1" dirty="0"/>
              <a:t>B vitamins are important for making sure the body’s cells are functioning properly. They help the body convert food into energy (metabolism), create new blood cells, and maintain healthy skin cells, brain cells, and other body tissues.</a:t>
            </a:r>
          </a:p>
          <a:p>
            <a:endParaRPr lang="en-US" sz="2000" b="1" dirty="0"/>
          </a:p>
          <a:p>
            <a:r>
              <a:rPr lang="en-US" sz="2000" b="1" dirty="0"/>
              <a:t>B vitamins often occur together in the same foods. Many people can get enough B vitamins by eating a variety of nutrient-dense foods.</a:t>
            </a:r>
          </a:p>
          <a:p>
            <a:endParaRPr lang="en-US" sz="2000" b="1" dirty="0"/>
          </a:p>
          <a:p>
            <a:r>
              <a:rPr lang="en-US" sz="2000" b="1" dirty="0"/>
              <a:t>Sources:  Whole grains, meat, fish, eggs and dairy products (milk, cheese), Legumes (beans, lentils), ​Seeds and nuts (sunflower seeds, almonds), Dark, leafy vegetables (broccoli, spinach, kai </a:t>
            </a:r>
            <a:r>
              <a:rPr lang="en-US" sz="2000" b="1" dirty="0" err="1"/>
              <a:t>lan</a:t>
            </a:r>
            <a:r>
              <a:rPr lang="en-US" sz="2000" b="1" dirty="0"/>
              <a:t>), Fruits (citrus fruits, avocados, bananas).</a:t>
            </a:r>
          </a:p>
        </p:txBody>
      </p:sp>
    </p:spTree>
    <p:extLst>
      <p:ext uri="{BB962C8B-B14F-4D97-AF65-F5344CB8AC3E}">
        <p14:creationId xmlns:p14="http://schemas.microsoft.com/office/powerpoint/2010/main" val="1218694320"/>
      </p:ext>
    </p:extLst>
  </p:cSld>
  <p:clrMapOvr>
    <a:masterClrMapping/>
  </p:clrMapOvr>
  <mc:AlternateContent xmlns:mc="http://schemas.openxmlformats.org/markup-compatibility/2006" xmlns:p14="http://schemas.microsoft.com/office/powerpoint/2010/main">
    <mc:Choice Requires="p14">
      <p:transition spd="slow" p14:dur="2000" advTm="27000"/>
    </mc:Choice>
    <mc:Fallback xmlns="">
      <p:transition spd="slow" advTm="27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448DD9-EACC-41AA-8871-D7797BC999E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9074" y="189596"/>
            <a:ext cx="6732549" cy="2286000"/>
          </a:xfrm>
          <a:prstGeom prst="rect">
            <a:avLst/>
          </a:prstGeom>
        </p:spPr>
      </p:pic>
      <p:sp>
        <p:nvSpPr>
          <p:cNvPr id="3" name="TextBox 2">
            <a:extLst>
              <a:ext uri="{FF2B5EF4-FFF2-40B4-BE49-F238E27FC236}">
                <a16:creationId xmlns:a16="http://schemas.microsoft.com/office/drawing/2014/main" id="{840A10E4-1F9E-4AD5-989D-26780B56F0CE}"/>
              </a:ext>
            </a:extLst>
          </p:cNvPr>
          <p:cNvSpPr txBox="1"/>
          <p:nvPr/>
        </p:nvSpPr>
        <p:spPr>
          <a:xfrm>
            <a:off x="4270280" y="1766437"/>
            <a:ext cx="2044342" cy="584775"/>
          </a:xfrm>
          <a:prstGeom prst="rect">
            <a:avLst/>
          </a:prstGeom>
          <a:noFill/>
        </p:spPr>
        <p:txBody>
          <a:bodyPr wrap="none" rtlCol="0">
            <a:spAutoFit/>
          </a:bodyPr>
          <a:lstStyle/>
          <a:p>
            <a:r>
              <a:rPr lang="en-US" sz="3200" b="1" dirty="0"/>
              <a:t>tocopherol</a:t>
            </a:r>
          </a:p>
        </p:txBody>
      </p:sp>
      <p:sp>
        <p:nvSpPr>
          <p:cNvPr id="4" name="TextBox 3">
            <a:extLst>
              <a:ext uri="{FF2B5EF4-FFF2-40B4-BE49-F238E27FC236}">
                <a16:creationId xmlns:a16="http://schemas.microsoft.com/office/drawing/2014/main" id="{43554801-E080-487C-A53D-FC5C09D332B7}"/>
              </a:ext>
            </a:extLst>
          </p:cNvPr>
          <p:cNvSpPr txBox="1"/>
          <p:nvPr/>
        </p:nvSpPr>
        <p:spPr>
          <a:xfrm>
            <a:off x="326906" y="2475596"/>
            <a:ext cx="10607199" cy="830997"/>
          </a:xfrm>
          <a:prstGeom prst="rect">
            <a:avLst/>
          </a:prstGeom>
          <a:noFill/>
        </p:spPr>
        <p:txBody>
          <a:bodyPr wrap="none" rtlCol="0">
            <a:spAutoFit/>
          </a:bodyPr>
          <a:lstStyle/>
          <a:p>
            <a:r>
              <a:rPr lang="en-US" sz="2400" b="1" dirty="0"/>
              <a:t>Function:  antioxidant that helps the body form red blood cells and use Vitamin K.</a:t>
            </a:r>
          </a:p>
          <a:p>
            <a:r>
              <a:rPr lang="en-US" sz="2400" b="1" dirty="0"/>
              <a:t>Deficiency – rare, mild hemolytic anemia in newborn infants.</a:t>
            </a:r>
          </a:p>
        </p:txBody>
      </p:sp>
      <p:sp>
        <p:nvSpPr>
          <p:cNvPr id="5" name="TextBox 4">
            <a:extLst>
              <a:ext uri="{FF2B5EF4-FFF2-40B4-BE49-F238E27FC236}">
                <a16:creationId xmlns:a16="http://schemas.microsoft.com/office/drawing/2014/main" id="{05E9620C-0774-4BC2-BE84-2CFAD8731122}"/>
              </a:ext>
            </a:extLst>
          </p:cNvPr>
          <p:cNvSpPr txBox="1"/>
          <p:nvPr/>
        </p:nvSpPr>
        <p:spPr>
          <a:xfrm>
            <a:off x="326906" y="3753757"/>
            <a:ext cx="5692007" cy="1200329"/>
          </a:xfrm>
          <a:prstGeom prst="rect">
            <a:avLst/>
          </a:prstGeom>
          <a:noFill/>
        </p:spPr>
        <p:txBody>
          <a:bodyPr wrap="none" rtlCol="0">
            <a:spAutoFit/>
          </a:bodyPr>
          <a:lstStyle/>
          <a:p>
            <a:r>
              <a:rPr lang="en-US" sz="2400" b="1" dirty="0"/>
              <a:t>Sources:  avocado, dark green vegetables,</a:t>
            </a:r>
          </a:p>
          <a:p>
            <a:r>
              <a:rPr lang="en-US" sz="2400" b="1" dirty="0"/>
              <a:t>papaya, mango, seeds, nuts, wheat germ,</a:t>
            </a:r>
          </a:p>
          <a:p>
            <a:r>
              <a:rPr lang="en-US" sz="2400" b="1" dirty="0"/>
              <a:t>sunflower, corn, safflower oil or margarine.</a:t>
            </a:r>
          </a:p>
        </p:txBody>
      </p:sp>
      <p:sp>
        <p:nvSpPr>
          <p:cNvPr id="6" name="TextBox 5">
            <a:extLst>
              <a:ext uri="{FF2B5EF4-FFF2-40B4-BE49-F238E27FC236}">
                <a16:creationId xmlns:a16="http://schemas.microsoft.com/office/drawing/2014/main" id="{3E72928B-C17C-4B35-B203-4CAEAA72D316}"/>
              </a:ext>
            </a:extLst>
          </p:cNvPr>
          <p:cNvSpPr txBox="1"/>
          <p:nvPr/>
        </p:nvSpPr>
        <p:spPr>
          <a:xfrm>
            <a:off x="7557247" y="917098"/>
            <a:ext cx="2631233" cy="830997"/>
          </a:xfrm>
          <a:prstGeom prst="rect">
            <a:avLst/>
          </a:prstGeom>
          <a:noFill/>
        </p:spPr>
        <p:txBody>
          <a:bodyPr wrap="none" rtlCol="0">
            <a:spAutoFit/>
          </a:bodyPr>
          <a:lstStyle/>
          <a:p>
            <a:r>
              <a:rPr lang="en-US" sz="4800" b="1" dirty="0">
                <a:solidFill>
                  <a:srgbClr val="FF0000"/>
                </a:solidFill>
              </a:rPr>
              <a:t>Vitamin E</a:t>
            </a:r>
          </a:p>
        </p:txBody>
      </p:sp>
      <p:pic>
        <p:nvPicPr>
          <p:cNvPr id="7" name="Picture 6">
            <a:extLst>
              <a:ext uri="{FF2B5EF4-FFF2-40B4-BE49-F238E27FC236}">
                <a16:creationId xmlns:a16="http://schemas.microsoft.com/office/drawing/2014/main" id="{6BC87664-5167-4655-AF6E-2A11795EC01E}"/>
              </a:ext>
            </a:extLst>
          </p:cNvPr>
          <p:cNvPicPr>
            <a:picLocks noChangeAspect="1"/>
          </p:cNvPicPr>
          <p:nvPr/>
        </p:nvPicPr>
        <p:blipFill rotWithShape="1">
          <a:blip r:embed="rId4"/>
          <a:srcRect l="16252" r="16632"/>
          <a:stretch/>
        </p:blipFill>
        <p:spPr>
          <a:xfrm>
            <a:off x="8157237" y="2936486"/>
            <a:ext cx="3707857" cy="3676650"/>
          </a:xfrm>
          <a:prstGeom prst="rect">
            <a:avLst/>
          </a:prstGeom>
        </p:spPr>
      </p:pic>
    </p:spTree>
    <p:extLst>
      <p:ext uri="{BB962C8B-B14F-4D97-AF65-F5344CB8AC3E}">
        <p14:creationId xmlns:p14="http://schemas.microsoft.com/office/powerpoint/2010/main" val="1320593339"/>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4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5000"/>
                            </p:stCondLst>
                            <p:childTnLst>
                              <p:par>
                                <p:cTn id="12" presetID="2" presetClass="entr" presetSubtype="4" fill="hold" grpId="0" nodeType="afterEffect">
                                  <p:stCondLst>
                                    <p:cond delay="500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000" fill="hold"/>
                                        <p:tgtEl>
                                          <p:spTgt spid="3"/>
                                        </p:tgtEl>
                                        <p:attrNameLst>
                                          <p:attrName>ppt_x</p:attrName>
                                        </p:attrNameLst>
                                      </p:cBhvr>
                                      <p:tavLst>
                                        <p:tav tm="0">
                                          <p:val>
                                            <p:strVal val="#ppt_x"/>
                                          </p:val>
                                        </p:tav>
                                        <p:tav tm="100000">
                                          <p:val>
                                            <p:strVal val="#ppt_x"/>
                                          </p:val>
                                        </p:tav>
                                      </p:tavLst>
                                    </p:anim>
                                    <p:anim calcmode="lin" valueType="num">
                                      <p:cBhvr additive="base">
                                        <p:cTn id="15" dur="10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11900"/>
                            </p:stCondLst>
                            <p:childTnLst>
                              <p:par>
                                <p:cTn id="17" presetID="6" presetClass="entr" presetSubtype="16" fill="hold" nodeType="afterEffect">
                                  <p:stCondLst>
                                    <p:cond delay="300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1000"/>
                                        <p:tgtEl>
                                          <p:spTgt spid="7"/>
                                        </p:tgtEl>
                                      </p:cBhvr>
                                    </p:animEffect>
                                  </p:childTnLst>
                                </p:cTn>
                              </p:par>
                            </p:childTnLst>
                          </p:cTn>
                        </p:par>
                        <p:par>
                          <p:cTn id="20" fill="hold">
                            <p:stCondLst>
                              <p:cond delay="15900"/>
                            </p:stCondLst>
                            <p:childTnLst>
                              <p:par>
                                <p:cTn id="21" presetID="45" presetClass="entr" presetSubtype="0" fill="hold" grpId="0" nodeType="after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ppt_w</p:attrName>
                                        </p:attrNameLst>
                                      </p:cBhvr>
                                      <p:tavLst>
                                        <p:tav tm="0" fmla="#ppt_w*sin(2.5*pi*$)">
                                          <p:val>
                                            <p:fltVal val="0"/>
                                          </p:val>
                                        </p:tav>
                                        <p:tav tm="100000">
                                          <p:val>
                                            <p:fltVal val="1"/>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3B7F12-43B4-4048-A386-6DE68895D479}"/>
              </a:ext>
            </a:extLst>
          </p:cNvPr>
          <p:cNvSpPr txBox="1"/>
          <p:nvPr/>
        </p:nvSpPr>
        <p:spPr>
          <a:xfrm>
            <a:off x="8417242" y="657036"/>
            <a:ext cx="2668103" cy="830997"/>
          </a:xfrm>
          <a:prstGeom prst="rect">
            <a:avLst/>
          </a:prstGeom>
          <a:noFill/>
        </p:spPr>
        <p:txBody>
          <a:bodyPr wrap="none" rtlCol="0">
            <a:spAutoFit/>
          </a:bodyPr>
          <a:lstStyle/>
          <a:p>
            <a:r>
              <a:rPr lang="en-US" sz="4800" b="1" dirty="0">
                <a:solidFill>
                  <a:srgbClr val="FF0000"/>
                </a:solidFill>
              </a:rPr>
              <a:t>Vitamin K</a:t>
            </a:r>
          </a:p>
        </p:txBody>
      </p:sp>
      <p:pic>
        <p:nvPicPr>
          <p:cNvPr id="4" name="Picture 3">
            <a:extLst>
              <a:ext uri="{FF2B5EF4-FFF2-40B4-BE49-F238E27FC236}">
                <a16:creationId xmlns:a16="http://schemas.microsoft.com/office/drawing/2014/main" id="{CD80DAE7-595D-454B-A974-5E49F7CAB0AD}"/>
              </a:ext>
            </a:extLst>
          </p:cNvPr>
          <p:cNvPicPr>
            <a:picLocks noChangeAspect="1"/>
          </p:cNvPicPr>
          <p:nvPr/>
        </p:nvPicPr>
        <p:blipFill>
          <a:blip r:embed="rId2"/>
          <a:stretch>
            <a:fillRect/>
          </a:stretch>
        </p:blipFill>
        <p:spPr>
          <a:xfrm>
            <a:off x="6532789" y="3782069"/>
            <a:ext cx="5312352" cy="3116580"/>
          </a:xfrm>
          <a:prstGeom prst="rect">
            <a:avLst/>
          </a:prstGeom>
        </p:spPr>
      </p:pic>
      <p:pic>
        <p:nvPicPr>
          <p:cNvPr id="5" name="Picture 4">
            <a:extLst>
              <a:ext uri="{FF2B5EF4-FFF2-40B4-BE49-F238E27FC236}">
                <a16:creationId xmlns:a16="http://schemas.microsoft.com/office/drawing/2014/main" id="{E1B68066-1907-4946-B7FB-DDF6BB98A4C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46859" y="136054"/>
            <a:ext cx="6715125" cy="1794826"/>
          </a:xfrm>
          <a:prstGeom prst="rect">
            <a:avLst/>
          </a:prstGeom>
        </p:spPr>
      </p:pic>
      <p:sp>
        <p:nvSpPr>
          <p:cNvPr id="2" name="TextBox 1">
            <a:extLst>
              <a:ext uri="{FF2B5EF4-FFF2-40B4-BE49-F238E27FC236}">
                <a16:creationId xmlns:a16="http://schemas.microsoft.com/office/drawing/2014/main" id="{2783419B-55F7-48D1-8517-2406EB7839AC}"/>
              </a:ext>
            </a:extLst>
          </p:cNvPr>
          <p:cNvSpPr txBox="1"/>
          <p:nvPr/>
        </p:nvSpPr>
        <p:spPr>
          <a:xfrm>
            <a:off x="346859" y="2120230"/>
            <a:ext cx="5892165" cy="3046988"/>
          </a:xfrm>
          <a:prstGeom prst="rect">
            <a:avLst/>
          </a:prstGeom>
          <a:noFill/>
        </p:spPr>
        <p:txBody>
          <a:bodyPr wrap="square" rtlCol="0">
            <a:spAutoFit/>
          </a:bodyPr>
          <a:lstStyle/>
          <a:p>
            <a:r>
              <a:rPr lang="en-US" sz="2400" b="1" dirty="0"/>
              <a:t>Function:  required for coagulation of blood</a:t>
            </a:r>
          </a:p>
          <a:p>
            <a:r>
              <a:rPr lang="en-US" sz="2400" b="1" dirty="0"/>
              <a:t>and probably important for blood health.</a:t>
            </a:r>
          </a:p>
          <a:p>
            <a:r>
              <a:rPr lang="en-US" sz="2400" b="1" dirty="0"/>
              <a:t>Deficiency:  bruises easily, gets small blood clots underneath their nails, bleeds in mucous membranes that line areas inside the body, produces stool that looks dark black (almost like tar) and contains some blood.</a:t>
            </a:r>
          </a:p>
        </p:txBody>
      </p:sp>
      <p:sp>
        <p:nvSpPr>
          <p:cNvPr id="6" name="TextBox 5">
            <a:extLst>
              <a:ext uri="{FF2B5EF4-FFF2-40B4-BE49-F238E27FC236}">
                <a16:creationId xmlns:a16="http://schemas.microsoft.com/office/drawing/2014/main" id="{00FB3987-9D89-4713-80E3-546EC6A169A2}"/>
              </a:ext>
            </a:extLst>
          </p:cNvPr>
          <p:cNvSpPr txBox="1"/>
          <p:nvPr/>
        </p:nvSpPr>
        <p:spPr>
          <a:xfrm>
            <a:off x="746760" y="5356568"/>
            <a:ext cx="4084773" cy="830997"/>
          </a:xfrm>
          <a:prstGeom prst="rect">
            <a:avLst/>
          </a:prstGeom>
          <a:noFill/>
        </p:spPr>
        <p:txBody>
          <a:bodyPr wrap="none" rtlCol="0">
            <a:spAutoFit/>
          </a:bodyPr>
          <a:lstStyle/>
          <a:p>
            <a:r>
              <a:rPr lang="en-US" sz="2400" b="1" dirty="0"/>
              <a:t>Sources:  cabbage, cauliflower,</a:t>
            </a:r>
          </a:p>
          <a:p>
            <a:r>
              <a:rPr lang="en-US" sz="2400" b="1" dirty="0"/>
              <a:t>broccoli, egg yolks, liver</a:t>
            </a:r>
          </a:p>
        </p:txBody>
      </p:sp>
      <p:sp>
        <p:nvSpPr>
          <p:cNvPr id="8" name="TextBox 7">
            <a:extLst>
              <a:ext uri="{FF2B5EF4-FFF2-40B4-BE49-F238E27FC236}">
                <a16:creationId xmlns:a16="http://schemas.microsoft.com/office/drawing/2014/main" id="{D956FFB1-C94A-483A-9CE9-CBAB09240798}"/>
              </a:ext>
            </a:extLst>
          </p:cNvPr>
          <p:cNvSpPr txBox="1"/>
          <p:nvPr/>
        </p:nvSpPr>
        <p:spPr>
          <a:xfrm>
            <a:off x="3047999" y="1195646"/>
            <a:ext cx="2668103" cy="584775"/>
          </a:xfrm>
          <a:prstGeom prst="rect">
            <a:avLst/>
          </a:prstGeom>
          <a:noFill/>
        </p:spPr>
        <p:txBody>
          <a:bodyPr wrap="square" rtlCol="0">
            <a:spAutoFit/>
          </a:bodyPr>
          <a:lstStyle/>
          <a:p>
            <a:r>
              <a:rPr lang="en-US" sz="3200" b="1" dirty="0"/>
              <a:t>phylloquinone</a:t>
            </a:r>
          </a:p>
        </p:txBody>
      </p:sp>
    </p:spTree>
    <p:extLst>
      <p:ext uri="{BB962C8B-B14F-4D97-AF65-F5344CB8AC3E}">
        <p14:creationId xmlns:p14="http://schemas.microsoft.com/office/powerpoint/2010/main" val="4120955817"/>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par>
                          <p:cTn id="8" fill="hold">
                            <p:stCondLst>
                              <p:cond delay="5000"/>
                            </p:stCondLst>
                            <p:childTnLst>
                              <p:par>
                                <p:cTn id="9" presetID="42" presetClass="entr" presetSubtype="0" fill="hold" grpId="0" nodeType="afterEffect">
                                  <p:stCondLst>
                                    <p:cond delay="5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1500"/>
                            </p:stCondLst>
                            <p:childTnLst>
                              <p:par>
                                <p:cTn id="15" presetID="8" presetClass="entr" presetSubtype="16" fill="hold" nodeType="afterEffect">
                                  <p:stCondLst>
                                    <p:cond delay="500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1000"/>
                                        <p:tgtEl>
                                          <p:spTgt spid="4"/>
                                        </p:tgtEl>
                                      </p:cBhvr>
                                    </p:animEffect>
                                  </p:childTnLst>
                                </p:cTn>
                              </p:par>
                            </p:childTnLst>
                          </p:cTn>
                        </p:par>
                        <p:par>
                          <p:cTn id="18" fill="hold">
                            <p:stCondLst>
                              <p:cond delay="17500"/>
                            </p:stCondLst>
                            <p:childTnLst>
                              <p:par>
                                <p:cTn id="19" presetID="9" presetClass="entr" presetSubtype="0" fill="hold" grpId="0" nodeType="afterEffect">
                                  <p:stCondLst>
                                    <p:cond delay="1000"/>
                                  </p:stCondLst>
                                  <p:iterate type="wd">
                                    <p:tmPct val="5000"/>
                                  </p:iterate>
                                  <p:childTnLst>
                                    <p:set>
                                      <p:cBhvr>
                                        <p:cTn id="20" dur="1" fill="hold">
                                          <p:stCondLst>
                                            <p:cond delay="0"/>
                                          </p:stCondLst>
                                        </p:cTn>
                                        <p:tgtEl>
                                          <p:spTgt spid="3"/>
                                        </p:tgtEl>
                                        <p:attrNameLst>
                                          <p:attrName>style.visibility</p:attrName>
                                        </p:attrNameLst>
                                      </p:cBhvr>
                                      <p:to>
                                        <p:strVal val="visible"/>
                                      </p:to>
                                    </p:set>
                                    <p:animEffect transition="in" filter="dissolv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B9A358-69B0-463E-8E87-2EC231C209BE}"/>
              </a:ext>
            </a:extLst>
          </p:cNvPr>
          <p:cNvSpPr txBox="1"/>
          <p:nvPr/>
        </p:nvSpPr>
        <p:spPr>
          <a:xfrm>
            <a:off x="8338790" y="1355168"/>
            <a:ext cx="27736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Vitamin C</a:t>
            </a:r>
          </a:p>
        </p:txBody>
      </p:sp>
      <p:pic>
        <p:nvPicPr>
          <p:cNvPr id="5" name="Picture 4">
            <a:extLst>
              <a:ext uri="{FF2B5EF4-FFF2-40B4-BE49-F238E27FC236}">
                <a16:creationId xmlns:a16="http://schemas.microsoft.com/office/drawing/2014/main" id="{49438209-01FC-482B-A450-27E281136833}"/>
              </a:ext>
            </a:extLst>
          </p:cNvPr>
          <p:cNvPicPr>
            <a:picLocks noChangeAspect="1"/>
          </p:cNvPicPr>
          <p:nvPr/>
        </p:nvPicPr>
        <p:blipFill rotWithShape="1">
          <a:blip r:embed="rId2"/>
          <a:srcRect t="15932"/>
          <a:stretch/>
        </p:blipFill>
        <p:spPr>
          <a:xfrm>
            <a:off x="320040" y="296762"/>
            <a:ext cx="4191000" cy="2594401"/>
          </a:xfrm>
          <a:prstGeom prst="rect">
            <a:avLst/>
          </a:prstGeom>
        </p:spPr>
      </p:pic>
      <p:pic>
        <p:nvPicPr>
          <p:cNvPr id="6" name="Picture 5">
            <a:extLst>
              <a:ext uri="{FF2B5EF4-FFF2-40B4-BE49-F238E27FC236}">
                <a16:creationId xmlns:a16="http://schemas.microsoft.com/office/drawing/2014/main" id="{FF785400-7C1D-48EA-B5A2-6D8D0806B64F}"/>
              </a:ext>
            </a:extLst>
          </p:cNvPr>
          <p:cNvPicPr>
            <a:picLocks noChangeAspect="1"/>
          </p:cNvPicPr>
          <p:nvPr/>
        </p:nvPicPr>
        <p:blipFill>
          <a:blip r:embed="rId3"/>
          <a:stretch>
            <a:fillRect/>
          </a:stretch>
        </p:blipFill>
        <p:spPr>
          <a:xfrm>
            <a:off x="7525962" y="3124199"/>
            <a:ext cx="4399337" cy="3522345"/>
          </a:xfrm>
          <a:prstGeom prst="rect">
            <a:avLst/>
          </a:prstGeom>
        </p:spPr>
      </p:pic>
      <p:sp>
        <p:nvSpPr>
          <p:cNvPr id="2" name="TextBox 1">
            <a:extLst>
              <a:ext uri="{FF2B5EF4-FFF2-40B4-BE49-F238E27FC236}">
                <a16:creationId xmlns:a16="http://schemas.microsoft.com/office/drawing/2014/main" id="{A6CBEEBC-7319-466F-9AA1-555BC2092198}"/>
              </a:ext>
            </a:extLst>
          </p:cNvPr>
          <p:cNvSpPr txBox="1"/>
          <p:nvPr/>
        </p:nvSpPr>
        <p:spPr>
          <a:xfrm>
            <a:off x="4648200" y="1478280"/>
            <a:ext cx="2458943" cy="584775"/>
          </a:xfrm>
          <a:prstGeom prst="rect">
            <a:avLst/>
          </a:prstGeom>
          <a:noFill/>
        </p:spPr>
        <p:txBody>
          <a:bodyPr wrap="none" rtlCol="0">
            <a:spAutoFit/>
          </a:bodyPr>
          <a:lstStyle/>
          <a:p>
            <a:r>
              <a:rPr lang="en-US" sz="3200" b="1" dirty="0"/>
              <a:t>Ascorbic Acid</a:t>
            </a:r>
          </a:p>
        </p:txBody>
      </p:sp>
      <p:sp>
        <p:nvSpPr>
          <p:cNvPr id="7" name="TextBox 6">
            <a:extLst>
              <a:ext uri="{FF2B5EF4-FFF2-40B4-BE49-F238E27FC236}">
                <a16:creationId xmlns:a16="http://schemas.microsoft.com/office/drawing/2014/main" id="{97B9AC77-E5EB-489F-893B-7D558913EDB8}"/>
              </a:ext>
            </a:extLst>
          </p:cNvPr>
          <p:cNvSpPr txBox="1"/>
          <p:nvPr/>
        </p:nvSpPr>
        <p:spPr>
          <a:xfrm>
            <a:off x="540868" y="2946379"/>
            <a:ext cx="6030413" cy="1938992"/>
          </a:xfrm>
          <a:prstGeom prst="rect">
            <a:avLst/>
          </a:prstGeom>
          <a:noFill/>
        </p:spPr>
        <p:txBody>
          <a:bodyPr wrap="square" rtlCol="0">
            <a:spAutoFit/>
          </a:bodyPr>
          <a:lstStyle/>
          <a:p>
            <a:r>
              <a:rPr lang="en-US" sz="2400" b="1" dirty="0"/>
              <a:t>Function:  antioxidant that promotes healthy teeth and gums, helps with absorption of iron, protein metabolism and immune system health and essential for wound healing.</a:t>
            </a:r>
          </a:p>
          <a:p>
            <a:r>
              <a:rPr lang="en-US" sz="2400" b="1" dirty="0"/>
              <a:t>Deficiency:  scurvy</a:t>
            </a:r>
          </a:p>
        </p:txBody>
      </p:sp>
      <p:sp>
        <p:nvSpPr>
          <p:cNvPr id="3" name="TextBox 2">
            <a:extLst>
              <a:ext uri="{FF2B5EF4-FFF2-40B4-BE49-F238E27FC236}">
                <a16:creationId xmlns:a16="http://schemas.microsoft.com/office/drawing/2014/main" id="{50642AE9-F429-4A24-8B75-3C029B285DA8}"/>
              </a:ext>
            </a:extLst>
          </p:cNvPr>
          <p:cNvSpPr txBox="1"/>
          <p:nvPr/>
        </p:nvSpPr>
        <p:spPr>
          <a:xfrm>
            <a:off x="540868" y="5537862"/>
            <a:ext cx="6795771" cy="461665"/>
          </a:xfrm>
          <a:prstGeom prst="rect">
            <a:avLst/>
          </a:prstGeom>
          <a:noFill/>
        </p:spPr>
        <p:txBody>
          <a:bodyPr wrap="none" rtlCol="0">
            <a:spAutoFit/>
          </a:bodyPr>
          <a:lstStyle/>
          <a:p>
            <a:r>
              <a:rPr lang="en-US" sz="2400" b="1" dirty="0"/>
              <a:t>Sources:  fruits and vegetables and especially citrus.</a:t>
            </a:r>
          </a:p>
        </p:txBody>
      </p:sp>
    </p:spTree>
    <p:extLst>
      <p:ext uri="{BB962C8B-B14F-4D97-AF65-F5344CB8AC3E}">
        <p14:creationId xmlns:p14="http://schemas.microsoft.com/office/powerpoint/2010/main" val="1696457518"/>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400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1000"/>
                                        <p:tgtEl>
                                          <p:spTgt spid="7"/>
                                        </p:tgtEl>
                                      </p:cBhvr>
                                    </p:animEffect>
                                  </p:childTnLst>
                                </p:cTn>
                              </p:par>
                            </p:childTnLst>
                          </p:cTn>
                        </p:par>
                        <p:par>
                          <p:cTn id="8" fill="hold">
                            <p:stCondLst>
                              <p:cond delay="5000"/>
                            </p:stCondLst>
                            <p:childTnLst>
                              <p:par>
                                <p:cTn id="9" presetID="45" presetClass="entr" presetSubtype="0" fill="hold" grpId="0" nodeType="afterEffect">
                                  <p:stCondLst>
                                    <p:cond delay="5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ppt_w</p:attrName>
                                        </p:attrNameLst>
                                      </p:cBhvr>
                                      <p:tavLst>
                                        <p:tav tm="0" fmla="#ppt_w*sin(2.5*pi*$)">
                                          <p:val>
                                            <p:fltVal val="0"/>
                                          </p:val>
                                        </p:tav>
                                        <p:tav tm="100000">
                                          <p:val>
                                            <p:fltVal val="1"/>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11000"/>
                            </p:stCondLst>
                            <p:childTnLst>
                              <p:par>
                                <p:cTn id="15" presetID="8" presetClass="entr" presetSubtype="16" fill="hold" nodeType="afterEffect">
                                  <p:stCondLst>
                                    <p:cond delay="400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1000"/>
                                  </p:stCondLst>
                                  <p:iterate type="lt">
                                    <p:tmPct val="4000"/>
                                  </p:iterate>
                                  <p:childTnLst>
                                    <p:set>
                                      <p:cBhvr>
                                        <p:cTn id="21" dur="1" fill="hold">
                                          <p:stCondLst>
                                            <p:cond delay="0"/>
                                          </p:stCondLst>
                                        </p:cTn>
                                        <p:tgtEl>
                                          <p:spTgt spid="4"/>
                                        </p:tgtEl>
                                        <p:attrNameLst>
                                          <p:attrName>style.visibility</p:attrName>
                                        </p:attrNameLst>
                                      </p:cBhvr>
                                      <p:to>
                                        <p:strVal val="visible"/>
                                      </p:to>
                                    </p:set>
                                    <p:animEffect transition="in" filter="wheel(1)">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863699-467F-412D-AF4A-9AE3273FF4B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50520" y="182879"/>
            <a:ext cx="4922520" cy="6392883"/>
          </a:xfrm>
          <a:prstGeom prst="rect">
            <a:avLst/>
          </a:prstGeom>
        </p:spPr>
      </p:pic>
      <p:sp>
        <p:nvSpPr>
          <p:cNvPr id="6" name="TextBox 5">
            <a:extLst>
              <a:ext uri="{FF2B5EF4-FFF2-40B4-BE49-F238E27FC236}">
                <a16:creationId xmlns:a16="http://schemas.microsoft.com/office/drawing/2014/main" id="{A44CC61E-4AE7-46B3-A483-83BE766532BB}"/>
              </a:ext>
            </a:extLst>
          </p:cNvPr>
          <p:cNvSpPr txBox="1"/>
          <p:nvPr/>
        </p:nvSpPr>
        <p:spPr>
          <a:xfrm>
            <a:off x="5210221" y="419225"/>
            <a:ext cx="33528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Vitamin B</a:t>
            </a:r>
            <a:r>
              <a:rPr kumimoji="0" lang="en-US" sz="4800" b="1" i="0" u="none" strike="noStrike" kern="1200" cap="none" spc="0" normalizeH="0" baseline="-25000" noProof="0" dirty="0">
                <a:ln>
                  <a:noFill/>
                </a:ln>
                <a:solidFill>
                  <a:srgbClr val="FF0000"/>
                </a:solidFill>
                <a:effectLst/>
                <a:uLnTx/>
                <a:uFillTx/>
                <a:latin typeface="Calibri" panose="020F0502020204030204"/>
                <a:ea typeface="+mn-ea"/>
                <a:cs typeface="+mn-cs"/>
              </a:rPr>
              <a:t>12</a:t>
            </a:r>
          </a:p>
        </p:txBody>
      </p:sp>
      <p:sp>
        <p:nvSpPr>
          <p:cNvPr id="3" name="TextBox 2">
            <a:extLst>
              <a:ext uri="{FF2B5EF4-FFF2-40B4-BE49-F238E27FC236}">
                <a16:creationId xmlns:a16="http://schemas.microsoft.com/office/drawing/2014/main" id="{EFBB1457-1B8F-4DA3-8307-33CCBFE88005}"/>
              </a:ext>
            </a:extLst>
          </p:cNvPr>
          <p:cNvSpPr txBox="1"/>
          <p:nvPr/>
        </p:nvSpPr>
        <p:spPr>
          <a:xfrm>
            <a:off x="4050289" y="5192279"/>
            <a:ext cx="3304944" cy="830997"/>
          </a:xfrm>
          <a:prstGeom prst="rect">
            <a:avLst/>
          </a:prstGeom>
          <a:noFill/>
        </p:spPr>
        <p:txBody>
          <a:bodyPr wrap="none" rtlCol="0">
            <a:spAutoFit/>
          </a:bodyPr>
          <a:lstStyle/>
          <a:p>
            <a:r>
              <a:rPr lang="en-US" sz="2400" b="1" dirty="0"/>
              <a:t>Sources:  meat, seafood,</a:t>
            </a:r>
          </a:p>
          <a:p>
            <a:r>
              <a:rPr lang="en-US" sz="2400" b="1" dirty="0"/>
              <a:t>eggs, milk.</a:t>
            </a:r>
          </a:p>
        </p:txBody>
      </p:sp>
      <p:pic>
        <p:nvPicPr>
          <p:cNvPr id="8" name="Picture 7">
            <a:extLst>
              <a:ext uri="{FF2B5EF4-FFF2-40B4-BE49-F238E27FC236}">
                <a16:creationId xmlns:a16="http://schemas.microsoft.com/office/drawing/2014/main" id="{559EE258-B501-4F23-9B30-7719055A7F87}"/>
              </a:ext>
            </a:extLst>
          </p:cNvPr>
          <p:cNvPicPr>
            <a:picLocks noChangeAspect="1"/>
          </p:cNvPicPr>
          <p:nvPr/>
        </p:nvPicPr>
        <p:blipFill rotWithShape="1">
          <a:blip r:embed="rId4"/>
          <a:srcRect l="4569" t="4880" r="4418" b="6874"/>
          <a:stretch/>
        </p:blipFill>
        <p:spPr>
          <a:xfrm>
            <a:off x="8141712" y="3172023"/>
            <a:ext cx="3861238" cy="3603429"/>
          </a:xfrm>
          <a:prstGeom prst="rect">
            <a:avLst/>
          </a:prstGeom>
        </p:spPr>
      </p:pic>
      <p:sp>
        <p:nvSpPr>
          <p:cNvPr id="15" name="TextBox 14">
            <a:extLst>
              <a:ext uri="{FF2B5EF4-FFF2-40B4-BE49-F238E27FC236}">
                <a16:creationId xmlns:a16="http://schemas.microsoft.com/office/drawing/2014/main" id="{6B292B5B-37A7-4323-A340-E2FAF2276666}"/>
              </a:ext>
            </a:extLst>
          </p:cNvPr>
          <p:cNvSpPr txBox="1"/>
          <p:nvPr/>
        </p:nvSpPr>
        <p:spPr>
          <a:xfrm>
            <a:off x="4513269" y="1995976"/>
            <a:ext cx="6656422" cy="1200329"/>
          </a:xfrm>
          <a:prstGeom prst="rect">
            <a:avLst/>
          </a:prstGeom>
          <a:noFill/>
        </p:spPr>
        <p:txBody>
          <a:bodyPr wrap="square" rtlCol="0">
            <a:spAutoFit/>
          </a:bodyPr>
          <a:lstStyle/>
          <a:p>
            <a:r>
              <a:rPr lang="en-US" sz="2400" b="1" dirty="0"/>
              <a:t>Function:  helps with formation of red blood cells and maintain the central nervous system and important for metabolism.</a:t>
            </a:r>
          </a:p>
        </p:txBody>
      </p:sp>
      <p:sp>
        <p:nvSpPr>
          <p:cNvPr id="19" name="TextBox 18">
            <a:extLst>
              <a:ext uri="{FF2B5EF4-FFF2-40B4-BE49-F238E27FC236}">
                <a16:creationId xmlns:a16="http://schemas.microsoft.com/office/drawing/2014/main" id="{6F71DCD9-77E8-43CE-90ED-E95102B85812}"/>
              </a:ext>
            </a:extLst>
          </p:cNvPr>
          <p:cNvSpPr txBox="1"/>
          <p:nvPr/>
        </p:nvSpPr>
        <p:spPr>
          <a:xfrm>
            <a:off x="5435688" y="1250222"/>
            <a:ext cx="3352800" cy="584775"/>
          </a:xfrm>
          <a:prstGeom prst="rect">
            <a:avLst/>
          </a:prstGeom>
          <a:noFill/>
        </p:spPr>
        <p:txBody>
          <a:bodyPr wrap="square">
            <a:spAutoFit/>
          </a:bodyPr>
          <a:lstStyle/>
          <a:p>
            <a:r>
              <a:rPr lang="en-US" sz="3200" b="1" i="0" dirty="0">
                <a:solidFill>
                  <a:srgbClr val="202124"/>
                </a:solidFill>
                <a:effectLst/>
                <a:latin typeface="Roboto" panose="02000000000000000000" pitchFamily="2" charset="0"/>
              </a:rPr>
              <a:t>Cyanocobalamin</a:t>
            </a:r>
            <a:endParaRPr lang="en-US" sz="3200" dirty="0"/>
          </a:p>
        </p:txBody>
      </p:sp>
      <p:sp>
        <p:nvSpPr>
          <p:cNvPr id="2" name="TextBox 1">
            <a:extLst>
              <a:ext uri="{FF2B5EF4-FFF2-40B4-BE49-F238E27FC236}">
                <a16:creationId xmlns:a16="http://schemas.microsoft.com/office/drawing/2014/main" id="{F111B9AA-FB1D-4FB1-8C46-06205866ED76}"/>
              </a:ext>
            </a:extLst>
          </p:cNvPr>
          <p:cNvSpPr txBox="1"/>
          <p:nvPr/>
        </p:nvSpPr>
        <p:spPr>
          <a:xfrm>
            <a:off x="4492047" y="3102993"/>
            <a:ext cx="3644179" cy="1938992"/>
          </a:xfrm>
          <a:prstGeom prst="rect">
            <a:avLst/>
          </a:prstGeom>
          <a:noFill/>
        </p:spPr>
        <p:txBody>
          <a:bodyPr wrap="square" rtlCol="0">
            <a:spAutoFit/>
          </a:bodyPr>
          <a:lstStyle/>
          <a:p>
            <a:r>
              <a:rPr lang="en-US" sz="2400" b="1" dirty="0"/>
              <a:t>Deficiency: symptoms are rare but can include fatigue, breathlessness, numbness, poor balance, and memory trouble. </a:t>
            </a:r>
          </a:p>
        </p:txBody>
      </p:sp>
    </p:spTree>
    <p:extLst>
      <p:ext uri="{BB962C8B-B14F-4D97-AF65-F5344CB8AC3E}">
        <p14:creationId xmlns:p14="http://schemas.microsoft.com/office/powerpoint/2010/main" val="2091869531"/>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40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290">
                                          <p:stCondLst>
                                            <p:cond delay="0"/>
                                          </p:stCondLst>
                                        </p:cTn>
                                        <p:tgtEl>
                                          <p:spTgt spid="15"/>
                                        </p:tgtEl>
                                      </p:cBhvr>
                                    </p:animEffect>
                                    <p:anim calcmode="lin" valueType="num">
                                      <p:cBhvr>
                                        <p:cTn id="8"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3" dur="13">
                                          <p:stCondLst>
                                            <p:cond delay="325"/>
                                          </p:stCondLst>
                                        </p:cTn>
                                        <p:tgtEl>
                                          <p:spTgt spid="15"/>
                                        </p:tgtEl>
                                      </p:cBhvr>
                                      <p:to x="100000" y="60000"/>
                                    </p:animScale>
                                    <p:animScale>
                                      <p:cBhvr>
                                        <p:cTn id="14" dur="83" decel="50000">
                                          <p:stCondLst>
                                            <p:cond delay="338"/>
                                          </p:stCondLst>
                                        </p:cTn>
                                        <p:tgtEl>
                                          <p:spTgt spid="15"/>
                                        </p:tgtEl>
                                      </p:cBhvr>
                                      <p:to x="100000" y="100000"/>
                                    </p:animScale>
                                    <p:animScale>
                                      <p:cBhvr>
                                        <p:cTn id="15" dur="13">
                                          <p:stCondLst>
                                            <p:cond delay="656"/>
                                          </p:stCondLst>
                                        </p:cTn>
                                        <p:tgtEl>
                                          <p:spTgt spid="15"/>
                                        </p:tgtEl>
                                      </p:cBhvr>
                                      <p:to x="100000" y="80000"/>
                                    </p:animScale>
                                    <p:animScale>
                                      <p:cBhvr>
                                        <p:cTn id="16" dur="83" decel="50000">
                                          <p:stCondLst>
                                            <p:cond delay="669"/>
                                          </p:stCondLst>
                                        </p:cTn>
                                        <p:tgtEl>
                                          <p:spTgt spid="15"/>
                                        </p:tgtEl>
                                      </p:cBhvr>
                                      <p:to x="100000" y="100000"/>
                                    </p:animScale>
                                    <p:animScale>
                                      <p:cBhvr>
                                        <p:cTn id="17" dur="13">
                                          <p:stCondLst>
                                            <p:cond delay="821"/>
                                          </p:stCondLst>
                                        </p:cTn>
                                        <p:tgtEl>
                                          <p:spTgt spid="15"/>
                                        </p:tgtEl>
                                      </p:cBhvr>
                                      <p:to x="100000" y="90000"/>
                                    </p:animScale>
                                    <p:animScale>
                                      <p:cBhvr>
                                        <p:cTn id="18" dur="83" decel="50000">
                                          <p:stCondLst>
                                            <p:cond delay="834"/>
                                          </p:stCondLst>
                                        </p:cTn>
                                        <p:tgtEl>
                                          <p:spTgt spid="15"/>
                                        </p:tgtEl>
                                      </p:cBhvr>
                                      <p:to x="100000" y="100000"/>
                                    </p:animScale>
                                    <p:animScale>
                                      <p:cBhvr>
                                        <p:cTn id="19" dur="13">
                                          <p:stCondLst>
                                            <p:cond delay="904"/>
                                          </p:stCondLst>
                                        </p:cTn>
                                        <p:tgtEl>
                                          <p:spTgt spid="15"/>
                                        </p:tgtEl>
                                      </p:cBhvr>
                                      <p:to x="100000" y="95000"/>
                                    </p:animScale>
                                    <p:animScale>
                                      <p:cBhvr>
                                        <p:cTn id="20" dur="83" decel="50000">
                                          <p:stCondLst>
                                            <p:cond delay="917"/>
                                          </p:stCondLst>
                                        </p:cTn>
                                        <p:tgtEl>
                                          <p:spTgt spid="15"/>
                                        </p:tgtEl>
                                      </p:cBhvr>
                                      <p:to x="100000" y="100000"/>
                                    </p:animScale>
                                  </p:childTnLst>
                                </p:cTn>
                              </p:par>
                            </p:childTnLst>
                          </p:cTn>
                        </p:par>
                        <p:par>
                          <p:cTn id="21" fill="hold">
                            <p:stCondLst>
                              <p:cond delay="5000"/>
                            </p:stCondLst>
                            <p:childTnLst>
                              <p:par>
                                <p:cTn id="22" presetID="6" presetClass="entr" presetSubtype="16" fill="hold" grpId="0" nodeType="afterEffect">
                                  <p:stCondLst>
                                    <p:cond delay="300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1000"/>
                                        <p:tgtEl>
                                          <p:spTgt spid="2"/>
                                        </p:tgtEl>
                                      </p:cBhvr>
                                    </p:animEffect>
                                  </p:childTnLst>
                                </p:cTn>
                              </p:par>
                            </p:childTnLst>
                          </p:cTn>
                        </p:par>
                        <p:par>
                          <p:cTn id="25" fill="hold">
                            <p:stCondLst>
                              <p:cond delay="9000"/>
                            </p:stCondLst>
                            <p:childTnLst>
                              <p:par>
                                <p:cTn id="26" presetID="16" presetClass="entr" presetSubtype="21" fill="hold" grpId="0" nodeType="afterEffect">
                                  <p:stCondLst>
                                    <p:cond delay="500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1000"/>
                                        <p:tgtEl>
                                          <p:spTgt spid="19"/>
                                        </p:tgtEl>
                                      </p:cBhvr>
                                    </p:animEffect>
                                  </p:childTnLst>
                                </p:cTn>
                              </p:par>
                            </p:childTnLst>
                          </p:cTn>
                        </p:par>
                        <p:par>
                          <p:cTn id="29" fill="hold">
                            <p:stCondLst>
                              <p:cond delay="15000"/>
                            </p:stCondLst>
                            <p:childTnLst>
                              <p:par>
                                <p:cTn id="30" presetID="3" presetClass="entr" presetSubtype="10" fill="hold" nodeType="afterEffect">
                                  <p:stCondLst>
                                    <p:cond delay="300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1000"/>
                                        <p:tgtEl>
                                          <p:spTgt spid="8"/>
                                        </p:tgtEl>
                                      </p:cBhvr>
                                    </p:animEffect>
                                  </p:childTnLst>
                                </p:cTn>
                              </p:par>
                            </p:childTnLst>
                          </p:cTn>
                        </p:par>
                        <p:par>
                          <p:cTn id="33" fill="hold">
                            <p:stCondLst>
                              <p:cond delay="19000"/>
                            </p:stCondLst>
                            <p:childTnLst>
                              <p:par>
                                <p:cTn id="34" presetID="2" presetClass="entr" presetSubtype="4" fill="hold" grpId="0" nodeType="afterEffect">
                                  <p:stCondLst>
                                    <p:cond delay="100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ppt_x"/>
                                          </p:val>
                                        </p:tav>
                                        <p:tav tm="100000">
                                          <p:val>
                                            <p:strVal val="#ppt_x"/>
                                          </p:val>
                                        </p:tav>
                                      </p:tavLst>
                                    </p:anim>
                                    <p:anim calcmode="lin" valueType="num">
                                      <p:cBhvr additive="base">
                                        <p:cTn id="3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4E8A33-A63B-4D0F-965D-68456727BF4A}"/>
              </a:ext>
            </a:extLst>
          </p:cNvPr>
          <p:cNvSpPr txBox="1"/>
          <p:nvPr/>
        </p:nvSpPr>
        <p:spPr>
          <a:xfrm>
            <a:off x="9018290" y="952553"/>
            <a:ext cx="294132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Vitamin D</a:t>
            </a:r>
            <a:endParaRPr kumimoji="0" lang="en-US" sz="4800" b="1" i="0" u="none" strike="noStrike" kern="1200" cap="none" spc="0" normalizeH="0" baseline="-25000" noProof="0" dirty="0">
              <a:ln>
                <a:noFill/>
              </a:ln>
              <a:solidFill>
                <a:srgbClr val="FF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9F60C56-9673-4949-AA87-9B5DA202AEC2}"/>
              </a:ext>
            </a:extLst>
          </p:cNvPr>
          <p:cNvPicPr>
            <a:picLocks noChangeAspect="1"/>
          </p:cNvPicPr>
          <p:nvPr/>
        </p:nvPicPr>
        <p:blipFill>
          <a:blip r:embed="rId2"/>
          <a:stretch>
            <a:fillRect/>
          </a:stretch>
        </p:blipFill>
        <p:spPr>
          <a:xfrm>
            <a:off x="7726026" y="2514600"/>
            <a:ext cx="4099262" cy="4099262"/>
          </a:xfrm>
          <a:prstGeom prst="rect">
            <a:avLst/>
          </a:prstGeom>
        </p:spPr>
      </p:pic>
      <p:sp>
        <p:nvSpPr>
          <p:cNvPr id="3" name="TextBox 2">
            <a:extLst>
              <a:ext uri="{FF2B5EF4-FFF2-40B4-BE49-F238E27FC236}">
                <a16:creationId xmlns:a16="http://schemas.microsoft.com/office/drawing/2014/main" id="{CA2886F1-AFB1-478D-B3E3-5B0493EA5CD6}"/>
              </a:ext>
            </a:extLst>
          </p:cNvPr>
          <p:cNvSpPr txBox="1"/>
          <p:nvPr/>
        </p:nvSpPr>
        <p:spPr>
          <a:xfrm>
            <a:off x="8277580" y="84267"/>
            <a:ext cx="3670620" cy="1015663"/>
          </a:xfrm>
          <a:prstGeom prst="rect">
            <a:avLst/>
          </a:prstGeom>
          <a:noFill/>
        </p:spPr>
        <p:txBody>
          <a:bodyPr wrap="none" rtlCol="0">
            <a:spAutoFit/>
          </a:bodyPr>
          <a:lstStyle/>
          <a:p>
            <a:r>
              <a:rPr lang="en-US" sz="2000" b="1" dirty="0"/>
              <a:t>Function:  absorption of calcium.</a:t>
            </a:r>
          </a:p>
          <a:p>
            <a:r>
              <a:rPr lang="en-US" sz="2000" b="1" dirty="0"/>
              <a:t>Deficiency:   thin, brittle,</a:t>
            </a:r>
          </a:p>
          <a:p>
            <a:r>
              <a:rPr lang="en-US" sz="2000" b="1" dirty="0"/>
              <a:t>or misshapen bones.</a:t>
            </a:r>
          </a:p>
        </p:txBody>
      </p:sp>
      <p:sp>
        <p:nvSpPr>
          <p:cNvPr id="6" name="TextBox 5">
            <a:extLst>
              <a:ext uri="{FF2B5EF4-FFF2-40B4-BE49-F238E27FC236}">
                <a16:creationId xmlns:a16="http://schemas.microsoft.com/office/drawing/2014/main" id="{51C5DA06-9086-4787-91C9-EB0FE1C7569C}"/>
              </a:ext>
            </a:extLst>
          </p:cNvPr>
          <p:cNvSpPr txBox="1"/>
          <p:nvPr/>
        </p:nvSpPr>
        <p:spPr>
          <a:xfrm>
            <a:off x="8629339" y="1634458"/>
            <a:ext cx="3330271" cy="830997"/>
          </a:xfrm>
          <a:prstGeom prst="rect">
            <a:avLst/>
          </a:prstGeom>
          <a:noFill/>
        </p:spPr>
        <p:txBody>
          <a:bodyPr wrap="none" rtlCol="0">
            <a:spAutoFit/>
          </a:bodyPr>
          <a:lstStyle/>
          <a:p>
            <a:r>
              <a:rPr lang="en-US" sz="2400" b="1" dirty="0"/>
              <a:t>Sources:  egg yolks, liver,</a:t>
            </a:r>
          </a:p>
          <a:p>
            <a:r>
              <a:rPr lang="en-US" sz="2400" b="1" dirty="0"/>
              <a:t> fatty fish, fortified milk.</a:t>
            </a:r>
          </a:p>
        </p:txBody>
      </p:sp>
      <p:sp>
        <p:nvSpPr>
          <p:cNvPr id="8" name="TextBox 7">
            <a:extLst>
              <a:ext uri="{FF2B5EF4-FFF2-40B4-BE49-F238E27FC236}">
                <a16:creationId xmlns:a16="http://schemas.microsoft.com/office/drawing/2014/main" id="{B0DCCA0C-2FD2-414E-9AFD-1BA7FA6E02F0}"/>
              </a:ext>
            </a:extLst>
          </p:cNvPr>
          <p:cNvSpPr txBox="1"/>
          <p:nvPr/>
        </p:nvSpPr>
        <p:spPr>
          <a:xfrm>
            <a:off x="5593080" y="515155"/>
            <a:ext cx="184731" cy="584775"/>
          </a:xfrm>
          <a:prstGeom prst="rect">
            <a:avLst/>
          </a:prstGeom>
          <a:noFill/>
        </p:spPr>
        <p:txBody>
          <a:bodyPr wrap="none" rtlCol="0">
            <a:spAutoFit/>
          </a:bodyPr>
          <a:lstStyle/>
          <a:p>
            <a:endParaRPr lang="en-US" sz="3200" b="1" dirty="0"/>
          </a:p>
        </p:txBody>
      </p:sp>
      <p:pic>
        <p:nvPicPr>
          <p:cNvPr id="12" name="Picture 11">
            <a:extLst>
              <a:ext uri="{FF2B5EF4-FFF2-40B4-BE49-F238E27FC236}">
                <a16:creationId xmlns:a16="http://schemas.microsoft.com/office/drawing/2014/main" id="{487CE18C-2463-4CE3-9945-8A53654574AA}"/>
              </a:ext>
            </a:extLst>
          </p:cNvPr>
          <p:cNvPicPr>
            <a:picLocks noChangeAspect="1"/>
          </p:cNvPicPr>
          <p:nvPr/>
        </p:nvPicPr>
        <p:blipFill rotWithShape="1">
          <a:blip r:embed="rId3"/>
          <a:srcRect l="8938" t="3935" r="7195" b="4179"/>
          <a:stretch/>
        </p:blipFill>
        <p:spPr>
          <a:xfrm>
            <a:off x="217643" y="398576"/>
            <a:ext cx="3731835" cy="2721666"/>
          </a:xfrm>
          <a:prstGeom prst="rect">
            <a:avLst/>
          </a:prstGeom>
        </p:spPr>
      </p:pic>
      <p:pic>
        <p:nvPicPr>
          <p:cNvPr id="13" name="Picture 12">
            <a:extLst>
              <a:ext uri="{FF2B5EF4-FFF2-40B4-BE49-F238E27FC236}">
                <a16:creationId xmlns:a16="http://schemas.microsoft.com/office/drawing/2014/main" id="{7FE96C2D-D217-4136-8C68-D1E80521B764}"/>
              </a:ext>
            </a:extLst>
          </p:cNvPr>
          <p:cNvPicPr>
            <a:picLocks noChangeAspect="1"/>
          </p:cNvPicPr>
          <p:nvPr/>
        </p:nvPicPr>
        <p:blipFill>
          <a:blip r:embed="rId4"/>
          <a:stretch>
            <a:fillRect/>
          </a:stretch>
        </p:blipFill>
        <p:spPr>
          <a:xfrm>
            <a:off x="3830506" y="487664"/>
            <a:ext cx="1974777" cy="1635116"/>
          </a:xfrm>
          <a:prstGeom prst="rect">
            <a:avLst/>
          </a:prstGeom>
        </p:spPr>
      </p:pic>
      <p:sp>
        <p:nvSpPr>
          <p:cNvPr id="14" name="TextBox 13">
            <a:extLst>
              <a:ext uri="{FF2B5EF4-FFF2-40B4-BE49-F238E27FC236}">
                <a16:creationId xmlns:a16="http://schemas.microsoft.com/office/drawing/2014/main" id="{CD295FB9-4FF6-4A90-B800-B106158BA84B}"/>
              </a:ext>
            </a:extLst>
          </p:cNvPr>
          <p:cNvSpPr txBox="1"/>
          <p:nvPr/>
        </p:nvSpPr>
        <p:spPr>
          <a:xfrm>
            <a:off x="3675521" y="2435408"/>
            <a:ext cx="2926703" cy="1200329"/>
          </a:xfrm>
          <a:prstGeom prst="rect">
            <a:avLst/>
          </a:prstGeom>
          <a:noFill/>
        </p:spPr>
        <p:txBody>
          <a:bodyPr wrap="square" rtlCol="0">
            <a:spAutoFit/>
          </a:bodyPr>
          <a:lstStyle/>
          <a:p>
            <a:r>
              <a:rPr lang="en-US" dirty="0"/>
              <a:t>Calcitriol – active form of vitamin D, 1000x more effective at binding to receptor than D</a:t>
            </a:r>
            <a:r>
              <a:rPr lang="en-US" baseline="-25000" dirty="0"/>
              <a:t>2</a:t>
            </a:r>
            <a:r>
              <a:rPr lang="en-US" dirty="0"/>
              <a:t> or D</a:t>
            </a:r>
            <a:r>
              <a:rPr lang="en-US" baseline="-25000" dirty="0"/>
              <a:t>3</a:t>
            </a:r>
            <a:r>
              <a:rPr lang="en-US" dirty="0"/>
              <a:t>.</a:t>
            </a:r>
          </a:p>
        </p:txBody>
      </p:sp>
      <p:sp>
        <p:nvSpPr>
          <p:cNvPr id="16" name="TextBox 15">
            <a:extLst>
              <a:ext uri="{FF2B5EF4-FFF2-40B4-BE49-F238E27FC236}">
                <a16:creationId xmlns:a16="http://schemas.microsoft.com/office/drawing/2014/main" id="{9D7045E9-4941-4687-9238-5E799AFEE13E}"/>
              </a:ext>
            </a:extLst>
          </p:cNvPr>
          <p:cNvSpPr txBox="1"/>
          <p:nvPr/>
        </p:nvSpPr>
        <p:spPr>
          <a:xfrm>
            <a:off x="262513" y="3684717"/>
            <a:ext cx="7330963" cy="2862322"/>
          </a:xfrm>
          <a:prstGeom prst="rect">
            <a:avLst/>
          </a:prstGeom>
          <a:noFill/>
        </p:spPr>
        <p:txBody>
          <a:bodyPr wrap="square">
            <a:spAutoFit/>
          </a:bodyPr>
          <a:lstStyle/>
          <a:p>
            <a:r>
              <a:rPr lang="en-US" b="1" dirty="0"/>
              <a:t>Cholecalciferol, ergocalciferol or calcifediol can be employed in subjects with normal renal function and in CKD stage 3-5 patients to correct this vitamin deficiency and improve, respectively, age- or growth-related bone disease and secondary hyperparathyroidism. Calcifediol can be considered more rapid and effective. In all cases, especially with increasing doses, the risk of hypercalcemia must be taken into account. Calcitriol, which can be regarded as the active hormonal form of vitamin D, has the most potent hypercalcemic effect in both normal and renal failure patients. In renal patients calcitriol is a potent inhibitor of parathyroid activity,  but has the risk of hypercalcemia.  National Library of Medicine</a:t>
            </a:r>
          </a:p>
        </p:txBody>
      </p:sp>
      <p:pic>
        <p:nvPicPr>
          <p:cNvPr id="17" name="Picture 16">
            <a:extLst>
              <a:ext uri="{FF2B5EF4-FFF2-40B4-BE49-F238E27FC236}">
                <a16:creationId xmlns:a16="http://schemas.microsoft.com/office/drawing/2014/main" id="{E59C563B-D2C2-433B-AFE0-39D349BD7F93}"/>
              </a:ext>
            </a:extLst>
          </p:cNvPr>
          <p:cNvPicPr>
            <a:picLocks noChangeAspect="1"/>
          </p:cNvPicPr>
          <p:nvPr/>
        </p:nvPicPr>
        <p:blipFill rotWithShape="1">
          <a:blip r:embed="rId5"/>
          <a:srcRect t="4376" b="4837"/>
          <a:stretch/>
        </p:blipFill>
        <p:spPr>
          <a:xfrm>
            <a:off x="5832755" y="487664"/>
            <a:ext cx="2232618" cy="2026936"/>
          </a:xfrm>
          <a:prstGeom prst="rect">
            <a:avLst/>
          </a:prstGeom>
        </p:spPr>
      </p:pic>
      <p:sp>
        <p:nvSpPr>
          <p:cNvPr id="19" name="TextBox 18">
            <a:extLst>
              <a:ext uri="{FF2B5EF4-FFF2-40B4-BE49-F238E27FC236}">
                <a16:creationId xmlns:a16="http://schemas.microsoft.com/office/drawing/2014/main" id="{60C789C1-43B7-4EC2-9575-117910ACF5EE}"/>
              </a:ext>
            </a:extLst>
          </p:cNvPr>
          <p:cNvSpPr txBox="1"/>
          <p:nvPr/>
        </p:nvSpPr>
        <p:spPr>
          <a:xfrm>
            <a:off x="6377152" y="2475742"/>
            <a:ext cx="1257646" cy="369332"/>
          </a:xfrm>
          <a:prstGeom prst="rect">
            <a:avLst/>
          </a:prstGeom>
          <a:noFill/>
        </p:spPr>
        <p:txBody>
          <a:bodyPr wrap="square">
            <a:spAutoFit/>
          </a:bodyPr>
          <a:lstStyle/>
          <a:p>
            <a:r>
              <a:rPr lang="en-US" dirty="0"/>
              <a:t>Calcifediol</a:t>
            </a:r>
          </a:p>
        </p:txBody>
      </p:sp>
      <p:sp>
        <p:nvSpPr>
          <p:cNvPr id="20" name="TextBox 19">
            <a:extLst>
              <a:ext uri="{FF2B5EF4-FFF2-40B4-BE49-F238E27FC236}">
                <a16:creationId xmlns:a16="http://schemas.microsoft.com/office/drawing/2014/main" id="{FAB28D3B-30C1-4635-BCEF-F52F46A27DEC}"/>
              </a:ext>
            </a:extLst>
          </p:cNvPr>
          <p:cNvSpPr txBox="1"/>
          <p:nvPr/>
        </p:nvSpPr>
        <p:spPr>
          <a:xfrm>
            <a:off x="7024077" y="1995606"/>
            <a:ext cx="766557" cy="369332"/>
          </a:xfrm>
          <a:prstGeom prst="rect">
            <a:avLst/>
          </a:prstGeom>
          <a:solidFill>
            <a:schemeClr val="bg1"/>
          </a:solidFill>
        </p:spPr>
        <p:txBody>
          <a:bodyPr wrap="none" rtlCol="0">
            <a:spAutoFit/>
          </a:bodyPr>
          <a:lstStyle/>
          <a:p>
            <a:r>
              <a:rPr lang="en-US" dirty="0"/>
              <a:t>           </a:t>
            </a:r>
          </a:p>
        </p:txBody>
      </p:sp>
      <p:sp>
        <p:nvSpPr>
          <p:cNvPr id="2" name="TextBox 1">
            <a:extLst>
              <a:ext uri="{FF2B5EF4-FFF2-40B4-BE49-F238E27FC236}">
                <a16:creationId xmlns:a16="http://schemas.microsoft.com/office/drawing/2014/main" id="{6BF5F5E6-80CD-4515-A7FC-8A6609D02025}"/>
              </a:ext>
            </a:extLst>
          </p:cNvPr>
          <p:cNvSpPr txBox="1"/>
          <p:nvPr/>
        </p:nvSpPr>
        <p:spPr>
          <a:xfrm>
            <a:off x="164143" y="2391326"/>
            <a:ext cx="7349676" cy="1200329"/>
          </a:xfrm>
          <a:prstGeom prst="rect">
            <a:avLst/>
          </a:prstGeom>
          <a:solidFill>
            <a:schemeClr val="bg1"/>
          </a:solidFill>
        </p:spPr>
        <p:txBody>
          <a:bodyPr wrap="square" rtlCol="0">
            <a:spAutoFit/>
          </a:bodyPr>
          <a:lstStyle/>
          <a:p>
            <a:endParaRPr lang="en-US" sz="3600" dirty="0"/>
          </a:p>
          <a:p>
            <a:endParaRPr lang="en-US" sz="3600" dirty="0"/>
          </a:p>
        </p:txBody>
      </p:sp>
    </p:spTree>
    <p:extLst>
      <p:ext uri="{BB962C8B-B14F-4D97-AF65-F5344CB8AC3E}">
        <p14:creationId xmlns:p14="http://schemas.microsoft.com/office/powerpoint/2010/main" val="804229469"/>
      </p:ext>
    </p:extLst>
  </p:cSld>
  <p:clrMapOvr>
    <a:masterClrMapping/>
  </p:clrMapOvr>
  <mc:AlternateContent xmlns:mc="http://schemas.openxmlformats.org/markup-compatibility/2006">
    <mc:Choice xmlns:p14="http://schemas.microsoft.com/office/powerpoint/2010/main" Requires="p14">
      <p:transition spd="slow" p14:dur="2000" advTm="35000"/>
    </mc:Choice>
    <mc:Fallback>
      <p:transition spd="slow"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4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500"/>
                            </p:stCondLst>
                            <p:childTnLst>
                              <p:par>
                                <p:cTn id="11" presetID="5" presetClass="entr" presetSubtype="10" fill="hold" nodeType="afterEffect">
                                  <p:stCondLst>
                                    <p:cond delay="4000"/>
                                  </p:stCondLst>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checkerboard(across)">
                                      <p:cBhvr>
                                        <p:cTn id="13" dur="1000"/>
                                        <p:tgtEl>
                                          <p:spTgt spid="16">
                                            <p:txEl>
                                              <p:pRg st="0" end="0"/>
                                            </p:txEl>
                                          </p:spTgt>
                                        </p:tgtEl>
                                      </p:cBhvr>
                                    </p:animEffect>
                                  </p:childTnLst>
                                </p:cTn>
                              </p:par>
                            </p:childTnLst>
                          </p:cTn>
                        </p:par>
                        <p:par>
                          <p:cTn id="14" fill="hold">
                            <p:stCondLst>
                              <p:cond delay="10500"/>
                            </p:stCondLst>
                            <p:childTnLst>
                              <p:par>
                                <p:cTn id="15" presetID="13" presetClass="entr" presetSubtype="16" fill="hold" nodeType="afterEffect">
                                  <p:stCondLst>
                                    <p:cond delay="10000"/>
                                  </p:stCondLst>
                                  <p:childTnLst>
                                    <p:set>
                                      <p:cBhvr>
                                        <p:cTn id="16" dur="1" fill="hold">
                                          <p:stCondLst>
                                            <p:cond delay="0"/>
                                          </p:stCondLst>
                                        </p:cTn>
                                        <p:tgtEl>
                                          <p:spTgt spid="5"/>
                                        </p:tgtEl>
                                        <p:attrNameLst>
                                          <p:attrName>style.visibility</p:attrName>
                                        </p:attrNameLst>
                                      </p:cBhvr>
                                      <p:to>
                                        <p:strVal val="visible"/>
                                      </p:to>
                                    </p:set>
                                    <p:animEffect transition="in" filter="plus(in)">
                                      <p:cBhvr>
                                        <p:cTn id="17" dur="1000"/>
                                        <p:tgtEl>
                                          <p:spTgt spid="5"/>
                                        </p:tgtEl>
                                      </p:cBhvr>
                                    </p:animEffect>
                                  </p:childTnLst>
                                </p:cTn>
                              </p:par>
                            </p:childTnLst>
                          </p:cTn>
                        </p:par>
                        <p:par>
                          <p:cTn id="18" fill="hold">
                            <p:stCondLst>
                              <p:cond delay="21500"/>
                            </p:stCondLst>
                            <p:childTnLst>
                              <p:par>
                                <p:cTn id="19" presetID="21" presetClass="entr" presetSubtype="1" fill="hold" grpId="0" nodeType="afterEffect">
                                  <p:stCondLst>
                                    <p:cond delay="100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1000"/>
                                        <p:tgtEl>
                                          <p:spTgt spid="4"/>
                                        </p:tgtEl>
                                      </p:cBhvr>
                                    </p:animEffect>
                                  </p:childTnLst>
                                </p:cTn>
                              </p:par>
                            </p:childTnLst>
                          </p:cTn>
                        </p:par>
                        <p:par>
                          <p:cTn id="22" fill="hold">
                            <p:stCondLst>
                              <p:cond delay="23500"/>
                            </p:stCondLst>
                            <p:childTnLst>
                              <p:par>
                                <p:cTn id="23" presetID="6" presetClass="exit" presetSubtype="32" fill="hold" grpId="0" nodeType="afterEffect">
                                  <p:stCondLst>
                                    <p:cond delay="1000"/>
                                  </p:stCondLst>
                                  <p:childTnLst>
                                    <p:animEffect transition="out" filter="circle(out)">
                                      <p:cBhvr>
                                        <p:cTn id="24" dur="1000"/>
                                        <p:tgtEl>
                                          <p:spTgt spid="2"/>
                                        </p:tgtEl>
                                      </p:cBhvr>
                                    </p:animEffect>
                                    <p:set>
                                      <p:cBhvr>
                                        <p:cTn id="25"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372F70-EB07-4ABA-B1AE-14446ED1A1A7}"/>
              </a:ext>
            </a:extLst>
          </p:cNvPr>
          <p:cNvSpPr txBox="1"/>
          <p:nvPr/>
        </p:nvSpPr>
        <p:spPr>
          <a:xfrm>
            <a:off x="6705600" y="331263"/>
            <a:ext cx="28498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Vitamin A</a:t>
            </a:r>
            <a:endParaRPr kumimoji="0" lang="en-US" sz="4800" b="1" i="0" u="none" strike="noStrike" kern="1200" cap="none" spc="0" normalizeH="0" baseline="-25000" noProof="0" dirty="0">
              <a:ln>
                <a:noFill/>
              </a:ln>
              <a:solidFill>
                <a:srgbClr val="FF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A793606-8CD1-4777-B036-EA5F5909882A}"/>
              </a:ext>
            </a:extLst>
          </p:cNvPr>
          <p:cNvPicPr>
            <a:picLocks noChangeAspect="1"/>
          </p:cNvPicPr>
          <p:nvPr/>
        </p:nvPicPr>
        <p:blipFill>
          <a:blip r:embed="rId2"/>
          <a:stretch>
            <a:fillRect/>
          </a:stretch>
        </p:blipFill>
        <p:spPr>
          <a:xfrm>
            <a:off x="510540" y="420052"/>
            <a:ext cx="5104472" cy="1744028"/>
          </a:xfrm>
          <a:prstGeom prst="rect">
            <a:avLst/>
          </a:prstGeom>
        </p:spPr>
      </p:pic>
      <p:pic>
        <p:nvPicPr>
          <p:cNvPr id="4" name="Picture 3">
            <a:extLst>
              <a:ext uri="{FF2B5EF4-FFF2-40B4-BE49-F238E27FC236}">
                <a16:creationId xmlns:a16="http://schemas.microsoft.com/office/drawing/2014/main" id="{795EA004-5916-4C0D-B66C-684750D13671}"/>
              </a:ext>
            </a:extLst>
          </p:cNvPr>
          <p:cNvPicPr>
            <a:picLocks noChangeAspect="1"/>
          </p:cNvPicPr>
          <p:nvPr/>
        </p:nvPicPr>
        <p:blipFill>
          <a:blip r:embed="rId3"/>
          <a:stretch>
            <a:fillRect/>
          </a:stretch>
        </p:blipFill>
        <p:spPr>
          <a:xfrm>
            <a:off x="7597140" y="2484120"/>
            <a:ext cx="4373880" cy="4373880"/>
          </a:xfrm>
          <a:prstGeom prst="rect">
            <a:avLst/>
          </a:prstGeom>
        </p:spPr>
      </p:pic>
      <p:sp>
        <p:nvSpPr>
          <p:cNvPr id="6" name="TextBox 5">
            <a:extLst>
              <a:ext uri="{FF2B5EF4-FFF2-40B4-BE49-F238E27FC236}">
                <a16:creationId xmlns:a16="http://schemas.microsoft.com/office/drawing/2014/main" id="{6C534327-E8AD-4E30-ADE9-3F2FFF38EECB}"/>
              </a:ext>
            </a:extLst>
          </p:cNvPr>
          <p:cNvSpPr txBox="1"/>
          <p:nvPr/>
        </p:nvSpPr>
        <p:spPr>
          <a:xfrm>
            <a:off x="510540" y="2670184"/>
            <a:ext cx="5311903" cy="1569660"/>
          </a:xfrm>
          <a:prstGeom prst="rect">
            <a:avLst/>
          </a:prstGeom>
          <a:noFill/>
        </p:spPr>
        <p:txBody>
          <a:bodyPr wrap="none" rtlCol="0">
            <a:spAutoFit/>
          </a:bodyPr>
          <a:lstStyle/>
          <a:p>
            <a:r>
              <a:rPr lang="en-US" sz="2400" b="1" dirty="0"/>
              <a:t>Function:  vision, healthy skin, bone and</a:t>
            </a:r>
          </a:p>
          <a:p>
            <a:r>
              <a:rPr lang="en-US" sz="2400" b="1" dirty="0"/>
              <a:t>tooth growth, immune system health.</a:t>
            </a:r>
          </a:p>
          <a:p>
            <a:r>
              <a:rPr lang="en-US" sz="2400" b="1" dirty="0"/>
              <a:t>Deficiency:   blindness and it can also </a:t>
            </a:r>
          </a:p>
          <a:p>
            <a:r>
              <a:rPr lang="en-US" sz="2400" b="1" dirty="0"/>
              <a:t>increase the risk of infections.</a:t>
            </a:r>
          </a:p>
        </p:txBody>
      </p:sp>
      <p:sp>
        <p:nvSpPr>
          <p:cNvPr id="7" name="TextBox 6">
            <a:extLst>
              <a:ext uri="{FF2B5EF4-FFF2-40B4-BE49-F238E27FC236}">
                <a16:creationId xmlns:a16="http://schemas.microsoft.com/office/drawing/2014/main" id="{57E5FE8F-3E4F-40D2-82C0-D425889C39BE}"/>
              </a:ext>
            </a:extLst>
          </p:cNvPr>
          <p:cNvSpPr txBox="1"/>
          <p:nvPr/>
        </p:nvSpPr>
        <p:spPr>
          <a:xfrm>
            <a:off x="373380" y="4745948"/>
            <a:ext cx="7009098" cy="830997"/>
          </a:xfrm>
          <a:prstGeom prst="rect">
            <a:avLst/>
          </a:prstGeom>
          <a:noFill/>
        </p:spPr>
        <p:txBody>
          <a:bodyPr wrap="none" rtlCol="0">
            <a:spAutoFit/>
          </a:bodyPr>
          <a:lstStyle/>
          <a:p>
            <a:r>
              <a:rPr lang="en-US" sz="2400" b="1" dirty="0"/>
              <a:t>Sources:  oranges, ripe yellow fruits, leafy vegetables,</a:t>
            </a:r>
          </a:p>
          <a:p>
            <a:r>
              <a:rPr lang="en-US" sz="2400" b="1" dirty="0"/>
              <a:t>carrots, pumpkin, squash, spinach.</a:t>
            </a:r>
          </a:p>
        </p:txBody>
      </p:sp>
      <p:sp>
        <p:nvSpPr>
          <p:cNvPr id="8" name="TextBox 7">
            <a:extLst>
              <a:ext uri="{FF2B5EF4-FFF2-40B4-BE49-F238E27FC236}">
                <a16:creationId xmlns:a16="http://schemas.microsoft.com/office/drawing/2014/main" id="{4E39E801-05C0-4C76-A49A-777A526D6B80}"/>
              </a:ext>
            </a:extLst>
          </p:cNvPr>
          <p:cNvSpPr txBox="1"/>
          <p:nvPr/>
        </p:nvSpPr>
        <p:spPr>
          <a:xfrm>
            <a:off x="6930670" y="1292066"/>
            <a:ext cx="2853410" cy="584775"/>
          </a:xfrm>
          <a:prstGeom prst="rect">
            <a:avLst/>
          </a:prstGeom>
          <a:noFill/>
        </p:spPr>
        <p:txBody>
          <a:bodyPr wrap="none" rtlCol="0">
            <a:spAutoFit/>
          </a:bodyPr>
          <a:lstStyle/>
          <a:p>
            <a:r>
              <a:rPr lang="en-US" sz="3200" b="1" dirty="0"/>
              <a:t>all trans Retinol</a:t>
            </a:r>
          </a:p>
        </p:txBody>
      </p:sp>
    </p:spTree>
    <p:extLst>
      <p:ext uri="{BB962C8B-B14F-4D97-AF65-F5344CB8AC3E}">
        <p14:creationId xmlns:p14="http://schemas.microsoft.com/office/powerpoint/2010/main" val="193071509"/>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400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6000"/>
                            </p:stCondLst>
                            <p:childTnLst>
                              <p:par>
                                <p:cTn id="9" presetID="45" presetClass="entr" presetSubtype="0" fill="hold" grpId="0" nodeType="afterEffect">
                                  <p:stCondLst>
                                    <p:cond delay="5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ppt_w</p:attrName>
                                        </p:attrNameLst>
                                      </p:cBhvr>
                                      <p:tavLst>
                                        <p:tav tm="0" fmla="#ppt_w*sin(2.5*pi*$)">
                                          <p:val>
                                            <p:fltVal val="0"/>
                                          </p:val>
                                        </p:tav>
                                        <p:tav tm="100000">
                                          <p:val>
                                            <p:fltVal val="1"/>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childTnLst>
                                </p:cTn>
                              </p:par>
                            </p:childTnLst>
                          </p:cTn>
                        </p:par>
                        <p:par>
                          <p:cTn id="14" fill="hold">
                            <p:stCondLst>
                              <p:cond delay="12000"/>
                            </p:stCondLst>
                            <p:childTnLst>
                              <p:par>
                                <p:cTn id="15" presetID="6" presetClass="entr" presetSubtype="16" fill="hold" nodeType="afterEffect">
                                  <p:stCondLst>
                                    <p:cond delay="400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1000"/>
                                        <p:tgtEl>
                                          <p:spTgt spid="4"/>
                                        </p:tgtEl>
                                      </p:cBhvr>
                                    </p:animEffect>
                                  </p:childTnLst>
                                </p:cTn>
                              </p:par>
                            </p:childTnLst>
                          </p:cTn>
                        </p:par>
                        <p:par>
                          <p:cTn id="18" fill="hold">
                            <p:stCondLst>
                              <p:cond delay="17000"/>
                            </p:stCondLst>
                            <p:childTnLst>
                              <p:par>
                                <p:cTn id="19" presetID="43" presetClass="entr" presetSubtype="0" fill="hold" nodeType="afterEffect">
                                  <p:stCondLst>
                                    <p:cond delay="100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
                                        <p:tgtEl>
                                          <p:spTgt spid="3">
                                            <p:txEl>
                                              <p:pRg st="0" end="0"/>
                                            </p:txEl>
                                          </p:spTgt>
                                        </p:tgtEl>
                                      </p:cBhvr>
                                    </p:animEffect>
                                    <p:anim calcmode="lin" valueType="num">
                                      <p:cBhvr>
                                        <p:cTn id="22"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30BA82-5FE4-498E-BDDF-F60B74188A8C}"/>
              </a:ext>
            </a:extLst>
          </p:cNvPr>
          <p:cNvSpPr txBox="1"/>
          <p:nvPr/>
        </p:nvSpPr>
        <p:spPr>
          <a:xfrm>
            <a:off x="7056120" y="173206"/>
            <a:ext cx="304800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rPr>
              <a:t>Vitamin B</a:t>
            </a:r>
            <a:r>
              <a:rPr kumimoji="0" lang="en-US" sz="4800" b="1" i="0" u="none" strike="noStrike" kern="1200" cap="none" spc="0" normalizeH="0" baseline="-25000" noProof="0" dirty="0">
                <a:ln>
                  <a:noFill/>
                </a:ln>
                <a:solidFill>
                  <a:srgbClr val="FF0000"/>
                </a:solidFill>
                <a:effectLst/>
                <a:uLnTx/>
                <a:uFillTx/>
                <a:latin typeface="Calibri" panose="020F0502020204030204"/>
                <a:ea typeface="+mn-ea"/>
                <a:cs typeface="+mn-cs"/>
              </a:rPr>
              <a:t>1</a:t>
            </a:r>
          </a:p>
        </p:txBody>
      </p:sp>
      <p:pic>
        <p:nvPicPr>
          <p:cNvPr id="5" name="Picture 4">
            <a:extLst>
              <a:ext uri="{FF2B5EF4-FFF2-40B4-BE49-F238E27FC236}">
                <a16:creationId xmlns:a16="http://schemas.microsoft.com/office/drawing/2014/main" id="{A9B82A87-C05A-44B3-BD75-35E9F89247EB}"/>
              </a:ext>
            </a:extLst>
          </p:cNvPr>
          <p:cNvPicPr>
            <a:picLocks noChangeAspect="1"/>
          </p:cNvPicPr>
          <p:nvPr/>
        </p:nvPicPr>
        <p:blipFill>
          <a:blip r:embed="rId2"/>
          <a:stretch>
            <a:fillRect/>
          </a:stretch>
        </p:blipFill>
        <p:spPr>
          <a:xfrm>
            <a:off x="8488680" y="1013460"/>
            <a:ext cx="3506724" cy="5844540"/>
          </a:xfrm>
          <a:prstGeom prst="rect">
            <a:avLst/>
          </a:prstGeom>
        </p:spPr>
      </p:pic>
      <p:pic>
        <p:nvPicPr>
          <p:cNvPr id="6" name="Picture 5">
            <a:extLst>
              <a:ext uri="{FF2B5EF4-FFF2-40B4-BE49-F238E27FC236}">
                <a16:creationId xmlns:a16="http://schemas.microsoft.com/office/drawing/2014/main" id="{9D2ADEAE-47A4-4F5E-A92D-CA1B1B6D8C1D}"/>
              </a:ext>
            </a:extLst>
          </p:cNvPr>
          <p:cNvPicPr>
            <a:picLocks noChangeAspect="1"/>
          </p:cNvPicPr>
          <p:nvPr/>
        </p:nvPicPr>
        <p:blipFill>
          <a:blip r:embed="rId3"/>
          <a:stretch>
            <a:fillRect/>
          </a:stretch>
        </p:blipFill>
        <p:spPr>
          <a:xfrm>
            <a:off x="491490" y="482174"/>
            <a:ext cx="5153060" cy="1940986"/>
          </a:xfrm>
          <a:prstGeom prst="rect">
            <a:avLst/>
          </a:prstGeom>
        </p:spPr>
      </p:pic>
      <p:sp>
        <p:nvSpPr>
          <p:cNvPr id="8" name="TextBox 7">
            <a:extLst>
              <a:ext uri="{FF2B5EF4-FFF2-40B4-BE49-F238E27FC236}">
                <a16:creationId xmlns:a16="http://schemas.microsoft.com/office/drawing/2014/main" id="{29E58B2D-8134-4013-BBDA-940E8767E410}"/>
              </a:ext>
            </a:extLst>
          </p:cNvPr>
          <p:cNvSpPr txBox="1"/>
          <p:nvPr/>
        </p:nvSpPr>
        <p:spPr>
          <a:xfrm>
            <a:off x="573429" y="2623573"/>
            <a:ext cx="6096000" cy="2308324"/>
          </a:xfrm>
          <a:prstGeom prst="rect">
            <a:avLst/>
          </a:prstGeom>
          <a:noFill/>
        </p:spPr>
        <p:txBody>
          <a:bodyPr wrap="square" rtlCol="0">
            <a:spAutoFit/>
          </a:bodyPr>
          <a:lstStyle/>
          <a:p>
            <a:r>
              <a:rPr lang="en-US" sz="2400" b="1" dirty="0"/>
              <a:t>Function:  helps the cells in the body convert food into energy.</a:t>
            </a:r>
          </a:p>
          <a:p>
            <a:r>
              <a:rPr lang="en-US" sz="2400" b="1" dirty="0"/>
              <a:t>Deficiency: If you do not have enough of this vitamin, this process cannot work properly. You may have symptoms such as tiredness, loss of appetite and muscle weakness.  </a:t>
            </a:r>
          </a:p>
        </p:txBody>
      </p:sp>
      <p:sp>
        <p:nvSpPr>
          <p:cNvPr id="9" name="TextBox 8">
            <a:extLst>
              <a:ext uri="{FF2B5EF4-FFF2-40B4-BE49-F238E27FC236}">
                <a16:creationId xmlns:a16="http://schemas.microsoft.com/office/drawing/2014/main" id="{4B3A1BDE-5701-428C-9D48-7AA74D926A69}"/>
              </a:ext>
            </a:extLst>
          </p:cNvPr>
          <p:cNvSpPr txBox="1"/>
          <p:nvPr/>
        </p:nvSpPr>
        <p:spPr>
          <a:xfrm>
            <a:off x="573429" y="5132310"/>
            <a:ext cx="6616042" cy="830997"/>
          </a:xfrm>
          <a:prstGeom prst="rect">
            <a:avLst/>
          </a:prstGeom>
          <a:noFill/>
        </p:spPr>
        <p:txBody>
          <a:bodyPr wrap="none" rtlCol="0">
            <a:spAutoFit/>
          </a:bodyPr>
          <a:lstStyle/>
          <a:p>
            <a:r>
              <a:rPr lang="en-US" sz="2400" b="1" dirty="0"/>
              <a:t>Sources:  pork, whole-meal grains, nuts and seeds,</a:t>
            </a:r>
          </a:p>
          <a:p>
            <a:r>
              <a:rPr lang="en-US" sz="2400" b="1" dirty="0"/>
              <a:t>brown rice, vegetables, potatoes, liver, eggs. </a:t>
            </a:r>
          </a:p>
        </p:txBody>
      </p:sp>
      <p:sp>
        <p:nvSpPr>
          <p:cNvPr id="10" name="TextBox 9">
            <a:extLst>
              <a:ext uri="{FF2B5EF4-FFF2-40B4-BE49-F238E27FC236}">
                <a16:creationId xmlns:a16="http://schemas.microsoft.com/office/drawing/2014/main" id="{30F5D857-2301-49DF-82D5-60BD2BD985AD}"/>
              </a:ext>
            </a:extLst>
          </p:cNvPr>
          <p:cNvSpPr txBox="1"/>
          <p:nvPr/>
        </p:nvSpPr>
        <p:spPr>
          <a:xfrm>
            <a:off x="4897790" y="588705"/>
            <a:ext cx="1771639" cy="584775"/>
          </a:xfrm>
          <a:prstGeom prst="rect">
            <a:avLst/>
          </a:prstGeom>
          <a:noFill/>
        </p:spPr>
        <p:txBody>
          <a:bodyPr wrap="none" rtlCol="0">
            <a:spAutoFit/>
          </a:bodyPr>
          <a:lstStyle/>
          <a:p>
            <a:r>
              <a:rPr lang="en-US" sz="3200" b="1" dirty="0"/>
              <a:t>Thiamine</a:t>
            </a:r>
          </a:p>
        </p:txBody>
      </p:sp>
    </p:spTree>
    <p:extLst>
      <p:ext uri="{BB962C8B-B14F-4D97-AF65-F5344CB8AC3E}">
        <p14:creationId xmlns:p14="http://schemas.microsoft.com/office/powerpoint/2010/main" val="2215998952"/>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40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par>
                          <p:cTn id="8" fill="hold">
                            <p:stCondLst>
                              <p:cond delay="5000"/>
                            </p:stCondLst>
                            <p:childTnLst>
                              <p:par>
                                <p:cTn id="9" presetID="31" presetClass="entr" presetSubtype="0" fill="hold" grpId="0" nodeType="afterEffect">
                                  <p:stCondLst>
                                    <p:cond delay="5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1000"/>
                            </p:stCondLst>
                            <p:childTnLst>
                              <p:par>
                                <p:cTn id="16" presetID="20" presetClass="entr" presetSubtype="0" fill="hold" nodeType="afterEffect">
                                  <p:stCondLst>
                                    <p:cond delay="5000"/>
                                  </p:stCondLst>
                                  <p:childTnLst>
                                    <p:set>
                                      <p:cBhvr>
                                        <p:cTn id="17" dur="1" fill="hold">
                                          <p:stCondLst>
                                            <p:cond delay="0"/>
                                          </p:stCondLst>
                                        </p:cTn>
                                        <p:tgtEl>
                                          <p:spTgt spid="5"/>
                                        </p:tgtEl>
                                        <p:attrNameLst>
                                          <p:attrName>style.visibility</p:attrName>
                                        </p:attrNameLst>
                                      </p:cBhvr>
                                      <p:to>
                                        <p:strVal val="visible"/>
                                      </p:to>
                                    </p:set>
                                    <p:animEffect transition="in" filter="wedge">
                                      <p:cBhvr>
                                        <p:cTn id="18" dur="1000"/>
                                        <p:tgtEl>
                                          <p:spTgt spid="5"/>
                                        </p:tgtEl>
                                      </p:cBhvr>
                                    </p:animEffect>
                                  </p:childTnLst>
                                </p:cTn>
                              </p:par>
                            </p:childTnLst>
                          </p:cTn>
                        </p:par>
                        <p:par>
                          <p:cTn id="19" fill="hold">
                            <p:stCondLst>
                              <p:cond delay="17000"/>
                            </p:stCondLst>
                            <p:childTnLst>
                              <p:par>
                                <p:cTn id="20" presetID="45" presetClass="entr" presetSubtype="0" fill="hold" grpId="0" nodeType="after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ppt_w</p:attrName>
                                        </p:attrNameLst>
                                      </p:cBhvr>
                                      <p:tavLst>
                                        <p:tav tm="0" fmla="#ppt_w*sin(2.5*pi*$)">
                                          <p:val>
                                            <p:fltVal val="0"/>
                                          </p:val>
                                        </p:tav>
                                        <p:tav tm="100000">
                                          <p:val>
                                            <p:fltVal val="1"/>
                                          </p:val>
                                        </p:tav>
                                      </p:tavLst>
                                    </p:anim>
                                    <p:anim calcmode="lin" valueType="num">
                                      <p:cBhvr>
                                        <p:cTn id="24"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959</TotalTime>
  <Words>1468</Words>
  <Application>Microsoft Office PowerPoint</Application>
  <PresentationFormat>Widescreen</PresentationFormat>
  <Paragraphs>122</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vitamins</dc:title>
  <dc:creator>Steven Murov</dc:creator>
  <cp:keywords>vitamins, function, sources, identification, functions, trivia, exercise</cp:keywords>
  <cp:lastModifiedBy>Steven Murov</cp:lastModifiedBy>
  <cp:revision>75</cp:revision>
  <dcterms:created xsi:type="dcterms:W3CDTF">2021-08-25T16:12:17Z</dcterms:created>
  <dcterms:modified xsi:type="dcterms:W3CDTF">2021-08-30T23:40:58Z</dcterms:modified>
  <cp:category>vitamins, function, sources, identification, functions, trivia, exercises</cp:category>
</cp:coreProperties>
</file>